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media/image3.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
  </p:notesMasterIdLst>
  <p:sldIdLst>
    <p:sldId id="256" r:id="rId3"/>
    <p:sldId id="257" r:id="rId4"/>
    <p:sldId id="278" r:id="rId6"/>
    <p:sldId id="260" r:id="rId7"/>
    <p:sldId id="295" r:id="rId8"/>
    <p:sldId id="299" r:id="rId9"/>
    <p:sldId id="300" r:id="rId10"/>
    <p:sldId id="303" r:id="rId11"/>
    <p:sldId id="307" r:id="rId12"/>
    <p:sldId id="305" r:id="rId13"/>
    <p:sldId id="274" r:id="rId14"/>
  </p:sldIdLst>
  <p:sldSz cx="12192000" cy="6858000"/>
  <p:notesSz cx="6858000" cy="9144000"/>
  <p:embeddedFontLst>
    <p:embeddedFont>
      <p:font typeface="微软雅黑" panose="020B0503020204020204" charset="-122"/>
      <p:regular r:id="rId19"/>
      <p:bold r:id="rId20"/>
    </p:embeddedFont>
    <p:embeddedFont>
      <p:font typeface="等线" panose="02010600030101010101" charset="-122"/>
      <p:regular r:id="rId21"/>
      <p:bold r:id="rId22"/>
    </p:embeddedFont>
  </p:embeddedFontLst>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2" userDrawn="1">
          <p15:clr>
            <a:srgbClr val="A4A3A4"/>
          </p15:clr>
        </p15:guide>
        <p15:guide id="2" pos="3860" userDrawn="1">
          <p15:clr>
            <a:srgbClr val="A4A3A4"/>
          </p15:clr>
        </p15:guide>
        <p15:guide id="4" orient="horz" pos="1116" userDrawn="1">
          <p15:clr>
            <a:srgbClr val="A4A3A4"/>
          </p15:clr>
        </p15:guide>
        <p15:guide id="5" orient="horz" pos="1004" userDrawn="1">
          <p15:clr>
            <a:srgbClr val="A4A3A4"/>
          </p15:clr>
        </p15:guide>
        <p15:guide id="6" pos="440" userDrawn="1">
          <p15:clr>
            <a:srgbClr val="A4A3A4"/>
          </p15:clr>
        </p15:guide>
        <p15:guide id="7" pos="7288" userDrawn="1">
          <p15:clr>
            <a:srgbClr val="A4A3A4"/>
          </p15:clr>
        </p15:guide>
        <p15:guide id="8" orient="horz" pos="2561" userDrawn="1">
          <p15:clr>
            <a:srgbClr val="A4A3A4"/>
          </p15:clr>
        </p15:guide>
        <p15:guide id="9" orient="horz" pos="408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ina" initials="c" lastIdx="10" clrIdx="0"/>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059" autoAdjust="0"/>
  </p:normalViewPr>
  <p:slideViewPr>
    <p:cSldViewPr snapToGrid="0" showGuides="1">
      <p:cViewPr varScale="1">
        <p:scale>
          <a:sx n="62" d="100"/>
          <a:sy n="62" d="100"/>
        </p:scale>
        <p:origin x="48" y="129"/>
      </p:cViewPr>
      <p:guideLst>
        <p:guide orient="horz" pos="2102"/>
        <p:guide pos="3860"/>
        <p:guide orient="horz" pos="1116"/>
        <p:guide orient="horz" pos="1004"/>
        <p:guide pos="440"/>
        <p:guide pos="7288"/>
        <p:guide orient="horz" pos="2561"/>
        <p:guide orient="horz" pos="408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tags" Target="tags/tag68.xml"/><Relationship Id="rId22" Type="http://schemas.openxmlformats.org/officeDocument/2006/relationships/font" Target="fonts/font4.fntdata"/><Relationship Id="rId21" Type="http://schemas.openxmlformats.org/officeDocument/2006/relationships/font" Target="fonts/font3.fntdata"/><Relationship Id="rId20" Type="http://schemas.openxmlformats.org/officeDocument/2006/relationships/font" Target="fonts/font2.fntdata"/><Relationship Id="rId2" Type="http://schemas.openxmlformats.org/officeDocument/2006/relationships/theme" Target="theme/theme1.xml"/><Relationship Id="rId19" Type="http://schemas.openxmlformats.org/officeDocument/2006/relationships/font" Target="fonts/font1.fntdata"/><Relationship Id="rId18" Type="http://schemas.openxmlformats.org/officeDocument/2006/relationships/commentAuthors" Target="commentAuthors.xml"/><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dministrator\Downloads\&#22797;&#26041;&#37259;&#37240;&#38048;&#33889;&#33796;&#31958;&#27880;&#23556;&#28082;&#20020;&#24202;&#30740;&#31350;&#25968;&#25454;_&#35910;&#21253;AI&#29983;&#2510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0"/>
          <a:lstStyle/>
          <a:p>
            <a:pPr>
              <a:defRPr lang="zh-CN" sz="1400" b="1" i="0" u="none" strike="noStrike" kern="1200" spc="0" baseline="0">
                <a:solidFill>
                  <a:schemeClr val="tx1"/>
                </a:solidFill>
                <a:latin typeface="+mn-lt"/>
                <a:ea typeface="+mn-ea"/>
                <a:cs typeface="+mn-cs"/>
              </a:defRPr>
            </a:pPr>
            <a:r>
              <a:rPr lang="en-US" altLang="en-US" b="1" i="0" kern="0" spc="0" baseline="0">
                <a:solidFill>
                  <a:schemeClr val="tx1"/>
                </a:solidFill>
              </a:rPr>
              <a:t>复方醋酸钠葡萄糖注射液输注前后核心指标对比</a:t>
            </a:r>
            <a:endParaRPr lang="en-US" altLang="en-US" b="1" i="0" kern="0" spc="0" baseline="0">
              <a:solidFill>
                <a:schemeClr val="tx1"/>
              </a:solidFill>
            </a:endParaRPr>
          </a:p>
        </c:rich>
      </c:tx>
      <c:layout/>
      <c:overlay val="0"/>
    </c:title>
    <c:autoTitleDeleted val="0"/>
    <c:plotArea>
      <c:layout>
        <c:manualLayout>
          <c:layoutTarget val="inner"/>
          <c:xMode val="edge"/>
          <c:yMode val="edge"/>
          <c:x val="0.101795366795367"/>
          <c:y val="0.1231031543052"/>
          <c:w val="0.825810810810811"/>
          <c:h val="0.744825234441603"/>
        </c:manualLayout>
      </c:layout>
      <c:barChart>
        <c:barDir val="col"/>
        <c:grouping val="clustered"/>
        <c:varyColors val="0"/>
        <c:ser>
          <c:idx val="0"/>
          <c:order val="0"/>
          <c:tx>
            <c:strRef>
              <c:f>[复方醋酸钠葡萄糖注射液临床研究数据_豆包AI生成.xlsx]可视化柱形图!$B$3</c:f>
              <c:strCache>
                <c:ptCount val="1"/>
                <c:pt idx="0">
                  <c:v>输注前均值</c:v>
                </c:pt>
              </c:strCache>
            </c:strRef>
          </c:tx>
          <c:spPr>
            <a:solidFill>
              <a:schemeClr val="bg1">
                <a:lumMod val="85000"/>
              </a:schemeClr>
            </a:solidFill>
            <a:ln>
              <a:noFill/>
            </a:ln>
          </c:spPr>
          <c:invertIfNegative val="0"/>
          <c:dLbls>
            <c:dLbl>
              <c:idx val="4"/>
              <c:layout>
                <c:manualLayout>
                  <c:x val="-0.0100772273497834"/>
                  <c:y val="-0.0020051039008385"/>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ext>
            </c:extLst>
          </c:dLbls>
          <c:cat>
            <c:strRef>
              <c:f>[复方醋酸钠葡萄糖注射液临床研究数据_豆包AI生成.xlsx]可视化柱形图!$A$4:$A$13</c:f>
              <c:strCache>
                <c:ptCount val="10"/>
                <c:pt idx="0">
                  <c:v>收缩压(mmHg)</c:v>
                </c:pt>
                <c:pt idx="1">
                  <c:v>血糖(mg/dL)</c:v>
                </c:pt>
                <c:pt idx="2">
                  <c:v>总酮体(μmol/L)</c:v>
                </c:pt>
                <c:pt idx="3">
                  <c:v>游离脂肪酸(mEq/L)</c:v>
                </c:pt>
                <c:pt idx="4">
                  <c:v>钠(mEq/L)</c:v>
                </c:pt>
                <c:pt idx="5">
                  <c:v>钾(mEq/L)</c:v>
                </c:pt>
                <c:pt idx="6">
                  <c:v>氯(mEq/L)</c:v>
                </c:pt>
                <c:pt idx="7">
                  <c:v>钙(mEq/L)</c:v>
                </c:pt>
                <c:pt idx="8">
                  <c:v>磷(mg/dL)</c:v>
                </c:pt>
                <c:pt idx="9">
                  <c:v>镁(mg/dL)</c:v>
                </c:pt>
              </c:strCache>
            </c:strRef>
          </c:cat>
          <c:val>
            <c:numRef>
              <c:f>[复方醋酸钠葡萄糖注射液临床研究数据_豆包AI生成.xlsx]可视化柱形图!$B$4:$B$13</c:f>
              <c:numCache>
                <c:formatCode>General</c:formatCode>
                <c:ptCount val="10"/>
                <c:pt idx="0">
                  <c:v>110</c:v>
                </c:pt>
                <c:pt idx="1">
                  <c:v>97</c:v>
                </c:pt>
                <c:pt idx="2">
                  <c:v>42</c:v>
                </c:pt>
                <c:pt idx="3">
                  <c:v>0.17</c:v>
                </c:pt>
                <c:pt idx="4">
                  <c:v>140</c:v>
                </c:pt>
                <c:pt idx="5">
                  <c:v>4.7</c:v>
                </c:pt>
                <c:pt idx="6">
                  <c:v>105</c:v>
                </c:pt>
                <c:pt idx="7">
                  <c:v>4.5</c:v>
                </c:pt>
                <c:pt idx="8">
                  <c:v>3.2</c:v>
                </c:pt>
                <c:pt idx="9">
                  <c:v>2.1</c:v>
                </c:pt>
              </c:numCache>
            </c:numRef>
          </c:val>
        </c:ser>
        <c:ser>
          <c:idx val="1"/>
          <c:order val="1"/>
          <c:tx>
            <c:strRef>
              <c:f>[复方醋酸钠葡萄糖注射液临床研究数据_豆包AI生成.xlsx]可视化柱形图!$C$3</c:f>
              <c:strCache>
                <c:ptCount val="1"/>
                <c:pt idx="0">
                  <c:v>输注后均值</c:v>
                </c:pt>
              </c:strCache>
            </c:strRef>
          </c:tx>
          <c:spPr>
            <a:solidFill>
              <a:srgbClr val="5383F1"/>
            </a:solidFill>
            <a:ln>
              <a:noFill/>
            </a:ln>
          </c:spPr>
          <c:invertIfNegative val="0"/>
          <c:dLbls>
            <c:dLbl>
              <c:idx val="6"/>
              <c:layout>
                <c:manualLayout>
                  <c:x val="0.0111132039932191"/>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ext>
            </c:extLst>
          </c:dLbls>
          <c:cat>
            <c:strRef>
              <c:f>[复方醋酸钠葡萄糖注射液临床研究数据_豆包AI生成.xlsx]可视化柱形图!$A$4:$A$13</c:f>
              <c:strCache>
                <c:ptCount val="10"/>
                <c:pt idx="0">
                  <c:v>收缩压(mmHg)</c:v>
                </c:pt>
                <c:pt idx="1">
                  <c:v>血糖(mg/dL)</c:v>
                </c:pt>
                <c:pt idx="2">
                  <c:v>总酮体(μmol/L)</c:v>
                </c:pt>
                <c:pt idx="3">
                  <c:v>游离脂肪酸(mEq/L)</c:v>
                </c:pt>
                <c:pt idx="4">
                  <c:v>钠(mEq/L)</c:v>
                </c:pt>
                <c:pt idx="5">
                  <c:v>钾(mEq/L)</c:v>
                </c:pt>
                <c:pt idx="6">
                  <c:v>氯(mEq/L)</c:v>
                </c:pt>
                <c:pt idx="7">
                  <c:v>钙(mEq/L)</c:v>
                </c:pt>
                <c:pt idx="8">
                  <c:v>磷(mg/dL)</c:v>
                </c:pt>
                <c:pt idx="9">
                  <c:v>镁(mg/dL)</c:v>
                </c:pt>
              </c:strCache>
            </c:strRef>
          </c:cat>
          <c:val>
            <c:numRef>
              <c:f>[复方醋酸钠葡萄糖注射液临床研究数据_豆包AI生成.xlsx]可视化柱形图!$C$4:$C$13</c:f>
              <c:numCache>
                <c:formatCode>General</c:formatCode>
                <c:ptCount val="10"/>
                <c:pt idx="0">
                  <c:v>111</c:v>
                </c:pt>
                <c:pt idx="1">
                  <c:v>110</c:v>
                </c:pt>
                <c:pt idx="2">
                  <c:v>43</c:v>
                </c:pt>
                <c:pt idx="3">
                  <c:v>0.28</c:v>
                </c:pt>
                <c:pt idx="4">
                  <c:v>139</c:v>
                </c:pt>
                <c:pt idx="5">
                  <c:v>4.5</c:v>
                </c:pt>
                <c:pt idx="6">
                  <c:v>104</c:v>
                </c:pt>
                <c:pt idx="7">
                  <c:v>4.4</c:v>
                </c:pt>
                <c:pt idx="8">
                  <c:v>3.5</c:v>
                </c:pt>
                <c:pt idx="9">
                  <c:v>2.3</c:v>
                </c:pt>
              </c:numCache>
            </c:numRef>
          </c:val>
        </c:ser>
        <c:dLbls>
          <c:showLegendKey val="0"/>
          <c:showVal val="1"/>
          <c:showCatName val="0"/>
          <c:showSerName val="0"/>
          <c:showPercent val="0"/>
          <c:showBubbleSize val="0"/>
        </c:dLbls>
        <c:gapWidth val="150"/>
        <c:overlap val="-27"/>
        <c:axId val="754001152"/>
        <c:axId val="753999904"/>
      </c:barChart>
      <c:catAx>
        <c:axId val="754001152"/>
        <c:scaling>
          <c:orientation val="minMax"/>
        </c:scaling>
        <c:delete val="0"/>
        <c:axPos val="b"/>
        <c:title>
          <c:tx>
            <c:rich>
              <a:bodyPr rot="0" spcFirstLastPara="0" vertOverflow="ellipsis" vert="horz" wrap="square" anchor="ctr" anchorCtr="0"/>
              <a:lstStyle/>
              <a:p>
                <a:pPr>
                  <a:defRPr lang="zh-CN" sz="1000" b="0" i="0" u="none" strike="noStrike" kern="1200" spc="0" baseline="0">
                    <a:solidFill>
                      <a:schemeClr val="tx1"/>
                    </a:solidFill>
                    <a:latin typeface="+mn-lt"/>
                    <a:ea typeface="+mn-ea"/>
                    <a:cs typeface="+mn-cs"/>
                  </a:defRPr>
                </a:pPr>
                <a:r>
                  <a:rPr lang="en-US" altLang="en-US" b="1" i="0" kern="0" spc="0" baseline="0">
                    <a:solidFill>
                      <a:schemeClr val="tx1"/>
                    </a:solidFill>
                  </a:rPr>
                  <a:t>检测指标</a:t>
                </a:r>
                <a:endParaRPr lang="en-US" altLang="en-US" b="1" i="0" kern="0" spc="0" baseline="0">
                  <a:solidFill>
                    <a:schemeClr val="tx1"/>
                  </a:solidFill>
                </a:endParaRPr>
              </a:p>
            </c:rich>
          </c:tx>
          <c:layout/>
          <c:overlay val="0"/>
        </c:title>
        <c:numFmt formatCode="General" sourceLinked="0"/>
        <c:majorTickMark val="none"/>
        <c:minorTickMark val="none"/>
        <c:tickLblPos val="nextTo"/>
        <c:spPr>
          <a:ln w="6350" cap="flat" cmpd="sng" algn="ctr">
            <a:solidFill>
              <a:schemeClr val="tx1"/>
            </a:solidFill>
            <a:prstDash val="solid"/>
            <a:round/>
          </a:ln>
        </c:spPr>
        <c:txPr>
          <a:bodyPr rot="0" spcFirstLastPara="1" vertOverflow="ellipsis" vert="horz" wrap="square" anchor="ctr" anchorCtr="1"/>
          <a:lstStyle/>
          <a:p>
            <a:pPr>
              <a:defRPr lang="zh-CN" sz="900" b="1" i="0" u="none" strike="noStrike" kern="1200" spc="0" baseline="0">
                <a:solidFill>
                  <a:schemeClr val="tx1"/>
                </a:solidFill>
                <a:latin typeface="+mn-lt"/>
                <a:ea typeface="+mn-ea"/>
                <a:cs typeface="+mn-cs"/>
              </a:defRPr>
            </a:pPr>
          </a:p>
        </c:txPr>
        <c:crossAx val="753999904"/>
        <c:crosses val="min"/>
        <c:auto val="1"/>
        <c:lblAlgn val="ctr"/>
        <c:lblOffset val="100"/>
        <c:noMultiLvlLbl val="0"/>
      </c:catAx>
      <c:valAx>
        <c:axId val="753999904"/>
        <c:scaling>
          <c:orientation val="minMax"/>
        </c:scaling>
        <c:delete val="0"/>
        <c:axPos val="l"/>
        <c:title>
          <c:tx>
            <c:rich>
              <a:bodyPr rot="-5400000" spcFirstLastPara="0" vertOverflow="ellipsis" vert="horz" wrap="square" anchor="ctr" anchorCtr="0"/>
              <a:lstStyle/>
              <a:p>
                <a:pPr>
                  <a:defRPr lang="zh-CN" sz="1000" b="0" i="0" u="none" strike="noStrike" kern="1200" spc="0" baseline="0">
                    <a:solidFill>
                      <a:schemeClr val="tx1"/>
                    </a:solidFill>
                    <a:latin typeface="+mn-lt"/>
                    <a:ea typeface="+mn-ea"/>
                    <a:cs typeface="+mn-cs"/>
                  </a:defRPr>
                </a:pPr>
                <a:r>
                  <a:rPr lang="en-US" altLang="en-US" b="1" i="0" kern="0" spc="0" baseline="0">
                    <a:solidFill>
                      <a:schemeClr val="tx1"/>
                    </a:solidFill>
                  </a:rPr>
                  <a:t>指标均值</a:t>
                </a:r>
                <a:endParaRPr lang="en-US" altLang="en-US" b="1" i="0" kern="0" spc="0" baseline="0">
                  <a:solidFill>
                    <a:schemeClr val="tx1"/>
                  </a:solidFill>
                </a:endParaRPr>
              </a:p>
            </c:rich>
          </c:tx>
          <c:layout/>
          <c:overlay val="0"/>
        </c:title>
        <c:numFmt formatCode="General" sourceLinked="0"/>
        <c:majorTickMark val="none"/>
        <c:minorTickMark val="none"/>
        <c:tickLblPos val="nextTo"/>
        <c:spPr>
          <a:ln w="12700" cap="flat" cmpd="sng" algn="ctr">
            <a:solidFill>
              <a:schemeClr val="tx1"/>
            </a:solidFill>
            <a:prstDash val="solid"/>
            <a:round/>
          </a:ln>
        </c:spPr>
        <c:txPr>
          <a:bodyPr rot="0" spcFirstLastPara="1" vertOverflow="ellipsis" vert="horz" wrap="square" anchor="ctr" anchorCtr="1"/>
          <a:lstStyle/>
          <a:p>
            <a:pPr>
              <a:defRPr lang="zh-CN" sz="900" b="1" i="0" u="none" strike="noStrike" kern="1200" spc="0" baseline="0">
                <a:solidFill>
                  <a:schemeClr val="tx1"/>
                </a:solidFill>
                <a:latin typeface="+mn-lt"/>
                <a:ea typeface="+mn-ea"/>
                <a:cs typeface="+mn-cs"/>
              </a:defRPr>
            </a:pPr>
          </a:p>
        </c:txPr>
        <c:crossAx val="754001152"/>
        <c:crosses val="min"/>
        <c:crossBetween val="between"/>
      </c:valAx>
      <c:spPr>
        <a:noFill/>
        <a:ln>
          <a:noFill/>
        </a:ln>
      </c:spPr>
    </c:plotArea>
    <c:legend>
      <c:legendPos val="r"/>
      <c:legendEntry>
        <c:idx val="0"/>
        <c:txPr>
          <a:bodyPr rot="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legendEntry>
      <c:legendEntry>
        <c:idx val="1"/>
        <c:txPr>
          <a:bodyPr rot="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legendEntry>
      <c:layout>
        <c:manualLayout>
          <c:xMode val="edge"/>
          <c:yMode val="edge"/>
          <c:x val="0.514731449690953"/>
          <c:y val="0.107374766863743"/>
          <c:w val="0.3"/>
          <c:h val="0.061381074168798"/>
        </c:manualLayout>
      </c:layout>
      <c:overlay val="0"/>
      <c:txPr>
        <a:bodyPr rot="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legend>
    <c:plotVisOnly val="1"/>
    <c:dispBlanksAs val="gap"/>
    <c:showDLblsOverMax val="0"/>
    <c:extLst>
      <c:ext uri="{0b15fc19-7d7d-44ad-8c2d-2c3a37ce22c3}">
        <chartProps xmlns="https://web.wps.cn/et/2018/main" chartId="{883584a5-2ba6-4e4e-9de4-49dd88e344b1}"/>
      </c:ext>
    </c:extLst>
  </c:chart>
  <c:spPr>
    <a:solidFill>
      <a:schemeClr val="bg1"/>
    </a:solidFill>
    <a:ln w="9525" cap="flat" cmpd="sng" algn="ctr">
      <a:solidFill>
        <a:schemeClr val="tx1">
          <a:lumMod val="15000"/>
          <a:lumOff val="85000"/>
        </a:schemeClr>
      </a:solidFill>
      <a:prstDash val="solid"/>
      <a:round/>
    </a:ln>
  </c:spPr>
  <c:txPr>
    <a:bodyPr/>
    <a:lstStyle/>
    <a:p>
      <a:pPr>
        <a:defRPr lang="zh-CN">
          <a:solidFill>
            <a:schemeClr val="tx1"/>
          </a:solidFill>
        </a:defRPr>
      </a:pP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F14EBA-5DBF-4A62-9EBE-AF5B92B875E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2FB25E-8925-4844-96C1-BD083D38A6B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C2FB25E-8925-4844-96C1-BD083D38A6B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EAEAE7A-14BA-49B4-9F7B-7F4DD955ECA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CE2D7A4-6D0C-4A13-91D7-25FAB042A747}"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EAEAE7A-14BA-49B4-9F7B-7F4DD955ECA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CE2D7A4-6D0C-4A13-91D7-25FAB042A747}"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BEAEAE7A-14BA-49B4-9F7B-7F4DD955ECA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CE2D7A4-6D0C-4A13-91D7-25FAB042A747}"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BEAEAE7A-14BA-49B4-9F7B-7F4DD955ECA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CE2D7A4-6D0C-4A13-91D7-25FAB042A747}"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BEAEAE7A-14BA-49B4-9F7B-7F4DD955ECA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CE2D7A4-6D0C-4A13-91D7-25FAB042A747}"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BEAEAE7A-14BA-49B4-9F7B-7F4DD955ECA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CE2D7A4-6D0C-4A13-91D7-25FAB042A747}"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EAEAE7A-14BA-49B4-9F7B-7F4DD955ECA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CE2D7A4-6D0C-4A13-91D7-25FAB042A747}"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EAEAE7A-14BA-49B4-9F7B-7F4DD955ECA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CE2D7A4-6D0C-4A13-91D7-25FAB042A747}"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EAEAE7A-14BA-49B4-9F7B-7F4DD955ECA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CE2D7A4-6D0C-4A13-91D7-25FAB042A747}"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AEAE7A-14BA-49B4-9F7B-7F4DD955ECAF}"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E2D7A4-6D0C-4A13-91D7-25FAB042A747}"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hemeOverride" Target="../theme/themeOverride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2" Type="http://schemas.openxmlformats.org/officeDocument/2006/relationships/notesSlide" Target="../notesSlides/notesSlide1.xml"/><Relationship Id="rId21" Type="http://schemas.openxmlformats.org/officeDocument/2006/relationships/slideLayout" Target="../slideLayouts/slideLayout2.xml"/><Relationship Id="rId20" Type="http://schemas.openxmlformats.org/officeDocument/2006/relationships/tags" Target="../tags/tag20.xml"/><Relationship Id="rId2" Type="http://schemas.openxmlformats.org/officeDocument/2006/relationships/tags" Target="../tags/tag2.xml"/><Relationship Id="rId19" Type="http://schemas.openxmlformats.org/officeDocument/2006/relationships/tags" Target="../tags/tag19.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9" Type="http://schemas.openxmlformats.org/officeDocument/2006/relationships/image" Target="../media/image3.svg"/><Relationship Id="rId8" Type="http://schemas.openxmlformats.org/officeDocument/2006/relationships/image" Target="../media/image2.png"/><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1" Type="http://schemas.openxmlformats.org/officeDocument/2006/relationships/slideLayout" Target="../slideLayouts/slideLayout2.xml"/><Relationship Id="rId10" Type="http://schemas.openxmlformats.org/officeDocument/2006/relationships/tags" Target="../tags/tag28.xml"/><Relationship Id="rId1" Type="http://schemas.openxmlformats.org/officeDocument/2006/relationships/tags" Target="../tags/tag21.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tags" Target="../tags/tag30.xml"/><Relationship Id="rId1" Type="http://schemas.openxmlformats.org/officeDocument/2006/relationships/tags" Target="../tags/tag29.xml"/></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5.xml"/><Relationship Id="rId1"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7.xml"/><Relationship Id="rId1" Type="http://schemas.openxmlformats.org/officeDocument/2006/relationships/tags" Target="../tags/tag36.xml"/></Relationships>
</file>

<file path=ppt/slides/_rels/slide8.xml.rels><?xml version="1.0" encoding="UTF-8" standalone="yes"?>
<Relationships xmlns="http://schemas.openxmlformats.org/package/2006/relationships"><Relationship Id="rId9" Type="http://schemas.openxmlformats.org/officeDocument/2006/relationships/tags" Target="../tags/tag46.xml"/><Relationship Id="rId8" Type="http://schemas.openxmlformats.org/officeDocument/2006/relationships/tags" Target="../tags/tag45.xml"/><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2" Type="http://schemas.openxmlformats.org/officeDocument/2006/relationships/notesSlide" Target="../notesSlides/notesSlide4.xml"/><Relationship Id="rId21" Type="http://schemas.openxmlformats.org/officeDocument/2006/relationships/slideLayout" Target="../slideLayouts/slideLayout2.xml"/><Relationship Id="rId20" Type="http://schemas.openxmlformats.org/officeDocument/2006/relationships/tags" Target="../tags/tag57.xml"/><Relationship Id="rId2" Type="http://schemas.openxmlformats.org/officeDocument/2006/relationships/tags" Target="../tags/tag39.xml"/><Relationship Id="rId19" Type="http://schemas.openxmlformats.org/officeDocument/2006/relationships/tags" Target="../tags/tag56.xml"/><Relationship Id="rId18" Type="http://schemas.openxmlformats.org/officeDocument/2006/relationships/tags" Target="../tags/tag55.xml"/><Relationship Id="rId17" Type="http://schemas.openxmlformats.org/officeDocument/2006/relationships/tags" Target="../tags/tag54.xml"/><Relationship Id="rId16" Type="http://schemas.openxmlformats.org/officeDocument/2006/relationships/tags" Target="../tags/tag53.xml"/><Relationship Id="rId15" Type="http://schemas.openxmlformats.org/officeDocument/2006/relationships/tags" Target="../tags/tag52.xml"/><Relationship Id="rId14" Type="http://schemas.openxmlformats.org/officeDocument/2006/relationships/tags" Target="../tags/tag51.xml"/><Relationship Id="rId13" Type="http://schemas.openxmlformats.org/officeDocument/2006/relationships/tags" Target="../tags/tag50.xml"/><Relationship Id="rId12" Type="http://schemas.openxmlformats.org/officeDocument/2006/relationships/tags" Target="../tags/tag49.xml"/><Relationship Id="rId11" Type="http://schemas.openxmlformats.org/officeDocument/2006/relationships/tags" Target="../tags/tag48.xml"/><Relationship Id="rId10" Type="http://schemas.openxmlformats.org/officeDocument/2006/relationships/tags" Target="../tags/tag47.xml"/><Relationship Id="rId1" Type="http://schemas.openxmlformats.org/officeDocument/2006/relationships/tags" Target="../tags/tag38.xml"/></Relationships>
</file>

<file path=ppt/slides/_rels/slide9.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0" Type="http://schemas.openxmlformats.org/officeDocument/2006/relationships/slideLayout" Target="../slideLayouts/slideLayout2.xml"/><Relationship Id="rId1" Type="http://schemas.openxmlformats.org/officeDocument/2006/relationships/tags" Target="../tags/tag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109720"/>
            <a:ext cx="12190095" cy="274828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nvGrpSpPr>
          <p:cNvPr id="5" name="组合 4"/>
          <p:cNvGrpSpPr/>
          <p:nvPr/>
        </p:nvGrpSpPr>
        <p:grpSpPr>
          <a:xfrm>
            <a:off x="679695" y="1508443"/>
            <a:ext cx="8273805" cy="1797571"/>
            <a:chOff x="902495" y="2207240"/>
            <a:chExt cx="8273805" cy="1797571"/>
          </a:xfrm>
        </p:grpSpPr>
        <p:sp>
          <p:nvSpPr>
            <p:cNvPr id="6" name="文本框 5"/>
            <p:cNvSpPr txBox="1"/>
            <p:nvPr/>
          </p:nvSpPr>
          <p:spPr>
            <a:xfrm>
              <a:off x="1069182" y="3047241"/>
              <a:ext cx="8107118" cy="957570"/>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altLang="en-US" sz="5400" b="1" i="0" u="none" strike="noStrike" kern="1200" cap="none" spc="100" normalizeH="0" baseline="0" noProof="0" dirty="0">
                  <a:ln>
                    <a:noFill/>
                  </a:ln>
                  <a:solidFill>
                    <a:srgbClr val="005A9C"/>
                  </a:solidFill>
                  <a:effectLst/>
                  <a:uLnTx/>
                  <a:uFillTx/>
                  <a:cs typeface="+mn-ea"/>
                  <a:sym typeface="+mn-lt"/>
                </a:rPr>
                <a:t>复方醋酸钠葡萄糖注射液</a:t>
              </a:r>
              <a:endParaRPr kumimoji="0" lang="zh-CN" altLang="en-US" sz="5400" b="1" i="0" u="none" strike="noStrike" kern="1200" cap="none" spc="100" normalizeH="0" baseline="0" noProof="0" dirty="0">
                <a:ln>
                  <a:noFill/>
                </a:ln>
                <a:solidFill>
                  <a:srgbClr val="005A9C"/>
                </a:solidFill>
                <a:effectLst/>
                <a:uLnTx/>
                <a:uFillTx/>
                <a:cs typeface="+mn-ea"/>
                <a:sym typeface="+mn-lt"/>
              </a:endParaRPr>
            </a:p>
          </p:txBody>
        </p:sp>
        <p:sp>
          <p:nvSpPr>
            <p:cNvPr id="8" name="文本框 7"/>
            <p:cNvSpPr txBox="1"/>
            <p:nvPr/>
          </p:nvSpPr>
          <p:spPr>
            <a:xfrm>
              <a:off x="1069021" y="2207240"/>
              <a:ext cx="2747964" cy="706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4000" b="1" spc="100" dirty="0">
                  <a:solidFill>
                    <a:srgbClr val="005A9C"/>
                  </a:solidFill>
                  <a:cs typeface="+mn-ea"/>
                  <a:sym typeface="+mn-lt"/>
                </a:rPr>
                <a:t>凯倍识</a:t>
              </a:r>
              <a:r>
                <a:rPr lang="en-US" altLang="zh-CN" sz="4000" b="1" spc="100" baseline="30000" dirty="0">
                  <a:solidFill>
                    <a:srgbClr val="005A9C"/>
                  </a:solidFill>
                  <a:cs typeface="+mn-ea"/>
                  <a:sym typeface="+mn-lt"/>
                </a:rPr>
                <a:t>®</a:t>
              </a:r>
              <a:endParaRPr kumimoji="0" lang="en-US" altLang="zh-CN" sz="4000" b="1" i="0" u="none" strike="noStrike" kern="1200" cap="none" spc="100" normalizeH="0" baseline="30000" noProof="0" dirty="0">
                <a:ln>
                  <a:noFill/>
                </a:ln>
                <a:solidFill>
                  <a:srgbClr val="005A9C"/>
                </a:solidFill>
                <a:effectLst/>
                <a:uLnTx/>
                <a:uFillTx/>
                <a:cs typeface="+mn-ea"/>
                <a:sym typeface="+mn-lt"/>
              </a:endParaRPr>
            </a:p>
          </p:txBody>
        </p:sp>
        <p:cxnSp>
          <p:nvCxnSpPr>
            <p:cNvPr id="10" name="直接连接符 9"/>
            <p:cNvCxnSpPr/>
            <p:nvPr/>
          </p:nvCxnSpPr>
          <p:spPr>
            <a:xfrm>
              <a:off x="902495" y="2207557"/>
              <a:ext cx="0" cy="1774190"/>
            </a:xfrm>
            <a:prstGeom prst="line">
              <a:avLst/>
            </a:prstGeom>
            <a:ln w="25400">
              <a:solidFill>
                <a:srgbClr val="005A9C"/>
              </a:solidFill>
            </a:ln>
          </p:spPr>
          <p:style>
            <a:lnRef idx="1">
              <a:schemeClr val="accent1"/>
            </a:lnRef>
            <a:fillRef idx="0">
              <a:schemeClr val="accent1"/>
            </a:fillRef>
            <a:effectRef idx="0">
              <a:schemeClr val="accent1"/>
            </a:effectRef>
            <a:fontRef idx="minor">
              <a:schemeClr val="tx1"/>
            </a:fontRef>
          </p:style>
        </p:cxnSp>
      </p:grpSp>
      <p:sp>
        <p:nvSpPr>
          <p:cNvPr id="3" name="文本框 2"/>
          <p:cNvSpPr txBox="1"/>
          <p:nvPr/>
        </p:nvSpPr>
        <p:spPr>
          <a:xfrm>
            <a:off x="686435" y="4202430"/>
            <a:ext cx="9055100" cy="101473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2000" dirty="0">
                <a:solidFill>
                  <a:schemeClr val="bg1"/>
                </a:solidFill>
                <a:cs typeface="+mn-ea"/>
                <a:sym typeface="+mn-lt"/>
              </a:rPr>
              <a:t>第三代醋酸缓冲体系，</a:t>
            </a:r>
            <a:r>
              <a:rPr lang="zh-CN" altLang="en-US" sz="2000" dirty="0">
                <a:solidFill>
                  <a:schemeClr val="bg1"/>
                </a:solidFill>
                <a:cs typeface="+mn-ea"/>
                <a:sym typeface="+mn-ea"/>
              </a:rPr>
              <a:t>平衡电解质、供能、</a:t>
            </a:r>
            <a:r>
              <a:rPr lang="zh-CN" altLang="en-US" sz="2000" dirty="0">
                <a:solidFill>
                  <a:schemeClr val="bg1"/>
                </a:solidFill>
                <a:cs typeface="+mn-ea"/>
                <a:sym typeface="+mn-ea"/>
              </a:rPr>
              <a:t>补液三效合一的新型晶体液</a:t>
            </a:r>
            <a:endParaRPr lang="zh-CN" altLang="en-US" sz="2000" dirty="0">
              <a:solidFill>
                <a:schemeClr val="bg1"/>
              </a:solidFill>
              <a:cs typeface="+mn-ea"/>
              <a:sym typeface="+mn-lt"/>
            </a:endParaRPr>
          </a:p>
          <a:p>
            <a:pPr marL="285750" indent="-285750">
              <a:lnSpc>
                <a:spcPct val="150000"/>
              </a:lnSpc>
              <a:buFont typeface="Arial" panose="020B0604020202020204" pitchFamily="34" charset="0"/>
              <a:buChar char="•"/>
            </a:pPr>
            <a:r>
              <a:rPr lang="zh-CN" altLang="en-US" sz="2000" b="1" dirty="0">
                <a:solidFill>
                  <a:srgbClr val="FF0000"/>
                </a:solidFill>
                <a:cs typeface="+mn-ea"/>
                <a:sym typeface="+mn-lt"/>
              </a:rPr>
              <a:t>儿童及成人均可使用</a:t>
            </a:r>
            <a:r>
              <a:rPr lang="zh-CN" altLang="en-US" sz="2000" dirty="0">
                <a:solidFill>
                  <a:schemeClr val="bg1"/>
                </a:solidFill>
                <a:cs typeface="+mn-ea"/>
                <a:sym typeface="+mn-lt"/>
              </a:rPr>
              <a:t>，用法用量明确，填补同类产品空白</a:t>
            </a:r>
            <a:endParaRPr lang="zh-CN" altLang="en-US" sz="2000" dirty="0">
              <a:solidFill>
                <a:schemeClr val="bg1"/>
              </a:solidFill>
              <a:cs typeface="+mn-ea"/>
              <a:sym typeface="+mn-lt"/>
            </a:endParaRPr>
          </a:p>
        </p:txBody>
      </p:sp>
      <p:pic>
        <p:nvPicPr>
          <p:cNvPr id="7" name="图片 6" descr="微信图片_20201017084036"/>
          <p:cNvPicPr>
            <a:picLocks noChangeAspect="1"/>
          </p:cNvPicPr>
          <p:nvPr/>
        </p:nvPicPr>
        <p:blipFill>
          <a:blip r:embed="rId1"/>
          <a:stretch>
            <a:fillRect/>
          </a:stretch>
        </p:blipFill>
        <p:spPr>
          <a:xfrm>
            <a:off x="10418445" y="168910"/>
            <a:ext cx="1490345" cy="411480"/>
          </a:xfrm>
          <a:prstGeom prst="rect">
            <a:avLst/>
          </a:prstGeom>
        </p:spPr>
      </p:pic>
      <p:sp>
        <p:nvSpPr>
          <p:cNvPr id="2" name="圆角矩形 1"/>
          <p:cNvSpPr/>
          <p:nvPr/>
        </p:nvSpPr>
        <p:spPr>
          <a:xfrm>
            <a:off x="4329430" y="5448935"/>
            <a:ext cx="3166110" cy="861060"/>
          </a:xfrm>
          <a:prstGeom prst="roundRect">
            <a:avLst/>
          </a:prstGeom>
          <a:ln>
            <a:solidFill>
              <a:schemeClr val="bg1"/>
            </a:solidFill>
          </a:ln>
        </p:spPr>
        <p:style>
          <a:lnRef idx="3">
            <a:schemeClr val="accent1"/>
          </a:lnRef>
          <a:fillRef idx="0">
            <a:srgbClr val="FFFFFF"/>
          </a:fillRef>
          <a:effectRef idx="0">
            <a:srgbClr val="FFFFFF"/>
          </a:effectRef>
          <a:fontRef idx="minor">
            <a:schemeClr val="tx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lang="en-US" altLang="zh-CN" b="1" noProof="0">
                <a:ln>
                  <a:noFill/>
                </a:ln>
                <a:solidFill>
                  <a:prstClr val="white"/>
                </a:solidFill>
                <a:effectLst/>
                <a:uLnTx/>
                <a:uFillTx/>
                <a:cs typeface="+mn-ea"/>
                <a:sym typeface="+mn-lt"/>
              </a:rPr>
              <a:t>2026</a:t>
            </a:r>
            <a:r>
              <a:rPr lang="zh-CN" altLang="en-US" b="1" noProof="0">
                <a:ln>
                  <a:noFill/>
                </a:ln>
                <a:solidFill>
                  <a:prstClr val="white"/>
                </a:solidFill>
                <a:effectLst/>
                <a:uLnTx/>
                <a:uFillTx/>
                <a:cs typeface="+mn-ea"/>
                <a:sym typeface="+mn-lt"/>
              </a:rPr>
              <a:t>年</a:t>
            </a:r>
            <a:r>
              <a:rPr lang="en-US" altLang="zh-CN" b="1" noProof="0">
                <a:ln>
                  <a:noFill/>
                </a:ln>
                <a:solidFill>
                  <a:prstClr val="white"/>
                </a:solidFill>
                <a:effectLst/>
                <a:uLnTx/>
                <a:uFillTx/>
                <a:cs typeface="+mn-ea"/>
                <a:sym typeface="+mn-lt"/>
              </a:rPr>
              <a:t>6</a:t>
            </a:r>
            <a:r>
              <a:rPr lang="zh-CN" altLang="en-US" b="1" noProof="0">
                <a:ln>
                  <a:noFill/>
                </a:ln>
                <a:solidFill>
                  <a:prstClr val="white"/>
                </a:solidFill>
                <a:effectLst/>
                <a:uLnTx/>
                <a:uFillTx/>
                <a:cs typeface="+mn-ea"/>
                <a:sym typeface="+mn-lt"/>
              </a:rPr>
              <a:t>月</a:t>
            </a:r>
            <a:endParaRPr kumimoji="0" lang="zh-CN" altLang="en-US" b="1" i="0" u="none" strike="noStrike" kern="1200" cap="none" spc="0" normalizeH="0" baseline="0" noProof="0">
              <a:ln>
                <a:noFill/>
              </a:ln>
              <a:solidFill>
                <a:prstClr val="white"/>
              </a:solidFill>
              <a:effectLst/>
              <a:uLnTx/>
              <a:uFillTx/>
              <a:cs typeface="+mn-ea"/>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lang="zh-CN" altLang="en-US" b="1" noProof="0">
                <a:ln>
                  <a:noFill/>
                </a:ln>
                <a:solidFill>
                  <a:prstClr val="white"/>
                </a:solidFill>
                <a:effectLst/>
                <a:uLnTx/>
                <a:uFillTx/>
                <a:cs typeface="+mn-ea"/>
                <a:sym typeface="+mn-lt"/>
              </a:rPr>
              <a:t>石家庄四药有限公司</a:t>
            </a:r>
            <a:endParaRPr lang="zh-CN" altLang="en-US" b="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占位符 10"/>
          <p:cNvSpPr txBox="1"/>
          <p:nvPr/>
        </p:nvSpPr>
        <p:spPr>
          <a:xfrm>
            <a:off x="685800" y="279445"/>
            <a:ext cx="3063875" cy="523875"/>
          </a:xfrm>
          <a:prstGeom prst="rect">
            <a:avLst/>
          </a:prstGeom>
        </p:spPr>
        <p:txBody>
          <a:bodyPr>
            <a:normAutofit fontScale="97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b="1" spc="300" dirty="0">
                <a:solidFill>
                  <a:schemeClr val="tx1">
                    <a:lumMod val="95000"/>
                    <a:lumOff val="5000"/>
                  </a:schemeClr>
                </a:solidFill>
                <a:cs typeface="+mn-ea"/>
                <a:sym typeface="+mn-lt"/>
              </a:rPr>
              <a:t>公平性</a:t>
            </a:r>
            <a:endParaRPr lang="zh-CN" altLang="en-US" b="1" spc="300" dirty="0">
              <a:solidFill>
                <a:schemeClr val="tx1">
                  <a:lumMod val="95000"/>
                  <a:lumOff val="5000"/>
                </a:schemeClr>
              </a:solidFill>
              <a:cs typeface="+mn-ea"/>
              <a:sym typeface="+mn-lt"/>
            </a:endParaRPr>
          </a:p>
        </p:txBody>
      </p:sp>
      <p:sp>
        <p:nvSpPr>
          <p:cNvPr id="2" name="文本框 1"/>
          <p:cNvSpPr txBox="1"/>
          <p:nvPr/>
        </p:nvSpPr>
        <p:spPr>
          <a:xfrm>
            <a:off x="299720" y="698500"/>
            <a:ext cx="11560810" cy="612076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ts val="1200"/>
              </a:spcBef>
              <a:spcAft>
                <a:spcPts val="0"/>
              </a:spcAft>
            </a:pPr>
            <a:r>
              <a:rPr lang="en-US" altLang="zh-CN" b="1" dirty="0">
                <a:cs typeface="+mn-ea"/>
                <a:sym typeface="+mn-lt"/>
              </a:rPr>
              <a:t>1</a:t>
            </a:r>
            <a:r>
              <a:rPr lang="zh-CN" altLang="en-US" b="1" dirty="0">
                <a:cs typeface="+mn-ea"/>
                <a:sym typeface="+mn-lt"/>
              </a:rPr>
              <a:t>、弥补目录短板</a:t>
            </a:r>
            <a:endParaRPr lang="zh-CN" altLang="en-US" b="1" dirty="0">
              <a:cs typeface="+mn-ea"/>
              <a:sym typeface="+mn-lt"/>
            </a:endParaRPr>
          </a:p>
          <a:p>
            <a:pPr>
              <a:lnSpc>
                <a:spcPct val="120000"/>
              </a:lnSpc>
              <a:spcBef>
                <a:spcPts val="1200"/>
              </a:spcBef>
            </a:pPr>
            <a:r>
              <a:rPr lang="zh-CN" altLang="en-US" b="1" dirty="0">
                <a:cs typeface="+mn-ea"/>
                <a:sym typeface="+mn-lt"/>
              </a:rPr>
              <a:t>①</a:t>
            </a:r>
            <a:r>
              <a:rPr lang="en-US" altLang="zh-CN" b="1" dirty="0">
                <a:cs typeface="+mn-ea"/>
                <a:sym typeface="+mn-lt"/>
              </a:rPr>
              <a:t> </a:t>
            </a:r>
            <a:r>
              <a:rPr lang="zh-CN" altLang="en-US" b="1" dirty="0">
                <a:solidFill>
                  <a:srgbClr val="FF0000"/>
                </a:solidFill>
                <a:cs typeface="+mn-ea"/>
                <a:sym typeface="+mn-lt"/>
              </a:rPr>
              <a:t>符合国家政策支持：</a:t>
            </a:r>
            <a:r>
              <a:rPr lang="en-US" altLang="zh-CN" dirty="0">
                <a:cs typeface="+mn-ea"/>
                <a:sym typeface="+mn-lt"/>
              </a:rPr>
              <a:t>《</a:t>
            </a:r>
            <a:r>
              <a:rPr lang="zh-CN" altLang="en-US" dirty="0">
                <a:cs typeface="+mn-ea"/>
                <a:sym typeface="+mn-lt"/>
              </a:rPr>
              <a:t>关于保障儿童用药的若干意见</a:t>
            </a:r>
            <a:r>
              <a:rPr lang="en-US" altLang="zh-CN" dirty="0">
                <a:cs typeface="+mn-ea"/>
                <a:sym typeface="+mn-lt"/>
              </a:rPr>
              <a:t>》</a:t>
            </a:r>
            <a:r>
              <a:rPr lang="zh-CN" altLang="en-US" dirty="0">
                <a:cs typeface="+mn-ea"/>
                <a:sym typeface="+mn-lt"/>
              </a:rPr>
              <a:t>中指出，发挥医疗保险对儿童用药的保障功能，按规定及时将儿童适宜剂型、规格纳入基本医疗保险支付范围。复方醋酸钠葡萄糖注射液具有儿童更适宜的规格，</a:t>
            </a:r>
            <a:r>
              <a:rPr lang="zh-CN" altLang="en-US" b="1" dirty="0">
                <a:solidFill>
                  <a:schemeClr val="accent1"/>
                </a:solidFill>
                <a:cs typeface="+mn-ea"/>
                <a:sym typeface="+mn-lt"/>
              </a:rPr>
              <a:t>弥补目录内无儿童适宜规格补液产品的短板</a:t>
            </a:r>
            <a:r>
              <a:rPr lang="zh-CN" altLang="en-US" dirty="0">
                <a:cs typeface="+mn-ea"/>
                <a:sym typeface="+mn-lt"/>
              </a:rPr>
              <a:t>。</a:t>
            </a:r>
            <a:endParaRPr lang="zh-CN" altLang="en-US" b="1" dirty="0">
              <a:cs typeface="+mn-ea"/>
              <a:sym typeface="+mn-lt"/>
            </a:endParaRPr>
          </a:p>
          <a:p>
            <a:pPr>
              <a:lnSpc>
                <a:spcPct val="120000"/>
              </a:lnSpc>
              <a:spcBef>
                <a:spcPts val="1200"/>
              </a:spcBef>
            </a:pPr>
            <a:r>
              <a:rPr lang="zh-CN" altLang="en-US" b="1" dirty="0">
                <a:cs typeface="+mn-ea"/>
                <a:sym typeface="+mn-lt"/>
              </a:rPr>
              <a:t>②</a:t>
            </a:r>
            <a:r>
              <a:rPr lang="en-US" altLang="zh-CN" b="1" dirty="0">
                <a:cs typeface="+mn-ea"/>
                <a:sym typeface="+mn-lt"/>
              </a:rPr>
              <a:t> </a:t>
            </a:r>
            <a:r>
              <a:rPr lang="zh-CN" altLang="en-US" b="1" dirty="0">
                <a:solidFill>
                  <a:srgbClr val="FF0000"/>
                </a:solidFill>
                <a:cs typeface="+mn-ea"/>
                <a:sym typeface="+mn-lt"/>
              </a:rPr>
              <a:t>填补目录内同类产品空白：</a:t>
            </a:r>
            <a:r>
              <a:rPr lang="zh-CN" altLang="en-US" dirty="0">
                <a:cs typeface="+mn-ea"/>
                <a:sym typeface="+mn-lt"/>
              </a:rPr>
              <a:t>儿童用法用量明确，使用剂量更精准，灵活；醋酸缓冲系统安全性高，</a:t>
            </a:r>
            <a:r>
              <a:rPr lang="zh-CN" altLang="en-US" b="1" dirty="0">
                <a:solidFill>
                  <a:schemeClr val="accent1"/>
                </a:solidFill>
                <a:cs typeface="+mn-ea"/>
                <a:sym typeface="+mn-lt"/>
              </a:rPr>
              <a:t>不增加肝脏负担，更适合肝脏尚未发育完全的儿童及肝功能不全患者</a:t>
            </a:r>
            <a:r>
              <a:rPr lang="zh-CN" altLang="en-US" dirty="0">
                <a:cs typeface="+mn-ea"/>
                <a:sym typeface="+mn-lt"/>
              </a:rPr>
              <a:t>。</a:t>
            </a:r>
            <a:endParaRPr lang="zh-CN" altLang="en-US" dirty="0">
              <a:cs typeface="+mn-ea"/>
              <a:sym typeface="+mn-lt"/>
            </a:endParaRPr>
          </a:p>
          <a:p>
            <a:pPr>
              <a:lnSpc>
                <a:spcPct val="120000"/>
              </a:lnSpc>
              <a:spcBef>
                <a:spcPts val="1200"/>
              </a:spcBef>
            </a:pPr>
            <a:r>
              <a:rPr lang="en-US" altLang="zh-CN" b="1" dirty="0">
                <a:cs typeface="+mn-ea"/>
                <a:sym typeface="+mn-lt"/>
              </a:rPr>
              <a:t>2</a:t>
            </a:r>
            <a:r>
              <a:rPr lang="zh-CN" altLang="en-US" b="1" dirty="0">
                <a:cs typeface="+mn-ea"/>
                <a:sym typeface="+mn-lt"/>
              </a:rPr>
              <a:t>、符合“保基本”原则</a:t>
            </a:r>
            <a:endParaRPr lang="zh-CN" altLang="en-US" b="1" dirty="0">
              <a:cs typeface="+mn-ea"/>
              <a:sym typeface="+mn-lt"/>
            </a:endParaRPr>
          </a:p>
          <a:p>
            <a:pPr>
              <a:lnSpc>
                <a:spcPct val="120000"/>
              </a:lnSpc>
              <a:spcBef>
                <a:spcPts val="1200"/>
              </a:spcBef>
            </a:pPr>
            <a:r>
              <a:rPr lang="zh-CN" altLang="en-US" dirty="0">
                <a:cs typeface="+mn-ea"/>
                <a:sym typeface="+mn-lt"/>
              </a:rPr>
              <a:t>本品安全高效，临床应用广泛，儿童用药更具保障。</a:t>
            </a:r>
            <a:endParaRPr lang="zh-CN" altLang="en-US" dirty="0">
              <a:cs typeface="+mn-ea"/>
              <a:sym typeface="+mn-lt"/>
            </a:endParaRPr>
          </a:p>
          <a:p>
            <a:pPr>
              <a:lnSpc>
                <a:spcPct val="120000"/>
              </a:lnSpc>
              <a:spcBef>
                <a:spcPts val="1200"/>
              </a:spcBef>
            </a:pPr>
            <a:r>
              <a:rPr lang="zh-CN" altLang="en-US" dirty="0">
                <a:cs typeface="+mn-ea"/>
                <a:sym typeface="+mn-lt"/>
              </a:rPr>
              <a:t>精准给药，避免用药浪费，节约医保资金。</a:t>
            </a:r>
            <a:endParaRPr lang="zh-CN" altLang="en-US" dirty="0">
              <a:cs typeface="+mn-ea"/>
              <a:sym typeface="+mn-lt"/>
            </a:endParaRPr>
          </a:p>
          <a:p>
            <a:pPr>
              <a:lnSpc>
                <a:spcPct val="120000"/>
              </a:lnSpc>
              <a:spcBef>
                <a:spcPts val="1200"/>
              </a:spcBef>
            </a:pPr>
            <a:r>
              <a:rPr lang="en-US" altLang="zh-CN" b="1" dirty="0">
                <a:cs typeface="+mn-ea"/>
                <a:sym typeface="+mn-lt"/>
              </a:rPr>
              <a:t>3</a:t>
            </a:r>
            <a:r>
              <a:rPr lang="zh-CN" altLang="en-US" b="1" dirty="0">
                <a:cs typeface="+mn-ea"/>
                <a:sym typeface="+mn-lt"/>
              </a:rPr>
              <a:t>、临床管理难度</a:t>
            </a:r>
            <a:endParaRPr lang="zh-CN" altLang="en-US" dirty="0">
              <a:cs typeface="+mn-ea"/>
              <a:sym typeface="+mn-lt"/>
            </a:endParaRPr>
          </a:p>
          <a:p>
            <a:pPr>
              <a:lnSpc>
                <a:spcPct val="120000"/>
              </a:lnSpc>
              <a:spcBef>
                <a:spcPts val="1200"/>
              </a:spcBef>
              <a:spcAft>
                <a:spcPts val="0"/>
              </a:spcAft>
            </a:pPr>
            <a:r>
              <a:rPr lang="zh-CN" altLang="en-US" dirty="0">
                <a:cs typeface="+mn-ea"/>
                <a:sym typeface="+mn-lt"/>
              </a:rPr>
              <a:t>临床严格按照患者缺失的液体量评估药品用量，不会产生滥用等现象。</a:t>
            </a:r>
            <a:endParaRPr lang="zh-CN" altLang="en-US" dirty="0">
              <a:cs typeface="+mn-ea"/>
              <a:sym typeface="+mn-lt"/>
            </a:endParaRPr>
          </a:p>
          <a:p>
            <a:pPr>
              <a:lnSpc>
                <a:spcPct val="120000"/>
              </a:lnSpc>
              <a:spcBef>
                <a:spcPts val="1200"/>
              </a:spcBef>
              <a:spcAft>
                <a:spcPts val="0"/>
              </a:spcAft>
            </a:pPr>
            <a:r>
              <a:rPr lang="en-US" altLang="zh-CN" b="1" dirty="0">
                <a:cs typeface="+mn-ea"/>
                <a:sym typeface="+mn-lt"/>
              </a:rPr>
              <a:t>4</a:t>
            </a:r>
            <a:r>
              <a:rPr lang="zh-CN" altLang="en-US" b="1" dirty="0">
                <a:cs typeface="+mn-ea"/>
                <a:sym typeface="+mn-lt"/>
              </a:rPr>
              <a:t>、所治疗疾病对公共健康的影响</a:t>
            </a:r>
            <a:endParaRPr lang="zh-CN" altLang="en-US" b="1" dirty="0">
              <a:cs typeface="+mn-ea"/>
              <a:sym typeface="+mn-lt"/>
            </a:endParaRPr>
          </a:p>
          <a:p>
            <a:pPr>
              <a:lnSpc>
                <a:spcPct val="120000"/>
              </a:lnSpc>
              <a:spcBef>
                <a:spcPts val="1200"/>
              </a:spcBef>
              <a:spcAft>
                <a:spcPts val="0"/>
              </a:spcAft>
            </a:pPr>
            <a:r>
              <a:rPr lang="zh-CN" altLang="en-US" dirty="0">
                <a:cs typeface="+mn-ea"/>
                <a:sym typeface="+mn-lt"/>
              </a:rPr>
              <a:t>根据</a:t>
            </a:r>
            <a:r>
              <a:rPr lang="en-US" altLang="zh-CN" dirty="0">
                <a:cs typeface="+mn-ea"/>
                <a:sym typeface="+mn-lt"/>
              </a:rPr>
              <a:t>《2025</a:t>
            </a:r>
            <a:r>
              <a:rPr lang="zh-CN" altLang="en-US" dirty="0">
                <a:cs typeface="+mn-ea"/>
                <a:sym typeface="+mn-lt"/>
              </a:rPr>
              <a:t>中国卫生健康统计年鉴</a:t>
            </a:r>
            <a:r>
              <a:rPr lang="en-US" altLang="zh-CN" dirty="0">
                <a:cs typeface="+mn-ea"/>
                <a:sym typeface="+mn-lt"/>
              </a:rPr>
              <a:t>》</a:t>
            </a:r>
            <a:r>
              <a:rPr lang="zh-CN" altLang="en-US" dirty="0">
                <a:cs typeface="+mn-ea"/>
                <a:sym typeface="+mn-lt"/>
              </a:rPr>
              <a:t>资料显示，202</a:t>
            </a:r>
            <a:r>
              <a:rPr lang="en-US" altLang="zh-CN" dirty="0">
                <a:cs typeface="+mn-ea"/>
                <a:sym typeface="+mn-lt"/>
              </a:rPr>
              <a:t>4</a:t>
            </a:r>
            <a:r>
              <a:rPr lang="zh-CN" altLang="en-US" dirty="0">
                <a:cs typeface="+mn-ea"/>
                <a:sym typeface="+mn-lt"/>
              </a:rPr>
              <a:t>年全国住院病人手术人次达</a:t>
            </a:r>
            <a:r>
              <a:rPr lang="en-US" altLang="zh-CN" dirty="0">
                <a:cs typeface="+mn-ea"/>
                <a:sym typeface="+mn-lt"/>
              </a:rPr>
              <a:t>1.04</a:t>
            </a:r>
            <a:r>
              <a:rPr lang="zh-CN" altLang="en-US" dirty="0">
                <a:cs typeface="+mn-ea"/>
                <a:sym typeface="+mn-lt"/>
              </a:rPr>
              <a:t>亿；全国医院儿科出院人次达</a:t>
            </a:r>
            <a:r>
              <a:rPr lang="en-US" altLang="zh-CN" dirty="0">
                <a:cs typeface="+mn-ea"/>
                <a:sym typeface="+mn-lt"/>
              </a:rPr>
              <a:t>2464</a:t>
            </a:r>
            <a:r>
              <a:rPr lang="zh-CN" altLang="en-US" dirty="0">
                <a:cs typeface="+mn-ea"/>
                <a:sym typeface="+mn-lt"/>
              </a:rPr>
              <a:t>万；儿童适宜晶体液有助于改善患儿预后，提升儿童健康水平。</a:t>
            </a:r>
            <a:endParaRPr lang="zh-CN" altLang="en-US" dirty="0">
              <a:solidFill>
                <a:schemeClr val="accent1"/>
              </a:solidFill>
              <a:cs typeface="+mn-ea"/>
              <a:sym typeface="+mn-lt"/>
            </a:endParaRPr>
          </a:p>
        </p:txBody>
      </p:sp>
      <p:sp>
        <p:nvSpPr>
          <p:cNvPr id="5" name="文本框 4"/>
          <p:cNvSpPr txBox="1"/>
          <p:nvPr/>
        </p:nvSpPr>
        <p:spPr>
          <a:xfrm>
            <a:off x="805541" y="6672940"/>
            <a:ext cx="6096000" cy="229870"/>
          </a:xfrm>
          <a:prstGeom prst="rect">
            <a:avLst/>
          </a:prstGeom>
          <a:noFill/>
        </p:spPr>
        <p:txBody>
          <a:bodyPr wrap="square">
            <a:spAutoFit/>
          </a:bodyPr>
          <a:lstStyle/>
          <a:p>
            <a:pPr indent="0">
              <a:buFont typeface="Arial" panose="020B0604020202020204" pitchFamily="34" charset="0"/>
              <a:buNone/>
            </a:pPr>
            <a:r>
              <a:rPr lang="en-US" altLang="zh-CN" sz="900" kern="100" dirty="0">
                <a:cs typeface="+mn-ea"/>
                <a:sym typeface="+mn-lt"/>
              </a:rPr>
              <a:t>[1]《</a:t>
            </a:r>
            <a:r>
              <a:rPr lang="zh-CN" altLang="en-US" sz="900" kern="100" dirty="0">
                <a:cs typeface="+mn-ea"/>
                <a:sym typeface="+mn-lt"/>
              </a:rPr>
              <a:t>关于保障儿童用药的若干意见</a:t>
            </a:r>
            <a:r>
              <a:rPr lang="en-US" altLang="zh-CN" sz="900" kern="100" dirty="0">
                <a:cs typeface="+mn-ea"/>
                <a:sym typeface="+mn-lt"/>
              </a:rPr>
              <a:t>》</a:t>
            </a:r>
            <a:endParaRPr lang="en-US" altLang="zh-CN" sz="900" kern="100" dirty="0">
              <a:cs typeface="+mn-ea"/>
              <a:sym typeface="+mn-lt"/>
            </a:endParaRPr>
          </a:p>
        </p:txBody>
      </p:sp>
      <p:sp>
        <p:nvSpPr>
          <p:cNvPr id="3" name="任意多边形: 形状 6"/>
          <p:cNvSpPr/>
          <p:nvPr userDrawn="1"/>
        </p:nvSpPr>
        <p:spPr>
          <a:xfrm rot="16200000">
            <a:off x="-160459" y="289887"/>
            <a:ext cx="603016" cy="424338"/>
          </a:xfrm>
          <a:custGeom>
            <a:avLst/>
            <a:gdLst>
              <a:gd name="connsiteX0" fmla="*/ 0 w 12064156"/>
              <a:gd name="connsiteY0" fmla="*/ 0 h 2557671"/>
              <a:gd name="connsiteX1" fmla="*/ 12064156 w 12064156"/>
              <a:gd name="connsiteY1" fmla="*/ 0 h 2557671"/>
              <a:gd name="connsiteX2" fmla="*/ 12052950 w 12064156"/>
              <a:gd name="connsiteY2" fmla="*/ 38524 h 2557671"/>
              <a:gd name="connsiteX3" fmla="*/ 11699594 w 12064156"/>
              <a:gd name="connsiteY3" fmla="*/ 1253289 h 2557671"/>
              <a:gd name="connsiteX4" fmla="*/ 11648133 w 12064156"/>
              <a:gd name="connsiteY4" fmla="*/ 1429514 h 2557671"/>
              <a:gd name="connsiteX5" fmla="*/ 11502327 w 12064156"/>
              <a:gd name="connsiteY5" fmla="*/ 1635827 h 2557671"/>
              <a:gd name="connsiteX6" fmla="*/ 11305059 w 12064156"/>
              <a:gd name="connsiteY6" fmla="*/ 1743281 h 2557671"/>
              <a:gd name="connsiteX7" fmla="*/ 11257886 w 12064156"/>
              <a:gd name="connsiteY7" fmla="*/ 1751878 h 2557671"/>
              <a:gd name="connsiteX8" fmla="*/ 10357316 w 12064156"/>
              <a:gd name="connsiteY8" fmla="*/ 1898016 h 2557671"/>
              <a:gd name="connsiteX9" fmla="*/ 9057923 w 12064156"/>
              <a:gd name="connsiteY9" fmla="*/ 2100030 h 2557671"/>
              <a:gd name="connsiteX10" fmla="*/ 7634165 w 12064156"/>
              <a:gd name="connsiteY10" fmla="*/ 2327834 h 2557671"/>
              <a:gd name="connsiteX11" fmla="*/ 6351925 w 12064156"/>
              <a:gd name="connsiteY11" fmla="*/ 2529848 h 2557671"/>
              <a:gd name="connsiteX12" fmla="*/ 6017428 w 12064156"/>
              <a:gd name="connsiteY12" fmla="*/ 2555637 h 2557671"/>
              <a:gd name="connsiteX13" fmla="*/ 5712949 w 12064156"/>
              <a:gd name="connsiteY13" fmla="*/ 2529848 h 2557671"/>
              <a:gd name="connsiteX14" fmla="*/ 5558566 w 12064156"/>
              <a:gd name="connsiteY14" fmla="*/ 2504059 h 2557671"/>
              <a:gd name="connsiteX15" fmla="*/ 4529344 w 12064156"/>
              <a:gd name="connsiteY15" fmla="*/ 2340728 h 2557671"/>
              <a:gd name="connsiteX16" fmla="*/ 2668166 w 12064156"/>
              <a:gd name="connsiteY16" fmla="*/ 2048452 h 2557671"/>
              <a:gd name="connsiteX17" fmla="*/ 806988 w 12064156"/>
              <a:gd name="connsiteY17" fmla="*/ 1751878 h 2557671"/>
              <a:gd name="connsiteX18" fmla="*/ 416741 w 12064156"/>
              <a:gd name="connsiteY18" fmla="*/ 1429514 h 2557671"/>
              <a:gd name="connsiteX19" fmla="*/ 391011 w 12064156"/>
              <a:gd name="connsiteY19" fmla="*/ 1347849 h 2557671"/>
              <a:gd name="connsiteX20" fmla="*/ 73667 w 12064156"/>
              <a:gd name="connsiteY20" fmla="*/ 256112 h 2557671"/>
              <a:gd name="connsiteX21" fmla="*/ 10044 w 12064156"/>
              <a:gd name="connsiteY21" fmla="*/ 34918 h 2557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64156" h="2557671">
                <a:moveTo>
                  <a:pt x="0" y="0"/>
                </a:moveTo>
                <a:lnTo>
                  <a:pt x="12064156" y="0"/>
                </a:lnTo>
                <a:lnTo>
                  <a:pt x="12052950" y="38524"/>
                </a:lnTo>
                <a:cubicBezTo>
                  <a:pt x="11699594" y="1253289"/>
                  <a:pt x="11699594" y="1253289"/>
                  <a:pt x="11699594" y="1253289"/>
                </a:cubicBezTo>
                <a:cubicBezTo>
                  <a:pt x="11648133" y="1429514"/>
                  <a:pt x="11648133" y="1429514"/>
                  <a:pt x="11648133" y="1429514"/>
                </a:cubicBezTo>
                <a:cubicBezTo>
                  <a:pt x="11648133" y="1429514"/>
                  <a:pt x="11605249" y="1541267"/>
                  <a:pt x="11502327" y="1635827"/>
                </a:cubicBezTo>
                <a:cubicBezTo>
                  <a:pt x="11450865" y="1678809"/>
                  <a:pt x="11386539" y="1721790"/>
                  <a:pt x="11305059" y="1743281"/>
                </a:cubicBezTo>
                <a:cubicBezTo>
                  <a:pt x="11287905" y="1747580"/>
                  <a:pt x="11275040" y="1751878"/>
                  <a:pt x="11257886" y="1751878"/>
                </a:cubicBezTo>
                <a:cubicBezTo>
                  <a:pt x="10357316" y="1898016"/>
                  <a:pt x="10357316" y="1898016"/>
                  <a:pt x="10357316" y="1898016"/>
                </a:cubicBezTo>
                <a:cubicBezTo>
                  <a:pt x="9057923" y="2100030"/>
                  <a:pt x="9057923" y="2100030"/>
                  <a:pt x="9057923" y="2100030"/>
                </a:cubicBezTo>
                <a:cubicBezTo>
                  <a:pt x="7634165" y="2327834"/>
                  <a:pt x="7634165" y="2327834"/>
                  <a:pt x="7634165" y="2327834"/>
                </a:cubicBezTo>
                <a:cubicBezTo>
                  <a:pt x="6351925" y="2529848"/>
                  <a:pt x="6351925" y="2529848"/>
                  <a:pt x="6351925" y="2529848"/>
                </a:cubicBezTo>
                <a:cubicBezTo>
                  <a:pt x="6180388" y="2559935"/>
                  <a:pt x="6077466" y="2559935"/>
                  <a:pt x="6017428" y="2555637"/>
                </a:cubicBezTo>
                <a:cubicBezTo>
                  <a:pt x="5987409" y="2559935"/>
                  <a:pt x="5884486" y="2559935"/>
                  <a:pt x="5712949" y="2529848"/>
                </a:cubicBezTo>
                <a:cubicBezTo>
                  <a:pt x="5558566" y="2504059"/>
                  <a:pt x="5558566" y="2504059"/>
                  <a:pt x="5558566" y="2504059"/>
                </a:cubicBezTo>
                <a:cubicBezTo>
                  <a:pt x="4529344" y="2340728"/>
                  <a:pt x="4529344" y="2340728"/>
                  <a:pt x="4529344" y="2340728"/>
                </a:cubicBezTo>
                <a:cubicBezTo>
                  <a:pt x="2668166" y="2048452"/>
                  <a:pt x="2668166" y="2048452"/>
                  <a:pt x="2668166" y="2048452"/>
                </a:cubicBezTo>
                <a:cubicBezTo>
                  <a:pt x="806988" y="1751878"/>
                  <a:pt x="806988" y="1751878"/>
                  <a:pt x="806988" y="1751878"/>
                </a:cubicBezTo>
                <a:cubicBezTo>
                  <a:pt x="519663" y="1704598"/>
                  <a:pt x="416741" y="1429514"/>
                  <a:pt x="416741" y="1429514"/>
                </a:cubicBezTo>
                <a:cubicBezTo>
                  <a:pt x="391011" y="1347849"/>
                  <a:pt x="391011" y="1347849"/>
                  <a:pt x="391011" y="1347849"/>
                </a:cubicBezTo>
                <a:cubicBezTo>
                  <a:pt x="73667" y="256112"/>
                  <a:pt x="73667" y="256112"/>
                  <a:pt x="73667" y="256112"/>
                </a:cubicBezTo>
                <a:cubicBezTo>
                  <a:pt x="47936" y="166656"/>
                  <a:pt x="27030" y="93973"/>
                  <a:pt x="10044" y="34918"/>
                </a:cubicBez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959220" y="2166130"/>
            <a:ext cx="8194040" cy="1996440"/>
            <a:chOff x="902495" y="2137852"/>
            <a:chExt cx="8194040" cy="1996440"/>
          </a:xfrm>
        </p:grpSpPr>
        <p:sp>
          <p:nvSpPr>
            <p:cNvPr id="6" name="文本框 5"/>
            <p:cNvSpPr txBox="1"/>
            <p:nvPr/>
          </p:nvSpPr>
          <p:spPr>
            <a:xfrm>
              <a:off x="1068230" y="2209607"/>
              <a:ext cx="8028305" cy="903605"/>
            </a:xfrm>
            <a:prstGeom prst="rect">
              <a:avLst/>
            </a:prstGeom>
            <a:noFill/>
          </p:spPr>
          <p:txBody>
            <a:bodyPr wrap="square" rtlCol="0">
              <a:spAutoFit/>
            </a:bodyPr>
            <a:lstStyle/>
            <a:p>
              <a:pPr marL="0" marR="0" lvl="0" indent="0" algn="dist" defTabSz="914400" rtl="0" eaLnBrk="1" fontAlgn="auto" latinLnBrk="0" hangingPunct="1">
                <a:lnSpc>
                  <a:spcPct val="110000"/>
                </a:lnSpc>
                <a:spcBef>
                  <a:spcPts val="0"/>
                </a:spcBef>
                <a:spcAft>
                  <a:spcPts val="0"/>
                </a:spcAft>
                <a:buClrTx/>
                <a:buSzTx/>
                <a:buFontTx/>
                <a:buNone/>
                <a:defRPr/>
              </a:pPr>
              <a:r>
                <a:rPr lang="zh-CN" altLang="en-US" sz="4800" b="1" spc="100" dirty="0">
                  <a:solidFill>
                    <a:srgbClr val="005A9C"/>
                  </a:solidFill>
                  <a:cs typeface="+mn-ea"/>
                  <a:sym typeface="+mn-lt"/>
                </a:rPr>
                <a:t>汇报完毕</a:t>
              </a:r>
              <a:r>
                <a:rPr lang="en-US" altLang="zh-CN" sz="4800" b="1" spc="100" dirty="0">
                  <a:solidFill>
                    <a:srgbClr val="005A9C"/>
                  </a:solidFill>
                  <a:cs typeface="+mn-ea"/>
                  <a:sym typeface="+mn-lt"/>
                </a:rPr>
                <a:t> </a:t>
              </a:r>
              <a:r>
                <a:rPr lang="zh-CN" altLang="en-US" sz="4800" b="1" spc="100" dirty="0">
                  <a:solidFill>
                    <a:srgbClr val="005A9C"/>
                  </a:solidFill>
                  <a:cs typeface="+mn-ea"/>
                  <a:sym typeface="+mn-lt"/>
                </a:rPr>
                <a:t>感谢各位专家审阅！</a:t>
              </a:r>
              <a:endParaRPr kumimoji="0" lang="zh-CN" altLang="en-US" sz="4800" b="1" i="0" u="none" strike="noStrike" kern="1200" cap="none" spc="100" normalizeH="0" baseline="0" noProof="0" dirty="0">
                <a:ln>
                  <a:noFill/>
                </a:ln>
                <a:solidFill>
                  <a:srgbClr val="005A9C"/>
                </a:solidFill>
                <a:effectLst/>
                <a:uLnTx/>
                <a:uFillTx/>
                <a:cs typeface="+mn-ea"/>
                <a:sym typeface="+mn-lt"/>
              </a:endParaRPr>
            </a:p>
          </p:txBody>
        </p:sp>
        <p:sp>
          <p:nvSpPr>
            <p:cNvPr id="8" name="文本框 7"/>
            <p:cNvSpPr txBox="1"/>
            <p:nvPr/>
          </p:nvSpPr>
          <p:spPr>
            <a:xfrm>
              <a:off x="1089820" y="3735512"/>
              <a:ext cx="7880985" cy="39878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100" normalizeH="0" noProof="0" dirty="0">
                  <a:ln>
                    <a:noFill/>
                  </a:ln>
                  <a:solidFill>
                    <a:srgbClr val="005A9C"/>
                  </a:solidFill>
                  <a:effectLst/>
                  <a:uLnTx/>
                  <a:uFillTx/>
                  <a:cs typeface="+mn-ea"/>
                  <a:sym typeface="+mn-lt"/>
                </a:rPr>
                <a:t>凯倍识</a:t>
              </a:r>
              <a:r>
                <a:rPr kumimoji="0" lang="zh-CN" sz="2000" b="0" i="0" u="none" strike="noStrike" kern="1200" cap="none" spc="100" normalizeH="0" baseline="30000" noProof="0" dirty="0">
                  <a:ln>
                    <a:noFill/>
                  </a:ln>
                  <a:solidFill>
                    <a:srgbClr val="005A9C"/>
                  </a:solidFill>
                  <a:effectLst/>
                  <a:uLnTx/>
                  <a:uFillTx/>
                  <a:cs typeface="+mn-ea"/>
                  <a:sym typeface="+mn-lt"/>
                </a:rPr>
                <a:t>®</a:t>
              </a:r>
              <a:r>
                <a:rPr kumimoji="0" lang="zh-CN" sz="2000" b="0" i="0" u="none" strike="noStrike" kern="1200" cap="none" spc="100" normalizeH="0" baseline="0" noProof="0" dirty="0">
                  <a:ln>
                    <a:noFill/>
                  </a:ln>
                  <a:solidFill>
                    <a:srgbClr val="005A9C"/>
                  </a:solidFill>
                  <a:effectLst/>
                  <a:uLnTx/>
                  <a:uFillTx/>
                  <a:cs typeface="+mn-ea"/>
                  <a:sym typeface="+mn-lt"/>
                </a:rPr>
                <a:t>复方醋酸钠葡萄糖注射液</a:t>
              </a:r>
              <a:endParaRPr kumimoji="0" lang="zh-CN" sz="2000" b="0" i="0" u="none" strike="noStrike" kern="1200" cap="none" spc="100" normalizeH="0" baseline="0" noProof="0" dirty="0">
                <a:ln>
                  <a:noFill/>
                </a:ln>
                <a:solidFill>
                  <a:srgbClr val="005A9C"/>
                </a:solidFill>
                <a:effectLst/>
                <a:uLnTx/>
                <a:uFillTx/>
                <a:cs typeface="+mn-ea"/>
                <a:sym typeface="+mn-lt"/>
              </a:endParaRPr>
            </a:p>
          </p:txBody>
        </p:sp>
        <p:cxnSp>
          <p:nvCxnSpPr>
            <p:cNvPr id="10" name="直接连接符 9"/>
            <p:cNvCxnSpPr/>
            <p:nvPr/>
          </p:nvCxnSpPr>
          <p:spPr>
            <a:xfrm>
              <a:off x="902495" y="2137852"/>
              <a:ext cx="0" cy="1996295"/>
            </a:xfrm>
            <a:prstGeom prst="line">
              <a:avLst/>
            </a:prstGeom>
            <a:ln w="25400">
              <a:solidFill>
                <a:srgbClr val="005A9C"/>
              </a:solidFill>
            </a:ln>
          </p:spPr>
          <p:style>
            <a:lnRef idx="1">
              <a:schemeClr val="accent1"/>
            </a:lnRef>
            <a:fillRef idx="0">
              <a:schemeClr val="accent1"/>
            </a:fillRef>
            <a:effectRef idx="0">
              <a:schemeClr val="accent1"/>
            </a:effectRef>
            <a:fontRef idx="minor">
              <a:schemeClr val="tx1"/>
            </a:fontRef>
          </p:style>
        </p:cxnSp>
      </p:grpSp>
      <p:pic>
        <p:nvPicPr>
          <p:cNvPr id="7" name="图片 6" descr="微信图片_20201017084036"/>
          <p:cNvPicPr>
            <a:picLocks noChangeAspect="1"/>
          </p:cNvPicPr>
          <p:nvPr/>
        </p:nvPicPr>
        <p:blipFill>
          <a:blip r:embed="rId1"/>
          <a:stretch>
            <a:fillRect/>
          </a:stretch>
        </p:blipFill>
        <p:spPr>
          <a:xfrm>
            <a:off x="10418445" y="168910"/>
            <a:ext cx="1490345" cy="411480"/>
          </a:xfrm>
          <a:prstGeom prst="rect">
            <a:avLst/>
          </a:prstGeom>
        </p:spPr>
      </p:pic>
      <p:sp>
        <p:nvSpPr>
          <p:cNvPr id="2" name="圆角矩形 1"/>
          <p:cNvSpPr/>
          <p:nvPr/>
        </p:nvSpPr>
        <p:spPr>
          <a:xfrm>
            <a:off x="4093210" y="5236845"/>
            <a:ext cx="3911600" cy="934720"/>
          </a:xfrm>
          <a:prstGeom prst="roundRect">
            <a:avLst/>
          </a:prstGeom>
        </p:spPr>
        <p:style>
          <a:lnRef idx="3">
            <a:schemeClr val="accent1"/>
          </a:lnRef>
          <a:fillRef idx="0">
            <a:srgbClr val="FFFFFF"/>
          </a:fillRef>
          <a:effectRef idx="0">
            <a:srgbClr val="FFFFFF"/>
          </a:effectRef>
          <a:fontRef idx="minor">
            <a:schemeClr val="tx1"/>
          </a:fontRef>
        </p:style>
        <p:txBody>
          <a:bodyPr rtlCol="0" anchor="ctr"/>
          <a:p>
            <a:pPr algn="ctr">
              <a:lnSpc>
                <a:spcPct val="120000"/>
              </a:lnSpc>
            </a:pPr>
            <a:r>
              <a:rPr lang="en-US" altLang="zh-CN"/>
              <a:t>2026</a:t>
            </a:r>
            <a:r>
              <a:rPr lang="zh-CN" altLang="en-US"/>
              <a:t>年</a:t>
            </a:r>
            <a:r>
              <a:rPr lang="en-US" altLang="zh-CN"/>
              <a:t>6</a:t>
            </a:r>
            <a:r>
              <a:rPr lang="zh-CN" altLang="en-US"/>
              <a:t>月</a:t>
            </a:r>
            <a:endParaRPr lang="zh-CN" altLang="en-US"/>
          </a:p>
          <a:p>
            <a:pPr algn="ctr">
              <a:lnSpc>
                <a:spcPct val="120000"/>
              </a:lnSpc>
            </a:pPr>
            <a:r>
              <a:rPr lang="zh-CN" altLang="en-US"/>
              <a:t>石家庄四药</a:t>
            </a:r>
            <a:r>
              <a:rPr lang="zh-CN" altLang="en-US"/>
              <a:t>有限公司</a:t>
            </a:r>
            <a:endParaRPr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3098800" cy="6858000"/>
          </a:xfrm>
          <a:prstGeom prst="rect">
            <a:avLst/>
          </a:prstGeom>
          <a:solidFill>
            <a:schemeClr val="accent3">
              <a:lumMod val="50000"/>
            </a:schemeClr>
          </a:solidFill>
          <a:ln>
            <a:noFill/>
          </a:ln>
          <a:effectLst>
            <a:outerShdw blurRad="177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 name="组合 3"/>
          <p:cNvGrpSpPr/>
          <p:nvPr/>
        </p:nvGrpSpPr>
        <p:grpSpPr>
          <a:xfrm>
            <a:off x="321530" y="1802132"/>
            <a:ext cx="2343980" cy="3015013"/>
            <a:chOff x="1531953" y="2136347"/>
            <a:chExt cx="2343980" cy="3015013"/>
          </a:xfrm>
        </p:grpSpPr>
        <p:sp>
          <p:nvSpPr>
            <p:cNvPr id="5" name="文本框 4"/>
            <p:cNvSpPr txBox="1"/>
            <p:nvPr/>
          </p:nvSpPr>
          <p:spPr>
            <a:xfrm>
              <a:off x="1830156" y="2703424"/>
              <a:ext cx="1987202" cy="1754326"/>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5400" b="0" i="0" u="none" strike="noStrike" kern="1200" cap="none" spc="700" normalizeH="0" noProof="0" dirty="0">
                  <a:ln>
                    <a:noFill/>
                  </a:ln>
                  <a:solidFill>
                    <a:schemeClr val="bg1"/>
                  </a:solidFill>
                  <a:effectLst/>
                  <a:uLnTx/>
                  <a:uFillTx/>
                  <a:cs typeface="+mn-ea"/>
                  <a:sym typeface="+mn-lt"/>
                </a:rPr>
                <a:t>目</a:t>
              </a:r>
              <a:endParaRPr kumimoji="0" lang="en-US" altLang="zh-CN" sz="5400" b="0" i="0" u="none" strike="noStrike" kern="1200" cap="none" spc="700" normalizeH="0" noProof="0" dirty="0">
                <a:ln>
                  <a:noFill/>
                </a:ln>
                <a:solidFill>
                  <a:schemeClr val="bg1"/>
                </a:solidFill>
                <a:effectLst/>
                <a:uLnTx/>
                <a:uFillTx/>
                <a:cs typeface="+mn-ea"/>
                <a:sym typeface="+mn-lt"/>
              </a:endParaRPr>
            </a:p>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5400" b="0" i="0" u="none" strike="noStrike" kern="1200" cap="none" spc="700" normalizeH="0" noProof="0" dirty="0">
                  <a:ln>
                    <a:noFill/>
                  </a:ln>
                  <a:solidFill>
                    <a:schemeClr val="bg1"/>
                  </a:solidFill>
                  <a:effectLst/>
                  <a:uLnTx/>
                  <a:uFillTx/>
                  <a:cs typeface="+mn-ea"/>
                  <a:sym typeface="+mn-lt"/>
                </a:rPr>
                <a:t>录</a:t>
              </a:r>
              <a:endParaRPr kumimoji="0" lang="zh-CN" altLang="en-US" sz="5400" b="0" i="0" u="none" strike="noStrike" kern="1200" cap="none" spc="700" normalizeH="0" noProof="0" dirty="0">
                <a:ln>
                  <a:noFill/>
                </a:ln>
                <a:solidFill>
                  <a:schemeClr val="bg1"/>
                </a:solidFill>
                <a:effectLst/>
                <a:uLnTx/>
                <a:uFillTx/>
                <a:cs typeface="+mn-ea"/>
                <a:sym typeface="+mn-lt"/>
              </a:endParaRPr>
            </a:p>
          </p:txBody>
        </p:sp>
        <p:sp>
          <p:nvSpPr>
            <p:cNvPr id="6" name="文本框 5"/>
            <p:cNvSpPr txBox="1"/>
            <p:nvPr/>
          </p:nvSpPr>
          <p:spPr>
            <a:xfrm>
              <a:off x="3249860" y="2991216"/>
              <a:ext cx="400110" cy="1147952"/>
            </a:xfrm>
            <a:prstGeom prst="rect">
              <a:avLst/>
            </a:prstGeom>
            <a:noFill/>
          </p:spPr>
          <p:txBody>
            <a:bodyPr vert="eaVert" wrap="square" rtlCol="0">
              <a:spAutoFit/>
            </a:bodyPr>
            <a:lstStyle/>
            <a:p>
              <a:pPr algn="dist"/>
              <a:r>
                <a:rPr lang="en-US" altLang="zh-CN" sz="1400" dirty="0">
                  <a:solidFill>
                    <a:schemeClr val="bg1"/>
                  </a:solidFill>
                  <a:cs typeface="+mn-ea"/>
                  <a:sym typeface="+mn-lt"/>
                </a:rPr>
                <a:t>CONTENTS</a:t>
              </a:r>
              <a:endParaRPr lang="en-US" altLang="zh-CN" sz="1400" dirty="0">
                <a:solidFill>
                  <a:schemeClr val="bg1"/>
                </a:solidFill>
                <a:cs typeface="+mn-ea"/>
                <a:sym typeface="+mn-lt"/>
              </a:endParaRPr>
            </a:p>
          </p:txBody>
        </p:sp>
        <p:cxnSp>
          <p:nvCxnSpPr>
            <p:cNvPr id="7" name="直接连接符 6"/>
            <p:cNvCxnSpPr/>
            <p:nvPr/>
          </p:nvCxnSpPr>
          <p:spPr>
            <a:xfrm>
              <a:off x="2143125" y="2492345"/>
              <a:ext cx="1291401" cy="0"/>
            </a:xfrm>
            <a:prstGeom prst="line">
              <a:avLst/>
            </a:prstGeom>
            <a:ln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2143125" y="4585405"/>
              <a:ext cx="1291401" cy="0"/>
            </a:xfrm>
            <a:prstGeom prst="line">
              <a:avLst/>
            </a:prstGeom>
            <a:ln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2143125" y="2492345"/>
              <a:ext cx="0" cy="2093060"/>
            </a:xfrm>
            <a:prstGeom prst="line">
              <a:avLst/>
            </a:prstGeom>
            <a:ln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3434526" y="2500453"/>
              <a:ext cx="0" cy="468142"/>
            </a:xfrm>
            <a:prstGeom prst="line">
              <a:avLst/>
            </a:prstGeom>
            <a:ln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3434526" y="4114213"/>
              <a:ext cx="0" cy="468142"/>
            </a:xfrm>
            <a:prstGeom prst="line">
              <a:avLst/>
            </a:prstGeom>
            <a:ln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a:off x="2755356" y="4439367"/>
              <a:ext cx="711993" cy="71199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a:off x="3163940" y="4326521"/>
              <a:ext cx="711993" cy="71199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1531953" y="2249193"/>
              <a:ext cx="711993" cy="71199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1940537" y="2136347"/>
              <a:ext cx="711993" cy="71199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custDataLst>
              <p:tags r:id="rId1"/>
            </p:custDataLst>
          </p:nvPr>
        </p:nvGrpSpPr>
        <p:grpSpPr>
          <a:xfrm>
            <a:off x="3224497" y="1658152"/>
            <a:ext cx="4591040" cy="952500"/>
            <a:chOff x="1396377" y="2917378"/>
            <a:chExt cx="4591040" cy="952500"/>
          </a:xfrm>
        </p:grpSpPr>
        <p:sp>
          <p:nvSpPr>
            <p:cNvPr id="36" name="文本框 35"/>
            <p:cNvSpPr txBox="1"/>
            <p:nvPr>
              <p:custDataLst>
                <p:tags r:id="rId2"/>
              </p:custDataLst>
            </p:nvPr>
          </p:nvSpPr>
          <p:spPr>
            <a:xfrm>
              <a:off x="2823592" y="3112711"/>
              <a:ext cx="3163825" cy="5835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zh-CN" altLang="en-US" sz="3200" b="1" spc="400" dirty="0">
                  <a:solidFill>
                    <a:schemeClr val="accent1"/>
                  </a:solidFill>
                  <a:cs typeface="+mn-ea"/>
                  <a:sym typeface="+mn-lt"/>
                </a:rPr>
                <a:t>基本信息</a:t>
              </a:r>
              <a:endParaRPr kumimoji="0" lang="zh-CN" altLang="en-US" sz="3200" b="1" i="0" u="none" strike="noStrike" kern="1200" cap="none" spc="400" normalizeH="0" noProof="0" dirty="0">
                <a:ln>
                  <a:noFill/>
                </a:ln>
                <a:solidFill>
                  <a:schemeClr val="accent1"/>
                </a:solidFill>
                <a:effectLst/>
                <a:uLnTx/>
                <a:uFillTx/>
                <a:cs typeface="+mn-ea"/>
                <a:sym typeface="+mn-lt"/>
              </a:endParaRPr>
            </a:p>
          </p:txBody>
        </p:sp>
        <p:grpSp>
          <p:nvGrpSpPr>
            <p:cNvPr id="37" name="组合 36"/>
            <p:cNvGrpSpPr/>
            <p:nvPr/>
          </p:nvGrpSpPr>
          <p:grpSpPr>
            <a:xfrm>
              <a:off x="1396377" y="2917378"/>
              <a:ext cx="1692275" cy="952500"/>
              <a:chOff x="-616448" y="2453974"/>
              <a:chExt cx="1692275" cy="952500"/>
            </a:xfrm>
          </p:grpSpPr>
          <p:sp>
            <p:nvSpPr>
              <p:cNvPr id="39" name="文本框 38"/>
              <p:cNvSpPr txBox="1"/>
              <p:nvPr>
                <p:custDataLst>
                  <p:tags r:id="rId3"/>
                </p:custDataLst>
              </p:nvPr>
            </p:nvSpPr>
            <p:spPr>
              <a:xfrm>
                <a:off x="-616448" y="2629750"/>
                <a:ext cx="16922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chemeClr val="accent1"/>
                    </a:solidFill>
                    <a:effectLst/>
                    <a:uLnTx/>
                    <a:uFillTx/>
                    <a:cs typeface="+mn-ea"/>
                    <a:sym typeface="+mn-lt"/>
                  </a:rPr>
                  <a:t>01</a:t>
                </a:r>
                <a:endParaRPr kumimoji="0" lang="en-US" altLang="zh-CN" sz="3600" b="0" i="0" u="none" strike="noStrike" kern="1200" cap="none" spc="0" normalizeH="0" baseline="0" noProof="0" dirty="0">
                  <a:ln>
                    <a:noFill/>
                  </a:ln>
                  <a:solidFill>
                    <a:schemeClr val="accent1"/>
                  </a:solidFill>
                  <a:effectLst/>
                  <a:uLnTx/>
                  <a:uFillTx/>
                  <a:cs typeface="+mn-ea"/>
                  <a:sym typeface="+mn-lt"/>
                </a:endParaRPr>
              </a:p>
            </p:txBody>
          </p:sp>
          <p:sp>
            <p:nvSpPr>
              <p:cNvPr id="40" name="矩形 39"/>
              <p:cNvSpPr/>
              <p:nvPr>
                <p:custDataLst>
                  <p:tags r:id="rId4"/>
                </p:custDataLst>
              </p:nvPr>
            </p:nvSpPr>
            <p:spPr>
              <a:xfrm>
                <a:off x="-275589" y="2453974"/>
                <a:ext cx="952500" cy="9525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n>
                    <a:solidFill>
                      <a:schemeClr val="accent1"/>
                    </a:solidFill>
                  </a:ln>
                  <a:solidFill>
                    <a:schemeClr val="accent1"/>
                  </a:solidFill>
                  <a:cs typeface="+mn-ea"/>
                  <a:sym typeface="+mn-lt"/>
                </a:endParaRPr>
              </a:p>
            </p:txBody>
          </p:sp>
        </p:grpSp>
      </p:grpSp>
      <p:grpSp>
        <p:nvGrpSpPr>
          <p:cNvPr id="18" name="组合 17"/>
          <p:cNvGrpSpPr/>
          <p:nvPr>
            <p:custDataLst>
              <p:tags r:id="rId5"/>
            </p:custDataLst>
          </p:nvPr>
        </p:nvGrpSpPr>
        <p:grpSpPr>
          <a:xfrm>
            <a:off x="7365752" y="1658152"/>
            <a:ext cx="4620068" cy="952500"/>
            <a:chOff x="7112185" y="2890850"/>
            <a:chExt cx="4620068" cy="952500"/>
          </a:xfrm>
        </p:grpSpPr>
        <p:sp>
          <p:nvSpPr>
            <p:cNvPr id="31" name="文本框 30"/>
            <p:cNvSpPr txBox="1"/>
            <p:nvPr>
              <p:custDataLst>
                <p:tags r:id="rId6"/>
              </p:custDataLst>
            </p:nvPr>
          </p:nvSpPr>
          <p:spPr>
            <a:xfrm>
              <a:off x="8568428" y="3078925"/>
              <a:ext cx="3163825" cy="584775"/>
            </a:xfrm>
            <a:prstGeom prst="rect">
              <a:avLst/>
            </a:prstGeom>
            <a:noFill/>
          </p:spPr>
          <p:txBody>
            <a:bodyPr wrap="square" rtlCol="0">
              <a:spAutoFit/>
            </a:bodyPr>
            <a:lstStyle/>
            <a:p>
              <a:pPr>
                <a:defRPr/>
              </a:pPr>
              <a:r>
                <a:rPr lang="zh-CN" altLang="en-US" sz="3200" b="1" spc="400" dirty="0">
                  <a:solidFill>
                    <a:schemeClr val="accent1"/>
                  </a:solidFill>
                  <a:cs typeface="+mn-ea"/>
                  <a:sym typeface="+mn-lt"/>
                </a:rPr>
                <a:t>安全性</a:t>
              </a:r>
              <a:endParaRPr lang="zh-CN" altLang="en-US" sz="3200" b="1" spc="400" dirty="0">
                <a:solidFill>
                  <a:schemeClr val="accent1"/>
                </a:solidFill>
                <a:cs typeface="+mn-ea"/>
                <a:sym typeface="+mn-lt"/>
              </a:endParaRPr>
            </a:p>
          </p:txBody>
        </p:sp>
        <p:grpSp>
          <p:nvGrpSpPr>
            <p:cNvPr id="32" name="组合 31"/>
            <p:cNvGrpSpPr/>
            <p:nvPr/>
          </p:nvGrpSpPr>
          <p:grpSpPr>
            <a:xfrm>
              <a:off x="7112185" y="2890850"/>
              <a:ext cx="1692275" cy="952500"/>
              <a:chOff x="-645476" y="2453974"/>
              <a:chExt cx="1692275" cy="952500"/>
            </a:xfrm>
          </p:grpSpPr>
          <p:sp>
            <p:nvSpPr>
              <p:cNvPr id="34" name="文本框 33"/>
              <p:cNvSpPr txBox="1"/>
              <p:nvPr>
                <p:custDataLst>
                  <p:tags r:id="rId7"/>
                </p:custDataLst>
              </p:nvPr>
            </p:nvSpPr>
            <p:spPr>
              <a:xfrm>
                <a:off x="-645476" y="2629750"/>
                <a:ext cx="16922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chemeClr val="accent1"/>
                    </a:solidFill>
                    <a:effectLst/>
                    <a:uLnTx/>
                    <a:uFillTx/>
                    <a:cs typeface="+mn-ea"/>
                    <a:sym typeface="+mn-lt"/>
                  </a:rPr>
                  <a:t>02</a:t>
                </a:r>
                <a:endParaRPr kumimoji="0" lang="en-US" altLang="zh-CN" sz="3600" b="0" i="0" u="none" strike="noStrike" kern="1200" cap="none" spc="0" normalizeH="0" baseline="0" noProof="0" dirty="0">
                  <a:ln>
                    <a:noFill/>
                  </a:ln>
                  <a:solidFill>
                    <a:schemeClr val="accent1"/>
                  </a:solidFill>
                  <a:effectLst/>
                  <a:uLnTx/>
                  <a:uFillTx/>
                  <a:cs typeface="+mn-ea"/>
                  <a:sym typeface="+mn-lt"/>
                </a:endParaRPr>
              </a:p>
            </p:txBody>
          </p:sp>
          <p:sp>
            <p:nvSpPr>
              <p:cNvPr id="35" name="矩形 34"/>
              <p:cNvSpPr/>
              <p:nvPr>
                <p:custDataLst>
                  <p:tags r:id="rId8"/>
                </p:custDataLst>
              </p:nvPr>
            </p:nvSpPr>
            <p:spPr>
              <a:xfrm>
                <a:off x="-275589" y="2453974"/>
                <a:ext cx="952500" cy="9525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accent1"/>
                    </a:solidFill>
                  </a:ln>
                  <a:solidFill>
                    <a:schemeClr val="accent1"/>
                  </a:solidFill>
                  <a:cs typeface="+mn-ea"/>
                  <a:sym typeface="+mn-lt"/>
                </a:endParaRPr>
              </a:p>
            </p:txBody>
          </p:sp>
        </p:grpSp>
      </p:grpSp>
      <p:grpSp>
        <p:nvGrpSpPr>
          <p:cNvPr id="19" name="组合 18"/>
          <p:cNvGrpSpPr/>
          <p:nvPr>
            <p:custDataLst>
              <p:tags r:id="rId9"/>
            </p:custDataLst>
          </p:nvPr>
        </p:nvGrpSpPr>
        <p:grpSpPr>
          <a:xfrm>
            <a:off x="3224497" y="3162300"/>
            <a:ext cx="4620068" cy="952500"/>
            <a:chOff x="1382494" y="4561515"/>
            <a:chExt cx="4620068" cy="952500"/>
          </a:xfrm>
        </p:grpSpPr>
        <p:sp>
          <p:nvSpPr>
            <p:cNvPr id="26" name="文本框 25"/>
            <p:cNvSpPr txBox="1"/>
            <p:nvPr>
              <p:custDataLst>
                <p:tags r:id="rId10"/>
              </p:custDataLst>
            </p:nvPr>
          </p:nvSpPr>
          <p:spPr>
            <a:xfrm>
              <a:off x="2838737" y="4767008"/>
              <a:ext cx="3163825" cy="584775"/>
            </a:xfrm>
            <a:prstGeom prst="rect">
              <a:avLst/>
            </a:prstGeom>
            <a:noFill/>
          </p:spPr>
          <p:txBody>
            <a:bodyPr wrap="square" rtlCol="0">
              <a:spAutoFit/>
            </a:bodyPr>
            <a:lstStyle/>
            <a:p>
              <a:pPr>
                <a:defRPr/>
              </a:pPr>
              <a:r>
                <a:rPr lang="zh-CN" altLang="en-US" sz="3200" b="1" spc="400" dirty="0">
                  <a:solidFill>
                    <a:schemeClr val="accent1"/>
                  </a:solidFill>
                  <a:cs typeface="+mn-ea"/>
                  <a:sym typeface="+mn-lt"/>
                </a:rPr>
                <a:t>有效性</a:t>
              </a:r>
              <a:endParaRPr lang="zh-CN" altLang="en-US" sz="3200" b="1" spc="400" dirty="0">
                <a:solidFill>
                  <a:schemeClr val="accent1"/>
                </a:solidFill>
                <a:cs typeface="+mn-ea"/>
                <a:sym typeface="+mn-lt"/>
              </a:endParaRPr>
            </a:p>
          </p:txBody>
        </p:sp>
        <p:grpSp>
          <p:nvGrpSpPr>
            <p:cNvPr id="27" name="组合 26"/>
            <p:cNvGrpSpPr/>
            <p:nvPr/>
          </p:nvGrpSpPr>
          <p:grpSpPr>
            <a:xfrm>
              <a:off x="1382494" y="4561515"/>
              <a:ext cx="1692275" cy="952500"/>
              <a:chOff x="-645476" y="2453974"/>
              <a:chExt cx="1692275" cy="952500"/>
            </a:xfrm>
          </p:grpSpPr>
          <p:sp>
            <p:nvSpPr>
              <p:cNvPr id="29" name="文本框 28"/>
              <p:cNvSpPr txBox="1"/>
              <p:nvPr>
                <p:custDataLst>
                  <p:tags r:id="rId11"/>
                </p:custDataLst>
              </p:nvPr>
            </p:nvSpPr>
            <p:spPr>
              <a:xfrm>
                <a:off x="-645476" y="2629750"/>
                <a:ext cx="16922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chemeClr val="accent1"/>
                    </a:solidFill>
                    <a:effectLst/>
                    <a:uLnTx/>
                    <a:uFillTx/>
                    <a:cs typeface="+mn-ea"/>
                    <a:sym typeface="+mn-lt"/>
                  </a:rPr>
                  <a:t>03</a:t>
                </a:r>
                <a:endParaRPr kumimoji="0" lang="en-US" altLang="zh-CN" sz="3600" b="0" i="0" u="none" strike="noStrike" kern="1200" cap="none" spc="0" normalizeH="0" baseline="0" noProof="0" dirty="0">
                  <a:ln>
                    <a:noFill/>
                  </a:ln>
                  <a:solidFill>
                    <a:schemeClr val="accent1"/>
                  </a:solidFill>
                  <a:effectLst/>
                  <a:uLnTx/>
                  <a:uFillTx/>
                  <a:cs typeface="+mn-ea"/>
                  <a:sym typeface="+mn-lt"/>
                </a:endParaRPr>
              </a:p>
            </p:txBody>
          </p:sp>
          <p:sp>
            <p:nvSpPr>
              <p:cNvPr id="30" name="矩形 29"/>
              <p:cNvSpPr/>
              <p:nvPr>
                <p:custDataLst>
                  <p:tags r:id="rId12"/>
                </p:custDataLst>
              </p:nvPr>
            </p:nvSpPr>
            <p:spPr>
              <a:xfrm>
                <a:off x="-275589" y="2453974"/>
                <a:ext cx="952500" cy="9525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accent1"/>
                    </a:solidFill>
                  </a:ln>
                  <a:solidFill>
                    <a:schemeClr val="accent1"/>
                  </a:solidFill>
                  <a:cs typeface="+mn-ea"/>
                  <a:sym typeface="+mn-lt"/>
                </a:endParaRPr>
              </a:p>
            </p:txBody>
          </p:sp>
        </p:grpSp>
      </p:grpSp>
      <p:grpSp>
        <p:nvGrpSpPr>
          <p:cNvPr id="3" name="组合 2"/>
          <p:cNvGrpSpPr/>
          <p:nvPr>
            <p:custDataLst>
              <p:tags r:id="rId13"/>
            </p:custDataLst>
          </p:nvPr>
        </p:nvGrpSpPr>
        <p:grpSpPr>
          <a:xfrm>
            <a:off x="7365752" y="3162300"/>
            <a:ext cx="4591040" cy="952500"/>
            <a:chOff x="1396377" y="2917378"/>
            <a:chExt cx="4591040" cy="952500"/>
          </a:xfrm>
        </p:grpSpPr>
        <p:sp>
          <p:nvSpPr>
            <p:cNvPr id="41" name="文本框 40"/>
            <p:cNvSpPr txBox="1"/>
            <p:nvPr>
              <p:custDataLst>
                <p:tags r:id="rId14"/>
              </p:custDataLst>
            </p:nvPr>
          </p:nvSpPr>
          <p:spPr>
            <a:xfrm>
              <a:off x="2823592" y="3112711"/>
              <a:ext cx="3163825"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zh-CN" altLang="en-US" sz="3200" b="1" spc="400" dirty="0">
                  <a:solidFill>
                    <a:schemeClr val="accent1"/>
                  </a:solidFill>
                  <a:cs typeface="+mn-ea"/>
                  <a:sym typeface="+mn-lt"/>
                </a:rPr>
                <a:t>创新性</a:t>
              </a:r>
              <a:endParaRPr kumimoji="0" lang="zh-CN" altLang="en-US" sz="3200" b="1" i="0" u="none" strike="noStrike" kern="1200" cap="none" spc="400" normalizeH="0" noProof="0" dirty="0">
                <a:ln>
                  <a:noFill/>
                </a:ln>
                <a:solidFill>
                  <a:schemeClr val="accent1"/>
                </a:solidFill>
                <a:effectLst/>
                <a:uLnTx/>
                <a:uFillTx/>
                <a:cs typeface="+mn-ea"/>
                <a:sym typeface="+mn-lt"/>
              </a:endParaRPr>
            </a:p>
          </p:txBody>
        </p:sp>
        <p:grpSp>
          <p:nvGrpSpPr>
            <p:cNvPr id="42" name="组合 41"/>
            <p:cNvGrpSpPr/>
            <p:nvPr/>
          </p:nvGrpSpPr>
          <p:grpSpPr>
            <a:xfrm>
              <a:off x="1396377" y="2917378"/>
              <a:ext cx="1692275" cy="952500"/>
              <a:chOff x="-616448" y="2453974"/>
              <a:chExt cx="1692275" cy="952500"/>
            </a:xfrm>
          </p:grpSpPr>
          <p:sp>
            <p:nvSpPr>
              <p:cNvPr id="44" name="文本框 43"/>
              <p:cNvSpPr txBox="1"/>
              <p:nvPr>
                <p:custDataLst>
                  <p:tags r:id="rId15"/>
                </p:custDataLst>
              </p:nvPr>
            </p:nvSpPr>
            <p:spPr>
              <a:xfrm>
                <a:off x="-616448" y="2629750"/>
                <a:ext cx="16922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chemeClr val="accent1"/>
                    </a:solidFill>
                    <a:effectLst/>
                    <a:uLnTx/>
                    <a:uFillTx/>
                    <a:cs typeface="+mn-ea"/>
                    <a:sym typeface="+mn-lt"/>
                  </a:rPr>
                  <a:t>04</a:t>
                </a:r>
                <a:endParaRPr kumimoji="0" lang="en-US" altLang="zh-CN" sz="3600" b="0" i="0" u="none" strike="noStrike" kern="1200" cap="none" spc="0" normalizeH="0" baseline="0" noProof="0" dirty="0">
                  <a:ln>
                    <a:noFill/>
                  </a:ln>
                  <a:solidFill>
                    <a:schemeClr val="accent1"/>
                  </a:solidFill>
                  <a:effectLst/>
                  <a:uLnTx/>
                  <a:uFillTx/>
                  <a:cs typeface="+mn-ea"/>
                  <a:sym typeface="+mn-lt"/>
                </a:endParaRPr>
              </a:p>
            </p:txBody>
          </p:sp>
          <p:sp>
            <p:nvSpPr>
              <p:cNvPr id="45" name="矩形 44"/>
              <p:cNvSpPr/>
              <p:nvPr>
                <p:custDataLst>
                  <p:tags r:id="rId16"/>
                </p:custDataLst>
              </p:nvPr>
            </p:nvSpPr>
            <p:spPr>
              <a:xfrm>
                <a:off x="-275589" y="2453974"/>
                <a:ext cx="952500" cy="9525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n>
                    <a:solidFill>
                      <a:schemeClr val="accent1"/>
                    </a:solidFill>
                  </a:ln>
                  <a:solidFill>
                    <a:schemeClr val="accent1"/>
                  </a:solidFill>
                  <a:cs typeface="+mn-ea"/>
                  <a:sym typeface="+mn-lt"/>
                </a:endParaRPr>
              </a:p>
            </p:txBody>
          </p:sp>
        </p:grpSp>
      </p:grpSp>
      <p:grpSp>
        <p:nvGrpSpPr>
          <p:cNvPr id="46" name="组合 45"/>
          <p:cNvGrpSpPr/>
          <p:nvPr>
            <p:custDataLst>
              <p:tags r:id="rId17"/>
            </p:custDataLst>
          </p:nvPr>
        </p:nvGrpSpPr>
        <p:grpSpPr>
          <a:xfrm>
            <a:off x="3224497" y="4605787"/>
            <a:ext cx="4620068" cy="952500"/>
            <a:chOff x="7112185" y="2890850"/>
            <a:chExt cx="4620068" cy="952500"/>
          </a:xfrm>
        </p:grpSpPr>
        <p:sp>
          <p:nvSpPr>
            <p:cNvPr id="47" name="文本框 46"/>
            <p:cNvSpPr txBox="1"/>
            <p:nvPr>
              <p:custDataLst>
                <p:tags r:id="rId18"/>
              </p:custDataLst>
            </p:nvPr>
          </p:nvSpPr>
          <p:spPr>
            <a:xfrm>
              <a:off x="8568428" y="3058605"/>
              <a:ext cx="3163825" cy="584775"/>
            </a:xfrm>
            <a:prstGeom prst="rect">
              <a:avLst/>
            </a:prstGeom>
            <a:noFill/>
          </p:spPr>
          <p:txBody>
            <a:bodyPr wrap="square" rtlCol="0">
              <a:spAutoFit/>
            </a:bodyPr>
            <a:lstStyle/>
            <a:p>
              <a:pPr>
                <a:defRPr/>
              </a:pPr>
              <a:r>
                <a:rPr lang="zh-CN" altLang="en-US" sz="3200" b="1" spc="400" dirty="0">
                  <a:solidFill>
                    <a:schemeClr val="accent1"/>
                  </a:solidFill>
                  <a:cs typeface="+mn-ea"/>
                  <a:sym typeface="+mn-lt"/>
                </a:rPr>
                <a:t>公平性</a:t>
              </a:r>
              <a:endParaRPr lang="zh-CN" altLang="en-US" sz="3200" b="1" spc="400" dirty="0">
                <a:solidFill>
                  <a:schemeClr val="accent1"/>
                </a:solidFill>
                <a:cs typeface="+mn-ea"/>
                <a:sym typeface="+mn-lt"/>
              </a:endParaRPr>
            </a:p>
          </p:txBody>
        </p:sp>
        <p:grpSp>
          <p:nvGrpSpPr>
            <p:cNvPr id="48" name="组合 47"/>
            <p:cNvGrpSpPr/>
            <p:nvPr/>
          </p:nvGrpSpPr>
          <p:grpSpPr>
            <a:xfrm>
              <a:off x="7112185" y="2890850"/>
              <a:ext cx="1692275" cy="952500"/>
              <a:chOff x="-645476" y="2453974"/>
              <a:chExt cx="1692275" cy="952500"/>
            </a:xfrm>
          </p:grpSpPr>
          <p:sp>
            <p:nvSpPr>
              <p:cNvPr id="50" name="文本框 49"/>
              <p:cNvSpPr txBox="1"/>
              <p:nvPr>
                <p:custDataLst>
                  <p:tags r:id="rId19"/>
                </p:custDataLst>
              </p:nvPr>
            </p:nvSpPr>
            <p:spPr>
              <a:xfrm>
                <a:off x="-645476" y="2629750"/>
                <a:ext cx="16922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chemeClr val="accent1"/>
                    </a:solidFill>
                    <a:effectLst/>
                    <a:uLnTx/>
                    <a:uFillTx/>
                    <a:cs typeface="+mn-ea"/>
                    <a:sym typeface="+mn-lt"/>
                  </a:rPr>
                  <a:t>05</a:t>
                </a:r>
                <a:endParaRPr kumimoji="0" lang="en-US" altLang="zh-CN" sz="3600" b="0" i="0" u="none" strike="noStrike" kern="1200" cap="none" spc="0" normalizeH="0" baseline="0" noProof="0" dirty="0">
                  <a:ln>
                    <a:noFill/>
                  </a:ln>
                  <a:solidFill>
                    <a:schemeClr val="accent1"/>
                  </a:solidFill>
                  <a:effectLst/>
                  <a:uLnTx/>
                  <a:uFillTx/>
                  <a:cs typeface="+mn-ea"/>
                  <a:sym typeface="+mn-lt"/>
                </a:endParaRPr>
              </a:p>
            </p:txBody>
          </p:sp>
          <p:sp>
            <p:nvSpPr>
              <p:cNvPr id="51" name="矩形 50"/>
              <p:cNvSpPr/>
              <p:nvPr>
                <p:custDataLst>
                  <p:tags r:id="rId20"/>
                </p:custDataLst>
              </p:nvPr>
            </p:nvSpPr>
            <p:spPr>
              <a:xfrm>
                <a:off x="-275589" y="2453974"/>
                <a:ext cx="952500" cy="9525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accent1"/>
                    </a:solidFill>
                  </a:ln>
                  <a:solidFill>
                    <a:schemeClr val="accent1"/>
                  </a:solidFill>
                  <a:cs typeface="+mn-ea"/>
                  <a:sym typeface="+mn-lt"/>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占位符 10"/>
          <p:cNvSpPr txBox="1"/>
          <p:nvPr/>
        </p:nvSpPr>
        <p:spPr>
          <a:xfrm>
            <a:off x="672465" y="279445"/>
            <a:ext cx="3063875" cy="523875"/>
          </a:xfrm>
          <a:prstGeom prst="rect">
            <a:avLst/>
          </a:prstGeom>
        </p:spPr>
        <p:txBody>
          <a:bodyPr>
            <a:normAutofit fontScale="97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b="1" spc="300" dirty="0">
                <a:solidFill>
                  <a:schemeClr val="tx1">
                    <a:lumMod val="95000"/>
                    <a:lumOff val="5000"/>
                  </a:schemeClr>
                </a:solidFill>
                <a:cs typeface="+mn-ea"/>
                <a:sym typeface="+mn-lt"/>
              </a:rPr>
              <a:t>基本信息</a:t>
            </a:r>
            <a:endParaRPr lang="zh-CN" altLang="en-US" b="1" spc="300" dirty="0">
              <a:solidFill>
                <a:schemeClr val="tx1">
                  <a:lumMod val="95000"/>
                  <a:lumOff val="5000"/>
                </a:schemeClr>
              </a:solidFill>
              <a:cs typeface="+mn-ea"/>
              <a:sym typeface="+mn-lt"/>
            </a:endParaRPr>
          </a:p>
        </p:txBody>
      </p:sp>
      <p:sp>
        <p:nvSpPr>
          <p:cNvPr id="21" name="圆角矩形 20"/>
          <p:cNvSpPr/>
          <p:nvPr>
            <p:custDataLst>
              <p:tags r:id="rId1"/>
            </p:custDataLst>
          </p:nvPr>
        </p:nvSpPr>
        <p:spPr>
          <a:xfrm>
            <a:off x="6684645" y="1252855"/>
            <a:ext cx="4836160" cy="5154295"/>
          </a:xfrm>
          <a:prstGeom prst="roundRect">
            <a:avLst>
              <a:gd name="adj" fmla="val 3161"/>
            </a:avLst>
          </a:prstGeom>
          <a:solidFill>
            <a:srgbClr val="FFFFFF"/>
          </a:solidFill>
          <a:ln>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FFFFFF"/>
              </a:solidFill>
              <a:cs typeface="+mn-ea"/>
              <a:sym typeface="+mn-lt"/>
            </a:endParaRPr>
          </a:p>
        </p:txBody>
      </p:sp>
      <p:sp>
        <p:nvSpPr>
          <p:cNvPr id="19" name="圆角矩形 18"/>
          <p:cNvSpPr/>
          <p:nvPr>
            <p:custDataLst>
              <p:tags r:id="rId2"/>
            </p:custDataLst>
          </p:nvPr>
        </p:nvSpPr>
        <p:spPr>
          <a:xfrm>
            <a:off x="657225" y="1251585"/>
            <a:ext cx="4837430" cy="5155565"/>
          </a:xfrm>
          <a:prstGeom prst="roundRect">
            <a:avLst>
              <a:gd name="adj" fmla="val 3142"/>
            </a:avLst>
          </a:prstGeom>
          <a:solidFill>
            <a:srgbClr val="FFFFFF"/>
          </a:solidFill>
          <a:ln>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FFFFFF"/>
              </a:solidFill>
              <a:cs typeface="+mn-ea"/>
              <a:sym typeface="+mn-lt"/>
            </a:endParaRPr>
          </a:p>
        </p:txBody>
      </p:sp>
      <p:sp>
        <p:nvSpPr>
          <p:cNvPr id="33" name="椭圆 32"/>
          <p:cNvSpPr/>
          <p:nvPr>
            <p:custDataLst>
              <p:tags r:id="rId3"/>
            </p:custDataLst>
          </p:nvPr>
        </p:nvSpPr>
        <p:spPr>
          <a:xfrm>
            <a:off x="8854758" y="1395413"/>
            <a:ext cx="673100" cy="673100"/>
          </a:xfrm>
          <a:prstGeom prst="ellipse">
            <a:avLst/>
          </a:pr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mn-ea"/>
              <a:sym typeface="+mn-lt"/>
            </a:endParaRPr>
          </a:p>
        </p:txBody>
      </p:sp>
      <p:sp>
        <p:nvSpPr>
          <p:cNvPr id="39" name="图片 85" descr="343439383331313b343532303031393bd2b5bca8b9dcc0ed"/>
          <p:cNvSpPr/>
          <p:nvPr>
            <p:custDataLst>
              <p:tags r:id="rId4"/>
            </p:custDataLst>
          </p:nvPr>
        </p:nvSpPr>
        <p:spPr>
          <a:xfrm>
            <a:off x="9052243" y="1572578"/>
            <a:ext cx="278130" cy="257810"/>
          </a:xfrm>
          <a:custGeom>
            <a:avLst/>
            <a:gdLst>
              <a:gd name="connsiteX0" fmla="*/ 222543 w 251999"/>
              <a:gd name="connsiteY0" fmla="*/ 115 h 233941"/>
              <a:gd name="connsiteX1" fmla="*/ 29043 w 251999"/>
              <a:gd name="connsiteY1" fmla="*/ 115 h 233941"/>
              <a:gd name="connsiteX2" fmla="*/ 114 w 251999"/>
              <a:gd name="connsiteY2" fmla="*/ 29277 h 233941"/>
              <a:gd name="connsiteX3" fmla="*/ 114 w 251999"/>
              <a:gd name="connsiteY3" fmla="*/ 154996 h 233941"/>
              <a:gd name="connsiteX4" fmla="*/ 29043 w 251999"/>
              <a:gd name="connsiteY4" fmla="*/ 184157 h 233941"/>
              <a:gd name="connsiteX5" fmla="*/ 101686 w 251999"/>
              <a:gd name="connsiteY5" fmla="*/ 184157 h 233941"/>
              <a:gd name="connsiteX6" fmla="*/ 101686 w 251999"/>
              <a:gd name="connsiteY6" fmla="*/ 219800 h 233941"/>
              <a:gd name="connsiteX7" fmla="*/ 61828 w 251999"/>
              <a:gd name="connsiteY7" fmla="*/ 219800 h 233941"/>
              <a:gd name="connsiteX8" fmla="*/ 54757 w 251999"/>
              <a:gd name="connsiteY8" fmla="*/ 226928 h 233941"/>
              <a:gd name="connsiteX9" fmla="*/ 61828 w 251999"/>
              <a:gd name="connsiteY9" fmla="*/ 234057 h 233941"/>
              <a:gd name="connsiteX10" fmla="*/ 184614 w 251999"/>
              <a:gd name="connsiteY10" fmla="*/ 234057 h 233941"/>
              <a:gd name="connsiteX11" fmla="*/ 191685 w 251999"/>
              <a:gd name="connsiteY11" fmla="*/ 226928 h 233941"/>
              <a:gd name="connsiteX12" fmla="*/ 184614 w 251999"/>
              <a:gd name="connsiteY12" fmla="*/ 219800 h 233941"/>
              <a:gd name="connsiteX13" fmla="*/ 145400 w 251999"/>
              <a:gd name="connsiteY13" fmla="*/ 219800 h 233941"/>
              <a:gd name="connsiteX14" fmla="*/ 145400 w 251999"/>
              <a:gd name="connsiteY14" fmla="*/ 184157 h 233941"/>
              <a:gd name="connsiteX15" fmla="*/ 223185 w 251999"/>
              <a:gd name="connsiteY15" fmla="*/ 184157 h 233941"/>
              <a:gd name="connsiteX16" fmla="*/ 252114 w 251999"/>
              <a:gd name="connsiteY16" fmla="*/ 154996 h 233941"/>
              <a:gd name="connsiteX17" fmla="*/ 252114 w 251999"/>
              <a:gd name="connsiteY17" fmla="*/ 29277 h 233941"/>
              <a:gd name="connsiteX18" fmla="*/ 222543 w 251999"/>
              <a:gd name="connsiteY18" fmla="*/ 115 h 233941"/>
              <a:gd name="connsiteX19" fmla="*/ 209685 w 251999"/>
              <a:gd name="connsiteY19" fmla="*/ 43533 h 233941"/>
              <a:gd name="connsiteX20" fmla="*/ 209685 w 251999"/>
              <a:gd name="connsiteY20" fmla="*/ 43533 h 233941"/>
              <a:gd name="connsiteX21" fmla="*/ 209685 w 251999"/>
              <a:gd name="connsiteY21" fmla="*/ 44181 h 233941"/>
              <a:gd name="connsiteX22" fmla="*/ 137686 w 251999"/>
              <a:gd name="connsiteY22" fmla="*/ 140739 h 233941"/>
              <a:gd name="connsiteX23" fmla="*/ 135757 w 251999"/>
              <a:gd name="connsiteY23" fmla="*/ 139443 h 233941"/>
              <a:gd name="connsiteX24" fmla="*/ 79185 w 251999"/>
              <a:gd name="connsiteY24" fmla="*/ 97969 h 233941"/>
              <a:gd name="connsiteX25" fmla="*/ 59257 w 251999"/>
              <a:gd name="connsiteY25" fmla="*/ 123890 h 233941"/>
              <a:gd name="connsiteX26" fmla="*/ 50257 w 251999"/>
              <a:gd name="connsiteY26" fmla="*/ 127130 h 233941"/>
              <a:gd name="connsiteX27" fmla="*/ 45757 w 251999"/>
              <a:gd name="connsiteY27" fmla="*/ 117410 h 233941"/>
              <a:gd name="connsiteX28" fmla="*/ 46400 w 251999"/>
              <a:gd name="connsiteY28" fmla="*/ 116114 h 233941"/>
              <a:gd name="connsiteX29" fmla="*/ 73400 w 251999"/>
              <a:gd name="connsiteY29" fmla="*/ 80472 h 233941"/>
              <a:gd name="connsiteX30" fmla="*/ 75971 w 251999"/>
              <a:gd name="connsiteY30" fmla="*/ 77231 h 233941"/>
              <a:gd name="connsiteX31" fmla="*/ 134471 w 251999"/>
              <a:gd name="connsiteY31" fmla="*/ 120650 h 233941"/>
              <a:gd name="connsiteX32" fmla="*/ 198114 w 251999"/>
              <a:gd name="connsiteY32" fmla="*/ 35757 h 233941"/>
              <a:gd name="connsiteX33" fmla="*/ 205828 w 251999"/>
              <a:gd name="connsiteY33" fmla="*/ 34461 h 233941"/>
              <a:gd name="connsiteX34" fmla="*/ 209685 w 251999"/>
              <a:gd name="connsiteY34" fmla="*/ 43533 h 23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1999" h="233941">
                <a:moveTo>
                  <a:pt x="222543" y="115"/>
                </a:moveTo>
                <a:lnTo>
                  <a:pt x="29043" y="115"/>
                </a:lnTo>
                <a:cubicBezTo>
                  <a:pt x="12971" y="115"/>
                  <a:pt x="114" y="13076"/>
                  <a:pt x="114" y="29277"/>
                </a:cubicBezTo>
                <a:lnTo>
                  <a:pt x="114" y="154996"/>
                </a:lnTo>
                <a:cubicBezTo>
                  <a:pt x="114" y="171197"/>
                  <a:pt x="12971" y="184157"/>
                  <a:pt x="29043" y="184157"/>
                </a:cubicBezTo>
                <a:lnTo>
                  <a:pt x="101686" y="184157"/>
                </a:lnTo>
                <a:lnTo>
                  <a:pt x="101686" y="219800"/>
                </a:lnTo>
                <a:lnTo>
                  <a:pt x="61828" y="219800"/>
                </a:lnTo>
                <a:cubicBezTo>
                  <a:pt x="57971" y="219800"/>
                  <a:pt x="54757" y="223040"/>
                  <a:pt x="54757" y="226928"/>
                </a:cubicBezTo>
                <a:cubicBezTo>
                  <a:pt x="54757" y="230816"/>
                  <a:pt x="57971" y="234057"/>
                  <a:pt x="61828" y="234057"/>
                </a:cubicBezTo>
                <a:lnTo>
                  <a:pt x="184614" y="234057"/>
                </a:lnTo>
                <a:cubicBezTo>
                  <a:pt x="188471" y="234057"/>
                  <a:pt x="191685" y="230816"/>
                  <a:pt x="191685" y="226928"/>
                </a:cubicBezTo>
                <a:cubicBezTo>
                  <a:pt x="191685" y="223040"/>
                  <a:pt x="188471" y="219800"/>
                  <a:pt x="184614" y="219800"/>
                </a:cubicBezTo>
                <a:lnTo>
                  <a:pt x="145400" y="219800"/>
                </a:lnTo>
                <a:lnTo>
                  <a:pt x="145400" y="184157"/>
                </a:lnTo>
                <a:lnTo>
                  <a:pt x="223185" y="184157"/>
                </a:lnTo>
                <a:cubicBezTo>
                  <a:pt x="239257" y="184157"/>
                  <a:pt x="252114" y="171197"/>
                  <a:pt x="252114" y="154996"/>
                </a:cubicBezTo>
                <a:lnTo>
                  <a:pt x="252114" y="29277"/>
                </a:lnTo>
                <a:cubicBezTo>
                  <a:pt x="251471" y="13724"/>
                  <a:pt x="238614" y="115"/>
                  <a:pt x="222543" y="115"/>
                </a:cubicBezTo>
                <a:moveTo>
                  <a:pt x="209685" y="43533"/>
                </a:moveTo>
                <a:cubicBezTo>
                  <a:pt x="209685" y="43533"/>
                  <a:pt x="209685" y="44181"/>
                  <a:pt x="209685" y="43533"/>
                </a:cubicBezTo>
                <a:lnTo>
                  <a:pt x="209685" y="44181"/>
                </a:lnTo>
                <a:lnTo>
                  <a:pt x="137686" y="140739"/>
                </a:lnTo>
                <a:lnTo>
                  <a:pt x="135757" y="139443"/>
                </a:lnTo>
                <a:lnTo>
                  <a:pt x="79185" y="97969"/>
                </a:lnTo>
                <a:lnTo>
                  <a:pt x="59257" y="123890"/>
                </a:lnTo>
                <a:cubicBezTo>
                  <a:pt x="57328" y="127130"/>
                  <a:pt x="53471" y="128427"/>
                  <a:pt x="50257" y="127130"/>
                </a:cubicBezTo>
                <a:cubicBezTo>
                  <a:pt x="46400" y="125834"/>
                  <a:pt x="44471" y="121298"/>
                  <a:pt x="45757" y="117410"/>
                </a:cubicBezTo>
                <a:cubicBezTo>
                  <a:pt x="45757" y="116762"/>
                  <a:pt x="45757" y="116762"/>
                  <a:pt x="46400" y="116114"/>
                </a:cubicBezTo>
                <a:lnTo>
                  <a:pt x="73400" y="80472"/>
                </a:lnTo>
                <a:lnTo>
                  <a:pt x="75971" y="77231"/>
                </a:lnTo>
                <a:lnTo>
                  <a:pt x="134471" y="120650"/>
                </a:lnTo>
                <a:lnTo>
                  <a:pt x="198114" y="35757"/>
                </a:lnTo>
                <a:cubicBezTo>
                  <a:pt x="200043" y="33813"/>
                  <a:pt x="203257" y="33165"/>
                  <a:pt x="205828" y="34461"/>
                </a:cubicBezTo>
                <a:cubicBezTo>
                  <a:pt x="209685" y="35757"/>
                  <a:pt x="211614" y="39645"/>
                  <a:pt x="209685" y="43533"/>
                </a:cubicBezTo>
              </a:path>
            </a:pathLst>
          </a:custGeom>
          <a:solidFill>
            <a:schemeClr val="accent1"/>
          </a:solidFill>
          <a:ln w="8849" cap="flat">
            <a:noFill/>
            <a:prstDash val="solid"/>
            <a:miter/>
          </a:ln>
        </p:spPr>
        <p:txBody>
          <a:bodyPr rtlCol="0" anchor="ctr"/>
          <a:lstStyle/>
          <a:p>
            <a:endParaRPr lang="zh-CN" altLang="en-US">
              <a:cs typeface="+mn-ea"/>
              <a:sym typeface="+mn-lt"/>
            </a:endParaRPr>
          </a:p>
        </p:txBody>
      </p:sp>
      <p:sp>
        <p:nvSpPr>
          <p:cNvPr id="28" name="椭圆 27"/>
          <p:cNvSpPr/>
          <p:nvPr>
            <p:custDataLst>
              <p:tags r:id="rId5"/>
            </p:custDataLst>
          </p:nvPr>
        </p:nvSpPr>
        <p:spPr>
          <a:xfrm>
            <a:off x="2685733" y="1451928"/>
            <a:ext cx="673100" cy="673100"/>
          </a:xfrm>
          <a:prstGeom prst="ellipse">
            <a:avLst/>
          </a:pr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mn-ea"/>
              <a:sym typeface="+mn-lt"/>
            </a:endParaRPr>
          </a:p>
        </p:txBody>
      </p:sp>
      <p:sp>
        <p:nvSpPr>
          <p:cNvPr id="3" name="矩形 2"/>
          <p:cNvSpPr/>
          <p:nvPr>
            <p:custDataLst>
              <p:tags r:id="rId6"/>
            </p:custDataLst>
          </p:nvPr>
        </p:nvSpPr>
        <p:spPr>
          <a:xfrm>
            <a:off x="861695" y="2151380"/>
            <a:ext cx="4472940" cy="3759835"/>
          </a:xfrm>
          <a:prstGeom prst="rect">
            <a:avLst/>
          </a:prstGeom>
        </p:spPr>
        <p:txBody>
          <a:bodyPr wrap="square" lIns="0" tIns="0" rIns="0" bIns="0">
            <a:noAutofit/>
          </a:bodyPr>
          <a:lstStyle/>
          <a:p>
            <a:pPr>
              <a:lnSpc>
                <a:spcPct val="150000"/>
              </a:lnSpc>
            </a:pPr>
            <a:r>
              <a:rPr lang="en-US" altLang="zh-CN" sz="1600" b="1" dirty="0">
                <a:cs typeface="+mn-ea"/>
                <a:sym typeface="+mn-lt"/>
              </a:rPr>
              <a:t>【</a:t>
            </a:r>
            <a:r>
              <a:rPr lang="zh-CN" altLang="en-US" sz="1600" b="1" dirty="0">
                <a:cs typeface="+mn-ea"/>
                <a:sym typeface="+mn-lt"/>
              </a:rPr>
              <a:t>注册分类</a:t>
            </a:r>
            <a:r>
              <a:rPr lang="en-US" altLang="zh-CN" sz="1600" b="1" dirty="0">
                <a:cs typeface="+mn-ea"/>
                <a:sym typeface="+mn-lt"/>
              </a:rPr>
              <a:t>】</a:t>
            </a:r>
            <a:r>
              <a:rPr lang="zh-CN" altLang="en-US" sz="1600" dirty="0">
                <a:cs typeface="+mn-ea"/>
                <a:sym typeface="+mn-lt"/>
              </a:rPr>
              <a:t>化学药品</a:t>
            </a:r>
            <a:r>
              <a:rPr lang="en-US" altLang="zh-CN" sz="1600" dirty="0">
                <a:cs typeface="+mn-ea"/>
                <a:sym typeface="+mn-lt"/>
              </a:rPr>
              <a:t>3</a:t>
            </a:r>
            <a:r>
              <a:rPr lang="zh-CN" altLang="en-US" sz="1600" dirty="0">
                <a:cs typeface="+mn-ea"/>
                <a:sym typeface="+mn-lt"/>
              </a:rPr>
              <a:t>类</a:t>
            </a:r>
            <a:endParaRPr lang="en-US" altLang="zh-CN" sz="1600" dirty="0">
              <a:cs typeface="+mn-ea"/>
              <a:sym typeface="+mn-lt"/>
            </a:endParaRPr>
          </a:p>
          <a:p>
            <a:pPr>
              <a:lnSpc>
                <a:spcPct val="150000"/>
              </a:lnSpc>
            </a:pPr>
            <a:r>
              <a:rPr lang="en-US" altLang="zh-CN" sz="1600" b="1" dirty="0">
                <a:cs typeface="+mn-ea"/>
                <a:sym typeface="+mn-lt"/>
              </a:rPr>
              <a:t>【</a:t>
            </a:r>
            <a:r>
              <a:rPr lang="zh-CN" altLang="en-US" sz="1600" b="1" dirty="0">
                <a:cs typeface="+mn-ea"/>
                <a:sym typeface="+mn-lt"/>
              </a:rPr>
              <a:t>通用名称</a:t>
            </a:r>
            <a:r>
              <a:rPr lang="en-US" altLang="zh-CN" sz="1600" b="1" dirty="0">
                <a:cs typeface="+mn-ea"/>
                <a:sym typeface="+mn-lt"/>
              </a:rPr>
              <a:t>】</a:t>
            </a:r>
            <a:r>
              <a:rPr lang="zh-CN" altLang="en-US" sz="1600" dirty="0">
                <a:cs typeface="+mn-ea"/>
                <a:sym typeface="+mn-lt"/>
              </a:rPr>
              <a:t>复方醋酸钠葡萄糖注射液</a:t>
            </a:r>
            <a:endParaRPr lang="en-US" altLang="zh-CN" sz="1600" dirty="0">
              <a:cs typeface="+mn-ea"/>
              <a:sym typeface="+mn-lt"/>
            </a:endParaRPr>
          </a:p>
          <a:p>
            <a:pPr>
              <a:lnSpc>
                <a:spcPct val="150000"/>
              </a:lnSpc>
            </a:pPr>
            <a:r>
              <a:rPr lang="en-US" altLang="zh-CN" sz="1600" b="1" dirty="0">
                <a:cs typeface="+mn-ea"/>
                <a:sym typeface="+mn-lt"/>
              </a:rPr>
              <a:t>【</a:t>
            </a:r>
            <a:r>
              <a:rPr lang="zh-CN" altLang="en-US" sz="1600" b="1" dirty="0">
                <a:cs typeface="+mn-ea"/>
                <a:sym typeface="+mn-lt"/>
              </a:rPr>
              <a:t>规       格</a:t>
            </a:r>
            <a:r>
              <a:rPr lang="en-US" altLang="zh-CN" sz="1600" b="1" dirty="0">
                <a:cs typeface="+mn-ea"/>
                <a:sym typeface="+mn-lt"/>
              </a:rPr>
              <a:t>】</a:t>
            </a:r>
            <a:r>
              <a:rPr lang="zh-CN" altLang="en-US" sz="1600" dirty="0">
                <a:cs typeface="+mn-ea"/>
                <a:sym typeface="+mn-lt"/>
              </a:rPr>
              <a:t>（</a:t>
            </a:r>
            <a:r>
              <a:rPr lang="en-US" altLang="zh-CN" sz="1600" dirty="0">
                <a:cs typeface="+mn-ea"/>
                <a:sym typeface="+mn-lt"/>
              </a:rPr>
              <a:t>1</a:t>
            </a:r>
            <a:r>
              <a:rPr lang="zh-CN" altLang="en-US" sz="1600" dirty="0">
                <a:cs typeface="+mn-ea"/>
                <a:sym typeface="+mn-lt"/>
              </a:rPr>
              <a:t>）</a:t>
            </a:r>
            <a:r>
              <a:rPr lang="en-US" altLang="zh-CN" sz="1600" dirty="0">
                <a:cs typeface="+mn-ea"/>
                <a:sym typeface="+mn-lt"/>
              </a:rPr>
              <a:t>200ml  </a:t>
            </a:r>
            <a:r>
              <a:rPr lang="zh-CN" altLang="en-US" sz="1600" dirty="0">
                <a:cs typeface="+mn-ea"/>
                <a:sym typeface="+mn-lt"/>
              </a:rPr>
              <a:t>（</a:t>
            </a:r>
            <a:r>
              <a:rPr lang="en-US" altLang="zh-CN" sz="1600" dirty="0">
                <a:cs typeface="+mn-ea"/>
                <a:sym typeface="+mn-lt"/>
              </a:rPr>
              <a:t>2</a:t>
            </a:r>
            <a:r>
              <a:rPr lang="zh-CN" altLang="en-US" sz="1600" dirty="0">
                <a:cs typeface="+mn-ea"/>
                <a:sym typeface="+mn-lt"/>
              </a:rPr>
              <a:t>）</a:t>
            </a:r>
            <a:r>
              <a:rPr lang="en-US" altLang="zh-CN" sz="1600" dirty="0">
                <a:cs typeface="+mn-ea"/>
                <a:sym typeface="+mn-lt"/>
              </a:rPr>
              <a:t>500ml</a:t>
            </a:r>
            <a:endParaRPr lang="en-US" altLang="zh-CN" sz="1600" dirty="0">
              <a:cs typeface="+mn-ea"/>
              <a:sym typeface="+mn-lt"/>
            </a:endParaRPr>
          </a:p>
          <a:p>
            <a:pPr>
              <a:lnSpc>
                <a:spcPct val="150000"/>
              </a:lnSpc>
            </a:pPr>
            <a:r>
              <a:rPr lang="en-US" altLang="zh-CN" sz="1600" b="1" dirty="0">
                <a:cs typeface="+mn-ea"/>
                <a:sym typeface="+mn-lt"/>
              </a:rPr>
              <a:t>【</a:t>
            </a:r>
            <a:r>
              <a:rPr lang="zh-CN" altLang="en-US" sz="1600" b="1" dirty="0">
                <a:cs typeface="+mn-ea"/>
                <a:sym typeface="+mn-lt"/>
              </a:rPr>
              <a:t>适  应 症</a:t>
            </a:r>
            <a:r>
              <a:rPr lang="en-US" altLang="zh-CN" sz="1600" b="1" dirty="0">
                <a:cs typeface="+mn-ea"/>
                <a:sym typeface="+mn-lt"/>
              </a:rPr>
              <a:t>】</a:t>
            </a:r>
            <a:endParaRPr lang="en-US" altLang="zh-CN" sz="1600" b="1" dirty="0">
              <a:cs typeface="+mn-ea"/>
              <a:sym typeface="+mn-lt"/>
            </a:endParaRPr>
          </a:p>
          <a:p>
            <a:pPr>
              <a:lnSpc>
                <a:spcPct val="150000"/>
              </a:lnSpc>
            </a:pPr>
            <a:r>
              <a:rPr lang="zh-CN" altLang="en-US" sz="1600" dirty="0">
                <a:cs typeface="+mn-ea"/>
                <a:sym typeface="+mn-lt"/>
              </a:rPr>
              <a:t>不能口服给药或口服给药摄入不足时，补充和维持水分及电解质，并补给能量。</a:t>
            </a:r>
            <a:endParaRPr lang="en-US" altLang="zh-CN" sz="1600" dirty="0">
              <a:cs typeface="+mn-ea"/>
              <a:sym typeface="+mn-lt"/>
            </a:endParaRPr>
          </a:p>
          <a:p>
            <a:pPr>
              <a:lnSpc>
                <a:spcPct val="150000"/>
              </a:lnSpc>
            </a:pPr>
            <a:r>
              <a:rPr lang="en-US" altLang="zh-CN" sz="1600" b="1" dirty="0">
                <a:cs typeface="+mn-ea"/>
                <a:sym typeface="+mn-lt"/>
              </a:rPr>
              <a:t>【</a:t>
            </a:r>
            <a:r>
              <a:rPr lang="zh-CN" altLang="en-US" sz="1600" b="1" dirty="0">
                <a:cs typeface="+mn-ea"/>
                <a:sym typeface="+mn-lt"/>
              </a:rPr>
              <a:t>用法用量</a:t>
            </a:r>
            <a:r>
              <a:rPr lang="en-US" altLang="zh-CN" sz="1600" b="1" dirty="0">
                <a:cs typeface="+mn-ea"/>
                <a:sym typeface="+mn-lt"/>
              </a:rPr>
              <a:t>】</a:t>
            </a:r>
            <a:endParaRPr lang="en-US" altLang="zh-CN" sz="1600" b="1" dirty="0">
              <a:cs typeface="+mn-ea"/>
              <a:sym typeface="+mn-lt"/>
            </a:endParaRPr>
          </a:p>
          <a:p>
            <a:pPr>
              <a:lnSpc>
                <a:spcPct val="150000"/>
              </a:lnSpc>
            </a:pPr>
            <a:r>
              <a:rPr lang="zh-CN" altLang="en-US" sz="1600" dirty="0">
                <a:cs typeface="+mn-ea"/>
                <a:sym typeface="+mn-lt"/>
              </a:rPr>
              <a:t>成人的常用剂量为</a:t>
            </a:r>
            <a:r>
              <a:rPr lang="en-US" altLang="zh-CN" sz="1600" dirty="0">
                <a:cs typeface="+mn-ea"/>
                <a:sym typeface="+mn-lt"/>
              </a:rPr>
              <a:t>500</a:t>
            </a:r>
            <a:r>
              <a:rPr lang="zh-CN" altLang="en-US" sz="1600" dirty="0">
                <a:cs typeface="+mn-ea"/>
                <a:sym typeface="+mn-lt"/>
              </a:rPr>
              <a:t>至</a:t>
            </a:r>
            <a:r>
              <a:rPr lang="en-US" altLang="zh-CN" sz="1600" dirty="0">
                <a:cs typeface="+mn-ea"/>
                <a:sym typeface="+mn-lt"/>
              </a:rPr>
              <a:t>1000ml</a:t>
            </a:r>
            <a:r>
              <a:rPr lang="zh-CN" altLang="en-US" sz="1600" dirty="0">
                <a:cs typeface="+mn-ea"/>
                <a:sym typeface="+mn-lt"/>
              </a:rPr>
              <a:t>，</a:t>
            </a:r>
            <a:r>
              <a:rPr lang="zh-CN" altLang="en-US" sz="1600" b="1" dirty="0">
                <a:solidFill>
                  <a:srgbClr val="FF0000"/>
                </a:solidFill>
                <a:cs typeface="+mn-ea"/>
                <a:sym typeface="+mn-lt"/>
              </a:rPr>
              <a:t>儿童为</a:t>
            </a:r>
            <a:r>
              <a:rPr lang="en-US" altLang="zh-CN" sz="1600" b="1" dirty="0">
                <a:solidFill>
                  <a:srgbClr val="FF0000"/>
                </a:solidFill>
                <a:cs typeface="+mn-ea"/>
                <a:sym typeface="+mn-lt"/>
              </a:rPr>
              <a:t>200</a:t>
            </a:r>
            <a:r>
              <a:rPr lang="zh-CN" altLang="en-US" sz="1600" b="1" dirty="0">
                <a:solidFill>
                  <a:srgbClr val="FF0000"/>
                </a:solidFill>
                <a:cs typeface="+mn-ea"/>
                <a:sym typeface="+mn-lt"/>
              </a:rPr>
              <a:t>至</a:t>
            </a:r>
            <a:r>
              <a:rPr lang="en-US" altLang="zh-CN" sz="1600" b="1" dirty="0">
                <a:solidFill>
                  <a:srgbClr val="FF0000"/>
                </a:solidFill>
                <a:cs typeface="+mn-ea"/>
                <a:sym typeface="+mn-lt"/>
              </a:rPr>
              <a:t>500ml</a:t>
            </a:r>
            <a:r>
              <a:rPr lang="zh-CN" altLang="en-US" sz="1600" b="1" dirty="0">
                <a:solidFill>
                  <a:srgbClr val="FF0000"/>
                </a:solidFill>
                <a:cs typeface="+mn-ea"/>
                <a:sym typeface="+mn-lt"/>
              </a:rPr>
              <a:t>。</a:t>
            </a:r>
            <a:r>
              <a:rPr lang="zh-CN" altLang="en-US" sz="1600" dirty="0">
                <a:cs typeface="+mn-ea"/>
                <a:sym typeface="+mn-lt"/>
              </a:rPr>
              <a:t>成人和儿童的给药速度（按葡萄糖计）应为每小时</a:t>
            </a:r>
            <a:r>
              <a:rPr lang="en-US" altLang="zh-CN" sz="1600" dirty="0">
                <a:cs typeface="+mn-ea"/>
                <a:sym typeface="+mn-lt"/>
              </a:rPr>
              <a:t>0.5g/kg</a:t>
            </a:r>
            <a:r>
              <a:rPr lang="zh-CN" altLang="en-US" sz="1600" dirty="0">
                <a:cs typeface="+mn-ea"/>
                <a:sym typeface="+mn-lt"/>
              </a:rPr>
              <a:t>体重或以下。</a:t>
            </a:r>
            <a:endParaRPr lang="zh-CN" altLang="en-US" sz="1600" dirty="0">
              <a:ln>
                <a:noFill/>
                <a:prstDash val="sysDot"/>
              </a:ln>
              <a:cs typeface="+mn-ea"/>
              <a:sym typeface="+mn-lt"/>
            </a:endParaRPr>
          </a:p>
        </p:txBody>
      </p:sp>
      <p:sp>
        <p:nvSpPr>
          <p:cNvPr id="4" name="矩形 3"/>
          <p:cNvSpPr/>
          <p:nvPr>
            <p:custDataLst>
              <p:tags r:id="rId7"/>
            </p:custDataLst>
          </p:nvPr>
        </p:nvSpPr>
        <p:spPr>
          <a:xfrm>
            <a:off x="6811010" y="2004695"/>
            <a:ext cx="4638040" cy="3971925"/>
          </a:xfrm>
          <a:prstGeom prst="rect">
            <a:avLst/>
          </a:prstGeom>
        </p:spPr>
        <p:txBody>
          <a:bodyPr wrap="square" lIns="0" tIns="0" rIns="0" bIns="0">
            <a:noAutofit/>
          </a:bodyPr>
          <a:lstStyle/>
          <a:p>
            <a:pPr marL="285750" indent="-285750">
              <a:lnSpc>
                <a:spcPct val="150000"/>
              </a:lnSpc>
              <a:buFont typeface="Arial" panose="020B0604020202020204" pitchFamily="34" charset="0"/>
              <a:buChar char="•"/>
            </a:pPr>
            <a:r>
              <a:rPr lang="zh-CN" altLang="en-US" sz="1600" b="1" dirty="0">
                <a:cs typeface="+mn-ea"/>
                <a:sym typeface="+mn-lt"/>
              </a:rPr>
              <a:t>中国大陆首次上市时间：</a:t>
            </a:r>
            <a:r>
              <a:rPr lang="en-US" altLang="zh-CN" sz="1600" dirty="0">
                <a:cs typeface="+mn-ea"/>
                <a:sym typeface="+mn-lt"/>
              </a:rPr>
              <a:t>2024</a:t>
            </a:r>
            <a:r>
              <a:rPr lang="zh-CN" altLang="en-US" sz="1600" dirty="0">
                <a:cs typeface="+mn-ea"/>
                <a:sym typeface="+mn-lt"/>
              </a:rPr>
              <a:t>年</a:t>
            </a:r>
            <a:r>
              <a:rPr lang="zh-CN" altLang="en-US" sz="1600" dirty="0">
                <a:cs typeface="+mn-ea"/>
                <a:sym typeface="+mn-lt"/>
              </a:rPr>
              <a:t>12月</a:t>
            </a:r>
            <a:endParaRPr lang="en-US" altLang="zh-CN" sz="1600" dirty="0">
              <a:cs typeface="+mn-ea"/>
              <a:sym typeface="+mn-lt"/>
            </a:endParaRPr>
          </a:p>
          <a:p>
            <a:pPr marL="285750" indent="-285750">
              <a:lnSpc>
                <a:spcPct val="150000"/>
              </a:lnSpc>
              <a:buFont typeface="Arial" panose="020B0604020202020204" pitchFamily="34" charset="0"/>
              <a:buChar char="•"/>
            </a:pPr>
            <a:r>
              <a:rPr lang="zh-CN" altLang="en-US" sz="1600" b="1" dirty="0">
                <a:cs typeface="+mn-ea"/>
                <a:sym typeface="+mn-lt"/>
              </a:rPr>
              <a:t>目前大陆地区同通用名药品的上市情况：</a:t>
            </a:r>
            <a:r>
              <a:rPr lang="en-US" altLang="zh-CN" sz="1600" dirty="0">
                <a:cs typeface="+mn-ea"/>
                <a:sym typeface="+mn-lt"/>
              </a:rPr>
              <a:t>5</a:t>
            </a:r>
            <a:r>
              <a:rPr lang="zh-CN" altLang="en-US" sz="1600" dirty="0">
                <a:cs typeface="+mn-ea"/>
                <a:sym typeface="+mn-lt"/>
              </a:rPr>
              <a:t>家</a:t>
            </a:r>
            <a:endParaRPr lang="en-US" altLang="zh-CN" sz="1600" dirty="0">
              <a:cs typeface="+mn-ea"/>
              <a:sym typeface="+mn-lt"/>
            </a:endParaRPr>
          </a:p>
          <a:p>
            <a:pPr marL="285750" indent="-285750">
              <a:lnSpc>
                <a:spcPct val="150000"/>
              </a:lnSpc>
              <a:buFont typeface="Arial" panose="020B0604020202020204" pitchFamily="34" charset="0"/>
              <a:buChar char="•"/>
            </a:pPr>
            <a:r>
              <a:rPr lang="zh-CN" altLang="en-US" sz="1600" b="1" dirty="0">
                <a:cs typeface="+mn-ea"/>
                <a:sym typeface="+mn-lt"/>
              </a:rPr>
              <a:t>全球首个上市国家</a:t>
            </a:r>
            <a:r>
              <a:rPr lang="en-US" altLang="zh-CN" sz="1600" b="1" dirty="0">
                <a:cs typeface="+mn-ea"/>
                <a:sym typeface="+mn-lt"/>
              </a:rPr>
              <a:t>/</a:t>
            </a:r>
            <a:r>
              <a:rPr lang="zh-CN" altLang="en-US" sz="1600" b="1" dirty="0">
                <a:cs typeface="+mn-ea"/>
                <a:sym typeface="+mn-lt"/>
              </a:rPr>
              <a:t>地区及上市时间：</a:t>
            </a:r>
            <a:r>
              <a:rPr lang="zh-CN" altLang="en-US" sz="1600" dirty="0">
                <a:cs typeface="+mn-ea"/>
                <a:sym typeface="+mn-lt"/>
              </a:rPr>
              <a:t>日本；上市时间为</a:t>
            </a:r>
            <a:r>
              <a:rPr lang="en-US" altLang="zh-CN" sz="1600" dirty="0">
                <a:cs typeface="+mn-ea"/>
                <a:sym typeface="+mn-lt"/>
              </a:rPr>
              <a:t>2012</a:t>
            </a:r>
            <a:r>
              <a:rPr lang="zh-CN" altLang="en-US" sz="1600" dirty="0">
                <a:cs typeface="+mn-ea"/>
                <a:sym typeface="+mn-lt"/>
              </a:rPr>
              <a:t>年</a:t>
            </a:r>
            <a:r>
              <a:rPr lang="en-US" altLang="zh-CN" sz="1600" dirty="0">
                <a:cs typeface="+mn-ea"/>
                <a:sym typeface="+mn-lt"/>
              </a:rPr>
              <a:t>1</a:t>
            </a:r>
            <a:r>
              <a:rPr lang="zh-CN" altLang="en-US" sz="1600" dirty="0">
                <a:cs typeface="+mn-ea"/>
                <a:sym typeface="+mn-lt"/>
              </a:rPr>
              <a:t>月</a:t>
            </a:r>
            <a:endParaRPr lang="en-US" altLang="zh-CN" sz="1600" dirty="0">
              <a:cs typeface="+mn-ea"/>
              <a:sym typeface="+mn-lt"/>
            </a:endParaRPr>
          </a:p>
          <a:p>
            <a:pPr marL="285750" indent="-285750">
              <a:lnSpc>
                <a:spcPct val="150000"/>
              </a:lnSpc>
              <a:buFont typeface="Arial" panose="020B0604020202020204" pitchFamily="34" charset="0"/>
              <a:buChar char="•"/>
            </a:pPr>
            <a:r>
              <a:rPr lang="zh-CN" altLang="en-US" sz="1600" b="1" dirty="0">
                <a:cs typeface="+mn-ea"/>
                <a:sym typeface="+mn-lt"/>
              </a:rPr>
              <a:t>是否为</a:t>
            </a:r>
            <a:r>
              <a:rPr lang="en-US" altLang="zh-CN" sz="1600" b="1" dirty="0">
                <a:cs typeface="+mn-ea"/>
                <a:sym typeface="+mn-lt"/>
              </a:rPr>
              <a:t>OTC</a:t>
            </a:r>
            <a:r>
              <a:rPr lang="zh-CN" altLang="en-US" sz="1600" b="1" dirty="0">
                <a:cs typeface="+mn-ea"/>
                <a:sym typeface="+mn-lt"/>
              </a:rPr>
              <a:t>药品：</a:t>
            </a:r>
            <a:r>
              <a:rPr lang="zh-CN" altLang="en-US" sz="1600" dirty="0">
                <a:cs typeface="+mn-ea"/>
                <a:sym typeface="+mn-lt"/>
              </a:rPr>
              <a:t>否</a:t>
            </a:r>
            <a:endParaRPr lang="en-US" altLang="zh-CN" sz="1600" dirty="0">
              <a:cs typeface="+mn-ea"/>
              <a:sym typeface="+mn-lt"/>
            </a:endParaRPr>
          </a:p>
          <a:p>
            <a:pPr marL="285750" indent="-285750">
              <a:lnSpc>
                <a:spcPct val="150000"/>
              </a:lnSpc>
              <a:buFont typeface="Arial" panose="020B0604020202020204" pitchFamily="34" charset="0"/>
              <a:buChar char="•"/>
            </a:pPr>
            <a:r>
              <a:rPr lang="zh-CN" altLang="en-US" sz="1600" b="1" dirty="0">
                <a:cs typeface="+mn-ea"/>
                <a:sym typeface="+mn-lt"/>
              </a:rPr>
              <a:t>参照药品建议：</a:t>
            </a:r>
            <a:r>
              <a:rPr lang="zh-CN" altLang="en-US" sz="1600" dirty="0">
                <a:cs typeface="+mn-ea"/>
                <a:sym typeface="+mn-lt"/>
              </a:rPr>
              <a:t>复方电解质醋酸钠葡萄糖注射液</a:t>
            </a:r>
            <a:endParaRPr lang="zh-CN" altLang="en-US" sz="1600" dirty="0">
              <a:cs typeface="+mn-ea"/>
              <a:sym typeface="+mn-lt"/>
            </a:endParaRPr>
          </a:p>
          <a:p>
            <a:pPr marL="285750" indent="-285750">
              <a:lnSpc>
                <a:spcPct val="150000"/>
              </a:lnSpc>
              <a:buFont typeface="Arial" panose="020B0604020202020204" pitchFamily="34" charset="0"/>
              <a:buChar char="•"/>
            </a:pPr>
            <a:r>
              <a:rPr lang="zh-CN" altLang="en-US" sz="1600" b="1" dirty="0">
                <a:cs typeface="+mn-ea"/>
                <a:sym typeface="+mn-lt"/>
              </a:rPr>
              <a:t>选择参照药品的理由：</a:t>
            </a:r>
            <a:endParaRPr lang="zh-CN" altLang="en-US" sz="1600" b="1" dirty="0">
              <a:cs typeface="+mn-ea"/>
              <a:sym typeface="+mn-lt"/>
            </a:endParaRPr>
          </a:p>
          <a:p>
            <a:pPr indent="0">
              <a:lnSpc>
                <a:spcPct val="150000"/>
              </a:lnSpc>
              <a:buFont typeface="Arial" panose="020B0604020202020204" pitchFamily="34" charset="0"/>
              <a:buNone/>
            </a:pPr>
            <a:r>
              <a:rPr lang="zh-CN" altLang="en-US" sz="1600" dirty="0">
                <a:latin typeface="+mn-lt"/>
                <a:ea typeface="+mn-ea"/>
                <a:cs typeface="+mn-ea"/>
                <a:sym typeface="+mn-lt"/>
              </a:rPr>
              <a:t>复方电解质醋酸钠葡萄糖注射液临床应用广泛，为国谈乙类品种，但儿童用法用量未明确，影响精准用药。复方醋酸钠葡萄糖注射液则明确规定了儿童用法用量，其</a:t>
            </a:r>
            <a:r>
              <a:rPr lang="en-US" altLang="zh-CN" sz="1600" dirty="0">
                <a:latin typeface="+mn-lt"/>
                <a:ea typeface="+mn-ea"/>
                <a:cs typeface="+mn-ea"/>
                <a:sym typeface="+mn-lt"/>
              </a:rPr>
              <a:t>200ml</a:t>
            </a:r>
            <a:r>
              <a:rPr lang="zh-CN" altLang="en-US" sz="1600" dirty="0">
                <a:latin typeface="+mn-lt"/>
                <a:ea typeface="+mn-ea"/>
                <a:cs typeface="+mn-ea"/>
                <a:sym typeface="+mn-lt"/>
              </a:rPr>
              <a:t>的最小剂量更适配儿童患者，满足儿童缺乏适宜液体治疗产品的需求。</a:t>
            </a:r>
            <a:endParaRPr lang="zh-CN" altLang="en-US" sz="1600" dirty="0">
              <a:latin typeface="+mn-lt"/>
              <a:ea typeface="+mn-ea"/>
              <a:cs typeface="+mn-ea"/>
              <a:sym typeface="+mn-lt"/>
            </a:endParaRPr>
          </a:p>
          <a:p>
            <a:pPr indent="0">
              <a:lnSpc>
                <a:spcPct val="150000"/>
              </a:lnSpc>
              <a:buFont typeface="Arial" panose="020B0604020202020204" pitchFamily="34" charset="0"/>
              <a:buNone/>
            </a:pPr>
            <a:endParaRPr lang="en-US" altLang="zh-CN" sz="1600" dirty="0">
              <a:cs typeface="+mn-ea"/>
              <a:sym typeface="+mn-lt"/>
            </a:endParaRPr>
          </a:p>
          <a:p>
            <a:pPr indent="0">
              <a:lnSpc>
                <a:spcPct val="150000"/>
              </a:lnSpc>
              <a:buFont typeface="Arial" panose="020B0604020202020204" pitchFamily="34" charset="0"/>
              <a:buNone/>
            </a:pPr>
            <a:endParaRPr lang="zh-CN" altLang="en-US" sz="1600" dirty="0">
              <a:ln>
                <a:noFill/>
                <a:prstDash val="sysDot"/>
              </a:ln>
              <a:solidFill>
                <a:srgbClr val="262626"/>
              </a:solidFill>
              <a:cs typeface="+mn-ea"/>
              <a:sym typeface="+mn-lt"/>
            </a:endParaRPr>
          </a:p>
        </p:txBody>
      </p:sp>
      <p:sp>
        <p:nvSpPr>
          <p:cNvPr id="7" name="文本框 6"/>
          <p:cNvSpPr txBox="1"/>
          <p:nvPr/>
        </p:nvSpPr>
        <p:spPr>
          <a:xfrm>
            <a:off x="657225" y="6591300"/>
            <a:ext cx="7244715" cy="245110"/>
          </a:xfrm>
          <a:prstGeom prst="rect">
            <a:avLst/>
          </a:prstGeom>
          <a:noFill/>
        </p:spPr>
        <p:txBody>
          <a:bodyPr wrap="square" rtlCol="0">
            <a:spAutoFit/>
          </a:bodyPr>
          <a:lstStyle/>
          <a:p>
            <a:pPr indent="0">
              <a:buFont typeface="Arial" panose="020B0604020202020204" pitchFamily="34" charset="0"/>
              <a:buNone/>
            </a:pPr>
            <a:r>
              <a:rPr lang="en-US" altLang="zh-CN" sz="1000">
                <a:solidFill>
                  <a:schemeClr val="tx1"/>
                </a:solidFill>
                <a:uFillTx/>
                <a:latin typeface="Times New Roman" panose="02020603050405020304" charset="0"/>
                <a:ea typeface="微软雅黑" panose="020B0503020204020204" charset="-122"/>
                <a:cs typeface="+mn-ea"/>
                <a:sym typeface="+mn-lt"/>
              </a:rPr>
              <a:t>[1]</a:t>
            </a:r>
            <a:r>
              <a:rPr lang="zh-CN" altLang="en-US" sz="1000">
                <a:solidFill>
                  <a:schemeClr val="tx1"/>
                </a:solidFill>
                <a:uFillTx/>
                <a:latin typeface="Times New Roman" panose="02020603050405020304" charset="0"/>
                <a:ea typeface="微软雅黑" panose="020B0503020204020204" charset="-122"/>
                <a:cs typeface="+mn-ea"/>
                <a:sym typeface="+mn-lt"/>
              </a:rPr>
              <a:t>复方醋酸钠葡萄糖注射液说明书</a:t>
            </a:r>
            <a:r>
              <a:rPr lang="en-US" altLang="zh-CN" sz="1000">
                <a:solidFill>
                  <a:schemeClr val="tx1"/>
                </a:solidFill>
                <a:uFillTx/>
                <a:latin typeface="Times New Roman" panose="02020603050405020304" charset="0"/>
                <a:ea typeface="微软雅黑" panose="020B0503020204020204" charset="-122"/>
                <a:cs typeface="+mn-ea"/>
                <a:sym typeface="+mn-lt"/>
              </a:rPr>
              <a:t>.</a:t>
            </a:r>
            <a:endParaRPr lang="en-US" altLang="zh-CN" sz="1000">
              <a:solidFill>
                <a:schemeClr val="tx1"/>
              </a:solidFill>
              <a:uFillTx/>
              <a:latin typeface="Times New Roman" panose="02020603050405020304" charset="0"/>
              <a:ea typeface="微软雅黑" panose="020B0503020204020204" charset="-122"/>
              <a:cs typeface="+mn-ea"/>
              <a:sym typeface="+mn-lt"/>
            </a:endParaRPr>
          </a:p>
        </p:txBody>
      </p:sp>
      <p:pic>
        <p:nvPicPr>
          <p:cNvPr id="8" name="图片 7" descr="输液点滴"/>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06700" y="1572895"/>
            <a:ext cx="431800" cy="431800"/>
          </a:xfrm>
          <a:prstGeom prst="rect">
            <a:avLst/>
          </a:prstGeom>
        </p:spPr>
      </p:pic>
      <p:sp>
        <p:nvSpPr>
          <p:cNvPr id="2" name="任意多边形: 形状 6"/>
          <p:cNvSpPr/>
          <p:nvPr userDrawn="1"/>
        </p:nvSpPr>
        <p:spPr>
          <a:xfrm rot="16200000">
            <a:off x="-89339" y="289887"/>
            <a:ext cx="603016" cy="424338"/>
          </a:xfrm>
          <a:custGeom>
            <a:avLst/>
            <a:gdLst>
              <a:gd name="connsiteX0" fmla="*/ 0 w 12064156"/>
              <a:gd name="connsiteY0" fmla="*/ 0 h 2557671"/>
              <a:gd name="connsiteX1" fmla="*/ 12064156 w 12064156"/>
              <a:gd name="connsiteY1" fmla="*/ 0 h 2557671"/>
              <a:gd name="connsiteX2" fmla="*/ 12052950 w 12064156"/>
              <a:gd name="connsiteY2" fmla="*/ 38524 h 2557671"/>
              <a:gd name="connsiteX3" fmla="*/ 11699594 w 12064156"/>
              <a:gd name="connsiteY3" fmla="*/ 1253289 h 2557671"/>
              <a:gd name="connsiteX4" fmla="*/ 11648133 w 12064156"/>
              <a:gd name="connsiteY4" fmla="*/ 1429514 h 2557671"/>
              <a:gd name="connsiteX5" fmla="*/ 11502327 w 12064156"/>
              <a:gd name="connsiteY5" fmla="*/ 1635827 h 2557671"/>
              <a:gd name="connsiteX6" fmla="*/ 11305059 w 12064156"/>
              <a:gd name="connsiteY6" fmla="*/ 1743281 h 2557671"/>
              <a:gd name="connsiteX7" fmla="*/ 11257886 w 12064156"/>
              <a:gd name="connsiteY7" fmla="*/ 1751878 h 2557671"/>
              <a:gd name="connsiteX8" fmla="*/ 10357316 w 12064156"/>
              <a:gd name="connsiteY8" fmla="*/ 1898016 h 2557671"/>
              <a:gd name="connsiteX9" fmla="*/ 9057923 w 12064156"/>
              <a:gd name="connsiteY9" fmla="*/ 2100030 h 2557671"/>
              <a:gd name="connsiteX10" fmla="*/ 7634165 w 12064156"/>
              <a:gd name="connsiteY10" fmla="*/ 2327834 h 2557671"/>
              <a:gd name="connsiteX11" fmla="*/ 6351925 w 12064156"/>
              <a:gd name="connsiteY11" fmla="*/ 2529848 h 2557671"/>
              <a:gd name="connsiteX12" fmla="*/ 6017428 w 12064156"/>
              <a:gd name="connsiteY12" fmla="*/ 2555637 h 2557671"/>
              <a:gd name="connsiteX13" fmla="*/ 5712949 w 12064156"/>
              <a:gd name="connsiteY13" fmla="*/ 2529848 h 2557671"/>
              <a:gd name="connsiteX14" fmla="*/ 5558566 w 12064156"/>
              <a:gd name="connsiteY14" fmla="*/ 2504059 h 2557671"/>
              <a:gd name="connsiteX15" fmla="*/ 4529344 w 12064156"/>
              <a:gd name="connsiteY15" fmla="*/ 2340728 h 2557671"/>
              <a:gd name="connsiteX16" fmla="*/ 2668166 w 12064156"/>
              <a:gd name="connsiteY16" fmla="*/ 2048452 h 2557671"/>
              <a:gd name="connsiteX17" fmla="*/ 806988 w 12064156"/>
              <a:gd name="connsiteY17" fmla="*/ 1751878 h 2557671"/>
              <a:gd name="connsiteX18" fmla="*/ 416741 w 12064156"/>
              <a:gd name="connsiteY18" fmla="*/ 1429514 h 2557671"/>
              <a:gd name="connsiteX19" fmla="*/ 391011 w 12064156"/>
              <a:gd name="connsiteY19" fmla="*/ 1347849 h 2557671"/>
              <a:gd name="connsiteX20" fmla="*/ 73667 w 12064156"/>
              <a:gd name="connsiteY20" fmla="*/ 256112 h 2557671"/>
              <a:gd name="connsiteX21" fmla="*/ 10044 w 12064156"/>
              <a:gd name="connsiteY21" fmla="*/ 34918 h 2557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64156" h="2557671">
                <a:moveTo>
                  <a:pt x="0" y="0"/>
                </a:moveTo>
                <a:lnTo>
                  <a:pt x="12064156" y="0"/>
                </a:lnTo>
                <a:lnTo>
                  <a:pt x="12052950" y="38524"/>
                </a:lnTo>
                <a:cubicBezTo>
                  <a:pt x="11699594" y="1253289"/>
                  <a:pt x="11699594" y="1253289"/>
                  <a:pt x="11699594" y="1253289"/>
                </a:cubicBezTo>
                <a:cubicBezTo>
                  <a:pt x="11648133" y="1429514"/>
                  <a:pt x="11648133" y="1429514"/>
                  <a:pt x="11648133" y="1429514"/>
                </a:cubicBezTo>
                <a:cubicBezTo>
                  <a:pt x="11648133" y="1429514"/>
                  <a:pt x="11605249" y="1541267"/>
                  <a:pt x="11502327" y="1635827"/>
                </a:cubicBezTo>
                <a:cubicBezTo>
                  <a:pt x="11450865" y="1678809"/>
                  <a:pt x="11386539" y="1721790"/>
                  <a:pt x="11305059" y="1743281"/>
                </a:cubicBezTo>
                <a:cubicBezTo>
                  <a:pt x="11287905" y="1747580"/>
                  <a:pt x="11275040" y="1751878"/>
                  <a:pt x="11257886" y="1751878"/>
                </a:cubicBezTo>
                <a:cubicBezTo>
                  <a:pt x="10357316" y="1898016"/>
                  <a:pt x="10357316" y="1898016"/>
                  <a:pt x="10357316" y="1898016"/>
                </a:cubicBezTo>
                <a:cubicBezTo>
                  <a:pt x="9057923" y="2100030"/>
                  <a:pt x="9057923" y="2100030"/>
                  <a:pt x="9057923" y="2100030"/>
                </a:cubicBezTo>
                <a:cubicBezTo>
                  <a:pt x="7634165" y="2327834"/>
                  <a:pt x="7634165" y="2327834"/>
                  <a:pt x="7634165" y="2327834"/>
                </a:cubicBezTo>
                <a:cubicBezTo>
                  <a:pt x="6351925" y="2529848"/>
                  <a:pt x="6351925" y="2529848"/>
                  <a:pt x="6351925" y="2529848"/>
                </a:cubicBezTo>
                <a:cubicBezTo>
                  <a:pt x="6180388" y="2559935"/>
                  <a:pt x="6077466" y="2559935"/>
                  <a:pt x="6017428" y="2555637"/>
                </a:cubicBezTo>
                <a:cubicBezTo>
                  <a:pt x="5987409" y="2559935"/>
                  <a:pt x="5884486" y="2559935"/>
                  <a:pt x="5712949" y="2529848"/>
                </a:cubicBezTo>
                <a:cubicBezTo>
                  <a:pt x="5558566" y="2504059"/>
                  <a:pt x="5558566" y="2504059"/>
                  <a:pt x="5558566" y="2504059"/>
                </a:cubicBezTo>
                <a:cubicBezTo>
                  <a:pt x="4529344" y="2340728"/>
                  <a:pt x="4529344" y="2340728"/>
                  <a:pt x="4529344" y="2340728"/>
                </a:cubicBezTo>
                <a:cubicBezTo>
                  <a:pt x="2668166" y="2048452"/>
                  <a:pt x="2668166" y="2048452"/>
                  <a:pt x="2668166" y="2048452"/>
                </a:cubicBezTo>
                <a:cubicBezTo>
                  <a:pt x="806988" y="1751878"/>
                  <a:pt x="806988" y="1751878"/>
                  <a:pt x="806988" y="1751878"/>
                </a:cubicBezTo>
                <a:cubicBezTo>
                  <a:pt x="519663" y="1704598"/>
                  <a:pt x="416741" y="1429514"/>
                  <a:pt x="416741" y="1429514"/>
                </a:cubicBezTo>
                <a:cubicBezTo>
                  <a:pt x="391011" y="1347849"/>
                  <a:pt x="391011" y="1347849"/>
                  <a:pt x="391011" y="1347849"/>
                </a:cubicBezTo>
                <a:cubicBezTo>
                  <a:pt x="73667" y="256112"/>
                  <a:pt x="73667" y="256112"/>
                  <a:pt x="73667" y="256112"/>
                </a:cubicBezTo>
                <a:cubicBezTo>
                  <a:pt x="47936" y="166656"/>
                  <a:pt x="27030" y="93973"/>
                  <a:pt x="10044" y="34918"/>
                </a:cubicBez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10"/>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占位符 10"/>
          <p:cNvSpPr txBox="1"/>
          <p:nvPr/>
        </p:nvSpPr>
        <p:spPr>
          <a:xfrm>
            <a:off x="685800" y="279400"/>
            <a:ext cx="1800225" cy="523875"/>
          </a:xfrm>
          <a:prstGeom prst="rect">
            <a:avLst/>
          </a:prstGeom>
        </p:spPr>
        <p:txBody>
          <a:bodyPr>
            <a:normAutofit fontScale="97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l">
              <a:buClrTx/>
              <a:buSzTx/>
              <a:buNone/>
            </a:pPr>
            <a:r>
              <a:rPr lang="zh-CN" altLang="en-US" b="1" spc="300" dirty="0">
                <a:solidFill>
                  <a:schemeClr val="tx1">
                    <a:lumMod val="95000"/>
                    <a:lumOff val="5000"/>
                  </a:schemeClr>
                </a:solidFill>
                <a:cs typeface="+mn-ea"/>
                <a:sym typeface="+mn-lt"/>
              </a:rPr>
              <a:t>基本信息</a:t>
            </a:r>
            <a:endParaRPr lang="zh-CN" altLang="en-US" b="1" spc="300" dirty="0">
              <a:solidFill>
                <a:schemeClr val="tx1">
                  <a:lumMod val="95000"/>
                  <a:lumOff val="5000"/>
                </a:schemeClr>
              </a:solidFill>
              <a:cs typeface="+mn-ea"/>
              <a:sym typeface="+mn-lt"/>
            </a:endParaRPr>
          </a:p>
        </p:txBody>
      </p:sp>
      <p:sp>
        <p:nvSpPr>
          <p:cNvPr id="2" name="文本框 1"/>
          <p:cNvSpPr txBox="1"/>
          <p:nvPr/>
        </p:nvSpPr>
        <p:spPr>
          <a:xfrm>
            <a:off x="233617" y="5713024"/>
            <a:ext cx="6443194" cy="11988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buFont typeface="Arial" panose="020B0604020202020204" pitchFamily="34" charset="0"/>
              <a:buNone/>
            </a:pPr>
            <a:r>
              <a:rPr lang="en-US" altLang="zh-CN" sz="900" dirty="0">
                <a:solidFill>
                  <a:schemeClr val="tx1"/>
                </a:solidFill>
                <a:uFillTx/>
                <a:latin typeface="Times New Roman" panose="02020603050405020304" charset="0"/>
                <a:ea typeface="微软雅黑" panose="020B0503020204020204" charset="-122"/>
                <a:cs typeface="+mn-ea"/>
                <a:sym typeface="+mn-lt"/>
              </a:rPr>
              <a:t>[1]</a:t>
            </a:r>
            <a:r>
              <a:rPr lang="zh-CN" altLang="en-US" sz="900" dirty="0">
                <a:solidFill>
                  <a:schemeClr val="tx1"/>
                </a:solidFill>
                <a:uFillTx/>
                <a:latin typeface="Times New Roman" panose="02020603050405020304" charset="0"/>
                <a:ea typeface="微软雅黑" panose="020B0503020204020204" charset="-122"/>
                <a:cs typeface="+mn-ea"/>
                <a:sym typeface="+mn-lt"/>
              </a:rPr>
              <a:t>王天龙,等.国际麻醉学与复苏杂志, 2018, 39(1):5.</a:t>
            </a:r>
            <a:endParaRPr lang="zh-CN" altLang="en-US" sz="900" dirty="0">
              <a:solidFill>
                <a:schemeClr val="tx1"/>
              </a:solidFill>
              <a:uFillTx/>
              <a:latin typeface="Times New Roman" panose="02020603050405020304" charset="0"/>
              <a:ea typeface="微软雅黑" panose="020B0503020204020204" charset="-122"/>
              <a:cs typeface="+mn-ea"/>
              <a:sym typeface="+mn-lt"/>
            </a:endParaRPr>
          </a:p>
          <a:p>
            <a:pPr indent="0">
              <a:buFont typeface="Arial" panose="020B0604020202020204" pitchFamily="34" charset="0"/>
              <a:buNone/>
            </a:pPr>
            <a:r>
              <a:rPr lang="en-US" altLang="zh-CN" sz="900" dirty="0">
                <a:solidFill>
                  <a:schemeClr val="tx1"/>
                </a:solidFill>
                <a:uFillTx/>
                <a:latin typeface="Times New Roman" panose="02020603050405020304" charset="0"/>
                <a:ea typeface="微软雅黑" panose="020B0503020204020204" charset="-122"/>
                <a:cs typeface="+mn-ea"/>
                <a:sym typeface="+mn-lt"/>
              </a:rPr>
              <a:t>[2]</a:t>
            </a:r>
            <a:r>
              <a:rPr lang="zh-CN" altLang="en-US" sz="900" dirty="0">
                <a:solidFill>
                  <a:schemeClr val="tx1"/>
                </a:solidFill>
                <a:uFillTx/>
                <a:latin typeface="Times New Roman" panose="02020603050405020304" charset="0"/>
                <a:ea typeface="微软雅黑" panose="020B0503020204020204" charset="-122"/>
                <a:cs typeface="+mn-ea"/>
                <a:sym typeface="+mn-lt"/>
              </a:rPr>
              <a:t>围术期醋酸盐平衡晶体液临床应用专家共识工作小组</a:t>
            </a:r>
            <a:r>
              <a:rPr lang="en-US" altLang="zh-CN" sz="900" dirty="0">
                <a:solidFill>
                  <a:schemeClr val="tx1"/>
                </a:solidFill>
                <a:uFillTx/>
                <a:latin typeface="Times New Roman" panose="02020603050405020304" charset="0"/>
                <a:ea typeface="微软雅黑" panose="020B0503020204020204" charset="-122"/>
                <a:cs typeface="+mn-ea"/>
                <a:sym typeface="+mn-lt"/>
              </a:rPr>
              <a:t>. </a:t>
            </a:r>
            <a:r>
              <a:rPr lang="zh-CN" altLang="en-US" sz="900" dirty="0">
                <a:solidFill>
                  <a:schemeClr val="tx1"/>
                </a:solidFill>
                <a:uFillTx/>
                <a:latin typeface="Times New Roman" panose="02020603050405020304" charset="0"/>
                <a:ea typeface="微软雅黑" panose="020B0503020204020204" charset="-122"/>
                <a:cs typeface="+mn-ea"/>
                <a:sym typeface="+mn-lt"/>
              </a:rPr>
              <a:t>中华麻醉学杂志, 2023(5).</a:t>
            </a:r>
            <a:endParaRPr lang="zh-CN" altLang="en-US" sz="900" dirty="0">
              <a:solidFill>
                <a:schemeClr val="tx1"/>
              </a:solidFill>
              <a:uFillTx/>
              <a:latin typeface="Times New Roman" panose="02020603050405020304" charset="0"/>
              <a:ea typeface="微软雅黑" panose="020B0503020204020204" charset="-122"/>
              <a:cs typeface="+mn-ea"/>
              <a:sym typeface="+mn-lt"/>
            </a:endParaRPr>
          </a:p>
          <a:p>
            <a:pPr indent="0">
              <a:buFont typeface="Arial" panose="020B0604020202020204" pitchFamily="34" charset="0"/>
              <a:buNone/>
            </a:pPr>
            <a:r>
              <a:rPr lang="en-US" altLang="zh-CN" sz="900" dirty="0">
                <a:solidFill>
                  <a:schemeClr val="tx1"/>
                </a:solidFill>
                <a:uFillTx/>
                <a:latin typeface="Times New Roman" panose="02020603050405020304" charset="0"/>
                <a:ea typeface="微软雅黑" panose="020B0503020204020204" charset="-122"/>
                <a:cs typeface="+mn-ea"/>
                <a:sym typeface="+mn-lt"/>
              </a:rPr>
              <a:t>[3]</a:t>
            </a:r>
            <a:r>
              <a:rPr lang="zh-CN" altLang="en-US" sz="900" dirty="0">
                <a:solidFill>
                  <a:schemeClr val="tx1"/>
                </a:solidFill>
                <a:uFillTx/>
                <a:latin typeface="Times New Roman" panose="02020603050405020304" charset="0"/>
                <a:ea typeface="微软雅黑" panose="020B0503020204020204" charset="-122"/>
                <a:cs typeface="+mn-ea"/>
                <a:sym typeface="+mn-lt"/>
              </a:rPr>
              <a:t>北京医药卫生经济研究会《儿童晶体液临床应用专家共识》编写组.医药导报, 2020, 39(10):6.</a:t>
            </a:r>
            <a:endParaRPr lang="zh-CN" altLang="en-US" sz="900" dirty="0">
              <a:solidFill>
                <a:schemeClr val="tx1"/>
              </a:solidFill>
              <a:uFillTx/>
              <a:latin typeface="Times New Roman" panose="02020603050405020304" charset="0"/>
              <a:ea typeface="微软雅黑" panose="020B0503020204020204" charset="-122"/>
              <a:cs typeface="+mn-ea"/>
              <a:sym typeface="+mn-lt"/>
            </a:endParaRPr>
          </a:p>
          <a:p>
            <a:pPr indent="0">
              <a:buFont typeface="Arial" panose="020B0604020202020204" pitchFamily="34" charset="0"/>
              <a:buNone/>
            </a:pPr>
            <a:r>
              <a:rPr lang="en-US" altLang="zh-CN" sz="900" dirty="0">
                <a:solidFill>
                  <a:schemeClr val="tx1"/>
                </a:solidFill>
                <a:uFillTx/>
                <a:latin typeface="Times New Roman" panose="02020603050405020304" charset="0"/>
                <a:ea typeface="微软雅黑" panose="020B0503020204020204" charset="-122"/>
                <a:cs typeface="+mn-ea"/>
                <a:sym typeface="+mn-lt"/>
              </a:rPr>
              <a:t>[4]</a:t>
            </a:r>
            <a:r>
              <a:rPr lang="zh-CN" altLang="en-US" sz="900" dirty="0">
                <a:solidFill>
                  <a:schemeClr val="tx1"/>
                </a:solidFill>
                <a:uFillTx/>
                <a:latin typeface="Times New Roman" panose="02020603050405020304" charset="0"/>
                <a:ea typeface="微软雅黑" panose="020B0503020204020204" charset="-122"/>
                <a:cs typeface="+mn-ea"/>
                <a:sym typeface="+mn-lt"/>
              </a:rPr>
              <a:t>中华人民共和国国家统计局.中国财政年鉴, 2002, 56(3):680-684.</a:t>
            </a:r>
            <a:endParaRPr lang="zh-CN" altLang="en-US" sz="900" dirty="0">
              <a:solidFill>
                <a:schemeClr val="tx1"/>
              </a:solidFill>
              <a:uFillTx/>
              <a:latin typeface="Times New Roman" panose="02020603050405020304" charset="0"/>
              <a:ea typeface="微软雅黑" panose="020B0503020204020204" charset="-122"/>
              <a:cs typeface="+mn-ea"/>
              <a:sym typeface="+mn-lt"/>
            </a:endParaRPr>
          </a:p>
          <a:p>
            <a:pPr indent="0">
              <a:buFont typeface="Arial" panose="020B0604020202020204" pitchFamily="34" charset="0"/>
              <a:buNone/>
            </a:pPr>
            <a:r>
              <a:rPr lang="en-US" altLang="zh-CN" sz="900" dirty="0">
                <a:solidFill>
                  <a:schemeClr val="tx1"/>
                </a:solidFill>
                <a:uFillTx/>
                <a:latin typeface="Times New Roman" panose="02020603050405020304" charset="0"/>
                <a:ea typeface="微软雅黑" panose="020B0503020204020204" charset="-122"/>
                <a:cs typeface="+mn-ea"/>
                <a:sym typeface="+mn-lt"/>
              </a:rPr>
              <a:t>[5]</a:t>
            </a:r>
            <a:r>
              <a:rPr lang="zh-CN" sz="900" dirty="0">
                <a:solidFill>
                  <a:schemeClr val="tx1"/>
                </a:solidFill>
                <a:uFillTx/>
                <a:latin typeface="Times New Roman" panose="02020603050405020304" charset="0"/>
                <a:ea typeface="微软雅黑" panose="020B0503020204020204" charset="-122"/>
                <a:cs typeface="+mn-ea"/>
                <a:sym typeface="+mn-lt"/>
              </a:rPr>
              <a:t>《</a:t>
            </a:r>
            <a:r>
              <a:rPr lang="en-US" altLang="zh-CN" sz="900" dirty="0">
                <a:solidFill>
                  <a:schemeClr val="tx1"/>
                </a:solidFill>
                <a:uFillTx/>
                <a:latin typeface="Times New Roman" panose="02020603050405020304" charset="0"/>
                <a:ea typeface="微软雅黑" panose="020B0503020204020204" charset="-122"/>
                <a:cs typeface="+mn-ea"/>
                <a:sym typeface="+mn-lt"/>
              </a:rPr>
              <a:t>2025</a:t>
            </a:r>
            <a:r>
              <a:rPr lang="zh-CN" altLang="en-US" sz="900" dirty="0">
                <a:solidFill>
                  <a:schemeClr val="tx1"/>
                </a:solidFill>
                <a:uFillTx/>
                <a:latin typeface="Times New Roman" panose="02020603050405020304" charset="0"/>
                <a:ea typeface="微软雅黑" panose="020B0503020204020204" charset="-122"/>
                <a:cs typeface="+mn-ea"/>
                <a:sym typeface="+mn-lt"/>
              </a:rPr>
              <a:t>中国卫生健康统计年鉴》</a:t>
            </a:r>
            <a:r>
              <a:rPr lang="en-US" altLang="zh-CN" sz="900" dirty="0">
                <a:solidFill>
                  <a:schemeClr val="tx1"/>
                </a:solidFill>
                <a:uFillTx/>
                <a:latin typeface="Times New Roman" panose="02020603050405020304" charset="0"/>
                <a:ea typeface="微软雅黑" panose="020B0503020204020204" charset="-122"/>
                <a:cs typeface="+mn-ea"/>
                <a:sym typeface="+mn-lt"/>
              </a:rPr>
              <a:t>.</a:t>
            </a:r>
            <a:endParaRPr lang="en-US" altLang="zh-CN" sz="900" dirty="0">
              <a:solidFill>
                <a:schemeClr val="tx1"/>
              </a:solidFill>
              <a:uFillTx/>
              <a:latin typeface="Times New Roman" panose="02020603050405020304" charset="0"/>
              <a:ea typeface="微软雅黑" panose="020B0503020204020204" charset="-122"/>
              <a:cs typeface="+mn-ea"/>
              <a:sym typeface="+mn-lt"/>
            </a:endParaRPr>
          </a:p>
          <a:p>
            <a:pPr indent="0">
              <a:buFont typeface="Arial" panose="020B0604020202020204" pitchFamily="34" charset="0"/>
              <a:buNone/>
            </a:pPr>
            <a:r>
              <a:rPr lang="en-US" altLang="zh-CN" sz="900" dirty="0">
                <a:solidFill>
                  <a:schemeClr val="tx1"/>
                </a:solidFill>
                <a:uFillTx/>
                <a:latin typeface="Times New Roman" panose="02020603050405020304" charset="0"/>
                <a:ea typeface="微软雅黑" panose="020B0503020204020204" charset="-122"/>
                <a:cs typeface="+mn-ea"/>
                <a:sym typeface="+mn-lt"/>
              </a:rPr>
              <a:t>[6]</a:t>
            </a:r>
            <a:r>
              <a:rPr lang="zh-CN" altLang="en-US" sz="900" dirty="0">
                <a:solidFill>
                  <a:schemeClr val="tx1"/>
                </a:solidFill>
                <a:uFillTx/>
                <a:latin typeface="Times New Roman" panose="02020603050405020304" charset="0"/>
                <a:ea typeface="微软雅黑" panose="020B0503020204020204" charset="-122"/>
                <a:cs typeface="+mn-ea"/>
                <a:sym typeface="+mn-lt"/>
              </a:rPr>
              <a:t>杜雯雯,等.中国现代应用药学, 2018, 35(1):4.</a:t>
            </a:r>
            <a:endParaRPr lang="zh-CN" altLang="en-US" sz="900" dirty="0">
              <a:solidFill>
                <a:schemeClr val="tx1"/>
              </a:solidFill>
              <a:uFillTx/>
              <a:latin typeface="Times New Roman" panose="02020603050405020304" charset="0"/>
              <a:ea typeface="微软雅黑" panose="020B0503020204020204" charset="-122"/>
              <a:cs typeface="+mn-ea"/>
              <a:sym typeface="+mn-lt"/>
            </a:endParaRPr>
          </a:p>
          <a:p>
            <a:pPr indent="0">
              <a:buFont typeface="Arial" panose="020B0604020202020204" pitchFamily="34" charset="0"/>
              <a:buNone/>
            </a:pPr>
            <a:r>
              <a:rPr lang="en-US" altLang="zh-CN" sz="900" dirty="0">
                <a:solidFill>
                  <a:schemeClr val="tx1"/>
                </a:solidFill>
                <a:uFillTx/>
                <a:latin typeface="Times New Roman" panose="02020603050405020304" charset="0"/>
                <a:ea typeface="微软雅黑" panose="020B0503020204020204" charset="-122"/>
                <a:cs typeface="+mn-ea"/>
                <a:sym typeface="+mn-lt"/>
              </a:rPr>
              <a:t>[7]</a:t>
            </a:r>
            <a:r>
              <a:rPr lang="zh-CN" altLang="en-US" sz="900" dirty="0">
                <a:solidFill>
                  <a:schemeClr val="tx1"/>
                </a:solidFill>
                <a:uFillTx/>
                <a:latin typeface="Times New Roman" panose="02020603050405020304" charset="0"/>
                <a:ea typeface="微软雅黑" panose="020B0503020204020204" charset="-122"/>
                <a:cs typeface="+mn-ea"/>
                <a:sym typeface="+mn-lt"/>
              </a:rPr>
              <a:t>复方乳酸钠葡萄糖注射液说明书</a:t>
            </a:r>
            <a:r>
              <a:rPr lang="en-US" altLang="zh-CN" sz="900" dirty="0">
                <a:solidFill>
                  <a:schemeClr val="tx1"/>
                </a:solidFill>
                <a:uFillTx/>
                <a:latin typeface="Times New Roman" panose="02020603050405020304" charset="0"/>
                <a:ea typeface="微软雅黑" panose="020B0503020204020204" charset="-122"/>
                <a:cs typeface="+mn-ea"/>
                <a:sym typeface="+mn-lt"/>
              </a:rPr>
              <a:t>.</a:t>
            </a:r>
            <a:endParaRPr lang="en-US" altLang="zh-CN" sz="900" dirty="0">
              <a:solidFill>
                <a:schemeClr val="tx1"/>
              </a:solidFill>
              <a:uFillTx/>
              <a:latin typeface="Times New Roman" panose="02020603050405020304" charset="0"/>
              <a:ea typeface="微软雅黑" panose="020B0503020204020204" charset="-122"/>
              <a:cs typeface="+mn-ea"/>
              <a:sym typeface="+mn-lt"/>
            </a:endParaRPr>
          </a:p>
          <a:p>
            <a:pPr indent="0">
              <a:buFont typeface="Arial" panose="020B0604020202020204" pitchFamily="34" charset="0"/>
              <a:buNone/>
            </a:pPr>
            <a:r>
              <a:rPr lang="en-US" altLang="zh-CN" sz="900" dirty="0">
                <a:solidFill>
                  <a:schemeClr val="tx1"/>
                </a:solidFill>
                <a:uFillTx/>
                <a:latin typeface="Times New Roman" panose="02020603050405020304" charset="0"/>
                <a:ea typeface="微软雅黑" panose="020B0503020204020204" charset="-122"/>
                <a:cs typeface="+mn-ea"/>
                <a:sym typeface="+mn-lt"/>
              </a:rPr>
              <a:t>[8]</a:t>
            </a:r>
            <a:r>
              <a:rPr lang="zh-CN" altLang="en-US" sz="900" dirty="0">
                <a:solidFill>
                  <a:schemeClr val="tx1"/>
                </a:solidFill>
                <a:uFillTx/>
                <a:latin typeface="Times New Roman" panose="02020603050405020304" charset="0"/>
                <a:ea typeface="微软雅黑" panose="020B0503020204020204" charset="-122"/>
                <a:cs typeface="+mn-ea"/>
                <a:sym typeface="+mn-lt"/>
              </a:rPr>
              <a:t>复方醋酸钠葡萄糖注射液说明书</a:t>
            </a:r>
            <a:r>
              <a:rPr lang="en-US" altLang="zh-CN" sz="900" dirty="0">
                <a:solidFill>
                  <a:schemeClr val="tx1"/>
                </a:solidFill>
                <a:uFillTx/>
                <a:latin typeface="Times New Roman" panose="02020603050405020304" charset="0"/>
                <a:ea typeface="微软雅黑" panose="020B0503020204020204" charset="-122"/>
                <a:cs typeface="+mn-ea"/>
                <a:sym typeface="+mn-lt"/>
              </a:rPr>
              <a:t>.</a:t>
            </a:r>
            <a:endParaRPr lang="en-US" altLang="zh-CN" sz="900" dirty="0">
              <a:solidFill>
                <a:schemeClr val="tx1"/>
              </a:solidFill>
              <a:uFillTx/>
              <a:latin typeface="Times New Roman" panose="02020603050405020304" charset="0"/>
              <a:ea typeface="微软雅黑" panose="020B0503020204020204" charset="-122"/>
              <a:cs typeface="+mn-ea"/>
              <a:sym typeface="+mn-lt"/>
            </a:endParaRPr>
          </a:p>
        </p:txBody>
      </p:sp>
      <p:graphicFrame>
        <p:nvGraphicFramePr>
          <p:cNvPr id="5" name="表格 4"/>
          <p:cNvGraphicFramePr/>
          <p:nvPr>
            <p:custDataLst>
              <p:tags r:id="rId1"/>
            </p:custDataLst>
          </p:nvPr>
        </p:nvGraphicFramePr>
        <p:xfrm>
          <a:off x="316230" y="3332480"/>
          <a:ext cx="11559540" cy="2372360"/>
        </p:xfrm>
        <a:graphic>
          <a:graphicData uri="http://schemas.openxmlformats.org/drawingml/2006/table">
            <a:tbl>
              <a:tblPr firstRow="1" bandRow="1">
                <a:tableStyleId>{5C22544A-7EE6-4342-B048-85BDC9FD1C3A}</a:tableStyleId>
              </a:tblPr>
              <a:tblGrid>
                <a:gridCol w="1189990"/>
                <a:gridCol w="3785870"/>
                <a:gridCol w="3011170"/>
                <a:gridCol w="3572510"/>
              </a:tblGrid>
              <a:tr h="866775">
                <a:tc>
                  <a:txBody>
                    <a:bodyPr/>
                    <a:lstStyle/>
                    <a:p>
                      <a:pPr algn="ctr">
                        <a:buNone/>
                      </a:pPr>
                      <a:endParaRPr lang="zh-CN" altLang="en-US" sz="1400">
                        <a:latin typeface="+mn-lt"/>
                        <a:ea typeface="+mn-ea"/>
                        <a:cs typeface="+mn-ea"/>
                        <a:sym typeface="+mn-lt"/>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2"/>
                    </a:solidFill>
                  </a:tcPr>
                </a:tc>
                <a:tc>
                  <a:txBody>
                    <a:bodyPr/>
                    <a:lstStyle/>
                    <a:p>
                      <a:pPr algn="ctr">
                        <a:buNone/>
                      </a:pPr>
                      <a:r>
                        <a:rPr lang="zh-CN" altLang="en-US" sz="1400" b="0" dirty="0">
                          <a:solidFill>
                            <a:schemeClr val="tx1"/>
                          </a:solidFill>
                          <a:latin typeface="+mn-lt"/>
                          <a:ea typeface="+mn-ea"/>
                          <a:cs typeface="+mn-ea"/>
                          <a:sym typeface="+mn-lt"/>
                        </a:rPr>
                        <a:t>目录内产品</a:t>
                      </a:r>
                      <a:endParaRPr lang="zh-CN" altLang="en-US" sz="1400" b="0" dirty="0">
                        <a:solidFill>
                          <a:schemeClr val="tx1"/>
                        </a:solidFill>
                        <a:latin typeface="+mn-lt"/>
                        <a:ea typeface="+mn-ea"/>
                        <a:cs typeface="+mn-ea"/>
                        <a:sym typeface="+mn-lt"/>
                      </a:endParaRPr>
                    </a:p>
                    <a:p>
                      <a:pPr algn="ctr">
                        <a:buNone/>
                      </a:pPr>
                      <a:r>
                        <a:rPr lang="zh-CN" altLang="en-US" sz="1400" b="0" dirty="0">
                          <a:solidFill>
                            <a:schemeClr val="tx1"/>
                          </a:solidFill>
                          <a:latin typeface="+mn-lt"/>
                          <a:ea typeface="+mn-ea"/>
                          <a:cs typeface="+mn-ea"/>
                          <a:sym typeface="+mn-lt"/>
                        </a:rPr>
                        <a:t>（</a:t>
                      </a:r>
                      <a:r>
                        <a:rPr lang="zh-CN" altLang="en-US" sz="1400" b="0" dirty="0">
                          <a:solidFill>
                            <a:schemeClr val="tx1"/>
                          </a:solidFill>
                          <a:cs typeface="+mn-ea"/>
                          <a:sym typeface="+mn-lt"/>
                        </a:rPr>
                        <a:t>复方电解质醋酸钠葡萄糖注射液</a:t>
                      </a:r>
                      <a:r>
                        <a:rPr lang="zh-CN" altLang="en-US" sz="1400" b="0" dirty="0">
                          <a:solidFill>
                            <a:schemeClr val="tx1"/>
                          </a:solidFill>
                          <a:latin typeface="+mn-lt"/>
                          <a:ea typeface="+mn-ea"/>
                          <a:cs typeface="+mn-ea"/>
                          <a:sym typeface="+mn-lt"/>
                        </a:rPr>
                        <a:t>）不足</a:t>
                      </a:r>
                      <a:endParaRPr lang="zh-CN" altLang="en-US" sz="1400" b="0" dirty="0">
                        <a:solidFill>
                          <a:schemeClr val="tx1"/>
                        </a:solidFill>
                        <a:latin typeface="+mn-lt"/>
                        <a:ea typeface="+mn-ea"/>
                        <a:cs typeface="+mn-ea"/>
                        <a:sym typeface="+mn-lt"/>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2"/>
                    </a:solidFill>
                  </a:tcPr>
                </a:tc>
                <a:tc>
                  <a:txBody>
                    <a:bodyPr/>
                    <a:lstStyle/>
                    <a:p>
                      <a:pPr algn="ctr">
                        <a:buNone/>
                      </a:pPr>
                      <a:r>
                        <a:rPr lang="zh-CN" altLang="en-US" sz="1400" dirty="0">
                          <a:latin typeface="+mn-lt"/>
                          <a:ea typeface="+mn-ea"/>
                          <a:cs typeface="+mn-ea"/>
                          <a:sym typeface="+mn-lt"/>
                        </a:rPr>
                        <a:t>本品</a:t>
                      </a:r>
                      <a:endParaRPr lang="en-US" altLang="zh-CN" sz="1400" dirty="0">
                        <a:latin typeface="+mn-lt"/>
                        <a:ea typeface="+mn-ea"/>
                        <a:cs typeface="+mn-ea"/>
                        <a:sym typeface="+mn-lt"/>
                      </a:endParaRPr>
                    </a:p>
                    <a:p>
                      <a:pPr algn="ctr">
                        <a:buNone/>
                      </a:pPr>
                      <a:r>
                        <a:rPr lang="zh-CN" altLang="en-US" sz="1400" dirty="0">
                          <a:latin typeface="+mn-lt"/>
                          <a:ea typeface="+mn-ea"/>
                          <a:cs typeface="+mn-ea"/>
                          <a:sym typeface="+mn-lt"/>
                        </a:rPr>
                        <a:t>（复方醋酸钠葡萄糖注射液）优势</a:t>
                      </a:r>
                      <a:endParaRPr lang="zh-CN" altLang="en-US" sz="1400" dirty="0">
                        <a:latin typeface="+mn-lt"/>
                        <a:ea typeface="+mn-ea"/>
                        <a:cs typeface="+mn-ea"/>
                        <a:sym typeface="+mn-lt"/>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2"/>
                    </a:solidFill>
                  </a:tcPr>
                </a:tc>
                <a:tc>
                  <a:txBody>
                    <a:bodyPr/>
                    <a:lstStyle/>
                    <a:p>
                      <a:pPr algn="ctr">
                        <a:buNone/>
                      </a:pPr>
                      <a:r>
                        <a:rPr lang="zh-CN" altLang="en-US" sz="1400" dirty="0">
                          <a:latin typeface="+mn-lt"/>
                          <a:ea typeface="+mn-ea"/>
                          <a:cs typeface="+mn-ea"/>
                          <a:sym typeface="+mn-lt"/>
                        </a:rPr>
                        <a:t>弥补未被满足需求的情况</a:t>
                      </a:r>
                      <a:endParaRPr lang="zh-CN" altLang="en-US" sz="1400" dirty="0">
                        <a:latin typeface="+mn-lt"/>
                        <a:ea typeface="+mn-ea"/>
                        <a:cs typeface="+mn-ea"/>
                        <a:sym typeface="+mn-lt"/>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2"/>
                    </a:solidFill>
                  </a:tcPr>
                </a:tc>
              </a:tr>
              <a:tr h="1505585">
                <a:tc>
                  <a:txBody>
                    <a:bodyPr/>
                    <a:lstStyle/>
                    <a:p>
                      <a:pPr algn="ctr">
                        <a:lnSpc>
                          <a:spcPct val="150000"/>
                        </a:lnSpc>
                        <a:buNone/>
                      </a:pPr>
                      <a:r>
                        <a:rPr lang="zh-CN" altLang="en-US" sz="1400" b="1" dirty="0">
                          <a:latin typeface="+mn-lt"/>
                          <a:ea typeface="+mn-ea"/>
                          <a:cs typeface="+mn-ea"/>
                          <a:sym typeface="+mn-lt"/>
                        </a:rPr>
                        <a:t>规格及用法用量</a:t>
                      </a:r>
                      <a:endParaRPr lang="zh-CN" altLang="en-US" sz="1400" b="1" dirty="0">
                        <a:latin typeface="+mn-lt"/>
                        <a:ea typeface="+mn-ea"/>
                        <a:cs typeface="+mn-ea"/>
                        <a:sym typeface="+mn-lt"/>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lnSpc>
                          <a:spcPct val="150000"/>
                        </a:lnSpc>
                        <a:buNone/>
                      </a:pPr>
                      <a:r>
                        <a:rPr lang="zh-CN" altLang="en-US" sz="1200" dirty="0">
                          <a:solidFill>
                            <a:schemeClr val="tx1"/>
                          </a:solidFill>
                          <a:latin typeface="+mn-lt"/>
                          <a:ea typeface="+mn-ea"/>
                          <a:cs typeface="+mn-ea"/>
                          <a:sym typeface="+mn-lt"/>
                        </a:rPr>
                        <a:t>250ml及500ml规格，无明确儿童用法用量及适宜规格</a:t>
                      </a:r>
                      <a:endParaRPr lang="zh-CN" altLang="en-US" sz="1200" dirty="0">
                        <a:solidFill>
                          <a:schemeClr val="tx1"/>
                        </a:solidFill>
                        <a:latin typeface="+mn-lt"/>
                        <a:ea typeface="+mn-ea"/>
                        <a:cs typeface="+mn-ea"/>
                        <a:sym typeface="+mn-lt"/>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lnSpc>
                          <a:spcPct val="150000"/>
                        </a:lnSpc>
                        <a:buNone/>
                      </a:pPr>
                      <a:r>
                        <a:rPr lang="zh-CN" altLang="en-US" sz="1400" b="1" dirty="0">
                          <a:latin typeface="+mn-lt"/>
                          <a:ea typeface="+mn-ea"/>
                          <a:cs typeface="+mn-ea"/>
                          <a:sym typeface="+mn-lt"/>
                        </a:rPr>
                        <a:t>有</a:t>
                      </a:r>
                      <a:r>
                        <a:rPr lang="en-US" altLang="zh-CN" sz="1400" b="1" dirty="0">
                          <a:latin typeface="+mn-lt"/>
                          <a:ea typeface="+mn-ea"/>
                          <a:cs typeface="+mn-ea"/>
                          <a:sym typeface="+mn-lt"/>
                        </a:rPr>
                        <a:t>200ml</a:t>
                      </a:r>
                      <a:r>
                        <a:rPr lang="zh-CN" altLang="en-US" sz="1400" b="1" dirty="0">
                          <a:latin typeface="+mn-lt"/>
                          <a:ea typeface="+mn-ea"/>
                          <a:cs typeface="+mn-ea"/>
                          <a:sym typeface="+mn-lt"/>
                        </a:rPr>
                        <a:t>及</a:t>
                      </a:r>
                      <a:r>
                        <a:rPr lang="en-US" altLang="zh-CN" sz="1400" b="1" dirty="0">
                          <a:latin typeface="+mn-lt"/>
                          <a:ea typeface="+mn-ea"/>
                          <a:cs typeface="+mn-ea"/>
                          <a:sym typeface="+mn-lt"/>
                        </a:rPr>
                        <a:t>500ml</a:t>
                      </a:r>
                      <a:r>
                        <a:rPr lang="zh-CN" altLang="en-US" sz="1400" b="1" dirty="0">
                          <a:latin typeface="+mn-lt"/>
                          <a:ea typeface="+mn-ea"/>
                          <a:cs typeface="+mn-ea"/>
                          <a:sym typeface="+mn-lt"/>
                        </a:rPr>
                        <a:t>规格及明确儿童用法用量</a:t>
                      </a:r>
                      <a:endParaRPr lang="zh-CN" altLang="en-US" sz="1400" b="1" dirty="0">
                        <a:latin typeface="+mn-lt"/>
                        <a:ea typeface="+mn-ea"/>
                        <a:cs typeface="+mn-ea"/>
                        <a:sym typeface="+mn-lt"/>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marL="171450" indent="-171450" algn="l">
                        <a:lnSpc>
                          <a:spcPct val="150000"/>
                        </a:lnSpc>
                        <a:buFont typeface="Wingdings" panose="05000000000000000000" charset="0"/>
                        <a:buChar char="ü"/>
                      </a:pPr>
                      <a:r>
                        <a:rPr lang="zh-CN" altLang="en-US" sz="1600" b="1" dirty="0">
                          <a:solidFill>
                            <a:srgbClr val="FF0000"/>
                          </a:solidFill>
                          <a:latin typeface="+mn-lt"/>
                          <a:ea typeface="+mn-ea"/>
                          <a:cs typeface="+mn-ea"/>
                          <a:sym typeface="+mn-lt"/>
                        </a:rPr>
                        <a:t>其</a:t>
                      </a:r>
                      <a:r>
                        <a:rPr lang="en-US" altLang="zh-CN" sz="1600" b="1" dirty="0">
                          <a:solidFill>
                            <a:srgbClr val="FF0000"/>
                          </a:solidFill>
                          <a:latin typeface="+mn-lt"/>
                          <a:ea typeface="+mn-ea"/>
                          <a:cs typeface="+mn-ea"/>
                          <a:sym typeface="+mn-lt"/>
                        </a:rPr>
                        <a:t>200ml</a:t>
                      </a:r>
                      <a:r>
                        <a:rPr lang="zh-CN" altLang="en-US" sz="1600" b="1" dirty="0">
                          <a:solidFill>
                            <a:srgbClr val="FF0000"/>
                          </a:solidFill>
                          <a:latin typeface="+mn-lt"/>
                          <a:ea typeface="+mn-ea"/>
                          <a:cs typeface="+mn-ea"/>
                          <a:sym typeface="+mn-lt"/>
                        </a:rPr>
                        <a:t>的最小剂量更适配儿童患者；</a:t>
                      </a:r>
                      <a:endParaRPr lang="zh-CN" altLang="en-US" sz="1600" b="1" dirty="0">
                        <a:solidFill>
                          <a:srgbClr val="FF0000"/>
                        </a:solidFill>
                        <a:latin typeface="+mn-lt"/>
                        <a:ea typeface="+mn-ea"/>
                        <a:cs typeface="+mn-ea"/>
                        <a:sym typeface="+mn-lt"/>
                      </a:endParaRPr>
                    </a:p>
                    <a:p>
                      <a:pPr marL="171450" indent="-171450" algn="l">
                        <a:lnSpc>
                          <a:spcPct val="150000"/>
                        </a:lnSpc>
                        <a:buFont typeface="Wingdings" panose="05000000000000000000" charset="0"/>
                        <a:buChar char="ü"/>
                      </a:pPr>
                      <a:r>
                        <a:rPr lang="zh-CN" altLang="en-US" sz="1600" b="1" dirty="0">
                          <a:solidFill>
                            <a:srgbClr val="FF0000"/>
                          </a:solidFill>
                          <a:latin typeface="+mn-lt"/>
                          <a:ea typeface="+mn-ea"/>
                          <a:cs typeface="+mn-ea"/>
                          <a:sym typeface="+mn-lt"/>
                        </a:rPr>
                        <a:t>满足儿童缺乏适宜液体治疗产品的需求。</a:t>
                      </a:r>
                      <a:endParaRPr lang="zh-CN" altLang="en-US" sz="1600" b="1" dirty="0">
                        <a:solidFill>
                          <a:srgbClr val="FF0000"/>
                        </a:solidFill>
                        <a:latin typeface="+mn-lt"/>
                        <a:ea typeface="+mn-ea"/>
                        <a:cs typeface="+mn-ea"/>
                        <a:sym typeface="+mn-lt"/>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
        <p:nvSpPr>
          <p:cNvPr id="20" name="文本框 19"/>
          <p:cNvSpPr txBox="1"/>
          <p:nvPr/>
        </p:nvSpPr>
        <p:spPr>
          <a:xfrm>
            <a:off x="411480" y="1437640"/>
            <a:ext cx="7373620" cy="1857375"/>
          </a:xfrm>
          <a:prstGeom prst="rect">
            <a:avLst/>
          </a:prstGeom>
          <a:noFill/>
        </p:spPr>
        <p:txBody>
          <a:bodyPr wrap="square" rtlCol="0">
            <a:noAutofit/>
          </a:bodyPr>
          <a:lstStyle/>
          <a:p>
            <a:pPr marL="171450" indent="-171450">
              <a:lnSpc>
                <a:spcPct val="150000"/>
              </a:lnSpc>
              <a:buFont typeface="Arial" panose="020B0604020202020204" pitchFamily="34" charset="0"/>
              <a:buChar char="•"/>
            </a:pPr>
            <a:r>
              <a:rPr lang="zh-CN" altLang="en-US" sz="1200" b="1" dirty="0">
                <a:cs typeface="+mn-ea"/>
                <a:sym typeface="+mn-lt"/>
              </a:rPr>
              <a:t>液体治疗</a:t>
            </a:r>
            <a:r>
              <a:rPr lang="zh-CN" altLang="en-US" sz="1200" dirty="0">
                <a:cs typeface="+mn-ea"/>
                <a:sym typeface="+mn-lt"/>
              </a:rPr>
              <a:t>是</a:t>
            </a:r>
            <a:r>
              <a:rPr lang="zh-CN" altLang="en-US" sz="1200" b="1" dirty="0">
                <a:cs typeface="+mn-ea"/>
                <a:sym typeface="+mn-lt"/>
              </a:rPr>
              <a:t>是围术期管理的基础，也是加速康复外科管理中的关键环节。</a:t>
            </a:r>
            <a:r>
              <a:rPr lang="zh-CN" altLang="en-US" sz="1200" dirty="0">
                <a:cs typeface="+mn-ea"/>
                <a:sym typeface="+mn-lt"/>
              </a:rPr>
              <a:t>晶体液尤其推荐用于补充正常生理需要量、治疗术前禁食导致的体液缺失以及麻醉手术期间的体液再分布。</a:t>
            </a:r>
            <a:endParaRPr lang="zh-CN" altLang="en-US" sz="1200" dirty="0">
              <a:cs typeface="+mn-ea"/>
              <a:sym typeface="+mn-lt"/>
            </a:endParaRPr>
          </a:p>
          <a:p>
            <a:pPr marL="171450" indent="-171450">
              <a:lnSpc>
                <a:spcPct val="150000"/>
              </a:lnSpc>
              <a:buFont typeface="Arial" panose="020B0604020202020204" pitchFamily="34" charset="0"/>
              <a:buChar char="•"/>
            </a:pPr>
            <a:r>
              <a:rPr lang="zh-CN" altLang="en-US" sz="1200" dirty="0">
                <a:cs typeface="+mn-ea"/>
                <a:sym typeface="+mn-lt"/>
              </a:rPr>
              <a:t>儿童基础代谢率高，体液调节功能尚未成熟，更易发生水与电解质紊乱，且</a:t>
            </a:r>
            <a:r>
              <a:rPr lang="zh-CN" altLang="en-US" sz="1200" b="1" dirty="0">
                <a:cs typeface="+mn-ea"/>
                <a:sym typeface="+mn-lt"/>
              </a:rPr>
              <a:t>儿童肝肾发育不完全</a:t>
            </a:r>
            <a:r>
              <a:rPr lang="zh-CN" altLang="en-US" sz="1200" dirty="0">
                <a:cs typeface="+mn-ea"/>
                <a:sym typeface="+mn-lt"/>
              </a:rPr>
              <a:t>，对晶体液的成分要求高于成年人，</a:t>
            </a:r>
            <a:r>
              <a:rPr lang="zh-CN" altLang="en-US" sz="1200" b="1" dirty="0">
                <a:cs typeface="+mn-ea"/>
                <a:sym typeface="+mn-lt"/>
              </a:rPr>
              <a:t>需要选择安全性更高、规格更适宜的补液产品</a:t>
            </a:r>
            <a:r>
              <a:rPr lang="zh-CN" altLang="en-US" sz="1200" dirty="0">
                <a:cs typeface="+mn-ea"/>
                <a:sym typeface="+mn-lt"/>
              </a:rPr>
              <a:t>。</a:t>
            </a:r>
            <a:endParaRPr lang="en-US" altLang="zh-CN" sz="1200" dirty="0">
              <a:cs typeface="+mn-ea"/>
              <a:sym typeface="+mn-lt"/>
            </a:endParaRPr>
          </a:p>
          <a:p>
            <a:pPr marL="171450" indent="-171450">
              <a:lnSpc>
                <a:spcPct val="150000"/>
              </a:lnSpc>
              <a:buFont typeface="Arial" panose="020B0604020202020204" pitchFamily="34" charset="0"/>
              <a:buChar char="•"/>
            </a:pPr>
            <a:r>
              <a:rPr lang="zh-CN" altLang="en-US" sz="1200" dirty="0">
                <a:solidFill>
                  <a:schemeClr val="tx1"/>
                </a:solidFill>
                <a:cs typeface="+mn-ea"/>
                <a:sym typeface="+mn-lt"/>
              </a:rPr>
              <a:t>研究表明，</a:t>
            </a:r>
            <a:r>
              <a:rPr lang="zh-CN" altLang="en-US" sz="1200" b="1" dirty="0">
                <a:solidFill>
                  <a:schemeClr val="tx1"/>
                </a:solidFill>
                <a:cs typeface="+mn-ea"/>
                <a:sym typeface="+mn-lt"/>
              </a:rPr>
              <a:t>儿童适宜品种数量</a:t>
            </a:r>
            <a:r>
              <a:rPr lang="zh-CN" altLang="en-US" sz="1200" dirty="0">
                <a:solidFill>
                  <a:schemeClr val="tx1"/>
                </a:solidFill>
                <a:cs typeface="+mn-ea"/>
                <a:sym typeface="+mn-lt"/>
              </a:rPr>
              <a:t>在儿童专科医疗机构、妇幼保健院、三级医院和二级及以下医疗机构</a:t>
            </a:r>
            <a:r>
              <a:rPr lang="zh-CN" altLang="en-US" sz="1200" b="1" dirty="0">
                <a:solidFill>
                  <a:schemeClr val="tx1"/>
                </a:solidFill>
                <a:cs typeface="+mn-ea"/>
                <a:sym typeface="+mn-lt"/>
              </a:rPr>
              <a:t>总体药品</a:t>
            </a:r>
            <a:r>
              <a:rPr lang="zh-CN" altLang="en-US" sz="1200" dirty="0">
                <a:solidFill>
                  <a:schemeClr val="tx1"/>
                </a:solidFill>
                <a:cs typeface="+mn-ea"/>
                <a:sym typeface="+mn-lt"/>
              </a:rPr>
              <a:t>的占比分别为</a:t>
            </a:r>
            <a:r>
              <a:rPr lang="en-US" altLang="zh-CN" sz="1200" b="1" dirty="0">
                <a:solidFill>
                  <a:schemeClr val="tx1"/>
                </a:solidFill>
                <a:cs typeface="+mn-ea"/>
                <a:sym typeface="+mn-lt"/>
              </a:rPr>
              <a:t>51.2%</a:t>
            </a:r>
            <a:r>
              <a:rPr lang="zh-CN" altLang="en-US" sz="1200" b="1" dirty="0">
                <a:solidFill>
                  <a:schemeClr val="tx1"/>
                </a:solidFill>
                <a:cs typeface="+mn-ea"/>
                <a:sym typeface="+mn-lt"/>
              </a:rPr>
              <a:t>、</a:t>
            </a:r>
            <a:r>
              <a:rPr lang="en-US" altLang="zh-CN" sz="1200" b="1" dirty="0">
                <a:solidFill>
                  <a:schemeClr val="tx1"/>
                </a:solidFill>
                <a:cs typeface="+mn-ea"/>
                <a:sym typeface="+mn-lt"/>
              </a:rPr>
              <a:t>25.36%</a:t>
            </a:r>
            <a:r>
              <a:rPr lang="zh-CN" altLang="en-US" sz="1200" b="1" dirty="0">
                <a:solidFill>
                  <a:schemeClr val="tx1"/>
                </a:solidFill>
                <a:cs typeface="+mn-ea"/>
                <a:sym typeface="+mn-lt"/>
              </a:rPr>
              <a:t>、</a:t>
            </a:r>
            <a:r>
              <a:rPr lang="en-US" altLang="zh-CN" sz="1200" b="1" dirty="0">
                <a:solidFill>
                  <a:schemeClr val="tx1"/>
                </a:solidFill>
                <a:cs typeface="+mn-ea"/>
                <a:sym typeface="+mn-lt"/>
              </a:rPr>
              <a:t>20.18%</a:t>
            </a:r>
            <a:r>
              <a:rPr lang="zh-CN" altLang="en-US" sz="1200" b="1" dirty="0">
                <a:solidFill>
                  <a:schemeClr val="tx1"/>
                </a:solidFill>
                <a:cs typeface="+mn-ea"/>
                <a:sym typeface="+mn-lt"/>
              </a:rPr>
              <a:t>、</a:t>
            </a:r>
            <a:r>
              <a:rPr lang="en-US" altLang="zh-CN" sz="1200" b="1" dirty="0">
                <a:solidFill>
                  <a:schemeClr val="tx1"/>
                </a:solidFill>
                <a:cs typeface="+mn-ea"/>
                <a:sym typeface="+mn-lt"/>
              </a:rPr>
              <a:t>15.5%</a:t>
            </a:r>
            <a:r>
              <a:rPr lang="zh-CN" altLang="en-US" sz="1200" dirty="0">
                <a:solidFill>
                  <a:schemeClr val="tx1"/>
                </a:solidFill>
                <a:cs typeface="+mn-ea"/>
                <a:sym typeface="+mn-lt"/>
              </a:rPr>
              <a:t>。</a:t>
            </a:r>
            <a:r>
              <a:rPr lang="zh-CN" altLang="en-US" sz="1200" b="1" dirty="0">
                <a:solidFill>
                  <a:schemeClr val="tx1"/>
                </a:solidFill>
                <a:cs typeface="+mn-ea"/>
                <a:sym typeface="+mn-lt"/>
              </a:rPr>
              <a:t>儿童群体缺乏用法用量明确且规格适宜的补液产品</a:t>
            </a:r>
            <a:r>
              <a:rPr lang="zh-CN" altLang="en-US" sz="1200" dirty="0">
                <a:solidFill>
                  <a:schemeClr val="tx1"/>
                </a:solidFill>
                <a:cs typeface="+mn-ea"/>
                <a:sym typeface="+mn-lt"/>
              </a:rPr>
              <a:t>。</a:t>
            </a:r>
            <a:endParaRPr lang="zh-CN" altLang="en-US" sz="1200" dirty="0">
              <a:solidFill>
                <a:schemeClr val="tx1"/>
              </a:solidFill>
              <a:cs typeface="+mn-ea"/>
              <a:sym typeface="+mn-lt"/>
            </a:endParaRPr>
          </a:p>
        </p:txBody>
      </p:sp>
      <p:sp>
        <p:nvSpPr>
          <p:cNvPr id="21" name="文本框 20"/>
          <p:cNvSpPr txBox="1"/>
          <p:nvPr/>
        </p:nvSpPr>
        <p:spPr>
          <a:xfrm>
            <a:off x="7969250" y="1437640"/>
            <a:ext cx="4002405" cy="1753235"/>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zh-CN" altLang="en-US" sz="1200" dirty="0">
                <a:cs typeface="+mn-ea"/>
                <a:sym typeface="+mn-lt"/>
              </a:rPr>
              <a:t>根据《中华人民共和国202</a:t>
            </a:r>
            <a:r>
              <a:rPr lang="en-US" altLang="zh-CN" sz="1200" dirty="0">
                <a:cs typeface="+mn-ea"/>
                <a:sym typeface="+mn-lt"/>
              </a:rPr>
              <a:t>5</a:t>
            </a:r>
            <a:r>
              <a:rPr lang="zh-CN" altLang="en-US" sz="1200" dirty="0">
                <a:cs typeface="+mn-ea"/>
                <a:sym typeface="+mn-lt"/>
              </a:rPr>
              <a:t>年国民经济和社会发展统计公报》显示，202</a:t>
            </a:r>
            <a:r>
              <a:rPr lang="en-US" altLang="zh-CN" sz="1200" dirty="0">
                <a:cs typeface="+mn-ea"/>
                <a:sym typeface="+mn-lt"/>
              </a:rPr>
              <a:t>5</a:t>
            </a:r>
            <a:r>
              <a:rPr lang="zh-CN" altLang="en-US" sz="1200" dirty="0">
                <a:cs typeface="+mn-ea"/>
                <a:sym typeface="+mn-lt"/>
              </a:rPr>
              <a:t>年年末，</a:t>
            </a:r>
            <a:r>
              <a:rPr lang="zh-CN" altLang="en-US" sz="1200" b="1" dirty="0">
                <a:cs typeface="+mn-ea"/>
                <a:sym typeface="+mn-lt"/>
              </a:rPr>
              <a:t>0-14岁</a:t>
            </a:r>
            <a:r>
              <a:rPr lang="zh-CN" altLang="en-US" sz="1200" dirty="0">
                <a:cs typeface="+mn-ea"/>
                <a:sym typeface="+mn-lt"/>
              </a:rPr>
              <a:t>（含不满15周岁）人口为</a:t>
            </a:r>
            <a:r>
              <a:rPr lang="en-US" altLang="zh-CN" sz="1200" b="1" dirty="0">
                <a:cs typeface="+mn-ea"/>
                <a:sym typeface="+mn-lt"/>
              </a:rPr>
              <a:t>21276</a:t>
            </a:r>
            <a:r>
              <a:rPr lang="zh-CN" altLang="en-US" sz="1200" dirty="0">
                <a:cs typeface="+mn-ea"/>
                <a:sym typeface="+mn-lt"/>
              </a:rPr>
              <a:t>万人，占总人口数量</a:t>
            </a:r>
            <a:r>
              <a:rPr lang="en-US" altLang="zh-CN" sz="1200" b="1" dirty="0">
                <a:cs typeface="+mn-ea"/>
                <a:sym typeface="+mn-lt"/>
              </a:rPr>
              <a:t>15.14%</a:t>
            </a:r>
            <a:r>
              <a:rPr lang="zh-CN" altLang="en-US" sz="1200" dirty="0">
                <a:cs typeface="+mn-ea"/>
                <a:sym typeface="+mn-lt"/>
              </a:rPr>
              <a:t>。</a:t>
            </a:r>
            <a:endParaRPr lang="zh-CN" altLang="en-US" sz="1200" dirty="0">
              <a:cs typeface="+mn-ea"/>
              <a:sym typeface="+mn-lt"/>
            </a:endParaRPr>
          </a:p>
          <a:p>
            <a:pPr marL="171450" indent="-171450">
              <a:lnSpc>
                <a:spcPct val="150000"/>
              </a:lnSpc>
              <a:buFont typeface="Arial" panose="020B0604020202020204" pitchFamily="34" charset="0"/>
              <a:buChar char="•"/>
            </a:pPr>
            <a:r>
              <a:rPr lang="zh-CN" altLang="en-US" sz="1200" dirty="0">
                <a:cs typeface="+mn-ea"/>
                <a:sym typeface="+mn-lt"/>
              </a:rPr>
              <a:t>根据</a:t>
            </a:r>
            <a:r>
              <a:rPr lang="en-US" altLang="zh-CN" sz="1200" dirty="0">
                <a:cs typeface="+mn-ea"/>
                <a:sym typeface="+mn-lt"/>
              </a:rPr>
              <a:t>《2025</a:t>
            </a:r>
            <a:r>
              <a:rPr lang="zh-CN" altLang="en-US" sz="1200" dirty="0">
                <a:cs typeface="+mn-ea"/>
                <a:sym typeface="+mn-lt"/>
              </a:rPr>
              <a:t>中国卫生健康统计年鉴</a:t>
            </a:r>
            <a:r>
              <a:rPr lang="en-US" altLang="zh-CN" sz="1200" dirty="0">
                <a:cs typeface="+mn-ea"/>
                <a:sym typeface="+mn-lt"/>
              </a:rPr>
              <a:t>》</a:t>
            </a:r>
            <a:r>
              <a:rPr lang="zh-CN" altLang="en-US" sz="1200" dirty="0">
                <a:cs typeface="+mn-ea"/>
                <a:sym typeface="+mn-lt"/>
              </a:rPr>
              <a:t>资料显示，</a:t>
            </a:r>
            <a:r>
              <a:rPr lang="en-US" altLang="zh-CN" sz="1200" b="1" dirty="0">
                <a:solidFill>
                  <a:schemeClr val="tx1"/>
                </a:solidFill>
                <a:cs typeface="+mn-ea"/>
                <a:sym typeface="+mn-lt"/>
              </a:rPr>
              <a:t>2024</a:t>
            </a:r>
            <a:r>
              <a:rPr lang="zh-CN" altLang="en-US" sz="1200" b="1" dirty="0">
                <a:solidFill>
                  <a:schemeClr val="tx1"/>
                </a:solidFill>
                <a:cs typeface="+mn-ea"/>
                <a:sym typeface="+mn-lt"/>
              </a:rPr>
              <a:t>年全国住院病人手术人次达</a:t>
            </a:r>
            <a:r>
              <a:rPr lang="en-US" sz="1200" b="1" dirty="0">
                <a:solidFill>
                  <a:schemeClr val="tx1"/>
                </a:solidFill>
                <a:cs typeface="+mn-ea"/>
                <a:sym typeface="+mn-lt"/>
              </a:rPr>
              <a:t>1.04</a:t>
            </a:r>
            <a:r>
              <a:rPr lang="zh-CN" altLang="en-US" sz="1200" b="1" dirty="0">
                <a:solidFill>
                  <a:schemeClr val="tx1"/>
                </a:solidFill>
                <a:cs typeface="+mn-ea"/>
                <a:sym typeface="+mn-lt"/>
              </a:rPr>
              <a:t>亿；</a:t>
            </a:r>
            <a:r>
              <a:rPr lang="zh-CN" altLang="en-US" sz="1200" dirty="0">
                <a:solidFill>
                  <a:schemeClr val="tx1"/>
                </a:solidFill>
                <a:cs typeface="+mn-ea"/>
                <a:sym typeface="+mn-lt"/>
              </a:rPr>
              <a:t>全国医院</a:t>
            </a:r>
            <a:r>
              <a:rPr lang="zh-CN" altLang="en-US" sz="1200" b="1" dirty="0">
                <a:solidFill>
                  <a:schemeClr val="tx1"/>
                </a:solidFill>
                <a:cs typeface="+mn-ea"/>
                <a:sym typeface="+mn-lt"/>
              </a:rPr>
              <a:t>儿科出院人次达</a:t>
            </a:r>
            <a:r>
              <a:rPr lang="en-US" altLang="zh-CN" sz="1200" b="1" dirty="0">
                <a:solidFill>
                  <a:schemeClr val="tx1"/>
                </a:solidFill>
                <a:cs typeface="+mn-ea"/>
                <a:sym typeface="+mn-lt"/>
              </a:rPr>
              <a:t>2426</a:t>
            </a:r>
            <a:r>
              <a:rPr lang="zh-CN" altLang="en-US" sz="1200" b="1" dirty="0">
                <a:solidFill>
                  <a:schemeClr val="tx1"/>
                </a:solidFill>
                <a:cs typeface="+mn-ea"/>
                <a:sym typeface="+mn-lt"/>
              </a:rPr>
              <a:t>万</a:t>
            </a:r>
            <a:r>
              <a:rPr lang="zh-CN" altLang="en-US" sz="1200" b="1" dirty="0">
                <a:cs typeface="+mn-ea"/>
                <a:sym typeface="+mn-lt"/>
              </a:rPr>
              <a:t>；</a:t>
            </a:r>
            <a:endParaRPr lang="zh-CN" altLang="en-US" sz="1200" b="1" dirty="0">
              <a:cs typeface="+mn-ea"/>
              <a:sym typeface="+mn-lt"/>
            </a:endParaRPr>
          </a:p>
        </p:txBody>
      </p:sp>
      <p:sp>
        <p:nvSpPr>
          <p:cNvPr id="3" name="文本框 2"/>
          <p:cNvSpPr txBox="1"/>
          <p:nvPr/>
        </p:nvSpPr>
        <p:spPr>
          <a:xfrm>
            <a:off x="3272429" y="988005"/>
            <a:ext cx="1805796" cy="307777"/>
          </a:xfrm>
          <a:prstGeom prst="rect">
            <a:avLst/>
          </a:prstGeom>
          <a:noFill/>
        </p:spPr>
        <p:txBody>
          <a:bodyPr wrap="square" rtlCol="0">
            <a:spAutoFit/>
          </a:bodyPr>
          <a:lstStyle/>
          <a:p>
            <a:pPr algn="ctr"/>
            <a:r>
              <a:rPr lang="zh-CN" altLang="en-US" sz="1400" b="1" dirty="0">
                <a:solidFill>
                  <a:schemeClr val="accent1"/>
                </a:solidFill>
                <a:cs typeface="+mn-ea"/>
                <a:sym typeface="+mn-lt"/>
              </a:rPr>
              <a:t>所治疗疾病基本情况</a:t>
            </a:r>
            <a:endParaRPr lang="zh-CN" altLang="en-US" sz="1400" b="1" dirty="0">
              <a:solidFill>
                <a:schemeClr val="accent1"/>
              </a:solidFill>
              <a:cs typeface="+mn-ea"/>
              <a:sym typeface="+mn-lt"/>
            </a:endParaRPr>
          </a:p>
        </p:txBody>
      </p:sp>
      <p:sp>
        <p:nvSpPr>
          <p:cNvPr id="7" name="文本框 6"/>
          <p:cNvSpPr txBox="1"/>
          <p:nvPr/>
        </p:nvSpPr>
        <p:spPr>
          <a:xfrm>
            <a:off x="8810073" y="988293"/>
            <a:ext cx="1805796" cy="307777"/>
          </a:xfrm>
          <a:prstGeom prst="rect">
            <a:avLst/>
          </a:prstGeom>
          <a:noFill/>
        </p:spPr>
        <p:txBody>
          <a:bodyPr wrap="square" rtlCol="0">
            <a:spAutoFit/>
          </a:bodyPr>
          <a:lstStyle/>
          <a:p>
            <a:pPr algn="ctr"/>
            <a:r>
              <a:rPr lang="zh-CN" altLang="en-US" sz="1400" b="1" dirty="0">
                <a:solidFill>
                  <a:schemeClr val="accent1"/>
                </a:solidFill>
                <a:cs typeface="+mn-ea"/>
                <a:sym typeface="+mn-lt"/>
              </a:rPr>
              <a:t>大陆地区发病率</a:t>
            </a:r>
            <a:endParaRPr lang="zh-CN" altLang="en-US" sz="1400" b="1" dirty="0">
              <a:solidFill>
                <a:schemeClr val="accent1"/>
              </a:solidFill>
              <a:cs typeface="+mn-ea"/>
              <a:sym typeface="+mn-lt"/>
            </a:endParaRPr>
          </a:p>
        </p:txBody>
      </p:sp>
      <p:sp>
        <p:nvSpPr>
          <p:cNvPr id="4" name="任意多边形: 形状 6"/>
          <p:cNvSpPr/>
          <p:nvPr userDrawn="1"/>
        </p:nvSpPr>
        <p:spPr>
          <a:xfrm rot="16200000">
            <a:off x="-89339" y="289887"/>
            <a:ext cx="603016" cy="424338"/>
          </a:xfrm>
          <a:custGeom>
            <a:avLst/>
            <a:gdLst>
              <a:gd name="connsiteX0" fmla="*/ 0 w 12064156"/>
              <a:gd name="connsiteY0" fmla="*/ 0 h 2557671"/>
              <a:gd name="connsiteX1" fmla="*/ 12064156 w 12064156"/>
              <a:gd name="connsiteY1" fmla="*/ 0 h 2557671"/>
              <a:gd name="connsiteX2" fmla="*/ 12052950 w 12064156"/>
              <a:gd name="connsiteY2" fmla="*/ 38524 h 2557671"/>
              <a:gd name="connsiteX3" fmla="*/ 11699594 w 12064156"/>
              <a:gd name="connsiteY3" fmla="*/ 1253289 h 2557671"/>
              <a:gd name="connsiteX4" fmla="*/ 11648133 w 12064156"/>
              <a:gd name="connsiteY4" fmla="*/ 1429514 h 2557671"/>
              <a:gd name="connsiteX5" fmla="*/ 11502327 w 12064156"/>
              <a:gd name="connsiteY5" fmla="*/ 1635827 h 2557671"/>
              <a:gd name="connsiteX6" fmla="*/ 11305059 w 12064156"/>
              <a:gd name="connsiteY6" fmla="*/ 1743281 h 2557671"/>
              <a:gd name="connsiteX7" fmla="*/ 11257886 w 12064156"/>
              <a:gd name="connsiteY7" fmla="*/ 1751878 h 2557671"/>
              <a:gd name="connsiteX8" fmla="*/ 10357316 w 12064156"/>
              <a:gd name="connsiteY8" fmla="*/ 1898016 h 2557671"/>
              <a:gd name="connsiteX9" fmla="*/ 9057923 w 12064156"/>
              <a:gd name="connsiteY9" fmla="*/ 2100030 h 2557671"/>
              <a:gd name="connsiteX10" fmla="*/ 7634165 w 12064156"/>
              <a:gd name="connsiteY10" fmla="*/ 2327834 h 2557671"/>
              <a:gd name="connsiteX11" fmla="*/ 6351925 w 12064156"/>
              <a:gd name="connsiteY11" fmla="*/ 2529848 h 2557671"/>
              <a:gd name="connsiteX12" fmla="*/ 6017428 w 12064156"/>
              <a:gd name="connsiteY12" fmla="*/ 2555637 h 2557671"/>
              <a:gd name="connsiteX13" fmla="*/ 5712949 w 12064156"/>
              <a:gd name="connsiteY13" fmla="*/ 2529848 h 2557671"/>
              <a:gd name="connsiteX14" fmla="*/ 5558566 w 12064156"/>
              <a:gd name="connsiteY14" fmla="*/ 2504059 h 2557671"/>
              <a:gd name="connsiteX15" fmla="*/ 4529344 w 12064156"/>
              <a:gd name="connsiteY15" fmla="*/ 2340728 h 2557671"/>
              <a:gd name="connsiteX16" fmla="*/ 2668166 w 12064156"/>
              <a:gd name="connsiteY16" fmla="*/ 2048452 h 2557671"/>
              <a:gd name="connsiteX17" fmla="*/ 806988 w 12064156"/>
              <a:gd name="connsiteY17" fmla="*/ 1751878 h 2557671"/>
              <a:gd name="connsiteX18" fmla="*/ 416741 w 12064156"/>
              <a:gd name="connsiteY18" fmla="*/ 1429514 h 2557671"/>
              <a:gd name="connsiteX19" fmla="*/ 391011 w 12064156"/>
              <a:gd name="connsiteY19" fmla="*/ 1347849 h 2557671"/>
              <a:gd name="connsiteX20" fmla="*/ 73667 w 12064156"/>
              <a:gd name="connsiteY20" fmla="*/ 256112 h 2557671"/>
              <a:gd name="connsiteX21" fmla="*/ 10044 w 12064156"/>
              <a:gd name="connsiteY21" fmla="*/ 34918 h 2557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64156" h="2557671">
                <a:moveTo>
                  <a:pt x="0" y="0"/>
                </a:moveTo>
                <a:lnTo>
                  <a:pt x="12064156" y="0"/>
                </a:lnTo>
                <a:lnTo>
                  <a:pt x="12052950" y="38524"/>
                </a:lnTo>
                <a:cubicBezTo>
                  <a:pt x="11699594" y="1253289"/>
                  <a:pt x="11699594" y="1253289"/>
                  <a:pt x="11699594" y="1253289"/>
                </a:cubicBezTo>
                <a:cubicBezTo>
                  <a:pt x="11648133" y="1429514"/>
                  <a:pt x="11648133" y="1429514"/>
                  <a:pt x="11648133" y="1429514"/>
                </a:cubicBezTo>
                <a:cubicBezTo>
                  <a:pt x="11648133" y="1429514"/>
                  <a:pt x="11605249" y="1541267"/>
                  <a:pt x="11502327" y="1635827"/>
                </a:cubicBezTo>
                <a:cubicBezTo>
                  <a:pt x="11450865" y="1678809"/>
                  <a:pt x="11386539" y="1721790"/>
                  <a:pt x="11305059" y="1743281"/>
                </a:cubicBezTo>
                <a:cubicBezTo>
                  <a:pt x="11287905" y="1747580"/>
                  <a:pt x="11275040" y="1751878"/>
                  <a:pt x="11257886" y="1751878"/>
                </a:cubicBezTo>
                <a:cubicBezTo>
                  <a:pt x="10357316" y="1898016"/>
                  <a:pt x="10357316" y="1898016"/>
                  <a:pt x="10357316" y="1898016"/>
                </a:cubicBezTo>
                <a:cubicBezTo>
                  <a:pt x="9057923" y="2100030"/>
                  <a:pt x="9057923" y="2100030"/>
                  <a:pt x="9057923" y="2100030"/>
                </a:cubicBezTo>
                <a:cubicBezTo>
                  <a:pt x="7634165" y="2327834"/>
                  <a:pt x="7634165" y="2327834"/>
                  <a:pt x="7634165" y="2327834"/>
                </a:cubicBezTo>
                <a:cubicBezTo>
                  <a:pt x="6351925" y="2529848"/>
                  <a:pt x="6351925" y="2529848"/>
                  <a:pt x="6351925" y="2529848"/>
                </a:cubicBezTo>
                <a:cubicBezTo>
                  <a:pt x="6180388" y="2559935"/>
                  <a:pt x="6077466" y="2559935"/>
                  <a:pt x="6017428" y="2555637"/>
                </a:cubicBezTo>
                <a:cubicBezTo>
                  <a:pt x="5987409" y="2559935"/>
                  <a:pt x="5884486" y="2559935"/>
                  <a:pt x="5712949" y="2529848"/>
                </a:cubicBezTo>
                <a:cubicBezTo>
                  <a:pt x="5558566" y="2504059"/>
                  <a:pt x="5558566" y="2504059"/>
                  <a:pt x="5558566" y="2504059"/>
                </a:cubicBezTo>
                <a:cubicBezTo>
                  <a:pt x="4529344" y="2340728"/>
                  <a:pt x="4529344" y="2340728"/>
                  <a:pt x="4529344" y="2340728"/>
                </a:cubicBezTo>
                <a:cubicBezTo>
                  <a:pt x="2668166" y="2048452"/>
                  <a:pt x="2668166" y="2048452"/>
                  <a:pt x="2668166" y="2048452"/>
                </a:cubicBezTo>
                <a:cubicBezTo>
                  <a:pt x="806988" y="1751878"/>
                  <a:pt x="806988" y="1751878"/>
                  <a:pt x="806988" y="1751878"/>
                </a:cubicBezTo>
                <a:cubicBezTo>
                  <a:pt x="519663" y="1704598"/>
                  <a:pt x="416741" y="1429514"/>
                  <a:pt x="416741" y="1429514"/>
                </a:cubicBezTo>
                <a:cubicBezTo>
                  <a:pt x="391011" y="1347849"/>
                  <a:pt x="391011" y="1347849"/>
                  <a:pt x="391011" y="1347849"/>
                </a:cubicBezTo>
                <a:cubicBezTo>
                  <a:pt x="73667" y="256112"/>
                  <a:pt x="73667" y="256112"/>
                  <a:pt x="73667" y="256112"/>
                </a:cubicBezTo>
                <a:cubicBezTo>
                  <a:pt x="47936" y="166656"/>
                  <a:pt x="27030" y="93973"/>
                  <a:pt x="10044" y="34918"/>
                </a:cubicBez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占位符 10"/>
          <p:cNvSpPr txBox="1"/>
          <p:nvPr/>
        </p:nvSpPr>
        <p:spPr>
          <a:xfrm>
            <a:off x="697230" y="279400"/>
            <a:ext cx="1455420" cy="523875"/>
          </a:xfrm>
          <a:prstGeom prst="rect">
            <a:avLst/>
          </a:prstGeom>
        </p:spPr>
        <p:txBody>
          <a:bodyPr>
            <a:normAutofit fontScale="97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l">
              <a:buClrTx/>
              <a:buSzTx/>
              <a:buNone/>
            </a:pPr>
            <a:r>
              <a:rPr lang="zh-CN" altLang="en-US" b="1" spc="300" dirty="0">
                <a:solidFill>
                  <a:schemeClr val="tx1">
                    <a:lumMod val="95000"/>
                    <a:lumOff val="5000"/>
                  </a:schemeClr>
                </a:solidFill>
                <a:cs typeface="+mn-ea"/>
                <a:sym typeface="+mn-lt"/>
              </a:rPr>
              <a:t>安全性</a:t>
            </a:r>
            <a:endParaRPr lang="zh-CN" altLang="en-US" b="1" spc="300" dirty="0">
              <a:solidFill>
                <a:schemeClr val="tx1">
                  <a:lumMod val="95000"/>
                  <a:lumOff val="5000"/>
                </a:schemeClr>
              </a:solidFill>
              <a:cs typeface="+mn-ea"/>
              <a:sym typeface="+mn-lt"/>
            </a:endParaRPr>
          </a:p>
        </p:txBody>
      </p:sp>
      <p:sp>
        <p:nvSpPr>
          <p:cNvPr id="6" name="文本框 5"/>
          <p:cNvSpPr txBox="1"/>
          <p:nvPr/>
        </p:nvSpPr>
        <p:spPr>
          <a:xfrm>
            <a:off x="720408" y="1869286"/>
            <a:ext cx="4973162" cy="1652588"/>
          </a:xfrm>
          <a:prstGeom prst="rect">
            <a:avLst/>
          </a:prstGeom>
        </p:spPr>
        <p:style>
          <a:lnRef idx="2">
            <a:schemeClr val="accent2"/>
          </a:lnRef>
          <a:fillRef idx="0">
            <a:srgbClr val="FFFFFF"/>
          </a:fillRef>
          <a:effectRef idx="0">
            <a:srgbClr val="FFFFFF"/>
          </a:effectRef>
          <a:fontRef idx="minor">
            <a:schemeClr val="tx1"/>
          </a:fontRef>
        </p:style>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ctr">
              <a:lnSpc>
                <a:spcPct val="150000"/>
              </a:lnSpc>
              <a:buFont typeface="Arial" panose="020B0604020202020204" pitchFamily="34" charset="0"/>
              <a:buChar char="•"/>
            </a:pPr>
            <a:r>
              <a:rPr lang="zh-CN" altLang="en-US" sz="1400" b="1" dirty="0">
                <a:solidFill>
                  <a:schemeClr val="tx1"/>
                </a:solidFill>
                <a:cs typeface="+mn-ea"/>
                <a:sym typeface="+mn-lt"/>
              </a:rPr>
              <a:t>本品说明书不良反应：</a:t>
            </a:r>
            <a:endParaRPr lang="zh-CN" altLang="en-US" sz="1400" b="1" dirty="0">
              <a:solidFill>
                <a:schemeClr val="tx1"/>
              </a:solidFill>
              <a:cs typeface="+mn-ea"/>
              <a:sym typeface="+mn-lt"/>
            </a:endParaRPr>
          </a:p>
          <a:p>
            <a:pPr marL="285750" indent="-285750">
              <a:lnSpc>
                <a:spcPct val="150000"/>
              </a:lnSpc>
              <a:buFont typeface="Arial" panose="020B0604020202020204" pitchFamily="34" charset="0"/>
              <a:buChar char="•"/>
            </a:pPr>
            <a:r>
              <a:rPr lang="zh-CN" altLang="en-US" sz="1400" dirty="0">
                <a:solidFill>
                  <a:schemeClr val="tx1"/>
                </a:solidFill>
                <a:cs typeface="+mn-ea"/>
                <a:sym typeface="+mn-lt"/>
              </a:rPr>
              <a:t>在</a:t>
            </a:r>
            <a:r>
              <a:rPr lang="en-US" altLang="zh-CN" sz="1400" dirty="0">
                <a:solidFill>
                  <a:schemeClr val="tx1"/>
                </a:solidFill>
                <a:cs typeface="+mn-ea"/>
                <a:sym typeface="+mn-lt"/>
              </a:rPr>
              <a:t>215</a:t>
            </a:r>
            <a:r>
              <a:rPr lang="zh-CN" altLang="en-US" sz="1400" dirty="0">
                <a:solidFill>
                  <a:schemeClr val="tx1"/>
                </a:solidFill>
                <a:cs typeface="+mn-ea"/>
                <a:sym typeface="+mn-lt"/>
              </a:rPr>
              <a:t>例的患者中报告了</a:t>
            </a:r>
            <a:r>
              <a:rPr lang="en-US" altLang="zh-CN" sz="1400" dirty="0">
                <a:solidFill>
                  <a:schemeClr val="tx1"/>
                </a:solidFill>
                <a:cs typeface="+mn-ea"/>
                <a:sym typeface="+mn-lt"/>
              </a:rPr>
              <a:t>2</a:t>
            </a:r>
            <a:r>
              <a:rPr lang="zh-CN" altLang="en-US" sz="1400" dirty="0">
                <a:solidFill>
                  <a:schemeClr val="tx1"/>
                </a:solidFill>
                <a:cs typeface="+mn-ea"/>
                <a:sym typeface="+mn-lt"/>
              </a:rPr>
              <a:t>例（</a:t>
            </a:r>
            <a:r>
              <a:rPr lang="en-US" altLang="zh-CN" sz="1400" dirty="0">
                <a:solidFill>
                  <a:schemeClr val="tx1"/>
                </a:solidFill>
                <a:cs typeface="+mn-ea"/>
                <a:sym typeface="+mn-lt"/>
              </a:rPr>
              <a:t>0.9%</a:t>
            </a:r>
            <a:r>
              <a:rPr lang="zh-CN" altLang="en-US" sz="1400" dirty="0">
                <a:solidFill>
                  <a:schemeClr val="tx1"/>
                </a:solidFill>
                <a:cs typeface="+mn-ea"/>
                <a:sym typeface="+mn-lt"/>
              </a:rPr>
              <a:t>）不良反应，其中</a:t>
            </a:r>
            <a:r>
              <a:rPr lang="en-US" altLang="zh-CN" sz="1400" dirty="0">
                <a:solidFill>
                  <a:schemeClr val="tx1"/>
                </a:solidFill>
                <a:cs typeface="+mn-ea"/>
                <a:sym typeface="+mn-lt"/>
              </a:rPr>
              <a:t>1</a:t>
            </a:r>
            <a:r>
              <a:rPr lang="zh-CN" altLang="en-US" sz="1400" dirty="0">
                <a:solidFill>
                  <a:schemeClr val="tx1"/>
                </a:solidFill>
                <a:cs typeface="+mn-ea"/>
                <a:sym typeface="+mn-lt"/>
              </a:rPr>
              <a:t>例头痛，</a:t>
            </a:r>
            <a:r>
              <a:rPr lang="en-US" altLang="zh-CN" sz="1400" dirty="0">
                <a:solidFill>
                  <a:schemeClr val="tx1"/>
                </a:solidFill>
                <a:cs typeface="+mn-ea"/>
                <a:sym typeface="+mn-lt"/>
              </a:rPr>
              <a:t>1</a:t>
            </a:r>
            <a:r>
              <a:rPr lang="zh-CN" altLang="en-US" sz="1400" dirty="0">
                <a:solidFill>
                  <a:schemeClr val="tx1"/>
                </a:solidFill>
                <a:cs typeface="+mn-ea"/>
                <a:sym typeface="+mn-lt"/>
              </a:rPr>
              <a:t>例高胆红素血症。</a:t>
            </a:r>
            <a:endParaRPr lang="en-US" altLang="zh-CN" sz="1400" dirty="0">
              <a:solidFill>
                <a:schemeClr val="tx1"/>
              </a:solidFill>
              <a:cs typeface="+mn-ea"/>
              <a:sym typeface="+mn-lt"/>
            </a:endParaRPr>
          </a:p>
          <a:p>
            <a:pPr marL="285750" indent="-285750">
              <a:lnSpc>
                <a:spcPct val="150000"/>
              </a:lnSpc>
              <a:buFont typeface="Arial" panose="020B0604020202020204" pitchFamily="34" charset="0"/>
              <a:buChar char="•"/>
            </a:pPr>
            <a:r>
              <a:rPr lang="zh-CN" altLang="en-US" sz="1400" dirty="0">
                <a:solidFill>
                  <a:schemeClr val="tx1"/>
                </a:solidFill>
                <a:cs typeface="+mn-ea"/>
                <a:sym typeface="+mn-lt"/>
              </a:rPr>
              <a:t>大剂量或快速给药时可能出现</a:t>
            </a:r>
            <a:r>
              <a:rPr lang="zh-CN" altLang="en-US" sz="1400" b="1" dirty="0">
                <a:solidFill>
                  <a:schemeClr val="tx1"/>
                </a:solidFill>
                <a:cs typeface="+mn-ea"/>
                <a:sym typeface="+mn-lt"/>
              </a:rPr>
              <a:t>脑水肿、肺水肿、外周水肿、水中毒和高钾血症</a:t>
            </a:r>
            <a:r>
              <a:rPr lang="zh-CN" altLang="en-US" sz="1400" dirty="0">
                <a:solidFill>
                  <a:schemeClr val="tx1"/>
                </a:solidFill>
                <a:cs typeface="+mn-ea"/>
                <a:sym typeface="+mn-lt"/>
              </a:rPr>
              <a:t>（频率未知）。</a:t>
            </a:r>
            <a:endParaRPr lang="zh-CN" altLang="en-US" sz="1400" dirty="0">
              <a:solidFill>
                <a:schemeClr val="tx1"/>
              </a:solidFill>
              <a:cs typeface="+mn-ea"/>
              <a:sym typeface="+mn-lt"/>
            </a:endParaRPr>
          </a:p>
        </p:txBody>
      </p:sp>
      <p:sp>
        <p:nvSpPr>
          <p:cNvPr id="2" name="文本框 1"/>
          <p:cNvSpPr txBox="1"/>
          <p:nvPr/>
        </p:nvSpPr>
        <p:spPr>
          <a:xfrm>
            <a:off x="711772" y="6304844"/>
            <a:ext cx="6443194" cy="55308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buFont typeface="Arial" panose="020B0604020202020204" pitchFamily="34" charset="0"/>
              <a:buNone/>
            </a:pPr>
            <a:r>
              <a:rPr lang="en-US" altLang="zh-CN" sz="1000" dirty="0">
                <a:solidFill>
                  <a:schemeClr val="tx1"/>
                </a:solidFill>
                <a:uFillTx/>
                <a:latin typeface="Times New Roman" panose="02020603050405020304" charset="0"/>
                <a:ea typeface="微软雅黑" panose="020B0503020204020204" charset="-122"/>
                <a:cs typeface="+mn-ea"/>
                <a:sym typeface="+mn-lt"/>
              </a:rPr>
              <a:t>[1]</a:t>
            </a:r>
            <a:r>
              <a:rPr lang="zh-CN" altLang="en-US" sz="1000" dirty="0">
                <a:solidFill>
                  <a:schemeClr val="tx1"/>
                </a:solidFill>
                <a:uFillTx/>
                <a:latin typeface="Times New Roman" panose="02020603050405020304" charset="0"/>
                <a:ea typeface="微软雅黑" panose="020B0503020204020204" charset="-122"/>
                <a:cs typeface="+mn-ea"/>
                <a:sym typeface="+mn-lt"/>
              </a:rPr>
              <a:t>复方醋酸钠葡萄糖注射液说明书</a:t>
            </a:r>
            <a:r>
              <a:rPr lang="en-US" altLang="zh-CN" sz="1000" dirty="0">
                <a:solidFill>
                  <a:schemeClr val="tx1"/>
                </a:solidFill>
                <a:uFillTx/>
                <a:latin typeface="Times New Roman" panose="02020603050405020304" charset="0"/>
                <a:ea typeface="微软雅黑" panose="020B0503020204020204" charset="-122"/>
                <a:cs typeface="+mn-ea"/>
                <a:sym typeface="+mn-lt"/>
              </a:rPr>
              <a:t>.</a:t>
            </a:r>
            <a:endParaRPr lang="en-US" altLang="zh-CN" sz="1000" dirty="0">
              <a:solidFill>
                <a:schemeClr val="tx1"/>
              </a:solidFill>
              <a:uFillTx/>
              <a:latin typeface="Times New Roman" panose="02020603050405020304" charset="0"/>
              <a:ea typeface="微软雅黑" panose="020B0503020204020204" charset="-122"/>
              <a:cs typeface="+mn-ea"/>
              <a:sym typeface="+mn-lt"/>
            </a:endParaRPr>
          </a:p>
          <a:p>
            <a:pPr indent="0">
              <a:buFont typeface="Arial" panose="020B0604020202020204" pitchFamily="34" charset="0"/>
              <a:buNone/>
            </a:pPr>
            <a:r>
              <a:rPr lang="en-US" altLang="zh-CN" sz="1000" dirty="0">
                <a:solidFill>
                  <a:schemeClr val="tx1"/>
                </a:solidFill>
                <a:uFillTx/>
                <a:latin typeface="Times New Roman" panose="02020603050405020304" charset="0"/>
                <a:ea typeface="微软雅黑" panose="020B0503020204020204" charset="-122"/>
                <a:cs typeface="+mn-ea"/>
                <a:sym typeface="+mn-lt"/>
              </a:rPr>
              <a:t>[2]</a:t>
            </a:r>
            <a:r>
              <a:rPr lang="zh-CN" altLang="en-US" sz="1000" dirty="0">
                <a:solidFill>
                  <a:schemeClr val="tx1"/>
                </a:solidFill>
                <a:uFillTx/>
                <a:latin typeface="Times New Roman" panose="02020603050405020304" charset="0"/>
                <a:ea typeface="微软雅黑" panose="020B0503020204020204" charset="-122"/>
                <a:cs typeface="+mn-ea"/>
                <a:sym typeface="+mn-lt"/>
              </a:rPr>
              <a:t>复方乳酸钠葡萄糖注射液说明书</a:t>
            </a:r>
            <a:r>
              <a:rPr lang="en-US" altLang="zh-CN" sz="1000" dirty="0">
                <a:solidFill>
                  <a:schemeClr val="tx1"/>
                </a:solidFill>
                <a:uFillTx/>
                <a:latin typeface="Times New Roman" panose="02020603050405020304" charset="0"/>
                <a:ea typeface="微软雅黑" panose="020B0503020204020204" charset="-122"/>
                <a:cs typeface="+mn-ea"/>
                <a:sym typeface="+mn-lt"/>
              </a:rPr>
              <a:t>.</a:t>
            </a:r>
            <a:endParaRPr lang="zh-CN" altLang="en-US" sz="1000" dirty="0">
              <a:solidFill>
                <a:schemeClr val="tx1"/>
              </a:solidFill>
              <a:uFillTx/>
              <a:latin typeface="Times New Roman" panose="02020603050405020304" charset="0"/>
              <a:ea typeface="微软雅黑" panose="020B0503020204020204" charset="-122"/>
              <a:cs typeface="+mn-ea"/>
              <a:sym typeface="+mn-lt"/>
            </a:endParaRPr>
          </a:p>
          <a:p>
            <a:pPr indent="0">
              <a:buFont typeface="Arial" panose="020B0604020202020204" pitchFamily="34" charset="0"/>
              <a:buNone/>
            </a:pPr>
            <a:r>
              <a:rPr lang="en-US" altLang="zh-CN" sz="1000" dirty="0">
                <a:solidFill>
                  <a:schemeClr val="tx1"/>
                </a:solidFill>
                <a:uFillTx/>
                <a:latin typeface="Times New Roman" panose="02020603050405020304" charset="0"/>
                <a:ea typeface="微软雅黑" panose="020B0503020204020204" charset="-122"/>
                <a:cs typeface="+mn-ea"/>
                <a:sym typeface="+mn-lt"/>
              </a:rPr>
              <a:t>[3]</a:t>
            </a:r>
            <a:r>
              <a:rPr lang="zh-CN" altLang="en-US" sz="1000" dirty="0">
                <a:solidFill>
                  <a:schemeClr val="tx1"/>
                </a:solidFill>
                <a:uFillTx/>
                <a:latin typeface="Times New Roman" panose="02020603050405020304" charset="0"/>
                <a:ea typeface="微软雅黑" panose="020B0503020204020204" charset="-122"/>
                <a:cs typeface="+mn-ea"/>
                <a:sym typeface="+mn-lt"/>
              </a:rPr>
              <a:t>赵玉沛,等</a:t>
            </a:r>
            <a:r>
              <a:rPr lang="en-US" altLang="zh-CN" sz="1000" dirty="0">
                <a:solidFill>
                  <a:schemeClr val="tx1"/>
                </a:solidFill>
                <a:uFillTx/>
                <a:latin typeface="Times New Roman" panose="02020603050405020304" charset="0"/>
                <a:ea typeface="微软雅黑" panose="020B0503020204020204" charset="-122"/>
                <a:cs typeface="+mn-ea"/>
                <a:sym typeface="+mn-lt"/>
              </a:rPr>
              <a:t>.</a:t>
            </a:r>
            <a:r>
              <a:rPr lang="zh-CN" altLang="en-US" sz="1000" dirty="0">
                <a:solidFill>
                  <a:schemeClr val="tx1"/>
                </a:solidFill>
                <a:uFillTx/>
                <a:latin typeface="Times New Roman" panose="02020603050405020304" charset="0"/>
                <a:ea typeface="微软雅黑" panose="020B0503020204020204" charset="-122"/>
                <a:cs typeface="+mn-ea"/>
                <a:sym typeface="+mn-lt"/>
              </a:rPr>
              <a:t>中国实用外科杂志, 2015.</a:t>
            </a:r>
            <a:endParaRPr lang="zh-CN" altLang="en-US" sz="1000" dirty="0">
              <a:solidFill>
                <a:schemeClr val="tx1"/>
              </a:solidFill>
              <a:uFillTx/>
              <a:latin typeface="Times New Roman" panose="02020603050405020304" charset="0"/>
              <a:ea typeface="微软雅黑" panose="020B0503020204020204" charset="-122"/>
              <a:cs typeface="+mn-ea"/>
              <a:sym typeface="+mn-lt"/>
            </a:endParaRPr>
          </a:p>
        </p:txBody>
      </p:sp>
      <p:sp>
        <p:nvSpPr>
          <p:cNvPr id="18" name="任意多边形: 形状 17"/>
          <p:cNvSpPr/>
          <p:nvPr>
            <p:custDataLst>
              <p:tags r:id="rId1"/>
            </p:custDataLst>
          </p:nvPr>
        </p:nvSpPr>
        <p:spPr>
          <a:xfrm>
            <a:off x="6444298" y="3855407"/>
            <a:ext cx="4974928" cy="2559685"/>
          </a:xfrm>
          <a:custGeom>
            <a:avLst/>
            <a:gdLst>
              <a:gd name="connsiteX0" fmla="*/ 4776390 w 4954194"/>
              <a:gd name="connsiteY0" fmla="*/ 0 h 3519374"/>
              <a:gd name="connsiteX1" fmla="*/ 1275648 w 4954194"/>
              <a:gd name="connsiteY1" fmla="*/ 0 h 3519374"/>
              <a:gd name="connsiteX2" fmla="*/ 1130414 w 4954194"/>
              <a:gd name="connsiteY2" fmla="*/ 75212 h 3519374"/>
              <a:gd name="connsiteX3" fmla="*/ 12980 w 4954194"/>
              <a:gd name="connsiteY3" fmla="*/ 1657097 h 3519374"/>
              <a:gd name="connsiteX4" fmla="*/ 12971 w 4954194"/>
              <a:gd name="connsiteY4" fmla="*/ 1862264 h 3519374"/>
              <a:gd name="connsiteX5" fmla="*/ 1130405 w 4954194"/>
              <a:gd name="connsiteY5" fmla="*/ 3444150 h 3519374"/>
              <a:gd name="connsiteX6" fmla="*/ 1275627 w 4954194"/>
              <a:gd name="connsiteY6" fmla="*/ 3519374 h 3519374"/>
              <a:gd name="connsiteX7" fmla="*/ 4776369 w 4954194"/>
              <a:gd name="connsiteY7" fmla="*/ 3519374 h 3519374"/>
              <a:gd name="connsiteX8" fmla="*/ 4954194 w 4954194"/>
              <a:gd name="connsiteY8" fmla="*/ 3341570 h 3519374"/>
              <a:gd name="connsiteX9" fmla="*/ 4954194 w 4954194"/>
              <a:gd name="connsiteY9" fmla="*/ 177754 h 3519374"/>
              <a:gd name="connsiteX10" fmla="*/ 4776390 w 4954194"/>
              <a:gd name="connsiteY10" fmla="*/ 0 h 3519374"/>
              <a:gd name="connsiteX0-1" fmla="*/ 4776390 w 4954194"/>
              <a:gd name="connsiteY0-2" fmla="*/ 0 h 3519374"/>
              <a:gd name="connsiteX1-3" fmla="*/ 1275648 w 4954194"/>
              <a:gd name="connsiteY1-4" fmla="*/ 0 h 3519374"/>
              <a:gd name="connsiteX2-5" fmla="*/ 1130414 w 4954194"/>
              <a:gd name="connsiteY2-6" fmla="*/ 75212 h 3519374"/>
              <a:gd name="connsiteX3-7" fmla="*/ 12980 w 4954194"/>
              <a:gd name="connsiteY3-8" fmla="*/ 1657097 h 3519374"/>
              <a:gd name="connsiteX4-9" fmla="*/ 12971 w 4954194"/>
              <a:gd name="connsiteY4-10" fmla="*/ 1862264 h 3519374"/>
              <a:gd name="connsiteX5-11" fmla="*/ 1130405 w 4954194"/>
              <a:gd name="connsiteY5-12" fmla="*/ 3444150 h 3519374"/>
              <a:gd name="connsiteX6-13" fmla="*/ 1275627 w 4954194"/>
              <a:gd name="connsiteY6-14" fmla="*/ 3519374 h 3519374"/>
              <a:gd name="connsiteX7-15" fmla="*/ 4776369 w 4954194"/>
              <a:gd name="connsiteY7-16" fmla="*/ 3519374 h 3519374"/>
              <a:gd name="connsiteX8-17" fmla="*/ 4954194 w 4954194"/>
              <a:gd name="connsiteY8-18" fmla="*/ 3341570 h 3519374"/>
              <a:gd name="connsiteX9-19" fmla="*/ 4954194 w 4954194"/>
              <a:gd name="connsiteY9-20" fmla="*/ 177754 h 3519374"/>
              <a:gd name="connsiteX10-21" fmla="*/ 4776390 w 4954194"/>
              <a:gd name="connsiteY10-22" fmla="*/ 0 h 3519374"/>
              <a:gd name="connsiteX0-23" fmla="*/ 4776390 w 4954194"/>
              <a:gd name="connsiteY0-24" fmla="*/ 0 h 3519374"/>
              <a:gd name="connsiteX1-25" fmla="*/ 1275648 w 4954194"/>
              <a:gd name="connsiteY1-26" fmla="*/ 0 h 3519374"/>
              <a:gd name="connsiteX2-27" fmla="*/ 1130414 w 4954194"/>
              <a:gd name="connsiteY2-28" fmla="*/ 75212 h 3519374"/>
              <a:gd name="connsiteX3-29" fmla="*/ 12980 w 4954194"/>
              <a:gd name="connsiteY3-30" fmla="*/ 1657097 h 3519374"/>
              <a:gd name="connsiteX4-31" fmla="*/ 12971 w 4954194"/>
              <a:gd name="connsiteY4-32" fmla="*/ 1862264 h 3519374"/>
              <a:gd name="connsiteX5-33" fmla="*/ 1130405 w 4954194"/>
              <a:gd name="connsiteY5-34" fmla="*/ 3444150 h 3519374"/>
              <a:gd name="connsiteX6-35" fmla="*/ 1275627 w 4954194"/>
              <a:gd name="connsiteY6-36" fmla="*/ 3519374 h 3519374"/>
              <a:gd name="connsiteX7-37" fmla="*/ 4776369 w 4954194"/>
              <a:gd name="connsiteY7-38" fmla="*/ 3519374 h 3519374"/>
              <a:gd name="connsiteX8-39" fmla="*/ 4954194 w 4954194"/>
              <a:gd name="connsiteY8-40" fmla="*/ 3341570 h 3519374"/>
              <a:gd name="connsiteX9-41" fmla="*/ 4954194 w 4954194"/>
              <a:gd name="connsiteY9-42" fmla="*/ 177754 h 3519374"/>
              <a:gd name="connsiteX10-43" fmla="*/ 4776390 w 4954194"/>
              <a:gd name="connsiteY10-44" fmla="*/ 0 h 3519374"/>
              <a:gd name="connsiteX0-45" fmla="*/ 4776390 w 4954194"/>
              <a:gd name="connsiteY0-46" fmla="*/ 0 h 3519374"/>
              <a:gd name="connsiteX1-47" fmla="*/ 1275648 w 4954194"/>
              <a:gd name="connsiteY1-48" fmla="*/ 0 h 3519374"/>
              <a:gd name="connsiteX2-49" fmla="*/ 1130414 w 4954194"/>
              <a:gd name="connsiteY2-50" fmla="*/ 75212 h 3519374"/>
              <a:gd name="connsiteX3-51" fmla="*/ 12980 w 4954194"/>
              <a:gd name="connsiteY3-52" fmla="*/ 1657097 h 3519374"/>
              <a:gd name="connsiteX4-53" fmla="*/ 12971 w 4954194"/>
              <a:gd name="connsiteY4-54" fmla="*/ 1862264 h 3519374"/>
              <a:gd name="connsiteX5-55" fmla="*/ 1130405 w 4954194"/>
              <a:gd name="connsiteY5-56" fmla="*/ 3444150 h 3519374"/>
              <a:gd name="connsiteX6-57" fmla="*/ 1275627 w 4954194"/>
              <a:gd name="connsiteY6-58" fmla="*/ 3519374 h 3519374"/>
              <a:gd name="connsiteX7-59" fmla="*/ 4776369 w 4954194"/>
              <a:gd name="connsiteY7-60" fmla="*/ 3519374 h 3519374"/>
              <a:gd name="connsiteX8-61" fmla="*/ 4954194 w 4954194"/>
              <a:gd name="connsiteY8-62" fmla="*/ 3341570 h 3519374"/>
              <a:gd name="connsiteX9-63" fmla="*/ 4954194 w 4954194"/>
              <a:gd name="connsiteY9-64" fmla="*/ 177754 h 3519374"/>
              <a:gd name="connsiteX10-65" fmla="*/ 4776390 w 4954194"/>
              <a:gd name="connsiteY10-66" fmla="*/ 0 h 3519374"/>
              <a:gd name="connsiteX0-67" fmla="*/ 4776390 w 4954194"/>
              <a:gd name="connsiteY0-68" fmla="*/ 0 h 3519374"/>
              <a:gd name="connsiteX1-69" fmla="*/ 1275648 w 4954194"/>
              <a:gd name="connsiteY1-70" fmla="*/ 0 h 3519374"/>
              <a:gd name="connsiteX2-71" fmla="*/ 1130414 w 4954194"/>
              <a:gd name="connsiteY2-72" fmla="*/ 75212 h 3519374"/>
              <a:gd name="connsiteX3-73" fmla="*/ 12980 w 4954194"/>
              <a:gd name="connsiteY3-74" fmla="*/ 1657097 h 3519374"/>
              <a:gd name="connsiteX4-75" fmla="*/ 12971 w 4954194"/>
              <a:gd name="connsiteY4-76" fmla="*/ 1862264 h 3519374"/>
              <a:gd name="connsiteX5-77" fmla="*/ 1130405 w 4954194"/>
              <a:gd name="connsiteY5-78" fmla="*/ 3444150 h 3519374"/>
              <a:gd name="connsiteX6-79" fmla="*/ 1275627 w 4954194"/>
              <a:gd name="connsiteY6-80" fmla="*/ 3519374 h 3519374"/>
              <a:gd name="connsiteX7-81" fmla="*/ 4776369 w 4954194"/>
              <a:gd name="connsiteY7-82" fmla="*/ 3519374 h 3519374"/>
              <a:gd name="connsiteX8-83" fmla="*/ 4954194 w 4954194"/>
              <a:gd name="connsiteY8-84" fmla="*/ 3341570 h 3519374"/>
              <a:gd name="connsiteX9-85" fmla="*/ 4954194 w 4954194"/>
              <a:gd name="connsiteY9-86" fmla="*/ 177754 h 3519374"/>
              <a:gd name="connsiteX10-87" fmla="*/ 4776390 w 4954194"/>
              <a:gd name="connsiteY10-88" fmla="*/ 0 h 3519374"/>
              <a:gd name="connsiteX0-89" fmla="*/ 4776390 w 4954194"/>
              <a:gd name="connsiteY0-90" fmla="*/ 0 h 3519374"/>
              <a:gd name="connsiteX1-91" fmla="*/ 1275648 w 4954194"/>
              <a:gd name="connsiteY1-92" fmla="*/ 0 h 3519374"/>
              <a:gd name="connsiteX2-93" fmla="*/ 1130414 w 4954194"/>
              <a:gd name="connsiteY2-94" fmla="*/ 75212 h 3519374"/>
              <a:gd name="connsiteX3-95" fmla="*/ 12980 w 4954194"/>
              <a:gd name="connsiteY3-96" fmla="*/ 1657097 h 3519374"/>
              <a:gd name="connsiteX4-97" fmla="*/ 12971 w 4954194"/>
              <a:gd name="connsiteY4-98" fmla="*/ 1862264 h 3519374"/>
              <a:gd name="connsiteX5-99" fmla="*/ 1130405 w 4954194"/>
              <a:gd name="connsiteY5-100" fmla="*/ 3444150 h 3519374"/>
              <a:gd name="connsiteX6-101" fmla="*/ 1275627 w 4954194"/>
              <a:gd name="connsiteY6-102" fmla="*/ 3519374 h 3519374"/>
              <a:gd name="connsiteX7-103" fmla="*/ 4776369 w 4954194"/>
              <a:gd name="connsiteY7-104" fmla="*/ 3519374 h 3519374"/>
              <a:gd name="connsiteX8-105" fmla="*/ 4954194 w 4954194"/>
              <a:gd name="connsiteY8-106" fmla="*/ 3341570 h 3519374"/>
              <a:gd name="connsiteX9-107" fmla="*/ 4954194 w 4954194"/>
              <a:gd name="connsiteY9-108" fmla="*/ 177754 h 3519374"/>
              <a:gd name="connsiteX10-109" fmla="*/ 4776390 w 4954194"/>
              <a:gd name="connsiteY10-110" fmla="*/ 0 h 3519374"/>
              <a:gd name="connsiteX0-111" fmla="*/ 4776386 w 4954190"/>
              <a:gd name="connsiteY0-112" fmla="*/ 0 h 3519374"/>
              <a:gd name="connsiteX1-113" fmla="*/ 1275644 w 4954190"/>
              <a:gd name="connsiteY1-114" fmla="*/ 0 h 3519374"/>
              <a:gd name="connsiteX2-115" fmla="*/ 1130410 w 4954190"/>
              <a:gd name="connsiteY2-116" fmla="*/ 75212 h 3519374"/>
              <a:gd name="connsiteX3-117" fmla="*/ 12976 w 4954190"/>
              <a:gd name="connsiteY3-118" fmla="*/ 1657097 h 3519374"/>
              <a:gd name="connsiteX4-119" fmla="*/ 12967 w 4954190"/>
              <a:gd name="connsiteY4-120" fmla="*/ 1862264 h 3519374"/>
              <a:gd name="connsiteX5-121" fmla="*/ 1130401 w 4954190"/>
              <a:gd name="connsiteY5-122" fmla="*/ 3444150 h 3519374"/>
              <a:gd name="connsiteX6-123" fmla="*/ 1275623 w 4954190"/>
              <a:gd name="connsiteY6-124" fmla="*/ 3519374 h 3519374"/>
              <a:gd name="connsiteX7-125" fmla="*/ 4776365 w 4954190"/>
              <a:gd name="connsiteY7-126" fmla="*/ 3519374 h 3519374"/>
              <a:gd name="connsiteX8-127" fmla="*/ 4954190 w 4954190"/>
              <a:gd name="connsiteY8-128" fmla="*/ 3341570 h 3519374"/>
              <a:gd name="connsiteX9-129" fmla="*/ 4954190 w 4954190"/>
              <a:gd name="connsiteY9-130" fmla="*/ 177754 h 3519374"/>
              <a:gd name="connsiteX10-131" fmla="*/ 4776386 w 4954190"/>
              <a:gd name="connsiteY10-132" fmla="*/ 0 h 3519374"/>
              <a:gd name="connsiteX0-133" fmla="*/ 4797124 w 4974928"/>
              <a:gd name="connsiteY0-134" fmla="*/ 0 h 3519374"/>
              <a:gd name="connsiteX1-135" fmla="*/ 1296382 w 4974928"/>
              <a:gd name="connsiteY1-136" fmla="*/ 0 h 3519374"/>
              <a:gd name="connsiteX2-137" fmla="*/ 1151148 w 4974928"/>
              <a:gd name="connsiteY2-138" fmla="*/ 75212 h 3519374"/>
              <a:gd name="connsiteX3-139" fmla="*/ 33714 w 4974928"/>
              <a:gd name="connsiteY3-140" fmla="*/ 1657097 h 3519374"/>
              <a:gd name="connsiteX4-141" fmla="*/ 33705 w 4974928"/>
              <a:gd name="connsiteY4-142" fmla="*/ 1862264 h 3519374"/>
              <a:gd name="connsiteX5-143" fmla="*/ 1151139 w 4974928"/>
              <a:gd name="connsiteY5-144" fmla="*/ 3444150 h 3519374"/>
              <a:gd name="connsiteX6-145" fmla="*/ 1296361 w 4974928"/>
              <a:gd name="connsiteY6-146" fmla="*/ 3519374 h 3519374"/>
              <a:gd name="connsiteX7-147" fmla="*/ 4797103 w 4974928"/>
              <a:gd name="connsiteY7-148" fmla="*/ 3519374 h 3519374"/>
              <a:gd name="connsiteX8-149" fmla="*/ 4974928 w 4974928"/>
              <a:gd name="connsiteY8-150" fmla="*/ 3341570 h 3519374"/>
              <a:gd name="connsiteX9-151" fmla="*/ 4974928 w 4974928"/>
              <a:gd name="connsiteY9-152" fmla="*/ 177754 h 3519374"/>
              <a:gd name="connsiteX10-153" fmla="*/ 4797124 w 4974928"/>
              <a:gd name="connsiteY10-154" fmla="*/ 0 h 3519374"/>
              <a:gd name="connsiteX0-155" fmla="*/ 4797124 w 4974928"/>
              <a:gd name="connsiteY0-156" fmla="*/ 0 h 3519374"/>
              <a:gd name="connsiteX1-157" fmla="*/ 1296382 w 4974928"/>
              <a:gd name="connsiteY1-158" fmla="*/ 0 h 3519374"/>
              <a:gd name="connsiteX2-159" fmla="*/ 1151148 w 4974928"/>
              <a:gd name="connsiteY2-160" fmla="*/ 75212 h 3519374"/>
              <a:gd name="connsiteX3-161" fmla="*/ 33714 w 4974928"/>
              <a:gd name="connsiteY3-162" fmla="*/ 1657097 h 3519374"/>
              <a:gd name="connsiteX4-163" fmla="*/ 33705 w 4974928"/>
              <a:gd name="connsiteY4-164" fmla="*/ 1862264 h 3519374"/>
              <a:gd name="connsiteX5-165" fmla="*/ 1151139 w 4974928"/>
              <a:gd name="connsiteY5-166" fmla="*/ 3444150 h 3519374"/>
              <a:gd name="connsiteX6-167" fmla="*/ 1296361 w 4974928"/>
              <a:gd name="connsiteY6-168" fmla="*/ 3519374 h 3519374"/>
              <a:gd name="connsiteX7-169" fmla="*/ 4797103 w 4974928"/>
              <a:gd name="connsiteY7-170" fmla="*/ 3519374 h 3519374"/>
              <a:gd name="connsiteX8-171" fmla="*/ 4974928 w 4974928"/>
              <a:gd name="connsiteY8-172" fmla="*/ 3341570 h 3519374"/>
              <a:gd name="connsiteX9-173" fmla="*/ 4974928 w 4974928"/>
              <a:gd name="connsiteY9-174" fmla="*/ 177754 h 3519374"/>
              <a:gd name="connsiteX10-175" fmla="*/ 4797124 w 4974928"/>
              <a:gd name="connsiteY10-176" fmla="*/ 0 h 3519374"/>
              <a:gd name="connsiteX0-177" fmla="*/ 4797124 w 4974928"/>
              <a:gd name="connsiteY0-178" fmla="*/ 0 h 3519374"/>
              <a:gd name="connsiteX1-179" fmla="*/ 1296382 w 4974928"/>
              <a:gd name="connsiteY1-180" fmla="*/ 0 h 3519374"/>
              <a:gd name="connsiteX2-181" fmla="*/ 1151148 w 4974928"/>
              <a:gd name="connsiteY2-182" fmla="*/ 75212 h 3519374"/>
              <a:gd name="connsiteX3-183" fmla="*/ 33714 w 4974928"/>
              <a:gd name="connsiteY3-184" fmla="*/ 1657097 h 3519374"/>
              <a:gd name="connsiteX4-185" fmla="*/ 33705 w 4974928"/>
              <a:gd name="connsiteY4-186" fmla="*/ 1862264 h 3519374"/>
              <a:gd name="connsiteX5-187" fmla="*/ 1151139 w 4974928"/>
              <a:gd name="connsiteY5-188" fmla="*/ 3444150 h 3519374"/>
              <a:gd name="connsiteX6-189" fmla="*/ 1296361 w 4974928"/>
              <a:gd name="connsiteY6-190" fmla="*/ 3519374 h 3519374"/>
              <a:gd name="connsiteX7-191" fmla="*/ 4797103 w 4974928"/>
              <a:gd name="connsiteY7-192" fmla="*/ 3519374 h 3519374"/>
              <a:gd name="connsiteX8-193" fmla="*/ 4974928 w 4974928"/>
              <a:gd name="connsiteY8-194" fmla="*/ 3341570 h 3519374"/>
              <a:gd name="connsiteX9-195" fmla="*/ 4974928 w 4974928"/>
              <a:gd name="connsiteY9-196" fmla="*/ 177754 h 3519374"/>
              <a:gd name="connsiteX10-197" fmla="*/ 4797124 w 4974928"/>
              <a:gd name="connsiteY10-198" fmla="*/ 0 h 3519374"/>
              <a:gd name="connsiteX0-199" fmla="*/ 4797124 w 4974928"/>
              <a:gd name="connsiteY0-200" fmla="*/ 0 h 3519374"/>
              <a:gd name="connsiteX1-201" fmla="*/ 1296382 w 4974928"/>
              <a:gd name="connsiteY1-202" fmla="*/ 0 h 3519374"/>
              <a:gd name="connsiteX2-203" fmla="*/ 1151148 w 4974928"/>
              <a:gd name="connsiteY2-204" fmla="*/ 75212 h 3519374"/>
              <a:gd name="connsiteX3-205" fmla="*/ 33714 w 4974928"/>
              <a:gd name="connsiteY3-206" fmla="*/ 1657097 h 3519374"/>
              <a:gd name="connsiteX4-207" fmla="*/ 33705 w 4974928"/>
              <a:gd name="connsiteY4-208" fmla="*/ 1862264 h 3519374"/>
              <a:gd name="connsiteX5-209" fmla="*/ 1151139 w 4974928"/>
              <a:gd name="connsiteY5-210" fmla="*/ 3444150 h 3519374"/>
              <a:gd name="connsiteX6-211" fmla="*/ 1296361 w 4974928"/>
              <a:gd name="connsiteY6-212" fmla="*/ 3519374 h 3519374"/>
              <a:gd name="connsiteX7-213" fmla="*/ 4797103 w 4974928"/>
              <a:gd name="connsiteY7-214" fmla="*/ 3519374 h 3519374"/>
              <a:gd name="connsiteX8-215" fmla="*/ 4974928 w 4974928"/>
              <a:gd name="connsiteY8-216" fmla="*/ 3341570 h 3519374"/>
              <a:gd name="connsiteX9-217" fmla="*/ 4974928 w 4974928"/>
              <a:gd name="connsiteY9-218" fmla="*/ 177754 h 3519374"/>
              <a:gd name="connsiteX10-219" fmla="*/ 4797124 w 4974928"/>
              <a:gd name="connsiteY10-220" fmla="*/ 0 h 3519374"/>
              <a:gd name="connsiteX0-221" fmla="*/ 4797124 w 4974928"/>
              <a:gd name="connsiteY0-222" fmla="*/ 0 h 3519374"/>
              <a:gd name="connsiteX1-223" fmla="*/ 1296382 w 4974928"/>
              <a:gd name="connsiteY1-224" fmla="*/ 0 h 3519374"/>
              <a:gd name="connsiteX2-225" fmla="*/ 1151148 w 4974928"/>
              <a:gd name="connsiteY2-226" fmla="*/ 75212 h 3519374"/>
              <a:gd name="connsiteX3-227" fmla="*/ 33714 w 4974928"/>
              <a:gd name="connsiteY3-228" fmla="*/ 1657097 h 3519374"/>
              <a:gd name="connsiteX4-229" fmla="*/ 33705 w 4974928"/>
              <a:gd name="connsiteY4-230" fmla="*/ 1862264 h 3519374"/>
              <a:gd name="connsiteX5-231" fmla="*/ 1151139 w 4974928"/>
              <a:gd name="connsiteY5-232" fmla="*/ 3444150 h 3519374"/>
              <a:gd name="connsiteX6-233" fmla="*/ 1296361 w 4974928"/>
              <a:gd name="connsiteY6-234" fmla="*/ 3519374 h 3519374"/>
              <a:gd name="connsiteX7-235" fmla="*/ 4797103 w 4974928"/>
              <a:gd name="connsiteY7-236" fmla="*/ 3519374 h 3519374"/>
              <a:gd name="connsiteX8-237" fmla="*/ 4974928 w 4974928"/>
              <a:gd name="connsiteY8-238" fmla="*/ 3341570 h 3519374"/>
              <a:gd name="connsiteX9-239" fmla="*/ 4974928 w 4974928"/>
              <a:gd name="connsiteY9-240" fmla="*/ 177754 h 3519374"/>
              <a:gd name="connsiteX10-241" fmla="*/ 4797124 w 4974928"/>
              <a:gd name="connsiteY10-242" fmla="*/ 0 h 3519374"/>
              <a:gd name="connsiteX0-243" fmla="*/ 4797124 w 4974928"/>
              <a:gd name="connsiteY0-244" fmla="*/ 0 h 3519374"/>
              <a:gd name="connsiteX1-245" fmla="*/ 1296382 w 4974928"/>
              <a:gd name="connsiteY1-246" fmla="*/ 0 h 3519374"/>
              <a:gd name="connsiteX2-247" fmla="*/ 1151148 w 4974928"/>
              <a:gd name="connsiteY2-248" fmla="*/ 75212 h 3519374"/>
              <a:gd name="connsiteX3-249" fmla="*/ 33714 w 4974928"/>
              <a:gd name="connsiteY3-250" fmla="*/ 1657097 h 3519374"/>
              <a:gd name="connsiteX4-251" fmla="*/ 33705 w 4974928"/>
              <a:gd name="connsiteY4-252" fmla="*/ 1862264 h 3519374"/>
              <a:gd name="connsiteX5-253" fmla="*/ 1151139 w 4974928"/>
              <a:gd name="connsiteY5-254" fmla="*/ 3444150 h 3519374"/>
              <a:gd name="connsiteX6-255" fmla="*/ 1296361 w 4974928"/>
              <a:gd name="connsiteY6-256" fmla="*/ 3519374 h 3519374"/>
              <a:gd name="connsiteX7-257" fmla="*/ 4797103 w 4974928"/>
              <a:gd name="connsiteY7-258" fmla="*/ 3519374 h 3519374"/>
              <a:gd name="connsiteX8-259" fmla="*/ 4974928 w 4974928"/>
              <a:gd name="connsiteY8-260" fmla="*/ 3341570 h 3519374"/>
              <a:gd name="connsiteX9-261" fmla="*/ 4974928 w 4974928"/>
              <a:gd name="connsiteY9-262" fmla="*/ 177754 h 3519374"/>
              <a:gd name="connsiteX10-263" fmla="*/ 4797124 w 4974928"/>
              <a:gd name="connsiteY10-264" fmla="*/ 0 h 3519374"/>
              <a:gd name="connsiteX0-265" fmla="*/ 4797124 w 4974928"/>
              <a:gd name="connsiteY0-266" fmla="*/ 0 h 3519374"/>
              <a:gd name="connsiteX1-267" fmla="*/ 1296382 w 4974928"/>
              <a:gd name="connsiteY1-268" fmla="*/ 0 h 3519374"/>
              <a:gd name="connsiteX2-269" fmla="*/ 1151148 w 4974928"/>
              <a:gd name="connsiteY2-270" fmla="*/ 75212 h 3519374"/>
              <a:gd name="connsiteX3-271" fmla="*/ 33714 w 4974928"/>
              <a:gd name="connsiteY3-272" fmla="*/ 1657097 h 3519374"/>
              <a:gd name="connsiteX4-273" fmla="*/ 33705 w 4974928"/>
              <a:gd name="connsiteY4-274" fmla="*/ 1862264 h 3519374"/>
              <a:gd name="connsiteX5-275" fmla="*/ 1151139 w 4974928"/>
              <a:gd name="connsiteY5-276" fmla="*/ 3444150 h 3519374"/>
              <a:gd name="connsiteX6-277" fmla="*/ 1296361 w 4974928"/>
              <a:gd name="connsiteY6-278" fmla="*/ 3519374 h 3519374"/>
              <a:gd name="connsiteX7-279" fmla="*/ 4797103 w 4974928"/>
              <a:gd name="connsiteY7-280" fmla="*/ 3519374 h 3519374"/>
              <a:gd name="connsiteX8-281" fmla="*/ 4974928 w 4974928"/>
              <a:gd name="connsiteY8-282" fmla="*/ 3341570 h 3519374"/>
              <a:gd name="connsiteX9-283" fmla="*/ 4974928 w 4974928"/>
              <a:gd name="connsiteY9-284" fmla="*/ 177754 h 3519374"/>
              <a:gd name="connsiteX10-285" fmla="*/ 4797124 w 4974928"/>
              <a:gd name="connsiteY10-286" fmla="*/ 0 h 3519374"/>
              <a:gd name="connsiteX0-287" fmla="*/ 4797124 w 4974928"/>
              <a:gd name="connsiteY0-288" fmla="*/ 0 h 3519374"/>
              <a:gd name="connsiteX1-289" fmla="*/ 1296382 w 4974928"/>
              <a:gd name="connsiteY1-290" fmla="*/ 0 h 3519374"/>
              <a:gd name="connsiteX2-291" fmla="*/ 1151148 w 4974928"/>
              <a:gd name="connsiteY2-292" fmla="*/ 75212 h 3519374"/>
              <a:gd name="connsiteX3-293" fmla="*/ 33714 w 4974928"/>
              <a:gd name="connsiteY3-294" fmla="*/ 1657097 h 3519374"/>
              <a:gd name="connsiteX4-295" fmla="*/ 33705 w 4974928"/>
              <a:gd name="connsiteY4-296" fmla="*/ 1862264 h 3519374"/>
              <a:gd name="connsiteX5-297" fmla="*/ 1151139 w 4974928"/>
              <a:gd name="connsiteY5-298" fmla="*/ 3444150 h 3519374"/>
              <a:gd name="connsiteX6-299" fmla="*/ 1296361 w 4974928"/>
              <a:gd name="connsiteY6-300" fmla="*/ 3519374 h 3519374"/>
              <a:gd name="connsiteX7-301" fmla="*/ 4797103 w 4974928"/>
              <a:gd name="connsiteY7-302" fmla="*/ 3519374 h 3519374"/>
              <a:gd name="connsiteX8-303" fmla="*/ 4974928 w 4974928"/>
              <a:gd name="connsiteY8-304" fmla="*/ 3341570 h 3519374"/>
              <a:gd name="connsiteX9-305" fmla="*/ 4974928 w 4974928"/>
              <a:gd name="connsiteY9-306" fmla="*/ 177754 h 3519374"/>
              <a:gd name="connsiteX10-307" fmla="*/ 4797124 w 4974928"/>
              <a:gd name="connsiteY10-308" fmla="*/ 0 h 3519374"/>
              <a:gd name="connsiteX0-309" fmla="*/ 4797124 w 4974928"/>
              <a:gd name="connsiteY0-310" fmla="*/ 0 h 3519374"/>
              <a:gd name="connsiteX1-311" fmla="*/ 1296382 w 4974928"/>
              <a:gd name="connsiteY1-312" fmla="*/ 0 h 3519374"/>
              <a:gd name="connsiteX2-313" fmla="*/ 1151148 w 4974928"/>
              <a:gd name="connsiteY2-314" fmla="*/ 75212 h 3519374"/>
              <a:gd name="connsiteX3-315" fmla="*/ 33714 w 4974928"/>
              <a:gd name="connsiteY3-316" fmla="*/ 1657097 h 3519374"/>
              <a:gd name="connsiteX4-317" fmla="*/ 33705 w 4974928"/>
              <a:gd name="connsiteY4-318" fmla="*/ 1862264 h 3519374"/>
              <a:gd name="connsiteX5-319" fmla="*/ 1151139 w 4974928"/>
              <a:gd name="connsiteY5-320" fmla="*/ 3444150 h 3519374"/>
              <a:gd name="connsiteX6-321" fmla="*/ 1296361 w 4974928"/>
              <a:gd name="connsiteY6-322" fmla="*/ 3519374 h 3519374"/>
              <a:gd name="connsiteX7-323" fmla="*/ 4797103 w 4974928"/>
              <a:gd name="connsiteY7-324" fmla="*/ 3519374 h 3519374"/>
              <a:gd name="connsiteX8-325" fmla="*/ 4974928 w 4974928"/>
              <a:gd name="connsiteY8-326" fmla="*/ 3341570 h 3519374"/>
              <a:gd name="connsiteX9-327" fmla="*/ 4974928 w 4974928"/>
              <a:gd name="connsiteY9-328" fmla="*/ 177754 h 3519374"/>
              <a:gd name="connsiteX10-329" fmla="*/ 4797124 w 4974928"/>
              <a:gd name="connsiteY10-330" fmla="*/ 0 h 3519374"/>
              <a:gd name="connsiteX0-331" fmla="*/ 4797124 w 4974928"/>
              <a:gd name="connsiteY0-332" fmla="*/ 0 h 3519374"/>
              <a:gd name="connsiteX1-333" fmla="*/ 1296382 w 4974928"/>
              <a:gd name="connsiteY1-334" fmla="*/ 0 h 3519374"/>
              <a:gd name="connsiteX2-335" fmla="*/ 1151148 w 4974928"/>
              <a:gd name="connsiteY2-336" fmla="*/ 75212 h 3519374"/>
              <a:gd name="connsiteX3-337" fmla="*/ 33714 w 4974928"/>
              <a:gd name="connsiteY3-338" fmla="*/ 1657097 h 3519374"/>
              <a:gd name="connsiteX4-339" fmla="*/ 33705 w 4974928"/>
              <a:gd name="connsiteY4-340" fmla="*/ 1862264 h 3519374"/>
              <a:gd name="connsiteX5-341" fmla="*/ 1151139 w 4974928"/>
              <a:gd name="connsiteY5-342" fmla="*/ 3444150 h 3519374"/>
              <a:gd name="connsiteX6-343" fmla="*/ 1296361 w 4974928"/>
              <a:gd name="connsiteY6-344" fmla="*/ 3519374 h 3519374"/>
              <a:gd name="connsiteX7-345" fmla="*/ 4797103 w 4974928"/>
              <a:gd name="connsiteY7-346" fmla="*/ 3519374 h 3519374"/>
              <a:gd name="connsiteX8-347" fmla="*/ 4974928 w 4974928"/>
              <a:gd name="connsiteY8-348" fmla="*/ 3341570 h 3519374"/>
              <a:gd name="connsiteX9-349" fmla="*/ 4974928 w 4974928"/>
              <a:gd name="connsiteY9-350" fmla="*/ 177754 h 3519374"/>
              <a:gd name="connsiteX10-351" fmla="*/ 4797124 w 4974928"/>
              <a:gd name="connsiteY10-352" fmla="*/ 0 h 3519374"/>
              <a:gd name="connsiteX0-353" fmla="*/ 4797124 w 4974928"/>
              <a:gd name="connsiteY0-354" fmla="*/ 0 h 3519374"/>
              <a:gd name="connsiteX1-355" fmla="*/ 1296382 w 4974928"/>
              <a:gd name="connsiteY1-356" fmla="*/ 0 h 3519374"/>
              <a:gd name="connsiteX2-357" fmla="*/ 1151148 w 4974928"/>
              <a:gd name="connsiteY2-358" fmla="*/ 75212 h 3519374"/>
              <a:gd name="connsiteX3-359" fmla="*/ 33714 w 4974928"/>
              <a:gd name="connsiteY3-360" fmla="*/ 1657097 h 3519374"/>
              <a:gd name="connsiteX4-361" fmla="*/ 33705 w 4974928"/>
              <a:gd name="connsiteY4-362" fmla="*/ 1862264 h 3519374"/>
              <a:gd name="connsiteX5-363" fmla="*/ 1151139 w 4974928"/>
              <a:gd name="connsiteY5-364" fmla="*/ 3444150 h 3519374"/>
              <a:gd name="connsiteX6-365" fmla="*/ 1296361 w 4974928"/>
              <a:gd name="connsiteY6-366" fmla="*/ 3519374 h 3519374"/>
              <a:gd name="connsiteX7-367" fmla="*/ 4797103 w 4974928"/>
              <a:gd name="connsiteY7-368" fmla="*/ 3519374 h 3519374"/>
              <a:gd name="connsiteX8-369" fmla="*/ 4974928 w 4974928"/>
              <a:gd name="connsiteY8-370" fmla="*/ 3341570 h 3519374"/>
              <a:gd name="connsiteX9-371" fmla="*/ 4974928 w 4974928"/>
              <a:gd name="connsiteY9-372" fmla="*/ 177754 h 3519374"/>
              <a:gd name="connsiteX10-373" fmla="*/ 4797124 w 4974928"/>
              <a:gd name="connsiteY10-374" fmla="*/ 0 h 3519374"/>
              <a:gd name="connsiteX0-375" fmla="*/ 4797124 w 4974928"/>
              <a:gd name="connsiteY0-376" fmla="*/ 0 h 3519374"/>
              <a:gd name="connsiteX1-377" fmla="*/ 1296382 w 4974928"/>
              <a:gd name="connsiteY1-378" fmla="*/ 0 h 3519374"/>
              <a:gd name="connsiteX2-379" fmla="*/ 1151148 w 4974928"/>
              <a:gd name="connsiteY2-380" fmla="*/ 75212 h 3519374"/>
              <a:gd name="connsiteX3-381" fmla="*/ 33714 w 4974928"/>
              <a:gd name="connsiteY3-382" fmla="*/ 1657097 h 3519374"/>
              <a:gd name="connsiteX4-383" fmla="*/ 33705 w 4974928"/>
              <a:gd name="connsiteY4-384" fmla="*/ 1862264 h 3519374"/>
              <a:gd name="connsiteX5-385" fmla="*/ 1151139 w 4974928"/>
              <a:gd name="connsiteY5-386" fmla="*/ 3444150 h 3519374"/>
              <a:gd name="connsiteX6-387" fmla="*/ 1296361 w 4974928"/>
              <a:gd name="connsiteY6-388" fmla="*/ 3519374 h 3519374"/>
              <a:gd name="connsiteX7-389" fmla="*/ 4797103 w 4974928"/>
              <a:gd name="connsiteY7-390" fmla="*/ 3519374 h 3519374"/>
              <a:gd name="connsiteX8-391" fmla="*/ 4974928 w 4974928"/>
              <a:gd name="connsiteY8-392" fmla="*/ 3341570 h 3519374"/>
              <a:gd name="connsiteX9-393" fmla="*/ 4974928 w 4974928"/>
              <a:gd name="connsiteY9-394" fmla="*/ 177754 h 3519374"/>
              <a:gd name="connsiteX10-395" fmla="*/ 4797124 w 4974928"/>
              <a:gd name="connsiteY10-396" fmla="*/ 0 h 351937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4974928" h="3519374">
                <a:moveTo>
                  <a:pt x="4797124" y="0"/>
                </a:moveTo>
                <a:cubicBezTo>
                  <a:pt x="4692969" y="0"/>
                  <a:pt x="1355294" y="0"/>
                  <a:pt x="1296382" y="0"/>
                </a:cubicBezTo>
                <a:cubicBezTo>
                  <a:pt x="1237470" y="0"/>
                  <a:pt x="1185138" y="27094"/>
                  <a:pt x="1151148" y="75212"/>
                </a:cubicBezTo>
                <a:cubicBezTo>
                  <a:pt x="1117158" y="123329"/>
                  <a:pt x="78660" y="1593470"/>
                  <a:pt x="33714" y="1657097"/>
                </a:cubicBezTo>
                <a:cubicBezTo>
                  <a:pt x="-11232" y="1720725"/>
                  <a:pt x="-11241" y="1798637"/>
                  <a:pt x="33705" y="1862264"/>
                </a:cubicBezTo>
                <a:cubicBezTo>
                  <a:pt x="78651" y="1925892"/>
                  <a:pt x="1117149" y="3396033"/>
                  <a:pt x="1151139" y="3444150"/>
                </a:cubicBezTo>
                <a:cubicBezTo>
                  <a:pt x="1185129" y="3492267"/>
                  <a:pt x="1237449" y="3519374"/>
                  <a:pt x="1296361" y="3519374"/>
                </a:cubicBezTo>
                <a:cubicBezTo>
                  <a:pt x="1355273" y="3519374"/>
                  <a:pt x="4692948" y="3519374"/>
                  <a:pt x="4797103" y="3519374"/>
                </a:cubicBezTo>
                <a:cubicBezTo>
                  <a:pt x="4901257" y="3519374"/>
                  <a:pt x="4974928" y="3445725"/>
                  <a:pt x="4974928" y="3341570"/>
                </a:cubicBezTo>
                <a:cubicBezTo>
                  <a:pt x="4974928" y="3237416"/>
                  <a:pt x="4974928" y="281908"/>
                  <a:pt x="4974928" y="177754"/>
                </a:cubicBezTo>
                <a:cubicBezTo>
                  <a:pt x="4974928" y="73599"/>
                  <a:pt x="4901279" y="0"/>
                  <a:pt x="4797124" y="0"/>
                </a:cubicBezTo>
                <a:close/>
              </a:path>
            </a:pathLst>
          </a:custGeom>
          <a:gradFill>
            <a:gsLst>
              <a:gs pos="70000">
                <a:schemeClr val="accent1">
                  <a:lumMod val="60000"/>
                  <a:lumOff val="40000"/>
                  <a:alpha val="0"/>
                </a:schemeClr>
              </a:gs>
              <a:gs pos="0">
                <a:schemeClr val="accent1">
                  <a:lumMod val="60000"/>
                  <a:lumOff val="40000"/>
                  <a:alpha val="3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1368000" tIns="45720" rIns="0" bIns="45720" numCol="1" spcCol="0" rtlCol="0" fromWordArt="0" anchor="ctr" anchorCtr="0" forceAA="0" compatLnSpc="1">
            <a:noAutofit/>
          </a:bodyPr>
          <a:lstStyle/>
          <a:p>
            <a:pPr lvl="0" indent="0" algn="ctr">
              <a:lnSpc>
                <a:spcPct val="150000"/>
              </a:lnSpc>
              <a:buFont typeface="Arial" panose="020B0604020202020204" pitchFamily="34" charset="0"/>
              <a:buNone/>
            </a:pPr>
            <a:r>
              <a:rPr lang="zh-CN" altLang="en-US" sz="1400" b="1" dirty="0">
                <a:solidFill>
                  <a:schemeClr val="tx1"/>
                </a:solidFill>
                <a:cs typeface="+mn-ea"/>
                <a:sym typeface="+mn-lt"/>
              </a:rPr>
              <a:t>电解质配方升级</a:t>
            </a:r>
            <a:endParaRPr lang="zh-CN" altLang="en-US" sz="1400" b="1" dirty="0">
              <a:solidFill>
                <a:schemeClr val="tx1"/>
              </a:solidFill>
              <a:cs typeface="+mn-ea"/>
              <a:sym typeface="+mn-lt"/>
            </a:endParaRPr>
          </a:p>
          <a:p>
            <a:pPr marL="285750" lvl="0" indent="-285750">
              <a:lnSpc>
                <a:spcPct val="150000"/>
              </a:lnSpc>
              <a:buFont typeface="Arial" panose="020B0604020202020204" pitchFamily="34" charset="0"/>
              <a:buChar char="•"/>
            </a:pPr>
            <a:r>
              <a:rPr lang="zh-CN" altLang="en-US" sz="1400" dirty="0">
                <a:solidFill>
                  <a:schemeClr val="tx1"/>
                </a:solidFill>
                <a:cs typeface="+mn-ea"/>
                <a:sym typeface="+mn-lt"/>
              </a:rPr>
              <a:t>添加镁和磷：</a:t>
            </a:r>
            <a:r>
              <a:rPr lang="zh-CN" altLang="en-US" sz="1400" b="1" dirty="0">
                <a:solidFill>
                  <a:schemeClr val="accent1"/>
                </a:solidFill>
                <a:cs typeface="+mn-ea"/>
                <a:sym typeface="+mn-lt"/>
              </a:rPr>
              <a:t>降低低镁血症及低磷血症风险</a:t>
            </a:r>
            <a:r>
              <a:rPr lang="zh-CN" altLang="en-US" sz="1400" dirty="0">
                <a:solidFill>
                  <a:schemeClr val="tx1"/>
                </a:solidFill>
                <a:cs typeface="+mn-ea"/>
                <a:sym typeface="+mn-lt"/>
              </a:rPr>
              <a:t>；镁可以减少心肌耗氧量，促进患者术后恢复，磷对心脏功能具有保护作用。</a:t>
            </a:r>
            <a:endParaRPr lang="zh-CN" altLang="en-US" sz="1400" dirty="0">
              <a:solidFill>
                <a:schemeClr val="tx1"/>
              </a:solidFill>
              <a:cs typeface="+mn-ea"/>
              <a:sym typeface="+mn-lt"/>
            </a:endParaRPr>
          </a:p>
          <a:p>
            <a:pPr marL="285750" lvl="0" indent="-285750">
              <a:lnSpc>
                <a:spcPct val="150000"/>
              </a:lnSpc>
              <a:buFont typeface="Arial" panose="020B0604020202020204" pitchFamily="34" charset="0"/>
              <a:buChar char="•"/>
            </a:pPr>
            <a:r>
              <a:rPr lang="zh-CN" altLang="en-US" sz="1400" dirty="0">
                <a:solidFill>
                  <a:schemeClr val="tx1"/>
                </a:solidFill>
                <a:cs typeface="+mn-ea"/>
                <a:sym typeface="+mn-lt"/>
              </a:rPr>
              <a:t>低氯高钾配方特点：</a:t>
            </a:r>
            <a:r>
              <a:rPr lang="zh-CN" altLang="en-US" sz="1400" b="1" dirty="0">
                <a:solidFill>
                  <a:schemeClr val="accent1"/>
                </a:solidFill>
                <a:cs typeface="+mn-ea"/>
                <a:sym typeface="+mn-lt"/>
              </a:rPr>
              <a:t>降低医源性高氯血症及低钾血症发生率</a:t>
            </a:r>
            <a:r>
              <a:rPr lang="zh-CN" altLang="en-US" sz="1400" kern="100" dirty="0">
                <a:solidFill>
                  <a:schemeClr val="tx1"/>
                </a:solidFill>
                <a:effectLst/>
                <a:cs typeface="+mn-ea"/>
                <a:sym typeface="+mn-lt"/>
              </a:rPr>
              <a:t>，</a:t>
            </a:r>
            <a:r>
              <a:rPr lang="zh-CN" altLang="en-US" sz="1400" kern="100" dirty="0">
                <a:ln>
                  <a:noFill/>
                  <a:prstDash val="sysDot"/>
                </a:ln>
                <a:solidFill>
                  <a:schemeClr val="tx1"/>
                </a:solidFill>
                <a:effectLst/>
                <a:cs typeface="+mn-ea"/>
                <a:sym typeface="+mn-lt"/>
              </a:rPr>
              <a:t>避免高氯性酸中毒及肌张力下降等临床症状，改善患者预后。</a:t>
            </a:r>
            <a:endParaRPr lang="zh-CN" altLang="en-US" sz="1400" kern="100" dirty="0">
              <a:ln>
                <a:noFill/>
                <a:prstDash val="sysDot"/>
              </a:ln>
              <a:solidFill>
                <a:schemeClr val="tx1"/>
              </a:solidFill>
              <a:effectLst/>
              <a:cs typeface="+mn-ea"/>
              <a:sym typeface="+mn-lt"/>
            </a:endParaRPr>
          </a:p>
        </p:txBody>
      </p:sp>
      <p:sp>
        <p:nvSpPr>
          <p:cNvPr id="21" name="任意多边形: 形状 20"/>
          <p:cNvSpPr/>
          <p:nvPr>
            <p:custDataLst>
              <p:tags r:id="rId2"/>
            </p:custDataLst>
          </p:nvPr>
        </p:nvSpPr>
        <p:spPr>
          <a:xfrm>
            <a:off x="815658" y="3855407"/>
            <a:ext cx="4974928" cy="2559685"/>
          </a:xfrm>
          <a:custGeom>
            <a:avLst/>
            <a:gdLst>
              <a:gd name="connsiteX0" fmla="*/ 177804 w 4954193"/>
              <a:gd name="connsiteY0" fmla="*/ 0 h 3519374"/>
              <a:gd name="connsiteX1" fmla="*/ 3678546 w 4954193"/>
              <a:gd name="connsiteY1" fmla="*/ 0 h 3519374"/>
              <a:gd name="connsiteX2" fmla="*/ 3823780 w 4954193"/>
              <a:gd name="connsiteY2" fmla="*/ 75212 h 3519374"/>
              <a:gd name="connsiteX3" fmla="*/ 4941214 w 4954193"/>
              <a:gd name="connsiteY3" fmla="*/ 1657097 h 3519374"/>
              <a:gd name="connsiteX4" fmla="*/ 4941223 w 4954193"/>
              <a:gd name="connsiteY4" fmla="*/ 1862264 h 3519374"/>
              <a:gd name="connsiteX5" fmla="*/ 3823789 w 4954193"/>
              <a:gd name="connsiteY5" fmla="*/ 3444150 h 3519374"/>
              <a:gd name="connsiteX6" fmla="*/ 3678567 w 4954193"/>
              <a:gd name="connsiteY6" fmla="*/ 3519374 h 3519374"/>
              <a:gd name="connsiteX7" fmla="*/ 177825 w 4954193"/>
              <a:gd name="connsiteY7" fmla="*/ 3519374 h 3519374"/>
              <a:gd name="connsiteX8" fmla="*/ 0 w 4954193"/>
              <a:gd name="connsiteY8" fmla="*/ 3341570 h 3519374"/>
              <a:gd name="connsiteX9" fmla="*/ 0 w 4954193"/>
              <a:gd name="connsiteY9" fmla="*/ 177754 h 3519374"/>
              <a:gd name="connsiteX10" fmla="*/ 177804 w 4954193"/>
              <a:gd name="connsiteY10" fmla="*/ 0 h 3519374"/>
              <a:gd name="connsiteX0-1" fmla="*/ 177804 w 4954193"/>
              <a:gd name="connsiteY0-2" fmla="*/ 0 h 3519374"/>
              <a:gd name="connsiteX1-3" fmla="*/ 3678546 w 4954193"/>
              <a:gd name="connsiteY1-4" fmla="*/ 0 h 3519374"/>
              <a:gd name="connsiteX2-5" fmla="*/ 3823780 w 4954193"/>
              <a:gd name="connsiteY2-6" fmla="*/ 75212 h 3519374"/>
              <a:gd name="connsiteX3-7" fmla="*/ 4941214 w 4954193"/>
              <a:gd name="connsiteY3-8" fmla="*/ 1657097 h 3519374"/>
              <a:gd name="connsiteX4-9" fmla="*/ 4941223 w 4954193"/>
              <a:gd name="connsiteY4-10" fmla="*/ 1862264 h 3519374"/>
              <a:gd name="connsiteX5-11" fmla="*/ 3823789 w 4954193"/>
              <a:gd name="connsiteY5-12" fmla="*/ 3444150 h 3519374"/>
              <a:gd name="connsiteX6-13" fmla="*/ 3678567 w 4954193"/>
              <a:gd name="connsiteY6-14" fmla="*/ 3519374 h 3519374"/>
              <a:gd name="connsiteX7-15" fmla="*/ 177825 w 4954193"/>
              <a:gd name="connsiteY7-16" fmla="*/ 3519374 h 3519374"/>
              <a:gd name="connsiteX8-17" fmla="*/ 0 w 4954193"/>
              <a:gd name="connsiteY8-18" fmla="*/ 3341570 h 3519374"/>
              <a:gd name="connsiteX9-19" fmla="*/ 0 w 4954193"/>
              <a:gd name="connsiteY9-20" fmla="*/ 177754 h 3519374"/>
              <a:gd name="connsiteX10-21" fmla="*/ 177804 w 4954193"/>
              <a:gd name="connsiteY10-22" fmla="*/ 0 h 3519374"/>
              <a:gd name="connsiteX0-23" fmla="*/ 177804 w 4954193"/>
              <a:gd name="connsiteY0-24" fmla="*/ 0 h 3519374"/>
              <a:gd name="connsiteX1-25" fmla="*/ 3678546 w 4954193"/>
              <a:gd name="connsiteY1-26" fmla="*/ 0 h 3519374"/>
              <a:gd name="connsiteX2-27" fmla="*/ 3823780 w 4954193"/>
              <a:gd name="connsiteY2-28" fmla="*/ 75212 h 3519374"/>
              <a:gd name="connsiteX3-29" fmla="*/ 4941214 w 4954193"/>
              <a:gd name="connsiteY3-30" fmla="*/ 1657097 h 3519374"/>
              <a:gd name="connsiteX4-31" fmla="*/ 4941223 w 4954193"/>
              <a:gd name="connsiteY4-32" fmla="*/ 1862264 h 3519374"/>
              <a:gd name="connsiteX5-33" fmla="*/ 3823789 w 4954193"/>
              <a:gd name="connsiteY5-34" fmla="*/ 3444150 h 3519374"/>
              <a:gd name="connsiteX6-35" fmla="*/ 3678567 w 4954193"/>
              <a:gd name="connsiteY6-36" fmla="*/ 3519374 h 3519374"/>
              <a:gd name="connsiteX7-37" fmla="*/ 177825 w 4954193"/>
              <a:gd name="connsiteY7-38" fmla="*/ 3519374 h 3519374"/>
              <a:gd name="connsiteX8-39" fmla="*/ 0 w 4954193"/>
              <a:gd name="connsiteY8-40" fmla="*/ 3341570 h 3519374"/>
              <a:gd name="connsiteX9-41" fmla="*/ 0 w 4954193"/>
              <a:gd name="connsiteY9-42" fmla="*/ 177754 h 3519374"/>
              <a:gd name="connsiteX10-43" fmla="*/ 177804 w 4954193"/>
              <a:gd name="connsiteY10-44" fmla="*/ 0 h 3519374"/>
              <a:gd name="connsiteX0-45" fmla="*/ 177804 w 4954193"/>
              <a:gd name="connsiteY0-46" fmla="*/ 0 h 3519374"/>
              <a:gd name="connsiteX1-47" fmla="*/ 3678546 w 4954193"/>
              <a:gd name="connsiteY1-48" fmla="*/ 0 h 3519374"/>
              <a:gd name="connsiteX2-49" fmla="*/ 3823780 w 4954193"/>
              <a:gd name="connsiteY2-50" fmla="*/ 75212 h 3519374"/>
              <a:gd name="connsiteX3-51" fmla="*/ 4941214 w 4954193"/>
              <a:gd name="connsiteY3-52" fmla="*/ 1657097 h 3519374"/>
              <a:gd name="connsiteX4-53" fmla="*/ 4941223 w 4954193"/>
              <a:gd name="connsiteY4-54" fmla="*/ 1862264 h 3519374"/>
              <a:gd name="connsiteX5-55" fmla="*/ 3823789 w 4954193"/>
              <a:gd name="connsiteY5-56" fmla="*/ 3444150 h 3519374"/>
              <a:gd name="connsiteX6-57" fmla="*/ 3678567 w 4954193"/>
              <a:gd name="connsiteY6-58" fmla="*/ 3519374 h 3519374"/>
              <a:gd name="connsiteX7-59" fmla="*/ 177825 w 4954193"/>
              <a:gd name="connsiteY7-60" fmla="*/ 3519374 h 3519374"/>
              <a:gd name="connsiteX8-61" fmla="*/ 0 w 4954193"/>
              <a:gd name="connsiteY8-62" fmla="*/ 3341570 h 3519374"/>
              <a:gd name="connsiteX9-63" fmla="*/ 0 w 4954193"/>
              <a:gd name="connsiteY9-64" fmla="*/ 177754 h 3519374"/>
              <a:gd name="connsiteX10-65" fmla="*/ 177804 w 4954193"/>
              <a:gd name="connsiteY10-66" fmla="*/ 0 h 3519374"/>
              <a:gd name="connsiteX0-67" fmla="*/ 177804 w 4954193"/>
              <a:gd name="connsiteY0-68" fmla="*/ 0 h 3519374"/>
              <a:gd name="connsiteX1-69" fmla="*/ 3678546 w 4954193"/>
              <a:gd name="connsiteY1-70" fmla="*/ 0 h 3519374"/>
              <a:gd name="connsiteX2-71" fmla="*/ 3823780 w 4954193"/>
              <a:gd name="connsiteY2-72" fmla="*/ 75212 h 3519374"/>
              <a:gd name="connsiteX3-73" fmla="*/ 4941214 w 4954193"/>
              <a:gd name="connsiteY3-74" fmla="*/ 1657097 h 3519374"/>
              <a:gd name="connsiteX4-75" fmla="*/ 4941223 w 4954193"/>
              <a:gd name="connsiteY4-76" fmla="*/ 1862264 h 3519374"/>
              <a:gd name="connsiteX5-77" fmla="*/ 3823789 w 4954193"/>
              <a:gd name="connsiteY5-78" fmla="*/ 3444150 h 3519374"/>
              <a:gd name="connsiteX6-79" fmla="*/ 3678567 w 4954193"/>
              <a:gd name="connsiteY6-80" fmla="*/ 3519374 h 3519374"/>
              <a:gd name="connsiteX7-81" fmla="*/ 177825 w 4954193"/>
              <a:gd name="connsiteY7-82" fmla="*/ 3519374 h 3519374"/>
              <a:gd name="connsiteX8-83" fmla="*/ 0 w 4954193"/>
              <a:gd name="connsiteY8-84" fmla="*/ 3341570 h 3519374"/>
              <a:gd name="connsiteX9-85" fmla="*/ 0 w 4954193"/>
              <a:gd name="connsiteY9-86" fmla="*/ 177754 h 3519374"/>
              <a:gd name="connsiteX10-87" fmla="*/ 177804 w 4954193"/>
              <a:gd name="connsiteY10-88" fmla="*/ 0 h 3519374"/>
              <a:gd name="connsiteX0-89" fmla="*/ 177804 w 4954193"/>
              <a:gd name="connsiteY0-90" fmla="*/ 0 h 3519374"/>
              <a:gd name="connsiteX1-91" fmla="*/ 3678546 w 4954193"/>
              <a:gd name="connsiteY1-92" fmla="*/ 0 h 3519374"/>
              <a:gd name="connsiteX2-93" fmla="*/ 3823780 w 4954193"/>
              <a:gd name="connsiteY2-94" fmla="*/ 75212 h 3519374"/>
              <a:gd name="connsiteX3-95" fmla="*/ 4941214 w 4954193"/>
              <a:gd name="connsiteY3-96" fmla="*/ 1657097 h 3519374"/>
              <a:gd name="connsiteX4-97" fmla="*/ 4941223 w 4954193"/>
              <a:gd name="connsiteY4-98" fmla="*/ 1862264 h 3519374"/>
              <a:gd name="connsiteX5-99" fmla="*/ 3823789 w 4954193"/>
              <a:gd name="connsiteY5-100" fmla="*/ 3444150 h 3519374"/>
              <a:gd name="connsiteX6-101" fmla="*/ 3678567 w 4954193"/>
              <a:gd name="connsiteY6-102" fmla="*/ 3519374 h 3519374"/>
              <a:gd name="connsiteX7-103" fmla="*/ 177825 w 4954193"/>
              <a:gd name="connsiteY7-104" fmla="*/ 3519374 h 3519374"/>
              <a:gd name="connsiteX8-105" fmla="*/ 0 w 4954193"/>
              <a:gd name="connsiteY8-106" fmla="*/ 3341570 h 3519374"/>
              <a:gd name="connsiteX9-107" fmla="*/ 0 w 4954193"/>
              <a:gd name="connsiteY9-108" fmla="*/ 177754 h 3519374"/>
              <a:gd name="connsiteX10-109" fmla="*/ 177804 w 4954193"/>
              <a:gd name="connsiteY10-110" fmla="*/ 0 h 3519374"/>
              <a:gd name="connsiteX0-111" fmla="*/ 177804 w 4954190"/>
              <a:gd name="connsiteY0-112" fmla="*/ 0 h 3519374"/>
              <a:gd name="connsiteX1-113" fmla="*/ 3678546 w 4954190"/>
              <a:gd name="connsiteY1-114" fmla="*/ 0 h 3519374"/>
              <a:gd name="connsiteX2-115" fmla="*/ 3823780 w 4954190"/>
              <a:gd name="connsiteY2-116" fmla="*/ 75212 h 3519374"/>
              <a:gd name="connsiteX3-117" fmla="*/ 4941214 w 4954190"/>
              <a:gd name="connsiteY3-118" fmla="*/ 1657097 h 3519374"/>
              <a:gd name="connsiteX4-119" fmla="*/ 4941223 w 4954190"/>
              <a:gd name="connsiteY4-120" fmla="*/ 1862264 h 3519374"/>
              <a:gd name="connsiteX5-121" fmla="*/ 3823789 w 4954190"/>
              <a:gd name="connsiteY5-122" fmla="*/ 3444150 h 3519374"/>
              <a:gd name="connsiteX6-123" fmla="*/ 3678567 w 4954190"/>
              <a:gd name="connsiteY6-124" fmla="*/ 3519374 h 3519374"/>
              <a:gd name="connsiteX7-125" fmla="*/ 177825 w 4954190"/>
              <a:gd name="connsiteY7-126" fmla="*/ 3519374 h 3519374"/>
              <a:gd name="connsiteX8-127" fmla="*/ 0 w 4954190"/>
              <a:gd name="connsiteY8-128" fmla="*/ 3341570 h 3519374"/>
              <a:gd name="connsiteX9-129" fmla="*/ 0 w 4954190"/>
              <a:gd name="connsiteY9-130" fmla="*/ 177754 h 3519374"/>
              <a:gd name="connsiteX10-131" fmla="*/ 177804 w 4954190"/>
              <a:gd name="connsiteY10-132" fmla="*/ 0 h 3519374"/>
              <a:gd name="connsiteX0-133" fmla="*/ 177804 w 4974928"/>
              <a:gd name="connsiteY0-134" fmla="*/ 0 h 3519374"/>
              <a:gd name="connsiteX1-135" fmla="*/ 3678546 w 4974928"/>
              <a:gd name="connsiteY1-136" fmla="*/ 0 h 3519374"/>
              <a:gd name="connsiteX2-137" fmla="*/ 3823780 w 4974928"/>
              <a:gd name="connsiteY2-138" fmla="*/ 75212 h 3519374"/>
              <a:gd name="connsiteX3-139" fmla="*/ 4941214 w 4974928"/>
              <a:gd name="connsiteY3-140" fmla="*/ 1657097 h 3519374"/>
              <a:gd name="connsiteX4-141" fmla="*/ 4941223 w 4974928"/>
              <a:gd name="connsiteY4-142" fmla="*/ 1862264 h 3519374"/>
              <a:gd name="connsiteX5-143" fmla="*/ 3823789 w 4974928"/>
              <a:gd name="connsiteY5-144" fmla="*/ 3444150 h 3519374"/>
              <a:gd name="connsiteX6-145" fmla="*/ 3678567 w 4974928"/>
              <a:gd name="connsiteY6-146" fmla="*/ 3519374 h 3519374"/>
              <a:gd name="connsiteX7-147" fmla="*/ 177825 w 4974928"/>
              <a:gd name="connsiteY7-148" fmla="*/ 3519374 h 3519374"/>
              <a:gd name="connsiteX8-149" fmla="*/ 0 w 4974928"/>
              <a:gd name="connsiteY8-150" fmla="*/ 3341570 h 3519374"/>
              <a:gd name="connsiteX9-151" fmla="*/ 0 w 4974928"/>
              <a:gd name="connsiteY9-152" fmla="*/ 177754 h 3519374"/>
              <a:gd name="connsiteX10-153" fmla="*/ 177804 w 4974928"/>
              <a:gd name="connsiteY10-154" fmla="*/ 0 h 3519374"/>
              <a:gd name="connsiteX0-155" fmla="*/ 177804 w 4974928"/>
              <a:gd name="connsiteY0-156" fmla="*/ 0 h 3519374"/>
              <a:gd name="connsiteX1-157" fmla="*/ 3678546 w 4974928"/>
              <a:gd name="connsiteY1-158" fmla="*/ 0 h 3519374"/>
              <a:gd name="connsiteX2-159" fmla="*/ 3823780 w 4974928"/>
              <a:gd name="connsiteY2-160" fmla="*/ 75212 h 3519374"/>
              <a:gd name="connsiteX3-161" fmla="*/ 4941214 w 4974928"/>
              <a:gd name="connsiteY3-162" fmla="*/ 1657097 h 3519374"/>
              <a:gd name="connsiteX4-163" fmla="*/ 4941223 w 4974928"/>
              <a:gd name="connsiteY4-164" fmla="*/ 1862264 h 3519374"/>
              <a:gd name="connsiteX5-165" fmla="*/ 3823789 w 4974928"/>
              <a:gd name="connsiteY5-166" fmla="*/ 3444150 h 3519374"/>
              <a:gd name="connsiteX6-167" fmla="*/ 3678567 w 4974928"/>
              <a:gd name="connsiteY6-168" fmla="*/ 3519374 h 3519374"/>
              <a:gd name="connsiteX7-169" fmla="*/ 177825 w 4974928"/>
              <a:gd name="connsiteY7-170" fmla="*/ 3519374 h 3519374"/>
              <a:gd name="connsiteX8-171" fmla="*/ 0 w 4974928"/>
              <a:gd name="connsiteY8-172" fmla="*/ 3341570 h 3519374"/>
              <a:gd name="connsiteX9-173" fmla="*/ 0 w 4974928"/>
              <a:gd name="connsiteY9-174" fmla="*/ 177754 h 3519374"/>
              <a:gd name="connsiteX10-175" fmla="*/ 177804 w 4974928"/>
              <a:gd name="connsiteY10-176" fmla="*/ 0 h 3519374"/>
              <a:gd name="connsiteX0-177" fmla="*/ 177804 w 4974928"/>
              <a:gd name="connsiteY0-178" fmla="*/ 0 h 3519374"/>
              <a:gd name="connsiteX1-179" fmla="*/ 3678546 w 4974928"/>
              <a:gd name="connsiteY1-180" fmla="*/ 0 h 3519374"/>
              <a:gd name="connsiteX2-181" fmla="*/ 3823780 w 4974928"/>
              <a:gd name="connsiteY2-182" fmla="*/ 75212 h 3519374"/>
              <a:gd name="connsiteX3-183" fmla="*/ 4941214 w 4974928"/>
              <a:gd name="connsiteY3-184" fmla="*/ 1657097 h 3519374"/>
              <a:gd name="connsiteX4-185" fmla="*/ 4941223 w 4974928"/>
              <a:gd name="connsiteY4-186" fmla="*/ 1862264 h 3519374"/>
              <a:gd name="connsiteX5-187" fmla="*/ 3823789 w 4974928"/>
              <a:gd name="connsiteY5-188" fmla="*/ 3444150 h 3519374"/>
              <a:gd name="connsiteX6-189" fmla="*/ 3678567 w 4974928"/>
              <a:gd name="connsiteY6-190" fmla="*/ 3519374 h 3519374"/>
              <a:gd name="connsiteX7-191" fmla="*/ 177825 w 4974928"/>
              <a:gd name="connsiteY7-192" fmla="*/ 3519374 h 3519374"/>
              <a:gd name="connsiteX8-193" fmla="*/ 0 w 4974928"/>
              <a:gd name="connsiteY8-194" fmla="*/ 3341570 h 3519374"/>
              <a:gd name="connsiteX9-195" fmla="*/ 0 w 4974928"/>
              <a:gd name="connsiteY9-196" fmla="*/ 177754 h 3519374"/>
              <a:gd name="connsiteX10-197" fmla="*/ 177804 w 4974928"/>
              <a:gd name="connsiteY10-198" fmla="*/ 0 h 3519374"/>
              <a:gd name="connsiteX0-199" fmla="*/ 177804 w 4974928"/>
              <a:gd name="connsiteY0-200" fmla="*/ 0 h 3519374"/>
              <a:gd name="connsiteX1-201" fmla="*/ 3678546 w 4974928"/>
              <a:gd name="connsiteY1-202" fmla="*/ 0 h 3519374"/>
              <a:gd name="connsiteX2-203" fmla="*/ 3823780 w 4974928"/>
              <a:gd name="connsiteY2-204" fmla="*/ 75212 h 3519374"/>
              <a:gd name="connsiteX3-205" fmla="*/ 4941214 w 4974928"/>
              <a:gd name="connsiteY3-206" fmla="*/ 1657097 h 3519374"/>
              <a:gd name="connsiteX4-207" fmla="*/ 4941223 w 4974928"/>
              <a:gd name="connsiteY4-208" fmla="*/ 1862264 h 3519374"/>
              <a:gd name="connsiteX5-209" fmla="*/ 3823789 w 4974928"/>
              <a:gd name="connsiteY5-210" fmla="*/ 3444150 h 3519374"/>
              <a:gd name="connsiteX6-211" fmla="*/ 3678567 w 4974928"/>
              <a:gd name="connsiteY6-212" fmla="*/ 3519374 h 3519374"/>
              <a:gd name="connsiteX7-213" fmla="*/ 177825 w 4974928"/>
              <a:gd name="connsiteY7-214" fmla="*/ 3519374 h 3519374"/>
              <a:gd name="connsiteX8-215" fmla="*/ 0 w 4974928"/>
              <a:gd name="connsiteY8-216" fmla="*/ 3341570 h 3519374"/>
              <a:gd name="connsiteX9-217" fmla="*/ 0 w 4974928"/>
              <a:gd name="connsiteY9-218" fmla="*/ 177754 h 3519374"/>
              <a:gd name="connsiteX10-219" fmla="*/ 177804 w 4974928"/>
              <a:gd name="connsiteY10-220" fmla="*/ 0 h 3519374"/>
              <a:gd name="connsiteX0-221" fmla="*/ 177804 w 4974928"/>
              <a:gd name="connsiteY0-222" fmla="*/ 0 h 3519374"/>
              <a:gd name="connsiteX1-223" fmla="*/ 3678546 w 4974928"/>
              <a:gd name="connsiteY1-224" fmla="*/ 0 h 3519374"/>
              <a:gd name="connsiteX2-225" fmla="*/ 3823780 w 4974928"/>
              <a:gd name="connsiteY2-226" fmla="*/ 75212 h 3519374"/>
              <a:gd name="connsiteX3-227" fmla="*/ 4941214 w 4974928"/>
              <a:gd name="connsiteY3-228" fmla="*/ 1657097 h 3519374"/>
              <a:gd name="connsiteX4-229" fmla="*/ 4941223 w 4974928"/>
              <a:gd name="connsiteY4-230" fmla="*/ 1862264 h 3519374"/>
              <a:gd name="connsiteX5-231" fmla="*/ 3823789 w 4974928"/>
              <a:gd name="connsiteY5-232" fmla="*/ 3444150 h 3519374"/>
              <a:gd name="connsiteX6-233" fmla="*/ 3678567 w 4974928"/>
              <a:gd name="connsiteY6-234" fmla="*/ 3519374 h 3519374"/>
              <a:gd name="connsiteX7-235" fmla="*/ 177825 w 4974928"/>
              <a:gd name="connsiteY7-236" fmla="*/ 3519374 h 3519374"/>
              <a:gd name="connsiteX8-237" fmla="*/ 0 w 4974928"/>
              <a:gd name="connsiteY8-238" fmla="*/ 3341570 h 3519374"/>
              <a:gd name="connsiteX9-239" fmla="*/ 0 w 4974928"/>
              <a:gd name="connsiteY9-240" fmla="*/ 177754 h 3519374"/>
              <a:gd name="connsiteX10-241" fmla="*/ 177804 w 4974928"/>
              <a:gd name="connsiteY10-242" fmla="*/ 0 h 3519374"/>
              <a:gd name="connsiteX0-243" fmla="*/ 177804 w 4974928"/>
              <a:gd name="connsiteY0-244" fmla="*/ 0 h 3519374"/>
              <a:gd name="connsiteX1-245" fmla="*/ 3678546 w 4974928"/>
              <a:gd name="connsiteY1-246" fmla="*/ 0 h 3519374"/>
              <a:gd name="connsiteX2-247" fmla="*/ 3823780 w 4974928"/>
              <a:gd name="connsiteY2-248" fmla="*/ 75212 h 3519374"/>
              <a:gd name="connsiteX3-249" fmla="*/ 4941214 w 4974928"/>
              <a:gd name="connsiteY3-250" fmla="*/ 1657097 h 3519374"/>
              <a:gd name="connsiteX4-251" fmla="*/ 4941223 w 4974928"/>
              <a:gd name="connsiteY4-252" fmla="*/ 1862264 h 3519374"/>
              <a:gd name="connsiteX5-253" fmla="*/ 3823789 w 4974928"/>
              <a:gd name="connsiteY5-254" fmla="*/ 3444150 h 3519374"/>
              <a:gd name="connsiteX6-255" fmla="*/ 3678567 w 4974928"/>
              <a:gd name="connsiteY6-256" fmla="*/ 3519374 h 3519374"/>
              <a:gd name="connsiteX7-257" fmla="*/ 177825 w 4974928"/>
              <a:gd name="connsiteY7-258" fmla="*/ 3519374 h 3519374"/>
              <a:gd name="connsiteX8-259" fmla="*/ 0 w 4974928"/>
              <a:gd name="connsiteY8-260" fmla="*/ 3341570 h 3519374"/>
              <a:gd name="connsiteX9-261" fmla="*/ 0 w 4974928"/>
              <a:gd name="connsiteY9-262" fmla="*/ 177754 h 3519374"/>
              <a:gd name="connsiteX10-263" fmla="*/ 177804 w 4974928"/>
              <a:gd name="connsiteY10-264" fmla="*/ 0 h 3519374"/>
              <a:gd name="connsiteX0-265" fmla="*/ 177804 w 4974928"/>
              <a:gd name="connsiteY0-266" fmla="*/ 0 h 3519374"/>
              <a:gd name="connsiteX1-267" fmla="*/ 3678546 w 4974928"/>
              <a:gd name="connsiteY1-268" fmla="*/ 0 h 3519374"/>
              <a:gd name="connsiteX2-269" fmla="*/ 3823780 w 4974928"/>
              <a:gd name="connsiteY2-270" fmla="*/ 75212 h 3519374"/>
              <a:gd name="connsiteX3-271" fmla="*/ 4941214 w 4974928"/>
              <a:gd name="connsiteY3-272" fmla="*/ 1657097 h 3519374"/>
              <a:gd name="connsiteX4-273" fmla="*/ 4941223 w 4974928"/>
              <a:gd name="connsiteY4-274" fmla="*/ 1862264 h 3519374"/>
              <a:gd name="connsiteX5-275" fmla="*/ 3823789 w 4974928"/>
              <a:gd name="connsiteY5-276" fmla="*/ 3444150 h 3519374"/>
              <a:gd name="connsiteX6-277" fmla="*/ 3678567 w 4974928"/>
              <a:gd name="connsiteY6-278" fmla="*/ 3519374 h 3519374"/>
              <a:gd name="connsiteX7-279" fmla="*/ 177825 w 4974928"/>
              <a:gd name="connsiteY7-280" fmla="*/ 3519374 h 3519374"/>
              <a:gd name="connsiteX8-281" fmla="*/ 0 w 4974928"/>
              <a:gd name="connsiteY8-282" fmla="*/ 3341570 h 3519374"/>
              <a:gd name="connsiteX9-283" fmla="*/ 0 w 4974928"/>
              <a:gd name="connsiteY9-284" fmla="*/ 177754 h 3519374"/>
              <a:gd name="connsiteX10-285" fmla="*/ 177804 w 4974928"/>
              <a:gd name="connsiteY10-286" fmla="*/ 0 h 3519374"/>
              <a:gd name="connsiteX0-287" fmla="*/ 177804 w 4974928"/>
              <a:gd name="connsiteY0-288" fmla="*/ 0 h 3519374"/>
              <a:gd name="connsiteX1-289" fmla="*/ 3678546 w 4974928"/>
              <a:gd name="connsiteY1-290" fmla="*/ 0 h 3519374"/>
              <a:gd name="connsiteX2-291" fmla="*/ 3823780 w 4974928"/>
              <a:gd name="connsiteY2-292" fmla="*/ 75212 h 3519374"/>
              <a:gd name="connsiteX3-293" fmla="*/ 4941214 w 4974928"/>
              <a:gd name="connsiteY3-294" fmla="*/ 1657097 h 3519374"/>
              <a:gd name="connsiteX4-295" fmla="*/ 4941223 w 4974928"/>
              <a:gd name="connsiteY4-296" fmla="*/ 1862264 h 3519374"/>
              <a:gd name="connsiteX5-297" fmla="*/ 3823789 w 4974928"/>
              <a:gd name="connsiteY5-298" fmla="*/ 3444150 h 3519374"/>
              <a:gd name="connsiteX6-299" fmla="*/ 3678567 w 4974928"/>
              <a:gd name="connsiteY6-300" fmla="*/ 3519374 h 3519374"/>
              <a:gd name="connsiteX7-301" fmla="*/ 177825 w 4974928"/>
              <a:gd name="connsiteY7-302" fmla="*/ 3519374 h 3519374"/>
              <a:gd name="connsiteX8-303" fmla="*/ 0 w 4974928"/>
              <a:gd name="connsiteY8-304" fmla="*/ 3341570 h 3519374"/>
              <a:gd name="connsiteX9-305" fmla="*/ 0 w 4974928"/>
              <a:gd name="connsiteY9-306" fmla="*/ 177754 h 3519374"/>
              <a:gd name="connsiteX10-307" fmla="*/ 177804 w 4974928"/>
              <a:gd name="connsiteY10-308" fmla="*/ 0 h 3519374"/>
              <a:gd name="connsiteX0-309" fmla="*/ 177804 w 4974928"/>
              <a:gd name="connsiteY0-310" fmla="*/ 0 h 3519374"/>
              <a:gd name="connsiteX1-311" fmla="*/ 3678546 w 4974928"/>
              <a:gd name="connsiteY1-312" fmla="*/ 0 h 3519374"/>
              <a:gd name="connsiteX2-313" fmla="*/ 3823780 w 4974928"/>
              <a:gd name="connsiteY2-314" fmla="*/ 75212 h 3519374"/>
              <a:gd name="connsiteX3-315" fmla="*/ 4941214 w 4974928"/>
              <a:gd name="connsiteY3-316" fmla="*/ 1657097 h 3519374"/>
              <a:gd name="connsiteX4-317" fmla="*/ 4941223 w 4974928"/>
              <a:gd name="connsiteY4-318" fmla="*/ 1862264 h 3519374"/>
              <a:gd name="connsiteX5-319" fmla="*/ 3823789 w 4974928"/>
              <a:gd name="connsiteY5-320" fmla="*/ 3444150 h 3519374"/>
              <a:gd name="connsiteX6-321" fmla="*/ 3678567 w 4974928"/>
              <a:gd name="connsiteY6-322" fmla="*/ 3519374 h 3519374"/>
              <a:gd name="connsiteX7-323" fmla="*/ 177825 w 4974928"/>
              <a:gd name="connsiteY7-324" fmla="*/ 3519374 h 3519374"/>
              <a:gd name="connsiteX8-325" fmla="*/ 0 w 4974928"/>
              <a:gd name="connsiteY8-326" fmla="*/ 3341570 h 3519374"/>
              <a:gd name="connsiteX9-327" fmla="*/ 0 w 4974928"/>
              <a:gd name="connsiteY9-328" fmla="*/ 177754 h 3519374"/>
              <a:gd name="connsiteX10-329" fmla="*/ 177804 w 4974928"/>
              <a:gd name="connsiteY10-330" fmla="*/ 0 h 3519374"/>
              <a:gd name="connsiteX0-331" fmla="*/ 177804 w 4974928"/>
              <a:gd name="connsiteY0-332" fmla="*/ 0 h 3519374"/>
              <a:gd name="connsiteX1-333" fmla="*/ 3678546 w 4974928"/>
              <a:gd name="connsiteY1-334" fmla="*/ 0 h 3519374"/>
              <a:gd name="connsiteX2-335" fmla="*/ 3823780 w 4974928"/>
              <a:gd name="connsiteY2-336" fmla="*/ 75212 h 3519374"/>
              <a:gd name="connsiteX3-337" fmla="*/ 4941214 w 4974928"/>
              <a:gd name="connsiteY3-338" fmla="*/ 1657097 h 3519374"/>
              <a:gd name="connsiteX4-339" fmla="*/ 4941223 w 4974928"/>
              <a:gd name="connsiteY4-340" fmla="*/ 1862264 h 3519374"/>
              <a:gd name="connsiteX5-341" fmla="*/ 3823789 w 4974928"/>
              <a:gd name="connsiteY5-342" fmla="*/ 3444150 h 3519374"/>
              <a:gd name="connsiteX6-343" fmla="*/ 3678567 w 4974928"/>
              <a:gd name="connsiteY6-344" fmla="*/ 3519374 h 3519374"/>
              <a:gd name="connsiteX7-345" fmla="*/ 177825 w 4974928"/>
              <a:gd name="connsiteY7-346" fmla="*/ 3519374 h 3519374"/>
              <a:gd name="connsiteX8-347" fmla="*/ 0 w 4974928"/>
              <a:gd name="connsiteY8-348" fmla="*/ 3341570 h 3519374"/>
              <a:gd name="connsiteX9-349" fmla="*/ 0 w 4974928"/>
              <a:gd name="connsiteY9-350" fmla="*/ 177754 h 3519374"/>
              <a:gd name="connsiteX10-351" fmla="*/ 177804 w 4974928"/>
              <a:gd name="connsiteY10-352" fmla="*/ 0 h 3519374"/>
              <a:gd name="connsiteX0-353" fmla="*/ 177804 w 4974928"/>
              <a:gd name="connsiteY0-354" fmla="*/ 0 h 3519374"/>
              <a:gd name="connsiteX1-355" fmla="*/ 3678546 w 4974928"/>
              <a:gd name="connsiteY1-356" fmla="*/ 0 h 3519374"/>
              <a:gd name="connsiteX2-357" fmla="*/ 3823780 w 4974928"/>
              <a:gd name="connsiteY2-358" fmla="*/ 75212 h 3519374"/>
              <a:gd name="connsiteX3-359" fmla="*/ 4941214 w 4974928"/>
              <a:gd name="connsiteY3-360" fmla="*/ 1657097 h 3519374"/>
              <a:gd name="connsiteX4-361" fmla="*/ 4941223 w 4974928"/>
              <a:gd name="connsiteY4-362" fmla="*/ 1862264 h 3519374"/>
              <a:gd name="connsiteX5-363" fmla="*/ 3823789 w 4974928"/>
              <a:gd name="connsiteY5-364" fmla="*/ 3444150 h 3519374"/>
              <a:gd name="connsiteX6-365" fmla="*/ 3678567 w 4974928"/>
              <a:gd name="connsiteY6-366" fmla="*/ 3519374 h 3519374"/>
              <a:gd name="connsiteX7-367" fmla="*/ 177825 w 4974928"/>
              <a:gd name="connsiteY7-368" fmla="*/ 3519374 h 3519374"/>
              <a:gd name="connsiteX8-369" fmla="*/ 0 w 4974928"/>
              <a:gd name="connsiteY8-370" fmla="*/ 3341570 h 3519374"/>
              <a:gd name="connsiteX9-371" fmla="*/ 0 w 4974928"/>
              <a:gd name="connsiteY9-372" fmla="*/ 177754 h 3519374"/>
              <a:gd name="connsiteX10-373" fmla="*/ 177804 w 4974928"/>
              <a:gd name="connsiteY10-374" fmla="*/ 0 h 3519374"/>
              <a:gd name="connsiteX0-375" fmla="*/ 177804 w 4974928"/>
              <a:gd name="connsiteY0-376" fmla="*/ 0 h 3519374"/>
              <a:gd name="connsiteX1-377" fmla="*/ 3678546 w 4974928"/>
              <a:gd name="connsiteY1-378" fmla="*/ 0 h 3519374"/>
              <a:gd name="connsiteX2-379" fmla="*/ 3823780 w 4974928"/>
              <a:gd name="connsiteY2-380" fmla="*/ 75212 h 3519374"/>
              <a:gd name="connsiteX3-381" fmla="*/ 4941214 w 4974928"/>
              <a:gd name="connsiteY3-382" fmla="*/ 1657097 h 3519374"/>
              <a:gd name="connsiteX4-383" fmla="*/ 4941223 w 4974928"/>
              <a:gd name="connsiteY4-384" fmla="*/ 1862264 h 3519374"/>
              <a:gd name="connsiteX5-385" fmla="*/ 3823789 w 4974928"/>
              <a:gd name="connsiteY5-386" fmla="*/ 3444150 h 3519374"/>
              <a:gd name="connsiteX6-387" fmla="*/ 3678567 w 4974928"/>
              <a:gd name="connsiteY6-388" fmla="*/ 3519374 h 3519374"/>
              <a:gd name="connsiteX7-389" fmla="*/ 177825 w 4974928"/>
              <a:gd name="connsiteY7-390" fmla="*/ 3519374 h 3519374"/>
              <a:gd name="connsiteX8-391" fmla="*/ 0 w 4974928"/>
              <a:gd name="connsiteY8-392" fmla="*/ 3341570 h 3519374"/>
              <a:gd name="connsiteX9-393" fmla="*/ 0 w 4974928"/>
              <a:gd name="connsiteY9-394" fmla="*/ 177754 h 3519374"/>
              <a:gd name="connsiteX10-395" fmla="*/ 177804 w 4974928"/>
              <a:gd name="connsiteY10-396" fmla="*/ 0 h 351937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4974928" h="3519374">
                <a:moveTo>
                  <a:pt x="177804" y="0"/>
                </a:moveTo>
                <a:cubicBezTo>
                  <a:pt x="281958" y="0"/>
                  <a:pt x="3619635" y="0"/>
                  <a:pt x="3678546" y="0"/>
                </a:cubicBezTo>
                <a:cubicBezTo>
                  <a:pt x="3737459" y="0"/>
                  <a:pt x="3789791" y="27094"/>
                  <a:pt x="3823780" y="75212"/>
                </a:cubicBezTo>
                <a:cubicBezTo>
                  <a:pt x="3857771" y="123329"/>
                  <a:pt x="4896269" y="1593470"/>
                  <a:pt x="4941214" y="1657097"/>
                </a:cubicBezTo>
                <a:cubicBezTo>
                  <a:pt x="4986161" y="1720725"/>
                  <a:pt x="4986170" y="1798637"/>
                  <a:pt x="4941223" y="1862264"/>
                </a:cubicBezTo>
                <a:cubicBezTo>
                  <a:pt x="4896278" y="1925892"/>
                  <a:pt x="3857780" y="3396033"/>
                  <a:pt x="3823789" y="3444150"/>
                </a:cubicBezTo>
                <a:cubicBezTo>
                  <a:pt x="3789800" y="3492267"/>
                  <a:pt x="3737480" y="3519374"/>
                  <a:pt x="3678567" y="3519374"/>
                </a:cubicBezTo>
                <a:cubicBezTo>
                  <a:pt x="3619656" y="3519374"/>
                  <a:pt x="281981" y="3519374"/>
                  <a:pt x="177825" y="3519374"/>
                </a:cubicBezTo>
                <a:cubicBezTo>
                  <a:pt x="73671" y="3519374"/>
                  <a:pt x="1" y="3445725"/>
                  <a:pt x="0" y="3341570"/>
                </a:cubicBezTo>
                <a:cubicBezTo>
                  <a:pt x="1" y="3237416"/>
                  <a:pt x="1" y="281908"/>
                  <a:pt x="0" y="177754"/>
                </a:cubicBezTo>
                <a:cubicBezTo>
                  <a:pt x="1" y="73599"/>
                  <a:pt x="73649" y="0"/>
                  <a:pt x="177804" y="0"/>
                </a:cubicBezTo>
                <a:close/>
              </a:path>
            </a:pathLst>
          </a:custGeom>
          <a:gradFill>
            <a:gsLst>
              <a:gs pos="30000">
                <a:schemeClr val="accent1">
                  <a:lumMod val="60000"/>
                  <a:lumOff val="40000"/>
                  <a:alpha val="0"/>
                </a:schemeClr>
              </a:gs>
              <a:gs pos="100000">
                <a:schemeClr val="accent1">
                  <a:lumMod val="60000"/>
                  <a:lumOff val="40000"/>
                  <a:alpha val="3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1368000" bIns="45720" numCol="1" spcCol="0" rtlCol="0" fromWordArt="0" anchor="ctr" anchorCtr="0" forceAA="0" compatLnSpc="1">
            <a:noAutofit/>
          </a:bodyPr>
          <a:lstStyle/>
          <a:p>
            <a:pPr indent="0" algn="ctr">
              <a:lnSpc>
                <a:spcPct val="150000"/>
              </a:lnSpc>
              <a:buNone/>
            </a:pPr>
            <a:r>
              <a:rPr lang="zh-CN" altLang="en-US" sz="1400" b="1" dirty="0">
                <a:solidFill>
                  <a:schemeClr val="tx1"/>
                </a:solidFill>
                <a:cs typeface="+mn-ea"/>
                <a:sym typeface="+mn-lt"/>
              </a:rPr>
              <a:t>缓冲系统升级</a:t>
            </a:r>
            <a:endParaRPr lang="zh-CN" altLang="en-US" sz="1400" b="1" dirty="0">
              <a:solidFill>
                <a:schemeClr val="tx1"/>
              </a:solidFill>
              <a:cs typeface="+mn-ea"/>
              <a:sym typeface="+mn-lt"/>
            </a:endParaRPr>
          </a:p>
          <a:p>
            <a:pPr marL="285750" lvl="0" indent="-285750">
              <a:lnSpc>
                <a:spcPct val="150000"/>
              </a:lnSpc>
              <a:buFont typeface="Arial" panose="020B0604020202020204" pitchFamily="34" charset="0"/>
              <a:buChar char="•"/>
            </a:pPr>
            <a:r>
              <a:rPr lang="zh-CN" altLang="en-US" sz="1400" dirty="0">
                <a:solidFill>
                  <a:schemeClr val="tx1"/>
                </a:solidFill>
                <a:cs typeface="+mn-ea"/>
                <a:sym typeface="+mn-lt"/>
              </a:rPr>
              <a:t>①</a:t>
            </a:r>
            <a:r>
              <a:rPr lang="zh-CN" altLang="en-US" sz="1400" b="1" dirty="0">
                <a:solidFill>
                  <a:schemeClr val="tx1"/>
                </a:solidFill>
                <a:cs typeface="+mn-ea"/>
                <a:sym typeface="+mn-lt"/>
              </a:rPr>
              <a:t> </a:t>
            </a:r>
            <a:r>
              <a:rPr lang="zh-CN" altLang="en-US" sz="1400" b="1" dirty="0">
                <a:solidFill>
                  <a:schemeClr val="accent1"/>
                </a:solidFill>
                <a:cs typeface="+mn-ea"/>
                <a:sym typeface="+mn-lt"/>
              </a:rPr>
              <a:t>不增加肝脏负担</a:t>
            </a:r>
            <a:r>
              <a:rPr lang="zh-CN" altLang="en-US" sz="1400" dirty="0">
                <a:solidFill>
                  <a:schemeClr val="tx1"/>
                </a:solidFill>
                <a:cs typeface="+mn-ea"/>
                <a:sym typeface="+mn-lt"/>
              </a:rPr>
              <a:t>：醋酸代谢不依赖肝脏，适用于肝功能发育不完全的儿童、肝功能不良、肝移植及肝脏手术的病人；</a:t>
            </a:r>
            <a:endParaRPr lang="zh-CN" altLang="en-US" sz="1400" dirty="0">
              <a:solidFill>
                <a:schemeClr val="tx1"/>
              </a:solidFill>
              <a:cs typeface="+mn-ea"/>
              <a:sym typeface="+mn-lt"/>
            </a:endParaRPr>
          </a:p>
          <a:p>
            <a:pPr marL="285750" lvl="0" indent="-285750">
              <a:lnSpc>
                <a:spcPct val="150000"/>
              </a:lnSpc>
              <a:buFont typeface="Arial" panose="020B0604020202020204" pitchFamily="34" charset="0"/>
              <a:buChar char="•"/>
            </a:pPr>
            <a:r>
              <a:rPr lang="zh-CN" altLang="en-US" sz="1400" dirty="0">
                <a:solidFill>
                  <a:schemeClr val="tx1"/>
                </a:solidFill>
                <a:cs typeface="+mn-ea"/>
                <a:sym typeface="+mn-lt"/>
              </a:rPr>
              <a:t>② 不含乳酸，</a:t>
            </a:r>
            <a:r>
              <a:rPr lang="zh-CN" altLang="en-US" sz="1400" b="1" dirty="0">
                <a:solidFill>
                  <a:schemeClr val="accent1"/>
                </a:solidFill>
                <a:cs typeface="+mn-ea"/>
                <a:sym typeface="+mn-lt"/>
              </a:rPr>
              <a:t>不增加血乳酸水平</a:t>
            </a:r>
            <a:r>
              <a:rPr lang="zh-CN" altLang="en-US" sz="1400" dirty="0">
                <a:solidFill>
                  <a:schemeClr val="tx1"/>
                </a:solidFill>
                <a:cs typeface="+mn-ea"/>
                <a:sym typeface="+mn-lt"/>
              </a:rPr>
              <a:t>，不影响医生对患者病情判断。</a:t>
            </a:r>
            <a:endParaRPr lang="zh-CN" altLang="en-US" sz="1400" b="1" dirty="0">
              <a:ln>
                <a:noFill/>
                <a:prstDash val="sysDot"/>
              </a:ln>
              <a:solidFill>
                <a:schemeClr val="tx1"/>
              </a:solidFill>
              <a:cs typeface="+mn-ea"/>
              <a:sym typeface="+mn-lt"/>
            </a:endParaRPr>
          </a:p>
        </p:txBody>
      </p:sp>
      <p:sp>
        <p:nvSpPr>
          <p:cNvPr id="4" name="椭圆 3"/>
          <p:cNvSpPr/>
          <p:nvPr>
            <p:custDataLst>
              <p:tags r:id="rId3"/>
            </p:custDataLst>
          </p:nvPr>
        </p:nvSpPr>
        <p:spPr>
          <a:xfrm>
            <a:off x="4692968" y="3734757"/>
            <a:ext cx="2789644" cy="2789644"/>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spcBef>
                <a:spcPct val="0"/>
              </a:spcBef>
              <a:spcAft>
                <a:spcPct val="0"/>
              </a:spcAft>
            </a:pPr>
            <a:r>
              <a:rPr lang="zh-CN" altLang="en-US" b="1" dirty="0">
                <a:solidFill>
                  <a:schemeClr val="lt1">
                    <a:lumMod val="100000"/>
                  </a:schemeClr>
                </a:solidFill>
                <a:cs typeface="+mn-ea"/>
                <a:sym typeface="+mn-lt"/>
              </a:rPr>
              <a:t>与目录内</a:t>
            </a:r>
            <a:endParaRPr lang="zh-CN" altLang="en-US" b="1" dirty="0">
              <a:solidFill>
                <a:schemeClr val="lt1">
                  <a:lumMod val="100000"/>
                </a:schemeClr>
              </a:solidFill>
              <a:cs typeface="+mn-ea"/>
              <a:sym typeface="+mn-lt"/>
            </a:endParaRPr>
          </a:p>
          <a:p>
            <a:pPr algn="ctr">
              <a:spcBef>
                <a:spcPct val="0"/>
              </a:spcBef>
              <a:spcAft>
                <a:spcPct val="0"/>
              </a:spcAft>
            </a:pPr>
            <a:r>
              <a:rPr lang="zh-CN" altLang="en-US" b="1" dirty="0">
                <a:solidFill>
                  <a:schemeClr val="lt1">
                    <a:lumMod val="100000"/>
                  </a:schemeClr>
                </a:solidFill>
                <a:cs typeface="+mn-ea"/>
                <a:sym typeface="+mn-lt"/>
              </a:rPr>
              <a:t>同类产品</a:t>
            </a:r>
            <a:endParaRPr lang="zh-CN" altLang="en-US" b="1" dirty="0">
              <a:solidFill>
                <a:schemeClr val="lt1">
                  <a:lumMod val="100000"/>
                </a:schemeClr>
              </a:solidFill>
              <a:cs typeface="+mn-ea"/>
              <a:sym typeface="+mn-lt"/>
            </a:endParaRPr>
          </a:p>
          <a:p>
            <a:pPr algn="ctr">
              <a:spcBef>
                <a:spcPct val="0"/>
              </a:spcBef>
              <a:spcAft>
                <a:spcPct val="0"/>
              </a:spcAft>
            </a:pPr>
            <a:r>
              <a:rPr lang="zh-CN" altLang="en-US" b="1" dirty="0">
                <a:solidFill>
                  <a:schemeClr val="lt1">
                    <a:lumMod val="100000"/>
                  </a:schemeClr>
                </a:solidFill>
                <a:cs typeface="+mn-ea"/>
                <a:sym typeface="+mn-lt"/>
              </a:rPr>
              <a:t>安全性方面优势</a:t>
            </a:r>
            <a:endParaRPr lang="zh-CN" altLang="en-US" b="1" dirty="0">
              <a:solidFill>
                <a:schemeClr val="lt1">
                  <a:lumMod val="100000"/>
                </a:schemeClr>
              </a:solidFill>
              <a:cs typeface="+mn-ea"/>
              <a:sym typeface="+mn-lt"/>
            </a:endParaRPr>
          </a:p>
        </p:txBody>
      </p:sp>
      <p:sp>
        <p:nvSpPr>
          <p:cNvPr id="3" name="文本框 2"/>
          <p:cNvSpPr txBox="1"/>
          <p:nvPr/>
        </p:nvSpPr>
        <p:spPr>
          <a:xfrm>
            <a:off x="6622415" y="1869440"/>
            <a:ext cx="4909185" cy="1651635"/>
          </a:xfrm>
          <a:prstGeom prst="rect">
            <a:avLst/>
          </a:prstGeom>
        </p:spPr>
        <p:style>
          <a:lnRef idx="2">
            <a:schemeClr val="accent2"/>
          </a:lnRef>
          <a:fillRef idx="0">
            <a:srgbClr val="FFFFFF"/>
          </a:fillRef>
          <a:effectRef idx="0">
            <a:srgbClr val="FFFFFF"/>
          </a:effectRef>
          <a:fontRef idx="minor">
            <a:schemeClr val="tx1"/>
          </a:fontRef>
        </p:style>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ctr">
              <a:lnSpc>
                <a:spcPct val="150000"/>
              </a:lnSpc>
              <a:buFont typeface="Arial" panose="020B0604020202020204" pitchFamily="34" charset="0"/>
              <a:buChar char="•"/>
            </a:pPr>
            <a:r>
              <a:rPr lang="zh-CN" altLang="en-US" sz="1400" b="1" dirty="0">
                <a:cs typeface="+mn-ea"/>
                <a:sym typeface="+mn-lt"/>
              </a:rPr>
              <a:t>复方电解质醋酸钠葡萄糖注射液</a:t>
            </a:r>
            <a:r>
              <a:rPr lang="zh-CN" altLang="en-US" sz="1400" b="1" dirty="0">
                <a:solidFill>
                  <a:schemeClr val="tx1"/>
                </a:solidFill>
                <a:cs typeface="+mn-ea"/>
                <a:sym typeface="+mn-lt"/>
              </a:rPr>
              <a:t>说明书不良反应：</a:t>
            </a:r>
            <a:endParaRPr lang="zh-CN" altLang="en-US" sz="1400" b="1" dirty="0">
              <a:solidFill>
                <a:schemeClr val="tx1"/>
              </a:solidFill>
              <a:cs typeface="+mn-ea"/>
              <a:sym typeface="+mn-lt"/>
            </a:endParaRPr>
          </a:p>
          <a:p>
            <a:pPr marL="285750" indent="-285750">
              <a:lnSpc>
                <a:spcPct val="150000"/>
              </a:lnSpc>
              <a:buFont typeface="Arial" panose="020B0604020202020204" pitchFamily="34" charset="0"/>
              <a:buChar char="•"/>
            </a:pPr>
            <a:r>
              <a:rPr lang="en-US" altLang="zh-CN" sz="1400" dirty="0">
                <a:solidFill>
                  <a:schemeClr val="tx1"/>
                </a:solidFill>
                <a:cs typeface="+mn-ea"/>
                <a:sym typeface="+mn-lt"/>
              </a:rPr>
              <a:t>310</a:t>
            </a:r>
            <a:r>
              <a:rPr lang="zh-CN" altLang="en-US" sz="1400" dirty="0">
                <a:solidFill>
                  <a:schemeClr val="tx1"/>
                </a:solidFill>
                <a:cs typeface="+mn-ea"/>
                <a:sym typeface="+mn-lt"/>
              </a:rPr>
              <a:t>例患者中有</a:t>
            </a:r>
            <a:r>
              <a:rPr lang="en-US" altLang="zh-CN" sz="1400" dirty="0">
                <a:solidFill>
                  <a:schemeClr val="tx1"/>
                </a:solidFill>
                <a:cs typeface="+mn-ea"/>
                <a:sym typeface="+mn-lt"/>
              </a:rPr>
              <a:t>23</a:t>
            </a:r>
            <a:r>
              <a:rPr lang="zh-CN" altLang="en-US" sz="1400" dirty="0">
                <a:solidFill>
                  <a:schemeClr val="tx1"/>
                </a:solidFill>
                <a:cs typeface="+mn-ea"/>
                <a:sym typeface="+mn-lt"/>
              </a:rPr>
              <a:t>例</a:t>
            </a:r>
            <a:r>
              <a:rPr lang="en-US" altLang="zh-CN" sz="1400" dirty="0">
                <a:solidFill>
                  <a:schemeClr val="tx1"/>
                </a:solidFill>
                <a:cs typeface="+mn-ea"/>
                <a:sym typeface="+mn-lt"/>
              </a:rPr>
              <a:t>(7.4%)</a:t>
            </a:r>
            <a:r>
              <a:rPr lang="zh-CN" altLang="en-US" sz="1400" dirty="0">
                <a:solidFill>
                  <a:schemeClr val="tx1"/>
                </a:solidFill>
                <a:cs typeface="+mn-ea"/>
                <a:sym typeface="+mn-lt"/>
              </a:rPr>
              <a:t>患者报告</a:t>
            </a:r>
            <a:r>
              <a:rPr lang="en-US" altLang="zh-CN" sz="1400" dirty="0">
                <a:solidFill>
                  <a:schemeClr val="tx1"/>
                </a:solidFill>
                <a:cs typeface="+mn-ea"/>
                <a:sym typeface="+mn-lt"/>
              </a:rPr>
              <a:t>25</a:t>
            </a:r>
            <a:r>
              <a:rPr lang="zh-CN" altLang="en-US" sz="1400" dirty="0">
                <a:solidFill>
                  <a:schemeClr val="tx1"/>
                </a:solidFill>
                <a:cs typeface="+mn-ea"/>
                <a:sym typeface="+mn-lt"/>
              </a:rPr>
              <a:t>件不良反应。</a:t>
            </a:r>
            <a:endParaRPr lang="zh-CN" altLang="en-US" sz="1400" dirty="0">
              <a:solidFill>
                <a:schemeClr val="tx1"/>
              </a:solidFill>
              <a:cs typeface="+mn-ea"/>
              <a:sym typeface="+mn-lt"/>
            </a:endParaRPr>
          </a:p>
          <a:p>
            <a:pPr marL="285750" indent="-285750">
              <a:lnSpc>
                <a:spcPct val="150000"/>
              </a:lnSpc>
              <a:buFont typeface="Arial" panose="020B0604020202020204" pitchFamily="34" charset="0"/>
              <a:buChar char="•"/>
            </a:pPr>
            <a:r>
              <a:rPr lang="zh-CN" altLang="en-US" sz="1400" dirty="0">
                <a:solidFill>
                  <a:schemeClr val="tx1"/>
                </a:solidFill>
                <a:cs typeface="+mn-ea"/>
                <a:sym typeface="+mn-lt"/>
              </a:rPr>
              <a:t>快速大量给药时，可能出现</a:t>
            </a:r>
            <a:r>
              <a:rPr lang="en-US" altLang="zh-CN" sz="1400" dirty="0">
                <a:solidFill>
                  <a:schemeClr val="tx1"/>
                </a:solidFill>
                <a:cs typeface="+mn-ea"/>
                <a:sym typeface="+mn-lt"/>
              </a:rPr>
              <a:t> </a:t>
            </a:r>
            <a:r>
              <a:rPr lang="zh-CN" altLang="en-US" sz="1400" dirty="0">
                <a:solidFill>
                  <a:schemeClr val="tx1"/>
                </a:solidFill>
                <a:cs typeface="+mn-ea"/>
                <a:sym typeface="+mn-lt"/>
              </a:rPr>
              <a:t>脑水肿、肺水肿、外周水肿、水中毒、高钾血症、血栓性静脉炎</a:t>
            </a:r>
            <a:r>
              <a:rPr lang="en-US" altLang="zh-CN" sz="1400" dirty="0">
                <a:solidFill>
                  <a:schemeClr val="tx1"/>
                </a:solidFill>
                <a:cs typeface="+mn-ea"/>
                <a:sym typeface="+mn-lt"/>
              </a:rPr>
              <a:t> </a:t>
            </a:r>
            <a:r>
              <a:rPr lang="zh-CN" altLang="en-US" sz="1400" dirty="0">
                <a:solidFill>
                  <a:schemeClr val="tx1"/>
                </a:solidFill>
                <a:cs typeface="+mn-ea"/>
                <a:sym typeface="+mn-lt"/>
              </a:rPr>
              <a:t>。</a:t>
            </a:r>
            <a:endParaRPr lang="en-US" altLang="zh-CN" sz="1400" dirty="0">
              <a:solidFill>
                <a:schemeClr val="tx1"/>
              </a:solidFill>
              <a:cs typeface="+mn-ea"/>
              <a:sym typeface="+mn-lt"/>
            </a:endParaRPr>
          </a:p>
          <a:p>
            <a:pPr indent="0">
              <a:lnSpc>
                <a:spcPct val="150000"/>
              </a:lnSpc>
              <a:buFont typeface="Arial" panose="020B0604020202020204" pitchFamily="34" charset="0"/>
              <a:buNone/>
            </a:pPr>
            <a:endParaRPr lang="en-US" altLang="zh-CN" sz="1400" dirty="0">
              <a:solidFill>
                <a:schemeClr val="tx1"/>
              </a:solidFill>
              <a:cs typeface="+mn-ea"/>
              <a:sym typeface="+mn-lt"/>
            </a:endParaRPr>
          </a:p>
        </p:txBody>
      </p:sp>
      <p:sp>
        <p:nvSpPr>
          <p:cNvPr id="5" name="文本框 4"/>
          <p:cNvSpPr txBox="1"/>
          <p:nvPr/>
        </p:nvSpPr>
        <p:spPr>
          <a:xfrm>
            <a:off x="5645943" y="2350298"/>
            <a:ext cx="1014413" cy="584775"/>
          </a:xfrm>
          <a:prstGeom prst="rect">
            <a:avLst/>
          </a:prstGeom>
          <a:noFill/>
        </p:spPr>
        <p:txBody>
          <a:bodyPr wrap="square" rtlCol="0">
            <a:spAutoFit/>
          </a:bodyPr>
          <a:lstStyle/>
          <a:p>
            <a:pPr algn="ctr"/>
            <a:r>
              <a:rPr lang="en-US" altLang="zh-CN" sz="3200" b="1" dirty="0"/>
              <a:t>VS</a:t>
            </a:r>
            <a:endParaRPr lang="zh-CN" altLang="en-US" sz="3200" b="1" dirty="0"/>
          </a:p>
        </p:txBody>
      </p:sp>
      <p:sp>
        <p:nvSpPr>
          <p:cNvPr id="7" name="文本框 6"/>
          <p:cNvSpPr txBox="1"/>
          <p:nvPr/>
        </p:nvSpPr>
        <p:spPr>
          <a:xfrm>
            <a:off x="696913" y="985837"/>
            <a:ext cx="10834687" cy="787075"/>
          </a:xfrm>
          <a:prstGeom prst="rect">
            <a:avLst/>
          </a:prstGeom>
          <a:noFill/>
        </p:spPr>
        <p:txBody>
          <a:bodyPr wrap="square" rtlCol="0">
            <a:spAutoFit/>
          </a:bodyPr>
          <a:lstStyle/>
          <a:p>
            <a:pPr algn="ctr">
              <a:lnSpc>
                <a:spcPct val="150000"/>
              </a:lnSpc>
            </a:pPr>
            <a:r>
              <a:rPr lang="zh-CN" altLang="en-US" sz="1600" b="1" dirty="0">
                <a:solidFill>
                  <a:schemeClr val="accent1"/>
                </a:solidFill>
              </a:rPr>
              <a:t>本品不良反应类型更少</a:t>
            </a:r>
            <a:r>
              <a:rPr lang="zh-CN" altLang="en-US" sz="1400" dirty="0"/>
              <a:t>（说明书无血压升高、心率加快、胸闷、呼吸困难、急性左心衰竭等）</a:t>
            </a:r>
            <a:endParaRPr lang="en-US" altLang="zh-CN" sz="1400" dirty="0"/>
          </a:p>
          <a:p>
            <a:pPr algn="ctr">
              <a:lnSpc>
                <a:spcPct val="150000"/>
              </a:lnSpc>
            </a:pPr>
            <a:r>
              <a:rPr lang="zh-CN" altLang="en-US" sz="1600" b="1" dirty="0">
                <a:solidFill>
                  <a:schemeClr val="accent1"/>
                </a:solidFill>
              </a:rPr>
              <a:t>不含乳酸，乳酸血症患者也可使用</a:t>
            </a:r>
            <a:endParaRPr lang="zh-CN" altLang="en-US" b="1" dirty="0">
              <a:solidFill>
                <a:schemeClr val="accent1"/>
              </a:solidFill>
            </a:endParaRPr>
          </a:p>
        </p:txBody>
      </p:sp>
      <p:sp>
        <p:nvSpPr>
          <p:cNvPr id="8" name="任意多边形: 形状 6"/>
          <p:cNvSpPr/>
          <p:nvPr userDrawn="1"/>
        </p:nvSpPr>
        <p:spPr>
          <a:xfrm rot="16200000">
            <a:off x="-89339" y="289887"/>
            <a:ext cx="603016" cy="424338"/>
          </a:xfrm>
          <a:custGeom>
            <a:avLst/>
            <a:gdLst>
              <a:gd name="connsiteX0" fmla="*/ 0 w 12064156"/>
              <a:gd name="connsiteY0" fmla="*/ 0 h 2557671"/>
              <a:gd name="connsiteX1" fmla="*/ 12064156 w 12064156"/>
              <a:gd name="connsiteY1" fmla="*/ 0 h 2557671"/>
              <a:gd name="connsiteX2" fmla="*/ 12052950 w 12064156"/>
              <a:gd name="connsiteY2" fmla="*/ 38524 h 2557671"/>
              <a:gd name="connsiteX3" fmla="*/ 11699594 w 12064156"/>
              <a:gd name="connsiteY3" fmla="*/ 1253289 h 2557671"/>
              <a:gd name="connsiteX4" fmla="*/ 11648133 w 12064156"/>
              <a:gd name="connsiteY4" fmla="*/ 1429514 h 2557671"/>
              <a:gd name="connsiteX5" fmla="*/ 11502327 w 12064156"/>
              <a:gd name="connsiteY5" fmla="*/ 1635827 h 2557671"/>
              <a:gd name="connsiteX6" fmla="*/ 11305059 w 12064156"/>
              <a:gd name="connsiteY6" fmla="*/ 1743281 h 2557671"/>
              <a:gd name="connsiteX7" fmla="*/ 11257886 w 12064156"/>
              <a:gd name="connsiteY7" fmla="*/ 1751878 h 2557671"/>
              <a:gd name="connsiteX8" fmla="*/ 10357316 w 12064156"/>
              <a:gd name="connsiteY8" fmla="*/ 1898016 h 2557671"/>
              <a:gd name="connsiteX9" fmla="*/ 9057923 w 12064156"/>
              <a:gd name="connsiteY9" fmla="*/ 2100030 h 2557671"/>
              <a:gd name="connsiteX10" fmla="*/ 7634165 w 12064156"/>
              <a:gd name="connsiteY10" fmla="*/ 2327834 h 2557671"/>
              <a:gd name="connsiteX11" fmla="*/ 6351925 w 12064156"/>
              <a:gd name="connsiteY11" fmla="*/ 2529848 h 2557671"/>
              <a:gd name="connsiteX12" fmla="*/ 6017428 w 12064156"/>
              <a:gd name="connsiteY12" fmla="*/ 2555637 h 2557671"/>
              <a:gd name="connsiteX13" fmla="*/ 5712949 w 12064156"/>
              <a:gd name="connsiteY13" fmla="*/ 2529848 h 2557671"/>
              <a:gd name="connsiteX14" fmla="*/ 5558566 w 12064156"/>
              <a:gd name="connsiteY14" fmla="*/ 2504059 h 2557671"/>
              <a:gd name="connsiteX15" fmla="*/ 4529344 w 12064156"/>
              <a:gd name="connsiteY15" fmla="*/ 2340728 h 2557671"/>
              <a:gd name="connsiteX16" fmla="*/ 2668166 w 12064156"/>
              <a:gd name="connsiteY16" fmla="*/ 2048452 h 2557671"/>
              <a:gd name="connsiteX17" fmla="*/ 806988 w 12064156"/>
              <a:gd name="connsiteY17" fmla="*/ 1751878 h 2557671"/>
              <a:gd name="connsiteX18" fmla="*/ 416741 w 12064156"/>
              <a:gd name="connsiteY18" fmla="*/ 1429514 h 2557671"/>
              <a:gd name="connsiteX19" fmla="*/ 391011 w 12064156"/>
              <a:gd name="connsiteY19" fmla="*/ 1347849 h 2557671"/>
              <a:gd name="connsiteX20" fmla="*/ 73667 w 12064156"/>
              <a:gd name="connsiteY20" fmla="*/ 256112 h 2557671"/>
              <a:gd name="connsiteX21" fmla="*/ 10044 w 12064156"/>
              <a:gd name="connsiteY21" fmla="*/ 34918 h 2557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64156" h="2557671">
                <a:moveTo>
                  <a:pt x="0" y="0"/>
                </a:moveTo>
                <a:lnTo>
                  <a:pt x="12064156" y="0"/>
                </a:lnTo>
                <a:lnTo>
                  <a:pt x="12052950" y="38524"/>
                </a:lnTo>
                <a:cubicBezTo>
                  <a:pt x="11699594" y="1253289"/>
                  <a:pt x="11699594" y="1253289"/>
                  <a:pt x="11699594" y="1253289"/>
                </a:cubicBezTo>
                <a:cubicBezTo>
                  <a:pt x="11648133" y="1429514"/>
                  <a:pt x="11648133" y="1429514"/>
                  <a:pt x="11648133" y="1429514"/>
                </a:cubicBezTo>
                <a:cubicBezTo>
                  <a:pt x="11648133" y="1429514"/>
                  <a:pt x="11605249" y="1541267"/>
                  <a:pt x="11502327" y="1635827"/>
                </a:cubicBezTo>
                <a:cubicBezTo>
                  <a:pt x="11450865" y="1678809"/>
                  <a:pt x="11386539" y="1721790"/>
                  <a:pt x="11305059" y="1743281"/>
                </a:cubicBezTo>
                <a:cubicBezTo>
                  <a:pt x="11287905" y="1747580"/>
                  <a:pt x="11275040" y="1751878"/>
                  <a:pt x="11257886" y="1751878"/>
                </a:cubicBezTo>
                <a:cubicBezTo>
                  <a:pt x="10357316" y="1898016"/>
                  <a:pt x="10357316" y="1898016"/>
                  <a:pt x="10357316" y="1898016"/>
                </a:cubicBezTo>
                <a:cubicBezTo>
                  <a:pt x="9057923" y="2100030"/>
                  <a:pt x="9057923" y="2100030"/>
                  <a:pt x="9057923" y="2100030"/>
                </a:cubicBezTo>
                <a:cubicBezTo>
                  <a:pt x="7634165" y="2327834"/>
                  <a:pt x="7634165" y="2327834"/>
                  <a:pt x="7634165" y="2327834"/>
                </a:cubicBezTo>
                <a:cubicBezTo>
                  <a:pt x="6351925" y="2529848"/>
                  <a:pt x="6351925" y="2529848"/>
                  <a:pt x="6351925" y="2529848"/>
                </a:cubicBezTo>
                <a:cubicBezTo>
                  <a:pt x="6180388" y="2559935"/>
                  <a:pt x="6077466" y="2559935"/>
                  <a:pt x="6017428" y="2555637"/>
                </a:cubicBezTo>
                <a:cubicBezTo>
                  <a:pt x="5987409" y="2559935"/>
                  <a:pt x="5884486" y="2559935"/>
                  <a:pt x="5712949" y="2529848"/>
                </a:cubicBezTo>
                <a:cubicBezTo>
                  <a:pt x="5558566" y="2504059"/>
                  <a:pt x="5558566" y="2504059"/>
                  <a:pt x="5558566" y="2504059"/>
                </a:cubicBezTo>
                <a:cubicBezTo>
                  <a:pt x="4529344" y="2340728"/>
                  <a:pt x="4529344" y="2340728"/>
                  <a:pt x="4529344" y="2340728"/>
                </a:cubicBezTo>
                <a:cubicBezTo>
                  <a:pt x="2668166" y="2048452"/>
                  <a:pt x="2668166" y="2048452"/>
                  <a:pt x="2668166" y="2048452"/>
                </a:cubicBezTo>
                <a:cubicBezTo>
                  <a:pt x="806988" y="1751878"/>
                  <a:pt x="806988" y="1751878"/>
                  <a:pt x="806988" y="1751878"/>
                </a:cubicBezTo>
                <a:cubicBezTo>
                  <a:pt x="519663" y="1704598"/>
                  <a:pt x="416741" y="1429514"/>
                  <a:pt x="416741" y="1429514"/>
                </a:cubicBezTo>
                <a:cubicBezTo>
                  <a:pt x="391011" y="1347849"/>
                  <a:pt x="391011" y="1347849"/>
                  <a:pt x="391011" y="1347849"/>
                </a:cubicBezTo>
                <a:cubicBezTo>
                  <a:pt x="73667" y="256112"/>
                  <a:pt x="73667" y="256112"/>
                  <a:pt x="73667" y="256112"/>
                </a:cubicBezTo>
                <a:cubicBezTo>
                  <a:pt x="47936" y="166656"/>
                  <a:pt x="27030" y="93973"/>
                  <a:pt x="10044" y="34918"/>
                </a:cubicBez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4"/>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占位符 10"/>
          <p:cNvSpPr txBox="1"/>
          <p:nvPr/>
        </p:nvSpPr>
        <p:spPr>
          <a:xfrm>
            <a:off x="711835" y="255270"/>
            <a:ext cx="1494790" cy="523875"/>
          </a:xfrm>
          <a:prstGeom prst="rect">
            <a:avLst/>
          </a:prstGeom>
        </p:spPr>
        <p:txBody>
          <a:bodyPr>
            <a:normAutofit fontScale="97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l">
              <a:buClrTx/>
              <a:buSzTx/>
              <a:buNone/>
            </a:pPr>
            <a:r>
              <a:rPr lang="zh-CN" altLang="en-US" b="1" spc="300" dirty="0">
                <a:solidFill>
                  <a:schemeClr val="tx1">
                    <a:lumMod val="95000"/>
                    <a:lumOff val="5000"/>
                  </a:schemeClr>
                </a:solidFill>
                <a:cs typeface="+mn-ea"/>
                <a:sym typeface="+mn-lt"/>
              </a:rPr>
              <a:t>有效性</a:t>
            </a:r>
            <a:endParaRPr lang="zh-CN" altLang="en-US" b="1" spc="300" dirty="0">
              <a:solidFill>
                <a:schemeClr val="tx1">
                  <a:lumMod val="95000"/>
                  <a:lumOff val="5000"/>
                </a:schemeClr>
              </a:solidFill>
              <a:cs typeface="+mn-ea"/>
              <a:sym typeface="+mn-lt"/>
            </a:endParaRPr>
          </a:p>
        </p:txBody>
      </p:sp>
      <p:sp>
        <p:nvSpPr>
          <p:cNvPr id="5" name="文本框 4"/>
          <p:cNvSpPr txBox="1"/>
          <p:nvPr/>
        </p:nvSpPr>
        <p:spPr>
          <a:xfrm>
            <a:off x="1769110" y="947420"/>
            <a:ext cx="8271510" cy="398780"/>
          </a:xfrm>
          <a:prstGeom prst="rect">
            <a:avLst/>
          </a:prstGeom>
          <a:noFill/>
        </p:spPr>
        <p:txBody>
          <a:bodyPr wrap="square" rtlCol="0" anchor="t">
            <a:spAutoFit/>
          </a:bodyPr>
          <a:lstStyle/>
          <a:p>
            <a:pPr algn="ctr"/>
            <a:r>
              <a:rPr lang="zh-CN" altLang="en-US" sz="2000" b="1" dirty="0">
                <a:cs typeface="+mn-ea"/>
                <a:sym typeface="+mn-lt"/>
              </a:rPr>
              <a:t>复方醋酸钠葡萄糖注射液有效补充液体、电解质和能量，安全性良好</a:t>
            </a:r>
            <a:endParaRPr lang="zh-CN" altLang="en-US" sz="2000" b="1" dirty="0">
              <a:solidFill>
                <a:schemeClr val="accent1"/>
              </a:solidFill>
              <a:cs typeface="+mn-ea"/>
              <a:sym typeface="+mn-lt"/>
            </a:endParaRPr>
          </a:p>
        </p:txBody>
      </p:sp>
      <p:sp>
        <p:nvSpPr>
          <p:cNvPr id="7" name="文本框 6"/>
          <p:cNvSpPr txBox="1"/>
          <p:nvPr/>
        </p:nvSpPr>
        <p:spPr>
          <a:xfrm>
            <a:off x="711835" y="1408430"/>
            <a:ext cx="11064875" cy="1476375"/>
          </a:xfrm>
          <a:prstGeom prst="rect">
            <a:avLst/>
          </a:prstGeom>
          <a:noFill/>
          <a:ln>
            <a:solidFill>
              <a:schemeClr val="accent1"/>
            </a:solidFill>
          </a:ln>
        </p:spPr>
        <p:txBody>
          <a:bodyPr wrap="square" rtlCol="0">
            <a:spAutoFit/>
          </a:bodyPr>
          <a:lstStyle/>
          <a:p>
            <a:pPr marL="171450" indent="-171450">
              <a:lnSpc>
                <a:spcPct val="150000"/>
              </a:lnSpc>
              <a:buFont typeface="Arial" panose="020B0604020202020204" pitchFamily="34" charset="0"/>
              <a:buChar char="•"/>
            </a:pPr>
            <a:r>
              <a:rPr lang="zh-CN" altLang="en-US" sz="1200" b="1" dirty="0">
                <a:cs typeface="+mn-ea"/>
                <a:sym typeface="+mn-lt"/>
              </a:rPr>
              <a:t>研究对象：</a:t>
            </a:r>
            <a:r>
              <a:rPr lang="zh-CN" altLang="en-US" sz="1200" dirty="0">
                <a:cs typeface="+mn-ea"/>
                <a:sym typeface="+mn-lt"/>
              </a:rPr>
              <a:t>15名因肾活检住院且因口服或肠道摄入不足或无法实现而需要静脉补充水分、电解质及能量的患者</a:t>
            </a:r>
            <a:endParaRPr lang="zh-CN" altLang="en-US" sz="1200" dirty="0">
              <a:cs typeface="+mn-ea"/>
              <a:sym typeface="+mn-lt"/>
            </a:endParaRPr>
          </a:p>
          <a:p>
            <a:pPr marL="171450" indent="-171450">
              <a:lnSpc>
                <a:spcPct val="150000"/>
              </a:lnSpc>
              <a:buFont typeface="Arial" panose="020B0604020202020204" pitchFamily="34" charset="0"/>
              <a:buChar char="•"/>
            </a:pPr>
            <a:r>
              <a:rPr lang="zh-CN" altLang="en-US" sz="1200" b="1" dirty="0">
                <a:cs typeface="+mn-ea"/>
                <a:sym typeface="+mn-lt"/>
              </a:rPr>
              <a:t>研究设计：</a:t>
            </a:r>
            <a:r>
              <a:rPr lang="zh-CN" altLang="en-US" sz="1200" dirty="0">
                <a:cs typeface="+mn-ea"/>
                <a:sym typeface="+mn-lt"/>
              </a:rPr>
              <a:t>单中心、单臂、前瞻性临床研究</a:t>
            </a:r>
            <a:endParaRPr lang="zh-CN" altLang="en-US" sz="1200" b="1" dirty="0">
              <a:cs typeface="+mn-ea"/>
              <a:sym typeface="+mn-lt"/>
            </a:endParaRPr>
          </a:p>
          <a:p>
            <a:pPr marL="171450" indent="-171450">
              <a:lnSpc>
                <a:spcPct val="150000"/>
              </a:lnSpc>
              <a:buFont typeface="Arial" panose="020B0604020202020204" pitchFamily="34" charset="0"/>
              <a:buChar char="•"/>
            </a:pPr>
            <a:r>
              <a:rPr lang="zh-CN" altLang="en-US" sz="1200" b="1" dirty="0">
                <a:cs typeface="+mn-ea"/>
                <a:sym typeface="+mn-lt"/>
              </a:rPr>
              <a:t>实验方法</a:t>
            </a:r>
            <a:r>
              <a:rPr lang="zh-CN" altLang="en-US" sz="1200" dirty="0">
                <a:cs typeface="+mn-ea"/>
                <a:sym typeface="+mn-lt"/>
              </a:rPr>
              <a:t>：15例符合纳入标准的肾活检住院患者，输注复方醋酸钠葡萄糖注射液（</a:t>
            </a:r>
            <a:r>
              <a:rPr lang="en-US" altLang="zh-CN" sz="1200" dirty="0">
                <a:cs typeface="+mn-ea"/>
                <a:sym typeface="+mn-lt"/>
              </a:rPr>
              <a:t>Veen 3G</a:t>
            </a:r>
            <a:r>
              <a:rPr lang="zh-CN" altLang="en-US" sz="1200" dirty="0">
                <a:cs typeface="+mn-ea"/>
                <a:sym typeface="+mn-lt"/>
              </a:rPr>
              <a:t>试验制剂）</a:t>
            </a:r>
            <a:endParaRPr lang="zh-CN" altLang="en-US" sz="1200" dirty="0">
              <a:cs typeface="+mn-ea"/>
              <a:sym typeface="+mn-lt"/>
            </a:endParaRPr>
          </a:p>
          <a:p>
            <a:pPr marL="171450" lvl="0" indent="-171450">
              <a:lnSpc>
                <a:spcPct val="150000"/>
              </a:lnSpc>
              <a:buFont typeface="Arial" panose="020B0604020202020204" pitchFamily="34" charset="0"/>
              <a:buChar char="•"/>
            </a:pPr>
            <a:r>
              <a:rPr lang="zh-CN" altLang="en-US" sz="1200" b="1" dirty="0">
                <a:cs typeface="+mn-ea"/>
                <a:sym typeface="+mn-lt"/>
              </a:rPr>
              <a:t>给药方法：</a:t>
            </a:r>
            <a:r>
              <a:rPr lang="zh-CN" altLang="en-US" sz="1200" dirty="0">
                <a:cs typeface="+mn-ea"/>
                <a:sym typeface="+mn-lt"/>
              </a:rPr>
              <a:t>单次剂量500-1000</a:t>
            </a:r>
            <a:r>
              <a:rPr lang="en-US" altLang="zh-CN" sz="1200" dirty="0">
                <a:cs typeface="+mn-ea"/>
                <a:sym typeface="+mn-lt"/>
              </a:rPr>
              <a:t>mL，</a:t>
            </a:r>
            <a:r>
              <a:rPr lang="zh-CN" altLang="en-US" sz="1200" dirty="0">
                <a:cs typeface="+mn-ea"/>
                <a:sym typeface="+mn-lt"/>
              </a:rPr>
              <a:t>每日总量限制为2500</a:t>
            </a:r>
            <a:r>
              <a:rPr lang="en-US" altLang="zh-CN" sz="1200" dirty="0">
                <a:cs typeface="+mn-ea"/>
                <a:sym typeface="+mn-lt"/>
              </a:rPr>
              <a:t>mL，</a:t>
            </a:r>
            <a:r>
              <a:rPr lang="zh-CN" altLang="en-US" sz="1200" dirty="0">
                <a:cs typeface="+mn-ea"/>
                <a:sym typeface="+mn-lt"/>
              </a:rPr>
              <a:t>通过外周静脉持续或间歇输注，最长输注时间不超过24小时；观察期为2天，其中包括1天的输注期</a:t>
            </a:r>
            <a:endParaRPr lang="zh-CN" altLang="en-US" sz="1200" dirty="0">
              <a:cs typeface="+mn-ea"/>
              <a:sym typeface="+mn-lt"/>
            </a:endParaRPr>
          </a:p>
        </p:txBody>
      </p:sp>
      <p:sp>
        <p:nvSpPr>
          <p:cNvPr id="3" name="任意多边形: 形状 6"/>
          <p:cNvSpPr/>
          <p:nvPr userDrawn="1"/>
        </p:nvSpPr>
        <p:spPr>
          <a:xfrm rot="16200000">
            <a:off x="-89339" y="289887"/>
            <a:ext cx="603016" cy="424338"/>
          </a:xfrm>
          <a:custGeom>
            <a:avLst/>
            <a:gdLst>
              <a:gd name="connsiteX0" fmla="*/ 0 w 12064156"/>
              <a:gd name="connsiteY0" fmla="*/ 0 h 2557671"/>
              <a:gd name="connsiteX1" fmla="*/ 12064156 w 12064156"/>
              <a:gd name="connsiteY1" fmla="*/ 0 h 2557671"/>
              <a:gd name="connsiteX2" fmla="*/ 12052950 w 12064156"/>
              <a:gd name="connsiteY2" fmla="*/ 38524 h 2557671"/>
              <a:gd name="connsiteX3" fmla="*/ 11699594 w 12064156"/>
              <a:gd name="connsiteY3" fmla="*/ 1253289 h 2557671"/>
              <a:gd name="connsiteX4" fmla="*/ 11648133 w 12064156"/>
              <a:gd name="connsiteY4" fmla="*/ 1429514 h 2557671"/>
              <a:gd name="connsiteX5" fmla="*/ 11502327 w 12064156"/>
              <a:gd name="connsiteY5" fmla="*/ 1635827 h 2557671"/>
              <a:gd name="connsiteX6" fmla="*/ 11305059 w 12064156"/>
              <a:gd name="connsiteY6" fmla="*/ 1743281 h 2557671"/>
              <a:gd name="connsiteX7" fmla="*/ 11257886 w 12064156"/>
              <a:gd name="connsiteY7" fmla="*/ 1751878 h 2557671"/>
              <a:gd name="connsiteX8" fmla="*/ 10357316 w 12064156"/>
              <a:gd name="connsiteY8" fmla="*/ 1898016 h 2557671"/>
              <a:gd name="connsiteX9" fmla="*/ 9057923 w 12064156"/>
              <a:gd name="connsiteY9" fmla="*/ 2100030 h 2557671"/>
              <a:gd name="connsiteX10" fmla="*/ 7634165 w 12064156"/>
              <a:gd name="connsiteY10" fmla="*/ 2327834 h 2557671"/>
              <a:gd name="connsiteX11" fmla="*/ 6351925 w 12064156"/>
              <a:gd name="connsiteY11" fmla="*/ 2529848 h 2557671"/>
              <a:gd name="connsiteX12" fmla="*/ 6017428 w 12064156"/>
              <a:gd name="connsiteY12" fmla="*/ 2555637 h 2557671"/>
              <a:gd name="connsiteX13" fmla="*/ 5712949 w 12064156"/>
              <a:gd name="connsiteY13" fmla="*/ 2529848 h 2557671"/>
              <a:gd name="connsiteX14" fmla="*/ 5558566 w 12064156"/>
              <a:gd name="connsiteY14" fmla="*/ 2504059 h 2557671"/>
              <a:gd name="connsiteX15" fmla="*/ 4529344 w 12064156"/>
              <a:gd name="connsiteY15" fmla="*/ 2340728 h 2557671"/>
              <a:gd name="connsiteX16" fmla="*/ 2668166 w 12064156"/>
              <a:gd name="connsiteY16" fmla="*/ 2048452 h 2557671"/>
              <a:gd name="connsiteX17" fmla="*/ 806988 w 12064156"/>
              <a:gd name="connsiteY17" fmla="*/ 1751878 h 2557671"/>
              <a:gd name="connsiteX18" fmla="*/ 416741 w 12064156"/>
              <a:gd name="connsiteY18" fmla="*/ 1429514 h 2557671"/>
              <a:gd name="connsiteX19" fmla="*/ 391011 w 12064156"/>
              <a:gd name="connsiteY19" fmla="*/ 1347849 h 2557671"/>
              <a:gd name="connsiteX20" fmla="*/ 73667 w 12064156"/>
              <a:gd name="connsiteY20" fmla="*/ 256112 h 2557671"/>
              <a:gd name="connsiteX21" fmla="*/ 10044 w 12064156"/>
              <a:gd name="connsiteY21" fmla="*/ 34918 h 2557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64156" h="2557671">
                <a:moveTo>
                  <a:pt x="0" y="0"/>
                </a:moveTo>
                <a:lnTo>
                  <a:pt x="12064156" y="0"/>
                </a:lnTo>
                <a:lnTo>
                  <a:pt x="12052950" y="38524"/>
                </a:lnTo>
                <a:cubicBezTo>
                  <a:pt x="11699594" y="1253289"/>
                  <a:pt x="11699594" y="1253289"/>
                  <a:pt x="11699594" y="1253289"/>
                </a:cubicBezTo>
                <a:cubicBezTo>
                  <a:pt x="11648133" y="1429514"/>
                  <a:pt x="11648133" y="1429514"/>
                  <a:pt x="11648133" y="1429514"/>
                </a:cubicBezTo>
                <a:cubicBezTo>
                  <a:pt x="11648133" y="1429514"/>
                  <a:pt x="11605249" y="1541267"/>
                  <a:pt x="11502327" y="1635827"/>
                </a:cubicBezTo>
                <a:cubicBezTo>
                  <a:pt x="11450865" y="1678809"/>
                  <a:pt x="11386539" y="1721790"/>
                  <a:pt x="11305059" y="1743281"/>
                </a:cubicBezTo>
                <a:cubicBezTo>
                  <a:pt x="11287905" y="1747580"/>
                  <a:pt x="11275040" y="1751878"/>
                  <a:pt x="11257886" y="1751878"/>
                </a:cubicBezTo>
                <a:cubicBezTo>
                  <a:pt x="10357316" y="1898016"/>
                  <a:pt x="10357316" y="1898016"/>
                  <a:pt x="10357316" y="1898016"/>
                </a:cubicBezTo>
                <a:cubicBezTo>
                  <a:pt x="9057923" y="2100030"/>
                  <a:pt x="9057923" y="2100030"/>
                  <a:pt x="9057923" y="2100030"/>
                </a:cubicBezTo>
                <a:cubicBezTo>
                  <a:pt x="7634165" y="2327834"/>
                  <a:pt x="7634165" y="2327834"/>
                  <a:pt x="7634165" y="2327834"/>
                </a:cubicBezTo>
                <a:cubicBezTo>
                  <a:pt x="6351925" y="2529848"/>
                  <a:pt x="6351925" y="2529848"/>
                  <a:pt x="6351925" y="2529848"/>
                </a:cubicBezTo>
                <a:cubicBezTo>
                  <a:pt x="6180388" y="2559935"/>
                  <a:pt x="6077466" y="2559935"/>
                  <a:pt x="6017428" y="2555637"/>
                </a:cubicBezTo>
                <a:cubicBezTo>
                  <a:pt x="5987409" y="2559935"/>
                  <a:pt x="5884486" y="2559935"/>
                  <a:pt x="5712949" y="2529848"/>
                </a:cubicBezTo>
                <a:cubicBezTo>
                  <a:pt x="5558566" y="2504059"/>
                  <a:pt x="5558566" y="2504059"/>
                  <a:pt x="5558566" y="2504059"/>
                </a:cubicBezTo>
                <a:cubicBezTo>
                  <a:pt x="4529344" y="2340728"/>
                  <a:pt x="4529344" y="2340728"/>
                  <a:pt x="4529344" y="2340728"/>
                </a:cubicBezTo>
                <a:cubicBezTo>
                  <a:pt x="2668166" y="2048452"/>
                  <a:pt x="2668166" y="2048452"/>
                  <a:pt x="2668166" y="2048452"/>
                </a:cubicBezTo>
                <a:cubicBezTo>
                  <a:pt x="806988" y="1751878"/>
                  <a:pt x="806988" y="1751878"/>
                  <a:pt x="806988" y="1751878"/>
                </a:cubicBezTo>
                <a:cubicBezTo>
                  <a:pt x="519663" y="1704598"/>
                  <a:pt x="416741" y="1429514"/>
                  <a:pt x="416741" y="1429514"/>
                </a:cubicBezTo>
                <a:cubicBezTo>
                  <a:pt x="391011" y="1347849"/>
                  <a:pt x="391011" y="1347849"/>
                  <a:pt x="391011" y="1347849"/>
                </a:cubicBezTo>
                <a:cubicBezTo>
                  <a:pt x="73667" y="256112"/>
                  <a:pt x="73667" y="256112"/>
                  <a:pt x="73667" y="256112"/>
                </a:cubicBezTo>
                <a:cubicBezTo>
                  <a:pt x="47936" y="166656"/>
                  <a:pt x="27030" y="93973"/>
                  <a:pt x="10044" y="34918"/>
                </a:cubicBez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aphicFrame>
        <p:nvGraphicFramePr>
          <p:cNvPr id="9" name="Chart 2"/>
          <p:cNvGraphicFramePr/>
          <p:nvPr/>
        </p:nvGraphicFramePr>
        <p:xfrm>
          <a:off x="711835" y="3087370"/>
          <a:ext cx="6742430" cy="3483610"/>
        </p:xfrm>
        <a:graphic>
          <a:graphicData uri="http://schemas.openxmlformats.org/drawingml/2006/chart">
            <c:chart xmlns:c="http://schemas.openxmlformats.org/drawingml/2006/chart" xmlns:r="http://schemas.openxmlformats.org/officeDocument/2006/relationships" r:id="rId1"/>
          </a:graphicData>
        </a:graphic>
      </p:graphicFrame>
      <p:sp>
        <p:nvSpPr>
          <p:cNvPr id="23" name="文本框 22"/>
          <p:cNvSpPr txBox="1"/>
          <p:nvPr/>
        </p:nvSpPr>
        <p:spPr>
          <a:xfrm>
            <a:off x="7819390" y="3514090"/>
            <a:ext cx="4064000" cy="1938020"/>
          </a:xfrm>
          <a:prstGeom prst="rect">
            <a:avLst/>
          </a:prstGeom>
          <a:noFill/>
        </p:spPr>
        <p:txBody>
          <a:bodyPr wrap="square" rtlCol="0">
            <a:spAutoFit/>
          </a:bodyPr>
          <a:p>
            <a:pPr>
              <a:lnSpc>
                <a:spcPct val="150000"/>
              </a:lnSpc>
            </a:pPr>
            <a:r>
              <a:rPr lang="zh-CN" altLang="en-US" sz="1600"/>
              <a:t>所有患者的疗效均为优或良。心血管血流动力学（收缩压）、血糖值及血清电解质（血清钠、钾、氯、钙、磷和镁）均保持稳定，输注前后几乎无变化，该试验制剂是一种临床有效且高度安全的维持液。</a:t>
            </a:r>
            <a:endParaRPr lang="zh-CN" altLang="en-US" sz="1600"/>
          </a:p>
        </p:txBody>
      </p:sp>
      <p:sp>
        <p:nvSpPr>
          <p:cNvPr id="24" name="文本框 23"/>
          <p:cNvSpPr txBox="1"/>
          <p:nvPr/>
        </p:nvSpPr>
        <p:spPr>
          <a:xfrm>
            <a:off x="481965" y="6655435"/>
            <a:ext cx="8353425" cy="245110"/>
          </a:xfrm>
          <a:prstGeom prst="rect">
            <a:avLst/>
          </a:prstGeom>
          <a:noFill/>
        </p:spPr>
        <p:txBody>
          <a:bodyPr wrap="square" rtlCol="0">
            <a:spAutoFit/>
          </a:bodyPr>
          <a:p>
            <a:r>
              <a:rPr lang="en-US" altLang="zh-CN" sz="1000">
                <a:solidFill>
                  <a:schemeClr val="tx1"/>
                </a:solidFill>
                <a:uFillTx/>
                <a:latin typeface="Times New Roman" panose="02020603050405020304" charset="0"/>
              </a:rPr>
              <a:t>[1]Tomino Y,et al.  Arzneimittelforschung. 2004;54(9):538-44. </a:t>
            </a:r>
            <a:endParaRPr lang="en-US" altLang="zh-CN" sz="1000">
              <a:solidFill>
                <a:schemeClr val="tx1"/>
              </a:solidFill>
              <a:uFillTx/>
              <a:latin typeface="Times New Roman" panose="02020603050405020304" charset="0"/>
            </a:endParaRPr>
          </a:p>
        </p:txBody>
      </p:sp>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占位符 10"/>
          <p:cNvSpPr txBox="1"/>
          <p:nvPr/>
        </p:nvSpPr>
        <p:spPr>
          <a:xfrm>
            <a:off x="737235" y="235585"/>
            <a:ext cx="1466215" cy="523875"/>
          </a:xfrm>
          <a:prstGeom prst="rect">
            <a:avLst/>
          </a:prstGeom>
        </p:spPr>
        <p:txBody>
          <a:bodyPr>
            <a:normAutofit fontScale="97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l">
              <a:buClrTx/>
              <a:buSzTx/>
              <a:buNone/>
            </a:pPr>
            <a:r>
              <a:rPr lang="zh-CN" altLang="en-US" b="1" spc="300" dirty="0">
                <a:solidFill>
                  <a:schemeClr val="tx1">
                    <a:lumMod val="95000"/>
                    <a:lumOff val="5000"/>
                  </a:schemeClr>
                </a:solidFill>
                <a:cs typeface="+mn-ea"/>
                <a:sym typeface="+mn-lt"/>
              </a:rPr>
              <a:t>有效性</a:t>
            </a:r>
            <a:endParaRPr lang="zh-CN" altLang="en-US" b="1" spc="300" dirty="0">
              <a:solidFill>
                <a:schemeClr val="tx1">
                  <a:lumMod val="95000"/>
                  <a:lumOff val="5000"/>
                </a:schemeClr>
              </a:solidFill>
              <a:cs typeface="+mn-ea"/>
              <a:sym typeface="+mn-lt"/>
            </a:endParaRPr>
          </a:p>
        </p:txBody>
      </p:sp>
      <p:sp>
        <p:nvSpPr>
          <p:cNvPr id="2" name="文本框 1"/>
          <p:cNvSpPr txBox="1"/>
          <p:nvPr/>
        </p:nvSpPr>
        <p:spPr>
          <a:xfrm>
            <a:off x="1722120" y="1242378"/>
            <a:ext cx="8775700" cy="3987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cs typeface="+mn-ea"/>
                <a:sym typeface="+mn-lt"/>
              </a:rPr>
              <a:t>复方醋酸钠葡萄糖注射液</a:t>
            </a:r>
            <a:r>
              <a:rPr lang="zh-CN" altLang="en-US" sz="2000" b="1" dirty="0">
                <a:solidFill>
                  <a:schemeClr val="accent1"/>
                </a:solidFill>
                <a:cs typeface="+mn-ea"/>
                <a:sym typeface="+mn-lt"/>
              </a:rPr>
              <a:t>符合指南共识液体治疗推荐</a:t>
            </a:r>
            <a:endParaRPr lang="zh-CN" altLang="en-US" sz="2000" b="1" dirty="0">
              <a:solidFill>
                <a:schemeClr val="accent1"/>
              </a:solidFill>
              <a:cs typeface="+mn-ea"/>
              <a:sym typeface="+mn-lt"/>
            </a:endParaRPr>
          </a:p>
        </p:txBody>
      </p:sp>
      <p:graphicFrame>
        <p:nvGraphicFramePr>
          <p:cNvPr id="3" name="表格 2"/>
          <p:cNvGraphicFramePr/>
          <p:nvPr>
            <p:custDataLst>
              <p:tags r:id="rId1"/>
            </p:custDataLst>
          </p:nvPr>
        </p:nvGraphicFramePr>
        <p:xfrm>
          <a:off x="701040" y="2124710"/>
          <a:ext cx="10917555" cy="3696335"/>
        </p:xfrm>
        <a:graphic>
          <a:graphicData uri="http://schemas.openxmlformats.org/drawingml/2006/table">
            <a:tbl>
              <a:tblPr firstRow="1" bandRow="1">
                <a:tableStyleId>{5C22544A-7EE6-4342-B048-85BDC9FD1C3A}</a:tableStyleId>
              </a:tblPr>
              <a:tblGrid>
                <a:gridCol w="3209290"/>
                <a:gridCol w="7708265"/>
              </a:tblGrid>
              <a:tr h="365760">
                <a:tc>
                  <a:txBody>
                    <a:bodyPr/>
                    <a:lstStyle/>
                    <a:p>
                      <a:pPr algn="ctr">
                        <a:buNone/>
                      </a:pPr>
                      <a:r>
                        <a:rPr lang="zh-CN" altLang="en-US" dirty="0">
                          <a:latin typeface="+mn-lt"/>
                          <a:ea typeface="+mn-ea"/>
                          <a:cs typeface="+mn-ea"/>
                          <a:sym typeface="+mn-lt"/>
                        </a:rPr>
                        <a:t>指南共识名称</a:t>
                      </a:r>
                      <a:endParaRPr lang="zh-CN" altLang="en-US" dirty="0">
                        <a:latin typeface="+mn-lt"/>
                        <a:ea typeface="+mn-ea"/>
                        <a:cs typeface="+mn-ea"/>
                        <a:sym typeface="+mn-lt"/>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2"/>
                    </a:solidFill>
                  </a:tcPr>
                </a:tc>
                <a:tc>
                  <a:txBody>
                    <a:bodyPr/>
                    <a:lstStyle/>
                    <a:p>
                      <a:pPr algn="ctr">
                        <a:buNone/>
                      </a:pPr>
                      <a:r>
                        <a:rPr lang="zh-CN" altLang="en-US">
                          <a:latin typeface="+mn-lt"/>
                          <a:ea typeface="+mn-ea"/>
                          <a:cs typeface="+mn-ea"/>
                          <a:sym typeface="+mn-lt"/>
                        </a:rPr>
                        <a:t>液体治疗建议描述</a:t>
                      </a:r>
                      <a:endParaRPr lang="zh-CN" altLang="en-US">
                        <a:latin typeface="+mn-lt"/>
                        <a:ea typeface="+mn-ea"/>
                        <a:cs typeface="+mn-ea"/>
                        <a:sym typeface="+mn-lt"/>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2"/>
                    </a:solidFill>
                  </a:tcPr>
                </a:tc>
              </a:tr>
              <a:tr h="845820">
                <a:tc>
                  <a:txBody>
                    <a:bodyPr/>
                    <a:lstStyle/>
                    <a:p>
                      <a:pPr algn="ctr">
                        <a:buNone/>
                      </a:pPr>
                      <a:r>
                        <a:rPr lang="zh-CN" altLang="en-US" sz="1400" b="1" dirty="0">
                          <a:latin typeface="+mn-lt"/>
                          <a:ea typeface="+mn-ea"/>
                          <a:cs typeface="+mn-ea"/>
                          <a:sym typeface="+mn-lt"/>
                        </a:rPr>
                        <a:t>《小儿围手术期液体和输血管理指南（</a:t>
                      </a:r>
                      <a:r>
                        <a:rPr lang="en-US" altLang="zh-CN" sz="1400" b="1" dirty="0">
                          <a:latin typeface="+mn-lt"/>
                          <a:ea typeface="+mn-ea"/>
                          <a:cs typeface="+mn-ea"/>
                          <a:sym typeface="+mn-lt"/>
                        </a:rPr>
                        <a:t>2014</a:t>
                      </a:r>
                      <a:r>
                        <a:rPr lang="zh-CN" altLang="en-US" sz="1400" b="1" dirty="0">
                          <a:latin typeface="+mn-lt"/>
                          <a:ea typeface="+mn-ea"/>
                          <a:cs typeface="+mn-ea"/>
                          <a:sym typeface="+mn-lt"/>
                        </a:rPr>
                        <a:t>）》</a:t>
                      </a:r>
                      <a:endParaRPr lang="zh-CN" altLang="en-US" sz="1400" b="1" dirty="0">
                        <a:latin typeface="+mn-lt"/>
                        <a:ea typeface="+mn-ea"/>
                        <a:cs typeface="+mn-ea"/>
                        <a:sym typeface="+mn-lt"/>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marL="171450" indent="-171450" algn="l">
                        <a:lnSpc>
                          <a:spcPct val="150000"/>
                        </a:lnSpc>
                        <a:buClrTx/>
                        <a:buSzTx/>
                        <a:buFont typeface="Arial" panose="020B0604020202020204" pitchFamily="34" charset="0"/>
                        <a:buChar char="•"/>
                      </a:pPr>
                      <a:r>
                        <a:rPr lang="zh-CN" altLang="en-US" sz="1200" dirty="0">
                          <a:latin typeface="+mn-lt"/>
                          <a:ea typeface="+mn-ea"/>
                          <a:cs typeface="+mn-ea"/>
                          <a:sym typeface="+mn-lt"/>
                        </a:rPr>
                        <a:t>早产儿、脓毒症新生儿、糖尿病母亲的婴儿及接受全肠道外营养的儿童术中可用2.5% </a:t>
                      </a:r>
                      <a:r>
                        <a:rPr lang="en-US" altLang="zh-CN" sz="1200" dirty="0">
                          <a:latin typeface="+mn-lt"/>
                          <a:ea typeface="+mn-ea"/>
                          <a:cs typeface="+mn-ea"/>
                          <a:sym typeface="+mn-lt"/>
                        </a:rPr>
                        <a:t>~</a:t>
                      </a:r>
                      <a:r>
                        <a:rPr lang="zh-CN" altLang="en-US" sz="1200" dirty="0">
                          <a:latin typeface="+mn-lt"/>
                          <a:ea typeface="+mn-ea"/>
                          <a:cs typeface="+mn-ea"/>
                          <a:sym typeface="+mn-lt"/>
                        </a:rPr>
                        <a:t>5%葡萄糖溶液。</a:t>
                      </a:r>
                      <a:endParaRPr lang="zh-CN" altLang="en-US" sz="1200" dirty="0">
                        <a:latin typeface="+mn-lt"/>
                        <a:ea typeface="+mn-ea"/>
                        <a:cs typeface="+mn-ea"/>
                        <a:sym typeface="+mn-lt"/>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825500">
                <a:tc>
                  <a:txBody>
                    <a:bodyPr/>
                    <a:lstStyle/>
                    <a:p>
                      <a:pPr algn="ctr">
                        <a:buNone/>
                      </a:pPr>
                      <a:r>
                        <a:rPr lang="zh-CN" altLang="en-US" sz="1400" b="1" dirty="0">
                          <a:highlight>
                            <a:srgbClr val="000000">
                              <a:alpha val="0"/>
                            </a:srgbClr>
                          </a:highlight>
                          <a:latin typeface="+mn-lt"/>
                          <a:ea typeface="+mn-ea"/>
                          <a:cs typeface="+mn-ea"/>
                          <a:sym typeface="+mn-lt"/>
                        </a:rPr>
                        <a:t>《儿童晶体液临床应用专家共识》</a:t>
                      </a:r>
                      <a:endParaRPr lang="zh-CN" altLang="en-US" sz="1400" b="1" dirty="0">
                        <a:highlight>
                          <a:srgbClr val="000000">
                            <a:alpha val="0"/>
                          </a:srgbClr>
                        </a:highlight>
                        <a:latin typeface="+mn-lt"/>
                        <a:ea typeface="+mn-ea"/>
                        <a:cs typeface="+mn-ea"/>
                        <a:sym typeface="+mn-lt"/>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marL="171450" indent="-171450" algn="l">
                        <a:lnSpc>
                          <a:spcPct val="150000"/>
                        </a:lnSpc>
                        <a:buFont typeface="Arial" panose="020B0604020202020204" pitchFamily="34" charset="0"/>
                        <a:buChar char="•"/>
                      </a:pPr>
                      <a:r>
                        <a:rPr lang="zh-CN" altLang="en-US" sz="1200" dirty="0">
                          <a:highlight>
                            <a:srgbClr val="000000">
                              <a:alpha val="0"/>
                            </a:srgbClr>
                          </a:highlight>
                          <a:latin typeface="+mn-lt"/>
                          <a:ea typeface="+mn-ea"/>
                          <a:cs typeface="+mn-ea"/>
                          <a:sym typeface="+mn-lt"/>
                        </a:rPr>
                        <a:t>药品规格应围绕临床治疗需求设计，故在此呼吁企业应加快250，100mL小规格醋酸钠林格注射液的研发。此外，</a:t>
                      </a:r>
                      <a:r>
                        <a:rPr lang="zh-CN" altLang="en-US" sz="1200" b="1" dirty="0">
                          <a:solidFill>
                            <a:srgbClr val="FF0000"/>
                          </a:solidFill>
                          <a:highlight>
                            <a:srgbClr val="000000">
                              <a:alpha val="0"/>
                            </a:srgbClr>
                          </a:highlight>
                          <a:latin typeface="+mn-lt"/>
                          <a:ea typeface="+mn-ea"/>
                          <a:cs typeface="+mn-ea"/>
                          <a:sym typeface="+mn-lt"/>
                        </a:rPr>
                        <a:t>国外上市的醋酸类电解质适应证与醋酸钠林格注射液相似，100，200，250mL等小规格均批准上市。</a:t>
                      </a:r>
                      <a:endParaRPr lang="zh-CN" altLang="en-US" sz="1200" b="1" dirty="0">
                        <a:solidFill>
                          <a:srgbClr val="FF0000"/>
                        </a:solidFill>
                        <a:highlight>
                          <a:srgbClr val="000000">
                            <a:alpha val="0"/>
                          </a:srgbClr>
                        </a:highlight>
                        <a:latin typeface="+mn-lt"/>
                        <a:ea typeface="+mn-ea"/>
                        <a:cs typeface="+mn-ea"/>
                        <a:sym typeface="+mn-lt"/>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744855">
                <a:tc>
                  <a:txBody>
                    <a:bodyPr/>
                    <a:lstStyle/>
                    <a:p>
                      <a:pPr algn="ctr">
                        <a:buNone/>
                      </a:pPr>
                      <a:r>
                        <a:rPr lang="zh-CN" altLang="en-US" sz="1400" b="1" dirty="0">
                          <a:latin typeface="+mn-lt"/>
                          <a:ea typeface="+mn-ea"/>
                          <a:cs typeface="+mn-ea"/>
                          <a:sym typeface="+mn-lt"/>
                        </a:rPr>
                        <a:t>《外科病人围手术期液体治疗专家共识》</a:t>
                      </a:r>
                      <a:endParaRPr lang="zh-CN" altLang="en-US" sz="1400" b="1" dirty="0">
                        <a:latin typeface="+mn-lt"/>
                        <a:ea typeface="+mn-ea"/>
                        <a:cs typeface="+mn-ea"/>
                        <a:sym typeface="+mn-lt"/>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marL="171450" indent="-171450" algn="l">
                        <a:lnSpc>
                          <a:spcPct val="150000"/>
                        </a:lnSpc>
                        <a:buClrTx/>
                        <a:buSzTx/>
                        <a:buFont typeface="Arial" panose="020B0604020202020204" pitchFamily="34" charset="0"/>
                        <a:buChar char="•"/>
                      </a:pPr>
                      <a:r>
                        <a:rPr lang="zh-CN" altLang="en-US" sz="1200" dirty="0">
                          <a:latin typeface="+mn-lt"/>
                          <a:ea typeface="+mn-ea"/>
                          <a:cs typeface="+mn-ea"/>
                          <a:sym typeface="+mn-lt"/>
                        </a:rPr>
                        <a:t>对禁食水但不存在低血容量的病人，如病人不存在体液异常丢失、异常分布等情况，则给予维持性液体治疗。</a:t>
                      </a:r>
                      <a:endParaRPr lang="zh-CN" altLang="en-US" sz="1200" dirty="0">
                        <a:latin typeface="+mn-lt"/>
                        <a:ea typeface="+mn-ea"/>
                        <a:cs typeface="+mn-ea"/>
                        <a:sym typeface="+mn-lt"/>
                      </a:endParaRPr>
                    </a:p>
                    <a:p>
                      <a:pPr marL="171450" indent="-171450" algn="l">
                        <a:lnSpc>
                          <a:spcPct val="150000"/>
                        </a:lnSpc>
                        <a:buClrTx/>
                        <a:buSzTx/>
                        <a:buFont typeface="Arial" panose="020B0604020202020204" pitchFamily="34" charset="0"/>
                        <a:buChar char="•"/>
                      </a:pPr>
                      <a:r>
                        <a:rPr lang="zh-CN" altLang="en-US" sz="1200" dirty="0">
                          <a:latin typeface="+mn-lt"/>
                          <a:ea typeface="+mn-ea"/>
                          <a:cs typeface="+mn-ea"/>
                          <a:sym typeface="+mn-lt"/>
                        </a:rPr>
                        <a:t>即补充病人生理需要量：25~30mL/（kg·d）液体，1 mmol/（kg·d）的Na+、K+、Cl-，50~100 g/d葡萄糖。</a:t>
                      </a:r>
                      <a:endParaRPr lang="zh-CN" altLang="en-US" sz="1200" dirty="0">
                        <a:latin typeface="+mn-lt"/>
                        <a:ea typeface="+mn-ea"/>
                        <a:cs typeface="+mn-ea"/>
                        <a:sym typeface="+mn-lt"/>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914400">
                <a:tc>
                  <a:txBody>
                    <a:bodyPr/>
                    <a:lstStyle/>
                    <a:p>
                      <a:pPr marL="0" marR="0" lvl="0" indent="0" algn="ctr" defTabSz="914400" rtl="0" eaLnBrk="1" fontAlgn="auto" latinLnBrk="0" hangingPunct="1">
                        <a:lnSpc>
                          <a:spcPct val="150000"/>
                        </a:lnSpc>
                        <a:spcBef>
                          <a:spcPts val="0"/>
                        </a:spcBef>
                        <a:spcAft>
                          <a:spcPts val="0"/>
                        </a:spcAft>
                        <a:buClrTx/>
                        <a:buSzTx/>
                        <a:buFontTx/>
                        <a:buNone/>
                        <a:defRPr/>
                      </a:pPr>
                      <a:r>
                        <a:rPr lang="en-US" altLang="zh-CN" sz="1400" b="1" dirty="0">
                          <a:latin typeface="+mn-lt"/>
                          <a:ea typeface="+mn-ea"/>
                          <a:cs typeface="+mn-ea"/>
                          <a:sym typeface="+mn-lt"/>
                        </a:rPr>
                        <a:t>《</a:t>
                      </a:r>
                      <a:r>
                        <a:rPr lang="zh-CN" altLang="en-US" sz="1400" b="1" dirty="0">
                          <a:latin typeface="+mn-lt"/>
                          <a:ea typeface="+mn-ea"/>
                          <a:cs typeface="+mn-ea"/>
                          <a:sym typeface="+mn-lt"/>
                        </a:rPr>
                        <a:t>脓毒症液体治疗急诊专家共识</a:t>
                      </a:r>
                      <a:r>
                        <a:rPr lang="en-US" altLang="zh-CN" sz="1400" b="1" dirty="0">
                          <a:latin typeface="+mn-lt"/>
                          <a:ea typeface="+mn-ea"/>
                          <a:cs typeface="+mn-ea"/>
                          <a:sym typeface="+mn-lt"/>
                        </a:rPr>
                        <a:t>》</a:t>
                      </a:r>
                      <a:endParaRPr lang="en-US" altLang="zh-CN" sz="1400" b="1" dirty="0">
                        <a:latin typeface="+mn-lt"/>
                        <a:ea typeface="+mn-ea"/>
                        <a:cs typeface="+mn-ea"/>
                        <a:sym typeface="+mn-lt"/>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marL="171450" indent="-171450" algn="l">
                        <a:lnSpc>
                          <a:spcPct val="150000"/>
                        </a:lnSpc>
                        <a:buClrTx/>
                        <a:buSzTx/>
                        <a:buFont typeface="Arial" panose="020B0604020202020204" pitchFamily="34" charset="0"/>
                        <a:buChar char="•"/>
                      </a:pPr>
                      <a:r>
                        <a:rPr lang="zh-CN" altLang="en-US" sz="1200" b="0" dirty="0">
                          <a:latin typeface="+mn-lt"/>
                          <a:ea typeface="+mn-ea"/>
                          <a:cs typeface="+mn-ea"/>
                          <a:sym typeface="+mn-lt"/>
                        </a:rPr>
                        <a:t>维持性液体治疗：</a:t>
                      </a:r>
                      <a:endParaRPr lang="zh-CN" altLang="en-US" sz="1200" b="0" dirty="0">
                        <a:latin typeface="+mn-lt"/>
                        <a:ea typeface="+mn-ea"/>
                        <a:cs typeface="+mn-ea"/>
                        <a:sym typeface="+mn-lt"/>
                      </a:endParaRPr>
                    </a:p>
                    <a:p>
                      <a:pPr marL="171450" indent="-171450" algn="l">
                        <a:lnSpc>
                          <a:spcPct val="150000"/>
                        </a:lnSpc>
                        <a:buClrTx/>
                        <a:buSzTx/>
                        <a:buFont typeface="Arial" panose="020B0604020202020204" pitchFamily="34" charset="0"/>
                        <a:buChar char="•"/>
                      </a:pPr>
                      <a:r>
                        <a:rPr lang="zh-CN" altLang="en-US" sz="1200" dirty="0">
                          <a:latin typeface="+mn-lt"/>
                          <a:ea typeface="+mn-ea"/>
                          <a:cs typeface="+mn-ea"/>
                          <a:sym typeface="+mn-lt"/>
                        </a:rPr>
                        <a:t>① 液体量：25-30ml</a:t>
                      </a:r>
                      <a:r>
                        <a:rPr lang="en-US" altLang="zh-CN" sz="1200" dirty="0">
                          <a:latin typeface="+mn-lt"/>
                          <a:ea typeface="+mn-ea"/>
                          <a:cs typeface="+mn-ea"/>
                          <a:sym typeface="+mn-lt"/>
                        </a:rPr>
                        <a:t>/</a:t>
                      </a:r>
                      <a:r>
                        <a:rPr lang="zh-CN" altLang="en-US" sz="1200" dirty="0">
                          <a:latin typeface="+mn-lt"/>
                          <a:ea typeface="+mn-ea"/>
                          <a:cs typeface="+mn-ea"/>
                          <a:sym typeface="+mn-lt"/>
                        </a:rPr>
                        <a:t>（kg·d）② 1mmol/（kg·d）的电解质；③ 50~100g/d的葡萄糖。</a:t>
                      </a:r>
                      <a:endParaRPr lang="zh-CN" altLang="en-US" sz="1200" dirty="0">
                        <a:latin typeface="+mn-lt"/>
                        <a:ea typeface="+mn-ea"/>
                        <a:cs typeface="+mn-ea"/>
                        <a:sym typeface="+mn-lt"/>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
        <p:nvSpPr>
          <p:cNvPr id="5" name="任意多边形: 形状 6"/>
          <p:cNvSpPr/>
          <p:nvPr userDrawn="1"/>
        </p:nvSpPr>
        <p:spPr>
          <a:xfrm rot="16200000">
            <a:off x="-89339" y="289887"/>
            <a:ext cx="603016" cy="424338"/>
          </a:xfrm>
          <a:custGeom>
            <a:avLst/>
            <a:gdLst>
              <a:gd name="connsiteX0" fmla="*/ 0 w 12064156"/>
              <a:gd name="connsiteY0" fmla="*/ 0 h 2557671"/>
              <a:gd name="connsiteX1" fmla="*/ 12064156 w 12064156"/>
              <a:gd name="connsiteY1" fmla="*/ 0 h 2557671"/>
              <a:gd name="connsiteX2" fmla="*/ 12052950 w 12064156"/>
              <a:gd name="connsiteY2" fmla="*/ 38524 h 2557671"/>
              <a:gd name="connsiteX3" fmla="*/ 11699594 w 12064156"/>
              <a:gd name="connsiteY3" fmla="*/ 1253289 h 2557671"/>
              <a:gd name="connsiteX4" fmla="*/ 11648133 w 12064156"/>
              <a:gd name="connsiteY4" fmla="*/ 1429514 h 2557671"/>
              <a:gd name="connsiteX5" fmla="*/ 11502327 w 12064156"/>
              <a:gd name="connsiteY5" fmla="*/ 1635827 h 2557671"/>
              <a:gd name="connsiteX6" fmla="*/ 11305059 w 12064156"/>
              <a:gd name="connsiteY6" fmla="*/ 1743281 h 2557671"/>
              <a:gd name="connsiteX7" fmla="*/ 11257886 w 12064156"/>
              <a:gd name="connsiteY7" fmla="*/ 1751878 h 2557671"/>
              <a:gd name="connsiteX8" fmla="*/ 10357316 w 12064156"/>
              <a:gd name="connsiteY8" fmla="*/ 1898016 h 2557671"/>
              <a:gd name="connsiteX9" fmla="*/ 9057923 w 12064156"/>
              <a:gd name="connsiteY9" fmla="*/ 2100030 h 2557671"/>
              <a:gd name="connsiteX10" fmla="*/ 7634165 w 12064156"/>
              <a:gd name="connsiteY10" fmla="*/ 2327834 h 2557671"/>
              <a:gd name="connsiteX11" fmla="*/ 6351925 w 12064156"/>
              <a:gd name="connsiteY11" fmla="*/ 2529848 h 2557671"/>
              <a:gd name="connsiteX12" fmla="*/ 6017428 w 12064156"/>
              <a:gd name="connsiteY12" fmla="*/ 2555637 h 2557671"/>
              <a:gd name="connsiteX13" fmla="*/ 5712949 w 12064156"/>
              <a:gd name="connsiteY13" fmla="*/ 2529848 h 2557671"/>
              <a:gd name="connsiteX14" fmla="*/ 5558566 w 12064156"/>
              <a:gd name="connsiteY14" fmla="*/ 2504059 h 2557671"/>
              <a:gd name="connsiteX15" fmla="*/ 4529344 w 12064156"/>
              <a:gd name="connsiteY15" fmla="*/ 2340728 h 2557671"/>
              <a:gd name="connsiteX16" fmla="*/ 2668166 w 12064156"/>
              <a:gd name="connsiteY16" fmla="*/ 2048452 h 2557671"/>
              <a:gd name="connsiteX17" fmla="*/ 806988 w 12064156"/>
              <a:gd name="connsiteY17" fmla="*/ 1751878 h 2557671"/>
              <a:gd name="connsiteX18" fmla="*/ 416741 w 12064156"/>
              <a:gd name="connsiteY18" fmla="*/ 1429514 h 2557671"/>
              <a:gd name="connsiteX19" fmla="*/ 391011 w 12064156"/>
              <a:gd name="connsiteY19" fmla="*/ 1347849 h 2557671"/>
              <a:gd name="connsiteX20" fmla="*/ 73667 w 12064156"/>
              <a:gd name="connsiteY20" fmla="*/ 256112 h 2557671"/>
              <a:gd name="connsiteX21" fmla="*/ 10044 w 12064156"/>
              <a:gd name="connsiteY21" fmla="*/ 34918 h 2557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64156" h="2557671">
                <a:moveTo>
                  <a:pt x="0" y="0"/>
                </a:moveTo>
                <a:lnTo>
                  <a:pt x="12064156" y="0"/>
                </a:lnTo>
                <a:lnTo>
                  <a:pt x="12052950" y="38524"/>
                </a:lnTo>
                <a:cubicBezTo>
                  <a:pt x="11699594" y="1253289"/>
                  <a:pt x="11699594" y="1253289"/>
                  <a:pt x="11699594" y="1253289"/>
                </a:cubicBezTo>
                <a:cubicBezTo>
                  <a:pt x="11648133" y="1429514"/>
                  <a:pt x="11648133" y="1429514"/>
                  <a:pt x="11648133" y="1429514"/>
                </a:cubicBezTo>
                <a:cubicBezTo>
                  <a:pt x="11648133" y="1429514"/>
                  <a:pt x="11605249" y="1541267"/>
                  <a:pt x="11502327" y="1635827"/>
                </a:cubicBezTo>
                <a:cubicBezTo>
                  <a:pt x="11450865" y="1678809"/>
                  <a:pt x="11386539" y="1721790"/>
                  <a:pt x="11305059" y="1743281"/>
                </a:cubicBezTo>
                <a:cubicBezTo>
                  <a:pt x="11287905" y="1747580"/>
                  <a:pt x="11275040" y="1751878"/>
                  <a:pt x="11257886" y="1751878"/>
                </a:cubicBezTo>
                <a:cubicBezTo>
                  <a:pt x="10357316" y="1898016"/>
                  <a:pt x="10357316" y="1898016"/>
                  <a:pt x="10357316" y="1898016"/>
                </a:cubicBezTo>
                <a:cubicBezTo>
                  <a:pt x="9057923" y="2100030"/>
                  <a:pt x="9057923" y="2100030"/>
                  <a:pt x="9057923" y="2100030"/>
                </a:cubicBezTo>
                <a:cubicBezTo>
                  <a:pt x="7634165" y="2327834"/>
                  <a:pt x="7634165" y="2327834"/>
                  <a:pt x="7634165" y="2327834"/>
                </a:cubicBezTo>
                <a:cubicBezTo>
                  <a:pt x="6351925" y="2529848"/>
                  <a:pt x="6351925" y="2529848"/>
                  <a:pt x="6351925" y="2529848"/>
                </a:cubicBezTo>
                <a:cubicBezTo>
                  <a:pt x="6180388" y="2559935"/>
                  <a:pt x="6077466" y="2559935"/>
                  <a:pt x="6017428" y="2555637"/>
                </a:cubicBezTo>
                <a:cubicBezTo>
                  <a:pt x="5987409" y="2559935"/>
                  <a:pt x="5884486" y="2559935"/>
                  <a:pt x="5712949" y="2529848"/>
                </a:cubicBezTo>
                <a:cubicBezTo>
                  <a:pt x="5558566" y="2504059"/>
                  <a:pt x="5558566" y="2504059"/>
                  <a:pt x="5558566" y="2504059"/>
                </a:cubicBezTo>
                <a:cubicBezTo>
                  <a:pt x="4529344" y="2340728"/>
                  <a:pt x="4529344" y="2340728"/>
                  <a:pt x="4529344" y="2340728"/>
                </a:cubicBezTo>
                <a:cubicBezTo>
                  <a:pt x="2668166" y="2048452"/>
                  <a:pt x="2668166" y="2048452"/>
                  <a:pt x="2668166" y="2048452"/>
                </a:cubicBezTo>
                <a:cubicBezTo>
                  <a:pt x="806988" y="1751878"/>
                  <a:pt x="806988" y="1751878"/>
                  <a:pt x="806988" y="1751878"/>
                </a:cubicBezTo>
                <a:cubicBezTo>
                  <a:pt x="519663" y="1704598"/>
                  <a:pt x="416741" y="1429514"/>
                  <a:pt x="416741" y="1429514"/>
                </a:cubicBezTo>
                <a:cubicBezTo>
                  <a:pt x="391011" y="1347849"/>
                  <a:pt x="391011" y="1347849"/>
                  <a:pt x="391011" y="1347849"/>
                </a:cubicBezTo>
                <a:cubicBezTo>
                  <a:pt x="73667" y="256112"/>
                  <a:pt x="73667" y="256112"/>
                  <a:pt x="73667" y="256112"/>
                </a:cubicBezTo>
                <a:cubicBezTo>
                  <a:pt x="47936" y="166656"/>
                  <a:pt x="27030" y="93973"/>
                  <a:pt x="10044" y="34918"/>
                </a:cubicBez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占位符 10"/>
          <p:cNvSpPr txBox="1"/>
          <p:nvPr/>
        </p:nvSpPr>
        <p:spPr>
          <a:xfrm>
            <a:off x="662940" y="243205"/>
            <a:ext cx="1435735" cy="523875"/>
          </a:xfrm>
          <a:prstGeom prst="rect">
            <a:avLst/>
          </a:prstGeom>
        </p:spPr>
        <p:txBody>
          <a:bodyPr>
            <a:normAutofit fontScale="97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l">
              <a:buClrTx/>
              <a:buSzTx/>
              <a:buNone/>
            </a:pPr>
            <a:r>
              <a:rPr lang="zh-CN" altLang="en-US" b="1" spc="300" dirty="0">
                <a:solidFill>
                  <a:schemeClr val="tx1">
                    <a:lumMod val="95000"/>
                    <a:lumOff val="5000"/>
                  </a:schemeClr>
                </a:solidFill>
                <a:cs typeface="+mn-ea"/>
                <a:sym typeface="+mn-lt"/>
              </a:rPr>
              <a:t>创新性</a:t>
            </a:r>
            <a:endParaRPr lang="zh-CN" altLang="en-US" b="1" spc="300" dirty="0">
              <a:solidFill>
                <a:schemeClr val="tx1">
                  <a:lumMod val="95000"/>
                  <a:lumOff val="5000"/>
                </a:schemeClr>
              </a:solidFill>
              <a:cs typeface="+mn-ea"/>
              <a:sym typeface="+mn-lt"/>
            </a:endParaRPr>
          </a:p>
        </p:txBody>
      </p:sp>
      <p:graphicFrame>
        <p:nvGraphicFramePr>
          <p:cNvPr id="4" name="表格 3"/>
          <p:cNvGraphicFramePr>
            <a:graphicFrameLocks noGrp="1"/>
          </p:cNvGraphicFramePr>
          <p:nvPr>
            <p:custDataLst>
              <p:tags r:id="rId1"/>
            </p:custDataLst>
          </p:nvPr>
        </p:nvGraphicFramePr>
        <p:xfrm>
          <a:off x="697230" y="2625090"/>
          <a:ext cx="10835640" cy="3198495"/>
        </p:xfrm>
        <a:graphic>
          <a:graphicData uri="http://schemas.openxmlformats.org/drawingml/2006/table">
            <a:tbl>
              <a:tblPr firstRow="1" bandRow="1">
                <a:tableStyleId>{5C22544A-7EE6-4342-B048-85BDC9FD1C3A}</a:tableStyleId>
              </a:tblPr>
              <a:tblGrid>
                <a:gridCol w="960120"/>
                <a:gridCol w="2019300"/>
                <a:gridCol w="1163955"/>
                <a:gridCol w="2698115"/>
                <a:gridCol w="3994150"/>
              </a:tblGrid>
              <a:tr h="320040">
                <a:tc gridSpan="5">
                  <a:txBody>
                    <a:bodyPr/>
                    <a:lstStyle/>
                    <a:p>
                      <a:pPr algn="ctr">
                        <a:lnSpc>
                          <a:spcPct val="80000"/>
                        </a:lnSpc>
                      </a:pPr>
                      <a:r>
                        <a:rPr lang="zh-CN" altLang="en-US" sz="1600" dirty="0"/>
                        <a:t>医保内同类补液产品与本产品对比情况</a:t>
                      </a:r>
                      <a:endParaRPr lang="zh-CN" altLang="en-US" sz="1600" dirty="0"/>
                    </a:p>
                  </a:txBody>
                  <a:tcPr anchor="ctr"/>
                </a:tc>
                <a:tc hMerge="1">
                  <a:tcPr anchor="ctr"/>
                </a:tc>
                <a:tc hMerge="1">
                  <a:tcPr anchor="ctr"/>
                </a:tc>
                <a:tc hMerge="1">
                  <a:tcPr anchor="ctr"/>
                </a:tc>
                <a:tc hMerge="1">
                  <a:tcPr anchor="ctr"/>
                </a:tc>
              </a:tr>
              <a:tr h="365125">
                <a:tc>
                  <a:txBody>
                    <a:bodyPr/>
                    <a:lstStyle/>
                    <a:p>
                      <a:pPr algn="ctr">
                        <a:lnSpc>
                          <a:spcPct val="110000"/>
                        </a:lnSpc>
                      </a:pPr>
                      <a:r>
                        <a:rPr lang="zh-CN" altLang="en-US" sz="1400" b="1" dirty="0"/>
                        <a:t>医保类型</a:t>
                      </a:r>
                      <a:endParaRPr lang="zh-CN" altLang="en-US" sz="1400" b="1" dirty="0"/>
                    </a:p>
                  </a:txBody>
                  <a:tcPr anchor="ctr">
                    <a:solidFill>
                      <a:schemeClr val="accent1">
                        <a:lumMod val="20000"/>
                        <a:lumOff val="80000"/>
                      </a:schemeClr>
                    </a:solidFill>
                  </a:tcPr>
                </a:tc>
                <a:tc>
                  <a:txBody>
                    <a:bodyPr/>
                    <a:lstStyle/>
                    <a:p>
                      <a:pPr algn="ctr">
                        <a:lnSpc>
                          <a:spcPct val="110000"/>
                        </a:lnSpc>
                      </a:pPr>
                      <a:r>
                        <a:rPr lang="zh-CN" altLang="en-US" sz="1400" b="1" dirty="0"/>
                        <a:t>通用名</a:t>
                      </a:r>
                      <a:endParaRPr lang="zh-CN" altLang="en-US" sz="1400" b="1" dirty="0"/>
                    </a:p>
                  </a:txBody>
                  <a:tcPr anchor="ctr">
                    <a:solidFill>
                      <a:schemeClr val="accent1">
                        <a:lumMod val="20000"/>
                        <a:lumOff val="80000"/>
                      </a:schemeClr>
                    </a:solidFill>
                  </a:tcPr>
                </a:tc>
                <a:tc>
                  <a:txBody>
                    <a:bodyPr/>
                    <a:lstStyle/>
                    <a:p>
                      <a:pPr algn="ctr">
                        <a:lnSpc>
                          <a:spcPct val="110000"/>
                        </a:lnSpc>
                      </a:pPr>
                      <a:r>
                        <a:rPr lang="zh-CN" altLang="en-US" sz="1400" b="1" dirty="0"/>
                        <a:t>规格</a:t>
                      </a:r>
                      <a:endParaRPr lang="zh-CN" altLang="en-US" sz="1400" b="1" dirty="0"/>
                    </a:p>
                  </a:txBody>
                  <a:tcPr anchor="ctr">
                    <a:solidFill>
                      <a:schemeClr val="accent1">
                        <a:lumMod val="20000"/>
                        <a:lumOff val="80000"/>
                      </a:schemeClr>
                    </a:solidFill>
                  </a:tcPr>
                </a:tc>
                <a:tc>
                  <a:txBody>
                    <a:bodyPr/>
                    <a:lstStyle/>
                    <a:p>
                      <a:pPr algn="ctr">
                        <a:lnSpc>
                          <a:spcPct val="110000"/>
                        </a:lnSpc>
                      </a:pPr>
                      <a:r>
                        <a:rPr lang="zh-CN" altLang="en-US" sz="1400" b="1" dirty="0"/>
                        <a:t>适应症</a:t>
                      </a:r>
                      <a:endParaRPr lang="zh-CN" altLang="en-US" sz="1400" b="1" dirty="0"/>
                    </a:p>
                  </a:txBody>
                  <a:tcPr anchor="ctr">
                    <a:solidFill>
                      <a:schemeClr val="accent1">
                        <a:lumMod val="20000"/>
                        <a:lumOff val="80000"/>
                      </a:schemeClr>
                    </a:solidFill>
                  </a:tcPr>
                </a:tc>
                <a:tc>
                  <a:txBody>
                    <a:bodyPr/>
                    <a:lstStyle/>
                    <a:p>
                      <a:pPr algn="ctr">
                        <a:lnSpc>
                          <a:spcPct val="110000"/>
                        </a:lnSpc>
                      </a:pPr>
                      <a:r>
                        <a:rPr lang="zh-CN" altLang="en-US" sz="1400" b="1" dirty="0"/>
                        <a:t>用法用量</a:t>
                      </a:r>
                      <a:endParaRPr lang="zh-CN" altLang="en-US" sz="1400" b="1" dirty="0"/>
                    </a:p>
                  </a:txBody>
                  <a:tcPr anchor="ctr">
                    <a:solidFill>
                      <a:schemeClr val="accent1">
                        <a:lumMod val="20000"/>
                        <a:lumOff val="80000"/>
                      </a:schemeClr>
                    </a:solidFill>
                  </a:tcPr>
                </a:tc>
              </a:tr>
              <a:tr h="438785">
                <a:tc>
                  <a:txBody>
                    <a:bodyPr/>
                    <a:lstStyle/>
                    <a:p>
                      <a:pPr algn="ctr">
                        <a:lnSpc>
                          <a:spcPct val="110000"/>
                        </a:lnSpc>
                      </a:pPr>
                      <a:r>
                        <a:rPr lang="zh-CN" altLang="en-US" sz="1200" dirty="0"/>
                        <a:t>医保甲类</a:t>
                      </a:r>
                      <a:endParaRPr lang="zh-CN" altLang="en-US" sz="1200" dirty="0"/>
                    </a:p>
                  </a:txBody>
                  <a:tcPr anchor="ctr">
                    <a:solidFill>
                      <a:schemeClr val="tx2">
                        <a:lumMod val="20000"/>
                        <a:lumOff val="80000"/>
                      </a:schemeClr>
                    </a:solidFill>
                  </a:tcPr>
                </a:tc>
                <a:tc>
                  <a:txBody>
                    <a:bodyPr/>
                    <a:lstStyle/>
                    <a:p>
                      <a:pPr algn="ctr">
                        <a:lnSpc>
                          <a:spcPct val="110000"/>
                        </a:lnSpc>
                      </a:pPr>
                      <a:r>
                        <a:rPr lang="zh-CN" altLang="en-US" sz="1200" dirty="0"/>
                        <a:t>乳酸钠林格注射液</a:t>
                      </a:r>
                      <a:endParaRPr lang="zh-CN" altLang="en-US" sz="1200" dirty="0"/>
                    </a:p>
                  </a:txBody>
                  <a:tcPr anchor="ctr">
                    <a:solidFill>
                      <a:schemeClr val="tx2">
                        <a:lumMod val="20000"/>
                        <a:lumOff val="80000"/>
                      </a:schemeClr>
                    </a:solidFill>
                  </a:tcPr>
                </a:tc>
                <a:tc>
                  <a:txBody>
                    <a:bodyPr/>
                    <a:lstStyle/>
                    <a:p>
                      <a:pPr algn="ctr">
                        <a:lnSpc>
                          <a:spcPct val="110000"/>
                        </a:lnSpc>
                      </a:pPr>
                      <a:r>
                        <a:rPr lang="en-US" altLang="zh-CN" sz="900" dirty="0"/>
                        <a:t>250ml</a:t>
                      </a:r>
                      <a:r>
                        <a:rPr lang="zh-CN" altLang="en-US" sz="900" dirty="0"/>
                        <a:t>；</a:t>
                      </a:r>
                      <a:r>
                        <a:rPr lang="en-US" altLang="zh-CN" sz="900" dirty="0"/>
                        <a:t>500ml</a:t>
                      </a:r>
                      <a:r>
                        <a:rPr lang="zh-CN" altLang="en-US" sz="900" dirty="0"/>
                        <a:t>；</a:t>
                      </a:r>
                      <a:r>
                        <a:rPr lang="en-US" altLang="zh-CN" sz="900" dirty="0"/>
                        <a:t>1L</a:t>
                      </a:r>
                      <a:endParaRPr lang="en-US" altLang="zh-CN" sz="900" dirty="0"/>
                    </a:p>
                  </a:txBody>
                  <a:tcPr anchor="ctr">
                    <a:solidFill>
                      <a:schemeClr val="tx2">
                        <a:lumMod val="20000"/>
                        <a:lumOff val="80000"/>
                      </a:schemeClr>
                    </a:solidFill>
                  </a:tcPr>
                </a:tc>
                <a:tc>
                  <a:txBody>
                    <a:bodyPr/>
                    <a:lstStyle/>
                    <a:p>
                      <a:pPr algn="l">
                        <a:lnSpc>
                          <a:spcPct val="110000"/>
                        </a:lnSpc>
                      </a:pPr>
                      <a:r>
                        <a:rPr lang="zh-CN" altLang="en-US" sz="900" dirty="0"/>
                        <a:t>调节体液、电解质及酸碱平衡药。用于代谢性酸中毒或有代谢性酸中毒的脱水患者。</a:t>
                      </a:r>
                      <a:endParaRPr lang="zh-CN" altLang="en-US" sz="900" dirty="0"/>
                    </a:p>
                  </a:txBody>
                  <a:tcPr anchor="ctr">
                    <a:solidFill>
                      <a:schemeClr val="tx2">
                        <a:lumMod val="20000"/>
                        <a:lumOff val="80000"/>
                      </a:schemeClr>
                    </a:solidFill>
                  </a:tcPr>
                </a:tc>
                <a:tc>
                  <a:txBody>
                    <a:bodyPr/>
                    <a:lstStyle/>
                    <a:p>
                      <a:pPr algn="l">
                        <a:lnSpc>
                          <a:spcPct val="110000"/>
                        </a:lnSpc>
                      </a:pPr>
                      <a:r>
                        <a:rPr lang="zh-CN" altLang="en-US" sz="900" dirty="0"/>
                        <a:t>静脉滴注成人一次</a:t>
                      </a:r>
                      <a:r>
                        <a:rPr lang="en-US" altLang="zh-CN" sz="900" dirty="0"/>
                        <a:t>500ml</a:t>
                      </a:r>
                      <a:r>
                        <a:rPr lang="zh-CN" altLang="en-US" sz="900" dirty="0"/>
                        <a:t>～</a:t>
                      </a:r>
                      <a:r>
                        <a:rPr lang="en-US" altLang="zh-CN" sz="900" dirty="0"/>
                        <a:t>1000ml</a:t>
                      </a:r>
                      <a:r>
                        <a:rPr lang="zh-CN" altLang="en-US" sz="900" dirty="0"/>
                        <a:t>，按年龄、体重及症状不同可适当增减。给药速度为成人每小时</a:t>
                      </a:r>
                      <a:r>
                        <a:rPr lang="en-US" altLang="zh-CN" sz="900" dirty="0"/>
                        <a:t>300</a:t>
                      </a:r>
                      <a:r>
                        <a:rPr lang="zh-CN" altLang="en-US" sz="900" dirty="0"/>
                        <a:t>～</a:t>
                      </a:r>
                      <a:r>
                        <a:rPr lang="en-US" altLang="zh-CN" sz="900" dirty="0"/>
                        <a:t>500ml</a:t>
                      </a:r>
                      <a:r>
                        <a:rPr lang="zh-CN" altLang="en-US" sz="900" dirty="0"/>
                        <a:t>。</a:t>
                      </a:r>
                      <a:endParaRPr lang="zh-CN" altLang="en-US" sz="900" dirty="0"/>
                    </a:p>
                  </a:txBody>
                  <a:tcPr anchor="ctr">
                    <a:solidFill>
                      <a:schemeClr val="tx2">
                        <a:lumMod val="20000"/>
                        <a:lumOff val="80000"/>
                      </a:schemeClr>
                    </a:solidFill>
                  </a:tcPr>
                </a:tc>
              </a:tr>
              <a:tr h="607060">
                <a:tc>
                  <a:txBody>
                    <a:bodyPr/>
                    <a:lstStyle/>
                    <a:p>
                      <a:pPr algn="ctr">
                        <a:lnSpc>
                          <a:spcPct val="110000"/>
                        </a:lnSpc>
                      </a:pPr>
                      <a:r>
                        <a:rPr lang="zh-CN" altLang="en-US" sz="1200" dirty="0"/>
                        <a:t>医保乙类</a:t>
                      </a:r>
                      <a:endParaRPr lang="zh-CN" altLang="en-US" sz="1200" dirty="0"/>
                    </a:p>
                  </a:txBody>
                  <a:tcPr anchor="ctr">
                    <a:solidFill>
                      <a:schemeClr val="tx2">
                        <a:lumMod val="20000"/>
                        <a:lumOff val="80000"/>
                      </a:schemeClr>
                    </a:solidFill>
                  </a:tcPr>
                </a:tc>
                <a:tc>
                  <a:txBody>
                    <a:bodyPr/>
                    <a:lstStyle/>
                    <a:p>
                      <a:pPr algn="ctr">
                        <a:lnSpc>
                          <a:spcPct val="110000"/>
                        </a:lnSpc>
                      </a:pPr>
                      <a:r>
                        <a:rPr lang="zh-CN" altLang="en-US" sz="1200" dirty="0"/>
                        <a:t>复方乳酸钠葡萄糖注射液</a:t>
                      </a:r>
                      <a:endParaRPr lang="zh-CN" altLang="en-US" sz="1200" dirty="0"/>
                    </a:p>
                  </a:txBody>
                  <a:tcPr anchor="ctr">
                    <a:solidFill>
                      <a:schemeClr val="tx2">
                        <a:lumMod val="20000"/>
                        <a:lumOff val="80000"/>
                      </a:schemeClr>
                    </a:solidFill>
                  </a:tcPr>
                </a:tc>
                <a:tc>
                  <a:txBody>
                    <a:bodyPr/>
                    <a:lstStyle/>
                    <a:p>
                      <a:pPr algn="ctr">
                        <a:lnSpc>
                          <a:spcPct val="110000"/>
                        </a:lnSpc>
                      </a:pPr>
                      <a:r>
                        <a:rPr lang="en-US" altLang="zh-CN" sz="900" dirty="0"/>
                        <a:t>500ml</a:t>
                      </a:r>
                      <a:r>
                        <a:rPr lang="zh-CN" altLang="en-US" sz="900" dirty="0"/>
                        <a:t>；</a:t>
                      </a:r>
                      <a:r>
                        <a:rPr lang="en-US" altLang="zh-CN" sz="900" dirty="0"/>
                        <a:t>1L</a:t>
                      </a:r>
                      <a:endParaRPr lang="en-US" altLang="zh-CN" sz="900" dirty="0"/>
                    </a:p>
                  </a:txBody>
                  <a:tcPr anchor="ctr">
                    <a:solidFill>
                      <a:schemeClr val="tx2">
                        <a:lumMod val="20000"/>
                        <a:lumOff val="80000"/>
                      </a:schemeClr>
                    </a:solidFill>
                  </a:tcPr>
                </a:tc>
                <a:tc>
                  <a:txBody>
                    <a:bodyPr/>
                    <a:lstStyle/>
                    <a:p>
                      <a:pPr algn="l">
                        <a:lnSpc>
                          <a:spcPct val="110000"/>
                        </a:lnSpc>
                      </a:pPr>
                      <a:r>
                        <a:rPr lang="zh-CN" altLang="en-US" sz="900" dirty="0"/>
                        <a:t>调节体液、电解质及酸碱平衡药。作为体液补充药。用于代谢性酸中毒或有代谢性酸中毒倾向并需要补充热量的脱水病例。</a:t>
                      </a:r>
                      <a:endParaRPr lang="zh-CN" altLang="en-US" sz="900" dirty="0"/>
                    </a:p>
                  </a:txBody>
                  <a:tcPr anchor="ctr">
                    <a:solidFill>
                      <a:schemeClr val="tx2">
                        <a:lumMod val="20000"/>
                        <a:lumOff val="80000"/>
                      </a:schemeClr>
                    </a:solidFill>
                  </a:tcPr>
                </a:tc>
                <a:tc>
                  <a:txBody>
                    <a:bodyPr/>
                    <a:lstStyle/>
                    <a:p>
                      <a:pPr algn="l">
                        <a:lnSpc>
                          <a:spcPct val="110000"/>
                        </a:lnSpc>
                      </a:pPr>
                      <a:r>
                        <a:rPr lang="zh-CN" altLang="en-US" sz="900" dirty="0"/>
                        <a:t>静脉滴注。成人一次</a:t>
                      </a:r>
                      <a:r>
                        <a:rPr lang="en-US" altLang="zh-CN" sz="900" dirty="0"/>
                        <a:t>500</a:t>
                      </a:r>
                      <a:r>
                        <a:rPr lang="zh-CN" altLang="en-US" sz="900" dirty="0"/>
                        <a:t>～</a:t>
                      </a:r>
                      <a:r>
                        <a:rPr lang="en-US" altLang="zh-CN" sz="900" dirty="0"/>
                        <a:t>1000ml</a:t>
                      </a:r>
                      <a:r>
                        <a:rPr lang="zh-CN" altLang="en-US" sz="900" dirty="0"/>
                        <a:t>，按年龄、体重及症状不同可适当增减。给药速度为成人每小时</a:t>
                      </a:r>
                      <a:r>
                        <a:rPr lang="en-US" altLang="zh-CN" sz="900" dirty="0"/>
                        <a:t>300</a:t>
                      </a:r>
                      <a:r>
                        <a:rPr lang="zh-CN" altLang="en-US" sz="900" dirty="0"/>
                        <a:t>～</a:t>
                      </a:r>
                      <a:r>
                        <a:rPr lang="en-US" altLang="zh-CN" sz="900" dirty="0"/>
                        <a:t>500ml</a:t>
                      </a:r>
                      <a:r>
                        <a:rPr lang="zh-CN" altLang="en-US" sz="900" dirty="0"/>
                        <a:t>。</a:t>
                      </a:r>
                      <a:endParaRPr lang="zh-CN" altLang="en-US" sz="900" dirty="0"/>
                    </a:p>
                  </a:txBody>
                  <a:tcPr anchor="ctr">
                    <a:solidFill>
                      <a:schemeClr val="tx2">
                        <a:lumMod val="20000"/>
                        <a:lumOff val="80000"/>
                      </a:schemeClr>
                    </a:solidFill>
                  </a:tcPr>
                </a:tc>
              </a:tr>
              <a:tr h="438785">
                <a:tc>
                  <a:txBody>
                    <a:bodyPr/>
                    <a:lstStyle/>
                    <a:p>
                      <a:pPr algn="ctr">
                        <a:lnSpc>
                          <a:spcPct val="110000"/>
                        </a:lnSpc>
                      </a:pPr>
                      <a:r>
                        <a:rPr lang="zh-CN" altLang="en-US" sz="1200" dirty="0"/>
                        <a:t>医保乙类</a:t>
                      </a:r>
                      <a:endParaRPr lang="zh-CN" altLang="en-US" sz="1200" dirty="0"/>
                    </a:p>
                  </a:txBody>
                  <a:tcPr anchor="ctr">
                    <a:solidFill>
                      <a:schemeClr val="tx2">
                        <a:lumMod val="20000"/>
                        <a:lumOff val="80000"/>
                      </a:schemeClr>
                    </a:solidFill>
                  </a:tcPr>
                </a:tc>
                <a:tc>
                  <a:txBody>
                    <a:bodyPr/>
                    <a:lstStyle/>
                    <a:p>
                      <a:pPr algn="ctr">
                        <a:lnSpc>
                          <a:spcPct val="110000"/>
                        </a:lnSpc>
                      </a:pPr>
                      <a:r>
                        <a:rPr lang="zh-CN" altLang="en-US" sz="1200" dirty="0"/>
                        <a:t>碳酸氢钠林格注射液</a:t>
                      </a:r>
                      <a:endParaRPr lang="zh-CN" altLang="en-US" sz="1200" dirty="0"/>
                    </a:p>
                  </a:txBody>
                  <a:tcPr anchor="ctr">
                    <a:solidFill>
                      <a:schemeClr val="tx2">
                        <a:lumMod val="20000"/>
                        <a:lumOff val="80000"/>
                      </a:schemeClr>
                    </a:solidFill>
                  </a:tcPr>
                </a:tc>
                <a:tc>
                  <a:txBody>
                    <a:bodyPr/>
                    <a:lstStyle/>
                    <a:p>
                      <a:pPr algn="ctr">
                        <a:lnSpc>
                          <a:spcPct val="110000"/>
                        </a:lnSpc>
                      </a:pPr>
                      <a:r>
                        <a:rPr lang="en-US" altLang="zh-CN" sz="900" dirty="0"/>
                        <a:t>500ml</a:t>
                      </a:r>
                      <a:r>
                        <a:rPr lang="zh-CN" altLang="en-US" sz="900" dirty="0"/>
                        <a:t>；</a:t>
                      </a:r>
                      <a:r>
                        <a:rPr lang="en-US" altLang="zh-CN" sz="900" dirty="0"/>
                        <a:t>1L</a:t>
                      </a:r>
                      <a:endParaRPr lang="en-US" altLang="zh-CN" sz="900" dirty="0"/>
                    </a:p>
                  </a:txBody>
                  <a:tcPr anchor="ctr">
                    <a:solidFill>
                      <a:schemeClr val="tx2">
                        <a:lumMod val="20000"/>
                        <a:lumOff val="80000"/>
                      </a:schemeClr>
                    </a:solidFill>
                  </a:tcPr>
                </a:tc>
                <a:tc>
                  <a:txBody>
                    <a:bodyPr/>
                    <a:lstStyle/>
                    <a:p>
                      <a:pPr algn="l">
                        <a:lnSpc>
                          <a:spcPct val="110000"/>
                        </a:lnSpc>
                      </a:pPr>
                      <a:r>
                        <a:rPr lang="zh-CN" altLang="en-US" sz="900" dirty="0"/>
                        <a:t>在循环血液量以及组织间液减少时，作为细胞外液的补充调节剂，纠正代谢性酸中毒。</a:t>
                      </a:r>
                      <a:endParaRPr lang="zh-CN" altLang="en-US" sz="900" dirty="0"/>
                    </a:p>
                  </a:txBody>
                  <a:tcPr anchor="ctr">
                    <a:solidFill>
                      <a:schemeClr val="tx2">
                        <a:lumMod val="20000"/>
                        <a:lumOff val="80000"/>
                      </a:schemeClr>
                    </a:solidFill>
                  </a:tcPr>
                </a:tc>
                <a:tc>
                  <a:txBody>
                    <a:bodyPr/>
                    <a:lstStyle/>
                    <a:p>
                      <a:pPr algn="l">
                        <a:lnSpc>
                          <a:spcPct val="110000"/>
                        </a:lnSpc>
                      </a:pPr>
                      <a:r>
                        <a:rPr lang="zh-CN" altLang="en-US" sz="900" dirty="0"/>
                        <a:t>静脉滴注：成人一次</a:t>
                      </a:r>
                      <a:r>
                        <a:rPr lang="en-US" altLang="zh-CN" sz="900" dirty="0"/>
                        <a:t>500〜1000ml</a:t>
                      </a:r>
                      <a:r>
                        <a:rPr lang="zh-CN" altLang="en-US" sz="900" dirty="0"/>
                        <a:t>。给药速度为每小时低于</a:t>
                      </a:r>
                      <a:r>
                        <a:rPr lang="en-US" altLang="zh-CN" sz="900" dirty="0"/>
                        <a:t>10ml/kg</a:t>
                      </a:r>
                      <a:r>
                        <a:rPr lang="zh-CN" altLang="en-US" sz="900" dirty="0"/>
                        <a:t>，根据年龄、体重及症状不同可适当增减。</a:t>
                      </a:r>
                      <a:endParaRPr lang="zh-CN" altLang="en-US" sz="900" dirty="0"/>
                    </a:p>
                  </a:txBody>
                  <a:tcPr anchor="ctr">
                    <a:solidFill>
                      <a:schemeClr val="tx2">
                        <a:lumMod val="20000"/>
                        <a:lumOff val="80000"/>
                      </a:schemeClr>
                    </a:solidFill>
                  </a:tcPr>
                </a:tc>
              </a:tr>
              <a:tr h="551815">
                <a:tc>
                  <a:txBody>
                    <a:bodyPr/>
                    <a:lstStyle/>
                    <a:p>
                      <a:pPr algn="ctr">
                        <a:lnSpc>
                          <a:spcPct val="110000"/>
                        </a:lnSpc>
                      </a:pPr>
                      <a:r>
                        <a:rPr lang="zh-CN" altLang="en-US" sz="1200" dirty="0"/>
                        <a:t>医保乙类</a:t>
                      </a:r>
                      <a:endParaRPr lang="zh-CN" altLang="en-US" sz="1200" dirty="0"/>
                    </a:p>
                  </a:txBody>
                  <a:tcPr anchor="ctr">
                    <a:lnB w="12700" cap="flat" cmpd="sng" algn="ctr">
                      <a:solidFill>
                        <a:schemeClr val="accent1"/>
                      </a:solidFill>
                      <a:prstDash val="solid"/>
                      <a:round/>
                      <a:headEnd type="none" w="med" len="med"/>
                      <a:tailEnd type="none" w="med" len="med"/>
                    </a:lnB>
                    <a:solidFill>
                      <a:schemeClr val="tx2">
                        <a:lumMod val="20000"/>
                        <a:lumOff val="80000"/>
                      </a:schemeClr>
                    </a:solidFill>
                  </a:tcPr>
                </a:tc>
                <a:tc>
                  <a:txBody>
                    <a:bodyPr/>
                    <a:lstStyle/>
                    <a:p>
                      <a:pPr algn="ctr">
                        <a:lnSpc>
                          <a:spcPct val="110000"/>
                        </a:lnSpc>
                      </a:pPr>
                      <a:r>
                        <a:rPr lang="zh-CN" altLang="en-US" sz="1200" dirty="0"/>
                        <a:t>复方电解质醋酸钠葡萄糖注射液</a:t>
                      </a:r>
                      <a:endParaRPr lang="zh-CN" altLang="en-US" sz="1200" dirty="0"/>
                    </a:p>
                  </a:txBody>
                  <a:tcPr anchor="ctr">
                    <a:lnB w="12700" cap="flat" cmpd="sng" algn="ctr">
                      <a:solidFill>
                        <a:schemeClr val="accent1"/>
                      </a:solidFill>
                      <a:prstDash val="solid"/>
                      <a:round/>
                      <a:headEnd type="none" w="med" len="med"/>
                      <a:tailEnd type="none" w="med" len="med"/>
                    </a:lnB>
                    <a:solidFill>
                      <a:schemeClr val="tx2">
                        <a:lumMod val="20000"/>
                        <a:lumOff val="80000"/>
                      </a:schemeClr>
                    </a:solidFill>
                  </a:tcPr>
                </a:tc>
                <a:tc>
                  <a:txBody>
                    <a:bodyPr/>
                    <a:lstStyle/>
                    <a:p>
                      <a:pPr algn="ctr">
                        <a:lnSpc>
                          <a:spcPct val="110000"/>
                        </a:lnSpc>
                      </a:pPr>
                      <a:r>
                        <a:rPr lang="en-US" altLang="zh-CN" sz="900" dirty="0"/>
                        <a:t>250ml</a:t>
                      </a:r>
                      <a:r>
                        <a:rPr lang="zh-CN" altLang="en-US" sz="900" dirty="0"/>
                        <a:t>；</a:t>
                      </a:r>
                      <a:r>
                        <a:rPr lang="en-US" altLang="zh-CN" sz="900" dirty="0"/>
                        <a:t>500ml</a:t>
                      </a:r>
                      <a:endParaRPr lang="en-US" altLang="zh-CN" sz="900" dirty="0"/>
                    </a:p>
                  </a:txBody>
                  <a:tcPr anchor="ctr">
                    <a:lnB w="12700" cap="flat" cmpd="sng" algn="ctr">
                      <a:solidFill>
                        <a:schemeClr val="accent1"/>
                      </a:solidFill>
                      <a:prstDash val="solid"/>
                      <a:round/>
                      <a:headEnd type="none" w="med" len="med"/>
                      <a:tailEnd type="none" w="med" len="med"/>
                    </a:lnB>
                    <a:solidFill>
                      <a:schemeClr val="tx2">
                        <a:lumMod val="20000"/>
                        <a:lumOff val="80000"/>
                      </a:schemeClr>
                    </a:solidFill>
                  </a:tcPr>
                </a:tc>
                <a:tc>
                  <a:txBody>
                    <a:bodyPr/>
                    <a:lstStyle/>
                    <a:p>
                      <a:pPr algn="l">
                        <a:lnSpc>
                          <a:spcPct val="110000"/>
                        </a:lnSpc>
                      </a:pPr>
                      <a:r>
                        <a:rPr lang="zh-CN" altLang="en-US" sz="900" dirty="0"/>
                        <a:t>不能口服给药或口服给药不能充分摄取时，补充和维持水分及电解质，并补给能量。</a:t>
                      </a:r>
                      <a:endParaRPr lang="zh-CN" altLang="en-US" sz="900" dirty="0"/>
                    </a:p>
                  </a:txBody>
                  <a:tcPr anchor="ctr">
                    <a:lnB w="12700" cap="flat" cmpd="sng" algn="ctr">
                      <a:solidFill>
                        <a:schemeClr val="accent1"/>
                      </a:solidFill>
                      <a:prstDash val="solid"/>
                      <a:round/>
                      <a:headEnd type="none" w="med" len="med"/>
                      <a:tailEnd type="none" w="med" len="med"/>
                    </a:lnB>
                    <a:solidFill>
                      <a:schemeClr val="tx2">
                        <a:lumMod val="20000"/>
                        <a:lumOff val="80000"/>
                      </a:schemeClr>
                    </a:solidFill>
                  </a:tcPr>
                </a:tc>
                <a:tc>
                  <a:txBody>
                    <a:bodyPr/>
                    <a:lstStyle/>
                    <a:p>
                      <a:pPr algn="l">
                        <a:lnSpc>
                          <a:spcPct val="110000"/>
                        </a:lnSpc>
                      </a:pPr>
                      <a:r>
                        <a:rPr lang="zh-CN" altLang="en-US" sz="900" dirty="0"/>
                        <a:t>静脉滴注。通常，成人每次</a:t>
                      </a:r>
                      <a:r>
                        <a:rPr lang="en-US" altLang="zh-CN" sz="900" dirty="0"/>
                        <a:t>500~1000ml</a:t>
                      </a:r>
                      <a:r>
                        <a:rPr lang="zh-CN" altLang="en-US" sz="900" dirty="0"/>
                        <a:t>。给药速度（以葡萄糖计）成人每小时不得超过</a:t>
                      </a:r>
                      <a:r>
                        <a:rPr lang="en-US" altLang="zh-CN" sz="900" dirty="0"/>
                        <a:t>0.5g/kg</a:t>
                      </a:r>
                      <a:r>
                        <a:rPr lang="zh-CN" altLang="en-US" sz="900" dirty="0"/>
                        <a:t>体重。给药剂量可根据年龄、症状、体重等适当增减。</a:t>
                      </a:r>
                      <a:endParaRPr lang="zh-CN" altLang="en-US" sz="900" dirty="0"/>
                    </a:p>
                  </a:txBody>
                  <a:tcPr anchor="ctr">
                    <a:lnB w="12700" cap="flat" cmpd="sng" algn="ctr">
                      <a:solidFill>
                        <a:schemeClr val="accent1"/>
                      </a:solidFill>
                      <a:prstDash val="solid"/>
                      <a:round/>
                      <a:headEnd type="none" w="med" len="med"/>
                      <a:tailEnd type="none" w="med" len="med"/>
                    </a:lnB>
                    <a:solidFill>
                      <a:schemeClr val="tx2">
                        <a:lumMod val="20000"/>
                        <a:lumOff val="80000"/>
                      </a:schemeClr>
                    </a:solidFill>
                  </a:tcPr>
                </a:tc>
              </a:tr>
              <a:tr h="476885">
                <a:tc>
                  <a:txBody>
                    <a:bodyPr/>
                    <a:lstStyle/>
                    <a:p>
                      <a:pPr algn="ctr">
                        <a:lnSpc>
                          <a:spcPct val="110000"/>
                        </a:lnSpc>
                        <a:buNone/>
                      </a:pPr>
                      <a:r>
                        <a:rPr lang="zh-CN" altLang="en-US" sz="1200" dirty="0"/>
                        <a:t>本产品</a:t>
                      </a:r>
                      <a:endParaRPr lang="zh-CN" altLang="en-US" sz="1200" dirty="0"/>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2">
                        <a:lumMod val="20000"/>
                        <a:lumOff val="80000"/>
                      </a:schemeClr>
                    </a:solidFill>
                  </a:tcPr>
                </a:tc>
                <a:tc>
                  <a:txBody>
                    <a:bodyPr/>
                    <a:lstStyle/>
                    <a:p>
                      <a:pPr algn="ctr">
                        <a:lnSpc>
                          <a:spcPct val="110000"/>
                        </a:lnSpc>
                        <a:buNone/>
                      </a:pPr>
                      <a:r>
                        <a:rPr lang="zh-CN" altLang="en-US" sz="1200" dirty="0"/>
                        <a:t>复方醋酸钠葡萄糖注射液</a:t>
                      </a:r>
                      <a:endParaRPr lang="zh-CN" altLang="en-US" sz="1200" dirty="0"/>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2">
                        <a:lumMod val="20000"/>
                        <a:lumOff val="80000"/>
                      </a:schemeClr>
                    </a:solidFill>
                  </a:tcPr>
                </a:tc>
                <a:tc>
                  <a:txBody>
                    <a:bodyPr/>
                    <a:lstStyle/>
                    <a:p>
                      <a:pPr algn="ctr">
                        <a:lnSpc>
                          <a:spcPct val="110000"/>
                        </a:lnSpc>
                      </a:pPr>
                      <a:r>
                        <a:rPr lang="en-US" altLang="zh-CN" sz="900" dirty="0">
                          <a:sym typeface="+mn-ea"/>
                        </a:rPr>
                        <a:t>200ml</a:t>
                      </a:r>
                      <a:r>
                        <a:rPr lang="zh-CN" altLang="en-US" sz="900" dirty="0">
                          <a:sym typeface="+mn-ea"/>
                        </a:rPr>
                        <a:t>；</a:t>
                      </a:r>
                      <a:r>
                        <a:rPr lang="en-US" altLang="zh-CN" sz="900" dirty="0">
                          <a:sym typeface="+mn-ea"/>
                        </a:rPr>
                        <a:t>500ml</a:t>
                      </a:r>
                      <a:endParaRPr lang="en-US" altLang="zh-CN" sz="900" dirty="0">
                        <a:sym typeface="+mn-ea"/>
                      </a:endParaRP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2">
                        <a:lumMod val="20000"/>
                        <a:lumOff val="80000"/>
                      </a:schemeClr>
                    </a:solidFill>
                  </a:tcPr>
                </a:tc>
                <a:tc>
                  <a:txBody>
                    <a:bodyPr/>
                    <a:lstStyle/>
                    <a:p>
                      <a:pPr algn="l">
                        <a:lnSpc>
                          <a:spcPct val="110000"/>
                        </a:lnSpc>
                        <a:buNone/>
                      </a:pPr>
                      <a:r>
                        <a:rPr lang="zh-CN" altLang="en-US" sz="900" dirty="0">
                          <a:cs typeface="+mn-ea"/>
                          <a:sym typeface="+mn-lt"/>
                        </a:rPr>
                        <a:t>不能口服给药或口服给药摄入不足时，补充和维持水分及电解质，并补给能量。</a:t>
                      </a:r>
                      <a:endParaRPr lang="zh-CN" altLang="en-US" sz="900" dirty="0">
                        <a:cs typeface="+mn-ea"/>
                        <a:sym typeface="+mn-lt"/>
                      </a:endParaRP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2">
                        <a:lumMod val="20000"/>
                        <a:lumOff val="80000"/>
                      </a:schemeClr>
                    </a:solidFill>
                  </a:tcPr>
                </a:tc>
                <a:tc>
                  <a:txBody>
                    <a:bodyPr/>
                    <a:lstStyle/>
                    <a:p>
                      <a:pPr algn="l">
                        <a:lnSpc>
                          <a:spcPct val="110000"/>
                        </a:lnSpc>
                        <a:buNone/>
                      </a:pPr>
                      <a:r>
                        <a:rPr lang="zh-CN" altLang="en-US" sz="900" dirty="0">
                          <a:cs typeface="+mn-ea"/>
                          <a:sym typeface="+mn-lt"/>
                        </a:rPr>
                        <a:t>成人的常用剂量为</a:t>
                      </a:r>
                      <a:r>
                        <a:rPr lang="en-US" altLang="zh-CN" sz="900" dirty="0">
                          <a:cs typeface="+mn-ea"/>
                          <a:sym typeface="+mn-lt"/>
                        </a:rPr>
                        <a:t>500</a:t>
                      </a:r>
                      <a:r>
                        <a:rPr lang="zh-CN" altLang="en-US" sz="900" dirty="0">
                          <a:cs typeface="+mn-ea"/>
                          <a:sym typeface="+mn-lt"/>
                        </a:rPr>
                        <a:t>至</a:t>
                      </a:r>
                      <a:r>
                        <a:rPr lang="en-US" altLang="zh-CN" sz="900" dirty="0">
                          <a:cs typeface="+mn-ea"/>
                          <a:sym typeface="+mn-lt"/>
                        </a:rPr>
                        <a:t>1000ml</a:t>
                      </a:r>
                      <a:r>
                        <a:rPr lang="zh-CN" altLang="en-US" sz="900" dirty="0">
                          <a:cs typeface="+mn-ea"/>
                          <a:sym typeface="+mn-lt"/>
                        </a:rPr>
                        <a:t>，</a:t>
                      </a:r>
                      <a:r>
                        <a:rPr lang="zh-CN" altLang="en-US" sz="1000" b="1" dirty="0">
                          <a:solidFill>
                            <a:srgbClr val="FF0000"/>
                          </a:solidFill>
                          <a:cs typeface="+mn-ea"/>
                          <a:sym typeface="+mn-lt"/>
                        </a:rPr>
                        <a:t>儿童为</a:t>
                      </a:r>
                      <a:r>
                        <a:rPr lang="en-US" altLang="zh-CN" sz="1000" b="1" dirty="0">
                          <a:solidFill>
                            <a:srgbClr val="FF0000"/>
                          </a:solidFill>
                          <a:cs typeface="+mn-ea"/>
                          <a:sym typeface="+mn-lt"/>
                        </a:rPr>
                        <a:t>200</a:t>
                      </a:r>
                      <a:r>
                        <a:rPr lang="zh-CN" altLang="en-US" sz="1000" b="1" dirty="0">
                          <a:solidFill>
                            <a:srgbClr val="FF0000"/>
                          </a:solidFill>
                          <a:cs typeface="+mn-ea"/>
                          <a:sym typeface="+mn-lt"/>
                        </a:rPr>
                        <a:t>至</a:t>
                      </a:r>
                      <a:r>
                        <a:rPr lang="en-US" altLang="zh-CN" sz="1000" b="1" dirty="0">
                          <a:solidFill>
                            <a:srgbClr val="FF0000"/>
                          </a:solidFill>
                          <a:cs typeface="+mn-ea"/>
                          <a:sym typeface="+mn-lt"/>
                        </a:rPr>
                        <a:t>500ml</a:t>
                      </a:r>
                      <a:r>
                        <a:rPr lang="zh-CN" altLang="en-US" sz="1000" b="1" dirty="0">
                          <a:solidFill>
                            <a:srgbClr val="FF0000"/>
                          </a:solidFill>
                          <a:cs typeface="+mn-ea"/>
                          <a:sym typeface="+mn-lt"/>
                        </a:rPr>
                        <a:t>。</a:t>
                      </a:r>
                      <a:r>
                        <a:rPr lang="zh-CN" altLang="en-US" sz="1000" b="1" dirty="0">
                          <a:solidFill>
                            <a:schemeClr val="tx1"/>
                          </a:solidFill>
                          <a:cs typeface="+mn-ea"/>
                          <a:sym typeface="+mn-lt"/>
                        </a:rPr>
                        <a:t>成人和儿童的给药速度（按葡萄糖计）应为每小时</a:t>
                      </a:r>
                      <a:r>
                        <a:rPr lang="en-US" altLang="zh-CN" sz="1000" b="1" dirty="0">
                          <a:solidFill>
                            <a:schemeClr val="tx1"/>
                          </a:solidFill>
                          <a:cs typeface="+mn-ea"/>
                          <a:sym typeface="+mn-lt"/>
                        </a:rPr>
                        <a:t>0.5g/kg</a:t>
                      </a:r>
                      <a:r>
                        <a:rPr lang="zh-CN" altLang="en-US" sz="1000" b="1" dirty="0">
                          <a:solidFill>
                            <a:schemeClr val="tx1"/>
                          </a:solidFill>
                          <a:cs typeface="+mn-ea"/>
                          <a:sym typeface="+mn-lt"/>
                        </a:rPr>
                        <a:t>体重或以下。</a:t>
                      </a:r>
                      <a:endParaRPr lang="zh-CN" altLang="en-US" sz="1000" b="1" dirty="0">
                        <a:solidFill>
                          <a:schemeClr val="tx1"/>
                        </a:solidFill>
                        <a:cs typeface="+mn-ea"/>
                        <a:sym typeface="+mn-lt"/>
                      </a:endParaRP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2">
                        <a:lumMod val="20000"/>
                        <a:lumOff val="80000"/>
                      </a:schemeClr>
                    </a:solidFill>
                  </a:tcPr>
                </a:tc>
              </a:tr>
            </a:tbl>
          </a:graphicData>
        </a:graphic>
      </p:graphicFrame>
      <p:sp>
        <p:nvSpPr>
          <p:cNvPr id="3" name="文本框 2"/>
          <p:cNvSpPr txBox="1"/>
          <p:nvPr/>
        </p:nvSpPr>
        <p:spPr>
          <a:xfrm>
            <a:off x="697230" y="6186805"/>
            <a:ext cx="4655820" cy="706755"/>
          </a:xfrm>
          <a:prstGeom prst="rect">
            <a:avLst/>
          </a:prstGeom>
          <a:noFill/>
        </p:spPr>
        <p:txBody>
          <a:bodyPr wrap="square" rtlCol="0">
            <a:spAutoFit/>
          </a:bodyPr>
          <a:lstStyle/>
          <a:p>
            <a:pPr indent="0">
              <a:buFont typeface="Arial" panose="020B0604020202020204" pitchFamily="34" charset="0"/>
              <a:buNone/>
            </a:pPr>
            <a:r>
              <a:rPr lang="en-US" altLang="zh-CN" sz="1000" dirty="0">
                <a:solidFill>
                  <a:schemeClr val="tx1"/>
                </a:solidFill>
                <a:uFillTx/>
                <a:latin typeface="Times New Roman" panose="02020603050405020304" charset="0"/>
                <a:ea typeface="微软雅黑" panose="020B0503020204020204" charset="-122"/>
              </a:rPr>
              <a:t>[1]</a:t>
            </a:r>
            <a:r>
              <a:rPr lang="zh-CN" altLang="en-US" sz="1000" dirty="0">
                <a:solidFill>
                  <a:schemeClr val="tx1"/>
                </a:solidFill>
                <a:uFillTx/>
                <a:latin typeface="Times New Roman" panose="02020603050405020304" charset="0"/>
                <a:ea typeface="微软雅黑" panose="020B0503020204020204" charset="-122"/>
              </a:rPr>
              <a:t>乳酸钠林格注射液说明书</a:t>
            </a:r>
            <a:r>
              <a:rPr lang="en-US" altLang="zh-CN" sz="1000" dirty="0">
                <a:solidFill>
                  <a:schemeClr val="tx1"/>
                </a:solidFill>
                <a:uFillTx/>
                <a:latin typeface="Times New Roman" panose="02020603050405020304" charset="0"/>
                <a:ea typeface="微软雅黑" panose="020B0503020204020204" charset="-122"/>
              </a:rPr>
              <a:t>.</a:t>
            </a:r>
            <a:endParaRPr lang="en-US" altLang="zh-CN" sz="1000" dirty="0">
              <a:solidFill>
                <a:schemeClr val="tx1"/>
              </a:solidFill>
              <a:uFillTx/>
              <a:latin typeface="Times New Roman" panose="02020603050405020304" charset="0"/>
              <a:ea typeface="微软雅黑" panose="020B0503020204020204" charset="-122"/>
            </a:endParaRPr>
          </a:p>
          <a:p>
            <a:pPr indent="0">
              <a:buFont typeface="Arial" panose="020B0604020202020204" pitchFamily="34" charset="0"/>
              <a:buNone/>
            </a:pPr>
            <a:r>
              <a:rPr lang="en-US" altLang="zh-CN" sz="1000" dirty="0">
                <a:solidFill>
                  <a:schemeClr val="tx1"/>
                </a:solidFill>
                <a:uFillTx/>
                <a:latin typeface="Times New Roman" panose="02020603050405020304" charset="0"/>
                <a:ea typeface="微软雅黑" panose="020B0503020204020204" charset="-122"/>
              </a:rPr>
              <a:t>[2]</a:t>
            </a:r>
            <a:r>
              <a:rPr lang="zh-CN" altLang="en-US" sz="1000" dirty="0">
                <a:solidFill>
                  <a:schemeClr val="tx1"/>
                </a:solidFill>
                <a:uFillTx/>
                <a:latin typeface="Times New Roman" panose="02020603050405020304" charset="0"/>
                <a:ea typeface="微软雅黑" panose="020B0503020204020204" charset="-122"/>
              </a:rPr>
              <a:t>复方乳酸钠葡萄糖注射液说明书</a:t>
            </a:r>
            <a:r>
              <a:rPr lang="en-US" altLang="zh-CN" sz="1000" dirty="0">
                <a:solidFill>
                  <a:schemeClr val="tx1"/>
                </a:solidFill>
                <a:uFillTx/>
                <a:latin typeface="Times New Roman" panose="02020603050405020304" charset="0"/>
                <a:ea typeface="微软雅黑" panose="020B0503020204020204" charset="-122"/>
              </a:rPr>
              <a:t>.</a:t>
            </a:r>
            <a:endParaRPr lang="en-US" altLang="zh-CN" sz="1000" dirty="0">
              <a:solidFill>
                <a:schemeClr val="tx1"/>
              </a:solidFill>
              <a:uFillTx/>
              <a:latin typeface="Times New Roman" panose="02020603050405020304" charset="0"/>
              <a:ea typeface="微软雅黑" panose="020B0503020204020204" charset="-122"/>
            </a:endParaRPr>
          </a:p>
          <a:p>
            <a:pPr indent="0">
              <a:buFont typeface="Arial" panose="020B0604020202020204" pitchFamily="34" charset="0"/>
              <a:buNone/>
            </a:pPr>
            <a:r>
              <a:rPr lang="en-US" altLang="zh-CN" sz="1000" dirty="0">
                <a:solidFill>
                  <a:schemeClr val="tx1"/>
                </a:solidFill>
                <a:uFillTx/>
                <a:latin typeface="Times New Roman" panose="02020603050405020304" charset="0"/>
                <a:ea typeface="微软雅黑" panose="020B0503020204020204" charset="-122"/>
              </a:rPr>
              <a:t>[3]</a:t>
            </a:r>
            <a:r>
              <a:rPr lang="zh-CN" altLang="en-US" sz="1000" dirty="0">
                <a:solidFill>
                  <a:schemeClr val="tx1"/>
                </a:solidFill>
                <a:uFillTx/>
                <a:latin typeface="Times New Roman" panose="02020603050405020304" charset="0"/>
                <a:ea typeface="微软雅黑" panose="020B0503020204020204" charset="-122"/>
              </a:rPr>
              <a:t>碳酸氢钠林格注射液说明书</a:t>
            </a:r>
            <a:r>
              <a:rPr lang="en-US" altLang="zh-CN" sz="1000" dirty="0">
                <a:solidFill>
                  <a:schemeClr val="tx1"/>
                </a:solidFill>
                <a:uFillTx/>
                <a:latin typeface="Times New Roman" panose="02020603050405020304" charset="0"/>
                <a:ea typeface="微软雅黑" panose="020B0503020204020204" charset="-122"/>
              </a:rPr>
              <a:t>.</a:t>
            </a:r>
            <a:endParaRPr lang="en-US" altLang="zh-CN" sz="1000" dirty="0">
              <a:solidFill>
                <a:schemeClr val="tx1"/>
              </a:solidFill>
              <a:uFillTx/>
              <a:latin typeface="Times New Roman" panose="02020603050405020304" charset="0"/>
              <a:ea typeface="微软雅黑" panose="020B0503020204020204" charset="-122"/>
            </a:endParaRPr>
          </a:p>
          <a:p>
            <a:pPr indent="0">
              <a:buFont typeface="Arial" panose="020B0604020202020204" pitchFamily="34" charset="0"/>
              <a:buNone/>
            </a:pPr>
            <a:r>
              <a:rPr lang="en-US" altLang="zh-CN" sz="1000" dirty="0">
                <a:solidFill>
                  <a:schemeClr val="tx1"/>
                </a:solidFill>
                <a:uFillTx/>
                <a:latin typeface="Times New Roman" panose="02020603050405020304" charset="0"/>
                <a:ea typeface="微软雅黑" panose="020B0503020204020204" charset="-122"/>
              </a:rPr>
              <a:t>[4]</a:t>
            </a:r>
            <a:r>
              <a:rPr lang="zh-CN" altLang="en-US" sz="1000" dirty="0">
                <a:solidFill>
                  <a:schemeClr val="tx1"/>
                </a:solidFill>
                <a:uFillTx/>
                <a:latin typeface="Times New Roman" panose="02020603050405020304" charset="0"/>
                <a:ea typeface="微软雅黑" panose="020B0503020204020204" charset="-122"/>
              </a:rPr>
              <a:t>复方电解质醋酸钠葡萄糖注射液说明书</a:t>
            </a:r>
            <a:r>
              <a:rPr lang="en-US" altLang="zh-CN" sz="1000" dirty="0">
                <a:solidFill>
                  <a:schemeClr val="tx1"/>
                </a:solidFill>
                <a:uFillTx/>
                <a:latin typeface="Times New Roman" panose="02020603050405020304" charset="0"/>
                <a:ea typeface="微软雅黑" panose="020B0503020204020204" charset="-122"/>
              </a:rPr>
              <a:t>.</a:t>
            </a:r>
            <a:endParaRPr lang="en-US" altLang="zh-CN" sz="1000" dirty="0">
              <a:solidFill>
                <a:schemeClr val="tx1"/>
              </a:solidFill>
              <a:uFillTx/>
              <a:latin typeface="Times New Roman" panose="02020603050405020304" charset="0"/>
              <a:ea typeface="微软雅黑" panose="020B0503020204020204" charset="-122"/>
            </a:endParaRPr>
          </a:p>
        </p:txBody>
      </p:sp>
      <p:sp>
        <p:nvSpPr>
          <p:cNvPr id="6" name="矩形 5"/>
          <p:cNvSpPr/>
          <p:nvPr>
            <p:custDataLst>
              <p:tags r:id="rId2"/>
            </p:custDataLst>
          </p:nvPr>
        </p:nvSpPr>
        <p:spPr>
          <a:xfrm>
            <a:off x="4485736" y="1214753"/>
            <a:ext cx="3313610" cy="1087722"/>
          </a:xfrm>
          <a:prstGeom prst="rect">
            <a:avLst/>
          </a:prstGeom>
          <a:solidFill>
            <a:schemeClr val="bg1">
              <a:alpha val="0"/>
            </a:schemeClr>
          </a:solidFill>
          <a:ln w="12700" cap="flat" cmpd="sng" algn="ctr">
            <a:gradFill>
              <a:gsLst>
                <a:gs pos="0">
                  <a:schemeClr val="accent1"/>
                </a:gs>
                <a:gs pos="80000">
                  <a:schemeClr val="accent1">
                    <a:alpha val="0"/>
                  </a:schemeClr>
                </a:gs>
              </a:gsLst>
              <a:lin ang="162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srgbClr val="000000">
                  <a:lumMod val="75000"/>
                  <a:lumOff val="25000"/>
                </a:srgbClr>
              </a:solidFill>
              <a:effectLst/>
              <a:uLnTx/>
              <a:uFillTx/>
              <a:latin typeface="+mj-ea"/>
              <a:ea typeface="+mj-ea"/>
              <a:sym typeface="Arial" panose="020B0604020202020204" pitchFamily="34" charset="0"/>
            </a:endParaRPr>
          </a:p>
        </p:txBody>
      </p:sp>
      <p:sp>
        <p:nvSpPr>
          <p:cNvPr id="7" name="文本框 6"/>
          <p:cNvSpPr txBox="1"/>
          <p:nvPr/>
        </p:nvSpPr>
        <p:spPr>
          <a:xfrm>
            <a:off x="1404620" y="806450"/>
            <a:ext cx="9511030" cy="368300"/>
          </a:xfrm>
          <a:prstGeom prst="rect">
            <a:avLst/>
          </a:prstGeom>
          <a:noFill/>
        </p:spPr>
        <p:txBody>
          <a:bodyPr wrap="square">
            <a:spAutoFit/>
          </a:bodyPr>
          <a:lstStyle/>
          <a:p>
            <a:pPr algn="ctr"/>
            <a:r>
              <a:rPr lang="zh-CN" altLang="en-US" b="1" dirty="0">
                <a:solidFill>
                  <a:schemeClr val="accent1"/>
                </a:solidFill>
                <a:sym typeface="+mn-ea"/>
              </a:rPr>
              <a:t>立项依据：医保内同类补液产品尚未明确儿童用法用量</a:t>
            </a:r>
            <a:endParaRPr lang="zh-CN" altLang="en-US" b="1" dirty="0">
              <a:solidFill>
                <a:schemeClr val="accent1"/>
              </a:solidFill>
            </a:endParaRPr>
          </a:p>
        </p:txBody>
      </p:sp>
      <p:sp>
        <p:nvSpPr>
          <p:cNvPr id="8" name="椭圆 7"/>
          <p:cNvSpPr/>
          <p:nvPr>
            <p:custDataLst>
              <p:tags r:id="rId3"/>
            </p:custDataLst>
          </p:nvPr>
        </p:nvSpPr>
        <p:spPr>
          <a:xfrm>
            <a:off x="2147947" y="2361443"/>
            <a:ext cx="249555" cy="249555"/>
          </a:xfrm>
          <a:prstGeom prst="ellipse">
            <a:avLst/>
          </a:prstGeom>
          <a:solidFill>
            <a:schemeClr val="accent1">
              <a:alpha val="30000"/>
            </a:schemeClr>
          </a:solidFill>
          <a:ln w="635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mj-ea"/>
              <a:ea typeface="+mj-ea"/>
              <a:sym typeface="Arial" panose="020B0604020202020204" pitchFamily="34" charset="0"/>
            </a:endParaRPr>
          </a:p>
        </p:txBody>
      </p:sp>
      <p:sp>
        <p:nvSpPr>
          <p:cNvPr id="10" name="椭圆 9"/>
          <p:cNvSpPr/>
          <p:nvPr>
            <p:custDataLst>
              <p:tags r:id="rId4"/>
            </p:custDataLst>
          </p:nvPr>
        </p:nvSpPr>
        <p:spPr>
          <a:xfrm>
            <a:off x="2208907" y="2422403"/>
            <a:ext cx="127000" cy="127000"/>
          </a:xfrm>
          <a:prstGeom prst="ellipse">
            <a:avLst/>
          </a:prstGeom>
          <a:solidFill>
            <a:schemeClr val="accent1"/>
          </a:solidFill>
          <a:ln w="63500" cap="flat" cmpd="sng" algn="ctr">
            <a:solidFill>
              <a:schemeClr val="accent1">
                <a:alpha val="4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mj-ea"/>
              <a:ea typeface="+mj-ea"/>
              <a:sym typeface="Arial" panose="020B0604020202020204" pitchFamily="34" charset="0"/>
            </a:endParaRPr>
          </a:p>
        </p:txBody>
      </p:sp>
      <p:sp>
        <p:nvSpPr>
          <p:cNvPr id="12" name="矩形 11"/>
          <p:cNvSpPr/>
          <p:nvPr>
            <p:custDataLst>
              <p:tags r:id="rId5"/>
            </p:custDataLst>
          </p:nvPr>
        </p:nvSpPr>
        <p:spPr>
          <a:xfrm>
            <a:off x="755650" y="1046777"/>
            <a:ext cx="3164235" cy="1215270"/>
          </a:xfrm>
          <a:prstGeom prst="rect">
            <a:avLst/>
          </a:prstGeom>
          <a:solidFill>
            <a:schemeClr val="bg1">
              <a:alpha val="0"/>
            </a:schemeClr>
          </a:solidFill>
          <a:ln w="12700" cap="flat" cmpd="sng" algn="ctr">
            <a:gradFill>
              <a:gsLst>
                <a:gs pos="0">
                  <a:schemeClr val="accent1"/>
                </a:gs>
                <a:gs pos="80000">
                  <a:schemeClr val="accent1">
                    <a:alpha val="0"/>
                  </a:schemeClr>
                </a:gs>
              </a:gsLst>
              <a:lin ang="162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srgbClr val="000000">
                  <a:lumMod val="75000"/>
                  <a:lumOff val="25000"/>
                </a:srgbClr>
              </a:solidFill>
              <a:effectLst/>
              <a:uLnTx/>
              <a:uFillTx/>
              <a:latin typeface="+mj-ea"/>
              <a:ea typeface="+mj-ea"/>
              <a:sym typeface="Arial" panose="020B0604020202020204" pitchFamily="34" charset="0"/>
            </a:endParaRPr>
          </a:p>
        </p:txBody>
      </p:sp>
      <p:cxnSp>
        <p:nvCxnSpPr>
          <p:cNvPr id="14" name="直接连接符 13"/>
          <p:cNvCxnSpPr/>
          <p:nvPr>
            <p:custDataLst>
              <p:tags r:id="rId6"/>
            </p:custDataLst>
          </p:nvPr>
        </p:nvCxnSpPr>
        <p:spPr>
          <a:xfrm flipH="1" flipV="1">
            <a:off x="2269232" y="2239968"/>
            <a:ext cx="1" cy="293585"/>
          </a:xfrm>
          <a:prstGeom prst="line">
            <a:avLst/>
          </a:prstGeom>
          <a:noFill/>
          <a:ln w="12700" cap="flat" cmpd="sng" algn="ctr">
            <a:gradFill>
              <a:gsLst>
                <a:gs pos="0">
                  <a:schemeClr val="accent1">
                    <a:alpha val="0"/>
                  </a:schemeClr>
                </a:gs>
                <a:gs pos="100000">
                  <a:schemeClr val="accent1"/>
                </a:gs>
              </a:gsLst>
              <a:lin ang="5400000" scaled="1"/>
            </a:gradFill>
            <a:prstDash val="solid"/>
            <a:miter lim="800000"/>
          </a:ln>
          <a:effectLst/>
        </p:spPr>
      </p:cxnSp>
      <p:sp>
        <p:nvSpPr>
          <p:cNvPr id="18" name="矩形 17"/>
          <p:cNvSpPr/>
          <p:nvPr>
            <p:custDataLst>
              <p:tags r:id="rId7"/>
            </p:custDataLst>
          </p:nvPr>
        </p:nvSpPr>
        <p:spPr>
          <a:xfrm>
            <a:off x="824542" y="1620553"/>
            <a:ext cx="3042250" cy="747144"/>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en-US" altLang="zh-CN" sz="800" dirty="0">
                <a:solidFill>
                  <a:schemeClr val="tx1">
                    <a:lumMod val="85000"/>
                    <a:lumOff val="15000"/>
                  </a:schemeClr>
                </a:solidFill>
                <a:latin typeface="+mn-ea"/>
                <a:cs typeface="+mn-ea"/>
              </a:rPr>
              <a:t>2011</a:t>
            </a:r>
            <a:r>
              <a:rPr lang="zh-CN" altLang="en-US" sz="800" dirty="0">
                <a:solidFill>
                  <a:schemeClr val="tx1">
                    <a:lumMod val="85000"/>
                    <a:lumOff val="15000"/>
                  </a:schemeClr>
                </a:solidFill>
                <a:latin typeface="+mn-ea"/>
                <a:cs typeface="+mn-ea"/>
              </a:rPr>
              <a:t>年，国务院关于印发中国妇女发展纲要和中国儿童发展纲要的通知中的《中国儿童发展纲要》中提出：</a:t>
            </a:r>
            <a:r>
              <a:rPr lang="zh-CN" altLang="en-US" sz="800" b="1" dirty="0">
                <a:solidFill>
                  <a:srgbClr val="FF0000"/>
                </a:solidFill>
                <a:latin typeface="+mn-ea"/>
                <a:cs typeface="+mn-ea"/>
              </a:rPr>
              <a:t>“鼓励儿童专用药品研发和生产，扩大国家基本药物目录中儿科用药品种和剂型范围，完善儿童用药目录。”</a:t>
            </a:r>
            <a:endParaRPr lang="zh-CN" altLang="en-US" sz="800" b="1" dirty="0">
              <a:solidFill>
                <a:srgbClr val="FF0000"/>
              </a:solidFill>
              <a:latin typeface="+mn-ea"/>
              <a:cs typeface="+mn-ea"/>
            </a:endParaRPr>
          </a:p>
        </p:txBody>
      </p:sp>
      <p:sp>
        <p:nvSpPr>
          <p:cNvPr id="20" name="矩形 19"/>
          <p:cNvSpPr/>
          <p:nvPr>
            <p:custDataLst>
              <p:tags r:id="rId8"/>
            </p:custDataLst>
          </p:nvPr>
        </p:nvSpPr>
        <p:spPr>
          <a:xfrm>
            <a:off x="882180" y="1244633"/>
            <a:ext cx="3005455" cy="331470"/>
          </a:xfrm>
          <a:prstGeom prst="rect">
            <a:avLst/>
          </a:prstGeom>
          <a:noFill/>
        </p:spPr>
        <p:txBody>
          <a:bodyPr wrap="square" lIns="0" tIns="0" rIns="0" bIns="0" rtlCol="0" anchor="b">
            <a:noAutofit/>
          </a:bodyPr>
          <a:lstStyle/>
          <a:p>
            <a:pPr algn="ctr">
              <a:spcBef>
                <a:spcPct val="0"/>
              </a:spcBef>
              <a:spcAft>
                <a:spcPct val="0"/>
              </a:spcAft>
            </a:pPr>
            <a:r>
              <a:rPr lang="zh-CN" altLang="en-US" sz="1200" b="1" dirty="0">
                <a:solidFill>
                  <a:schemeClr val="accent1"/>
                </a:solidFill>
                <a:latin typeface="+mn-ea"/>
                <a:cs typeface="+mn-ea"/>
                <a:sym typeface="+mn-ea"/>
              </a:rPr>
              <a:t>《中国儿童发展纲要》</a:t>
            </a:r>
            <a:endParaRPr lang="zh-CN" altLang="en-US" sz="1200" b="1" dirty="0">
              <a:solidFill>
                <a:schemeClr val="accent1"/>
              </a:solidFill>
              <a:latin typeface="+mn-ea"/>
              <a:cs typeface="+mn-ea"/>
              <a:sym typeface="+mn-ea"/>
            </a:endParaRPr>
          </a:p>
        </p:txBody>
      </p:sp>
      <p:sp>
        <p:nvSpPr>
          <p:cNvPr id="24" name="椭圆 23"/>
          <p:cNvSpPr/>
          <p:nvPr>
            <p:custDataLst>
              <p:tags r:id="rId9"/>
            </p:custDataLst>
          </p:nvPr>
        </p:nvSpPr>
        <p:spPr>
          <a:xfrm>
            <a:off x="9864846" y="2344190"/>
            <a:ext cx="249555" cy="249555"/>
          </a:xfrm>
          <a:prstGeom prst="ellipse">
            <a:avLst/>
          </a:prstGeom>
          <a:solidFill>
            <a:schemeClr val="accent1">
              <a:alpha val="30000"/>
            </a:schemeClr>
          </a:solidFill>
          <a:ln w="635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mj-ea"/>
              <a:ea typeface="+mj-ea"/>
              <a:sym typeface="Arial" panose="020B0604020202020204" pitchFamily="34" charset="0"/>
            </a:endParaRPr>
          </a:p>
        </p:txBody>
      </p:sp>
      <p:sp>
        <p:nvSpPr>
          <p:cNvPr id="25" name="椭圆 24"/>
          <p:cNvSpPr/>
          <p:nvPr>
            <p:custDataLst>
              <p:tags r:id="rId10"/>
            </p:custDataLst>
          </p:nvPr>
        </p:nvSpPr>
        <p:spPr>
          <a:xfrm>
            <a:off x="9902210" y="2405150"/>
            <a:ext cx="127000" cy="127000"/>
          </a:xfrm>
          <a:prstGeom prst="ellipse">
            <a:avLst/>
          </a:prstGeom>
          <a:solidFill>
            <a:schemeClr val="accent1"/>
          </a:solidFill>
          <a:ln w="63500" cap="flat" cmpd="sng" algn="ctr">
            <a:solidFill>
              <a:schemeClr val="accent1">
                <a:alpha val="4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mj-ea"/>
              <a:ea typeface="+mj-ea"/>
              <a:sym typeface="Arial" panose="020B0604020202020204" pitchFamily="34" charset="0"/>
            </a:endParaRPr>
          </a:p>
        </p:txBody>
      </p:sp>
      <p:sp>
        <p:nvSpPr>
          <p:cNvPr id="26" name="矩形 25"/>
          <p:cNvSpPr/>
          <p:nvPr>
            <p:custDataLst>
              <p:tags r:id="rId11"/>
            </p:custDataLst>
          </p:nvPr>
        </p:nvSpPr>
        <p:spPr>
          <a:xfrm>
            <a:off x="8298611" y="1243507"/>
            <a:ext cx="3313610" cy="1087722"/>
          </a:xfrm>
          <a:prstGeom prst="rect">
            <a:avLst/>
          </a:prstGeom>
          <a:solidFill>
            <a:schemeClr val="bg1">
              <a:alpha val="0"/>
            </a:schemeClr>
          </a:solidFill>
          <a:ln w="12700" cap="flat" cmpd="sng" algn="ctr">
            <a:gradFill>
              <a:gsLst>
                <a:gs pos="0">
                  <a:schemeClr val="accent1"/>
                </a:gs>
                <a:gs pos="80000">
                  <a:schemeClr val="accent1">
                    <a:alpha val="0"/>
                  </a:schemeClr>
                </a:gs>
              </a:gsLst>
              <a:lin ang="162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srgbClr val="000000">
                  <a:lumMod val="75000"/>
                  <a:lumOff val="25000"/>
                </a:srgbClr>
              </a:solidFill>
              <a:effectLst/>
              <a:uLnTx/>
              <a:uFillTx/>
              <a:latin typeface="+mj-ea"/>
              <a:ea typeface="+mj-ea"/>
              <a:sym typeface="Arial" panose="020B0604020202020204" pitchFamily="34" charset="0"/>
            </a:endParaRPr>
          </a:p>
        </p:txBody>
      </p:sp>
      <p:cxnSp>
        <p:nvCxnSpPr>
          <p:cNvPr id="27" name="直接连接符 26"/>
          <p:cNvCxnSpPr>
            <a:endCxn id="26" idx="2"/>
          </p:cNvCxnSpPr>
          <p:nvPr>
            <p:custDataLst>
              <p:tags r:id="rId12"/>
            </p:custDataLst>
          </p:nvPr>
        </p:nvCxnSpPr>
        <p:spPr>
          <a:xfrm flipH="1" flipV="1">
            <a:off x="9955416" y="2331229"/>
            <a:ext cx="35161" cy="202324"/>
          </a:xfrm>
          <a:prstGeom prst="line">
            <a:avLst/>
          </a:prstGeom>
          <a:noFill/>
          <a:ln w="12700" cap="flat" cmpd="sng" algn="ctr">
            <a:gradFill>
              <a:gsLst>
                <a:gs pos="0">
                  <a:schemeClr val="accent1">
                    <a:alpha val="0"/>
                  </a:schemeClr>
                </a:gs>
                <a:gs pos="100000">
                  <a:schemeClr val="accent1"/>
                </a:gs>
              </a:gsLst>
              <a:lin ang="5400000" scaled="1"/>
            </a:gradFill>
            <a:prstDash val="solid"/>
            <a:miter lim="800000"/>
          </a:ln>
          <a:effectLst/>
        </p:spPr>
      </p:cxnSp>
      <p:sp>
        <p:nvSpPr>
          <p:cNvPr id="30" name="矩形 29"/>
          <p:cNvSpPr/>
          <p:nvPr>
            <p:custDataLst>
              <p:tags r:id="rId13"/>
            </p:custDataLst>
          </p:nvPr>
        </p:nvSpPr>
        <p:spPr>
          <a:xfrm>
            <a:off x="8356121" y="1750636"/>
            <a:ext cx="3273270" cy="654565"/>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800" dirty="0">
                <a:solidFill>
                  <a:schemeClr val="tx1">
                    <a:lumMod val="85000"/>
                    <a:lumOff val="15000"/>
                  </a:schemeClr>
                </a:solidFill>
                <a:latin typeface="+mn-ea"/>
                <a:cs typeface="+mn-ea"/>
              </a:rPr>
              <a:t>《中华人民共和国基本医疗卫生与健康促进法》，其中第六十条：国家建立健全以临床需求为导向的药品审评审批制度，</a:t>
            </a:r>
            <a:r>
              <a:rPr lang="zh-CN" altLang="en-US" sz="800" b="1" dirty="0">
                <a:solidFill>
                  <a:srgbClr val="FF0000"/>
                </a:solidFill>
                <a:latin typeface="+mn-ea"/>
                <a:cs typeface="+mn-ea"/>
              </a:rPr>
              <a:t>支持</a:t>
            </a:r>
            <a:r>
              <a:rPr lang="zh-CN" altLang="en-US" sz="800" dirty="0">
                <a:solidFill>
                  <a:schemeClr val="tx1">
                    <a:lumMod val="85000"/>
                    <a:lumOff val="15000"/>
                  </a:schemeClr>
                </a:solidFill>
                <a:latin typeface="+mn-ea"/>
                <a:cs typeface="+mn-ea"/>
              </a:rPr>
              <a:t>临床急需药品、</a:t>
            </a:r>
            <a:r>
              <a:rPr lang="zh-CN" altLang="en-US" sz="800" b="1" dirty="0">
                <a:solidFill>
                  <a:srgbClr val="FF0000"/>
                </a:solidFill>
                <a:latin typeface="+mn-ea"/>
                <a:cs typeface="+mn-ea"/>
              </a:rPr>
              <a:t>儿童用药品</a:t>
            </a:r>
            <a:r>
              <a:rPr lang="zh-CN" altLang="en-US" sz="800" dirty="0">
                <a:solidFill>
                  <a:schemeClr val="tx1">
                    <a:lumMod val="85000"/>
                    <a:lumOff val="15000"/>
                  </a:schemeClr>
                </a:solidFill>
                <a:latin typeface="+mn-ea"/>
                <a:cs typeface="+mn-ea"/>
              </a:rPr>
              <a:t>和防治罕见病、重大疾病等药品</a:t>
            </a:r>
            <a:r>
              <a:rPr lang="zh-CN" altLang="en-US" sz="800" b="1" dirty="0">
                <a:solidFill>
                  <a:srgbClr val="FF0000"/>
                </a:solidFill>
                <a:latin typeface="+mn-ea"/>
                <a:cs typeface="+mn-ea"/>
              </a:rPr>
              <a:t>的研制、生产，满足疾病防治需求。</a:t>
            </a:r>
            <a:endParaRPr lang="zh-CN" altLang="en-US" sz="800" b="1" dirty="0">
              <a:solidFill>
                <a:srgbClr val="FF0000"/>
              </a:solidFill>
              <a:latin typeface="+mn-ea"/>
              <a:cs typeface="+mn-ea"/>
            </a:endParaRPr>
          </a:p>
        </p:txBody>
      </p:sp>
      <p:sp>
        <p:nvSpPr>
          <p:cNvPr id="31" name="矩形 30"/>
          <p:cNvSpPr/>
          <p:nvPr>
            <p:custDataLst>
              <p:tags r:id="rId14"/>
            </p:custDataLst>
          </p:nvPr>
        </p:nvSpPr>
        <p:spPr>
          <a:xfrm>
            <a:off x="8370075" y="1352774"/>
            <a:ext cx="3143319" cy="298297"/>
          </a:xfrm>
          <a:prstGeom prst="rect">
            <a:avLst/>
          </a:prstGeom>
          <a:noFill/>
        </p:spPr>
        <p:txBody>
          <a:bodyPr wrap="square" lIns="0" tIns="0" rIns="0" bIns="0" rtlCol="0" anchor="b">
            <a:noAutofit/>
          </a:bodyPr>
          <a:lstStyle/>
          <a:p>
            <a:pPr algn="ctr">
              <a:spcBef>
                <a:spcPct val="0"/>
              </a:spcBef>
              <a:spcAft>
                <a:spcPct val="0"/>
              </a:spcAft>
            </a:pPr>
            <a:r>
              <a:rPr lang="zh-CN" altLang="en-US" sz="1200" b="1" dirty="0">
                <a:solidFill>
                  <a:schemeClr val="accent1"/>
                </a:solidFill>
                <a:latin typeface="+mn-ea"/>
                <a:cs typeface="+mn-ea"/>
                <a:sym typeface="+mn-ea"/>
              </a:rPr>
              <a:t>《中华人民共和国基本医疗卫生与健康促进法》</a:t>
            </a:r>
            <a:endParaRPr lang="zh-CN" altLang="en-US" sz="1200" b="1" dirty="0">
              <a:solidFill>
                <a:schemeClr val="accent1"/>
              </a:solidFill>
              <a:latin typeface="+mn-ea"/>
              <a:cs typeface="+mn-ea"/>
              <a:sym typeface="+mn-ea"/>
            </a:endParaRPr>
          </a:p>
        </p:txBody>
      </p:sp>
      <p:sp>
        <p:nvSpPr>
          <p:cNvPr id="32" name="椭圆 31"/>
          <p:cNvSpPr/>
          <p:nvPr>
            <p:custDataLst>
              <p:tags r:id="rId15"/>
            </p:custDataLst>
          </p:nvPr>
        </p:nvSpPr>
        <p:spPr>
          <a:xfrm flipV="1">
            <a:off x="5966143" y="2338439"/>
            <a:ext cx="249555" cy="249555"/>
          </a:xfrm>
          <a:prstGeom prst="ellipse">
            <a:avLst/>
          </a:prstGeom>
          <a:solidFill>
            <a:schemeClr val="accent1">
              <a:alpha val="30000"/>
            </a:schemeClr>
          </a:solidFill>
          <a:ln w="635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mj-ea"/>
              <a:ea typeface="+mj-ea"/>
              <a:sym typeface="Arial" panose="020B0604020202020204" pitchFamily="34" charset="0"/>
            </a:endParaRPr>
          </a:p>
        </p:txBody>
      </p:sp>
      <p:sp>
        <p:nvSpPr>
          <p:cNvPr id="45" name="椭圆 44"/>
          <p:cNvSpPr/>
          <p:nvPr>
            <p:custDataLst>
              <p:tags r:id="rId16"/>
            </p:custDataLst>
          </p:nvPr>
        </p:nvSpPr>
        <p:spPr>
          <a:xfrm flipV="1">
            <a:off x="6027738" y="2399399"/>
            <a:ext cx="127000" cy="127000"/>
          </a:xfrm>
          <a:prstGeom prst="ellipse">
            <a:avLst/>
          </a:prstGeom>
          <a:solidFill>
            <a:schemeClr val="accent1"/>
          </a:solidFill>
          <a:ln w="63500" cap="flat" cmpd="sng" algn="ctr">
            <a:solidFill>
              <a:schemeClr val="accent1">
                <a:alpha val="4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mj-ea"/>
              <a:ea typeface="+mj-ea"/>
              <a:sym typeface="Arial" panose="020B0604020202020204" pitchFamily="34" charset="0"/>
            </a:endParaRPr>
          </a:p>
        </p:txBody>
      </p:sp>
      <p:cxnSp>
        <p:nvCxnSpPr>
          <p:cNvPr id="48" name="直接连接符 47"/>
          <p:cNvCxnSpPr>
            <a:endCxn id="45" idx="0"/>
          </p:cNvCxnSpPr>
          <p:nvPr>
            <p:custDataLst>
              <p:tags r:id="rId17"/>
            </p:custDataLst>
          </p:nvPr>
        </p:nvCxnSpPr>
        <p:spPr>
          <a:xfrm>
            <a:off x="6088063" y="2196710"/>
            <a:ext cx="3175" cy="329689"/>
          </a:xfrm>
          <a:prstGeom prst="line">
            <a:avLst/>
          </a:prstGeom>
          <a:noFill/>
          <a:ln w="12700" cap="flat" cmpd="sng" algn="ctr">
            <a:gradFill>
              <a:gsLst>
                <a:gs pos="0">
                  <a:schemeClr val="accent1">
                    <a:alpha val="0"/>
                  </a:schemeClr>
                </a:gs>
                <a:gs pos="100000">
                  <a:schemeClr val="accent1"/>
                </a:gs>
              </a:gsLst>
              <a:lin ang="5400000" scaled="1"/>
            </a:gradFill>
            <a:prstDash val="solid"/>
            <a:miter lim="800000"/>
          </a:ln>
          <a:effectLst/>
        </p:spPr>
      </p:cxnSp>
      <p:sp>
        <p:nvSpPr>
          <p:cNvPr id="49" name="矩形 48"/>
          <p:cNvSpPr/>
          <p:nvPr>
            <p:custDataLst>
              <p:tags r:id="rId18"/>
            </p:custDataLst>
          </p:nvPr>
        </p:nvSpPr>
        <p:spPr>
          <a:xfrm>
            <a:off x="4555851" y="1708659"/>
            <a:ext cx="3207924" cy="662029"/>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en-US" altLang="zh-CN" sz="800" dirty="0">
                <a:solidFill>
                  <a:schemeClr val="tx1">
                    <a:lumMod val="85000"/>
                    <a:lumOff val="15000"/>
                  </a:schemeClr>
                </a:solidFill>
                <a:latin typeface="+mn-ea"/>
                <a:cs typeface="+mn-ea"/>
              </a:rPr>
              <a:t>2014</a:t>
            </a:r>
            <a:r>
              <a:rPr lang="zh-CN" altLang="en-US" sz="800" dirty="0">
                <a:solidFill>
                  <a:schemeClr val="tx1">
                    <a:lumMod val="85000"/>
                    <a:lumOff val="15000"/>
                  </a:schemeClr>
                </a:solidFill>
                <a:latin typeface="+mn-ea"/>
                <a:cs typeface="+mn-ea"/>
              </a:rPr>
              <a:t>年，国家卫生和计划生育委员会委联合六部门联合下发《关于保障儿童用药的若干意见》中指出：</a:t>
            </a:r>
            <a:r>
              <a:rPr lang="zh-CN" altLang="en-US" sz="800" b="1" dirty="0">
                <a:solidFill>
                  <a:srgbClr val="FF0000"/>
                </a:solidFill>
                <a:latin typeface="+mn-ea"/>
                <a:cs typeface="+mn-ea"/>
              </a:rPr>
              <a:t>针对国外已上市使用但国内缺乏且临床急需的儿童适宜品种、剂型、规格，加快申报审评进度。</a:t>
            </a:r>
            <a:endParaRPr lang="zh-CN" altLang="en-US" sz="800" b="1" dirty="0">
              <a:solidFill>
                <a:srgbClr val="FF0000"/>
              </a:solidFill>
              <a:latin typeface="+mn-ea"/>
              <a:cs typeface="+mn-ea"/>
            </a:endParaRPr>
          </a:p>
        </p:txBody>
      </p:sp>
      <p:sp>
        <p:nvSpPr>
          <p:cNvPr id="50" name="矩形 49"/>
          <p:cNvSpPr/>
          <p:nvPr>
            <p:custDataLst>
              <p:tags r:id="rId19"/>
            </p:custDataLst>
          </p:nvPr>
        </p:nvSpPr>
        <p:spPr>
          <a:xfrm>
            <a:off x="4502989" y="1398192"/>
            <a:ext cx="3283788" cy="213375"/>
          </a:xfrm>
          <a:prstGeom prst="rect">
            <a:avLst/>
          </a:prstGeom>
          <a:noFill/>
        </p:spPr>
        <p:txBody>
          <a:bodyPr wrap="square" lIns="0" tIns="0" rIns="0" bIns="0" rtlCol="0" anchor="b">
            <a:noAutofit/>
          </a:bodyPr>
          <a:lstStyle/>
          <a:p>
            <a:pPr algn="ctr">
              <a:spcBef>
                <a:spcPct val="0"/>
              </a:spcBef>
              <a:spcAft>
                <a:spcPct val="0"/>
              </a:spcAft>
            </a:pPr>
            <a:r>
              <a:rPr lang="zh-CN" altLang="en-US" sz="1200" b="1" dirty="0">
                <a:solidFill>
                  <a:schemeClr val="accent1"/>
                </a:solidFill>
                <a:latin typeface="+mn-ea"/>
                <a:cs typeface="+mn-ea"/>
                <a:sym typeface="+mn-ea"/>
              </a:rPr>
              <a:t>《关于保障儿童用药的若干意见》</a:t>
            </a:r>
            <a:endParaRPr lang="zh-CN" altLang="en-US" sz="1200" b="1" dirty="0">
              <a:solidFill>
                <a:schemeClr val="accent1"/>
              </a:solidFill>
              <a:latin typeface="+mn-ea"/>
              <a:cs typeface="+mn-ea"/>
              <a:sym typeface="+mn-ea"/>
            </a:endParaRPr>
          </a:p>
        </p:txBody>
      </p:sp>
      <p:sp>
        <p:nvSpPr>
          <p:cNvPr id="53" name="文本框 52"/>
          <p:cNvSpPr txBox="1"/>
          <p:nvPr/>
        </p:nvSpPr>
        <p:spPr>
          <a:xfrm>
            <a:off x="662940" y="5866765"/>
            <a:ext cx="11115040" cy="322580"/>
          </a:xfrm>
          <a:prstGeom prst="rect">
            <a:avLst/>
          </a:prstGeom>
          <a:noFill/>
        </p:spPr>
        <p:txBody>
          <a:bodyPr wrap="square">
            <a:noAutofit/>
          </a:bodyPr>
          <a:lstStyle/>
          <a:p>
            <a:pPr marL="285750" indent="-285750">
              <a:lnSpc>
                <a:spcPct val="130000"/>
              </a:lnSpc>
              <a:buFont typeface="Arial" panose="020B0604020202020204" pitchFamily="34" charset="0"/>
              <a:buChar char="•"/>
            </a:pPr>
            <a:r>
              <a:rPr lang="zh-CN" altLang="en-US" sz="1200" b="1" dirty="0">
                <a:solidFill>
                  <a:schemeClr val="accent1"/>
                </a:solidFill>
              </a:rPr>
              <a:t>“新一代含糖醋酸盐平衡晶体液</a:t>
            </a:r>
            <a:r>
              <a:rPr lang="en-US" altLang="zh-CN" sz="1200" b="1" dirty="0">
                <a:solidFill>
                  <a:schemeClr val="accent1"/>
                </a:solidFill>
              </a:rPr>
              <a:t>—</a:t>
            </a:r>
            <a:r>
              <a:rPr lang="zh-CN" altLang="en-US" sz="1200" b="1" dirty="0">
                <a:solidFill>
                  <a:schemeClr val="accent1"/>
                </a:solidFill>
              </a:rPr>
              <a:t>复方醋酸钠葡萄糖注射液，明确了儿童的用法用量，填补了儿童液体治疗的空白，具有广泛的临床应用前景”</a:t>
            </a:r>
            <a:endParaRPr lang="en-US" altLang="zh-CN" sz="1200" b="1" dirty="0">
              <a:solidFill>
                <a:schemeClr val="accent1"/>
              </a:solidFill>
            </a:endParaRPr>
          </a:p>
          <a:p>
            <a:pPr>
              <a:lnSpc>
                <a:spcPct val="130000"/>
              </a:lnSpc>
            </a:pPr>
            <a:r>
              <a:rPr lang="en-US" altLang="zh-CN" sz="1000" dirty="0">
                <a:solidFill>
                  <a:schemeClr val="accent1"/>
                </a:solidFill>
              </a:rPr>
              <a:t>                                                                                                                                                                                                                          ——《</a:t>
            </a:r>
            <a:r>
              <a:rPr lang="zh-CN" altLang="en-US" sz="1000" dirty="0">
                <a:solidFill>
                  <a:schemeClr val="accent1"/>
                </a:solidFill>
              </a:rPr>
              <a:t>醋酸盐平衡晶体液的临床应用研究进展</a:t>
            </a:r>
            <a:r>
              <a:rPr lang="en-US" altLang="zh-CN" sz="1000" dirty="0">
                <a:solidFill>
                  <a:schemeClr val="accent1"/>
                </a:solidFill>
              </a:rPr>
              <a:t>》</a:t>
            </a:r>
            <a:endParaRPr lang="en-US" altLang="zh-CN" sz="1000" dirty="0">
              <a:solidFill>
                <a:schemeClr val="accent1"/>
              </a:solidFill>
            </a:endParaRPr>
          </a:p>
        </p:txBody>
      </p:sp>
      <p:sp>
        <p:nvSpPr>
          <p:cNvPr id="2" name="任意多边形: 形状 6"/>
          <p:cNvSpPr/>
          <p:nvPr userDrawn="1"/>
        </p:nvSpPr>
        <p:spPr>
          <a:xfrm rot="16200000">
            <a:off x="-89339" y="289887"/>
            <a:ext cx="603016" cy="424338"/>
          </a:xfrm>
          <a:custGeom>
            <a:avLst/>
            <a:gdLst>
              <a:gd name="connsiteX0" fmla="*/ 0 w 12064156"/>
              <a:gd name="connsiteY0" fmla="*/ 0 h 2557671"/>
              <a:gd name="connsiteX1" fmla="*/ 12064156 w 12064156"/>
              <a:gd name="connsiteY1" fmla="*/ 0 h 2557671"/>
              <a:gd name="connsiteX2" fmla="*/ 12052950 w 12064156"/>
              <a:gd name="connsiteY2" fmla="*/ 38524 h 2557671"/>
              <a:gd name="connsiteX3" fmla="*/ 11699594 w 12064156"/>
              <a:gd name="connsiteY3" fmla="*/ 1253289 h 2557671"/>
              <a:gd name="connsiteX4" fmla="*/ 11648133 w 12064156"/>
              <a:gd name="connsiteY4" fmla="*/ 1429514 h 2557671"/>
              <a:gd name="connsiteX5" fmla="*/ 11502327 w 12064156"/>
              <a:gd name="connsiteY5" fmla="*/ 1635827 h 2557671"/>
              <a:gd name="connsiteX6" fmla="*/ 11305059 w 12064156"/>
              <a:gd name="connsiteY6" fmla="*/ 1743281 h 2557671"/>
              <a:gd name="connsiteX7" fmla="*/ 11257886 w 12064156"/>
              <a:gd name="connsiteY7" fmla="*/ 1751878 h 2557671"/>
              <a:gd name="connsiteX8" fmla="*/ 10357316 w 12064156"/>
              <a:gd name="connsiteY8" fmla="*/ 1898016 h 2557671"/>
              <a:gd name="connsiteX9" fmla="*/ 9057923 w 12064156"/>
              <a:gd name="connsiteY9" fmla="*/ 2100030 h 2557671"/>
              <a:gd name="connsiteX10" fmla="*/ 7634165 w 12064156"/>
              <a:gd name="connsiteY10" fmla="*/ 2327834 h 2557671"/>
              <a:gd name="connsiteX11" fmla="*/ 6351925 w 12064156"/>
              <a:gd name="connsiteY11" fmla="*/ 2529848 h 2557671"/>
              <a:gd name="connsiteX12" fmla="*/ 6017428 w 12064156"/>
              <a:gd name="connsiteY12" fmla="*/ 2555637 h 2557671"/>
              <a:gd name="connsiteX13" fmla="*/ 5712949 w 12064156"/>
              <a:gd name="connsiteY13" fmla="*/ 2529848 h 2557671"/>
              <a:gd name="connsiteX14" fmla="*/ 5558566 w 12064156"/>
              <a:gd name="connsiteY14" fmla="*/ 2504059 h 2557671"/>
              <a:gd name="connsiteX15" fmla="*/ 4529344 w 12064156"/>
              <a:gd name="connsiteY15" fmla="*/ 2340728 h 2557671"/>
              <a:gd name="connsiteX16" fmla="*/ 2668166 w 12064156"/>
              <a:gd name="connsiteY16" fmla="*/ 2048452 h 2557671"/>
              <a:gd name="connsiteX17" fmla="*/ 806988 w 12064156"/>
              <a:gd name="connsiteY17" fmla="*/ 1751878 h 2557671"/>
              <a:gd name="connsiteX18" fmla="*/ 416741 w 12064156"/>
              <a:gd name="connsiteY18" fmla="*/ 1429514 h 2557671"/>
              <a:gd name="connsiteX19" fmla="*/ 391011 w 12064156"/>
              <a:gd name="connsiteY19" fmla="*/ 1347849 h 2557671"/>
              <a:gd name="connsiteX20" fmla="*/ 73667 w 12064156"/>
              <a:gd name="connsiteY20" fmla="*/ 256112 h 2557671"/>
              <a:gd name="connsiteX21" fmla="*/ 10044 w 12064156"/>
              <a:gd name="connsiteY21" fmla="*/ 34918 h 2557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64156" h="2557671">
                <a:moveTo>
                  <a:pt x="0" y="0"/>
                </a:moveTo>
                <a:lnTo>
                  <a:pt x="12064156" y="0"/>
                </a:lnTo>
                <a:lnTo>
                  <a:pt x="12052950" y="38524"/>
                </a:lnTo>
                <a:cubicBezTo>
                  <a:pt x="11699594" y="1253289"/>
                  <a:pt x="11699594" y="1253289"/>
                  <a:pt x="11699594" y="1253289"/>
                </a:cubicBezTo>
                <a:cubicBezTo>
                  <a:pt x="11648133" y="1429514"/>
                  <a:pt x="11648133" y="1429514"/>
                  <a:pt x="11648133" y="1429514"/>
                </a:cubicBezTo>
                <a:cubicBezTo>
                  <a:pt x="11648133" y="1429514"/>
                  <a:pt x="11605249" y="1541267"/>
                  <a:pt x="11502327" y="1635827"/>
                </a:cubicBezTo>
                <a:cubicBezTo>
                  <a:pt x="11450865" y="1678809"/>
                  <a:pt x="11386539" y="1721790"/>
                  <a:pt x="11305059" y="1743281"/>
                </a:cubicBezTo>
                <a:cubicBezTo>
                  <a:pt x="11287905" y="1747580"/>
                  <a:pt x="11275040" y="1751878"/>
                  <a:pt x="11257886" y="1751878"/>
                </a:cubicBezTo>
                <a:cubicBezTo>
                  <a:pt x="10357316" y="1898016"/>
                  <a:pt x="10357316" y="1898016"/>
                  <a:pt x="10357316" y="1898016"/>
                </a:cubicBezTo>
                <a:cubicBezTo>
                  <a:pt x="9057923" y="2100030"/>
                  <a:pt x="9057923" y="2100030"/>
                  <a:pt x="9057923" y="2100030"/>
                </a:cubicBezTo>
                <a:cubicBezTo>
                  <a:pt x="7634165" y="2327834"/>
                  <a:pt x="7634165" y="2327834"/>
                  <a:pt x="7634165" y="2327834"/>
                </a:cubicBezTo>
                <a:cubicBezTo>
                  <a:pt x="6351925" y="2529848"/>
                  <a:pt x="6351925" y="2529848"/>
                  <a:pt x="6351925" y="2529848"/>
                </a:cubicBezTo>
                <a:cubicBezTo>
                  <a:pt x="6180388" y="2559935"/>
                  <a:pt x="6077466" y="2559935"/>
                  <a:pt x="6017428" y="2555637"/>
                </a:cubicBezTo>
                <a:cubicBezTo>
                  <a:pt x="5987409" y="2559935"/>
                  <a:pt x="5884486" y="2559935"/>
                  <a:pt x="5712949" y="2529848"/>
                </a:cubicBezTo>
                <a:cubicBezTo>
                  <a:pt x="5558566" y="2504059"/>
                  <a:pt x="5558566" y="2504059"/>
                  <a:pt x="5558566" y="2504059"/>
                </a:cubicBezTo>
                <a:cubicBezTo>
                  <a:pt x="4529344" y="2340728"/>
                  <a:pt x="4529344" y="2340728"/>
                  <a:pt x="4529344" y="2340728"/>
                </a:cubicBezTo>
                <a:cubicBezTo>
                  <a:pt x="2668166" y="2048452"/>
                  <a:pt x="2668166" y="2048452"/>
                  <a:pt x="2668166" y="2048452"/>
                </a:cubicBezTo>
                <a:cubicBezTo>
                  <a:pt x="806988" y="1751878"/>
                  <a:pt x="806988" y="1751878"/>
                  <a:pt x="806988" y="1751878"/>
                </a:cubicBezTo>
                <a:cubicBezTo>
                  <a:pt x="519663" y="1704598"/>
                  <a:pt x="416741" y="1429514"/>
                  <a:pt x="416741" y="1429514"/>
                </a:cubicBezTo>
                <a:cubicBezTo>
                  <a:pt x="391011" y="1347849"/>
                  <a:pt x="391011" y="1347849"/>
                  <a:pt x="391011" y="1347849"/>
                </a:cubicBezTo>
                <a:cubicBezTo>
                  <a:pt x="73667" y="256112"/>
                  <a:pt x="73667" y="256112"/>
                  <a:pt x="73667" y="256112"/>
                </a:cubicBezTo>
                <a:cubicBezTo>
                  <a:pt x="47936" y="166656"/>
                  <a:pt x="27030" y="93973"/>
                  <a:pt x="10044" y="34918"/>
                </a:cubicBez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20"/>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占位符 10"/>
          <p:cNvSpPr txBox="1"/>
          <p:nvPr/>
        </p:nvSpPr>
        <p:spPr>
          <a:xfrm>
            <a:off x="585470" y="308655"/>
            <a:ext cx="3063875" cy="523875"/>
          </a:xfrm>
          <a:prstGeom prst="rect">
            <a:avLst/>
          </a:prstGeom>
        </p:spPr>
        <p:txBody>
          <a:bodyPr>
            <a:normAutofit fontScale="97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l">
              <a:buClrTx/>
              <a:buSzTx/>
              <a:buNone/>
            </a:pPr>
            <a:r>
              <a:rPr lang="zh-CN" altLang="en-US" b="1" spc="300" dirty="0">
                <a:solidFill>
                  <a:schemeClr val="tx1">
                    <a:lumMod val="95000"/>
                    <a:lumOff val="5000"/>
                  </a:schemeClr>
                </a:solidFill>
                <a:cs typeface="+mn-ea"/>
                <a:sym typeface="+mn-lt"/>
              </a:rPr>
              <a:t>创新性</a:t>
            </a:r>
            <a:endParaRPr lang="zh-CN" altLang="en-US" b="1" spc="300" dirty="0">
              <a:solidFill>
                <a:schemeClr val="tx1">
                  <a:lumMod val="95000"/>
                  <a:lumOff val="5000"/>
                </a:schemeClr>
              </a:solidFill>
              <a:cs typeface="+mn-ea"/>
              <a:sym typeface="+mn-lt"/>
            </a:endParaRPr>
          </a:p>
        </p:txBody>
      </p:sp>
      <p:sp>
        <p:nvSpPr>
          <p:cNvPr id="23" name="文本框 22"/>
          <p:cNvSpPr txBox="1"/>
          <p:nvPr/>
        </p:nvSpPr>
        <p:spPr>
          <a:xfrm>
            <a:off x="686436" y="1014095"/>
            <a:ext cx="10801348" cy="3987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solidFill>
                  <a:schemeClr val="accent1"/>
                </a:solidFill>
                <a:cs typeface="+mn-ea"/>
                <a:sym typeface="+mn-lt"/>
              </a:rPr>
              <a:t>创新性：</a:t>
            </a:r>
            <a:r>
              <a:rPr lang="zh-CN" altLang="en-US" sz="2000" b="1" dirty="0">
                <a:solidFill>
                  <a:srgbClr val="FF0000"/>
                </a:solidFill>
                <a:cs typeface="+mn-ea"/>
                <a:sym typeface="+mn-lt"/>
              </a:rPr>
              <a:t>儿童用法用量及规格，填补医保同类空白</a:t>
            </a:r>
            <a:endParaRPr lang="zh-CN" altLang="en-US" sz="2000" b="1" dirty="0">
              <a:solidFill>
                <a:schemeClr val="accent1"/>
              </a:solidFill>
              <a:cs typeface="+mn-ea"/>
              <a:sym typeface="+mn-lt"/>
            </a:endParaRPr>
          </a:p>
        </p:txBody>
      </p:sp>
      <p:sp>
        <p:nvSpPr>
          <p:cNvPr id="36" name="矩形: 圆角 35"/>
          <p:cNvSpPr/>
          <p:nvPr>
            <p:custDataLst>
              <p:tags r:id="rId1"/>
            </p:custDataLst>
          </p:nvPr>
        </p:nvSpPr>
        <p:spPr>
          <a:xfrm>
            <a:off x="6390731" y="3378021"/>
            <a:ext cx="5076190" cy="2914829"/>
          </a:xfrm>
          <a:prstGeom prst="roundRect">
            <a:avLst>
              <a:gd name="adj" fmla="val 6347"/>
            </a:avLst>
          </a:prstGeom>
          <a:gradFill flip="none" rotWithShape="1">
            <a:gsLst>
              <a:gs pos="0">
                <a:schemeClr val="accent4">
                  <a:lumMod val="20000"/>
                  <a:lumOff val="80000"/>
                  <a:alpha val="20000"/>
                </a:schemeClr>
              </a:gs>
              <a:gs pos="100000">
                <a:schemeClr val="bg1">
                  <a:alpha val="0"/>
                </a:schemeClr>
              </a:gs>
            </a:gsLst>
            <a:path path="circle">
              <a:fillToRect l="100000" t="100000"/>
            </a:path>
            <a:tileRect r="-100000" b="-100000"/>
          </a:gradFill>
          <a:ln w="15875">
            <a:solidFill>
              <a:schemeClr val="accent4">
                <a:lumMod val="20000"/>
                <a:lumOff val="80000"/>
              </a:schemeClr>
            </a:solidFill>
          </a:ln>
          <a:effectLst>
            <a:outerShdw blurRad="279400" dist="228600" dir="2700000" algn="tl" rotWithShape="0">
              <a:schemeClr val="accent4">
                <a:alpha val="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342095" tIns="640080" rIns="342095" bIns="488315" rtlCol="0" anchor="ctr">
            <a:noAutofit/>
          </a:bodyPr>
          <a:lstStyle/>
          <a:p>
            <a:pPr algn="ctr">
              <a:lnSpc>
                <a:spcPct val="150000"/>
              </a:lnSpc>
            </a:pPr>
            <a:endParaRPr lang="zh-CN" altLang="en-US">
              <a:solidFill>
                <a:schemeClr val="tx1"/>
              </a:solidFill>
              <a:cs typeface="+mn-ea"/>
              <a:sym typeface="+mn-lt"/>
            </a:endParaRPr>
          </a:p>
        </p:txBody>
      </p:sp>
      <p:sp>
        <p:nvSpPr>
          <p:cNvPr id="37" name="任意多边形: 形状 36"/>
          <p:cNvSpPr/>
          <p:nvPr>
            <p:custDataLst>
              <p:tags r:id="rId2"/>
            </p:custDataLst>
          </p:nvPr>
        </p:nvSpPr>
        <p:spPr>
          <a:xfrm>
            <a:off x="7002236" y="3270384"/>
            <a:ext cx="3854378" cy="489935"/>
          </a:xfrm>
          <a:custGeom>
            <a:avLst/>
            <a:gdLst>
              <a:gd name="connsiteX0" fmla="*/ 1 w 2523509"/>
              <a:gd name="connsiteY0" fmla="*/ 0 h 489935"/>
              <a:gd name="connsiteX1" fmla="*/ 2523508 w 2523509"/>
              <a:gd name="connsiteY1" fmla="*/ 0 h 489935"/>
              <a:gd name="connsiteX2" fmla="*/ 2523508 w 2523509"/>
              <a:gd name="connsiteY2" fmla="*/ 193313 h 489935"/>
              <a:gd name="connsiteX3" fmla="*/ 2523508 w 2523509"/>
              <a:gd name="connsiteY3" fmla="*/ 240238 h 489935"/>
              <a:gd name="connsiteX4" fmla="*/ 2523509 w 2523509"/>
              <a:gd name="connsiteY4" fmla="*/ 240238 h 489935"/>
              <a:gd name="connsiteX5" fmla="*/ 2523508 w 2523509"/>
              <a:gd name="connsiteY5" fmla="*/ 240243 h 489935"/>
              <a:gd name="connsiteX6" fmla="*/ 2523508 w 2523509"/>
              <a:gd name="connsiteY6" fmla="*/ 249696 h 489935"/>
              <a:gd name="connsiteX7" fmla="*/ 2523508 w 2523509"/>
              <a:gd name="connsiteY7" fmla="*/ 324846 h 489935"/>
              <a:gd name="connsiteX8" fmla="*/ 2358419 w 2523509"/>
              <a:gd name="connsiteY8" fmla="*/ 489935 h 489935"/>
              <a:gd name="connsiteX9" fmla="*/ 2273812 w 2523509"/>
              <a:gd name="connsiteY9" fmla="*/ 489935 h 489935"/>
              <a:gd name="connsiteX10" fmla="*/ 249699 w 2523509"/>
              <a:gd name="connsiteY10" fmla="*/ 489935 h 489935"/>
              <a:gd name="connsiteX11" fmla="*/ 165089 w 2523509"/>
              <a:gd name="connsiteY11" fmla="*/ 489935 h 489935"/>
              <a:gd name="connsiteX12" fmla="*/ 0 w 2523509"/>
              <a:gd name="connsiteY12" fmla="*/ 324846 h 489935"/>
              <a:gd name="connsiteX13" fmla="*/ 0 w 2523509"/>
              <a:gd name="connsiteY13" fmla="*/ 193313 h 489935"/>
              <a:gd name="connsiteX14" fmla="*/ 1 w 2523509"/>
              <a:gd name="connsiteY14" fmla="*/ 193308 h 48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23509" h="489935">
                <a:moveTo>
                  <a:pt x="1" y="0"/>
                </a:moveTo>
                <a:lnTo>
                  <a:pt x="2523508" y="0"/>
                </a:lnTo>
                <a:lnTo>
                  <a:pt x="2523508" y="193313"/>
                </a:lnTo>
                <a:lnTo>
                  <a:pt x="2523508" y="240238"/>
                </a:lnTo>
                <a:lnTo>
                  <a:pt x="2523509" y="240238"/>
                </a:lnTo>
                <a:lnTo>
                  <a:pt x="2523508" y="240243"/>
                </a:lnTo>
                <a:lnTo>
                  <a:pt x="2523508" y="249696"/>
                </a:lnTo>
                <a:lnTo>
                  <a:pt x="2523508" y="324846"/>
                </a:lnTo>
                <a:cubicBezTo>
                  <a:pt x="2523508" y="416022"/>
                  <a:pt x="2449595" y="489935"/>
                  <a:pt x="2358419" y="489935"/>
                </a:cubicBezTo>
                <a:lnTo>
                  <a:pt x="2273812" y="489935"/>
                </a:lnTo>
                <a:lnTo>
                  <a:pt x="249699" y="489935"/>
                </a:lnTo>
                <a:lnTo>
                  <a:pt x="165089" y="489935"/>
                </a:lnTo>
                <a:cubicBezTo>
                  <a:pt x="73913" y="489935"/>
                  <a:pt x="0" y="416022"/>
                  <a:pt x="0" y="324846"/>
                </a:cubicBezTo>
                <a:lnTo>
                  <a:pt x="0" y="193313"/>
                </a:lnTo>
                <a:lnTo>
                  <a:pt x="1" y="193308"/>
                </a:lnTo>
                <a:close/>
              </a:path>
            </a:pathLst>
          </a:custGeom>
          <a:gradFill flip="none" rotWithShape="1">
            <a:gsLst>
              <a:gs pos="0">
                <a:schemeClr val="accent4">
                  <a:lumMod val="60000"/>
                  <a:lumOff val="40000"/>
                </a:schemeClr>
              </a:gs>
              <a:gs pos="66450">
                <a:schemeClr val="accent4"/>
              </a:gs>
              <a:gs pos="100000">
                <a:schemeClr val="accent4"/>
              </a:gs>
            </a:gsLst>
            <a:lin ang="2700000" scaled="1"/>
            <a:tileRect/>
          </a:gradFill>
          <a:ln>
            <a:noFill/>
          </a:ln>
          <a:effectLst>
            <a:outerShdw blurRad="101600" dist="76200" dir="2700000" algn="tl" rotWithShape="0">
              <a:schemeClr val="accent4">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spcBef>
                <a:spcPct val="0"/>
              </a:spcBef>
              <a:spcAft>
                <a:spcPct val="0"/>
              </a:spcAft>
            </a:pPr>
            <a:r>
              <a:rPr lang="zh-CN" altLang="en-US" b="1" dirty="0">
                <a:solidFill>
                  <a:schemeClr val="lt1">
                    <a:lumMod val="100000"/>
                  </a:schemeClr>
                </a:solidFill>
                <a:uFillTx/>
                <a:cs typeface="+mn-ea"/>
                <a:sym typeface="+mn-lt"/>
              </a:rPr>
              <a:t>本品</a:t>
            </a:r>
            <a:r>
              <a:rPr lang="zh-CN" altLang="en-US" b="1" dirty="0">
                <a:solidFill>
                  <a:schemeClr val="lt1">
                    <a:lumMod val="100000"/>
                  </a:schemeClr>
                </a:solidFill>
                <a:cs typeface="+mn-ea"/>
                <a:sym typeface="+mn-lt"/>
              </a:rPr>
              <a:t>主要</a:t>
            </a:r>
            <a:r>
              <a:rPr lang="zh-CN" altLang="en-US" b="1" dirty="0">
                <a:solidFill>
                  <a:schemeClr val="lt1">
                    <a:lumMod val="100000"/>
                  </a:schemeClr>
                </a:solidFill>
                <a:uFillTx/>
                <a:cs typeface="+mn-ea"/>
                <a:sym typeface="+mn-lt"/>
              </a:rPr>
              <a:t>创新点</a:t>
            </a:r>
            <a:endParaRPr lang="zh-CN" altLang="en-US" b="1" dirty="0">
              <a:solidFill>
                <a:schemeClr val="lt1">
                  <a:lumMod val="100000"/>
                </a:schemeClr>
              </a:solidFill>
              <a:uFillTx/>
              <a:cs typeface="+mn-ea"/>
              <a:sym typeface="+mn-lt"/>
            </a:endParaRPr>
          </a:p>
        </p:txBody>
      </p:sp>
      <p:sp>
        <p:nvSpPr>
          <p:cNvPr id="38" name="等腰三角形 37"/>
          <p:cNvSpPr/>
          <p:nvPr>
            <p:custDataLst>
              <p:tags r:id="rId3"/>
            </p:custDataLst>
          </p:nvPr>
        </p:nvSpPr>
        <p:spPr>
          <a:xfrm>
            <a:off x="6833326" y="3270384"/>
            <a:ext cx="168561" cy="120119"/>
          </a:xfrm>
          <a:prstGeom prst="triangle">
            <a:avLst>
              <a:gd name="adj" fmla="val 10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9" name="等腰三角形 38"/>
          <p:cNvSpPr/>
          <p:nvPr>
            <p:custDataLst>
              <p:tags r:id="rId4"/>
            </p:custDataLst>
          </p:nvPr>
        </p:nvSpPr>
        <p:spPr>
          <a:xfrm flipH="1">
            <a:off x="10856051" y="3270384"/>
            <a:ext cx="168561" cy="120119"/>
          </a:xfrm>
          <a:prstGeom prst="triangle">
            <a:avLst>
              <a:gd name="adj" fmla="val 10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文本框 15"/>
          <p:cNvSpPr txBox="1"/>
          <p:nvPr/>
        </p:nvSpPr>
        <p:spPr>
          <a:xfrm>
            <a:off x="6589486" y="4659541"/>
            <a:ext cx="4782185" cy="829945"/>
          </a:xfrm>
          <a:prstGeom prst="rect">
            <a:avLst/>
          </a:prstGeom>
          <a:solidFill>
            <a:schemeClr val="accent1">
              <a:lumMod val="20000"/>
              <a:lumOff val="80000"/>
            </a:schemeClr>
          </a:solidFill>
        </p:spPr>
        <p:txBody>
          <a:bodyPr wrap="square" rtlCol="0" anchor="t">
            <a:spAutoFit/>
          </a:bodyPr>
          <a:lstStyle/>
          <a:p>
            <a:pPr lvl="0" indent="0" algn="ctr">
              <a:lnSpc>
                <a:spcPct val="150000"/>
              </a:lnSpc>
              <a:buFont typeface="Arial" panose="020B0604020202020204" pitchFamily="34" charset="0"/>
              <a:buNone/>
            </a:pPr>
            <a:r>
              <a:rPr lang="zh-CN" altLang="en-US" sz="1600" b="1" dirty="0">
                <a:solidFill>
                  <a:schemeClr val="accent1"/>
                </a:solidFill>
                <a:cs typeface="+mn-ea"/>
                <a:sym typeface="+mn-lt"/>
              </a:rPr>
              <a:t>明确儿童用法用量及多种规格</a:t>
            </a:r>
            <a:r>
              <a:rPr lang="zh-CN" altLang="en-US" sz="1200" b="1" dirty="0">
                <a:solidFill>
                  <a:schemeClr val="accent1"/>
                </a:solidFill>
                <a:cs typeface="+mn-ea"/>
                <a:sym typeface="+mn-lt"/>
              </a:rPr>
              <a:t>（含</a:t>
            </a:r>
            <a:r>
              <a:rPr lang="en-US" altLang="zh-CN" sz="1200" b="1" dirty="0">
                <a:solidFill>
                  <a:schemeClr val="accent1"/>
                </a:solidFill>
                <a:cs typeface="+mn-ea"/>
                <a:sym typeface="+mn-lt"/>
              </a:rPr>
              <a:t>200ml</a:t>
            </a:r>
            <a:r>
              <a:rPr lang="zh-CN" altLang="en-US" sz="1200" b="1" dirty="0">
                <a:solidFill>
                  <a:schemeClr val="accent1"/>
                </a:solidFill>
                <a:cs typeface="+mn-ea"/>
                <a:sym typeface="+mn-lt"/>
              </a:rPr>
              <a:t>规格）</a:t>
            </a:r>
            <a:endParaRPr lang="zh-CN" altLang="en-US" sz="1200" b="1" dirty="0">
              <a:solidFill>
                <a:schemeClr val="accent1"/>
              </a:solidFill>
              <a:cs typeface="+mn-ea"/>
              <a:sym typeface="+mn-lt"/>
            </a:endParaRPr>
          </a:p>
          <a:p>
            <a:pPr lvl="0" indent="0" algn="ctr">
              <a:lnSpc>
                <a:spcPct val="150000"/>
              </a:lnSpc>
              <a:buFont typeface="Arial" panose="020B0604020202020204" pitchFamily="34" charset="0"/>
              <a:buNone/>
            </a:pPr>
            <a:r>
              <a:rPr lang="en-US" altLang="zh-CN" sz="1600" dirty="0">
                <a:cs typeface="+mn-ea"/>
                <a:sym typeface="+mn-lt"/>
              </a:rPr>
              <a:t>   </a:t>
            </a:r>
            <a:r>
              <a:rPr lang="zh-CN" altLang="en-US" sz="1400" b="1" dirty="0">
                <a:solidFill>
                  <a:srgbClr val="FF0000"/>
                </a:solidFill>
                <a:cs typeface="+mn-ea"/>
                <a:sym typeface="+mn-lt"/>
              </a:rPr>
              <a:t>剂量更精准，使用灵活，适宜儿童使用。</a:t>
            </a:r>
            <a:endParaRPr lang="zh-CN" altLang="en-US" sz="1400" b="1" dirty="0">
              <a:solidFill>
                <a:srgbClr val="FF0000"/>
              </a:solidFill>
              <a:cs typeface="+mn-ea"/>
              <a:sym typeface="+mn-lt"/>
            </a:endParaRPr>
          </a:p>
        </p:txBody>
      </p:sp>
      <p:sp>
        <p:nvSpPr>
          <p:cNvPr id="2" name="文本框 1"/>
          <p:cNvSpPr txBox="1"/>
          <p:nvPr/>
        </p:nvSpPr>
        <p:spPr>
          <a:xfrm>
            <a:off x="685800" y="1594528"/>
            <a:ext cx="10883900" cy="1346522"/>
          </a:xfrm>
          <a:prstGeom prst="rect">
            <a:avLst/>
          </a:prstGeom>
          <a:solidFill>
            <a:schemeClr val="accent3">
              <a:lumMod val="20000"/>
              <a:lumOff val="80000"/>
            </a:schemeClr>
          </a:solidFill>
        </p:spPr>
        <p:txBody>
          <a:bodyPr wrap="square" rtlCol="0">
            <a:spAutoFit/>
          </a:bodyPr>
          <a:lstStyle/>
          <a:p>
            <a:pPr marL="285750" indent="-285750">
              <a:lnSpc>
                <a:spcPct val="150000"/>
              </a:lnSpc>
              <a:buFont typeface="Arial" panose="020B0604020202020204" pitchFamily="34" charset="0"/>
              <a:buChar char="•"/>
            </a:pPr>
            <a:r>
              <a:rPr lang="en-US" altLang="zh-CN" sz="1400" b="1" kern="100" dirty="0">
                <a:cs typeface="+mn-ea"/>
                <a:sym typeface="+mn-lt"/>
              </a:rPr>
              <a:t>《</a:t>
            </a:r>
            <a:r>
              <a:rPr lang="zh-CN" altLang="en-US" sz="1400" b="1" kern="100" dirty="0">
                <a:cs typeface="+mn-ea"/>
                <a:sym typeface="+mn-lt"/>
              </a:rPr>
              <a:t>国家卫生健康委办公厅关于进一步加强儿童临床用药管理工作的通知</a:t>
            </a:r>
            <a:r>
              <a:rPr lang="en-US" altLang="zh-CN" sz="1400" b="1" kern="100" dirty="0">
                <a:cs typeface="+mn-ea"/>
                <a:sym typeface="+mn-lt"/>
              </a:rPr>
              <a:t>》</a:t>
            </a:r>
            <a:r>
              <a:rPr lang="zh-CN" altLang="en-US" sz="1400" kern="100" dirty="0">
                <a:cs typeface="+mn-ea"/>
                <a:sym typeface="+mn-lt"/>
              </a:rPr>
              <a:t>中要求做好儿童用药处方调剂和专项点评：医疗机构要按照</a:t>
            </a:r>
            <a:r>
              <a:rPr lang="zh-CN" altLang="en-US" sz="1400" b="1" kern="100" dirty="0">
                <a:cs typeface="+mn-ea"/>
                <a:sym typeface="+mn-lt"/>
              </a:rPr>
              <a:t>处方剂量精准调配儿童用药</a:t>
            </a:r>
            <a:r>
              <a:rPr lang="zh-CN" altLang="en-US" sz="1400" kern="100" dirty="0">
                <a:cs typeface="+mn-ea"/>
                <a:sym typeface="+mn-lt"/>
              </a:rPr>
              <a:t>，特别是针对低龄儿童的药品调剂，</a:t>
            </a:r>
            <a:r>
              <a:rPr lang="zh-CN" altLang="en-US" sz="1400" b="1" kern="100" dirty="0">
                <a:cs typeface="+mn-ea"/>
                <a:sym typeface="+mn-lt"/>
              </a:rPr>
              <a:t>鼓励开发可灵活调整剂量的新技术、新方法</a:t>
            </a:r>
            <a:r>
              <a:rPr lang="zh-CN" altLang="en-US" sz="1400" kern="100" dirty="0">
                <a:cs typeface="+mn-ea"/>
                <a:sym typeface="+mn-lt"/>
              </a:rPr>
              <a:t>，加强个性化给药的标准化管理和质量控制，</a:t>
            </a:r>
            <a:r>
              <a:rPr lang="zh-CN" altLang="en-US" sz="1400" b="1" kern="100" dirty="0">
                <a:cs typeface="+mn-ea"/>
                <a:sym typeface="+mn-lt"/>
              </a:rPr>
              <a:t>减少“剂量靠猜、分药靠掰”导致的分不准、不安全</a:t>
            </a:r>
            <a:r>
              <a:rPr lang="zh-CN" altLang="en-US" sz="1400" kern="100" dirty="0">
                <a:cs typeface="+mn-ea"/>
                <a:sym typeface="+mn-lt"/>
              </a:rPr>
              <a:t>等问题。</a:t>
            </a:r>
            <a:r>
              <a:rPr lang="zh-CN" altLang="en-US" sz="1400" b="1" kern="100" dirty="0">
                <a:solidFill>
                  <a:srgbClr val="FF0000"/>
                </a:solidFill>
                <a:cs typeface="+mn-ea"/>
                <a:sym typeface="+mn-lt"/>
              </a:rPr>
              <a:t>复方醋酸钠葡萄糖注射液具有</a:t>
            </a:r>
            <a:r>
              <a:rPr lang="en-US" altLang="zh-CN" sz="1400" b="1" kern="100" dirty="0">
                <a:solidFill>
                  <a:srgbClr val="FF0000"/>
                </a:solidFill>
                <a:cs typeface="+mn-ea"/>
                <a:sym typeface="+mn-lt"/>
              </a:rPr>
              <a:t>200ml</a:t>
            </a:r>
            <a:r>
              <a:rPr lang="zh-CN" altLang="en-US" sz="1400" b="1" kern="100" dirty="0">
                <a:solidFill>
                  <a:srgbClr val="FF0000"/>
                </a:solidFill>
                <a:cs typeface="+mn-ea"/>
                <a:sym typeface="+mn-lt"/>
              </a:rPr>
              <a:t>规格及明确的儿童用法用量，更好的满足儿童处方剂量精准调配的需求。</a:t>
            </a:r>
            <a:endParaRPr lang="zh-CN" altLang="en-US" sz="1400" b="1" dirty="0">
              <a:solidFill>
                <a:srgbClr val="FF0000"/>
              </a:solidFill>
              <a:cs typeface="+mn-ea"/>
              <a:sym typeface="+mn-lt"/>
            </a:endParaRPr>
          </a:p>
        </p:txBody>
      </p:sp>
      <p:sp>
        <p:nvSpPr>
          <p:cNvPr id="4" name="文本框 3"/>
          <p:cNvSpPr txBox="1"/>
          <p:nvPr/>
        </p:nvSpPr>
        <p:spPr>
          <a:xfrm>
            <a:off x="6584950" y="3864335"/>
            <a:ext cx="4782185" cy="553085"/>
          </a:xfrm>
          <a:prstGeom prst="rect">
            <a:avLst/>
          </a:prstGeom>
          <a:solidFill>
            <a:schemeClr val="accent1">
              <a:lumMod val="20000"/>
              <a:lumOff val="80000"/>
            </a:schemeClr>
          </a:solidFill>
        </p:spPr>
        <p:txBody>
          <a:bodyPr wrap="square" rtlCol="0" anchor="t">
            <a:spAutoFit/>
          </a:bodyPr>
          <a:lstStyle/>
          <a:p>
            <a:pPr lvl="0" indent="0">
              <a:lnSpc>
                <a:spcPct val="150000"/>
              </a:lnSpc>
              <a:buFont typeface="Arial" panose="020B0604020202020204" pitchFamily="34" charset="0"/>
              <a:buNone/>
            </a:pPr>
            <a:r>
              <a:rPr lang="en-US" altLang="zh-CN" sz="1600" b="1" dirty="0">
                <a:solidFill>
                  <a:schemeClr val="accent1"/>
                </a:solidFill>
                <a:cs typeface="+mn-ea"/>
                <a:sym typeface="+mn-lt"/>
              </a:rPr>
              <a:t>                   </a:t>
            </a:r>
            <a:r>
              <a:rPr lang="en-US" altLang="zh-CN" b="1" dirty="0">
                <a:solidFill>
                  <a:schemeClr val="accent1"/>
                </a:solidFill>
                <a:cs typeface="+mn-ea"/>
                <a:sym typeface="+mn-lt"/>
              </a:rPr>
              <a:t> </a:t>
            </a:r>
            <a:r>
              <a:rPr lang="zh-CN" altLang="en-US" sz="2000" b="1" dirty="0">
                <a:solidFill>
                  <a:schemeClr val="accent1"/>
                </a:solidFill>
                <a:cs typeface="+mn-ea"/>
                <a:sym typeface="+mn-lt"/>
              </a:rPr>
              <a:t>复方醋酸钠葡萄糖注射液</a:t>
            </a:r>
            <a:endParaRPr lang="zh-CN" altLang="en-US" sz="2000" b="1" dirty="0">
              <a:solidFill>
                <a:schemeClr val="accent1"/>
              </a:solidFill>
              <a:cs typeface="+mn-ea"/>
              <a:sym typeface="+mn-lt"/>
            </a:endParaRPr>
          </a:p>
        </p:txBody>
      </p:sp>
      <p:sp>
        <p:nvSpPr>
          <p:cNvPr id="5" name="矩形: 圆角 2"/>
          <p:cNvSpPr/>
          <p:nvPr>
            <p:custDataLst>
              <p:tags r:id="rId5"/>
            </p:custDataLst>
          </p:nvPr>
        </p:nvSpPr>
        <p:spPr>
          <a:xfrm>
            <a:off x="775335" y="3337649"/>
            <a:ext cx="5076190" cy="2942502"/>
          </a:xfrm>
          <a:prstGeom prst="roundRect">
            <a:avLst>
              <a:gd name="adj" fmla="val 6347"/>
            </a:avLst>
          </a:prstGeom>
          <a:gradFill flip="none" rotWithShape="1">
            <a:gsLst>
              <a:gs pos="0">
                <a:schemeClr val="accent1">
                  <a:lumMod val="20000"/>
                  <a:lumOff val="80000"/>
                  <a:alpha val="20000"/>
                </a:schemeClr>
              </a:gs>
              <a:gs pos="100000">
                <a:schemeClr val="bg1">
                  <a:alpha val="0"/>
                </a:schemeClr>
              </a:gs>
            </a:gsLst>
            <a:path path="circle">
              <a:fillToRect l="100000" t="100000"/>
            </a:path>
            <a:tileRect r="-100000" b="-100000"/>
          </a:gradFill>
          <a:ln w="15875">
            <a:solidFill>
              <a:schemeClr val="accent1">
                <a:lumMod val="20000"/>
                <a:lumOff val="80000"/>
              </a:schemeClr>
            </a:solidFill>
          </a:ln>
          <a:effectLst>
            <a:outerShdw blurRad="279400" dist="228600" dir="2700000" algn="tl" rotWithShape="0">
              <a:schemeClr val="accent1">
                <a:alpha val="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342095" tIns="734060" rIns="342095" bIns="486410" rtlCol="0" anchor="ctr">
            <a:noAutofit/>
          </a:bodyPr>
          <a:lstStyle/>
          <a:p>
            <a:pPr marL="342900" lvl="0" indent="-342900">
              <a:lnSpc>
                <a:spcPct val="150000"/>
              </a:lnSpc>
              <a:buFont typeface="+mj-lt"/>
              <a:buAutoNum type="arabicPeriod"/>
            </a:pPr>
            <a:endParaRPr lang="zh-CN" altLang="en-US" dirty="0">
              <a:solidFill>
                <a:schemeClr val="tx1"/>
              </a:solidFill>
              <a:cs typeface="+mn-ea"/>
              <a:sym typeface="+mn-lt"/>
            </a:endParaRPr>
          </a:p>
          <a:p>
            <a:pPr marL="342900" lvl="0" indent="-342900">
              <a:lnSpc>
                <a:spcPct val="150000"/>
              </a:lnSpc>
              <a:buFont typeface="+mj-lt"/>
              <a:buAutoNum type="arabicPeriod"/>
            </a:pPr>
            <a:endParaRPr lang="zh-CN" altLang="en-US" dirty="0">
              <a:solidFill>
                <a:schemeClr val="tx1"/>
              </a:solidFill>
              <a:cs typeface="+mn-ea"/>
              <a:sym typeface="+mn-lt"/>
            </a:endParaRPr>
          </a:p>
        </p:txBody>
      </p:sp>
      <p:sp>
        <p:nvSpPr>
          <p:cNvPr id="6" name="任意多边形: 形状 5"/>
          <p:cNvSpPr/>
          <p:nvPr>
            <p:custDataLst>
              <p:tags r:id="rId6"/>
            </p:custDataLst>
          </p:nvPr>
        </p:nvSpPr>
        <p:spPr>
          <a:xfrm>
            <a:off x="1393825" y="3217315"/>
            <a:ext cx="3854378" cy="489935"/>
          </a:xfrm>
          <a:custGeom>
            <a:avLst/>
            <a:gdLst>
              <a:gd name="connsiteX0" fmla="*/ 1 w 2523509"/>
              <a:gd name="connsiteY0" fmla="*/ 0 h 489935"/>
              <a:gd name="connsiteX1" fmla="*/ 2523508 w 2523509"/>
              <a:gd name="connsiteY1" fmla="*/ 0 h 489935"/>
              <a:gd name="connsiteX2" fmla="*/ 2523508 w 2523509"/>
              <a:gd name="connsiteY2" fmla="*/ 193313 h 489935"/>
              <a:gd name="connsiteX3" fmla="*/ 2523508 w 2523509"/>
              <a:gd name="connsiteY3" fmla="*/ 240238 h 489935"/>
              <a:gd name="connsiteX4" fmla="*/ 2523509 w 2523509"/>
              <a:gd name="connsiteY4" fmla="*/ 240238 h 489935"/>
              <a:gd name="connsiteX5" fmla="*/ 2523508 w 2523509"/>
              <a:gd name="connsiteY5" fmla="*/ 240243 h 489935"/>
              <a:gd name="connsiteX6" fmla="*/ 2523508 w 2523509"/>
              <a:gd name="connsiteY6" fmla="*/ 249696 h 489935"/>
              <a:gd name="connsiteX7" fmla="*/ 2523508 w 2523509"/>
              <a:gd name="connsiteY7" fmla="*/ 324846 h 489935"/>
              <a:gd name="connsiteX8" fmla="*/ 2358419 w 2523509"/>
              <a:gd name="connsiteY8" fmla="*/ 489935 h 489935"/>
              <a:gd name="connsiteX9" fmla="*/ 2273812 w 2523509"/>
              <a:gd name="connsiteY9" fmla="*/ 489935 h 489935"/>
              <a:gd name="connsiteX10" fmla="*/ 249699 w 2523509"/>
              <a:gd name="connsiteY10" fmla="*/ 489935 h 489935"/>
              <a:gd name="connsiteX11" fmla="*/ 165089 w 2523509"/>
              <a:gd name="connsiteY11" fmla="*/ 489935 h 489935"/>
              <a:gd name="connsiteX12" fmla="*/ 0 w 2523509"/>
              <a:gd name="connsiteY12" fmla="*/ 324846 h 489935"/>
              <a:gd name="connsiteX13" fmla="*/ 0 w 2523509"/>
              <a:gd name="connsiteY13" fmla="*/ 193313 h 489935"/>
              <a:gd name="connsiteX14" fmla="*/ 1 w 2523509"/>
              <a:gd name="connsiteY14" fmla="*/ 193308 h 48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23509" h="489935">
                <a:moveTo>
                  <a:pt x="1" y="0"/>
                </a:moveTo>
                <a:lnTo>
                  <a:pt x="2523508" y="0"/>
                </a:lnTo>
                <a:lnTo>
                  <a:pt x="2523508" y="193313"/>
                </a:lnTo>
                <a:lnTo>
                  <a:pt x="2523508" y="240238"/>
                </a:lnTo>
                <a:lnTo>
                  <a:pt x="2523509" y="240238"/>
                </a:lnTo>
                <a:lnTo>
                  <a:pt x="2523508" y="240243"/>
                </a:lnTo>
                <a:lnTo>
                  <a:pt x="2523508" y="249696"/>
                </a:lnTo>
                <a:lnTo>
                  <a:pt x="2523508" y="324846"/>
                </a:lnTo>
                <a:cubicBezTo>
                  <a:pt x="2523508" y="416022"/>
                  <a:pt x="2449595" y="489935"/>
                  <a:pt x="2358419" y="489935"/>
                </a:cubicBezTo>
                <a:lnTo>
                  <a:pt x="2273812" y="489935"/>
                </a:lnTo>
                <a:lnTo>
                  <a:pt x="249699" y="489935"/>
                </a:lnTo>
                <a:lnTo>
                  <a:pt x="165089" y="489935"/>
                </a:lnTo>
                <a:cubicBezTo>
                  <a:pt x="73913" y="489935"/>
                  <a:pt x="0" y="416022"/>
                  <a:pt x="0" y="324846"/>
                </a:cubicBezTo>
                <a:lnTo>
                  <a:pt x="0" y="193313"/>
                </a:lnTo>
                <a:lnTo>
                  <a:pt x="1" y="193308"/>
                </a:lnTo>
                <a:close/>
              </a:path>
            </a:pathLst>
          </a:custGeom>
          <a:gradFill flip="none" rotWithShape="1">
            <a:gsLst>
              <a:gs pos="0">
                <a:schemeClr val="accent1">
                  <a:lumMod val="40000"/>
                  <a:lumOff val="60000"/>
                </a:schemeClr>
              </a:gs>
              <a:gs pos="69000">
                <a:schemeClr val="accent1"/>
              </a:gs>
              <a:gs pos="100000">
                <a:schemeClr val="accent1"/>
              </a:gs>
            </a:gsLst>
            <a:lin ang="2700000" scaled="1"/>
            <a:tileRect/>
          </a:gradFill>
          <a:ln>
            <a:noFill/>
          </a:ln>
          <a:effectLst>
            <a:outerShdw blurRad="101600" dist="76200" dir="2700000" algn="tl" rotWithShape="0">
              <a:schemeClr val="accent1">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spcBef>
                <a:spcPct val="0"/>
              </a:spcBef>
              <a:spcAft>
                <a:spcPct val="0"/>
              </a:spcAft>
            </a:pPr>
            <a:r>
              <a:rPr lang="zh-CN" altLang="en-US" b="1" dirty="0">
                <a:solidFill>
                  <a:schemeClr val="lt1">
                    <a:lumMod val="100000"/>
                  </a:schemeClr>
                </a:solidFill>
                <a:uFillTx/>
                <a:cs typeface="+mn-ea"/>
                <a:sym typeface="+mn-lt"/>
              </a:rPr>
              <a:t>目录内同类产品情况</a:t>
            </a:r>
            <a:endParaRPr lang="zh-CN" altLang="en-US" b="1" dirty="0">
              <a:solidFill>
                <a:schemeClr val="lt1">
                  <a:lumMod val="100000"/>
                </a:schemeClr>
              </a:solidFill>
              <a:uFillTx/>
              <a:cs typeface="+mn-ea"/>
              <a:sym typeface="+mn-lt"/>
            </a:endParaRPr>
          </a:p>
        </p:txBody>
      </p:sp>
      <p:sp>
        <p:nvSpPr>
          <p:cNvPr id="7" name="等腰三角形 6"/>
          <p:cNvSpPr/>
          <p:nvPr>
            <p:custDataLst>
              <p:tags r:id="rId7"/>
            </p:custDataLst>
          </p:nvPr>
        </p:nvSpPr>
        <p:spPr>
          <a:xfrm>
            <a:off x="1224915" y="3217315"/>
            <a:ext cx="168561" cy="120119"/>
          </a:xfrm>
          <a:prstGeom prst="triangle">
            <a:avLst>
              <a:gd name="adj" fmla="val 10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等腰三角形 7"/>
          <p:cNvSpPr/>
          <p:nvPr>
            <p:custDataLst>
              <p:tags r:id="rId8"/>
            </p:custDataLst>
          </p:nvPr>
        </p:nvSpPr>
        <p:spPr>
          <a:xfrm flipH="1">
            <a:off x="5248275" y="3217315"/>
            <a:ext cx="168561" cy="120119"/>
          </a:xfrm>
          <a:prstGeom prst="triangle">
            <a:avLst>
              <a:gd name="adj" fmla="val 10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文本框 9"/>
          <p:cNvSpPr txBox="1"/>
          <p:nvPr/>
        </p:nvSpPr>
        <p:spPr>
          <a:xfrm>
            <a:off x="951502" y="4534169"/>
            <a:ext cx="4718685" cy="829945"/>
          </a:xfrm>
          <a:prstGeom prst="rect">
            <a:avLst/>
          </a:prstGeom>
          <a:solidFill>
            <a:schemeClr val="bg2">
              <a:lumMod val="90000"/>
            </a:schemeClr>
          </a:solidFill>
        </p:spPr>
        <p:txBody>
          <a:bodyPr wrap="square" rtlCol="0" anchor="t">
            <a:spAutoFit/>
          </a:bodyPr>
          <a:lstStyle/>
          <a:p>
            <a:pPr lvl="0" indent="0" algn="ctr">
              <a:lnSpc>
                <a:spcPct val="150000"/>
              </a:lnSpc>
              <a:buFont typeface="+mj-lt"/>
              <a:buNone/>
            </a:pPr>
            <a:r>
              <a:rPr lang="zh-CN" altLang="en-US" sz="1600" dirty="0">
                <a:cs typeface="+mn-ea"/>
                <a:sym typeface="+mn-lt"/>
              </a:rPr>
              <a:t>无明确儿童用法用量及适宜规格</a:t>
            </a:r>
            <a:endParaRPr lang="zh-CN" altLang="en-US" sz="1600" dirty="0">
              <a:cs typeface="+mn-ea"/>
              <a:sym typeface="+mn-lt"/>
            </a:endParaRPr>
          </a:p>
          <a:p>
            <a:pPr lvl="0" indent="0" algn="ctr">
              <a:lnSpc>
                <a:spcPct val="150000"/>
              </a:lnSpc>
              <a:buFont typeface="+mj-lt"/>
              <a:buNone/>
            </a:pPr>
            <a:r>
              <a:rPr lang="zh-CN" altLang="en-US" sz="1600" dirty="0">
                <a:cs typeface="+mn-ea"/>
                <a:sym typeface="+mn-lt"/>
              </a:rPr>
              <a:t>剂量不精准、灵活，容易造成浪费。</a:t>
            </a:r>
            <a:endParaRPr lang="zh-CN" altLang="en-US" sz="1600" dirty="0">
              <a:cs typeface="+mn-ea"/>
              <a:sym typeface="+mn-lt"/>
            </a:endParaRPr>
          </a:p>
        </p:txBody>
      </p:sp>
      <p:sp>
        <p:nvSpPr>
          <p:cNvPr id="20" name="文本框 19"/>
          <p:cNvSpPr txBox="1"/>
          <p:nvPr/>
        </p:nvSpPr>
        <p:spPr>
          <a:xfrm>
            <a:off x="1329055" y="3881026"/>
            <a:ext cx="3983355" cy="368300"/>
          </a:xfrm>
          <a:prstGeom prst="rect">
            <a:avLst/>
          </a:prstGeom>
          <a:noFill/>
        </p:spPr>
        <p:txBody>
          <a:bodyPr wrap="square" rtlCol="0">
            <a:spAutoFit/>
          </a:bodyPr>
          <a:lstStyle/>
          <a:p>
            <a:pPr algn="ctr"/>
            <a:r>
              <a:rPr lang="zh-CN" altLang="en-US" b="1" dirty="0">
                <a:solidFill>
                  <a:schemeClr val="accent1"/>
                </a:solidFill>
                <a:cs typeface="+mn-ea"/>
                <a:sym typeface="+mn-lt"/>
              </a:rPr>
              <a:t>复方电解质醋酸</a:t>
            </a:r>
            <a:r>
              <a:rPr lang="zh-CN" altLang="en-US" b="1" dirty="0">
                <a:solidFill>
                  <a:schemeClr val="accent1"/>
                </a:solidFill>
                <a:cs typeface="+mn-ea"/>
                <a:sym typeface="+mn-lt"/>
              </a:rPr>
              <a:t>钠葡萄糖注射液</a:t>
            </a:r>
            <a:endParaRPr lang="zh-CN" altLang="en-US" b="1" dirty="0">
              <a:solidFill>
                <a:schemeClr val="accent1"/>
              </a:solidFill>
              <a:cs typeface="+mn-ea"/>
              <a:sym typeface="+mn-lt"/>
            </a:endParaRPr>
          </a:p>
        </p:txBody>
      </p:sp>
      <p:sp>
        <p:nvSpPr>
          <p:cNvPr id="25" name="文本框 24"/>
          <p:cNvSpPr txBox="1"/>
          <p:nvPr/>
        </p:nvSpPr>
        <p:spPr>
          <a:xfrm>
            <a:off x="729976" y="6605630"/>
            <a:ext cx="6096000" cy="245110"/>
          </a:xfrm>
          <a:prstGeom prst="rect">
            <a:avLst/>
          </a:prstGeom>
          <a:noFill/>
        </p:spPr>
        <p:txBody>
          <a:bodyPr wrap="square">
            <a:spAutoFit/>
          </a:bodyPr>
          <a:lstStyle/>
          <a:p>
            <a:pPr indent="0">
              <a:buFont typeface="Arial" panose="020B0604020202020204" pitchFamily="34" charset="0"/>
              <a:buNone/>
            </a:pPr>
            <a:r>
              <a:rPr lang="en-US" altLang="zh-CN" sz="1000" kern="100" dirty="0">
                <a:solidFill>
                  <a:schemeClr val="tx1"/>
                </a:solidFill>
                <a:uFillTx/>
                <a:latin typeface="Times New Roman" panose="02020603050405020304" charset="0"/>
                <a:ea typeface="微软雅黑" panose="020B0503020204020204" charset="-122"/>
                <a:cs typeface="+mn-ea"/>
                <a:sym typeface="+mn-lt"/>
              </a:rPr>
              <a:t>[1]《</a:t>
            </a:r>
            <a:r>
              <a:rPr lang="zh-CN" altLang="en-US" sz="1000" kern="100" dirty="0">
                <a:solidFill>
                  <a:schemeClr val="tx1"/>
                </a:solidFill>
                <a:uFillTx/>
                <a:latin typeface="Times New Roman" panose="02020603050405020304" charset="0"/>
                <a:ea typeface="微软雅黑" panose="020B0503020204020204" charset="-122"/>
                <a:cs typeface="+mn-ea"/>
                <a:sym typeface="+mn-lt"/>
              </a:rPr>
              <a:t>国家卫生健康委办公厅关于进一步加强儿童临床用药管理工作的通知</a:t>
            </a:r>
            <a:r>
              <a:rPr lang="en-US" altLang="zh-CN" sz="1000" kern="100" dirty="0">
                <a:solidFill>
                  <a:schemeClr val="tx1"/>
                </a:solidFill>
                <a:uFillTx/>
                <a:latin typeface="Times New Roman" panose="02020603050405020304" charset="0"/>
                <a:ea typeface="微软雅黑" panose="020B0503020204020204" charset="-122"/>
                <a:cs typeface="+mn-ea"/>
                <a:sym typeface="+mn-lt"/>
              </a:rPr>
              <a:t>》</a:t>
            </a:r>
            <a:endParaRPr lang="en-US" altLang="zh-CN" sz="1000" kern="100" dirty="0">
              <a:solidFill>
                <a:schemeClr val="tx1"/>
              </a:solidFill>
              <a:uFillTx/>
              <a:latin typeface="Times New Roman" panose="02020603050405020304" charset="0"/>
              <a:ea typeface="微软雅黑" panose="020B0503020204020204" charset="-122"/>
              <a:cs typeface="+mn-ea"/>
              <a:sym typeface="+mn-lt"/>
            </a:endParaRPr>
          </a:p>
        </p:txBody>
      </p:sp>
      <p:sp>
        <p:nvSpPr>
          <p:cNvPr id="3" name="椭圆 2"/>
          <p:cNvSpPr/>
          <p:nvPr/>
        </p:nvSpPr>
        <p:spPr>
          <a:xfrm>
            <a:off x="698500" y="4716145"/>
            <a:ext cx="539750" cy="539750"/>
          </a:xfrm>
          <a:prstGeom prst="ellipse">
            <a:avLst/>
          </a:prstGeom>
          <a:solidFill>
            <a:schemeClr val="bg2">
              <a:lumMod val="50000"/>
            </a:schemeClr>
          </a:solidFill>
        </p:spPr>
        <p:style>
          <a:lnRef idx="0">
            <a:schemeClr val="dk1"/>
          </a:lnRef>
          <a:fillRef idx="3">
            <a:schemeClr val="dk1"/>
          </a:fillRef>
          <a:effectRef idx="3">
            <a:schemeClr val="dk1"/>
          </a:effectRef>
          <a:fontRef idx="minor">
            <a:schemeClr val="lt1"/>
          </a:fontRef>
        </p:style>
        <p:txBody>
          <a:bodyPr rtlCol="0" anchor="ctr"/>
          <a:lstStyle/>
          <a:p>
            <a:pPr algn="ctr"/>
            <a:r>
              <a:rPr lang="en-US" altLang="zh-CN" sz="2400" b="1" dirty="0"/>
              <a:t>1</a:t>
            </a:r>
            <a:endParaRPr lang="zh-CN" altLang="en-US" sz="2400" b="1" dirty="0"/>
          </a:p>
        </p:txBody>
      </p:sp>
      <p:sp>
        <p:nvSpPr>
          <p:cNvPr id="14" name="椭圆 13"/>
          <p:cNvSpPr/>
          <p:nvPr/>
        </p:nvSpPr>
        <p:spPr>
          <a:xfrm>
            <a:off x="6286500" y="4777740"/>
            <a:ext cx="539750" cy="532765"/>
          </a:xfrm>
          <a:prstGeom prst="ellipse">
            <a:avLst/>
          </a:prstGeom>
          <a:solidFill>
            <a:schemeClr val="accent1"/>
          </a:solidFill>
        </p:spPr>
        <p:style>
          <a:lnRef idx="0">
            <a:schemeClr val="dk1"/>
          </a:lnRef>
          <a:fillRef idx="3">
            <a:schemeClr val="dk1"/>
          </a:fillRef>
          <a:effectRef idx="3">
            <a:schemeClr val="dk1"/>
          </a:effectRef>
          <a:fontRef idx="minor">
            <a:schemeClr val="lt1"/>
          </a:fontRef>
        </p:style>
        <p:txBody>
          <a:bodyPr rtlCol="0" anchor="ctr"/>
          <a:lstStyle/>
          <a:p>
            <a:pPr algn="ctr"/>
            <a:r>
              <a:rPr lang="en-US" altLang="zh-CN" sz="2400" b="1" dirty="0"/>
              <a:t>1</a:t>
            </a:r>
            <a:endParaRPr lang="zh-CN" altLang="en-US" sz="2400" b="1" dirty="0"/>
          </a:p>
        </p:txBody>
      </p:sp>
      <p:sp>
        <p:nvSpPr>
          <p:cNvPr id="18" name="任意多边形: 形状 6"/>
          <p:cNvSpPr/>
          <p:nvPr userDrawn="1"/>
        </p:nvSpPr>
        <p:spPr>
          <a:xfrm rot="16200000">
            <a:off x="-89339" y="289887"/>
            <a:ext cx="603016" cy="424338"/>
          </a:xfrm>
          <a:custGeom>
            <a:avLst/>
            <a:gdLst>
              <a:gd name="connsiteX0" fmla="*/ 0 w 12064156"/>
              <a:gd name="connsiteY0" fmla="*/ 0 h 2557671"/>
              <a:gd name="connsiteX1" fmla="*/ 12064156 w 12064156"/>
              <a:gd name="connsiteY1" fmla="*/ 0 h 2557671"/>
              <a:gd name="connsiteX2" fmla="*/ 12052950 w 12064156"/>
              <a:gd name="connsiteY2" fmla="*/ 38524 h 2557671"/>
              <a:gd name="connsiteX3" fmla="*/ 11699594 w 12064156"/>
              <a:gd name="connsiteY3" fmla="*/ 1253289 h 2557671"/>
              <a:gd name="connsiteX4" fmla="*/ 11648133 w 12064156"/>
              <a:gd name="connsiteY4" fmla="*/ 1429514 h 2557671"/>
              <a:gd name="connsiteX5" fmla="*/ 11502327 w 12064156"/>
              <a:gd name="connsiteY5" fmla="*/ 1635827 h 2557671"/>
              <a:gd name="connsiteX6" fmla="*/ 11305059 w 12064156"/>
              <a:gd name="connsiteY6" fmla="*/ 1743281 h 2557671"/>
              <a:gd name="connsiteX7" fmla="*/ 11257886 w 12064156"/>
              <a:gd name="connsiteY7" fmla="*/ 1751878 h 2557671"/>
              <a:gd name="connsiteX8" fmla="*/ 10357316 w 12064156"/>
              <a:gd name="connsiteY8" fmla="*/ 1898016 h 2557671"/>
              <a:gd name="connsiteX9" fmla="*/ 9057923 w 12064156"/>
              <a:gd name="connsiteY9" fmla="*/ 2100030 h 2557671"/>
              <a:gd name="connsiteX10" fmla="*/ 7634165 w 12064156"/>
              <a:gd name="connsiteY10" fmla="*/ 2327834 h 2557671"/>
              <a:gd name="connsiteX11" fmla="*/ 6351925 w 12064156"/>
              <a:gd name="connsiteY11" fmla="*/ 2529848 h 2557671"/>
              <a:gd name="connsiteX12" fmla="*/ 6017428 w 12064156"/>
              <a:gd name="connsiteY12" fmla="*/ 2555637 h 2557671"/>
              <a:gd name="connsiteX13" fmla="*/ 5712949 w 12064156"/>
              <a:gd name="connsiteY13" fmla="*/ 2529848 h 2557671"/>
              <a:gd name="connsiteX14" fmla="*/ 5558566 w 12064156"/>
              <a:gd name="connsiteY14" fmla="*/ 2504059 h 2557671"/>
              <a:gd name="connsiteX15" fmla="*/ 4529344 w 12064156"/>
              <a:gd name="connsiteY15" fmla="*/ 2340728 h 2557671"/>
              <a:gd name="connsiteX16" fmla="*/ 2668166 w 12064156"/>
              <a:gd name="connsiteY16" fmla="*/ 2048452 h 2557671"/>
              <a:gd name="connsiteX17" fmla="*/ 806988 w 12064156"/>
              <a:gd name="connsiteY17" fmla="*/ 1751878 h 2557671"/>
              <a:gd name="connsiteX18" fmla="*/ 416741 w 12064156"/>
              <a:gd name="connsiteY18" fmla="*/ 1429514 h 2557671"/>
              <a:gd name="connsiteX19" fmla="*/ 391011 w 12064156"/>
              <a:gd name="connsiteY19" fmla="*/ 1347849 h 2557671"/>
              <a:gd name="connsiteX20" fmla="*/ 73667 w 12064156"/>
              <a:gd name="connsiteY20" fmla="*/ 256112 h 2557671"/>
              <a:gd name="connsiteX21" fmla="*/ 10044 w 12064156"/>
              <a:gd name="connsiteY21" fmla="*/ 34918 h 2557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64156" h="2557671">
                <a:moveTo>
                  <a:pt x="0" y="0"/>
                </a:moveTo>
                <a:lnTo>
                  <a:pt x="12064156" y="0"/>
                </a:lnTo>
                <a:lnTo>
                  <a:pt x="12052950" y="38524"/>
                </a:lnTo>
                <a:cubicBezTo>
                  <a:pt x="11699594" y="1253289"/>
                  <a:pt x="11699594" y="1253289"/>
                  <a:pt x="11699594" y="1253289"/>
                </a:cubicBezTo>
                <a:cubicBezTo>
                  <a:pt x="11648133" y="1429514"/>
                  <a:pt x="11648133" y="1429514"/>
                  <a:pt x="11648133" y="1429514"/>
                </a:cubicBezTo>
                <a:cubicBezTo>
                  <a:pt x="11648133" y="1429514"/>
                  <a:pt x="11605249" y="1541267"/>
                  <a:pt x="11502327" y="1635827"/>
                </a:cubicBezTo>
                <a:cubicBezTo>
                  <a:pt x="11450865" y="1678809"/>
                  <a:pt x="11386539" y="1721790"/>
                  <a:pt x="11305059" y="1743281"/>
                </a:cubicBezTo>
                <a:cubicBezTo>
                  <a:pt x="11287905" y="1747580"/>
                  <a:pt x="11275040" y="1751878"/>
                  <a:pt x="11257886" y="1751878"/>
                </a:cubicBezTo>
                <a:cubicBezTo>
                  <a:pt x="10357316" y="1898016"/>
                  <a:pt x="10357316" y="1898016"/>
                  <a:pt x="10357316" y="1898016"/>
                </a:cubicBezTo>
                <a:cubicBezTo>
                  <a:pt x="9057923" y="2100030"/>
                  <a:pt x="9057923" y="2100030"/>
                  <a:pt x="9057923" y="2100030"/>
                </a:cubicBezTo>
                <a:cubicBezTo>
                  <a:pt x="7634165" y="2327834"/>
                  <a:pt x="7634165" y="2327834"/>
                  <a:pt x="7634165" y="2327834"/>
                </a:cubicBezTo>
                <a:cubicBezTo>
                  <a:pt x="6351925" y="2529848"/>
                  <a:pt x="6351925" y="2529848"/>
                  <a:pt x="6351925" y="2529848"/>
                </a:cubicBezTo>
                <a:cubicBezTo>
                  <a:pt x="6180388" y="2559935"/>
                  <a:pt x="6077466" y="2559935"/>
                  <a:pt x="6017428" y="2555637"/>
                </a:cubicBezTo>
                <a:cubicBezTo>
                  <a:pt x="5987409" y="2559935"/>
                  <a:pt x="5884486" y="2559935"/>
                  <a:pt x="5712949" y="2529848"/>
                </a:cubicBezTo>
                <a:cubicBezTo>
                  <a:pt x="5558566" y="2504059"/>
                  <a:pt x="5558566" y="2504059"/>
                  <a:pt x="5558566" y="2504059"/>
                </a:cubicBezTo>
                <a:cubicBezTo>
                  <a:pt x="4529344" y="2340728"/>
                  <a:pt x="4529344" y="2340728"/>
                  <a:pt x="4529344" y="2340728"/>
                </a:cubicBezTo>
                <a:cubicBezTo>
                  <a:pt x="2668166" y="2048452"/>
                  <a:pt x="2668166" y="2048452"/>
                  <a:pt x="2668166" y="2048452"/>
                </a:cubicBezTo>
                <a:cubicBezTo>
                  <a:pt x="806988" y="1751878"/>
                  <a:pt x="806988" y="1751878"/>
                  <a:pt x="806988" y="1751878"/>
                </a:cubicBezTo>
                <a:cubicBezTo>
                  <a:pt x="519663" y="1704598"/>
                  <a:pt x="416741" y="1429514"/>
                  <a:pt x="416741" y="1429514"/>
                </a:cubicBezTo>
                <a:cubicBezTo>
                  <a:pt x="391011" y="1347849"/>
                  <a:pt x="391011" y="1347849"/>
                  <a:pt x="391011" y="1347849"/>
                </a:cubicBezTo>
                <a:cubicBezTo>
                  <a:pt x="73667" y="256112"/>
                  <a:pt x="73667" y="256112"/>
                  <a:pt x="73667" y="256112"/>
                </a:cubicBezTo>
                <a:cubicBezTo>
                  <a:pt x="47936" y="166656"/>
                  <a:pt x="27030" y="93973"/>
                  <a:pt x="10044" y="34918"/>
                </a:cubicBez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9"/>
    </p:custDataLst>
  </p:cSld>
  <p:clrMapOvr>
    <a:masterClrMapping/>
  </p:clrMapOvr>
</p:sld>
</file>

<file path=ppt/tags/tag1.xml><?xml version="1.0" encoding="utf-8"?>
<p:tagLst xmlns:p="http://schemas.openxmlformats.org/presentationml/2006/main">
  <p:tag name="KSO_WM_DIAGRAM_VIRTUALLY_FRAME" val="{&quot;height&quot;:307.09724409448825,&quot;left&quot;:253.89740157480315,&quot;top&quot;:130.5631496062992,&quot;width&quot;:689.8679527559054}"/>
</p:tagLst>
</file>

<file path=ppt/tags/tag10.xml><?xml version="1.0" encoding="utf-8"?>
<p:tagLst xmlns:p="http://schemas.openxmlformats.org/presentationml/2006/main">
  <p:tag name="KSO_WM_DIAGRAM_VIRTUALLY_FRAME" val="{&quot;height&quot;:307.09724409448825,&quot;left&quot;:253.89740157480315,&quot;top&quot;:130.5631496062992,&quot;width&quot;:689.8679527559054}"/>
</p:tagLst>
</file>

<file path=ppt/tags/tag11.xml><?xml version="1.0" encoding="utf-8"?>
<p:tagLst xmlns:p="http://schemas.openxmlformats.org/presentationml/2006/main">
  <p:tag name="KSO_WM_DIAGRAM_VIRTUALLY_FRAME" val="{&quot;height&quot;:307.09724409448825,&quot;left&quot;:253.89740157480315,&quot;top&quot;:130.5631496062992,&quot;width&quot;:689.8679527559054}"/>
</p:tagLst>
</file>

<file path=ppt/tags/tag12.xml><?xml version="1.0" encoding="utf-8"?>
<p:tagLst xmlns:p="http://schemas.openxmlformats.org/presentationml/2006/main">
  <p:tag name="KSO_WM_DIAGRAM_VIRTUALLY_FRAME" val="{&quot;height&quot;:307.09724409448825,&quot;left&quot;:253.89740157480315,&quot;top&quot;:130.5631496062992,&quot;width&quot;:689.8679527559054}"/>
</p:tagLst>
</file>

<file path=ppt/tags/tag13.xml><?xml version="1.0" encoding="utf-8"?>
<p:tagLst xmlns:p="http://schemas.openxmlformats.org/presentationml/2006/main">
  <p:tag name="KSO_WM_DIAGRAM_VIRTUALLY_FRAME" val="{&quot;height&quot;:307.09724409448825,&quot;left&quot;:253.89740157480315,&quot;top&quot;:130.5631496062992,&quot;width&quot;:689.8679527559054}"/>
</p:tagLst>
</file>

<file path=ppt/tags/tag14.xml><?xml version="1.0" encoding="utf-8"?>
<p:tagLst xmlns:p="http://schemas.openxmlformats.org/presentationml/2006/main">
  <p:tag name="KSO_WM_DIAGRAM_VIRTUALLY_FRAME" val="{&quot;height&quot;:307.09724409448825,&quot;left&quot;:253.89740157480315,&quot;top&quot;:130.5631496062992,&quot;width&quot;:689.8679527559054}"/>
</p:tagLst>
</file>

<file path=ppt/tags/tag15.xml><?xml version="1.0" encoding="utf-8"?>
<p:tagLst xmlns:p="http://schemas.openxmlformats.org/presentationml/2006/main">
  <p:tag name="KSO_WM_DIAGRAM_VIRTUALLY_FRAME" val="{&quot;height&quot;:307.09724409448825,&quot;left&quot;:253.89740157480315,&quot;top&quot;:130.5631496062992,&quot;width&quot;:689.8679527559054}"/>
</p:tagLst>
</file>

<file path=ppt/tags/tag16.xml><?xml version="1.0" encoding="utf-8"?>
<p:tagLst xmlns:p="http://schemas.openxmlformats.org/presentationml/2006/main">
  <p:tag name="KSO_WM_DIAGRAM_VIRTUALLY_FRAME" val="{&quot;height&quot;:307.09724409448825,&quot;left&quot;:253.89740157480315,&quot;top&quot;:130.5631496062992,&quot;width&quot;:689.8679527559054}"/>
</p:tagLst>
</file>

<file path=ppt/tags/tag17.xml><?xml version="1.0" encoding="utf-8"?>
<p:tagLst xmlns:p="http://schemas.openxmlformats.org/presentationml/2006/main">
  <p:tag name="KSO_WM_DIAGRAM_VIRTUALLY_FRAME" val="{&quot;height&quot;:307.09724409448825,&quot;left&quot;:253.89740157480315,&quot;top&quot;:130.5631496062992,&quot;width&quot;:689.8679527559054}"/>
</p:tagLst>
</file>

<file path=ppt/tags/tag18.xml><?xml version="1.0" encoding="utf-8"?>
<p:tagLst xmlns:p="http://schemas.openxmlformats.org/presentationml/2006/main">
  <p:tag name="KSO_WM_DIAGRAM_VIRTUALLY_FRAME" val="{&quot;height&quot;:307.09724409448825,&quot;left&quot;:253.89740157480315,&quot;top&quot;:130.5631496062992,&quot;width&quot;:689.8679527559054}"/>
</p:tagLst>
</file>

<file path=ppt/tags/tag19.xml><?xml version="1.0" encoding="utf-8"?>
<p:tagLst xmlns:p="http://schemas.openxmlformats.org/presentationml/2006/main">
  <p:tag name="KSO_WM_DIAGRAM_VIRTUALLY_FRAME" val="{&quot;height&quot;:307.09724409448825,&quot;left&quot;:253.89740157480315,&quot;top&quot;:130.5631496062992,&quot;width&quot;:689.8679527559054}"/>
</p:tagLst>
</file>

<file path=ppt/tags/tag2.xml><?xml version="1.0" encoding="utf-8"?>
<p:tagLst xmlns:p="http://schemas.openxmlformats.org/presentationml/2006/main">
  <p:tag name="KSO_WM_DIAGRAM_VIRTUALLY_FRAME" val="{&quot;height&quot;:307.09724409448825,&quot;left&quot;:253.89740157480315,&quot;top&quot;:130.5631496062992,&quot;width&quot;:689.8679527559054}"/>
</p:tagLst>
</file>

<file path=ppt/tags/tag20.xml><?xml version="1.0" encoding="utf-8"?>
<p:tagLst xmlns:p="http://schemas.openxmlformats.org/presentationml/2006/main">
  <p:tag name="KSO_WM_DIAGRAM_VIRTUALLY_FRAME" val="{&quot;height&quot;:307.09724409448825,&quot;left&quot;:253.89740157480315,&quot;top&quot;:130.5631496062992,&quot;width&quot;:689.8679527559054}"/>
</p:tagLst>
</file>

<file path=ppt/tags/tag21.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3247_1*l_h_i*1_2_1"/>
  <p:tag name="KSO_WM_TEMPLATE_CATEGORY" val="diagram"/>
  <p:tag name="KSO_WM_TEMPLATE_INDEX" val="20233247"/>
  <p:tag name="KSO_WM_UNIT_LAYERLEVEL" val="1_1_1"/>
  <p:tag name="KSO_WM_TAG_VERSION" val="3.0"/>
  <p:tag name="KSO_WM_DIAGRAM_MAX_ITEMCNT" val="4"/>
  <p:tag name="KSO_WM_DIAGRAM_MIN_ITEMCNT" val="2"/>
  <p:tag name="KSO_WM_DIAGRAM_VIRTUALLY_FRAME" val="{&quot;height&quot;:405.97496062992127,&quot;left&quot;:51.72503937007873,&quot;top&quot;:98.52503937007872,&quot;width&quot;:886.2249606299213}"/>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22.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3247_1*l_h_i*1_1_1"/>
  <p:tag name="KSO_WM_TEMPLATE_CATEGORY" val="diagram"/>
  <p:tag name="KSO_WM_TEMPLATE_INDEX" val="20233247"/>
  <p:tag name="KSO_WM_UNIT_LAYERLEVEL" val="1_1_1"/>
  <p:tag name="KSO_WM_TAG_VERSION" val="3.0"/>
  <p:tag name="KSO_WM_DIAGRAM_MAX_ITEMCNT" val="4"/>
  <p:tag name="KSO_WM_DIAGRAM_MIN_ITEMCNT" val="2"/>
  <p:tag name="KSO_WM_DIAGRAM_VIRTUALLY_FRAME" val="{&quot;height&quot;:405.97496062992127,&quot;left&quot;:51.72503937007873,&quot;top&quot;:98.52503937007872,&quot;width&quot;:886.2249606299213}"/>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23.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3247_1*l_h_i*1_2_2"/>
  <p:tag name="KSO_WM_TEMPLATE_CATEGORY" val="diagram"/>
  <p:tag name="KSO_WM_TEMPLATE_INDEX" val="20233247"/>
  <p:tag name="KSO_WM_UNIT_LAYERLEVEL" val="1_1_1"/>
  <p:tag name="KSO_WM_TAG_VERSION" val="3.0"/>
  <p:tag name="KSO_WM_DIAGRAM_MAX_ITEMCNT" val="4"/>
  <p:tag name="KSO_WM_DIAGRAM_MIN_ITEMCNT" val="2"/>
  <p:tag name="KSO_WM_DIAGRAM_VIRTUALLY_FRAME" val="{&quot;height&quot;:405.97496062992127,&quot;left&quot;:51.72503937007873,&quot;top&quot;:98.52503937007872,&quot;width&quot;:886.2249606299213}"/>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24.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VALUE" val="72*77"/>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3247_1*l_h_x*1_2_1"/>
  <p:tag name="KSO_WM_TEMPLATE_CATEGORY" val="diagram"/>
  <p:tag name="KSO_WM_TEMPLATE_INDEX" val="20233247"/>
  <p:tag name="KSO_WM_UNIT_LAYERLEVEL" val="1_1_1"/>
  <p:tag name="KSO_WM_TAG_VERSION" val="3.0"/>
  <p:tag name="KSO_WM_DIAGRAM_MAX_ITEMCNT" val="4"/>
  <p:tag name="KSO_WM_DIAGRAM_MIN_ITEMCNT" val="2"/>
  <p:tag name="KSO_WM_DIAGRAM_VIRTUALLY_FRAME" val="{&quot;height&quot;:405.97496062992127,&quot;left&quot;:51.72503937007873,&quot;top&quot;:98.52503937007872,&quot;width&quot;:886.2249606299213}"/>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25.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3247_1*l_h_i*1_1_2"/>
  <p:tag name="KSO_WM_TEMPLATE_CATEGORY" val="diagram"/>
  <p:tag name="KSO_WM_TEMPLATE_INDEX" val="20233247"/>
  <p:tag name="KSO_WM_UNIT_LAYERLEVEL" val="1_1_1"/>
  <p:tag name="KSO_WM_TAG_VERSION" val="3.0"/>
  <p:tag name="KSO_WM_DIAGRAM_MAX_ITEMCNT" val="4"/>
  <p:tag name="KSO_WM_DIAGRAM_MIN_ITEMCNT" val="2"/>
  <p:tag name="KSO_WM_DIAGRAM_VIRTUALLY_FRAME" val="{&quot;height&quot;:405.97496062992127,&quot;left&quot;:51.72503937007873,&quot;top&quot;:98.52503937007872,&quot;width&quot;:886.2249606299213}"/>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26.xml><?xml version="1.0" encoding="utf-8"?>
<p:tagLst xmlns:p="http://schemas.openxmlformats.org/presentationml/2006/main">
  <p:tag name="KSO_WM_BEAUTIFY_FLAG" val="#wm#"/>
  <p:tag name="KSO_WM_DIAGRAM_VIRTUALLY_FRAME" val="{&quot;height&quot;:405.97496062992127,&quot;left&quot;:51.72503937007873,&quot;top&quot;:98.52503937007872,&quot;width&quot;:886.2249606299213}"/>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3247_1*l_h_f*1_1_1"/>
  <p:tag name="KSO_WM_TEMPLATE_CATEGORY" val="diagram"/>
  <p:tag name="KSO_WM_TEMPLATE_INDEX" val="20233247"/>
  <p:tag name="KSO_WM_UNIT_LAYERLEVEL" val="1_1_1"/>
  <p:tag name="KSO_WM_TAG_VERSION" val="3.0"/>
  <p:tag name="KSO_WM_UNIT_VALUE" val="153"/>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
  <p:tag name="KSO_WM_DIAGRAM_USE_COLOR_VALUE" val="{&quot;color_scheme&quot;:1,&quot;color_type&quot;:1,&quot;theme_color_indexes&quot;:[]}"/>
</p:tagLst>
</file>

<file path=ppt/tags/tag27.xml><?xml version="1.0" encoding="utf-8"?>
<p:tagLst xmlns:p="http://schemas.openxmlformats.org/presentationml/2006/main">
  <p:tag name="KSO_WM_BEAUTIFY_FLAG" val="#wm#"/>
  <p:tag name="KSO_WM_DIAGRAM_VIRTUALLY_FRAME" val="{&quot;height&quot;:405.97496062992127,&quot;left&quot;:51.72503937007873,&quot;top&quot;:98.52503937007872,&quot;width&quot;:886.2249606299213}"/>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3247_1*l_h_f*1_2_1"/>
  <p:tag name="KSO_WM_TEMPLATE_CATEGORY" val="diagram"/>
  <p:tag name="KSO_WM_TEMPLATE_INDEX" val="20233247"/>
  <p:tag name="KSO_WM_UNIT_LAYERLEVEL" val="1_1_1"/>
  <p:tag name="KSO_WM_TAG_VERSION" val="3.0"/>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53"/>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
  <p:tag name="KSO_WM_DIAGRAM_USE_COLOR_VALUE" val="{&quot;color_scheme&quot;:1,&quot;color_type&quot;:1,&quot;theme_color_indexes&quot;:[]}"/>
</p:tagLst>
</file>

<file path=ppt/tags/tag28.xml><?xml version="1.0" encoding="utf-8"?>
<p:tagLst xmlns:p="http://schemas.openxmlformats.org/presentationml/2006/main">
  <p:tag name="RESOURCE_RECORD_KEY" val="{&quot;70&quot;:[3322419]}"/>
</p:tagLst>
</file>

<file path=ppt/tags/tag29.xml><?xml version="1.0" encoding="utf-8"?>
<p:tagLst xmlns:p="http://schemas.openxmlformats.org/presentationml/2006/main">
  <p:tag name="TABLE_ENDDRAG_ORIGIN_RECT" val="910*186"/>
  <p:tag name="TABLE_ENDDRAG_RECT" val="32*262*910*186"/>
</p:tagLst>
</file>

<file path=ppt/tags/tag3.xml><?xml version="1.0" encoding="utf-8"?>
<p:tagLst xmlns:p="http://schemas.openxmlformats.org/presentationml/2006/main">
  <p:tag name="KSO_WM_DIAGRAM_VIRTUALLY_FRAME" val="{&quot;height&quot;:307.09724409448825,&quot;left&quot;:253.89740157480315,&quot;top&quot;:130.5631496062992,&quot;width&quot;:689.8679527559054}"/>
</p:tagLst>
</file>

<file path=ppt/tags/tag30.xml><?xml version="1.0" encoding="utf-8"?>
<p:tagLst xmlns:p="http://schemas.openxmlformats.org/presentationml/2006/main">
  <p:tag name="RESOURCE_RECORD_KEY" val="{&quot;70&quot;:[3314490]}"/>
</p:tagLst>
</file>

<file path=ppt/tags/tag31.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VALUE" val="22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20233161_1*n_h_h_f*1_2_2_1"/>
  <p:tag name="KSO_WM_TEMPLATE_CATEGORY" val="diagram"/>
  <p:tag name="KSO_WM_TEMPLATE_INDEX" val="20233161"/>
  <p:tag name="KSO_WM_UNIT_LAYERLEVEL" val="1_1_1_1"/>
  <p:tag name="KSO_WM_TAG_VERSION" val="3.0"/>
  <p:tag name="KSO_WM_BEAUTIFY_FLAG" val="#wm#"/>
  <p:tag name="KSO_WM_DIAGRAM_MAX_ITEMCNT" val="2"/>
  <p:tag name="KSO_WM_DIAGRAM_MIN_ITEMCNT" val="2"/>
  <p:tag name="KSO_WM_DIAGRAM_VIRTUALLY_FRAME" val="{&quot;height&quot;:298.28236220472445,&quot;left&quot;:63.1,&quot;top&quot;:215.45,&quot;width&quot;:836.0516535433071}"/>
  <p:tag name="KSO_WM_DIAGRAM_COLOR_MATCH_VALUE" val="{&quot;shape&quot;:{&quot;fill&quot;:{&quot;gradient&quot;:[{&quot;brightness&quot;:0.4000000059604645,&quot;colorType&quot;:1,&quot;foreColorIndex&quot;:5,&quot;pos&quot;:0.699999988079071,&quot;transparency&quot;:1},{&quot;brightness&quot;:0.4000000059604645,&quot;colorType&quot;:1,&quot;foreColorIndex&quot;:5,&quot;pos&quot;:0,&quot;transparency&quot;:0.69999998807907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32.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VALUE" val="22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20233161_1*n_h_h_f*1_2_1_1"/>
  <p:tag name="KSO_WM_TEMPLATE_CATEGORY" val="diagram"/>
  <p:tag name="KSO_WM_TEMPLATE_INDEX" val="20233161"/>
  <p:tag name="KSO_WM_UNIT_LAYERLEVEL" val="1_1_1_1"/>
  <p:tag name="KSO_WM_TAG_VERSION" val="3.0"/>
  <p:tag name="KSO_WM_BEAUTIFY_FLAG" val="#wm#"/>
  <p:tag name="KSO_WM_DIAGRAM_MAX_ITEMCNT" val="2"/>
  <p:tag name="KSO_WM_DIAGRAM_MIN_ITEMCNT" val="2"/>
  <p:tag name="KSO_WM_DIAGRAM_VIRTUALLY_FRAME" val="{&quot;height&quot;:298.28236220472445,&quot;left&quot;:63.1,&quot;top&quot;:215.45,&quot;width&quot;:836.0516535433071}"/>
  <p:tag name="KSO_WM_DIAGRAM_COLOR_MATCH_VALUE" val="{&quot;shape&quot;:{&quot;fill&quot;:{&quot;gradient&quot;:[{&quot;brightness&quot;:0.4000000059604645,&quot;colorType&quot;:1,&quot;foreColorIndex&quot;:5,&quot;pos&quot;:0.30000001192092896,&quot;transparency&quot;:1},{&quot;brightness&quot;:0.4000000059604645,&quot;colorType&quot;:1,&quot;foreColorIndex&quot;:5,&quot;pos&quot;:1,&quot;transparency&quot;:0.69999998807907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33.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50"/>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233161_1*n_h_a*1_1_1"/>
  <p:tag name="KSO_WM_TEMPLATE_CATEGORY" val="diagram"/>
  <p:tag name="KSO_WM_TEMPLATE_INDEX" val="20233161"/>
  <p:tag name="KSO_WM_UNIT_LAYERLEVEL" val="1_1_1"/>
  <p:tag name="KSO_WM_TAG_VERSION" val="3.0"/>
  <p:tag name="KSO_WM_BEAUTIFY_FLAG" val="#wm#"/>
  <p:tag name="KSO_WM_DIAGRAM_MAX_ITEMCNT" val="2"/>
  <p:tag name="KSO_WM_DIAGRAM_MIN_ITEMCNT" val="2"/>
  <p:tag name="KSO_WM_DIAGRAM_VIRTUALLY_FRAME" val="{&quot;height&quot;:298.28236220472445,&quot;left&quot;:63.1,&quot;top&quot;:215.45,&quot;width&quot;:836.0516535433071}"/>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标题"/>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
</p:tagLst>
</file>

<file path=ppt/tags/tag34.xml><?xml version="1.0" encoding="utf-8"?>
<p:tagLst xmlns:p="http://schemas.openxmlformats.org/presentationml/2006/main">
  <p:tag name="RESOURCE_RECORD_KEY" val="{&quot;70&quot;:[3322129]}"/>
</p:tagLst>
</file>

<file path=ppt/tags/tag35.xml><?xml version="1.0" encoding="utf-8"?>
<p:tagLst xmlns:p="http://schemas.openxmlformats.org/presentationml/2006/main">
  <p:tag name="RESOURCE_RECORD_KEY" val="{&quot;70&quot;:[3322129,3325320]}"/>
</p:tagLst>
</file>

<file path=ppt/tags/tag36.xml><?xml version="1.0" encoding="utf-8"?>
<p:tagLst xmlns:p="http://schemas.openxmlformats.org/presentationml/2006/main">
  <p:tag name="TABLE_ENDDRAG_ORIGIN_RECT" val="859*299"/>
  <p:tag name="TABLE_ENDDRAG_RECT" val="54*140*859*299"/>
</p:tagLst>
</file>

<file path=ppt/tags/tag37.xml><?xml version="1.0" encoding="utf-8"?>
<p:tagLst xmlns:p="http://schemas.openxmlformats.org/presentationml/2006/main">
  <p:tag name="RESOURCE_RECORD_KEY" val="{&quot;70&quot;:[3322129,3325320]}"/>
</p:tagLst>
</file>

<file path=ppt/tags/tag38.xml><?xml version="1.0" encoding="utf-8"?>
<p:tagLst xmlns:p="http://schemas.openxmlformats.org/presentationml/2006/main">
  <p:tag name="TABLE_ENDDRAG_ORIGIN_RECT" val="853*251"/>
  <p:tag name="TABLE_ENDDRAG_RECT" val="54*206*853*251"/>
</p:tagLst>
</file>

<file path=ppt/tags/tag39.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20231459_2*m_h_i*1_3_3"/>
  <p:tag name="KSO_WM_TEMPLATE_CATEGORY" val="diagram"/>
  <p:tag name="KSO_WM_TEMPLATE_INDEX" val="20231459"/>
  <p:tag name="KSO_WM_UNIT_LAYERLEVEL" val="1_1_1"/>
  <p:tag name="KSO_WM_TAG_VERSION" val="3.0"/>
  <p:tag name="KSO_WM_BEAUTIFY_FLAG" val="#wm#"/>
  <p:tag name="KSO_WM_DIAGRAM_MAX_ITEMCNT" val="6"/>
  <p:tag name="KSO_WM_DIAGRAM_MIN_ITEMCNT" val="2"/>
  <p:tag name="KSO_WM_DIAGRAM_VIRTUALLY_FRAME" val="{&quot;height&quot;:380.32496062992135,&quot;left&quot;:54.87503937007874,&quot;top&quot;:79.87503937007874,&quot;width&quot;:860.8250393700788}"/>
  <p:tag name="KSO_WM_DIAGRAM_COLOR_MATCH_VALUE" val="{&quot;shape&quot;:{&quot;fill&quot;:{&quot;solid&quot;:{&quot;brightness&quot;:0,&quot;colorType&quot;:1,&quot;foreColorIndex&quot;:14,&quot;transparency&quot;:1},&quot;type&quot;:1},&quot;glow&quot;:{&quot;colorType&quot;:0},&quot;line&quot;:{&quot;gradient&quot;:[{&quot;brightness&quot;:0,&quot;colorType&quot;:1,&quot;foreColorIndex&quot;:5,&quot;pos&quot;:0,&quot;transparency&quot;:0},{&quot;brightness&quot;:0,&quot;colorType&quot;:1,&quot;foreColorIndex&quot;:5,&quot;pos&quot;:0.800000011920929,&quot;transparency&quot;:1}],&quot;type&quot;:2},&quot;shadow&quot;:{&quot;colorType&quot;:0},&quot;threeD&quot;:{&quot;curvedSurface&quot;:{&quot;brightness&quot;:0,&quot;colorType&quot;:2,&quot;rgb&quot;:&quot;#000000&quot;},&quot;depth&quot;:{&quot;colorType&quot;:0}}},&quot;text&quot;:{&quot;fill&quot;:{&quot;solid&quot;:{&quot;brightness&quot;:0.25,&quot;colorType&quot;:2,&quot;rgb&quot;:&quot;#404040&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4"/>
  <p:tag name="KSO_WM_UNIT_FILL_FORE_SCHEMECOLOR_INDEX_BRIGHTNESS" val="0"/>
  <p:tag name="KSO_WM_DIAGRAM_USE_COLOR_VALUE" val="{&quot;color_scheme&quot;:1,&quot;color_type&quot;:1,&quot;theme_color_indexes&quot;:[]}"/>
</p:tagLst>
</file>

<file path=ppt/tags/tag4.xml><?xml version="1.0" encoding="utf-8"?>
<p:tagLst xmlns:p="http://schemas.openxmlformats.org/presentationml/2006/main">
  <p:tag name="KSO_WM_DIAGRAM_VIRTUALLY_FRAME" val="{&quot;height&quot;:307.09724409448825,&quot;left&quot;:253.89740157480315,&quot;top&quot;:130.5631496062992,&quot;width&quot;:689.8679527559054}"/>
</p:tagLst>
</file>

<file path=ppt/tags/tag40.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31459_2*m_h_i*1_1_1"/>
  <p:tag name="KSO_WM_TEMPLATE_CATEGORY" val="diagram"/>
  <p:tag name="KSO_WM_TEMPLATE_INDEX" val="20231459"/>
  <p:tag name="KSO_WM_UNIT_LAYERLEVEL" val="1_1_1"/>
  <p:tag name="KSO_WM_TAG_VERSION" val="3.0"/>
  <p:tag name="KSO_WM_BEAUTIFY_FLAG" val="#wm#"/>
  <p:tag name="KSO_WM_DIAGRAM_MAX_ITEMCNT" val="6"/>
  <p:tag name="KSO_WM_DIAGRAM_MIN_ITEMCNT" val="2"/>
  <p:tag name="KSO_WM_DIAGRAM_VIRTUALLY_FRAME" val="{&quot;height&quot;:380.32496062992135,&quot;left&quot;:54.87503937007874,&quot;top&quot;:79.87503937007874,&quot;width&quot;:860.8250393700788}"/>
  <p:tag name="KSO_WM_DIAGRAM_COLOR_MATCH_VALUE" val="{&quot;shape&quot;:{&quot;fill&quot;:{&quot;solid&quot;:{&quot;brightness&quot;:0,&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41.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231459_2*m_h_i*1_1_2"/>
  <p:tag name="KSO_WM_TEMPLATE_CATEGORY" val="diagram"/>
  <p:tag name="KSO_WM_TEMPLATE_INDEX" val="20231459"/>
  <p:tag name="KSO_WM_UNIT_LAYERLEVEL" val="1_1_1"/>
  <p:tag name="KSO_WM_TAG_VERSION" val="3.0"/>
  <p:tag name="KSO_WM_BEAUTIFY_FLAG" val="#wm#"/>
  <p:tag name="KSO_WM_DIAGRAM_MAX_ITEMCNT" val="6"/>
  <p:tag name="KSO_WM_DIAGRAM_MIN_ITEMCNT" val="2"/>
  <p:tag name="KSO_WM_DIAGRAM_VIRTUALLY_FRAME" val="{&quot;height&quot;:380.32496062992135,&quot;left&quot;:54.87503937007874,&quot;top&quot;:79.87503937007874,&quot;width&quot;:860.8250393700788}"/>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6000000238418579},&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5"/>
  <p:tag name="KSO_WM_DIAGRAM_USE_COLOR_VALUE" val="{&quot;color_scheme&quot;:1,&quot;color_type&quot;:1,&quot;theme_color_indexes&quot;:[]}"/>
</p:tagLst>
</file>

<file path=ppt/tags/tag42.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31459_2*m_h_i*1_1_3"/>
  <p:tag name="KSO_WM_TEMPLATE_CATEGORY" val="diagram"/>
  <p:tag name="KSO_WM_TEMPLATE_INDEX" val="20231459"/>
  <p:tag name="KSO_WM_UNIT_LAYERLEVEL" val="1_1_1"/>
  <p:tag name="KSO_WM_TAG_VERSION" val="3.0"/>
  <p:tag name="KSO_WM_BEAUTIFY_FLAG" val="#wm#"/>
  <p:tag name="KSO_WM_DIAGRAM_MAX_ITEMCNT" val="6"/>
  <p:tag name="KSO_WM_DIAGRAM_MIN_ITEMCNT" val="2"/>
  <p:tag name="KSO_WM_DIAGRAM_VIRTUALLY_FRAME" val="{&quot;height&quot;:380.32496062992135,&quot;left&quot;:54.87503937007874,&quot;top&quot;:79.87503937007874,&quot;width&quot;:860.8250393700788}"/>
  <p:tag name="KSO_WM_DIAGRAM_COLOR_MATCH_VALUE" val="{&quot;shape&quot;:{&quot;fill&quot;:{&quot;solid&quot;:{&quot;brightness&quot;:0,&quot;colorType&quot;:1,&quot;foreColorIndex&quot;:14,&quot;transparency&quot;:1},&quot;type&quot;:1},&quot;glow&quot;:{&quot;colorType&quot;:0},&quot;line&quot;:{&quot;gradient&quot;:[{&quot;brightness&quot;:0,&quot;colorType&quot;:1,&quot;foreColorIndex&quot;:5,&quot;pos&quot;:0,&quot;transparency&quot;:0},{&quot;brightness&quot;:0,&quot;colorType&quot;:1,&quot;foreColorIndex&quot;:5,&quot;pos&quot;:0.800000011920929,&quot;transparency&quot;:1}],&quot;type&quot;:2},&quot;shadow&quot;:{&quot;colorType&quot;:0},&quot;threeD&quot;:{&quot;curvedSurface&quot;:{&quot;brightness&quot;:0,&quot;colorType&quot;:2,&quot;rgb&quot;:&quot;#000000&quot;},&quot;depth&quot;:{&quot;colorType&quot;:0}}},&quot;text&quot;:{&quot;fill&quot;:{&quot;solid&quot;:{&quot;brightness&quot;:0.25,&quot;colorType&quot;:2,&quot;rgb&quot;:&quot;#404040&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4"/>
  <p:tag name="KSO_WM_UNIT_FILL_FORE_SCHEMECOLOR_INDEX_BRIGHTNESS" val="0"/>
  <p:tag name="KSO_WM_DIAGRAM_USE_COLOR_VALUE" val="{&quot;color_scheme&quot;:1,&quot;color_type&quot;:1,&quot;theme_color_indexes&quot;:[]}"/>
</p:tagLst>
</file>

<file path=ppt/tags/tag43.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1_4"/>
  <p:tag name="KSO_WM_UNIT_ID" val="diagram20231459_2*m_h_i*1_1_4"/>
  <p:tag name="KSO_WM_TEMPLATE_CATEGORY" val="diagram"/>
  <p:tag name="KSO_WM_TEMPLATE_INDEX" val="20231459"/>
  <p:tag name="KSO_WM_UNIT_LAYERLEVEL" val="1_1_1"/>
  <p:tag name="KSO_WM_TAG_VERSION" val="3.0"/>
  <p:tag name="KSO_WM_BEAUTIFY_FLAG" val="#wm#"/>
  <p:tag name="KSO_WM_DIAGRAM_MAX_ITEMCNT" val="6"/>
  <p:tag name="KSO_WM_DIAGRAM_MIN_ITEMCNT" val="2"/>
  <p:tag name="KSO_WM_DIAGRAM_VIRTUALLY_FRAME" val="{&quot;height&quot;:380.32496062992135,&quot;left&quot;:54.87503937007874,&quot;top&quot;:79.87503937007874,&quot;width&quot;:860.8250393700788}"/>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4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1_1"/>
  <p:tag name="KSO_WM_UNIT_ID" val="diagram20231459_2*m_h_f*1_1_1"/>
  <p:tag name="KSO_WM_TEMPLATE_CATEGORY" val="diagram"/>
  <p:tag name="KSO_WM_TEMPLATE_INDEX" val="20231459"/>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BEAUTIFY_FLAG" val="#wm#"/>
  <p:tag name="KSO_WM_DIAGRAM_MAX_ITEMCNT" val="6"/>
  <p:tag name="KSO_WM_DIAGRAM_MIN_ITEMCNT" val="2"/>
  <p:tag name="KSO_WM_DIAGRAM_VIRTUALLY_FRAME" val="{&quot;height&quot;:380.32496062992135,&quot;left&quot;:54.87503937007874,&quot;top&quot;:79.87503937007874,&quot;width&quot;:860.825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您的项正文，文字是您思想的提炼，请尽量言简意赅的阐述您正文内容的观点"/>
  <p:tag name="KSO_WM_DIAGRAM_USE_COLOR_VALUE" val="{&quot;color_scheme&quot;:1,&quot;color_type&quot;:1,&quot;theme_color_indexes&quot;:[]}"/>
</p:tagLst>
</file>

<file path=ppt/tags/tag4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1_1"/>
  <p:tag name="KSO_WM_UNIT_ID" val="diagram20231459_2*m_h_a*1_1_1"/>
  <p:tag name="KSO_WM_TEMPLATE_CATEGORY" val="diagram"/>
  <p:tag name="KSO_WM_TEMPLATE_INDEX" val="20231459"/>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BEAUTIFY_FLAG" val="#wm#"/>
  <p:tag name="KSO_WM_DIAGRAM_MAX_ITEMCNT" val="6"/>
  <p:tag name="KSO_WM_DIAGRAM_MIN_ITEMCNT" val="2"/>
  <p:tag name="KSO_WM_DIAGRAM_VIRTUALLY_FRAME" val="{&quot;height&quot;:380.32496062992135,&quot;left&quot;:54.87503937007874,&quot;top&quot;:79.87503937007874,&quot;width&quot;:860.825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添加项标题"/>
  <p:tag name="KSO_WM_DIAGRAM_USE_COLOR_VALUE" val="{&quot;color_scheme&quot;:1,&quot;color_type&quot;:1,&quot;theme_color_indexes&quot;:[]}"/>
</p:tagLst>
</file>

<file path=ppt/tags/tag46.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3_4"/>
  <p:tag name="KSO_WM_UNIT_ID" val="diagram20231459_2*m_h_i*1_3_4"/>
  <p:tag name="KSO_WM_TEMPLATE_CATEGORY" val="diagram"/>
  <p:tag name="KSO_WM_TEMPLATE_INDEX" val="20231459"/>
  <p:tag name="KSO_WM_UNIT_LAYERLEVEL" val="1_1_1"/>
  <p:tag name="KSO_WM_TAG_VERSION" val="3.0"/>
  <p:tag name="KSO_WM_BEAUTIFY_FLAG" val="#wm#"/>
  <p:tag name="KSO_WM_DIAGRAM_MAX_ITEMCNT" val="6"/>
  <p:tag name="KSO_WM_DIAGRAM_MIN_ITEMCNT" val="2"/>
  <p:tag name="KSO_WM_DIAGRAM_VIRTUALLY_FRAME" val="{&quot;height&quot;:380.32496062992135,&quot;left&quot;:54.87503937007874,&quot;top&quot;:79.87503937007874,&quot;width&quot;:860.8250393700788}"/>
  <p:tag name="KSO_WM_DIAGRAM_COLOR_MATCH_VALUE" val="{&quot;shape&quot;:{&quot;fill&quot;:{&quot;solid&quot;:{&quot;brightness&quot;:0,&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47.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231459_2*m_h_i*1_3_1"/>
  <p:tag name="KSO_WM_TEMPLATE_CATEGORY" val="diagram"/>
  <p:tag name="KSO_WM_TEMPLATE_INDEX" val="20231459"/>
  <p:tag name="KSO_WM_UNIT_LAYERLEVEL" val="1_1_1"/>
  <p:tag name="KSO_WM_TAG_VERSION" val="3.0"/>
  <p:tag name="KSO_WM_BEAUTIFY_FLAG" val="#wm#"/>
  <p:tag name="KSO_WM_DIAGRAM_MAX_ITEMCNT" val="6"/>
  <p:tag name="KSO_WM_DIAGRAM_MIN_ITEMCNT" val="2"/>
  <p:tag name="KSO_WM_DIAGRAM_VIRTUALLY_FRAME" val="{&quot;height&quot;:380.32496062992135,&quot;left&quot;:54.87503937007874,&quot;top&quot;:79.87503937007874,&quot;width&quot;:860.8250393700788}"/>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6000000238418579},&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5"/>
  <p:tag name="KSO_WM_DIAGRAM_USE_COLOR_VALUE" val="{&quot;color_scheme&quot;:1,&quot;color_type&quot;:1,&quot;theme_color_indexes&quot;:[]}"/>
</p:tagLst>
</file>

<file path=ppt/tags/tag48.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20231459_2*m_h_i*1_3_3"/>
  <p:tag name="KSO_WM_TEMPLATE_CATEGORY" val="diagram"/>
  <p:tag name="KSO_WM_TEMPLATE_INDEX" val="20231459"/>
  <p:tag name="KSO_WM_UNIT_LAYERLEVEL" val="1_1_1"/>
  <p:tag name="KSO_WM_TAG_VERSION" val="3.0"/>
  <p:tag name="KSO_WM_BEAUTIFY_FLAG" val="#wm#"/>
  <p:tag name="KSO_WM_DIAGRAM_MAX_ITEMCNT" val="6"/>
  <p:tag name="KSO_WM_DIAGRAM_MIN_ITEMCNT" val="2"/>
  <p:tag name="KSO_WM_DIAGRAM_VIRTUALLY_FRAME" val="{&quot;height&quot;:380.32496062992135,&quot;left&quot;:54.87503937007874,&quot;top&quot;:79.87503937007874,&quot;width&quot;:860.8250393700788}"/>
  <p:tag name="KSO_WM_DIAGRAM_COLOR_MATCH_VALUE" val="{&quot;shape&quot;:{&quot;fill&quot;:{&quot;solid&quot;:{&quot;brightness&quot;:0,&quot;colorType&quot;:1,&quot;foreColorIndex&quot;:14,&quot;transparency&quot;:1},&quot;type&quot;:1},&quot;glow&quot;:{&quot;colorType&quot;:0},&quot;line&quot;:{&quot;gradient&quot;:[{&quot;brightness&quot;:0,&quot;colorType&quot;:1,&quot;foreColorIndex&quot;:5,&quot;pos&quot;:0,&quot;transparency&quot;:0},{&quot;brightness&quot;:0,&quot;colorType&quot;:1,&quot;foreColorIndex&quot;:5,&quot;pos&quot;:0.800000011920929,&quot;transparency&quot;:1}],&quot;type&quot;:2},&quot;shadow&quot;:{&quot;colorType&quot;:0},&quot;threeD&quot;:{&quot;curvedSurface&quot;:{&quot;brightness&quot;:0,&quot;colorType&quot;:2,&quot;rgb&quot;:&quot;#000000&quot;},&quot;depth&quot;:{&quot;colorType&quot;:0}}},&quot;text&quot;:{&quot;fill&quot;:{&quot;solid&quot;:{&quot;brightness&quot;:0.25,&quot;colorType&quot;:2,&quot;rgb&quot;:&quot;#404040&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4"/>
  <p:tag name="KSO_WM_UNIT_FILL_FORE_SCHEMECOLOR_INDEX_BRIGHTNESS" val="0"/>
  <p:tag name="KSO_WM_DIAGRAM_USE_COLOR_VALUE" val="{&quot;color_scheme&quot;:1,&quot;color_type&quot;:1,&quot;theme_color_indexes&quot;:[]}"/>
</p:tagLst>
</file>

<file path=ppt/tags/tag49.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231459_2*m_h_i*1_3_2"/>
  <p:tag name="KSO_WM_TEMPLATE_CATEGORY" val="diagram"/>
  <p:tag name="KSO_WM_TEMPLATE_INDEX" val="20231459"/>
  <p:tag name="KSO_WM_UNIT_LAYERLEVEL" val="1_1_1"/>
  <p:tag name="KSO_WM_TAG_VERSION" val="3.0"/>
  <p:tag name="KSO_WM_BEAUTIFY_FLAG" val="#wm#"/>
  <p:tag name="KSO_WM_DIAGRAM_MAX_ITEMCNT" val="6"/>
  <p:tag name="KSO_WM_DIAGRAM_MIN_ITEMCNT" val="2"/>
  <p:tag name="KSO_WM_DIAGRAM_VIRTUALLY_FRAME" val="{&quot;height&quot;:380.32496062992135,&quot;left&quot;:54.87503937007874,&quot;top&quot;:79.87503937007874,&quot;width&quot;:860.8250393700788}"/>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5.xml><?xml version="1.0" encoding="utf-8"?>
<p:tagLst xmlns:p="http://schemas.openxmlformats.org/presentationml/2006/main">
  <p:tag name="KSO_WM_DIAGRAM_VIRTUALLY_FRAME" val="{&quot;height&quot;:307.09724409448825,&quot;left&quot;:253.89740157480315,&quot;top&quot;:130.5631496062992,&quot;width&quot;:689.8679527559054}"/>
</p:tagLst>
</file>

<file path=ppt/tags/tag5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3_1"/>
  <p:tag name="KSO_WM_UNIT_ID" val="diagram20231459_2*m_h_f*1_3_1"/>
  <p:tag name="KSO_WM_TEMPLATE_CATEGORY" val="diagram"/>
  <p:tag name="KSO_WM_TEMPLATE_INDEX" val="20231459"/>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BEAUTIFY_FLAG" val="#wm#"/>
  <p:tag name="KSO_WM_DIAGRAM_MAX_ITEMCNT" val="6"/>
  <p:tag name="KSO_WM_DIAGRAM_MIN_ITEMCNT" val="2"/>
  <p:tag name="KSO_WM_DIAGRAM_VIRTUALLY_FRAME" val="{&quot;height&quot;:380.32496062992135,&quot;left&quot;:54.87503937007874,&quot;top&quot;:79.87503937007874,&quot;width&quot;:860.825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您的项正文，文字是您思想的提炼，请尽量言简意赅的阐述您正文内容的观点"/>
  <p:tag name="KSO_WM_DIAGRAM_USE_COLOR_VALUE" val="{&quot;color_scheme&quot;:1,&quot;color_type&quot;:1,&quot;theme_color_indexes&quot;:[]}"/>
</p:tagLst>
</file>

<file path=ppt/tags/tag5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3_1"/>
  <p:tag name="KSO_WM_UNIT_ID" val="diagram20231459_2*m_h_a*1_3_1"/>
  <p:tag name="KSO_WM_TEMPLATE_CATEGORY" val="diagram"/>
  <p:tag name="KSO_WM_TEMPLATE_INDEX" val="20231459"/>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BEAUTIFY_FLAG" val="#wm#"/>
  <p:tag name="KSO_WM_DIAGRAM_MAX_ITEMCNT" val="6"/>
  <p:tag name="KSO_WM_DIAGRAM_MIN_ITEMCNT" val="2"/>
  <p:tag name="KSO_WM_DIAGRAM_VIRTUALLY_FRAME" val="{&quot;height&quot;:380.32496062992135,&quot;left&quot;:54.87503937007874,&quot;top&quot;:79.87503937007874,&quot;width&quot;:860.825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添加项标题"/>
  <p:tag name="KSO_WM_DIAGRAM_USE_COLOR_VALUE" val="{&quot;color_scheme&quot;:1,&quot;color_type&quot;:1,&quot;theme_color_indexes&quot;:[]}"/>
</p:tagLst>
</file>

<file path=ppt/tags/tag52.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2_4"/>
  <p:tag name="KSO_WM_UNIT_ID" val="diagram20231459_2*m_h_i*1_2_4"/>
  <p:tag name="KSO_WM_TEMPLATE_CATEGORY" val="diagram"/>
  <p:tag name="KSO_WM_TEMPLATE_INDEX" val="20231459"/>
  <p:tag name="KSO_WM_UNIT_LAYERLEVEL" val="1_1_1"/>
  <p:tag name="KSO_WM_TAG_VERSION" val="3.0"/>
  <p:tag name="KSO_WM_BEAUTIFY_FLAG" val="#wm#"/>
  <p:tag name="KSO_WM_DIAGRAM_MAX_ITEMCNT" val="6"/>
  <p:tag name="KSO_WM_DIAGRAM_MIN_ITEMCNT" val="2"/>
  <p:tag name="KSO_WM_DIAGRAM_VIRTUALLY_FRAME" val="{&quot;height&quot;:380.32496062992135,&quot;left&quot;:54.87503937007874,&quot;top&quot;:79.87503937007874,&quot;width&quot;:860.8250393700788}"/>
  <p:tag name="KSO_WM_DIAGRAM_COLOR_MATCH_VALUE" val="{&quot;shape&quot;:{&quot;fill&quot;:{&quot;solid&quot;:{&quot;brightness&quot;:0,&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53.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31459_2*m_h_i*1_2_1"/>
  <p:tag name="KSO_WM_TEMPLATE_CATEGORY" val="diagram"/>
  <p:tag name="KSO_WM_TEMPLATE_INDEX" val="20231459"/>
  <p:tag name="KSO_WM_UNIT_LAYERLEVEL" val="1_1_1"/>
  <p:tag name="KSO_WM_TAG_VERSION" val="3.0"/>
  <p:tag name="KSO_WM_BEAUTIFY_FLAG" val="#wm#"/>
  <p:tag name="KSO_WM_DIAGRAM_MAX_ITEMCNT" val="6"/>
  <p:tag name="KSO_WM_DIAGRAM_MIN_ITEMCNT" val="2"/>
  <p:tag name="KSO_WM_DIAGRAM_VIRTUALLY_FRAME" val="{&quot;height&quot;:380.32496062992135,&quot;left&quot;:54.87503937007874,&quot;top&quot;:79.87503937007874,&quot;width&quot;:860.8250393700788}"/>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6000000238418579},&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5"/>
  <p:tag name="KSO_WM_DIAGRAM_USE_COLOR_VALUE" val="{&quot;color_scheme&quot;:1,&quot;color_type&quot;:1,&quot;theme_color_indexes&quot;:[]}"/>
</p:tagLst>
</file>

<file path=ppt/tags/tag54.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31459_2*m_h_i*1_2_3"/>
  <p:tag name="KSO_WM_TEMPLATE_CATEGORY" val="diagram"/>
  <p:tag name="KSO_WM_TEMPLATE_INDEX" val="20231459"/>
  <p:tag name="KSO_WM_UNIT_LAYERLEVEL" val="1_1_1"/>
  <p:tag name="KSO_WM_TAG_VERSION" val="3.0"/>
  <p:tag name="KSO_WM_BEAUTIFY_FLAG" val="#wm#"/>
  <p:tag name="KSO_WM_DIAGRAM_MAX_ITEMCNT" val="6"/>
  <p:tag name="KSO_WM_DIAGRAM_MIN_ITEMCNT" val="2"/>
  <p:tag name="KSO_WM_DIAGRAM_VIRTUALLY_FRAME" val="{&quot;height&quot;:380.32496062992135,&quot;left&quot;:54.87503937007874,&quot;top&quot;:79.87503937007874,&quot;width&quot;:860.8250393700788}"/>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5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2_1"/>
  <p:tag name="KSO_WM_UNIT_ID" val="diagram20231459_2*m_h_f*1_2_1"/>
  <p:tag name="KSO_WM_TEMPLATE_CATEGORY" val="diagram"/>
  <p:tag name="KSO_WM_TEMPLATE_INDEX" val="20231459"/>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BEAUTIFY_FLAG" val="#wm#"/>
  <p:tag name="KSO_WM_DIAGRAM_MAX_ITEMCNT" val="6"/>
  <p:tag name="KSO_WM_DIAGRAM_MIN_ITEMCNT" val="2"/>
  <p:tag name="KSO_WM_DIAGRAM_VIRTUALLY_FRAME" val="{&quot;height&quot;:380.32496062992135,&quot;left&quot;:54.87503937007874,&quot;top&quot;:79.87503937007874,&quot;width&quot;:860.825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您的项正文，文字是您思想的提炼，请尽量言简意赅的阐述您正文内容的观点"/>
  <p:tag name="KSO_WM_DIAGRAM_USE_COLOR_VALUE" val="{&quot;color_scheme&quot;:1,&quot;color_type&quot;:1,&quot;theme_color_indexes&quot;:[]}"/>
</p:tagLst>
</file>

<file path=ppt/tags/tag5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2_1"/>
  <p:tag name="KSO_WM_UNIT_ID" val="diagram20231459_2*m_h_a*1_2_1"/>
  <p:tag name="KSO_WM_TEMPLATE_CATEGORY" val="diagram"/>
  <p:tag name="KSO_WM_TEMPLATE_INDEX" val="20231459"/>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BEAUTIFY_FLAG" val="#wm#"/>
  <p:tag name="KSO_WM_DIAGRAM_MAX_ITEMCNT" val="6"/>
  <p:tag name="KSO_WM_DIAGRAM_MIN_ITEMCNT" val="2"/>
  <p:tag name="KSO_WM_DIAGRAM_VIRTUALLY_FRAME" val="{&quot;height&quot;:380.32496062992135,&quot;left&quot;:54.87503937007874,&quot;top&quot;:79.87503937007874,&quot;width&quot;:860.825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添加项标题"/>
  <p:tag name="KSO_WM_DIAGRAM_USE_COLOR_VALUE" val="{&quot;color_scheme&quot;:1,&quot;color_type&quot;:1,&quot;theme_color_indexes&quot;:[]}"/>
</p:tagLst>
</file>

<file path=ppt/tags/tag57.xml><?xml version="1.0" encoding="utf-8"?>
<p:tagLst xmlns:p="http://schemas.openxmlformats.org/presentationml/2006/main">
  <p:tag name="RESOURCE_RECORD_KEY" val="{&quot;70&quot;:[3322129,3325320,3318295,3318489]}"/>
</p:tagLst>
</file>

<file path=ppt/tags/tag58.xml><?xml version="1.0" encoding="utf-8"?>
<p:tagLst xmlns:p="http://schemas.openxmlformats.org/presentationml/2006/main">
  <p:tag name="KSO_WM_UNIT_COMPATIBLE" val="0"/>
  <p:tag name="KSO_WM_UNIT_DIAGRAM_ISREFERUNIT" val="0"/>
  <p:tag name="KSO_WM_TEMPLATE_INDEX" val="20231438"/>
  <p:tag name="KSO_WM_TAG_VERSION" val="3.0"/>
  <p:tag name="KSO_WM_DIAGRAM_MAX_ITEMCNT" val="6"/>
  <p:tag name="KSO_WM_DIAGRAM_VIRTUALLY_FRAME" val="{&quot;height&quot;:406.1641360449603,&quot;left&quot;:54.25001220703125,&quot;top&quot;:104.88586395503971,&quot;width&quot;:851.5999755859375}"/>
  <p:tag name="KSO_WM_DIAGRAM_VERSION" val="3"/>
  <p:tag name="KSO_WM_DIAGRAM_COLOR_TEXT_CAN_REMOVE" val="n"/>
  <p:tag name="KSO_WM_UNIT_SUBTYPE" val="a"/>
  <p:tag name="KSO_WM_UNIT_NOCLEAR" val="0"/>
  <p:tag name="KSO_WM_UNIT_VALUE" val="60"/>
  <p:tag name="KSO_WM_UNIT_HIGHLIGHT" val="0"/>
  <p:tag name="KSO_WM_UNIT_DIAGRAM_ISNUMVISUAL" val="0"/>
  <p:tag name="KSO_WM_UNIT_TYPE" val="l_h_f"/>
  <p:tag name="KSO_WM_UNIT_INDEX" val="1_2_1"/>
  <p:tag name="KSO_WM_UNIT_ID" val="diagram20231438_1*l_h_f*1_2_1"/>
  <p:tag name="KSO_WM_TEMPLATE_CATEGORY" val="diagram"/>
  <p:tag name="KSO_WM_UNIT_LAYERLEVEL" val="1_1_1"/>
  <p:tag name="KSO_WM_BEAUTIFY_FLAG" val="#wm#"/>
  <p:tag name="KSO_WM_DIAGRAM_GROUP_CODE" val="l1-1"/>
  <p:tag name="KSO_WM_DIAGRAM_MIN_ITEMCNT" val="2"/>
  <p:tag name="KSO_WM_DIAGRAM_COLOR_TRICK" val="2"/>
  <p:tag name="KSO_WM_DIAGRAM_COLOR_MATCH_VALUE" val="{&quot;shape&quot;:{&quot;fill&quot;:{&quot;gradient&quot;:[{&quot;brightness&quot;:0.800000011920929,&quot;colorType&quot;:1,&quot;foreColorIndex&quot;:8,&quot;pos&quot;:0,&quot;transparency&quot;:0.800000011920929},{&quot;brightness&quot;:0,&quot;colorType&quot;:1,&quot;foreColorIndex&quot;:14,&quot;pos&quot;:1,&quot;transparency&quot;:1}],&quot;type&quot;:3},&quot;glow&quot;:{&quot;colorType&quot;:0},&quot;line&quot;:{&quot;solidLine&quot;:{&quot;brightness&quot;:0.800000011920929,&quot;colorType&quot;:1,&quot;foreColorIndex&quot;:8,&quot;transparency&quot;:0},&quot;type&quot;:1},&quot;shadow&quot;:{&quot;brightness&quot;:0,&quot;colorType&quot;:1,&quot;foreColorIndex&quot;:8,&quot;transparency&quot;:0.9200000166893005},&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LINE_FILL_TYPE" val="2"/>
  <p:tag name="KSO_WM_UNIT_PRESET_TEXT" val="单击此处输入你的项正文，文字是您思想的提炼，请尽量言简意赅的阐述观点。单击此处输入你的项正文，文字是您思想的提炼，请尽量言简意赅的阐述观点。单击此处输入你的项正文，文字是您思想的提炼，请尽量言简意赅的阐述观点。"/>
  <p:tag name="KSO_WM_UNIT_FILL_TYPE" val="3"/>
  <p:tag name="KSO_WM_UNIT_LINE_FORE_SCHEMECOLOR_INDEX" val="8"/>
  <p:tag name="KSO_WM_UNIT_TEXT_FILL_FORE_SCHEMECOLOR_INDEX" val="1"/>
  <p:tag name="KSO_WM_UNIT_TEXT_FILL_TYPE" val="1"/>
  <p:tag name="KSO_WM_DIAGRAM_USE_COLOR_VALUE" val="{&quot;color_scheme&quot;:1,&quot;color_type&quot;:1,&quot;theme_color_indexes&quot;:[]}"/>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BEAUTIFY_FLAG" val="#wm#"/>
  <p:tag name="KSO_WM_DIAGRAM_MAX_ITEMCNT" val="6"/>
  <p:tag name="KSO_WM_DIAGRAM_MIN_ITEMCNT" val="2"/>
  <p:tag name="KSO_WM_DIAGRAM_VIRTUALLY_FRAME" val="{&quot;height&quot;:406.1641360449603,&quot;left&quot;:54.25001220703125,&quot;top&quot;:104.88586395503971,&quot;width&quot;:851.5999755859375}"/>
  <p:tag name="KSO_WM_DIAGRAM_COLOR_MATCH_VALUE" val="{&quot;shape&quot;:{&quot;fill&quot;:{&quot;gradient&quot;:[{&quot;brightness&quot;:0.4000000059604645,&quot;colorType&quot;:1,&quot;foreColorIndex&quot;:8,&quot;pos&quot;:0,&quot;transparency&quot;:0},{&quot;brightness&quot;:0,&quot;colorType&quot;:1,&quot;foreColorIndex&quot;:8,&quot;pos&quot;:0.6644999980926514,&quot;transparency&quot;:0},{&quot;brightness&quot;:0,&quot;colorType&quot;:1,&quot;foreColorIndex&quot;:8,&quot;pos&quot;:1,&quot;transparency&quot;:0}],&quot;type&quot;:3},&quot;glow&quot;:{&quot;colorType&quot;:0},&quot;line&quot;:{&quot;type&quot;:0},&quot;shadow&quot;:{&quot;brightness&quot;:0,&quot;colorType&quot;:1,&quot;foreColorIndex&quot;:8,&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SCONTENTSTITLE" val="0"/>
  <p:tag name="KSO_WM_UNIT_ISNUMDGMTITLE" val="0"/>
  <p:tag name="KSO_WM_UNIT_NOCLEAR" val="0"/>
  <p:tag name="KSO_WM_UNIT_VALUE" val="10"/>
  <p:tag name="KSO_WM_UNIT_TYPE" val="l_h_a"/>
  <p:tag name="KSO_WM_UNIT_INDEX" val="1_2_1"/>
  <p:tag name="KSO_WM_UNIT_ID" val="diagram20231438_1*l_h_a*1_2_1"/>
  <p:tag name="KSO_WM_TEMPLATE_CATEGORY" val="diagram"/>
  <p:tag name="KSO_WM_TEMPLATE_INDEX" val="20231438"/>
  <p:tag name="KSO_WM_UNIT_LAYERLEVEL" val="1_1_1"/>
  <p:tag name="KSO_WM_TAG_VERSION" val="3.0"/>
  <p:tag name="KSO_WM_UNIT_TEXT_FILL_FORE_SCHEMECOLOR_INDEX_BRIGHTNESS" val="0.15"/>
  <p:tag name="KSO_WM_DIAGRAM_VERSION" val="3"/>
  <p:tag name="KSO_WM_DIAGRAM_COLOR_TRICK" val="2"/>
  <p:tag name="KSO_WM_DIAGRAM_COLOR_TEXT_CAN_REMOVE" val="n"/>
  <p:tag name="KSO_WM_UNIT_PRESET_TEXT" val="添加标题"/>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6.xml><?xml version="1.0" encoding="utf-8"?>
<p:tagLst xmlns:p="http://schemas.openxmlformats.org/presentationml/2006/main">
  <p:tag name="KSO_WM_DIAGRAM_VIRTUALLY_FRAME" val="{&quot;height&quot;:307.09724409448825,&quot;left&quot;:253.89740157480315,&quot;top&quot;:130.5631496062992,&quot;width&quot;:689.8679527559054}"/>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438_1*l_h_i*1_2_1"/>
  <p:tag name="KSO_WM_TEMPLATE_CATEGORY" val="diagram"/>
  <p:tag name="KSO_WM_TEMPLATE_INDEX" val="20231438"/>
  <p:tag name="KSO_WM_UNIT_LAYERLEVEL" val="1_1_1"/>
  <p:tag name="KSO_WM_TAG_VERSION" val="3.0"/>
  <p:tag name="KSO_WM_BEAUTIFY_FLAG" val="#wm#"/>
  <p:tag name="KSO_WM_DIAGRAM_MAX_ITEMCNT" val="6"/>
  <p:tag name="KSO_WM_DIAGRAM_MIN_ITEMCNT" val="2"/>
  <p:tag name="KSO_WM_DIAGRAM_VIRTUALLY_FRAME" val="{&quot;height&quot;:406.1641360449603,&quot;left&quot;:54.25001220703125,&quot;top&quot;:104.88586395503971,&quot;width&quot;:851.5999755859375}"/>
  <p:tag name="KSO_WM_DIAGRAM_COLOR_MATCH_VALUE" val="{&quot;shape&quot;:{&quot;fill&quot;:{&quot;solid&quot;:{&quot;brightness&quot;:-0.5,&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FILL_TYPE" val="1"/>
  <p:tag name="KSO_WM_UNIT_FILL_FORE_SCHEMECOLOR_INDEX" val="8"/>
  <p:tag name="KSO_WM_UNIT_FILL_FORE_SCHEMECOLOR_INDEX_BRIGHTNESS" val="-0.5"/>
  <p:tag name="KSO_WM_DIAGRAM_USE_COLOR_VALUE" val="{&quot;color_scheme&quot;:1,&quot;color_type&quot;:1,&quot;theme_color_indexes&quot;:[]}"/>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438_1*l_h_i*1_2_2"/>
  <p:tag name="KSO_WM_TEMPLATE_CATEGORY" val="diagram"/>
  <p:tag name="KSO_WM_TEMPLATE_INDEX" val="20231438"/>
  <p:tag name="KSO_WM_UNIT_LAYERLEVEL" val="1_1_1"/>
  <p:tag name="KSO_WM_TAG_VERSION" val="3.0"/>
  <p:tag name="KSO_WM_BEAUTIFY_FLAG" val="#wm#"/>
  <p:tag name="KSO_WM_DIAGRAM_MAX_ITEMCNT" val="6"/>
  <p:tag name="KSO_WM_DIAGRAM_MIN_ITEMCNT" val="2"/>
  <p:tag name="KSO_WM_DIAGRAM_VIRTUALLY_FRAME" val="{&quot;height&quot;:406.1641360449603,&quot;left&quot;:54.25001220703125,&quot;top&quot;:104.88586395503971,&quot;width&quot;:851.5999755859375}"/>
  <p:tag name="KSO_WM_DIAGRAM_COLOR_MATCH_VALUE" val="{&quot;shape&quot;:{&quot;fill&quot;:{&quot;solid&quot;:{&quot;brightness&quot;:-0.5,&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FILL_TYPE" val="1"/>
  <p:tag name="KSO_WM_UNIT_FILL_FORE_SCHEMECOLOR_INDEX" val="8"/>
  <p:tag name="KSO_WM_UNIT_FILL_FORE_SCHEMECOLOR_INDEX_BRIGHTNESS" val="-0.5"/>
  <p:tag name="KSO_WM_DIAGRAM_USE_COLOR_VALUE" val="{&quot;color_scheme&quot;:1,&quot;color_type&quot;:1,&quot;theme_color_indexes&quot;:[]}"/>
</p:tagLst>
</file>

<file path=ppt/tags/tag62.xml><?xml version="1.0" encoding="utf-8"?>
<p:tagLst xmlns:p="http://schemas.openxmlformats.org/presentationml/2006/main">
  <p:tag name="KSO_WM_UNIT_COMPATIBLE" val="0"/>
  <p:tag name="KSO_WM_UNIT_DIAGRAM_ISREFERUNIT" val="0"/>
  <p:tag name="KSO_WM_TEMPLATE_INDEX" val="20231438"/>
  <p:tag name="KSO_WM_TAG_VERSION" val="3.0"/>
  <p:tag name="KSO_WM_DIAGRAM_MAX_ITEMCNT" val="6"/>
  <p:tag name="KSO_WM_DIAGRAM_VIRTUALLY_FRAME" val="{&quot;height&quot;:406.1641360449603,&quot;left&quot;:54.25001220703125,&quot;top&quot;:104.88586395503971,&quot;width&quot;:851.5999755859375}"/>
  <p:tag name="KSO_WM_DIAGRAM_VERSION" val="3"/>
  <p:tag name="KSO_WM_DIAGRAM_COLOR_TEXT_CAN_REMOVE" val="n"/>
  <p:tag name="KSO_WM_UNIT_SUBTYPE" val="a"/>
  <p:tag name="KSO_WM_UNIT_NOCLEAR" val="0"/>
  <p:tag name="KSO_WM_UNIT_VALUE" val="60"/>
  <p:tag name="KSO_WM_UNIT_HIGHLIGHT" val="0"/>
  <p:tag name="KSO_WM_UNIT_DIAGRAM_ISNUMVISUAL" val="0"/>
  <p:tag name="KSO_WM_UNIT_TYPE" val="l_h_f"/>
  <p:tag name="KSO_WM_UNIT_INDEX" val="1_1_1"/>
  <p:tag name="KSO_WM_UNIT_ID" val="diagram20231438_1*l_h_f*1_1_1"/>
  <p:tag name="KSO_WM_TEMPLATE_CATEGORY" val="diagram"/>
  <p:tag name="KSO_WM_UNIT_LAYERLEVEL" val="1_1_1"/>
  <p:tag name="KSO_WM_BEAUTIFY_FLAG" val="#wm#"/>
  <p:tag name="KSO_WM_DIAGRAM_GROUP_CODE" val="l1-1"/>
  <p:tag name="KSO_WM_DIAGRAM_MIN_ITEMCNT" val="2"/>
  <p:tag name="KSO_WM_DIAGRAM_COLOR_TRICK" val="2"/>
  <p:tag name="KSO_WM_DIAGRAM_COLOR_MATCH_VALUE" val="{&quot;shape&quot;:{&quot;fill&quot;:{&quot;gradient&quot;:[{&quot;brightness&quot;:0.800000011920929,&quot;colorType&quot;:1,&quot;foreColorIndex&quot;:5,&quot;pos&quot;:0,&quot;transparency&quot;:0.800000011920929},{&quot;brightness&quot;:0,&quot;colorType&quot;:1,&quot;foreColorIndex&quot;:14,&quot;pos&quot;:1,&quot;transparency&quot;:1}],&quot;type&quot;:3},&quot;glow&quot;:{&quot;colorType&quot;:0},&quot;line&quot;:{&quot;solidLine&quot;:{&quot;brightness&quot;:0.800000011920929,&quot;colorType&quot;:1,&quot;foreColorIndex&quot;:5,&quot;transparency&quot;:0},&quot;type&quot;:1},&quot;shadow&quot;:{&quot;brightness&quot;:0,&quot;colorType&quot;:1,&quot;foreColorIndex&quot;:5,&quot;transparency&quot;:0.9200000166893005},&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LINE_FILL_TYPE" val="2"/>
  <p:tag name="KSO_WM_UNIT_PRESET_TEXT" val="单击此处输入你的项正文，文字是您思想的提炼，请尽量言简意赅的阐述观点。单击此处输入你的项正文，文字是您思想的提炼，请尽量言简意赅的阐述观点。单击此处输入你的项正文，文字是您思想的提炼，请尽量言简意赅的阐述观点。"/>
  <p:tag name="KSO_WM_UNIT_FILL_TYPE" val="3"/>
  <p:tag name="KSO_WM_UNIT_LINE_FORE_SCHEMECOLOR_INDEX" val="5"/>
  <p:tag name="KSO_WM_UNIT_TEXT_FILL_FORE_SCHEMECOLOR_INDEX" val="1"/>
  <p:tag name="KSO_WM_UNIT_TEXT_FILL_TYPE" val="1"/>
  <p:tag name="KSO_WM_DIAGRAM_USE_COLOR_VALUE" val="{&quot;color_scheme&quot;:1,&quot;color_type&quot;:1,&quot;theme_color_indexes&quot;:[]}"/>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BEAUTIFY_FLAG" val="#wm#"/>
  <p:tag name="KSO_WM_DIAGRAM_MAX_ITEMCNT" val="6"/>
  <p:tag name="KSO_WM_DIAGRAM_MIN_ITEMCNT" val="2"/>
  <p:tag name="KSO_WM_DIAGRAM_VIRTUALLY_FRAME" val="{&quot;height&quot;:406.1641360449603,&quot;left&quot;:54.25001220703125,&quot;top&quot;:104.88586395503971,&quot;width&quot;:851.5999755859375}"/>
  <p:tag name="KSO_WM_DIAGRAM_COLOR_MATCH_VALUE" val="{&quot;shape&quot;:{&quot;fill&quot;:{&quot;gradient&quot;:[{&quot;brightness&quot;:0.6000000238418579,&quot;colorType&quot;:1,&quot;foreColorIndex&quot;:5,&quot;pos&quot;:0,&quot;transparency&quot;:0},{&quot;brightness&quot;:0,&quot;colorType&quot;:1,&quot;foreColorIndex&quot;:5,&quot;pos&quot;:0.6899999976158142,&quot;transparency&quot;:0},{&quot;brightness&quot;:0,&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SCONTENTSTITLE" val="0"/>
  <p:tag name="KSO_WM_UNIT_ISNUMDGMTITLE" val="0"/>
  <p:tag name="KSO_WM_UNIT_NOCLEAR" val="0"/>
  <p:tag name="KSO_WM_UNIT_VALUE" val="10"/>
  <p:tag name="KSO_WM_UNIT_TYPE" val="l_h_a"/>
  <p:tag name="KSO_WM_UNIT_INDEX" val="1_1_1"/>
  <p:tag name="KSO_WM_UNIT_ID" val="diagram20231438_1*l_h_a*1_1_1"/>
  <p:tag name="KSO_WM_TEMPLATE_CATEGORY" val="diagram"/>
  <p:tag name="KSO_WM_TEMPLATE_INDEX" val="20231438"/>
  <p:tag name="KSO_WM_UNIT_LAYERLEVEL" val="1_1_1"/>
  <p:tag name="KSO_WM_TAG_VERSION" val="3.0"/>
  <p:tag name="KSO_WM_UNIT_TEXT_FILL_FORE_SCHEMECOLOR_INDEX_BRIGHTNESS" val="0.15"/>
  <p:tag name="KSO_WM_DIAGRAM_VERSION" val="3"/>
  <p:tag name="KSO_WM_DIAGRAM_COLOR_TRICK" val="2"/>
  <p:tag name="KSO_WM_DIAGRAM_COLOR_TEXT_CAN_REMOVE" val="n"/>
  <p:tag name="KSO_WM_UNIT_PRESET_TEXT" val="添加标题"/>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438_1*l_h_i*1_1_1"/>
  <p:tag name="KSO_WM_TEMPLATE_CATEGORY" val="diagram"/>
  <p:tag name="KSO_WM_TEMPLATE_INDEX" val="20231438"/>
  <p:tag name="KSO_WM_UNIT_LAYERLEVEL" val="1_1_1"/>
  <p:tag name="KSO_WM_TAG_VERSION" val="3.0"/>
  <p:tag name="KSO_WM_BEAUTIFY_FLAG" val="#wm#"/>
  <p:tag name="KSO_WM_DIAGRAM_MAX_ITEMCNT" val="6"/>
  <p:tag name="KSO_WM_DIAGRAM_MIN_ITEMCNT" val="2"/>
  <p:tag name="KSO_WM_DIAGRAM_VIRTUALLY_FRAME" val="{&quot;height&quot;:406.1641360449603,&quot;left&quot;:54.25001220703125,&quot;top&quot;:104.88586395503971,&quot;width&quot;:851.5999755859375}"/>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FILL_TYPE" val="1"/>
  <p:tag name="KSO_WM_UNIT_FILL_FORE_SCHEMECOLOR_INDEX" val="5"/>
  <p:tag name="KSO_WM_UNIT_FILL_FORE_SCHEMECOLOR_INDEX_BRIGHTNESS" val="-0.5"/>
  <p:tag name="KSO_WM_DIAGRAM_USE_COLOR_VALUE" val="{&quot;color_scheme&quot;:1,&quot;color_type&quot;:1,&quot;theme_color_indexes&quot;:[]}"/>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438_1*l_h_i*1_1_2"/>
  <p:tag name="KSO_WM_TEMPLATE_CATEGORY" val="diagram"/>
  <p:tag name="KSO_WM_TEMPLATE_INDEX" val="20231438"/>
  <p:tag name="KSO_WM_UNIT_LAYERLEVEL" val="1_1_1"/>
  <p:tag name="KSO_WM_TAG_VERSION" val="3.0"/>
  <p:tag name="KSO_WM_BEAUTIFY_FLAG" val="#wm#"/>
  <p:tag name="KSO_WM_DIAGRAM_MAX_ITEMCNT" val="6"/>
  <p:tag name="KSO_WM_DIAGRAM_MIN_ITEMCNT" val="2"/>
  <p:tag name="KSO_WM_DIAGRAM_VIRTUALLY_FRAME" val="{&quot;height&quot;:406.1641360449603,&quot;left&quot;:54.25001220703125,&quot;top&quot;:104.88586395503971,&quot;width&quot;:851.5999755859375}"/>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FILL_TYPE" val="1"/>
  <p:tag name="KSO_WM_UNIT_FILL_FORE_SCHEMECOLOR_INDEX" val="5"/>
  <p:tag name="KSO_WM_UNIT_FILL_FORE_SCHEMECOLOR_INDEX_BRIGHTNESS" val="-0.5"/>
  <p:tag name="KSO_WM_DIAGRAM_USE_COLOR_VALUE" val="{&quot;color_scheme&quot;:1,&quot;color_type&quot;:1,&quot;theme_color_indexes&quot;:[]}"/>
</p:tagLst>
</file>

<file path=ppt/tags/tag66.xml><?xml version="1.0" encoding="utf-8"?>
<p:tagLst xmlns:p="http://schemas.openxmlformats.org/presentationml/2006/main">
  <p:tag name="RESOURCE_RECORD_KEY" val="{&quot;70&quot;:[3322129,3325320,3318295]}"/>
</p:tagLst>
</file>

<file path=ppt/tags/tag67.xml><?xml version="1.0" encoding="utf-8"?>
<p:tagLst xmlns:p="http://schemas.openxmlformats.org/presentationml/2006/main">
  <p:tag name="RESOURCE_RECORD_KEY" val="{&quot;70&quot;:[3322129,3325320,3318295]}"/>
</p:tagLst>
</file>

<file path=ppt/tags/tag68.xml><?xml version="1.0" encoding="utf-8"?>
<p:tagLst xmlns:p="http://schemas.openxmlformats.org/presentationml/2006/main">
  <p:tag name="RESOURCE_RECORD_KEY" val="{&quot;13&quot;:[20482064],&quot;70&quot;:[3322419,3322129,3325320,3318295,3314490,3318489]}"/>
  <p:tag name="COMMONDATA" val="eyJjb3VudCI6MzMsImhkaWQiOiI3ODRjMWMzZTMzY2NkNDJjOGVmODA0NmE0ZDBhNGU2ZSIsInVzZXJDb3VudCI6Mn0="/>
  <p:tag name="commondata" val="eyJjb3VudCI6MzQsImhkaWQiOiI0MmE0OGRlMDI0OWMxNDdjMmVlM2EwOWQxOTM5ODM2MSIsInVzZXJDb3VudCI6MX0="/>
</p:tagLst>
</file>

<file path=ppt/tags/tag7.xml><?xml version="1.0" encoding="utf-8"?>
<p:tagLst xmlns:p="http://schemas.openxmlformats.org/presentationml/2006/main">
  <p:tag name="KSO_WM_DIAGRAM_VIRTUALLY_FRAME" val="{&quot;height&quot;:307.09724409448825,&quot;left&quot;:253.89740157480315,&quot;top&quot;:130.5631496062992,&quot;width&quot;:689.8679527559054}"/>
</p:tagLst>
</file>

<file path=ppt/tags/tag8.xml><?xml version="1.0" encoding="utf-8"?>
<p:tagLst xmlns:p="http://schemas.openxmlformats.org/presentationml/2006/main">
  <p:tag name="KSO_WM_DIAGRAM_VIRTUALLY_FRAME" val="{&quot;height&quot;:307.09724409448825,&quot;left&quot;:253.89740157480315,&quot;top&quot;:130.5631496062992,&quot;width&quot;:689.8679527559054}"/>
</p:tagLst>
</file>

<file path=ppt/tags/tag9.xml><?xml version="1.0" encoding="utf-8"?>
<p:tagLst xmlns:p="http://schemas.openxmlformats.org/presentationml/2006/main">
  <p:tag name="KSO_WM_DIAGRAM_VIRTUALLY_FRAME" val="{&quot;height&quot;:307.09724409448825,&quot;left&quot;:253.89740157480315,&quot;top&quot;:130.5631496062992,&quot;width&quot;:689.8679527559054}"/>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205FA2"/>
      </a:accent1>
      <a:accent2>
        <a:srgbClr val="1A8FC8"/>
      </a:accent2>
      <a:accent3>
        <a:srgbClr val="5CC1F4"/>
      </a:accent3>
      <a:accent4>
        <a:srgbClr val="0148A2"/>
      </a:accent4>
      <a:accent5>
        <a:srgbClr val="3F3FFF"/>
      </a:accent5>
      <a:accent6>
        <a:srgbClr val="9B9BFF"/>
      </a:accent6>
      <a:hlink>
        <a:srgbClr val="4472C4"/>
      </a:hlink>
      <a:folHlink>
        <a:srgbClr val="BFBFBF"/>
      </a:folHlink>
    </a:clrScheme>
    <a:fontScheme name="na5ea3p0">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205FA2"/>
    </a:accent1>
    <a:accent2>
      <a:srgbClr val="1A8FC8"/>
    </a:accent2>
    <a:accent3>
      <a:srgbClr val="5CC1F4"/>
    </a:accent3>
    <a:accent4>
      <a:srgbClr val="0148A2"/>
    </a:accent4>
    <a:accent5>
      <a:srgbClr val="3F3FFF"/>
    </a:accent5>
    <a:accent6>
      <a:srgbClr val="9B9BFF"/>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5044</Words>
  <Application>WPS 演示</Application>
  <PresentationFormat>宽屏</PresentationFormat>
  <Paragraphs>311</Paragraphs>
  <Slides>11</Slides>
  <Notes>1</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11</vt:i4>
      </vt:variant>
    </vt:vector>
  </HeadingPairs>
  <TitlesOfParts>
    <vt:vector size="21" baseType="lpstr">
      <vt:lpstr>Arial</vt:lpstr>
      <vt:lpstr>宋体</vt:lpstr>
      <vt:lpstr>Wingdings</vt:lpstr>
      <vt:lpstr>Times New Roman</vt:lpstr>
      <vt:lpstr>微软雅黑</vt:lpstr>
      <vt:lpstr>Wingdings</vt:lpstr>
      <vt:lpstr>Arial Unicode MS</vt:lpstr>
      <vt:lpstr>等线</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Shinelon</dc:creator>
  <cp:lastModifiedBy>荆棘鸟</cp:lastModifiedBy>
  <cp:revision>161</cp:revision>
  <dcterms:created xsi:type="dcterms:W3CDTF">2022-03-26T13:12:00Z</dcterms:created>
  <dcterms:modified xsi:type="dcterms:W3CDTF">2026-06-06T07:50:31Z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2052-12.1.0.26375</vt:lpwstr>
  </property>
  <property fmtid="{D5CDD505-2E9C-101B-9397-08002B2CF9AE}" pid="3" name="KSOTemplateUUID">
    <vt:lpwstr>v1.0_mb_AwwCAFFOK7HrJyGnyPdIog==</vt:lpwstr>
  </property>
  <property fmtid="{D5CDD505-2E9C-101B-9397-08002B2CF9AE}" pid="4" name="ICV">
    <vt:lpwstr>C609C779B7EA4B3A8E8B608924559F28_13</vt:lpwstr>
  </property>
</Properties>
</file>