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3" r:id="rId2"/>
    <p:sldId id="334" r:id="rId3"/>
    <p:sldId id="336" r:id="rId4"/>
    <p:sldId id="323" r:id="rId5"/>
    <p:sldId id="339" r:id="rId6"/>
    <p:sldId id="326" r:id="rId7"/>
    <p:sldId id="329" r:id="rId8"/>
    <p:sldId id="331" r:id="rId9"/>
    <p:sldId id="332" r:id="rId10"/>
    <p:sldId id="335" r:id="rId11"/>
  </p:sldIdLst>
  <p:sldSz cx="12192000" cy="6858000"/>
  <p:notesSz cx="6797675" cy="9926638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55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2E75B6"/>
    <a:srgbClr val="F2F2F2"/>
    <a:srgbClr val="414455"/>
    <a:srgbClr val="595959"/>
    <a:srgbClr val="4B4E61"/>
    <a:srgbClr val="767171"/>
    <a:srgbClr val="7F7F7F"/>
    <a:srgbClr val="019ED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5" autoAdjust="0"/>
  </p:normalViewPr>
  <p:slideViewPr>
    <p:cSldViewPr snapToGrid="0" showGuides="1">
      <p:cViewPr varScale="1">
        <p:scale>
          <a:sx n="76" d="100"/>
          <a:sy n="76" d="100"/>
        </p:scale>
        <p:origin x="749" y="53"/>
      </p:cViewPr>
      <p:guideLst>
        <p:guide orient="horz" pos="1049"/>
        <p:guide pos="5542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2210764" y="36151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2210764" y="36151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2210764" y="36151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绪论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697116" y="39108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五边形 15"/>
          <p:cNvSpPr/>
          <p:nvPr userDrawn="1"/>
        </p:nvSpPr>
        <p:spPr>
          <a:xfrm flipH="1">
            <a:off x="11211743" y="5950072"/>
            <a:ext cx="986607" cy="504056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82A8-D6B6-4FDA-A495-4D437BAFBB60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927-E55F-4D12-BD2D-8ABE6C912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AB38-F5A3-43C5-844B-413AEF3C02AD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A7-01C9-499F-A740-DA0EEA530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90" y="4009432"/>
            <a:ext cx="9144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1949" y="3155406"/>
            <a:ext cx="328810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布瑞哌唑口崩片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9845" y="1630845"/>
            <a:ext cx="64029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目录外 </a:t>
            </a:r>
            <a:r>
              <a:rPr lang="en-US" altLang="zh-CN" dirty="0"/>
              <a:t>· </a:t>
            </a:r>
            <a:r>
              <a:rPr lang="zh-CN" altLang="en-US" dirty="0"/>
              <a:t>产品申报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44977" y="5364716"/>
            <a:ext cx="610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山东新时代药业有限公司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08" y="294816"/>
            <a:ext cx="2610114" cy="53474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44977" y="5826381"/>
            <a:ext cx="610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1"/>
            <a:ext cx="12192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" y="5733256"/>
            <a:ext cx="12192000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"/>
          <p:cNvSpPr txBox="1"/>
          <p:nvPr/>
        </p:nvSpPr>
        <p:spPr>
          <a:xfrm>
            <a:off x="4816572" y="2758690"/>
            <a:ext cx="255885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60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谢  谢</a:t>
            </a:r>
          </a:p>
        </p:txBody>
      </p:sp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0925" y="0"/>
            <a:ext cx="37211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9229" y="2250989"/>
            <a:ext cx="23006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录</a:t>
            </a:r>
          </a:p>
        </p:txBody>
      </p:sp>
      <p:sp>
        <p:nvSpPr>
          <p:cNvPr id="36" name="矩形 35"/>
          <p:cNvSpPr/>
          <p:nvPr/>
        </p:nvSpPr>
        <p:spPr>
          <a:xfrm>
            <a:off x="1107043" y="3358985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32927" y="2381463"/>
            <a:ext cx="5607332" cy="2538994"/>
            <a:chOff x="5612036" y="2254370"/>
            <a:chExt cx="5607332" cy="2538994"/>
          </a:xfrm>
        </p:grpSpPr>
        <p:grpSp>
          <p:nvGrpSpPr>
            <p:cNvPr id="20" name="组合 19"/>
            <p:cNvGrpSpPr/>
            <p:nvPr/>
          </p:nvGrpSpPr>
          <p:grpSpPr>
            <a:xfrm>
              <a:off x="5612036" y="2254370"/>
              <a:ext cx="3690756" cy="514034"/>
              <a:chOff x="5612036" y="2254370"/>
              <a:chExt cx="3690756" cy="514034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5612036" y="2263579"/>
                <a:ext cx="506412" cy="5048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3200" b="1" dirty="0">
                    <a:latin typeface="+mj-l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1</a:t>
                </a:r>
                <a:endParaRPr lang="zh-CN" altLang="en-US" sz="3200" b="1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6420073" y="2323943"/>
                <a:ext cx="201766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zh-CN" altLang="en-US" sz="20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基本信息</a:t>
                </a:r>
                <a:endParaRPr lang="zh-CN" altLang="zh-CN" sz="20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8796380" y="2254370"/>
                <a:ext cx="506412" cy="5048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3200" b="1" dirty="0">
                    <a:latin typeface="+mj-l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4</a:t>
                </a:r>
                <a:endParaRPr lang="zh-CN" altLang="en-US" sz="3200" b="1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612036" y="2306727"/>
              <a:ext cx="4922419" cy="1489337"/>
              <a:chOff x="5612036" y="2063676"/>
              <a:chExt cx="4922419" cy="14893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5612036" y="3017641"/>
                <a:ext cx="506412" cy="5048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3200" b="1" dirty="0">
                    <a:latin typeface="+mj-l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2</a:t>
                </a:r>
                <a:endParaRPr lang="zh-CN" altLang="en-US" sz="3200" b="1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6396007" y="3076934"/>
                <a:ext cx="9541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altLang="en-US" sz="20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安全性</a:t>
                </a:r>
                <a:endParaRPr lang="zh-CN" altLang="zh-CN" sz="20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8796380" y="3048188"/>
                <a:ext cx="506412" cy="5048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3200" b="1" dirty="0">
                    <a:latin typeface="+mj-l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5</a:t>
                </a:r>
                <a:endParaRPr lang="zh-CN" altLang="en-US" sz="3200" b="1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580348" y="2063676"/>
                <a:ext cx="9541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altLang="en-US" sz="20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创新性</a:t>
                </a:r>
                <a:endParaRPr lang="zh-CN" altLang="zh-CN" sz="20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612036" y="3365407"/>
              <a:ext cx="5607332" cy="1427957"/>
              <a:chOff x="5612036" y="2848572"/>
              <a:chExt cx="5607332" cy="1427957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5612036" y="3771704"/>
                <a:ext cx="506412" cy="50482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3200" b="1" dirty="0">
                    <a:latin typeface="+mj-lt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3</a:t>
                </a:r>
                <a:endParaRPr lang="zh-CN" altLang="en-US" sz="3200" b="1" dirty="0">
                  <a:latin typeface="+mj-lt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378361" y="3839450"/>
                <a:ext cx="9541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altLang="en-US" sz="20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有效性</a:t>
                </a:r>
                <a:endParaRPr lang="zh-CN" altLang="zh-CN" sz="20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95819" y="2848572"/>
                <a:ext cx="1723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zh-CN" altLang="en-US" sz="2000" b="1" kern="1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公平性（一）</a:t>
                </a:r>
                <a:endParaRPr lang="zh-CN" altLang="zh-CN" sz="2000" b="1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46797" y="883521"/>
            <a:ext cx="10725785" cy="58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通用名称：</a:t>
            </a:r>
            <a:r>
              <a:rPr lang="zh-CN" altLang="en-US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布瑞哌唑</a:t>
            </a:r>
            <a:r>
              <a:rPr lang="zh-CN" altLang="en-US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口崩片</a:t>
            </a:r>
            <a:endParaRPr lang="en-US" altLang="zh-CN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0.5mg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1mg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2mg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中国大陆首上市时间：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2026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日（本品上市时间）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目前大陆地区同通用名药品的上市情况：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家（齐鲁制药、湖南科伦、山东新时代药业）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全球首个上市国家及上市时间：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日本，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17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br>
              <a:rPr lang="zh-CN" altLang="en-US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是否为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OTC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药品：</a:t>
            </a:r>
            <a:r>
              <a:rPr lang="zh-CN" altLang="en-US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否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参照药品：</a:t>
            </a:r>
            <a:r>
              <a:rPr lang="zh-CN" altLang="en-US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布瑞哌唑片</a:t>
            </a:r>
            <a:endParaRPr lang="en-US" altLang="zh-CN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与参照品或已上市的同治疗领域药品相比优势：</a:t>
            </a:r>
          </a:p>
          <a:p>
            <a:pPr indent="0" fontAlgn="auto">
              <a:lnSpc>
                <a:spcPct val="15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1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、独特机制：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布瑞哌唑是全球唯一的血清素-多巴胺活性调节剂（SDAM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），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它打破传统药物的单一作用模式，实现了从“简单阻断”到“动态、精准的智能调节”的革命性跨越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。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2、全面改善症状：布瑞哌唑能够有效改善患者阳性症状、阴性症状以及认知功能，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并且能够改善患者视觉学习。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从急性期快速控制激越，到长期维持期改善社会功能，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布瑞哌唑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为精神分裂症患者提供了全病程管理的优选方案。</a:t>
            </a:r>
          </a:p>
          <a:p>
            <a:pPr indent="0" fontAlgn="auto">
              <a:lnSpc>
                <a:spcPct val="150000"/>
              </a:lnSpc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3、卓越的安全性：布瑞哌唑是唯一一个副作用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与安慰剂无显著差异的口服抗精神病药物，具有更低的不良反应发生率和治疗中断率</a:t>
            </a:r>
            <a:r>
              <a:rPr lang="zh-CN" altLang="en-US" sz="160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oto Sans SC" panose="020B0200000000000000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6797" y="222391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药品的基本信息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858754" y="919057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9374" y="341077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药品的基本信息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374" y="990525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适应症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0510" y="2302707"/>
            <a:ext cx="11276064" cy="25472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400" b="0" i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rgbClr val="FF0000"/>
                </a:solidFill>
              </a:rPr>
              <a:t>口服，每日一次</a:t>
            </a:r>
            <a:r>
              <a:rPr lang="zh-CN" altLang="en-US" sz="1600" dirty="0"/>
              <a:t>，不受进食影响。</a:t>
            </a:r>
          </a:p>
          <a:p>
            <a:r>
              <a:rPr lang="zh-CN" altLang="en-US" sz="1600" dirty="0"/>
              <a:t>布瑞哌唑治疗成人精神分裂症的推荐起始剂量为第</a:t>
            </a:r>
            <a:r>
              <a:rPr lang="en-US" altLang="zh-CN" sz="1600" dirty="0"/>
              <a:t>1~4</a:t>
            </a:r>
            <a:r>
              <a:rPr lang="zh-CN" altLang="en-US" sz="1600" dirty="0"/>
              <a:t>天</a:t>
            </a:r>
            <a:r>
              <a:rPr lang="en-US" altLang="zh-CN" sz="1600" dirty="0"/>
              <a:t>1mg/</a:t>
            </a:r>
            <a:r>
              <a:rPr lang="zh-CN" altLang="en-US" sz="1600" dirty="0"/>
              <a:t>天；第</a:t>
            </a:r>
            <a:r>
              <a:rPr lang="en-US" altLang="zh-CN" sz="1600" dirty="0"/>
              <a:t>5~7</a:t>
            </a:r>
            <a:r>
              <a:rPr lang="zh-CN" altLang="en-US" sz="1600" dirty="0"/>
              <a:t>天递增到</a:t>
            </a:r>
            <a:r>
              <a:rPr lang="en-US" altLang="zh-CN" sz="1600" dirty="0"/>
              <a:t>2mg/</a:t>
            </a:r>
            <a:r>
              <a:rPr lang="zh-CN" altLang="en-US" sz="1600" dirty="0"/>
              <a:t>天。根据患者的临床疗效和耐受性，第</a:t>
            </a:r>
            <a:r>
              <a:rPr lang="en-US" altLang="zh-CN" sz="1600" dirty="0"/>
              <a:t>8</a:t>
            </a:r>
            <a:r>
              <a:rPr lang="zh-CN" altLang="en-US" sz="1600" dirty="0"/>
              <a:t>天开始可维持</a:t>
            </a:r>
            <a:r>
              <a:rPr lang="en-US" altLang="zh-CN" sz="1600" dirty="0"/>
              <a:t>2mg/</a:t>
            </a:r>
            <a:r>
              <a:rPr lang="zh-CN" altLang="en-US" sz="1600" dirty="0"/>
              <a:t>天或递增到</a:t>
            </a:r>
            <a:r>
              <a:rPr lang="en-US" altLang="zh-CN" sz="1600" dirty="0"/>
              <a:t>3mg/</a:t>
            </a:r>
            <a:r>
              <a:rPr lang="zh-CN" altLang="en-US" sz="1600" dirty="0"/>
              <a:t>天，第</a:t>
            </a:r>
            <a:r>
              <a:rPr lang="en-US" altLang="zh-CN" sz="1600" dirty="0"/>
              <a:t>15</a:t>
            </a:r>
            <a:r>
              <a:rPr lang="zh-CN" altLang="en-US" sz="1600" dirty="0"/>
              <a:t>天开始可维持</a:t>
            </a:r>
            <a:r>
              <a:rPr lang="en-US" altLang="zh-CN" sz="1600" dirty="0"/>
              <a:t>2mg/</a:t>
            </a:r>
            <a:r>
              <a:rPr lang="zh-CN" altLang="en-US" sz="1600" dirty="0"/>
              <a:t>天或</a:t>
            </a:r>
            <a:r>
              <a:rPr lang="en-US" altLang="zh-CN" sz="1600" dirty="0"/>
              <a:t>3mg/</a:t>
            </a:r>
            <a:r>
              <a:rPr lang="zh-CN" altLang="en-US" sz="1600" dirty="0"/>
              <a:t>天，或递增到</a:t>
            </a:r>
            <a:r>
              <a:rPr lang="en-US" altLang="zh-CN" sz="1600" dirty="0"/>
              <a:t>4mg/</a:t>
            </a:r>
            <a:r>
              <a:rPr lang="zh-CN" altLang="en-US" sz="1600" dirty="0"/>
              <a:t>天。如果患者不耐受当前的剂量，可在任何时间下调到之前的剂量。上下调剂量间隔均为</a:t>
            </a:r>
            <a:r>
              <a:rPr lang="en-US" altLang="zh-CN" sz="1600" dirty="0"/>
              <a:t>1mg</a:t>
            </a:r>
            <a:r>
              <a:rPr lang="zh-CN" altLang="en-US" sz="1600" dirty="0"/>
              <a:t>。</a:t>
            </a:r>
            <a:r>
              <a:rPr lang="zh-CN" altLang="en-US" sz="1600" dirty="0">
                <a:solidFill>
                  <a:srgbClr val="FF0000"/>
                </a:solidFill>
              </a:rPr>
              <a:t>布瑞哌唑推荐的目标剂量为</a:t>
            </a:r>
            <a:r>
              <a:rPr lang="en-US" altLang="zh-CN" sz="1600" dirty="0">
                <a:solidFill>
                  <a:srgbClr val="FF0000"/>
                </a:solidFill>
              </a:rPr>
              <a:t>2~4mg/</a:t>
            </a:r>
            <a:r>
              <a:rPr lang="zh-CN" altLang="en-US" sz="1600" dirty="0">
                <a:solidFill>
                  <a:srgbClr val="FF0000"/>
                </a:solidFill>
              </a:rPr>
              <a:t>天。推荐的最高日剂量为</a:t>
            </a:r>
            <a:r>
              <a:rPr lang="en-US" altLang="zh-CN" sz="1600" dirty="0">
                <a:solidFill>
                  <a:srgbClr val="FF0000"/>
                </a:solidFill>
              </a:rPr>
              <a:t>4 mg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zh-CN" altLang="zh-CN" b="1" dirty="0"/>
              <a:t>肝功能损害患者的剂量调整</a:t>
            </a:r>
            <a:r>
              <a:rPr lang="en-US" altLang="zh-CN" b="1" dirty="0"/>
              <a:t>   </a:t>
            </a:r>
            <a:r>
              <a:rPr lang="zh-CN" altLang="zh-CN" dirty="0"/>
              <a:t>对于中度至重度肝功能损害的患者，推荐的最高剂量为</a:t>
            </a:r>
            <a:r>
              <a:rPr lang="en-US" altLang="zh-CN" dirty="0"/>
              <a:t>3mg</a:t>
            </a:r>
            <a:r>
              <a:rPr lang="zh-CN" altLang="zh-CN" dirty="0"/>
              <a:t>，每日一次，口服。</a:t>
            </a:r>
          </a:p>
          <a:p>
            <a:r>
              <a:rPr lang="zh-CN" altLang="zh-CN" b="1" dirty="0"/>
              <a:t>肾功能损害患者的剂量调整</a:t>
            </a:r>
            <a:r>
              <a:rPr lang="en-US" altLang="zh-CN" b="1" dirty="0"/>
              <a:t>   </a:t>
            </a:r>
            <a:r>
              <a:rPr lang="zh-CN" altLang="zh-CN" dirty="0"/>
              <a:t>对于肌酐清除率</a:t>
            </a:r>
            <a:r>
              <a:rPr lang="en-US" altLang="zh-CN" dirty="0" err="1"/>
              <a:t>CrCl</a:t>
            </a:r>
            <a:r>
              <a:rPr lang="zh-CN" altLang="zh-CN" dirty="0"/>
              <a:t>＜</a:t>
            </a:r>
            <a:r>
              <a:rPr lang="en-US" altLang="zh-CN" dirty="0"/>
              <a:t>60mL/min</a:t>
            </a:r>
            <a:r>
              <a:rPr lang="zh-CN" altLang="zh-CN" dirty="0"/>
              <a:t>的患者，推荐的最高剂量为</a:t>
            </a:r>
            <a:r>
              <a:rPr lang="en-US" altLang="zh-CN" dirty="0"/>
              <a:t>3mg</a:t>
            </a:r>
            <a:r>
              <a:rPr lang="zh-CN" altLang="zh-CN" dirty="0"/>
              <a:t>，每日一次，口服。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700510" y="1390635"/>
            <a:ext cx="9970486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 b="0" i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本品用于治疗成人精神分裂症。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1693" y="1937045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00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用法用量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87245" y="896633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177" y="4980843"/>
            <a:ext cx="5452526" cy="171223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0510" y="4766789"/>
            <a:ext cx="4857074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400" b="0" i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CYP2D6</a:t>
            </a:r>
            <a:r>
              <a:rPr lang="zh-CN" altLang="zh-CN" b="1" dirty="0"/>
              <a:t>弱代谢者以及与</a:t>
            </a:r>
            <a:r>
              <a:rPr lang="en-US" altLang="zh-CN" b="1" dirty="0"/>
              <a:t>CYP3A4</a:t>
            </a:r>
            <a:r>
              <a:rPr lang="zh-CN" altLang="zh-CN" b="1" dirty="0"/>
              <a:t>和</a:t>
            </a:r>
            <a:r>
              <a:rPr lang="en-US" altLang="zh-CN" b="1" dirty="0"/>
              <a:t>CYP2D6</a:t>
            </a:r>
            <a:r>
              <a:rPr lang="zh-CN" altLang="zh-CN" b="1" dirty="0"/>
              <a:t>抑制剂和</a:t>
            </a:r>
            <a:r>
              <a:rPr lang="en-US" altLang="zh-CN" b="1" dirty="0"/>
              <a:t>/</a:t>
            </a:r>
            <a:r>
              <a:rPr lang="zh-CN" altLang="zh-CN" b="1" dirty="0"/>
              <a:t>或</a:t>
            </a:r>
            <a:r>
              <a:rPr lang="en-US" altLang="zh-CN" b="1" dirty="0"/>
              <a:t>CYP3A4</a:t>
            </a:r>
            <a:r>
              <a:rPr lang="zh-CN" altLang="zh-CN" b="1" dirty="0"/>
              <a:t>诱导剂合并用药时布瑞哌唑的剂量调整</a:t>
            </a:r>
            <a:endParaRPr lang="zh-CN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758" y="313687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药品的基本信息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90" y="4220649"/>
            <a:ext cx="1126798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大陆地区发病率、年发病患者总数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3890" y="1264970"/>
            <a:ext cx="10933902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疾病基本情况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487245" y="906793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11669" y="4955837"/>
            <a:ext cx="10934853" cy="873957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根据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2021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年数据显示，中国地区年龄标准化患病率约为每10万人300.81例，相当于约532万患者。年发病例数约23.6万。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12000" y="6507797"/>
            <a:ext cx="5080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</a:rPr>
              <a:t>数据来源于</a:t>
            </a:r>
            <a:r>
              <a:rPr lang="en-US" altLang="zh-CN" sz="1200">
                <a:solidFill>
                  <a:srgbClr val="000000"/>
                </a:solidFill>
              </a:rPr>
              <a:t>GBD 2021</a:t>
            </a:r>
            <a:r>
              <a:rPr lang="zh-CN" altLang="en-US" sz="1200">
                <a:solidFill>
                  <a:srgbClr val="000000"/>
                </a:solidFill>
              </a:rPr>
              <a:t>数据库（</a:t>
            </a:r>
            <a:r>
              <a:rPr lang="en-US" altLang="zh-CN" sz="1200">
                <a:solidFill>
                  <a:srgbClr val="000000"/>
                </a:solidFill>
              </a:rPr>
              <a:t> https//vizhub.healthdata.org/gbd-results</a:t>
            </a:r>
            <a:r>
              <a:rPr lang="zh-CN" altLang="en-US" sz="12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1670" y="1816560"/>
            <a:ext cx="10836122" cy="21685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精神分裂症是一组病因未明的重性精神障碍，以思维、情感、行为等多方面的精神活动不协调为主要特征。其临床症状表现多包括阳性症状、阴性症状以及认知症状。全球终生患病率约1%，不同地区、种族和性别间存在一定差异，农村患病率略高于城市。2021年精神分裂症导致的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DALYs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约为344.5万，年龄标准化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DALYs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率约为每10万人203.88。发病高峰在15-34岁，患病和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DALYs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高峰在30-59岁。男性患病率、发病率和</a:t>
            </a:r>
            <a:r>
              <a:rPr lang="en-US" altLang="zh-CN" sz="1800" dirty="0">
                <a:latin typeface="Arial" panose="020B0604020202020204" pitchFamily="34" charset="0"/>
                <a:ea typeface="微软雅黑" panose="020B0503020204020204" pitchFamily="34" charset="-122"/>
              </a:rPr>
              <a:t>DALYs</a:t>
            </a:r>
            <a:r>
              <a:rPr lang="zh-CN" altLang="en-US" sz="1800" dirty="0">
                <a:latin typeface="Arial" panose="020B0604020202020204" pitchFamily="34" charset="0"/>
                <a:ea typeface="微软雅黑" panose="020B0503020204020204" pitchFamily="34" charset="-122"/>
              </a:rPr>
              <a:t>均高于女性，男性发病年龄略早于女性。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6071" y="557377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安全性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610498" y="1161589"/>
            <a:ext cx="11327946" cy="2778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说明书不良反应情况</a:t>
            </a:r>
            <a:endParaRPr lang="en-US" altLang="zh-CN" sz="14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、布瑞哌唑治疗精神分裂症患者发生率≥</a:t>
            </a:r>
            <a:r>
              <a: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en-US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的不良反应</a:t>
            </a:r>
            <a:endParaRPr lang="en-US" altLang="zh-CN" sz="1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消化不良、腹泻、体重增加、血肌酐磷酸激酶升高、静坐不能、震颤、镇静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、锥体外系症状</a:t>
            </a:r>
            <a:endParaRPr lang="en-US" altLang="zh-CN" sz="1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、肌张力障碍    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症状包括：颈部肌肉痉挛，有时进展为喉咙发紧、吞咽困难、呼吸困难和</a:t>
            </a: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或吐舌。</a:t>
            </a:r>
            <a:endParaRPr lang="en-US" altLang="zh-CN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、布瑞哌唑临床试验评价中观察到的其他不良反应</a:t>
            </a:r>
          </a:p>
          <a:p>
            <a:pPr lvl="1">
              <a:lnSpc>
                <a:spcPct val="150000"/>
              </a:lnSpc>
            </a:pPr>
            <a:r>
              <a:rPr lang="zh-CN" altLang="en-US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科症状：视力模糊；胃肠道症状：恶心、口干、唾液分泌过多、腹痛、肠胃气胀；感染与侵袭：尿路感染检查：血催乳素升高；肌肉骨骼与结缔组织症状：肌痛；精神症状：异常做梦、失眠；皮肤与皮下组织症状：多汗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32027" y="1021076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0498" y="4054778"/>
            <a:ext cx="6129494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与目录内同类药品安全性方面的主要优势和不足</a:t>
            </a:r>
            <a:endParaRPr lang="en-US" altLang="zh-CN" sz="1200" b="1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6635" y="4513686"/>
            <a:ext cx="10921809" cy="1669688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xmlns="" type="text"/>
              </a:ext>
            </a:extLst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年发表于柳叶刀的一项荟萃分析中，评估了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种抗精神疾病药物常见的七大副作用，布瑞哌唑是唯一 一个七个副作用均与安慰剂无显著差异的口服抗精神病药。</a:t>
            </a:r>
          </a:p>
          <a:p>
            <a:pPr indent="0" algn="l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英国最新2021版《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Maudsley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精神科处方指南》整理比较了第二代抗精神病用药的相对副作用，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布瑞哌唑所有相对副作用均为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非常轻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，整体安全耐受性佳。</a:t>
            </a:r>
          </a:p>
          <a:p>
            <a:pPr indent="0" algn="l" fontAlgn="auto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、相较于哌罗匹隆等抗精神病药物，布瑞哌唑具有更低的治疗中断率。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07464" y="6442227"/>
            <a:ext cx="63740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000" dirty="0"/>
              <a:t>1.Huhn, Maximilian et al. Lancet (London, England) vol. 394,10202 (2019): 939-951.</a:t>
            </a:r>
          </a:p>
          <a:p>
            <a:r>
              <a:rPr lang="en-US" altLang="zh-CN" sz="1000" dirty="0"/>
              <a:t>2. </a:t>
            </a:r>
            <a:r>
              <a:rPr lang="en-US" altLang="zh-CN" sz="1000" dirty="0" err="1"/>
              <a:t>Tavlor</a:t>
            </a:r>
            <a:r>
              <a:rPr lang="en-US" altLang="zh-CN" sz="1000" dirty="0"/>
              <a:t>,. D. M. Barnes, T. R. &amp; Young A H. (2021). The Maudsley prescribing </a:t>
            </a:r>
            <a:r>
              <a:rPr lang="en-US" altLang="zh-CN" sz="1000" dirty="0" err="1"/>
              <a:t>quidelines</a:t>
            </a:r>
            <a:r>
              <a:rPr lang="en-US" altLang="zh-CN" sz="1000" dirty="0"/>
              <a:t> in psychiatry. John Wiley &amp; Sons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4352" y="520018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有效性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851028" y="918338"/>
            <a:ext cx="10536620" cy="5871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</a:t>
            </a:r>
            <a:r>
              <a:rPr lang="en-US" altLang="zh-CN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BE</a:t>
            </a: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试验</a:t>
            </a:r>
            <a:endParaRPr lang="en-US" altLang="zh-CN" sz="2000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试验结果表明：山东新时代药业有限公司生产的布瑞哌唑口崩片（规格：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2mg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受试制剂）与布瑞哌唑口崩片（品名：：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REXULTI®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；规格：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2mg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；参比制剂）具有生物等效性。 </a:t>
            </a:r>
            <a:endParaRPr lang="en-US" altLang="zh-CN" sz="2000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临床指南</a:t>
            </a:r>
            <a:r>
              <a:rPr lang="en-US" altLang="zh-CN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诊疗规范推荐情况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37970" y="918338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7" y="2524874"/>
            <a:ext cx="8190706" cy="4095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7218" y="373366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0" y="1303410"/>
            <a:ext cx="11852533" cy="5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7300" lvl="2" indent="-3429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主要创新点、创新带来的疗效或安全性方面的优势</a:t>
            </a:r>
            <a:endParaRPr lang="en-US" altLang="zh-CN" sz="2000" dirty="0">
              <a:solidFill>
                <a:srgbClr val="2E75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2" fontAlgn="auto">
              <a:lnSpc>
                <a:spcPct val="200000"/>
              </a:lnSpc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、布瑞哌唑创新性地引入苯并噻吩基团，对多种神经递质受体(多巴胺</a:t>
            </a: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</a:t>
            </a:r>
            <a:r>
              <a:rPr lang="en-US" altLang="zh-CN" sz="1600" baseline="-25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、5-HT</a:t>
            </a:r>
            <a:r>
              <a:rPr lang="en-US" altLang="zh-CN" sz="1600" baseline="-25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1A</a:t>
            </a: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、5-HT</a:t>
            </a:r>
            <a:r>
              <a:rPr lang="en-US" altLang="zh-CN" sz="1600" baseline="-25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2A</a:t>
            </a: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系统的精准平衡调节。是全球唯一的血清素-多巴胺活性调节剂（</a:t>
            </a: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SDAM），</a:t>
            </a:r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不同于传统抗精神病药对多巴胺</a:t>
            </a: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</a:t>
            </a:r>
            <a:r>
              <a:rPr lang="en-US" altLang="zh-CN" sz="1600" baseline="-250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受体的“一刀切”式阻断，布瑞哌唑独特的“部分激动”特性，实现了对多巴胺系统的“按需调节”，这正是其疗效全面、安全性更优的根本机制。</a:t>
            </a:r>
          </a:p>
          <a:p>
            <a:pPr lvl="2" fontAlgn="auto">
              <a:lnSpc>
                <a:spcPct val="200000"/>
              </a:lnSpc>
              <a:spcAft>
                <a:spcPts val="0"/>
              </a:spcAft>
            </a:pPr>
            <a:r>
              <a:rPr lang="en-US" altLang="zh-CN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、布瑞哌唑口崩片安全性良好，适配老年人、青少年等特殊人群，肝肾功能异常者也可规范使用。剂型优化为口崩片，遇唾液快速崩解，无需用水送服，规避吞咽困难、藏药吐药问题，显著提升用药依从性。</a:t>
            </a:r>
            <a:endParaRPr lang="en-US" altLang="zh-CN" sz="16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2" fontAlgn="auto">
              <a:lnSpc>
                <a:spcPct val="150000"/>
              </a:lnSpc>
              <a:spcAft>
                <a:spcPts val="0"/>
              </a:spcAft>
            </a:pPr>
            <a:endParaRPr lang="zh-CN" altLang="en-US" sz="16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57300" lvl="2" indent="-3429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是否为自主知识产权的创新药</a:t>
            </a:r>
            <a:r>
              <a:rPr lang="en-US" altLang="zh-CN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 </a:t>
            </a:r>
            <a:r>
              <a:rPr lang="en-US" altLang="zh-CN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否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2" fontAlgn="auto">
              <a:lnSpc>
                <a:spcPct val="150000"/>
              </a:lnSpc>
              <a:spcAft>
                <a:spcPts val="0"/>
              </a:spcAft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257300" lvl="2" indent="-3429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药品注册分类：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化学药品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87245" y="896633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500" y="1375916"/>
            <a:ext cx="10700636" cy="48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是否弥补药品目录短板</a:t>
            </a: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有医保目录抗精神病口服制剂多为普通片剂，缺少便捷口崩剂型。布瑞哌唑口崩片适配拒药、吞咽困难、藏药吐药的精神分裂症患者，填补剂型保障空白。药物耐受性优异，可减少换药、住院频次，弥补同类药品不良反应大、适用人群受限的短板，切实补齐目录用药缺口，精准匹配特殊患者临床刚需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>
              <a:lnSpc>
                <a:spcPct val="150000"/>
              </a:lnSpc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lvl="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2E75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临床管理难度及其它相关信息</a:t>
            </a:r>
          </a:p>
          <a:p>
            <a:pPr lvl="0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、布瑞哌唑口崩片剂型，遇唾液迅速崩解，适合吞咽困难、用药抵抗、藏药等患者，保证药物使用，有效降低治疗中断率；</a:t>
            </a:r>
          </a:p>
          <a:p>
            <a:pPr lvl="0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、每日一次口服给药，且不受食物影响，临床管理难度低。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3205" y="634581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公平性（一）</a:t>
            </a:r>
            <a:endParaRPr lang="zh-CN" altLang="en-US" b="1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53233" y="1188864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12EAD1A-832A-44A4-95E7-D7189A45ED68"/>
  <p:tag name="ISPRING_SCORM_RATE_SLIDES" val="1"/>
  <p:tag name="ISPRINGONLINEFOLDERID" val="0"/>
  <p:tag name="ISPRINGONLINEFOLDERPATH" val="Content List"/>
  <p:tag name="ISPRINGCLOUDFOLDERID" val="0"/>
  <p:tag name="ISPRING_PLAYERS_CUSTOMIZATION" val="UEsDBBQAAgAIADy6r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uqx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y6r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PLqs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PLqs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PLqs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Lqs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Lqs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PbqsSC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PbqsSHBr3rpLAAAAagAAABsAAAB1bml2ZXJzYWwvdW5pdmVyc2FsLnBuZy54bWyzsa/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/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+/sCAACwCAAAFAAAAAAAAAABAAAAAAC9EQAAdW5pdmVyc2FsL3BsYXllci54bWxQSwECAAAUAAIACAA8uqxIsIcj9GwBAAD3AgAAKQAAAAAAAAABAAAAAADqFAAAdW5pdmVyc2FsL3NraW5fY3VzdG9taXphdGlvbl9zZXR0aW5ncy54bWxQSwECAAAUAAIACAA9uqxIJOD/F8QMAABjGQAAFwAAAAAAAAAAAAAAAACdFgAAdW5pdmVyc2FsL3VuaXZlcnNhbC5wbmdQSwECAAAUAAIACAA9uqxIcGveuksAAABqAAAAGwAAAAAAAAABAAAAAACWIwAAdW5pdmVyc2FsL3VuaXZlcnNhbC5wbmcueG1sUEsFBgAAAAALAAsASQMAABokAAAAAA==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PRESENTATION_TITLE" val="www.33ppt.com"/>
</p:tagLst>
</file>

<file path=ppt/theme/theme1.xml><?xml version="1.0" encoding="utf-8"?>
<a:theme xmlns:a="http://schemas.openxmlformats.org/drawingml/2006/main" name="www.33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1381</Words>
  <Application>Microsoft Office PowerPoint</Application>
  <PresentationFormat>宽屏</PresentationFormat>
  <Paragraphs>83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 Unicode MS</vt:lpstr>
      <vt:lpstr>黑体</vt:lpstr>
      <vt:lpstr>微软雅黑</vt:lpstr>
      <vt:lpstr>Arial</vt:lpstr>
      <vt:lpstr>Calibri</vt:lpstr>
      <vt:lpstr>Calibri Light</vt:lpstr>
      <vt:lpstr>Times New Roman</vt:lpstr>
      <vt:lpstr>Wingdings</vt:lpstr>
      <vt:lpstr>www.33ppt.com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user</dc:creator>
  <cp:keywords>www.33ppt.com</cp:keywords>
  <dc:description>www.33ppt.com</dc:description>
  <cp:lastModifiedBy>nan lu</cp:lastModifiedBy>
  <cp:revision>269</cp:revision>
  <cp:lastPrinted>2026-06-08T09:16:43Z</cp:lastPrinted>
  <dcterms:created xsi:type="dcterms:W3CDTF">2014-06-18T03:33:00Z</dcterms:created>
  <dcterms:modified xsi:type="dcterms:W3CDTF">2026-06-08T09:47:29Z</dcterms:modified>
  <cp:category>www.33ppt.com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422A65038698425F8DAAAF5C95297516</vt:lpwstr>
  </property>
  <property fmtid="{D5CDD505-2E9C-101B-9397-08002B2CF9AE}" pid="3" name="KSOProductBuildVer">
    <vt:lpwstr>2052-12.1.0.26895</vt:lpwstr>
  </property>
</Properties>
</file>