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33" r:id="rId2"/>
    <p:sldId id="334" r:id="rId3"/>
    <p:sldId id="336" r:id="rId4"/>
    <p:sldId id="323" r:id="rId5"/>
    <p:sldId id="339" r:id="rId6"/>
    <p:sldId id="326" r:id="rId7"/>
    <p:sldId id="338" r:id="rId8"/>
    <p:sldId id="329" r:id="rId9"/>
    <p:sldId id="331" r:id="rId10"/>
    <p:sldId id="332" r:id="rId11"/>
    <p:sldId id="335" r:id="rId12"/>
  </p:sldIdLst>
  <p:sldSz cx="12192000" cy="6858000"/>
  <p:notesSz cx="6797675" cy="9926638"/>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2E75B6"/>
    <a:srgbClr val="F2F2F2"/>
    <a:srgbClr val="414455"/>
    <a:srgbClr val="595959"/>
    <a:srgbClr val="4B4E61"/>
    <a:srgbClr val="767171"/>
    <a:srgbClr val="7F7F7F"/>
    <a:srgbClr val="019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5" autoAdjust="0"/>
  </p:normalViewPr>
  <p:slideViewPr>
    <p:cSldViewPr snapToGrid="0" showGuides="1">
      <p:cViewPr varScale="1">
        <p:scale>
          <a:sx n="76" d="100"/>
          <a:sy n="76" d="100"/>
        </p:scale>
        <p:origin x="749" y="53"/>
      </p:cViewPr>
      <p:guideLst>
        <p:guide orient="horz" pos="1049"/>
        <p:guide pos="5541"/>
      </p:guideLst>
    </p:cSldViewPr>
  </p:slideViewPr>
  <p:notesTextViewPr>
    <p:cViewPr>
      <p:scale>
        <a:sx n="66" d="100"/>
        <a:sy n="66" d="100"/>
      </p:scale>
      <p:origin x="0" y="0"/>
    </p:cViewPr>
  </p:notesTextViewPr>
  <p:sorterViewPr>
    <p:cViewPr>
      <p:scale>
        <a:sx n="100" d="100"/>
        <a:sy n="100" d="100"/>
      </p:scale>
      <p:origin x="0" y="-20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2026/6/5</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绪论1">
    <p:spTree>
      <p:nvGrpSpPr>
        <p:cNvPr id="1" name=""/>
        <p:cNvGrpSpPr/>
        <p:nvPr/>
      </p:nvGrpSpPr>
      <p:grpSpPr>
        <a:xfrm>
          <a:off x="0" y="0"/>
          <a:ext cx="0" cy="0"/>
          <a:chOff x="0" y="0"/>
          <a:chExt cx="0" cy="0"/>
        </a:xfrm>
      </p:grpSpPr>
      <p:sp>
        <p:nvSpPr>
          <p:cNvPr id="14" name="文本框 13"/>
          <p:cNvSpPr txBox="1"/>
          <p:nvPr userDrawn="1"/>
        </p:nvSpPr>
        <p:spPr>
          <a:xfrm>
            <a:off x="697116" y="391082"/>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35682A8-D6B6-4FDA-A495-4D437BAFBB60}" type="datetimeFigureOut">
              <a:rPr lang="zh-CN" altLang="en-US" smtClean="0"/>
              <a:t>2026/6/5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t>2026/6/5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290" y="4009432"/>
            <a:ext cx="9144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51949" y="3035582"/>
            <a:ext cx="3288101" cy="584775"/>
          </a:xfrm>
          <a:prstGeom prst="rect">
            <a:avLst/>
          </a:prstGeom>
          <a:noFill/>
        </p:spPr>
        <p:txBody>
          <a:bodyPr wrap="square" rtlCol="0" anchor="ctr">
            <a:spAutoFit/>
          </a:bodyPr>
          <a:lstStyle/>
          <a:p>
            <a:pPr algn="dist"/>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比拉斯汀片</a:t>
            </a:r>
          </a:p>
        </p:txBody>
      </p:sp>
      <p:sp>
        <p:nvSpPr>
          <p:cNvPr id="5" name="TextBox 4"/>
          <p:cNvSpPr txBox="1"/>
          <p:nvPr/>
        </p:nvSpPr>
        <p:spPr>
          <a:xfrm>
            <a:off x="2959845" y="1630845"/>
            <a:ext cx="6402900"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目录外 </a:t>
            </a:r>
            <a:r>
              <a:rPr lang="en-US" altLang="zh-CN" dirty="0"/>
              <a:t>· </a:t>
            </a:r>
            <a:r>
              <a:rPr lang="zh-CN" altLang="en-US" dirty="0"/>
              <a:t>产品申报</a:t>
            </a:r>
          </a:p>
        </p:txBody>
      </p:sp>
      <p:sp>
        <p:nvSpPr>
          <p:cNvPr id="14" name="文本框 13"/>
          <p:cNvSpPr txBox="1"/>
          <p:nvPr/>
        </p:nvSpPr>
        <p:spPr>
          <a:xfrm>
            <a:off x="2944977" y="5364716"/>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山东新时代药业有限公司</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0408" y="294816"/>
            <a:ext cx="2610114" cy="534743"/>
          </a:xfrm>
          <a:prstGeom prst="rect">
            <a:avLst/>
          </a:prstGeom>
        </p:spPr>
      </p:pic>
      <p:sp>
        <p:nvSpPr>
          <p:cNvPr id="2" name="文本框 1"/>
          <p:cNvSpPr txBox="1"/>
          <p:nvPr/>
        </p:nvSpPr>
        <p:spPr>
          <a:xfrm>
            <a:off x="2944977" y="5826381"/>
            <a:ext cx="6102626" cy="461665"/>
          </a:xfrm>
          <a:prstGeom prst="rect">
            <a:avLst/>
          </a:prstGeom>
          <a:noFill/>
        </p:spPr>
        <p:txBody>
          <a:bodyPr wrap="square">
            <a:spAutoFit/>
          </a:bodyPr>
          <a:lstStyle/>
          <a:p>
            <a:pPr algn="ctr" eaLnBrk="1" hangingPunct="1"/>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2026</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6</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月</a:t>
            </a:r>
          </a:p>
        </p:txBody>
      </p:sp>
      <p:sp>
        <p:nvSpPr>
          <p:cNvPr id="3" name="文本框 2">
            <a:extLst>
              <a:ext uri="{FF2B5EF4-FFF2-40B4-BE49-F238E27FC236}">
                <a16:creationId xmlns:a16="http://schemas.microsoft.com/office/drawing/2014/main" id="{F7DFDE01-159C-E621-0773-086360E9F2BB}"/>
              </a:ext>
            </a:extLst>
          </p:cNvPr>
          <p:cNvSpPr txBox="1"/>
          <p:nvPr/>
        </p:nvSpPr>
        <p:spPr>
          <a:xfrm>
            <a:off x="3047782" y="3704698"/>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商品名：诺思舒</a:t>
            </a: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380" y="1305344"/>
            <a:ext cx="10175240" cy="491807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是否弥补药品目录短板</a:t>
            </a:r>
          </a:p>
          <a:p>
            <a:pPr lvl="0">
              <a:lnSpc>
                <a:spcPct val="150000"/>
              </a:lnSpc>
            </a:pPr>
            <a:r>
              <a:rPr lang="zh-CN" altLang="en-US" sz="1600" dirty="0">
                <a:solidFill>
                  <a:srgbClr val="FF0000"/>
                </a:solidFill>
                <a:effectLst/>
                <a:latin typeface="微软雅黑" panose="020B0503020204020204" pitchFamily="34" charset="-122"/>
                <a:ea typeface="微软雅黑" panose="020B0503020204020204" pitchFamily="34" charset="-122"/>
              </a:rPr>
              <a:t>增加用药选择性</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：作为一种高效、安全性较好的第二代非镇静抗组胺药，比拉斯汀在治疗荨麻疹疾病上效果</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显著。目前医保目录中虽已经有抗组胺药物，但比拉斯汀兼具有效性和极高的安全性，几乎无中枢镇静作用，无嗜睡等不良反应，肝肾功能不全或老年患者都无需调整剂量，临床依从性更好。其</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纳入医保，让患者在原有药物之外有了更多适合自身病情的选择。</a:t>
            </a:r>
            <a:endPar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lvl="0">
              <a:lnSpc>
                <a:spcPct val="150000"/>
              </a:lnSpc>
            </a:pPr>
            <a:endParaRPr lang="en-US" altLang="zh-CN" sz="1600" dirty="0">
              <a:latin typeface="微软雅黑" panose="020B0503020204020204" pitchFamily="34" charset="-122"/>
              <a:ea typeface="微软雅黑" panose="020B0503020204020204" pitchFamily="34" charset="-122"/>
              <a:sym typeface="+mn-ea"/>
            </a:endParaRPr>
          </a:p>
          <a:p>
            <a:pPr marL="285750" lvl="0" indent="-28575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临床管理难度低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口服给药，一次一片，一天一次，临床使用方便。</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特殊用药人群（肝肾功能不全、老年）无需进行剂量调整，患者依从性高。</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指南共识推荐治疗荨麻疹的一线药物，已形成明确的治疗规范。</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适应症明确，临床滥用的可能性极低。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安全性高，严重不良反应发生率低，易于临床管理。</a:t>
            </a:r>
          </a:p>
          <a:p>
            <a:pPr lvl="0" indent="0" algn="l">
              <a:lnSpc>
                <a:spcPct val="150000"/>
              </a:lnSpc>
              <a:buFont typeface="Wingdings" panose="05000000000000000000" pitchFamily="2" charset="2"/>
              <a:buNone/>
            </a:pPr>
            <a:endParaRPr lang="zh-CN" altLang="en-US" sz="20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823205" y="634581"/>
            <a:ext cx="240001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5.</a:t>
            </a:r>
            <a:r>
              <a:rPr lang="zh-CN" altLang="en-US" sz="2400" b="1" dirty="0">
                <a:solidFill>
                  <a:srgbClr val="2E75B6"/>
                </a:solidFill>
                <a:latin typeface="微软雅黑" panose="020B0503020204020204" pitchFamily="34" charset="-122"/>
                <a:ea typeface="微软雅黑" panose="020B0503020204020204" pitchFamily="34" charset="-122"/>
              </a:rPr>
              <a:t> 公平性（一）</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53233" y="118886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 name="TextBox 4"/>
          <p:cNvSpPr txBox="1"/>
          <p:nvPr/>
        </p:nvSpPr>
        <p:spPr>
          <a:xfrm>
            <a:off x="4816572" y="2758690"/>
            <a:ext cx="2558855"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谢  谢</a:t>
            </a:r>
          </a:p>
        </p:txBody>
      </p:sp>
    </p:spTree>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925" y="0"/>
            <a:ext cx="37211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779229" y="2250989"/>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107043" y="3358985"/>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2" name="组合 1"/>
          <p:cNvGrpSpPr/>
          <p:nvPr/>
        </p:nvGrpSpPr>
        <p:grpSpPr>
          <a:xfrm>
            <a:off x="5432927" y="2381463"/>
            <a:ext cx="5548301" cy="2538994"/>
            <a:chOff x="5612036" y="2254370"/>
            <a:chExt cx="5548301" cy="2538994"/>
          </a:xfrm>
        </p:grpSpPr>
        <p:grpSp>
          <p:nvGrpSpPr>
            <p:cNvPr id="20" name="组合 19"/>
            <p:cNvGrpSpPr/>
            <p:nvPr/>
          </p:nvGrpSpPr>
          <p:grpSpPr>
            <a:xfrm>
              <a:off x="5612036" y="2254370"/>
              <a:ext cx="3690756" cy="514034"/>
              <a:chOff x="5612036" y="2254370"/>
              <a:chExt cx="3690756" cy="514034"/>
            </a:xfrm>
          </p:grpSpPr>
          <p:sp>
            <p:nvSpPr>
              <p:cNvPr id="5" name="圆角矩形 4"/>
              <p:cNvSpPr/>
              <p:nvPr/>
            </p:nvSpPr>
            <p:spPr>
              <a:xfrm>
                <a:off x="5612036" y="2263579"/>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420073" y="2323943"/>
                <a:ext cx="2017662" cy="400110"/>
              </a:xfrm>
              <a:prstGeom prst="rect">
                <a:avLst/>
              </a:prstGeom>
            </p:spPr>
            <p:txBody>
              <a:bodyPr wrap="square">
                <a:spAutoFit/>
              </a:bodyPr>
              <a:lstStyle/>
              <a:p>
                <a:pP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基本信息</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8796380" y="2254370"/>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grpSp>
        <p:grpSp>
          <p:nvGrpSpPr>
            <p:cNvPr id="4" name="组合 3"/>
            <p:cNvGrpSpPr/>
            <p:nvPr/>
          </p:nvGrpSpPr>
          <p:grpSpPr>
            <a:xfrm>
              <a:off x="5612036" y="2306727"/>
              <a:ext cx="4922419" cy="1489337"/>
              <a:chOff x="5612036" y="2063676"/>
              <a:chExt cx="4922419" cy="1489337"/>
            </a:xfrm>
          </p:grpSpPr>
          <p:sp>
            <p:nvSpPr>
              <p:cNvPr id="7" name="圆角矩形 6"/>
              <p:cNvSpPr/>
              <p:nvPr/>
            </p:nvSpPr>
            <p:spPr>
              <a:xfrm>
                <a:off x="5612036" y="3017641"/>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396007" y="3076934"/>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安全性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8796380" y="3048188"/>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9580348" y="2063676"/>
                <a:ext cx="954107"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2"/>
            <p:cNvGrpSpPr/>
            <p:nvPr/>
          </p:nvGrpSpPr>
          <p:grpSpPr>
            <a:xfrm>
              <a:off x="5612036" y="3369305"/>
              <a:ext cx="5548301" cy="1424059"/>
              <a:chOff x="5612036" y="2852470"/>
              <a:chExt cx="5548301" cy="1424059"/>
            </a:xfrm>
          </p:grpSpPr>
          <p:sp>
            <p:nvSpPr>
              <p:cNvPr id="9" name="圆角矩形 8"/>
              <p:cNvSpPr/>
              <p:nvPr/>
            </p:nvSpPr>
            <p:spPr>
              <a:xfrm>
                <a:off x="5612036" y="3771704"/>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378361" y="3839450"/>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9436788" y="2852470"/>
                <a:ext cx="1723549"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公平性（一）</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a:spLocks noChangeArrowheads="1"/>
          </p:cNvSpPr>
          <p:nvPr/>
        </p:nvSpPr>
        <p:spPr bwMode="auto">
          <a:xfrm>
            <a:off x="1127986" y="842720"/>
            <a:ext cx="10617811" cy="57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en-US" dirty="0">
                <a:solidFill>
                  <a:srgbClr val="2E75B6"/>
                </a:solidFill>
                <a:latin typeface="微软雅黑" panose="020B0503020204020204" pitchFamily="34" charset="-122"/>
                <a:ea typeface="微软雅黑" panose="020B0503020204020204" pitchFamily="34" charset="-122"/>
              </a:rPr>
              <a:t>比拉斯汀片（第二代抗组胺药物）</a:t>
            </a:r>
            <a:endParaRPr lang="en-US" altLang="zh-CN" dirty="0">
              <a:solidFill>
                <a:srgbClr val="2E75B6"/>
              </a:solidFill>
              <a:latin typeface="微软雅黑" panose="020B0503020204020204" pitchFamily="34" charset="-122"/>
              <a:ea typeface="微软雅黑" panose="020B0503020204020204" pitchFamily="34" charset="-122"/>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注册规格：</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20mg</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中国大陆首上市时间：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2025</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4</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22</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日（本品上市时间）</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目前大陆地区同通用名药品的上市情况：</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原研</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家</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国仿</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3</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家（山东新时代、江苏华阳、安徽泰恩康制药）</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全球首个上市国家及上市时间：</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欧盟，</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2010</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9</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br>
              <a:rPr lang="zh-CN" altLang="en-US" dirty="0">
                <a:solidFill>
                  <a:srgbClr val="2E75B6"/>
                </a:solidFill>
                <a:latin typeface="微软雅黑" panose="020B0503020204020204" pitchFamily="34" charset="-122"/>
                <a:ea typeface="微软雅黑" panose="020B0503020204020204" pitchFamily="34" charset="-122"/>
                <a:sym typeface="+mn-ea"/>
              </a:rPr>
            </a:b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OTC</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a:t>
            </a:r>
            <a:r>
              <a:rPr lang="zh-CN" altLang="en-US" dirty="0">
                <a:solidFill>
                  <a:srgbClr val="2E75B6"/>
                </a:solidFill>
                <a:latin typeface="微软雅黑" panose="020B0503020204020204" pitchFamily="34" charset="-122"/>
                <a:ea typeface="微软雅黑" panose="020B0503020204020204" pitchFamily="34" charset="-122"/>
                <a:sym typeface="+mn-ea"/>
              </a:rPr>
              <a:t>否</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参照药品：</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咪唑斯汀缓释片</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与参照品或已上市的同治疗领域药品相比优势：</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相比咪唑斯汀，起效速度更快，症状缓解更快。</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不经过肝脏代谢，肝肾功能不全患者无需调整剂量，同时药物相互作用风险更低。</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安全性更高，无</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OT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间期延长风险，合并相关心血管疾病的患者可放心使用。</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无中枢抑制，几乎无嗜睡副作用，</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是唯一通过</a:t>
            </a:r>
            <a:r>
              <a:rPr lang="en-US" altLang="zh-CN"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F1</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赛车极限驾驶专注度测试的抗组胺类药物</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rPr>
              <a:t>来于文献</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Bilastine</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safety in drivers who </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needantihistamines</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new evidence from high-</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speedsimulator</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driving test on allergic patients》</a:t>
            </a:r>
            <a:endPar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746797" y="222391"/>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6965" y="6979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9374" y="34107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693" y="1305543"/>
            <a:ext cx="130035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p>
        </p:txBody>
      </p:sp>
      <p:sp>
        <p:nvSpPr>
          <p:cNvPr id="5" name="文本框 4"/>
          <p:cNvSpPr txBox="1"/>
          <p:nvPr/>
        </p:nvSpPr>
        <p:spPr>
          <a:xfrm>
            <a:off x="743112" y="2872115"/>
            <a:ext cx="11276064" cy="3742178"/>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r>
              <a:rPr lang="zh-CN" altLang="en-US" sz="1600" dirty="0"/>
              <a:t>用药剂量</a:t>
            </a:r>
          </a:p>
          <a:p>
            <a:pPr marL="0" indent="0">
              <a:buNone/>
            </a:pPr>
            <a:r>
              <a:rPr lang="zh-CN" altLang="en-US" sz="1600" dirty="0">
                <a:solidFill>
                  <a:srgbClr val="FF0000"/>
                </a:solidFill>
              </a:rPr>
              <a:t>        成年人和青少年（</a:t>
            </a:r>
            <a:r>
              <a:rPr lang="en-US" altLang="zh-CN" sz="1600" dirty="0">
                <a:solidFill>
                  <a:srgbClr val="FF0000"/>
                </a:solidFill>
              </a:rPr>
              <a:t>12</a:t>
            </a:r>
            <a:r>
              <a:rPr lang="zh-CN" altLang="en-US" sz="1600" dirty="0">
                <a:solidFill>
                  <a:srgbClr val="FF0000"/>
                </a:solidFill>
              </a:rPr>
              <a:t>岁及以上）：每日一次，每次 </a:t>
            </a:r>
            <a:r>
              <a:rPr lang="en-US" altLang="zh-CN" sz="1600" dirty="0">
                <a:solidFill>
                  <a:srgbClr val="FF0000"/>
                </a:solidFill>
              </a:rPr>
              <a:t>20mg </a:t>
            </a:r>
            <a:r>
              <a:rPr lang="zh-CN" altLang="en-US" sz="1600" dirty="0">
                <a:solidFill>
                  <a:srgbClr val="FF0000"/>
                </a:solidFill>
              </a:rPr>
              <a:t>比拉斯汀（</a:t>
            </a:r>
            <a:r>
              <a:rPr lang="en-US" altLang="zh-CN" sz="1600" dirty="0">
                <a:solidFill>
                  <a:srgbClr val="FF0000"/>
                </a:solidFill>
              </a:rPr>
              <a:t>1</a:t>
            </a:r>
            <a:r>
              <a:rPr lang="zh-CN" altLang="en-US" sz="1600" dirty="0">
                <a:solidFill>
                  <a:srgbClr val="FF0000"/>
                </a:solidFill>
              </a:rPr>
              <a:t>片），用于缓解荨麻疹的症状</a:t>
            </a:r>
            <a:r>
              <a:rPr lang="zh-CN" altLang="en-US" sz="1600" dirty="0"/>
              <a:t>。</a:t>
            </a:r>
          </a:p>
          <a:p>
            <a:r>
              <a:rPr lang="zh-CN" altLang="en-US" sz="1600" dirty="0"/>
              <a:t>给药方法</a:t>
            </a:r>
          </a:p>
          <a:p>
            <a:pPr marL="0" indent="0">
              <a:buNone/>
            </a:pPr>
            <a:r>
              <a:rPr lang="zh-CN" altLang="en-US" sz="1600" dirty="0"/>
              <a:t>        口服，用水吞服。本片剂应在进食食物或果汁前</a:t>
            </a:r>
            <a:r>
              <a:rPr lang="en-US" altLang="zh-CN" sz="1600" dirty="0"/>
              <a:t>1</a:t>
            </a:r>
            <a:r>
              <a:rPr lang="zh-CN" altLang="en-US" sz="1600" dirty="0"/>
              <a:t>小时或进食后</a:t>
            </a:r>
            <a:r>
              <a:rPr lang="en-US" altLang="zh-CN" sz="1600" dirty="0"/>
              <a:t>2</a:t>
            </a:r>
            <a:r>
              <a:rPr lang="zh-CN" altLang="en-US" sz="1600" dirty="0"/>
              <a:t>小时服用。</a:t>
            </a:r>
          </a:p>
          <a:p>
            <a:r>
              <a:rPr lang="zh-CN" altLang="en-US" sz="1600" dirty="0"/>
              <a:t>治疗持续时间</a:t>
            </a:r>
          </a:p>
          <a:p>
            <a:pPr marL="0" indent="0">
              <a:buNone/>
            </a:pPr>
            <a:r>
              <a:rPr lang="zh-CN" altLang="en-US" sz="1600" dirty="0"/>
              <a:t>        治疗持续时间取决于疾病类型，持续时间和病程。</a:t>
            </a:r>
          </a:p>
          <a:p>
            <a:r>
              <a:rPr lang="zh-CN" altLang="en-US" sz="1600" dirty="0"/>
              <a:t>特殊用药人群</a:t>
            </a:r>
          </a:p>
          <a:p>
            <a:pPr marL="0" indent="0">
              <a:buNone/>
            </a:pPr>
            <a:r>
              <a:rPr lang="zh-CN" altLang="en-US" sz="1600" dirty="0"/>
              <a:t>        肾功能不全患者：针对特殊风险成年患者人群（肾损害患者）进行的研究表明，无需调整成年患者的比拉斯汀剂量。</a:t>
            </a:r>
          </a:p>
          <a:p>
            <a:pPr marL="0" indent="0">
              <a:buNone/>
            </a:pPr>
            <a:r>
              <a:rPr lang="zh-CN" altLang="en-US" sz="1600" dirty="0"/>
              <a:t>        肝功能不全患者：尚无关于肝损害成年患者的临床经验。但是，由于比拉斯汀不代谢，以原形从尿液和粪便中消除，    因此预计肝损害不会增加成年患者的全身暴露量，使其超过安全范围。因此，肝损害成年患者无需调整剂量。</a:t>
            </a:r>
          </a:p>
        </p:txBody>
      </p:sp>
      <p:sp>
        <p:nvSpPr>
          <p:cNvPr id="8" name="文本框 7"/>
          <p:cNvSpPr txBox="1"/>
          <p:nvPr/>
        </p:nvSpPr>
        <p:spPr>
          <a:xfrm>
            <a:off x="743112" y="1705653"/>
            <a:ext cx="9970486" cy="460375"/>
          </a:xfrm>
          <a:prstGeom prst="rect">
            <a:avLst/>
          </a:prstGeom>
          <a:noFill/>
        </p:spPr>
        <p:txBody>
          <a:bodyPr wrap="square">
            <a:spAutoFit/>
          </a:bodyPr>
          <a:lstStyle>
            <a:defPPr>
              <a:defRPr lang="zh-CN"/>
            </a:defPPr>
            <a:lvl1pPr>
              <a:lnSpc>
                <a:spcPct val="150000"/>
              </a:lnSpc>
              <a:defRPr sz="1600" b="0" i="0">
                <a:solidFill>
                  <a:srgbClr val="333333"/>
                </a:solidFill>
                <a:effectLst/>
                <a:latin typeface="微软雅黑" panose="020B0503020204020204" pitchFamily="34" charset="-122"/>
                <a:ea typeface="微软雅黑" panose="020B0503020204020204" pitchFamily="34" charset="-122"/>
              </a:defRPr>
            </a:lvl1pPr>
          </a:lstStyle>
          <a:p>
            <a:pPr marL="285750" indent="-285750">
              <a:buFont typeface="Arial" panose="020B0604020202020204" pitchFamily="34" charset="0"/>
              <a:buChar char="•"/>
            </a:pPr>
            <a:r>
              <a:rPr lang="zh-CN" altLang="en-US" dirty="0">
                <a:solidFill>
                  <a:srgbClr val="FF0000"/>
                </a:solidFill>
              </a:rPr>
              <a:t>用于荨麻疹的对症治疗，适用于成年人和青少年（</a:t>
            </a:r>
            <a:r>
              <a:rPr lang="en-US" altLang="zh-CN" dirty="0">
                <a:solidFill>
                  <a:srgbClr val="FF0000"/>
                </a:solidFill>
              </a:rPr>
              <a:t>12</a:t>
            </a:r>
            <a:r>
              <a:rPr lang="zh-CN" altLang="en-US" dirty="0">
                <a:solidFill>
                  <a:srgbClr val="FF0000"/>
                </a:solidFill>
              </a:rPr>
              <a:t>岁及以上）。</a:t>
            </a:r>
          </a:p>
        </p:txBody>
      </p:sp>
      <p:sp>
        <p:nvSpPr>
          <p:cNvPr id="10" name="文本框 9"/>
          <p:cNvSpPr txBox="1"/>
          <p:nvPr/>
        </p:nvSpPr>
        <p:spPr>
          <a:xfrm>
            <a:off x="639374" y="2411740"/>
            <a:ext cx="1556836" cy="400110"/>
          </a:xfrm>
          <a:prstGeom prst="rect">
            <a:avLst/>
          </a:prstGeom>
          <a:noFill/>
        </p:spPr>
        <p:txBody>
          <a:bodyPr wrap="none" rtlCol="0">
            <a:spAutoFit/>
          </a:bodyPr>
          <a:lstStyle>
            <a:defPPr>
              <a:defRPr lang="zh-CN"/>
            </a:defPPr>
            <a:lvl1pPr marL="342900" indent="-342900">
              <a:buFont typeface="Wingdings" panose="05000000000000000000" pitchFamily="2" charset="2"/>
              <a:buChar char="Ø"/>
              <a:defRPr sz="200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sym typeface="+mn-ea"/>
              </a:rPr>
              <a:t>用法用量</a:t>
            </a:r>
            <a:endParaRPr lang="zh-CN" altLang="en-US" dirty="0"/>
          </a:p>
        </p:txBody>
      </p:sp>
      <p:cxnSp>
        <p:nvCxnSpPr>
          <p:cNvPr id="13" name="直接连接符 12"/>
          <p:cNvCxnSpPr/>
          <p:nvPr userDrawn="1"/>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5758" y="31368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9049" y="4486045"/>
            <a:ext cx="11267980" cy="135075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大陆地区发病率、年发病患者总数</a:t>
            </a:r>
          </a:p>
          <a:p>
            <a:pPr marL="285750" indent="-285750">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荨麻疹是常见皮肤病，在我国荨麻疹的</a:t>
            </a:r>
            <a:r>
              <a:rPr lang="zh-CN" altLang="en-US" sz="1400" dirty="0">
                <a:solidFill>
                  <a:srgbClr val="FF0000"/>
                </a:solidFill>
                <a:effectLst/>
                <a:latin typeface="微软雅黑" panose="020B0503020204020204" pitchFamily="34" charset="-122"/>
                <a:ea typeface="微软雅黑" panose="020B0503020204020204" pitchFamily="34" charset="-122"/>
              </a:rPr>
              <a:t>整体患病率约为</a:t>
            </a:r>
            <a:r>
              <a:rPr lang="en-US" altLang="zh-CN" sz="1400" dirty="0">
                <a:solidFill>
                  <a:srgbClr val="FF0000"/>
                </a:solidFill>
                <a:effectLst/>
                <a:latin typeface="微软雅黑" panose="020B0503020204020204" pitchFamily="34" charset="-122"/>
                <a:ea typeface="微软雅黑" panose="020B0503020204020204" pitchFamily="34" charset="-122"/>
              </a:rPr>
              <a:t>0.75%</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，女性患病率高于男性。</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《中国荨麻疹诊疗指南</a:t>
            </a:r>
            <a:r>
              <a:rPr lang="en-US" altLang="zh-CN" sz="1400" dirty="0">
                <a:latin typeface="Arial" panose="020B0604020202020204" pitchFamily="34" charset="0"/>
                <a:ea typeface="微软雅黑" panose="020B0503020204020204" pitchFamily="34" charset="-122"/>
              </a:rPr>
              <a:t>2022</a:t>
            </a:r>
            <a:r>
              <a:rPr lang="zh-CN" altLang="en-US" sz="1400" dirty="0">
                <a:latin typeface="Arial" panose="020B0604020202020204" pitchFamily="34" charset="0"/>
                <a:ea typeface="微软雅黑" panose="020B0503020204020204" pitchFamily="34" charset="-122"/>
              </a:rPr>
              <a:t>年》</a:t>
            </a:r>
            <a:endPar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285750" indent="-285750" fontAlgn="auto">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慢性荨麻疹中国成人患病率达到</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2.6%</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，即约</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3600</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万中国成人患慢性荨麻疹。</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中国过敏性疾病流行病学调查报告与现状分析</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713890" y="1264970"/>
            <a:ext cx="10933902" cy="310123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疾病基本情况</a:t>
            </a:r>
          </a:p>
          <a:p>
            <a:pPr fontAlgn="auto">
              <a:lnSpc>
                <a:spcPct val="150000"/>
              </a:lnSpc>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一种全球常见的过敏性皮肤病，</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由于皮肤、黏膜小血管扩张及渗透性增加出现的一种局限性水肿反应。肥大细胞是荨麻疹发病过程中关键的效应细胞，可通过免疫和非免疫机制诱导活化。其中，变应原特异性免疫球蛋白</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E</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与其高亲和力受体结合并激活肥大细胞的</a:t>
            </a:r>
            <a:r>
              <a:rPr lang="en-US"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Ⅰ</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型变态反应是引起荨麻疹发生的重要免疫机制。</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表现为皮肤出现风团、瘙痒，严重时可伴随血管性水肿。随着环境、生活方式变化，发病率呈年轻化、复发率升高趋势。</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急性荨麻疹：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多由食物（如海鲜、坚果）、药物（抗生素等）、感染（病毒、细菌）或物理刺激（冷热、摩擦）引发。病程通常短于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周，儿童和青少年更常见，部分患者可能因未及时识别诱因而反复发作。</a:t>
            </a: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慢性荨麻疹：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病程超过</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周，可能与自身免疫异常、慢性感染或特发性因素相关。症状常反复，可持续数月甚至数年，对患者睡眠、情绪及生活质量影响显著。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7245" y="9067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6071" y="557377"/>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432027" y="1438590"/>
            <a:ext cx="11327946" cy="44781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说明书不良反应情况</a:t>
            </a:r>
            <a:endParaRPr lang="en-US" altLang="zh-CN"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auto">
              <a:lnSpc>
                <a:spcPct val="150000"/>
              </a:lnSpc>
            </a:pPr>
            <a:r>
              <a:rPr lang="en-US" altLang="zh-CN"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a:t>
            </a:r>
            <a:r>
              <a:rPr lang="zh-CN" altLang="en-US"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dirty="0">
                <a:solidFill>
                  <a:srgbClr val="333333"/>
                </a:solidFill>
                <a:latin typeface="微软雅黑" panose="020B0503020204020204" pitchFamily="34" charset="-122"/>
                <a:ea typeface="微软雅黑" panose="020B0503020204020204" pitchFamily="34" charset="-122"/>
              </a:rPr>
              <a:t>在成人和青少年患者中的安全性特征总结</a:t>
            </a: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比拉斯汀临床开发期间，在国外开展的过敏性鼻炎</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期临床试验中纳入了青少年患者。国外临床试验汇总数据显示，接受</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比拉斯汀治疗过敏性鼻结膜炎或慢性特发性荨麻疹的成人和青少年患者的不良事件发生率与接受安慰剂的患者的不良事件发生率相当（分别为</a:t>
            </a:r>
            <a:r>
              <a:rPr lang="en-US" altLang="zh-CN" sz="1400" dirty="0">
                <a:solidFill>
                  <a:srgbClr val="333333"/>
                </a:solidFill>
                <a:latin typeface="微软雅黑" panose="020B0503020204020204" pitchFamily="34" charset="-122"/>
                <a:ea typeface="微软雅黑" panose="020B0503020204020204" pitchFamily="34" charset="-122"/>
              </a:rPr>
              <a:t>12.7%</a:t>
            </a:r>
            <a:r>
              <a:rPr lang="zh-CN" altLang="en-US" sz="1400" dirty="0">
                <a:solidFill>
                  <a:srgbClr val="333333"/>
                </a:solidFill>
                <a:latin typeface="微软雅黑" panose="020B0503020204020204" pitchFamily="34" charset="-122"/>
                <a:ea typeface="微软雅黑" panose="020B0503020204020204" pitchFamily="34" charset="-122"/>
              </a:rPr>
              <a:t>和</a:t>
            </a:r>
            <a:r>
              <a:rPr lang="en-US" altLang="zh-CN" sz="1400" dirty="0">
                <a:solidFill>
                  <a:srgbClr val="333333"/>
                </a:solidFill>
                <a:latin typeface="微软雅黑" panose="020B0503020204020204" pitchFamily="34" charset="-122"/>
                <a:ea typeface="微软雅黑" panose="020B0503020204020204" pitchFamily="34" charset="-122"/>
              </a:rPr>
              <a:t>12.8%</a:t>
            </a:r>
            <a:r>
              <a:rPr lang="zh-CN" altLang="en-US" sz="1400" dirty="0">
                <a:solidFill>
                  <a:srgbClr val="333333"/>
                </a:solidFill>
                <a:latin typeface="微软雅黑" panose="020B0503020204020204" pitchFamily="34" charset="-122"/>
                <a:ea typeface="微软雅黑" panose="020B0503020204020204" pitchFamily="34" charset="-122"/>
              </a:rPr>
              <a:t>）。</a:t>
            </a: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在临床开发期间进行的</a:t>
            </a:r>
            <a:r>
              <a:rPr lang="en-US" altLang="zh-CN" sz="1400" dirty="0">
                <a:solidFill>
                  <a:srgbClr val="333333"/>
                </a:solidFill>
                <a:latin typeface="微软雅黑" panose="020B0503020204020204" pitchFamily="34" charset="-122"/>
                <a:ea typeface="微软雅黑" panose="020B0503020204020204" pitchFamily="34" charset="-122"/>
              </a:rPr>
              <a:t>II</a:t>
            </a:r>
            <a:r>
              <a:rPr lang="zh-CN" altLang="en-US" sz="1400" dirty="0">
                <a:solidFill>
                  <a:srgbClr val="333333"/>
                </a:solidFill>
                <a:latin typeface="微软雅黑" panose="020B0503020204020204" pitchFamily="34" charset="-122"/>
                <a:ea typeface="微软雅黑" panose="020B0503020204020204" pitchFamily="34" charset="-122"/>
              </a:rPr>
              <a:t>期和</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期临床试验中，有</a:t>
            </a:r>
            <a:r>
              <a:rPr lang="en-US" altLang="zh-CN" sz="1400" dirty="0">
                <a:solidFill>
                  <a:srgbClr val="333333"/>
                </a:solidFill>
                <a:latin typeface="微软雅黑" panose="020B0503020204020204" pitchFamily="34" charset="-122"/>
                <a:ea typeface="微软雅黑" panose="020B0503020204020204" pitchFamily="34" charset="-122"/>
              </a:rPr>
              <a:t>2525</a:t>
            </a:r>
            <a:r>
              <a:rPr lang="zh-CN" altLang="en-US" sz="1400" dirty="0">
                <a:solidFill>
                  <a:srgbClr val="333333"/>
                </a:solidFill>
                <a:latin typeface="微软雅黑" panose="020B0503020204020204" pitchFamily="34" charset="-122"/>
                <a:ea typeface="微软雅黑" panose="020B0503020204020204" pitchFamily="34" charset="-122"/>
              </a:rPr>
              <a:t>例成人和青少年患者接受了不同剂量的比拉斯汀治疗，其中</a:t>
            </a:r>
            <a:r>
              <a:rPr lang="en-US" altLang="zh-CN" sz="1400" dirty="0">
                <a:solidFill>
                  <a:srgbClr val="333333"/>
                </a:solidFill>
                <a:latin typeface="微软雅黑" panose="020B0503020204020204" pitchFamily="34" charset="-122"/>
                <a:ea typeface="微软雅黑" panose="020B0503020204020204" pitchFamily="34" charset="-122"/>
              </a:rPr>
              <a:t>1697</a:t>
            </a:r>
            <a:r>
              <a:rPr lang="zh-CN" altLang="en-US" sz="1400" dirty="0">
                <a:solidFill>
                  <a:srgbClr val="333333"/>
                </a:solidFill>
                <a:latin typeface="微软雅黑" panose="020B0503020204020204" pitchFamily="34" charset="-122"/>
                <a:ea typeface="微软雅黑" panose="020B0503020204020204" pitchFamily="34" charset="-122"/>
              </a:rPr>
              <a:t>例接受了比拉斯汀</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治疗，有</a:t>
            </a:r>
            <a:r>
              <a:rPr lang="en-US" altLang="zh-CN" sz="1400" dirty="0">
                <a:solidFill>
                  <a:srgbClr val="333333"/>
                </a:solidFill>
                <a:latin typeface="微软雅黑" panose="020B0503020204020204" pitchFamily="34" charset="-122"/>
                <a:ea typeface="微软雅黑" panose="020B0503020204020204" pitchFamily="34" charset="-122"/>
              </a:rPr>
              <a:t>1362</a:t>
            </a:r>
            <a:r>
              <a:rPr lang="zh-CN" altLang="en-US" sz="1400" dirty="0">
                <a:solidFill>
                  <a:srgbClr val="333333"/>
                </a:solidFill>
                <a:latin typeface="微软雅黑" panose="020B0503020204020204" pitchFamily="34" charset="-122"/>
                <a:ea typeface="微软雅黑" panose="020B0503020204020204" pitchFamily="34" charset="-122"/>
              </a:rPr>
              <a:t>例患者接受了安慰剂治疗。接受</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比拉斯汀治疗过敏性鼻结膜炎或慢性特发性荨麻疹适应症的患者最常报告的药品不良反应（</a:t>
            </a:r>
            <a:r>
              <a:rPr lang="en-US" altLang="zh-CN" sz="1400" dirty="0">
                <a:solidFill>
                  <a:srgbClr val="333333"/>
                </a:solidFill>
                <a:latin typeface="微软雅黑" panose="020B0503020204020204" pitchFamily="34" charset="-122"/>
                <a:ea typeface="微软雅黑" panose="020B0503020204020204" pitchFamily="34" charset="-122"/>
              </a:rPr>
              <a:t>ADR</a:t>
            </a:r>
            <a:r>
              <a:rPr lang="zh-CN" altLang="en-US" sz="1400" dirty="0">
                <a:solidFill>
                  <a:srgbClr val="333333"/>
                </a:solidFill>
                <a:latin typeface="微软雅黑" panose="020B0503020204020204" pitchFamily="34" charset="-122"/>
                <a:ea typeface="微软雅黑" panose="020B0503020204020204" pitchFamily="34" charset="-122"/>
              </a:rPr>
              <a:t>）是</a:t>
            </a:r>
            <a:r>
              <a:rPr lang="zh-CN" altLang="en-US" sz="1400" u="sng" dirty="0">
                <a:solidFill>
                  <a:schemeClr val="accent2">
                    <a:lumMod val="75000"/>
                  </a:schemeClr>
                </a:solidFill>
                <a:latin typeface="微软雅黑" panose="020B0503020204020204" pitchFamily="34" charset="-122"/>
                <a:ea typeface="微软雅黑" panose="020B0503020204020204" pitchFamily="34" charset="-122"/>
              </a:rPr>
              <a:t>头痛、嗜睡、头晕和疲乏</a:t>
            </a:r>
            <a:r>
              <a:rPr lang="zh-CN" altLang="en-US" sz="1400" dirty="0">
                <a:solidFill>
                  <a:srgbClr val="333333"/>
                </a:solidFill>
                <a:latin typeface="微软雅黑" panose="020B0503020204020204" pitchFamily="34" charset="-122"/>
                <a:ea typeface="微软雅黑" panose="020B0503020204020204" pitchFamily="34" charset="-122"/>
              </a:rPr>
              <a:t>，与接受安慰剂治疗的患者发生频率相当。</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2</a:t>
            </a:r>
            <a:r>
              <a:rPr lang="zh-CN" altLang="en-US" sz="1400" b="1" dirty="0">
                <a:solidFill>
                  <a:srgbClr val="333333"/>
                </a:solidFill>
                <a:latin typeface="微软雅黑" panose="020B0503020204020204" pitchFamily="34" charset="-122"/>
                <a:ea typeface="微软雅黑" panose="020B0503020204020204" pitchFamily="34" charset="-122"/>
              </a:rPr>
              <a:t>、成人和青少年患者中发生的特定不良反应描述</a:t>
            </a:r>
          </a:p>
          <a:p>
            <a:pPr lvl="1">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在接受比拉斯汀</a:t>
            </a:r>
            <a:r>
              <a:rPr lang="en-US" altLang="zh-CN" sz="1400" dirty="0">
                <a:solidFill>
                  <a:srgbClr val="333333"/>
                </a:solidFill>
                <a:latin typeface="微软雅黑" panose="020B0503020204020204" pitchFamily="34" charset="-122"/>
                <a:ea typeface="微软雅黑" panose="020B0503020204020204" pitchFamily="34" charset="-122"/>
              </a:rPr>
              <a:t>20 mg</a:t>
            </a:r>
            <a:r>
              <a:rPr lang="zh-CN" altLang="en-US" sz="1400" dirty="0">
                <a:solidFill>
                  <a:srgbClr val="333333"/>
                </a:solidFill>
                <a:latin typeface="微软雅黑" panose="020B0503020204020204" pitchFamily="34" charset="-122"/>
                <a:ea typeface="微软雅黑" panose="020B0503020204020204" pitchFamily="34" charset="-122"/>
              </a:rPr>
              <a:t>或安慰剂治疗的患者中均观察到了</a:t>
            </a:r>
            <a:r>
              <a:rPr lang="zh-CN" altLang="en-US" sz="1400" u="sng" dirty="0">
                <a:solidFill>
                  <a:schemeClr val="accent2">
                    <a:lumMod val="75000"/>
                  </a:schemeClr>
                </a:solidFill>
                <a:latin typeface="微软雅黑" panose="020B0503020204020204" pitchFamily="34" charset="-122"/>
                <a:ea typeface="微软雅黑" panose="020B0503020204020204" pitchFamily="34" charset="-122"/>
              </a:rPr>
              <a:t>嗜睡、头痛、头晕和疲乏</a:t>
            </a:r>
            <a:r>
              <a:rPr lang="zh-CN" altLang="en-US" sz="1400" dirty="0">
                <a:solidFill>
                  <a:srgbClr val="333333"/>
                </a:solidFill>
                <a:latin typeface="微软雅黑" panose="020B0503020204020204" pitchFamily="34" charset="-122"/>
                <a:ea typeface="微软雅黑" panose="020B0503020204020204" pitchFamily="34" charset="-122"/>
              </a:rPr>
              <a:t>。报告频率分别为：</a:t>
            </a:r>
            <a:r>
              <a:rPr lang="en-US" altLang="zh-CN" sz="1400" dirty="0">
                <a:solidFill>
                  <a:srgbClr val="333333"/>
                </a:solidFill>
                <a:latin typeface="微软雅黑" panose="020B0503020204020204" pitchFamily="34" charset="-122"/>
                <a:ea typeface="微软雅黑" panose="020B0503020204020204" pitchFamily="34" charset="-122"/>
              </a:rPr>
              <a:t>3.06 % vs. 2.86%</a:t>
            </a:r>
            <a:r>
              <a:rPr lang="zh-CN" altLang="en-US" sz="1400" dirty="0">
                <a:solidFill>
                  <a:srgbClr val="333333"/>
                </a:solidFill>
                <a:latin typeface="微软雅黑" panose="020B0503020204020204" pitchFamily="34" charset="-122"/>
                <a:ea typeface="微软雅黑" panose="020B0503020204020204" pitchFamily="34" charset="-122"/>
              </a:rPr>
              <a:t>（嗜睡）；</a:t>
            </a:r>
            <a:r>
              <a:rPr lang="en-US" altLang="zh-CN" sz="1400" dirty="0">
                <a:solidFill>
                  <a:srgbClr val="333333"/>
                </a:solidFill>
                <a:latin typeface="微软雅黑" panose="020B0503020204020204" pitchFamily="34" charset="-122"/>
                <a:ea typeface="微软雅黑" panose="020B0503020204020204" pitchFamily="34" charset="-122"/>
              </a:rPr>
              <a:t>4.01% vs. 3.38%</a:t>
            </a:r>
            <a:r>
              <a:rPr lang="zh-CN" altLang="en-US" sz="1400" dirty="0">
                <a:solidFill>
                  <a:srgbClr val="333333"/>
                </a:solidFill>
                <a:latin typeface="微软雅黑" panose="020B0503020204020204" pitchFamily="34" charset="-122"/>
                <a:ea typeface="微软雅黑" panose="020B0503020204020204" pitchFamily="34" charset="-122"/>
              </a:rPr>
              <a:t>（头痛）；</a:t>
            </a:r>
            <a:r>
              <a:rPr lang="en-US" altLang="zh-CN" sz="1400" dirty="0">
                <a:solidFill>
                  <a:srgbClr val="333333"/>
                </a:solidFill>
                <a:latin typeface="微软雅黑" panose="020B0503020204020204" pitchFamily="34" charset="-122"/>
                <a:ea typeface="微软雅黑" panose="020B0503020204020204" pitchFamily="34" charset="-122"/>
              </a:rPr>
              <a:t>0.83% vs. 0.59%</a:t>
            </a:r>
            <a:r>
              <a:rPr lang="zh-CN" altLang="en-US" sz="1400" dirty="0">
                <a:solidFill>
                  <a:srgbClr val="333333"/>
                </a:solidFill>
                <a:latin typeface="微软雅黑" panose="020B0503020204020204" pitchFamily="34" charset="-122"/>
                <a:ea typeface="微软雅黑" panose="020B0503020204020204" pitchFamily="34" charset="-122"/>
              </a:rPr>
              <a:t>（头晕）；</a:t>
            </a:r>
            <a:r>
              <a:rPr lang="en-US" altLang="zh-CN" sz="1400" dirty="0">
                <a:solidFill>
                  <a:srgbClr val="333333"/>
                </a:solidFill>
                <a:latin typeface="微软雅黑" panose="020B0503020204020204" pitchFamily="34" charset="-122"/>
                <a:ea typeface="微软雅黑" panose="020B0503020204020204" pitchFamily="34" charset="-122"/>
              </a:rPr>
              <a:t>0.83% vs. 1.32%</a:t>
            </a:r>
            <a:r>
              <a:rPr lang="zh-CN" altLang="en-US" sz="1400" dirty="0">
                <a:solidFill>
                  <a:srgbClr val="333333"/>
                </a:solidFill>
                <a:latin typeface="微软雅黑" panose="020B0503020204020204" pitchFamily="34" charset="-122"/>
                <a:ea typeface="微软雅黑" panose="020B0503020204020204" pitchFamily="34" charset="-122"/>
              </a:rPr>
              <a:t>（疲乏）。</a:t>
            </a:r>
          </a:p>
          <a:p>
            <a:pPr lvl="1">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3</a:t>
            </a:r>
            <a:r>
              <a:rPr lang="zh-CN" altLang="en-US" sz="1400" b="1" dirty="0">
                <a:solidFill>
                  <a:srgbClr val="333333"/>
                </a:solidFill>
                <a:latin typeface="微软雅黑" panose="020B0503020204020204" pitchFamily="34" charset="-122"/>
                <a:ea typeface="微软雅黑" panose="020B0503020204020204" pitchFamily="34" charset="-122"/>
              </a:rPr>
              <a:t>、</a:t>
            </a:r>
            <a:r>
              <a:rPr lang="zh-CN" altLang="zh-CN" sz="1400" b="1" dirty="0">
                <a:solidFill>
                  <a:srgbClr val="333333"/>
                </a:solidFill>
                <a:latin typeface="微软雅黑" panose="020B0503020204020204" pitchFamily="34" charset="-122"/>
                <a:ea typeface="微软雅黑" panose="020B0503020204020204" pitchFamily="34" charset="-122"/>
              </a:rPr>
              <a:t>在儿科人群中的安全性总结</a:t>
            </a:r>
          </a:p>
          <a:p>
            <a:r>
              <a:rPr lang="en-US" altLang="zh-CN" sz="1400" dirty="0">
                <a:solidFill>
                  <a:srgbClr val="333333"/>
                </a:solidFill>
                <a:latin typeface="微软雅黑" panose="020B0503020204020204" pitchFamily="34" charset="-122"/>
                <a:ea typeface="微软雅黑" panose="020B0503020204020204" pitchFamily="34" charset="-122"/>
              </a:rPr>
              <a:t>          </a:t>
            </a:r>
            <a:r>
              <a:rPr lang="zh-CN" altLang="zh-CN" sz="1400" dirty="0">
                <a:solidFill>
                  <a:srgbClr val="333333"/>
                </a:solidFill>
                <a:latin typeface="微软雅黑" panose="020B0503020204020204" pitchFamily="34" charset="-122"/>
                <a:ea typeface="微软雅黑" panose="020B0503020204020204" pitchFamily="34" charset="-122"/>
              </a:rPr>
              <a:t>比拉斯汀</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zh-CN" sz="1400" dirty="0">
                <a:solidFill>
                  <a:srgbClr val="333333"/>
                </a:solidFill>
                <a:latin typeface="微软雅黑" panose="020B0503020204020204" pitchFamily="34" charset="-122"/>
                <a:ea typeface="微软雅黑" panose="020B0503020204020204" pitchFamily="34" charset="-122"/>
              </a:rPr>
              <a:t>规格片剂</a:t>
            </a:r>
            <a:r>
              <a:rPr lang="zh-CN" altLang="zh-CN" sz="1400" u="sng" dirty="0">
                <a:solidFill>
                  <a:schemeClr val="accent2">
                    <a:lumMod val="75000"/>
                  </a:schemeClr>
                </a:solidFill>
                <a:latin typeface="微软雅黑" panose="020B0503020204020204" pitchFamily="34" charset="-122"/>
                <a:ea typeface="微软雅黑" panose="020B0503020204020204" pitchFamily="34" charset="-122"/>
              </a:rPr>
              <a:t>不可用于</a:t>
            </a:r>
            <a:r>
              <a:rPr lang="en-US" altLang="zh-CN" sz="1400" u="sng" dirty="0">
                <a:solidFill>
                  <a:schemeClr val="accent2">
                    <a:lumMod val="75000"/>
                  </a:schemeClr>
                </a:solidFill>
                <a:latin typeface="微软雅黑" panose="020B0503020204020204" pitchFamily="34" charset="-122"/>
                <a:ea typeface="微软雅黑" panose="020B0503020204020204" pitchFamily="34" charset="-122"/>
              </a:rPr>
              <a:t>12</a:t>
            </a:r>
            <a:r>
              <a:rPr lang="zh-CN" altLang="zh-CN" sz="1400" u="sng" dirty="0">
                <a:solidFill>
                  <a:schemeClr val="accent2">
                    <a:lumMod val="75000"/>
                  </a:schemeClr>
                </a:solidFill>
                <a:latin typeface="微软雅黑" panose="020B0503020204020204" pitchFamily="34" charset="-122"/>
                <a:ea typeface="微软雅黑" panose="020B0503020204020204" pitchFamily="34" charset="-122"/>
              </a:rPr>
              <a:t>岁以下的儿童</a:t>
            </a:r>
            <a:r>
              <a:rPr lang="zh-CN" altLang="zh-CN" sz="1400" dirty="0">
                <a:solidFill>
                  <a:srgbClr val="333333"/>
                </a:solidFill>
                <a:latin typeface="微软雅黑" panose="020B0503020204020204" pitchFamily="34" charset="-122"/>
                <a:ea typeface="微软雅黑" panose="020B0503020204020204" pitchFamily="34" charset="-122"/>
              </a:rPr>
              <a:t>。</a:t>
            </a:r>
            <a:endParaRPr lang="en-US" altLang="zh-CN" sz="1400" dirty="0">
              <a:solidFill>
                <a:srgbClr val="333333"/>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32027" y="1021076"/>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6886" y="458551"/>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01369" y="1946727"/>
            <a:ext cx="5849080" cy="3957622"/>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比拉斯汀主要与外周组织的</a:t>
            </a:r>
            <a:r>
              <a:rPr lang="en-US" altLang="zh-CN" sz="1600" dirty="0">
                <a:latin typeface="微软雅黑" panose="020B0503020204020204" pitchFamily="34" charset="-122"/>
                <a:ea typeface="微软雅黑" panose="020B0503020204020204" pitchFamily="34" charset="-122"/>
              </a:rPr>
              <a:t> H1</a:t>
            </a:r>
            <a:r>
              <a:rPr lang="zh-CN" altLang="en-US" sz="1600" dirty="0">
                <a:latin typeface="微软雅黑" panose="020B0503020204020204" pitchFamily="34" charset="-122"/>
                <a:ea typeface="微软雅黑" panose="020B0503020204020204" pitchFamily="34" charset="-122"/>
              </a:rPr>
              <a:t>受体结合，</a:t>
            </a:r>
            <a:r>
              <a:rPr lang="zh-CN" altLang="en-US" sz="1600" u="sng" dirty="0">
                <a:solidFill>
                  <a:srgbClr val="FF0000"/>
                </a:solidFill>
                <a:latin typeface="微软雅黑" panose="020B0503020204020204" pitchFamily="34" charset="-122"/>
                <a:ea typeface="微软雅黑" panose="020B0503020204020204" pitchFamily="34" charset="-122"/>
              </a:rPr>
              <a:t>具有最低的脑内</a:t>
            </a:r>
            <a:r>
              <a:rPr lang="en-US" altLang="zh-CN" sz="1600" u="sng" dirty="0">
                <a:solidFill>
                  <a:srgbClr val="FF0000"/>
                </a:solidFill>
                <a:latin typeface="微软雅黑" panose="020B0503020204020204" pitchFamily="34" charset="-122"/>
                <a:ea typeface="微软雅黑" panose="020B0503020204020204" pitchFamily="34" charset="-122"/>
              </a:rPr>
              <a:t> H1</a:t>
            </a:r>
            <a:r>
              <a:rPr lang="zh-CN" altLang="en-US" sz="1600" u="sng" dirty="0">
                <a:solidFill>
                  <a:srgbClr val="FF0000"/>
                </a:solidFill>
                <a:latin typeface="微软雅黑" panose="020B0503020204020204" pitchFamily="34" charset="-122"/>
                <a:ea typeface="微软雅黑" panose="020B0503020204020204" pitchFamily="34" charset="-122"/>
              </a:rPr>
              <a:t>受体占有率</a:t>
            </a:r>
            <a:r>
              <a:rPr lang="zh-CN" altLang="en-US" sz="1600" dirty="0">
                <a:latin typeface="微软雅黑" panose="020B0503020204020204" pitchFamily="34" charset="-122"/>
                <a:ea typeface="微软雅黑" panose="020B0503020204020204" pitchFamily="34" charset="-122"/>
              </a:rPr>
              <a:t>，无中枢镇静作用。</a:t>
            </a:r>
            <a:r>
              <a:rPr lang="zh-CN" altLang="en-US" sz="1400" dirty="0">
                <a:latin typeface="微软雅黑" panose="020B0503020204020204" pitchFamily="34" charset="-122"/>
                <a:ea typeface="微软雅黑" panose="020B0503020204020204" pitchFamily="34" charset="-122"/>
              </a:rPr>
              <a:t>（参考文献见页面右下角①）</a:t>
            </a:r>
            <a:endParaRPr lang="en-US" altLang="zh-CN" sz="14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比拉斯汀几乎无嗜睡副作用，是唯一通过</a:t>
            </a:r>
            <a:r>
              <a:rPr lang="en-US" altLang="zh-CN" sz="1600" dirty="0">
                <a:latin typeface="微软雅黑" panose="020B0503020204020204" pitchFamily="34" charset="-122"/>
                <a:ea typeface="微软雅黑" panose="020B0503020204020204" pitchFamily="34" charset="-122"/>
              </a:rPr>
              <a:t>F1</a:t>
            </a:r>
            <a:r>
              <a:rPr lang="zh-CN" altLang="en-US" sz="1600" dirty="0">
                <a:latin typeface="微软雅黑" panose="020B0503020204020204" pitchFamily="34" charset="-122"/>
                <a:ea typeface="微软雅黑" panose="020B0503020204020204" pitchFamily="34" charset="-122"/>
              </a:rPr>
              <a:t>赛车极限驾驶专注度测试的抗组胺药物。</a:t>
            </a:r>
            <a:r>
              <a:rPr lang="zh-CN" altLang="en-US" sz="1400" dirty="0">
                <a:latin typeface="微软雅黑" panose="020B0503020204020204" pitchFamily="34" charset="-122"/>
                <a:ea typeface="微软雅黑" panose="020B0503020204020204" pitchFamily="34" charset="-122"/>
              </a:rPr>
              <a:t>（参考文献见页面右下角②）</a:t>
            </a:r>
            <a:endParaRPr lang="zh-CN" altLang="en-US" sz="16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比拉斯汀无</a:t>
            </a:r>
            <a:r>
              <a:rPr lang="en-US" altLang="zh-CN" sz="1600" dirty="0">
                <a:latin typeface="微软雅黑" panose="020B0503020204020204" pitchFamily="34" charset="-122"/>
                <a:ea typeface="微软雅黑" panose="020B0503020204020204" pitchFamily="34" charset="-122"/>
              </a:rPr>
              <a:t>QT</a:t>
            </a:r>
            <a:r>
              <a:rPr lang="zh-CN" altLang="en-US" sz="1600" dirty="0">
                <a:latin typeface="微软雅黑" panose="020B0503020204020204" pitchFamily="34" charset="-122"/>
                <a:ea typeface="微软雅黑" panose="020B0503020204020204" pitchFamily="34" charset="-122"/>
              </a:rPr>
              <a:t>间期延长，心脏安全性更高。</a:t>
            </a:r>
          </a:p>
          <a:p>
            <a:pPr marL="285750" indent="-285750" fontAlgn="auto">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比拉斯汀在体内不代谢，且肾损害患者的比拉斯汀血浆水平仍在比拉斯汀的安全范围内，因此肝肾功能不全患者无需调整剂量。老年患者也无需调整剂量。</a:t>
            </a:r>
          </a:p>
        </p:txBody>
      </p:sp>
      <p:grpSp>
        <p:nvGrpSpPr>
          <p:cNvPr id="6" name="组合 5"/>
          <p:cNvGrpSpPr/>
          <p:nvPr/>
        </p:nvGrpSpPr>
        <p:grpSpPr>
          <a:xfrm>
            <a:off x="6825007" y="1583704"/>
            <a:ext cx="4965624" cy="4473998"/>
            <a:chOff x="799835" y="806563"/>
            <a:chExt cx="9987228" cy="6022969"/>
          </a:xfrm>
        </p:grpSpPr>
        <p:pic>
          <p:nvPicPr>
            <p:cNvPr id="5" name="图片 4"/>
            <p:cNvPicPr>
              <a:picLocks noChangeAspect="1"/>
            </p:cNvPicPr>
            <p:nvPr/>
          </p:nvPicPr>
          <p:blipFill>
            <a:blip r:embed="rId3">
              <a:clrChange>
                <a:clrFrom>
                  <a:srgbClr val="FFFFFF"/>
                </a:clrFrom>
                <a:clrTo>
                  <a:srgbClr val="FFFFFF">
                    <a:alpha val="0"/>
                  </a:srgbClr>
                </a:clrTo>
              </a:clrChange>
            </a:blip>
            <a:srcRect l="7342" b="2785"/>
            <a:stretch>
              <a:fillRect/>
            </a:stretch>
          </p:blipFill>
          <p:spPr>
            <a:xfrm>
              <a:off x="799835" y="806563"/>
              <a:ext cx="9987228" cy="5640194"/>
            </a:xfrm>
            <a:prstGeom prst="rect">
              <a:avLst/>
            </a:prstGeom>
          </p:spPr>
        </p:pic>
        <p:sp>
          <p:nvSpPr>
            <p:cNvPr id="7" name="文本框 6"/>
            <p:cNvSpPr txBox="1"/>
            <p:nvPr/>
          </p:nvSpPr>
          <p:spPr>
            <a:xfrm>
              <a:off x="4079430" y="6446756"/>
              <a:ext cx="4462111" cy="382776"/>
            </a:xfrm>
            <a:prstGeom prst="rect">
              <a:avLst/>
            </a:prstGeom>
            <a:noFill/>
          </p:spPr>
          <p:txBody>
            <a:bodyPr wrap="square">
              <a:spAutoFit/>
            </a:bodyPr>
            <a:lstStyle/>
            <a:p>
              <a:r>
                <a:rPr lang="zh-CN" altLang="en-US" sz="1400" b="1" dirty="0">
                  <a:solidFill>
                    <a:srgbClr val="000000"/>
                  </a:solidFill>
                  <a:latin typeface="微软雅黑" panose="020B0503020204020204" pitchFamily="34" charset="-122"/>
                </a:rPr>
                <a:t>脑组胺</a:t>
              </a:r>
              <a:r>
                <a:rPr lang="en-US" altLang="zh-CN" sz="1400" b="1" dirty="0">
                  <a:solidFill>
                    <a:srgbClr val="000000"/>
                  </a:solidFill>
                  <a:latin typeface="微软雅黑" panose="020B0503020204020204" pitchFamily="34" charset="-122"/>
                </a:rPr>
                <a:t>H1</a:t>
              </a:r>
              <a:r>
                <a:rPr lang="zh-CN" altLang="en-US" sz="1400" b="1" dirty="0">
                  <a:solidFill>
                    <a:srgbClr val="000000"/>
                  </a:solidFill>
                  <a:latin typeface="微软雅黑" panose="020B0503020204020204" pitchFamily="34" charset="-122"/>
                </a:rPr>
                <a:t>受体占有率（</a:t>
              </a:r>
              <a:r>
                <a:rPr lang="en-US" altLang="zh-CN" sz="1400" b="1" dirty="0">
                  <a:solidFill>
                    <a:srgbClr val="000000"/>
                  </a:solidFill>
                  <a:latin typeface="微软雅黑" panose="020B0503020204020204" pitchFamily="34" charset="-122"/>
                </a:rPr>
                <a:t>%</a:t>
              </a:r>
              <a:r>
                <a:rPr lang="zh-CN" altLang="en-US" sz="1400" b="1" dirty="0">
                  <a:solidFill>
                    <a:srgbClr val="000000"/>
                  </a:solidFill>
                  <a:latin typeface="微软雅黑" panose="020B0503020204020204" pitchFamily="34" charset="-122"/>
                </a:rPr>
                <a:t>）</a:t>
              </a:r>
              <a:endParaRPr lang="zh-CN" altLang="en-US" sz="1400" b="1" dirty="0">
                <a:latin typeface="微软雅黑" panose="020B0503020204020204" pitchFamily="34" charset="-122"/>
              </a:endParaRPr>
            </a:p>
          </p:txBody>
        </p:sp>
      </p:grpSp>
      <p:sp>
        <p:nvSpPr>
          <p:cNvPr id="9" name="文本框 8"/>
          <p:cNvSpPr txBox="1"/>
          <p:nvPr/>
        </p:nvSpPr>
        <p:spPr>
          <a:xfrm>
            <a:off x="6459781" y="6184021"/>
            <a:ext cx="5657343" cy="400110"/>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rPr>
              <a:t>①</a:t>
            </a:r>
            <a:r>
              <a:rPr lang="en-US" altLang="zh-CN" sz="1000" dirty="0">
                <a:latin typeface="Times New Roman" panose="02020603050405020304" pitchFamily="18" charset="0"/>
                <a:cs typeface="Times New Roman" panose="02020603050405020304" pitchFamily="18" charset="0"/>
              </a:rPr>
              <a:t>Demonte, A et al. European review for medical and pharmacological sciences vol. 22,3 (2018): 820-828.</a:t>
            </a:r>
          </a:p>
          <a:p>
            <a:r>
              <a:rPr lang="en-US" altLang="zh-CN" sz="1000" dirty="0">
                <a:latin typeface="微软雅黑" panose="020B0503020204020204" pitchFamily="34" charset="-122"/>
                <a:ea typeface="微软雅黑" panose="020B0503020204020204" pitchFamily="34" charset="-122"/>
              </a:rPr>
              <a:t>②</a:t>
            </a:r>
            <a:r>
              <a:rPr lang="en-US" altLang="zh-CN" sz="1000" dirty="0">
                <a:latin typeface="Times New Roman" panose="02020603050405020304" pitchFamily="18" charset="0"/>
                <a:cs typeface="Times New Roman" panose="02020603050405020304" pitchFamily="18" charset="0"/>
              </a:rPr>
              <a:t>Kawauchi H, Yanai K, Wang DY, Itahashi K, Okubo </a:t>
            </a:r>
            <a:r>
              <a:rPr lang="en-US" altLang="zh-CN" sz="1000" dirty="0" err="1">
                <a:latin typeface="Times New Roman" panose="02020603050405020304" pitchFamily="18" charset="0"/>
                <a:cs typeface="Times New Roman" panose="02020603050405020304" pitchFamily="18" charset="0"/>
              </a:rPr>
              <a:t>K.Int</a:t>
            </a:r>
            <a:r>
              <a:rPr lang="en-US" altLang="zh-CN" sz="1000" dirty="0">
                <a:latin typeface="Times New Roman" panose="02020603050405020304" pitchFamily="18" charset="0"/>
                <a:cs typeface="Times New Roman" panose="02020603050405020304" pitchFamily="18" charset="0"/>
              </a:rPr>
              <a:t> J Mol Sci. 2019 Jan 8;20(1):213.</a:t>
            </a:r>
            <a:endParaRPr lang="zh-CN" altLang="en-US" sz="1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36274" y="1260976"/>
            <a:ext cx="6179270" cy="499624"/>
          </a:xfrm>
          <a:prstGeom prst="rect">
            <a:avLst/>
          </a:prstGeom>
          <a:noFill/>
        </p:spPr>
        <p:txBody>
          <a:bodyPr wrap="square">
            <a:spAutoFit/>
          </a:body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与目录内同类药品安全性方面的主要优势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0" name="直接连接符 9"/>
          <p:cNvCxnSpPr/>
          <p:nvPr/>
        </p:nvCxnSpPr>
        <p:spPr>
          <a:xfrm>
            <a:off x="138514" y="972995"/>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046060" y="1866383"/>
            <a:ext cx="707012" cy="270768"/>
          </a:xfrm>
          <a:prstGeom prst="rect">
            <a:avLst/>
          </a:prstGeom>
          <a:noFill/>
          <a:ln w="28575">
            <a:solidFill>
              <a:srgbClr val="FF0000"/>
            </a:solidFill>
          </a:ln>
        </p:spPr>
        <p:txBody>
          <a:bodyPr wrap="square" rtlCol="0">
            <a:spAutoFit/>
          </a:bodyPr>
          <a:lstStyle/>
          <a:p>
            <a:endParaRPr lang="zh-CN" altLang="en-US" dirty="0"/>
          </a:p>
        </p:txBody>
      </p:sp>
      <p:sp>
        <p:nvSpPr>
          <p:cNvPr id="13" name="箭头: 右 12"/>
          <p:cNvSpPr/>
          <p:nvPr/>
        </p:nvSpPr>
        <p:spPr>
          <a:xfrm rot="20686994">
            <a:off x="6110989" y="2067417"/>
            <a:ext cx="697584" cy="20738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352" y="520018"/>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3.</a:t>
            </a:r>
            <a:r>
              <a:rPr lang="zh-CN" altLang="en-US" sz="2400" b="1" dirty="0">
                <a:solidFill>
                  <a:srgbClr val="2E75B6"/>
                </a:solidFill>
                <a:latin typeface="微软雅黑" panose="020B0503020204020204" pitchFamily="34" charset="-122"/>
                <a:ea typeface="微软雅黑" panose="020B0503020204020204" pitchFamily="34" charset="-122"/>
              </a:rPr>
              <a:t> 有效性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728980" y="981683"/>
            <a:ext cx="11031855" cy="557038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BE</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试验</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临床指南</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诊疗规范推荐情况</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《中国荨麻疹诊疗指南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rgbClr val="FF0000"/>
                </a:solidFill>
                <a:latin typeface="微软雅黑" panose="020B0503020204020204" pitchFamily="34" charset="-122"/>
                <a:ea typeface="微软雅黑" panose="020B0503020204020204" pitchFamily="34" charset="-122"/>
                <a:sym typeface="+mn-ea"/>
              </a:rPr>
              <a:t>推荐使用标准剂量的第二代抗组胺药作为慢性荨麻疹的一线治疗，</a:t>
            </a:r>
            <a:r>
              <a:rPr lang="zh-CN" altLang="en-US" sz="1600" dirty="0">
                <a:latin typeface="微软雅黑" panose="020B0503020204020204" pitchFamily="34" charset="-122"/>
                <a:ea typeface="微软雅黑" panose="020B0503020204020204" pitchFamily="34" charset="-122"/>
                <a:sym typeface="+mn-ea"/>
              </a:rPr>
              <a:t>常用的第二代抗组胺药包括</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等。</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《慢性自发性荨麻疹达标治疗专家共识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推荐</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作为慢性荨麻疹的一线标准治疗方案。</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《中国慢性诱导性荨麻疹诊治专家共识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》：推荐第二代抗组胺药作为中国慢性诱导性荨麻疹的一线治疗选择。</a:t>
            </a:r>
            <a:r>
              <a:rPr lang="en-US" altLang="zh-CN" sz="1400" b="1"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《中国台湾皮肤病学会荨麻疹定义、分类、诊断及治疗共识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》：老年患者在治疗药物的选择和剂量控制上需特别谨慎，建议优先选用第二代</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H</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抗组胺药</a:t>
            </a:r>
            <a:r>
              <a:rPr lang="zh-CN" altLang="en-US" sz="1600" dirty="0">
                <a:latin typeface="微软雅黑" panose="020B0503020204020204" pitchFamily="34" charset="-122"/>
                <a:ea typeface="微软雅黑" panose="020B0503020204020204" pitchFamily="34" charset="-122"/>
                <a:sym typeface="+mn-ea"/>
              </a:rPr>
              <a:t>。对于伴有多种合并症或肾</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肝功能受损的老年患者，可选用</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进行治疗。</a:t>
            </a:r>
          </a:p>
        </p:txBody>
      </p:sp>
      <p:graphicFrame>
        <p:nvGraphicFramePr>
          <p:cNvPr id="4" name="表格 3"/>
          <p:cNvGraphicFramePr>
            <a:graphicFrameLocks noGrp="1"/>
          </p:cNvGraphicFramePr>
          <p:nvPr/>
        </p:nvGraphicFramePr>
        <p:xfrm>
          <a:off x="926927" y="1695749"/>
          <a:ext cx="10536093" cy="1282414"/>
        </p:xfrm>
        <a:graphic>
          <a:graphicData uri="http://schemas.openxmlformats.org/drawingml/2006/table">
            <a:tbl>
              <a:tblPr>
                <a:tableStyleId>{2D5ABB26-0587-4C30-8999-92F81FD0307C}</a:tableStyleId>
              </a:tblPr>
              <a:tblGrid>
                <a:gridCol w="1058696">
                  <a:extLst>
                    <a:ext uri="{9D8B030D-6E8A-4147-A177-3AD203B41FA5}">
                      <a16:colId xmlns:a16="http://schemas.microsoft.com/office/drawing/2014/main" val="20000"/>
                    </a:ext>
                  </a:extLst>
                </a:gridCol>
                <a:gridCol w="1500238">
                  <a:extLst>
                    <a:ext uri="{9D8B030D-6E8A-4147-A177-3AD203B41FA5}">
                      <a16:colId xmlns:a16="http://schemas.microsoft.com/office/drawing/2014/main" val="20001"/>
                    </a:ext>
                  </a:extLst>
                </a:gridCol>
                <a:gridCol w="5189180">
                  <a:extLst>
                    <a:ext uri="{9D8B030D-6E8A-4147-A177-3AD203B41FA5}">
                      <a16:colId xmlns:a16="http://schemas.microsoft.com/office/drawing/2014/main" val="20002"/>
                    </a:ext>
                  </a:extLst>
                </a:gridCol>
                <a:gridCol w="2787979">
                  <a:extLst>
                    <a:ext uri="{9D8B030D-6E8A-4147-A177-3AD203B41FA5}">
                      <a16:colId xmlns:a16="http://schemas.microsoft.com/office/drawing/2014/main" val="20003"/>
                    </a:ext>
                  </a:extLst>
                </a:gridCol>
              </a:tblGrid>
              <a:tr h="378148">
                <a:tc gridSpan="4">
                  <a:txBody>
                    <a:bodyPr/>
                    <a:lstStyle/>
                    <a:p>
                      <a:r>
                        <a:rPr lang="zh-CN" altLang="en-US" sz="1050" dirty="0">
                          <a:effectLst/>
                        </a:rPr>
                        <a:t>适应症：用于荨麻疹的对症治疗，适用于成年人和青少年（</a:t>
                      </a:r>
                      <a:r>
                        <a:rPr lang="en-US" altLang="zh-CN" sz="1050" dirty="0">
                          <a:effectLst/>
                        </a:rPr>
                        <a:t>12</a:t>
                      </a:r>
                      <a:r>
                        <a:rPr lang="zh-CN" altLang="en-US" sz="1050" dirty="0">
                          <a:effectLst/>
                        </a:rPr>
                        <a:t>岁及以上）。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24206">
                <a:tc>
                  <a:txBody>
                    <a:bodyPr/>
                    <a:lstStyle/>
                    <a:p>
                      <a:pPr algn="ctr"/>
                      <a:r>
                        <a:rPr lang="zh-CN" sz="1050" dirty="0">
                          <a:effectLst/>
                        </a:rPr>
                        <a:t>研究类型</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a:effectLst/>
                        </a:rPr>
                        <a:t>参照药品</a:t>
                      </a:r>
                      <a:endParaRPr lang="zh-CN" sz="12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dirty="0">
                          <a:effectLst/>
                        </a:rPr>
                        <a:t>研究结果</a:t>
                      </a:r>
                      <a:endParaRPr lang="zh-CN" sz="1200" dirty="0">
                        <a:effectLst/>
                      </a:endParaRPr>
                    </a:p>
                    <a:p>
                      <a:pPr algn="ctr"/>
                      <a:r>
                        <a:rPr lang="zh-CN" sz="750" dirty="0">
                          <a:effectLst/>
                        </a:rPr>
                        <a:t>（主要临床结局指标、次要临床结局指标）</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结果表明</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7246">
                <a:tc>
                  <a:txBody>
                    <a:bodyPr/>
                    <a:lstStyle/>
                    <a:p>
                      <a:pPr algn="ctr"/>
                      <a:r>
                        <a:rPr lang="zh-CN" sz="1050" dirty="0">
                          <a:effectLst/>
                        </a:rPr>
                        <a:t>临床</a:t>
                      </a:r>
                      <a:r>
                        <a:rPr lang="en-US" sz="1050" dirty="0">
                          <a:effectLst/>
                        </a:rPr>
                        <a:t>BE</a:t>
                      </a:r>
                      <a:r>
                        <a:rPr lang="zh-CN" sz="1050" dirty="0">
                          <a:effectLst/>
                        </a:rPr>
                        <a:t>试验</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dirty="0">
                          <a:effectLst/>
                        </a:rPr>
                        <a:t>原研比拉斯汀片</a:t>
                      </a:r>
                      <a:endParaRPr lang="en-US" altLang="zh-CN" sz="1050" dirty="0">
                        <a:effectLst/>
                      </a:endParaRPr>
                    </a:p>
                    <a:p>
                      <a:pPr algn="ctr"/>
                      <a:r>
                        <a:rPr lang="zh-CN" altLang="en-US" sz="1050" dirty="0">
                          <a:effectLst/>
                        </a:rPr>
                        <a:t>（商品名：</a:t>
                      </a:r>
                      <a:r>
                        <a:rPr lang="en-US" altLang="zh-CN" sz="1050" dirty="0" err="1">
                          <a:effectLst/>
                        </a:rPr>
                        <a:t>Bilaxten</a:t>
                      </a:r>
                      <a:r>
                        <a:rPr lang="zh-CN" altLang="en-US" sz="1050" dirty="0">
                          <a:effectLst/>
                        </a:rPr>
                        <a:t>） </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050" dirty="0">
                          <a:effectLst/>
                        </a:rPr>
                        <a:t>受试制剂与参比制剂比拉斯汀片的药代动力学参数</a:t>
                      </a:r>
                      <a:r>
                        <a:rPr lang="en-US" altLang="zh-CN" sz="1050" dirty="0">
                          <a:effectLst/>
                        </a:rPr>
                        <a:t>AUC0-t</a:t>
                      </a:r>
                      <a:r>
                        <a:rPr lang="zh-CN" altLang="en-US" sz="1050" dirty="0">
                          <a:effectLst/>
                        </a:rPr>
                        <a:t>、</a:t>
                      </a:r>
                      <a:r>
                        <a:rPr lang="en-US" altLang="zh-CN" sz="1050" dirty="0">
                          <a:effectLst/>
                        </a:rPr>
                        <a:t>AUC0-∞</a:t>
                      </a:r>
                      <a:r>
                        <a:rPr lang="zh-CN" altLang="en-US" sz="1050" dirty="0">
                          <a:effectLst/>
                        </a:rPr>
                        <a:t>和</a:t>
                      </a:r>
                      <a:r>
                        <a:rPr lang="en-US" altLang="zh-CN" sz="1050" dirty="0" err="1">
                          <a:effectLst/>
                        </a:rPr>
                        <a:t>Cmax</a:t>
                      </a:r>
                      <a:r>
                        <a:rPr lang="en-US" altLang="zh-CN" sz="1050" dirty="0">
                          <a:effectLst/>
                        </a:rPr>
                        <a:t> </a:t>
                      </a:r>
                      <a:r>
                        <a:rPr lang="zh-CN" altLang="en-US" sz="1050" dirty="0">
                          <a:effectLst/>
                        </a:rPr>
                        <a:t>的几何均值比的</a:t>
                      </a:r>
                      <a:r>
                        <a:rPr lang="en-US" altLang="zh-CN" sz="1050" dirty="0">
                          <a:effectLst/>
                        </a:rPr>
                        <a:t>90%</a:t>
                      </a:r>
                      <a:r>
                        <a:rPr lang="zh-CN" altLang="en-US" sz="1050" dirty="0">
                          <a:effectLst/>
                        </a:rPr>
                        <a:t>詈信区间均在</a:t>
                      </a:r>
                      <a:r>
                        <a:rPr lang="en-US" altLang="zh-CN" sz="1050" dirty="0">
                          <a:effectLst/>
                        </a:rPr>
                        <a:t>80.00%~125.00%</a:t>
                      </a:r>
                      <a:r>
                        <a:rPr lang="zh-CN" altLang="en-US" sz="1050" dirty="0">
                          <a:effectLst/>
                        </a:rPr>
                        <a:t>等效区间内。</a:t>
                      </a:r>
                      <a:endParaRPr lang="zh-CN" sz="12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050" kern="1200" dirty="0">
                          <a:solidFill>
                            <a:schemeClr val="tx1"/>
                          </a:solidFill>
                          <a:effectLst/>
                          <a:latin typeface="+mn-lt"/>
                          <a:ea typeface="+mn-ea"/>
                          <a:cs typeface="+mn-cs"/>
                        </a:rPr>
                        <a:t>山东新时代药业有限公司生产的比拉斯汀片（</a:t>
                      </a:r>
                      <a:r>
                        <a:rPr lang="en-US" altLang="zh-CN" sz="1050" kern="1200" dirty="0">
                          <a:solidFill>
                            <a:schemeClr val="tx1"/>
                          </a:solidFill>
                          <a:effectLst/>
                          <a:latin typeface="+mn-lt"/>
                          <a:ea typeface="+mn-ea"/>
                          <a:cs typeface="+mn-cs"/>
                        </a:rPr>
                        <a:t>20mg</a:t>
                      </a:r>
                      <a:r>
                        <a:rPr lang="zh-CN" altLang="en-US" sz="1050" kern="1200" dirty="0">
                          <a:solidFill>
                            <a:schemeClr val="tx1"/>
                          </a:solidFill>
                          <a:effectLst/>
                          <a:latin typeface="+mn-lt"/>
                          <a:ea typeface="+mn-ea"/>
                          <a:cs typeface="+mn-cs"/>
                        </a:rPr>
                        <a:t>；受试制剂）与比拉斯汀片（</a:t>
                      </a:r>
                      <a:r>
                        <a:rPr lang="zh-CN" altLang="en-US" sz="1050" dirty="0">
                          <a:effectLst/>
                        </a:rPr>
                        <a:t>商品名：</a:t>
                      </a:r>
                      <a:r>
                        <a:rPr lang="en-US" altLang="zh-CN" sz="1050" dirty="0" err="1">
                          <a:effectLst/>
                        </a:rPr>
                        <a:t>Bilaxten</a:t>
                      </a:r>
                      <a:r>
                        <a:rPr lang="zh-CN" altLang="en-US" sz="1050" kern="1200" dirty="0">
                          <a:solidFill>
                            <a:schemeClr val="tx1"/>
                          </a:solidFill>
                          <a:effectLst/>
                          <a:latin typeface="+mn-lt"/>
                          <a:ea typeface="+mn-ea"/>
                          <a:cs typeface="+mn-cs"/>
                        </a:rPr>
                        <a:t>；</a:t>
                      </a:r>
                      <a:r>
                        <a:rPr lang="en-US" altLang="zh-CN" sz="1050" kern="1200" dirty="0">
                          <a:solidFill>
                            <a:schemeClr val="tx1"/>
                          </a:solidFill>
                          <a:effectLst/>
                          <a:latin typeface="+mn-lt"/>
                          <a:ea typeface="+mn-ea"/>
                          <a:cs typeface="+mn-cs"/>
                        </a:rPr>
                        <a:t>20mg</a:t>
                      </a:r>
                      <a:r>
                        <a:rPr lang="zh-CN" altLang="en-US" sz="1050" kern="1200" dirty="0">
                          <a:solidFill>
                            <a:schemeClr val="tx1"/>
                          </a:solidFill>
                          <a:effectLst/>
                          <a:latin typeface="+mn-lt"/>
                          <a:ea typeface="+mn-ea"/>
                          <a:cs typeface="+mn-cs"/>
                        </a:rPr>
                        <a:t>；参比制剂）具有生物等效性。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5" name="直接连接符 4"/>
          <p:cNvCxnSpPr/>
          <p:nvPr/>
        </p:nvCxnSpPr>
        <p:spPr>
          <a:xfrm>
            <a:off x="487245" y="98168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7218" y="373366"/>
            <a:ext cx="138531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4.</a:t>
            </a:r>
            <a:r>
              <a:rPr lang="zh-CN" altLang="en-US" sz="2400" b="1" dirty="0">
                <a:solidFill>
                  <a:srgbClr val="2E75B6"/>
                </a:solidFill>
                <a:latin typeface="微软雅黑" panose="020B0503020204020204" pitchFamily="34" charset="-122"/>
                <a:ea typeface="微软雅黑" panose="020B0503020204020204" pitchFamily="34" charset="-122"/>
              </a:rPr>
              <a:t>创新性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292231" y="1282444"/>
            <a:ext cx="10793759" cy="40621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主要创新点、创新带来的疗效或安全性方面的优势</a:t>
            </a:r>
          </a:p>
          <a:p>
            <a:pPr lvl="2" indent="0" fontAlgn="auto">
              <a:lnSpc>
                <a:spcPct val="200000"/>
              </a:lnSpc>
              <a:spcAft>
                <a:spcPts val="0"/>
              </a:spcAft>
              <a:buFont typeface="Wingdings" panose="05000000000000000000" pitchFamily="2" charset="2"/>
              <a:buNone/>
            </a:pPr>
            <a:r>
              <a:rPr lang="zh-CN" altLang="en-US" b="1" dirty="0">
                <a:solidFill>
                  <a:srgbClr val="FF0000"/>
                </a:solidFill>
                <a:effectLst/>
                <a:latin typeface="微软雅黑" panose="020B0503020204020204" pitchFamily="34" charset="-122"/>
                <a:ea typeface="微软雅黑" panose="020B0503020204020204" pitchFamily="34" charset="-122"/>
                <a:sym typeface="+mn-ea"/>
              </a:rPr>
              <a:t>原料药与制剂一体化创新：</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本品种所用原料比拉斯汀</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登记号</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:Y20230000151)</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为我公司自产。实现原料药与制剂一体化，可以确保原料药的质量和供货的稳定性，进而确保产品的安全性和有效性。</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为保证产品质量与疗效，我公司选用的辅料种类与原研制剂一致，且选用的辅料均为片剂常规辅料，适合口服给药途径，且所有辅料的用量均在安全用量范围内。</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是否为自主知识产权的创新药</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en-US" altLang="zh-CN"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b="1" dirty="0">
                <a:latin typeface="微软雅黑" panose="020B0503020204020204" pitchFamily="34" charset="-122"/>
                <a:ea typeface="微软雅黑" panose="020B0503020204020204" pitchFamily="34" charset="-122"/>
                <a:sym typeface="+mn-ea"/>
              </a:rPr>
              <a:t>否</a:t>
            </a:r>
            <a:endParaRPr lang="en-US" altLang="zh-CN" b="1" dirty="0">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药品注册分类： </a:t>
            </a:r>
            <a:r>
              <a:rPr lang="zh-CN" altLang="en-US" b="1" dirty="0">
                <a:latin typeface="微软雅黑" panose="020B0503020204020204" pitchFamily="34" charset="-122"/>
                <a:ea typeface="微软雅黑" panose="020B0503020204020204" pitchFamily="34" charset="-122"/>
                <a:sym typeface="+mn-ea"/>
              </a:rPr>
              <a:t>化学药品</a:t>
            </a:r>
            <a:r>
              <a:rPr lang="en-US" altLang="zh-CN" b="1" dirty="0">
                <a:latin typeface="微软雅黑" panose="020B0503020204020204" pitchFamily="34" charset="-122"/>
                <a:ea typeface="微软雅黑" panose="020B0503020204020204" pitchFamily="34" charset="-122"/>
                <a:sym typeface="+mn-ea"/>
              </a:rPr>
              <a:t>4</a:t>
            </a:r>
            <a:r>
              <a:rPr lang="zh-CN" altLang="en-US" b="1" dirty="0">
                <a:latin typeface="微软雅黑" panose="020B0503020204020204" pitchFamily="34" charset="-122"/>
                <a:ea typeface="微软雅黑" panose="020B0503020204020204" pitchFamily="34" charset="-122"/>
                <a:sym typeface="+mn-ea"/>
              </a:rPr>
              <a:t>类</a:t>
            </a:r>
          </a:p>
        </p:txBody>
      </p:sp>
      <p:cxnSp>
        <p:nvCxnSpPr>
          <p:cNvPr id="4" name="直接连接符 3"/>
          <p:cNvCxnSpPr/>
          <p:nvPr/>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12EAD1A-832A-44A4-95E7-D7189A45ED68"/>
  <p:tag name="ISPRING_SCORM_RATE_SLIDES" val="1"/>
  <p:tag name="ISPRINGONLINEFOLDERID" val="0"/>
  <p:tag name="ISPRINGONLINEFOLDERPATH" val="Content List"/>
  <p:tag name="ISPRINGCLOUDFOLDERID" val="0"/>
  <p:tag name="ISPRING_PLAYERS_CUSTOMIZATION" val="UEsDBBQAAgAIADy6r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uq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y6r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PLqs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PLqs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PLq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PLqs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PLqs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PbqsSC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PbqsSHBr3rpLAAAAagAAABsAAAB1bml2ZXJzYWwvdW5pdmVyc2FsLnBuZy54bWyzsa/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sCAACwCAAAFAAAAAAAAAABAAAAAAC9EQAAdW5pdmVyc2FsL3BsYXllci54bWxQSwECAAAUAAIACAA8uqxIsIcj9GwBAAD3AgAAKQAAAAAAAAABAAAAAADqFAAAdW5pdmVyc2FsL3NraW5fY3VzdG9taXphdGlvbl9zZXR0aW5ncy54bWxQSwECAAAUAAIACAA9uqxIJOD/F8QMAABjGQAAFwAAAAAAAAAAAAAAAACdFgAAdW5pdmVyc2FsL3VuaXZlcnNhbC5wbmdQSwECAAAUAAIACAA9uqxIcGveuksAAABqAAAAGwAAAAAAAAABAAAAAACWIwAAdW5pdmVyc2FsL3VuaXZlcnNhbC5wbmcueG1sUEsFBgAAAAALAAsASQMAABokAAAAAA=="/>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PRESENTATION_TITLE" val="www.33ppt.com"/>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1794</Words>
  <Application>Microsoft Office PowerPoint</Application>
  <PresentationFormat>宽屏</PresentationFormat>
  <Paragraphs>116</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 Unicode MS</vt:lpstr>
      <vt:lpstr>黑体</vt:lpstr>
      <vt:lpstr>微软雅黑</vt:lpstr>
      <vt:lpstr>Arial</vt:lpstr>
      <vt:lpstr>Calibri</vt:lpstr>
      <vt:lpstr>Calibri Light</vt:lpstr>
      <vt:lpstr>Times New Roman</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user</dc:creator>
  <cp:keywords>www.33ppt.com</cp:keywords>
  <dc:description>www.33ppt.com</dc:description>
  <cp:lastModifiedBy>nan lu</cp:lastModifiedBy>
  <cp:revision>239</cp:revision>
  <cp:lastPrinted>2023-07-09T02:42:00Z</cp:lastPrinted>
  <dcterms:created xsi:type="dcterms:W3CDTF">2014-06-18T03:33:00Z</dcterms:created>
  <dcterms:modified xsi:type="dcterms:W3CDTF">2026-06-05T01:02:57Z</dcterms:modified>
  <cp:category>www.33ppt.com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422A65038698425F8DAAAF5C95297516</vt:lpwstr>
  </property>
  <property fmtid="{D5CDD505-2E9C-101B-9397-08002B2CF9AE}" pid="3" name="KSOProductBuildVer">
    <vt:lpwstr>2052-12.1.0.21915</vt:lpwstr>
  </property>
</Properties>
</file>