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colors3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style3.xml" ContentType="application/vnd.ms-office.chartstyle+xml"/>
  <Override PartName="/ppt/commentAuthors.xml" ContentType="application/vnd.openxmlformats-officedocument.presentationml.commentAuthors+xml"/>
  <Override PartName="/ppt/media/image12.svg" ContentType="image/svg+xml"/>
  <Override PartName="/ppt/media/image14.svg" ContentType="image/svg+xml"/>
  <Override PartName="/ppt/media/image7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1" r:id="rId3"/>
    <p:sldId id="275" r:id="rId5"/>
    <p:sldId id="301" r:id="rId6"/>
    <p:sldId id="325" r:id="rId7"/>
    <p:sldId id="303" r:id="rId8"/>
    <p:sldId id="321" r:id="rId9"/>
    <p:sldId id="322" r:id="rId10"/>
    <p:sldId id="327" r:id="rId11"/>
    <p:sldId id="317" r:id="rId12"/>
  </p:sldIdLst>
  <p:sldSz cx="12192000" cy="6858000"/>
  <p:notesSz cx="6858000" cy="9144000"/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陈叙" initials="陈叙" lastIdx="2" clrIdx="0"/>
  <p:cmAuthor id="2" name="26449843@qq.com" initials="2" lastIdx="8" clrIdx="1"/>
  <p:cmAuthor id="3" name="shangyu" initials="s" lastIdx="1" clrIdx="2"/>
  <p:cmAuthor id="0" name="Mia Vida Villanueva" initials="MVV" lastIdx="1" clrIdx="0"/>
  <p:cmAuthor id="4" name="Administrator" initials="A" lastIdx="4" clrIdx="3"/>
  <p:cmAuthor id="5" name="宋洁然" initials="宋" lastIdx="2" clrIdx="1"/>
  <p:cmAuthor id="6" name="ming qiu" initials="m" lastIdx="17" clrIdx="1"/>
  <p:cmAuthor id="7" name="1206988966@qq.com" initials="1" lastIdx="1" clrIdx="2"/>
  <p:cmAuthor id="8" name="姜伟光" initials="姜" lastIdx="1" clrIdx="0"/>
  <p:cmAuthor id="9" name="Zhou, Yi" initials="Z" lastIdx="52" clrIdx="4"/>
  <p:cmAuthor id="10" name="Haiya Wu" initials="H" lastIdx="4" clrIdx="10"/>
  <p:cmAuthor id="11" name="GHX" initials="G" lastIdx="20" clrIdx="5"/>
  <p:cmAuthor id="12" name="yunxia zhu" initials="yz" lastIdx="1" clrIdx="11"/>
  <p:cmAuthor id="14" name="ntadmin" initials="n" lastIdx="1" clrIdx="13"/>
  <p:cmAuthor id="15" name="yunhua mei" initials="ym" lastIdx="3" clrIdx="14"/>
  <p:cmAuthor id="16" name="邓 飞" initials="邓" lastIdx="1" clrIdx="15"/>
  <p:cmAuthor id="17" name="ASUS" initials="A" lastIdx="1" clrIdx="16"/>
  <p:cmAuthor id="18" name="作者" initials="A" lastIdx="0" clrIdx="17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597"/>
    <a:srgbClr val="FFFFFF"/>
    <a:srgbClr val="FFF0F2"/>
    <a:srgbClr val="FDDCE0"/>
    <a:srgbClr val="FC5528"/>
    <a:srgbClr val="C12A2A"/>
    <a:srgbClr val="7B7D6F"/>
    <a:srgbClr val="EA2100"/>
    <a:srgbClr val="E11F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DE829C0-D4FC-4721-B99F-467FA2103669}" styleName="补充样式1">
    <a:wholeTbl>
      <a:tcTxStyle>
        <a:fontRef idx="none">
          <a:srgbClr val="08090C"/>
        </a:fontRef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9050" cmpd="sng">
              <a:solidFill>
                <a:schemeClr val="accent1"/>
              </a:solidFill>
              <a:prstDash val="solid"/>
            </a:ln>
          </a:top>
          <a:bottom>
            <a:ln w="19050" cmpd="sng">
              <a:solidFill>
                <a:schemeClr val="accent1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wholeTbl>
    <a:band2H>
      <a:tcStyle>
        <a:tcBdr/>
        <a:fill>
          <a:solidFill>
            <a:schemeClr val="accent1">
              <a:lumMod val="10001"/>
              <a:lumOff val="89999"/>
            </a:schemeClr>
          </a:solidFill>
        </a:fill>
      </a:tcStyle>
    </a:band2H>
    <a:band1V>
      <a:tcStyle>
        <a:tcBdr/>
        <a:fill>
          <a:solidFill>
            <a:schemeClr val="accent1">
              <a:lumMod val="10001"/>
              <a:lumOff val="89999"/>
            </a:schemeClr>
          </a:solidFill>
        </a:fill>
      </a:tcStyle>
    </a:band1V>
    <a:lastCol>
      <a:tcTxStyle b="on">
        <a:fontRef idx="none">
          <a:srgbClr val="08090C"/>
        </a:fontRef>
      </a:tcTxStyle>
      <a:tcStyle>
        <a:tcBdr/>
        <a:fill>
          <a:solidFill>
            <a:schemeClr val="accent1">
              <a:lumMod val="20002"/>
              <a:lumOff val="79998"/>
            </a:schemeClr>
          </a:solidFill>
        </a:fill>
      </a:tcStyle>
    </a:lastCol>
    <a:firstCol>
      <a:tcTxStyle b="on">
        <a:fontRef idx="none">
          <a:schemeClr val="accent1"/>
        </a:fontRef>
      </a:tcTxStyle>
      <a:tcStyle>
        <a:tcBdr/>
        <a:fill>
          <a:solidFill>
            <a:schemeClr val="accent1">
              <a:lumMod val="20002"/>
              <a:lumOff val="79998"/>
            </a:schemeClr>
          </a:solidFill>
        </a:fill>
      </a:tcStyle>
    </a:firstCol>
    <a:lastRow>
      <a:tcTxStyle b="on">
        <a:fontRef idx="none">
          <a:schemeClr val="accent1"/>
        </a:fontRef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9525" cmpd="sng">
              <a:solidFill>
                <a:schemeClr val="accent1"/>
              </a:solidFill>
              <a:prstDash val="solid"/>
            </a:ln>
          </a:top>
          <a:bottom>
            <a:ln w="12700" cmpd="sng">
              <a:solidFill>
                <a:schemeClr val="accent1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lastRow>
    <a:firstRow>
      <a:tcTxStyle b="on">
        <a:fontRef idx="none">
          <a:schemeClr val="accent1"/>
        </a:fontRef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9050" cmpd="sng">
              <a:solidFill>
                <a:schemeClr val="accent1"/>
              </a:solidFill>
              <a:prstDash val="solid"/>
            </a:ln>
          </a:top>
          <a:bottom>
            <a:ln w="9525" cmpd="sng">
              <a:solidFill>
                <a:schemeClr val="accent1"/>
              </a:solidFill>
              <a:prstDash val="solid"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70.xml"/><Relationship Id="rId16" Type="http://schemas.openxmlformats.org/officeDocument/2006/relationships/commentAuthors" Target="commentAuthors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1&#39532;&#23567;&#28059;\Desktop\&#26032;&#24314;%20XLSX%20&#24037;&#20316;&#34920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C:\Users\1&#39532;&#23567;&#28059;\Desktop\&#26032;&#24314;%20XLSX%20&#24037;&#20316;&#34920;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file:///C:\Users\1&#39532;&#23567;&#28059;\Desktop\&#26032;&#24314;%20XLSX%20&#24037;&#20316;&#3492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08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sz="1080"/>
              <a:t>达峰时间Tmax(h)</a:t>
            </a:r>
            <a:endParaRPr sz="1080"/>
          </a:p>
        </c:rich>
      </c:tx>
      <c:layout>
        <c:manualLayout>
          <c:xMode val="edge"/>
          <c:yMode val="edge"/>
          <c:x val="0.282830967540939"/>
          <c:y val="0.0278580330840698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"T药-10/1100mg"</c:f>
              <c:strCache>
                <c:ptCount val="1"/>
                <c:pt idx="0">
                  <c:v>T药-10/1100mg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0.0069444444444444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9210526315789"/>
                      <c:h val="0.098837209302325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'[新建 XLSX 工作表.xlsx]Sheet2'!$D$6</c:f>
              <c:numCache>
                <c:formatCode>General</c:formatCode>
                <c:ptCount val="1"/>
                <c:pt idx="0">
                  <c:v>0.33</c:v>
                </c:pt>
              </c:numCache>
            </c:numRef>
          </c:val>
        </c:ser>
        <c:ser>
          <c:idx val="1"/>
          <c:order val="1"/>
          <c:tx>
            <c:strRef>
              <c:f>"R药-10mg"</c:f>
              <c:strCache>
                <c:ptCount val="1"/>
                <c:pt idx="0">
                  <c:v>R药-10mg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zh-CN"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zh-CN" sz="900"/>
                      <a:t>1.5</a:t>
                    </a:r>
                    <a:endParaRPr lang="en-US" altLang="zh-CN" sz="90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0934210526315789"/>
                      <c:h val="0.0518518518518519"/>
                    </c:manualLayout>
                  </c15:layout>
                </c:ext>
              </c:extLst>
            </c:dLbl>
            <c:numFmt formatCode="General" sourceLinked="1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{1}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6"/>
        <c:overlap val="-28"/>
        <c:axId val="962937725"/>
        <c:axId val="364188492"/>
      </c:barChart>
      <c:catAx>
        <c:axId val="962937725"/>
        <c:scaling>
          <c:orientation val="minMax"/>
        </c:scaling>
        <c:delete val="1"/>
        <c:axPos val="b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364188492"/>
        <c:crosses val="autoZero"/>
        <c:auto val="1"/>
        <c:lblAlgn val="ctr"/>
        <c:lblOffset val="100"/>
        <c:noMultiLvlLbl val="0"/>
      </c:catAx>
      <c:valAx>
        <c:axId val="3641884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96293772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ayout>
        <c:manualLayout>
          <c:xMode val="edge"/>
          <c:yMode val="edge"/>
          <c:x val="0.249671052631579"/>
          <c:y val="0.875909776055125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276709b1-0fc3-4de2-87ed-3fe772054052}"/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 sz="900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08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sz="108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达峰浓度</a:t>
            </a:r>
            <a:r>
              <a:rPr lang="en-US" altLang="zh-CN" sz="108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Cmax(ng/ml)</a:t>
            </a:r>
            <a:endParaRPr lang="en-US" altLang="zh-CN" sz="108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"T药-10/1100mg"</c:f>
              <c:strCache>
                <c:ptCount val="1"/>
                <c:pt idx="0">
                  <c:v>T药-10/1100mg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cap="none" spc="0" normalizeH="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uFill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u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'[新建 XLSX 工作表.xlsx]Sheet2'!$M$6</c:f>
              <c:numCache>
                <c:formatCode>General</c:formatCode>
                <c:ptCount val="1"/>
                <c:pt idx="0">
                  <c:v>481.5</c:v>
                </c:pt>
              </c:numCache>
            </c:numRef>
          </c:val>
        </c:ser>
        <c:ser>
          <c:idx val="1"/>
          <c:order val="1"/>
          <c:tx>
            <c:strRef>
              <c:f>"R药-10mg"</c:f>
              <c:strCache>
                <c:ptCount val="1"/>
                <c:pt idx="0">
                  <c:v>R药-10mg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numFmt formatCode="General" sourceLinked="1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cap="none" spc="0" normalizeH="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uFill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u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'[新建 XLSX 工作表.xlsx]Sheet2'!$N$6</c:f>
              <c:numCache>
                <c:formatCode>General</c:formatCode>
                <c:ptCount val="1"/>
                <c:pt idx="0">
                  <c:v>425.5</c:v>
                </c:pt>
              </c:numCache>
            </c:numRef>
          </c:val>
        </c:ser>
        <c:ser>
          <c:idx val="2"/>
          <c:order val="2"/>
          <c:tx>
            <c:strRef>
              <c:f>"R药-20mg"</c:f>
              <c:strCache>
                <c:ptCount val="1"/>
                <c:pt idx="0">
                  <c:v>R药-20mg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</c:dPt>
          <c:dLbls>
            <c:numFmt formatCode="General" sourceLinked="1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cap="none" spc="0" normalizeH="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uFill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</a:u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'[新建 XLSX 工作表.xlsx]Sheet2'!$O$6</c:f>
              <c:numCache>
                <c:formatCode>0.0_ </c:formatCode>
                <c:ptCount val="1"/>
                <c:pt idx="0">
                  <c:v>933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6"/>
        <c:overlap val="-28"/>
        <c:axId val="457735739"/>
        <c:axId val="466367281"/>
      </c:barChart>
      <c:catAx>
        <c:axId val="457735739"/>
        <c:scaling>
          <c:orientation val="minMax"/>
        </c:scaling>
        <c:delete val="1"/>
        <c:axPos val="b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466367281"/>
        <c:crosses val="autoZero"/>
        <c:auto val="1"/>
        <c:lblAlgn val="ctr"/>
        <c:lblOffset val="100"/>
        <c:noMultiLvlLbl val="0"/>
      </c:catAx>
      <c:valAx>
        <c:axId val="46636728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4577357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cap="none" spc="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>
                  <a:solidFill>
                    <a:schemeClr val="tx1">
                      <a:lumMod val="65000"/>
                      <a:lumOff val="35000"/>
                    </a:schemeClr>
                  </a:solidFill>
                </a:uFill>
                <a:latin typeface="+mn-lt"/>
                <a:ea typeface="+mn-ea"/>
                <a:cs typeface="+mn-cs"/>
              </a:defRPr>
            </a:pPr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cap="none" spc="0" normalizeH="0" baseline="0">
              <a:solidFill>
                <a:schemeClr val="tx1">
                  <a:lumMod val="65000"/>
                  <a:lumOff val="35000"/>
                </a:schemeClr>
              </a:solidFill>
              <a:uFill>
                <a:solidFill>
                  <a:schemeClr val="tx1">
                    <a:lumMod val="65000"/>
                    <a:lumOff val="35000"/>
                  </a:schemeClr>
                </a:solidFill>
              </a:u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71dc062e-7872-4c56-8a7c-617fc2a29c1a}"/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 sz="900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 defTabSz="914400">
              <a:defRPr lang="zh-CN" sz="108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sz="1080"/>
              <a:t>给药后胃酸达到pH≥6</a:t>
            </a:r>
            <a:r>
              <a:rPr altLang="en-US" sz="1080"/>
              <a:t>时间</a:t>
            </a:r>
            <a:r>
              <a:rPr sz="1080"/>
              <a:t>(h)</a:t>
            </a:r>
            <a:endParaRPr sz="1080"/>
          </a:p>
        </c:rich>
      </c:tx>
      <c:layout>
        <c:manualLayout>
          <c:xMode val="edge"/>
          <c:yMode val="edge"/>
          <c:x val="0.214157256842057"/>
          <c:y val="0.0130195547909309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"T药-10/1100mg"</c:f>
              <c:strCache>
                <c:ptCount val="1"/>
                <c:pt idx="0">
                  <c:v>T药-10/1100mg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0.0069444444444444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9210526315789"/>
                      <c:h val="0.098837209302325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'[新建 XLSX 工作表.xlsx]Sheet2'!$E$37</c:f>
              <c:numCache>
                <c:formatCode>General</c:formatCode>
                <c:ptCount val="1"/>
                <c:pt idx="0">
                  <c:v>0.4</c:v>
                </c:pt>
              </c:numCache>
            </c:numRef>
          </c:val>
        </c:ser>
        <c:ser>
          <c:idx val="1"/>
          <c:order val="1"/>
          <c:tx>
            <c:strRef>
              <c:f>"R药10mg"</c:f>
              <c:strCache>
                <c:ptCount val="1"/>
                <c:pt idx="0">
                  <c:v>R药10mg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Lbls>
            <c:dLbl>
              <c:idx val="0"/>
              <c:layout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pPr defTabSz="914400">
                      <a:defRPr lang="zh-CN"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altLang="zh-CN" sz="900"/>
                      <a:t>0.7</a:t>
                    </a:r>
                    <a:endParaRPr lang="en-US" altLang="zh-CN" sz="90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1973684210526"/>
                      <c:h val="0.0656976744186046"/>
                    </c:manualLayout>
                  </c15:layout>
                </c:ext>
              </c:extLst>
            </c:dLbl>
            <c:numFmt formatCode="General" sourceLinked="1"/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{1}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6"/>
        <c:overlap val="-28"/>
        <c:axId val="962937725"/>
        <c:axId val="364188492"/>
      </c:barChart>
      <c:catAx>
        <c:axId val="962937725"/>
        <c:scaling>
          <c:orientation val="minMax"/>
        </c:scaling>
        <c:delete val="1"/>
        <c:axPos val="b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364188492"/>
        <c:crosses val="autoZero"/>
        <c:auto val="1"/>
        <c:lblAlgn val="ctr"/>
        <c:lblOffset val="100"/>
        <c:noMultiLvlLbl val="0"/>
      </c:catAx>
      <c:valAx>
        <c:axId val="3641884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96293772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</c:legendEntry>
      <c:layout>
        <c:manualLayout>
          <c:xMode val="edge"/>
          <c:yMode val="edge"/>
          <c:x val="0.360197368421053"/>
          <c:y val="0.887731481481482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8daac312-522b-41c3-8e87-2a8ba685692d}"/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lang="zh-CN" sz="900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547B3-BB33-41D9-81B6-2165FFBA238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image" Target="../media/image1.png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>
                <a:solidFill>
                  <a:srgbClr val="004097"/>
                </a:solidFill>
              </a:defRPr>
            </a:lvl1pPr>
          </a:lstStyle>
          <a:p>
            <a:pPr lvl="0"/>
            <a:r>
              <a:rPr lang="zh-CN" altLang="en-US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41288" y="6631200"/>
            <a:ext cx="324247" cy="803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tags" Target="../tags/tag6.xml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4.xml"/><Relationship Id="rId8" Type="http://schemas.openxmlformats.org/officeDocument/2006/relationships/tags" Target="../tags/tag13.xml"/><Relationship Id="rId7" Type="http://schemas.openxmlformats.org/officeDocument/2006/relationships/tags" Target="../tags/tag12.xml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3" Type="http://schemas.openxmlformats.org/officeDocument/2006/relationships/slideLayout" Target="../slideLayouts/slideLayout1.xml"/><Relationship Id="rId12" Type="http://schemas.openxmlformats.org/officeDocument/2006/relationships/tags" Target="../tags/tag17.xml"/><Relationship Id="rId11" Type="http://schemas.openxmlformats.org/officeDocument/2006/relationships/tags" Target="../tags/tag16.xml"/><Relationship Id="rId10" Type="http://schemas.openxmlformats.org/officeDocument/2006/relationships/tags" Target="../tags/tag15.xml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png"/><Relationship Id="rId1" Type="http://schemas.openxmlformats.org/officeDocument/2006/relationships/tags" Target="../tags/tag18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25.xml"/><Relationship Id="rId8" Type="http://schemas.openxmlformats.org/officeDocument/2006/relationships/tags" Target="../tags/tag24.xml"/><Relationship Id="rId7" Type="http://schemas.openxmlformats.org/officeDocument/2006/relationships/tags" Target="../tags/tag23.xml"/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image" Target="../media/image7.svg"/><Relationship Id="rId3" Type="http://schemas.openxmlformats.org/officeDocument/2006/relationships/image" Target="../media/image6.png"/><Relationship Id="rId25" Type="http://schemas.openxmlformats.org/officeDocument/2006/relationships/slideLayout" Target="../slideLayouts/slideLayout1.xml"/><Relationship Id="rId24" Type="http://schemas.openxmlformats.org/officeDocument/2006/relationships/tags" Target="../tags/tag40.xml"/><Relationship Id="rId23" Type="http://schemas.openxmlformats.org/officeDocument/2006/relationships/tags" Target="../tags/tag39.xml"/><Relationship Id="rId22" Type="http://schemas.openxmlformats.org/officeDocument/2006/relationships/tags" Target="../tags/tag38.xml"/><Relationship Id="rId21" Type="http://schemas.openxmlformats.org/officeDocument/2006/relationships/tags" Target="../tags/tag37.xml"/><Relationship Id="rId20" Type="http://schemas.openxmlformats.org/officeDocument/2006/relationships/tags" Target="../tags/tag36.xml"/><Relationship Id="rId2" Type="http://schemas.openxmlformats.org/officeDocument/2006/relationships/tags" Target="../tags/tag20.xml"/><Relationship Id="rId19" Type="http://schemas.openxmlformats.org/officeDocument/2006/relationships/tags" Target="../tags/tag35.xml"/><Relationship Id="rId18" Type="http://schemas.openxmlformats.org/officeDocument/2006/relationships/tags" Target="../tags/tag34.xml"/><Relationship Id="rId17" Type="http://schemas.openxmlformats.org/officeDocument/2006/relationships/tags" Target="../tags/tag33.xml"/><Relationship Id="rId16" Type="http://schemas.openxmlformats.org/officeDocument/2006/relationships/tags" Target="../tags/tag32.xml"/><Relationship Id="rId15" Type="http://schemas.openxmlformats.org/officeDocument/2006/relationships/tags" Target="../tags/tag31.xml"/><Relationship Id="rId14" Type="http://schemas.openxmlformats.org/officeDocument/2006/relationships/tags" Target="../tags/tag30.xml"/><Relationship Id="rId13" Type="http://schemas.openxmlformats.org/officeDocument/2006/relationships/tags" Target="../tags/tag29.xml"/><Relationship Id="rId12" Type="http://schemas.openxmlformats.org/officeDocument/2006/relationships/tags" Target="../tags/tag28.xml"/><Relationship Id="rId11" Type="http://schemas.openxmlformats.org/officeDocument/2006/relationships/tags" Target="../tags/tag27.xml"/><Relationship Id="rId10" Type="http://schemas.openxmlformats.org/officeDocument/2006/relationships/tags" Target="../tags/tag26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41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43.xml"/><Relationship Id="rId2" Type="http://schemas.openxmlformats.org/officeDocument/2006/relationships/image" Target="../media/image5.png"/><Relationship Id="rId1" Type="http://schemas.openxmlformats.org/officeDocument/2006/relationships/tags" Target="../tags/tag42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49.xml"/><Relationship Id="rId8" Type="http://schemas.openxmlformats.org/officeDocument/2006/relationships/tags" Target="../tags/tag48.xml"/><Relationship Id="rId7" Type="http://schemas.openxmlformats.org/officeDocument/2006/relationships/tags" Target="../tags/tag47.xml"/><Relationship Id="rId6" Type="http://schemas.openxmlformats.org/officeDocument/2006/relationships/tags" Target="../tags/tag46.xml"/><Relationship Id="rId5" Type="http://schemas.openxmlformats.org/officeDocument/2006/relationships/image" Target="../media/image9.svg"/><Relationship Id="rId4" Type="http://schemas.openxmlformats.org/officeDocument/2006/relationships/image" Target="../media/image8.png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9" Type="http://schemas.openxmlformats.org/officeDocument/2006/relationships/notesSlide" Target="../notesSlides/notesSlide2.xml"/><Relationship Id="rId18" Type="http://schemas.openxmlformats.org/officeDocument/2006/relationships/slideLayout" Target="../slideLayouts/slideLayout1.xml"/><Relationship Id="rId17" Type="http://schemas.openxmlformats.org/officeDocument/2006/relationships/tags" Target="../tags/tag54.xml"/><Relationship Id="rId16" Type="http://schemas.openxmlformats.org/officeDocument/2006/relationships/image" Target="../media/image12.svg"/><Relationship Id="rId15" Type="http://schemas.openxmlformats.org/officeDocument/2006/relationships/image" Target="../media/image11.png"/><Relationship Id="rId14" Type="http://schemas.openxmlformats.org/officeDocument/2006/relationships/tags" Target="../tags/tag53.xml"/><Relationship Id="rId13" Type="http://schemas.openxmlformats.org/officeDocument/2006/relationships/image" Target="../media/image10.png"/><Relationship Id="rId12" Type="http://schemas.openxmlformats.org/officeDocument/2006/relationships/tags" Target="../tags/tag52.xml"/><Relationship Id="rId11" Type="http://schemas.openxmlformats.org/officeDocument/2006/relationships/tags" Target="../tags/tag51.xml"/><Relationship Id="rId10" Type="http://schemas.openxmlformats.org/officeDocument/2006/relationships/tags" Target="../tags/tag50.xml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tags" Target="../tags/tag61.xml"/><Relationship Id="rId7" Type="http://schemas.openxmlformats.org/officeDocument/2006/relationships/tags" Target="../tags/tag60.xml"/><Relationship Id="rId6" Type="http://schemas.openxmlformats.org/officeDocument/2006/relationships/tags" Target="../tags/tag59.xml"/><Relationship Id="rId5" Type="http://schemas.openxmlformats.org/officeDocument/2006/relationships/tags" Target="../tags/tag58.xml"/><Relationship Id="rId4" Type="http://schemas.openxmlformats.org/officeDocument/2006/relationships/tags" Target="../tags/tag57.xml"/><Relationship Id="rId3" Type="http://schemas.openxmlformats.org/officeDocument/2006/relationships/tags" Target="../tags/tag56.xml"/><Relationship Id="rId2" Type="http://schemas.openxmlformats.org/officeDocument/2006/relationships/image" Target="../media/image5.png"/><Relationship Id="rId19" Type="http://schemas.openxmlformats.org/officeDocument/2006/relationships/slideLayout" Target="../slideLayouts/slideLayout1.xml"/><Relationship Id="rId18" Type="http://schemas.openxmlformats.org/officeDocument/2006/relationships/image" Target="../media/image14.svg"/><Relationship Id="rId17" Type="http://schemas.openxmlformats.org/officeDocument/2006/relationships/image" Target="../media/image13.png"/><Relationship Id="rId16" Type="http://schemas.openxmlformats.org/officeDocument/2006/relationships/tags" Target="../tags/tag69.xml"/><Relationship Id="rId15" Type="http://schemas.openxmlformats.org/officeDocument/2006/relationships/tags" Target="../tags/tag68.xml"/><Relationship Id="rId14" Type="http://schemas.openxmlformats.org/officeDocument/2006/relationships/tags" Target="../tags/tag67.xml"/><Relationship Id="rId13" Type="http://schemas.openxmlformats.org/officeDocument/2006/relationships/tags" Target="../tags/tag66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tags" Target="../tags/tag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2824480"/>
            <a:ext cx="12192000" cy="2494915"/>
          </a:xfrm>
          <a:prstGeom prst="rect">
            <a:avLst/>
          </a:prstGeom>
          <a:gradFill flip="none" rotWithShape="1">
            <a:gsLst>
              <a:gs pos="85000">
                <a:srgbClr val="C00000"/>
              </a:gs>
              <a:gs pos="100000">
                <a:srgbClr val="C92525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824480"/>
            <a:ext cx="2554605" cy="2494915"/>
          </a:xfrm>
          <a:prstGeom prst="parallelogram">
            <a:avLst>
              <a:gd name="adj" fmla="val 0"/>
            </a:avLst>
          </a:prstGeom>
        </p:spPr>
      </p:pic>
      <p:sp>
        <p:nvSpPr>
          <p:cNvPr id="5" name="TextBox 4"/>
          <p:cNvSpPr txBox="1"/>
          <p:nvPr/>
        </p:nvSpPr>
        <p:spPr>
          <a:xfrm>
            <a:off x="851805" y="5086729"/>
            <a:ext cx="184731" cy="4589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endParaRPr lang="zh-CN" altLang="en-US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035" y="0"/>
            <a:ext cx="2894965" cy="9652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80465" y="1236345"/>
            <a:ext cx="10779125" cy="1316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奥美拉唑镁碳酸氢钠胶囊（</a:t>
            </a:r>
            <a:r>
              <a:rPr lang="en-US" altLang="en-US" sz="44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Ⅰ</a:t>
            </a:r>
            <a:r>
              <a:rPr lang="zh-CN" altLang="en-US" sz="4400" b="1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endParaRPr lang="en-US" altLang="en-US" sz="4400" b="1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ctr"/>
            <a:r>
              <a:rPr lang="en-US" altLang="zh-CN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Omeprazole Magnesium and Sodium Bicarbonate Capsules（</a:t>
            </a: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Ⅰ</a:t>
            </a:r>
            <a:r>
              <a:rPr lang="zh-CN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）</a:t>
            </a:r>
            <a:endParaRPr lang="en-US" altLang="en-US" b="1">
              <a:solidFill>
                <a:srgbClr val="002060"/>
              </a:solidFill>
              <a:latin typeface="+mn-ea"/>
              <a:cs typeface="+mn-ea"/>
              <a:sym typeface="+mn-ea"/>
            </a:endParaRPr>
          </a:p>
          <a:p>
            <a:pPr algn="ctr"/>
            <a:endParaRPr lang="en-US" altLang="en-US" b="1" baseline="30000" dirty="0">
              <a:solidFill>
                <a:srgbClr val="002060"/>
              </a:solidFill>
              <a:latin typeface="+mn-ea"/>
              <a:ea typeface="方正黑体_GBK" panose="02010600010101010101" pitchFamily="65" charset="-122"/>
              <a:cs typeface="+mn-ea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515995" y="6149975"/>
            <a:ext cx="4606290" cy="39878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0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（申报类型：目录外西药）</a:t>
            </a:r>
            <a:endParaRPr lang="zh-CN" altLang="en-US" sz="2000" b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272665" y="5712460"/>
            <a:ext cx="7398385" cy="732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 fontAlgn="auto">
              <a:lnSpc>
                <a:spcPts val="2500"/>
              </a:lnSpc>
            </a:pPr>
            <a:r>
              <a:rPr lang="zh-CN" altLang="en-US" sz="2800" b="1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长春澜江医药科技有限公司</a:t>
            </a:r>
            <a:endParaRPr lang="zh-CN" altLang="en-US" sz="2800" b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indent="0" algn="ctr" fontAlgn="auto">
              <a:lnSpc>
                <a:spcPts val="2500"/>
              </a:lnSpc>
            </a:pPr>
            <a:endParaRPr lang="zh-CN" altLang="en-US" sz="2800" b="1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6" name="图片 5" descr="奥美拉唑镁碳酸氢钠胶囊（Ⅰ）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9365" y="4847590"/>
            <a:ext cx="2032635" cy="219202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554605" y="3206750"/>
            <a:ext cx="11348085" cy="140779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fontAlgn="auto">
              <a:lnSpc>
                <a:spcPct val="10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）适合中国人的复方速释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PPI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）全球首创奥美拉唑镁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10mg+</a:t>
            </a: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碳酸氢钠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1100mg</a:t>
            </a: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复方组合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）创新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“</a:t>
            </a: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胃溶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”</a:t>
            </a: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机制快速缓解不适症状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</a:t>
            </a: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）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10mg</a:t>
            </a:r>
            <a:r>
              <a:rPr lang="zh-CN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低剂量更适合长期服用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0" fontAlgn="auto">
              <a:lnSpc>
                <a:spcPts val="2500"/>
              </a:lnSpc>
            </a:pP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-680720" y="397510"/>
            <a:ext cx="3397885" cy="4114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ts val="2500"/>
              </a:lnSpc>
            </a:pPr>
            <a:r>
              <a:rPr lang="en-US" altLang="zh-CN" sz="4000" b="1">
                <a:solidFill>
                  <a:srgbClr val="002060"/>
                </a:solidFill>
                <a:latin typeface="+mn-ea"/>
                <a:cs typeface="+mn-ea"/>
                <a:sym typeface="+mn-ea"/>
              </a:rPr>
              <a:t>       </a:t>
            </a:r>
            <a:r>
              <a:rPr lang="zh-CN" altLang="en-US" sz="4000" b="1">
                <a:solidFill>
                  <a:srgbClr val="002060"/>
                </a:solidFill>
                <a:latin typeface="+mn-ea"/>
                <a:cs typeface="+mn-ea"/>
                <a:sym typeface="+mn-ea"/>
              </a:rPr>
              <a:t>澜卫舒</a:t>
            </a:r>
            <a:r>
              <a:rPr lang="zh-CN" altLang="en-US" sz="4000" b="1" baseline="30000">
                <a:solidFill>
                  <a:srgbClr val="002060"/>
                </a:solidFill>
                <a:latin typeface="+mn-ea"/>
                <a:cs typeface="+mn-ea"/>
                <a:sym typeface="+mn-ea"/>
              </a:rPr>
              <a:t>®</a:t>
            </a:r>
            <a:endParaRPr lang="zh-CN" altLang="en-US" sz="4000" b="1" baseline="30000">
              <a:solidFill>
                <a:srgbClr val="002060"/>
              </a:solidFill>
              <a:latin typeface="+mn-ea"/>
              <a:ea typeface="楷体" panose="02010609060101010101" charset="-122"/>
              <a:cs typeface="+mn-ea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26"/>
          <p:cNvSpPr txBox="1"/>
          <p:nvPr/>
        </p:nvSpPr>
        <p:spPr>
          <a:xfrm>
            <a:off x="1525905" y="1487170"/>
            <a:ext cx="1617345" cy="721360"/>
          </a:xfrm>
          <a:prstGeom prst="rect">
            <a:avLst/>
          </a:prstGeom>
          <a:solidFill>
            <a:srgbClr val="C00000"/>
          </a:solidFill>
        </p:spPr>
        <p:txBody>
          <a:bodyPr wrap="square" rtlCol="0" anchor="ctr" anchorCtr="0">
            <a:noAutofit/>
          </a:bodyPr>
          <a:p>
            <a:pPr indent="0" algn="ctr" fontAlgn="auto">
              <a:lnSpc>
                <a:spcPts val="3500"/>
              </a:lnSpc>
            </a:pPr>
            <a:r>
              <a:rPr lang="zh-CN" altLang="en-US" sz="2800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基本信息</a:t>
            </a:r>
            <a:endParaRPr lang="zh-CN" altLang="en-US" sz="2800" b="1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385" y="0"/>
            <a:ext cx="2246630" cy="748665"/>
          </a:xfrm>
          <a:prstGeom prst="rect">
            <a:avLst/>
          </a:prstGeom>
        </p:spPr>
      </p:pic>
      <p:grpSp>
        <p:nvGrpSpPr>
          <p:cNvPr id="18" name="组合 17"/>
          <p:cNvGrpSpPr/>
          <p:nvPr>
            <p:custDataLst>
              <p:tags r:id="rId2"/>
            </p:custDataLst>
          </p:nvPr>
        </p:nvGrpSpPr>
        <p:grpSpPr>
          <a:xfrm>
            <a:off x="693420" y="1504315"/>
            <a:ext cx="11265911" cy="4708549"/>
            <a:chOff x="6407" y="2454"/>
            <a:chExt cx="18119" cy="7147"/>
          </a:xfrm>
        </p:grpSpPr>
        <p:sp>
          <p:nvSpPr>
            <p:cNvPr id="3" name="矩形 2"/>
            <p:cNvSpPr/>
            <p:nvPr>
              <p:custDataLst>
                <p:tags r:id="rId3"/>
              </p:custDataLst>
            </p:nvPr>
          </p:nvSpPr>
          <p:spPr>
            <a:xfrm>
              <a:off x="6407" y="2454"/>
              <a:ext cx="1065" cy="1065"/>
            </a:xfrm>
            <a:prstGeom prst="rect">
              <a:avLst/>
            </a:prstGeom>
            <a:solidFill>
              <a:srgbClr val="C12A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r>
                <a:rPr lang="en-US" altLang="zh-CN" sz="2800" b="1" i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Arial" panose="020B0604020202020204"/>
                </a:rPr>
                <a:t>01</a:t>
              </a:r>
              <a:endParaRPr lang="en-US" altLang="zh-CN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4"/>
              </p:custDataLst>
            </p:nvPr>
          </p:nvSpPr>
          <p:spPr>
            <a:xfrm>
              <a:off x="6407" y="3992"/>
              <a:ext cx="1065" cy="1065"/>
            </a:xfrm>
            <a:prstGeom prst="rect">
              <a:avLst/>
            </a:prstGeom>
            <a:solidFill>
              <a:srgbClr val="C12A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2800" b="1" i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Arial" panose="020B0604020202020204"/>
                </a:rPr>
                <a:t>02</a:t>
              </a:r>
              <a:endParaRPr lang="en-US" altLang="zh-CN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1" name="矩形 10"/>
            <p:cNvSpPr/>
            <p:nvPr>
              <p:custDataLst>
                <p:tags r:id="rId5"/>
              </p:custDataLst>
            </p:nvPr>
          </p:nvSpPr>
          <p:spPr>
            <a:xfrm>
              <a:off x="6407" y="8491"/>
              <a:ext cx="1065" cy="1065"/>
            </a:xfrm>
            <a:prstGeom prst="rect">
              <a:avLst/>
            </a:prstGeom>
            <a:solidFill>
              <a:srgbClr val="C12A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2800" b="1" i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Arial" panose="020B0604020202020204"/>
                </a:rPr>
                <a:t>05</a:t>
              </a:r>
              <a:endParaRPr lang="en-US" altLang="zh-CN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25" name="文本框 24"/>
            <p:cNvSpPr txBox="1"/>
            <p:nvPr>
              <p:custDataLst>
                <p:tags r:id="rId6"/>
              </p:custDataLst>
            </p:nvPr>
          </p:nvSpPr>
          <p:spPr>
            <a:xfrm>
              <a:off x="10500" y="3993"/>
              <a:ext cx="14006" cy="1063"/>
            </a:xfrm>
            <a:prstGeom prst="rect">
              <a:avLst/>
            </a:prstGeom>
            <a:noFill/>
            <a:ln w="25400">
              <a:solidFill>
                <a:schemeClr val="accent5">
                  <a:lumMod val="75000"/>
                </a:schemeClr>
              </a:solidFill>
              <a:prstDash val="sysDash"/>
            </a:ln>
          </p:spPr>
          <p:txBody>
            <a:bodyPr wrap="square" rtlCol="0" anchor="ctr" anchorCtr="0">
              <a:noAutofit/>
              <a:scene3d>
                <a:camera prst="orthographicFront"/>
                <a:lightRig rig="threePt" dir="t"/>
              </a:scene3d>
              <a:sp3d contourW="12700"/>
            </a:bodyPr>
            <a:p>
              <a:pPr algn="l" rtl="0" eaLnBrk="0">
                <a:lnSpc>
                  <a:spcPct val="87000"/>
                </a:lnSpc>
                <a:spcBef>
                  <a:spcPts val="600"/>
                </a:spcBef>
              </a:pPr>
              <a:r>
                <a:rPr lang="zh-CN" altLang="en-US" sz="2000" b="1" kern="0" dirty="0">
                  <a:solidFill>
                    <a:schemeClr val="tx1">
                      <a:alpha val="100000"/>
                    </a:schemeClr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与原研奥美拉唑镁10</a:t>
              </a:r>
              <a:r>
                <a:rPr lang="en-US" altLang="zh-CN" sz="2000" b="1" kern="0" dirty="0">
                  <a:solidFill>
                    <a:schemeClr val="tx1">
                      <a:alpha val="100000"/>
                    </a:schemeClr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mg</a:t>
              </a:r>
              <a:r>
                <a:rPr lang="zh-CN" altLang="en-US" sz="2000" b="1" kern="0" dirty="0">
                  <a:solidFill>
                    <a:srgbClr val="C00000">
                      <a:alpha val="100000"/>
                    </a:srgbClr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安全性相当</a:t>
              </a:r>
              <a:r>
                <a:rPr lang="zh-CN" altLang="en-US" sz="2000" b="1" kern="0" dirty="0">
                  <a:solidFill>
                    <a:schemeClr val="tx1">
                      <a:alpha val="100000"/>
                    </a:schemeClr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，试验期间无严重不良反应发生，安全性良好。</a:t>
              </a:r>
              <a:endParaRPr lang="zh-CN" altLang="en-US" sz="2000" b="1" kern="0" dirty="0">
                <a:solidFill>
                  <a:srgbClr val="C00000">
                    <a:alpha val="100000"/>
                  </a:srgb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5" name="文本框 4"/>
            <p:cNvSpPr txBox="1"/>
            <p:nvPr>
              <p:custDataLst>
                <p:tags r:id="rId7"/>
              </p:custDataLst>
            </p:nvPr>
          </p:nvSpPr>
          <p:spPr>
            <a:xfrm>
              <a:off x="10499" y="2454"/>
              <a:ext cx="14006" cy="1063"/>
            </a:xfrm>
            <a:prstGeom prst="rect">
              <a:avLst/>
            </a:prstGeom>
            <a:noFill/>
            <a:ln w="25400">
              <a:solidFill>
                <a:schemeClr val="accent5">
                  <a:lumMod val="75000"/>
                </a:schemeClr>
              </a:solidFill>
              <a:prstDash val="sysDash"/>
            </a:ln>
          </p:spPr>
          <p:txBody>
            <a:bodyPr wrap="square" rtlCol="0" anchor="ctr" anchorCtr="0">
              <a:noAutofit/>
              <a:scene3d>
                <a:camera prst="orthographicFront"/>
                <a:lightRig rig="threePt" dir="t"/>
              </a:scene3d>
              <a:sp3d contourW="12700"/>
            </a:bodyPr>
            <a:p>
              <a:pPr indent="0" fontAlgn="auto">
                <a:lnSpc>
                  <a:spcPts val="2500"/>
                </a:lnSpc>
              </a:pPr>
              <a:r>
                <a:rPr lang="zh-CN" altLang="en-US" sz="2000" b="1" dirty="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全新一代复方速释</a:t>
              </a:r>
              <a:r>
                <a:rPr lang="en-US" altLang="zh-CN" sz="2000" b="1" dirty="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PPI</a:t>
              </a:r>
              <a:r>
                <a:rPr lang="zh-CN" altLang="en-US" sz="2000" b="1" dirty="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，</a:t>
              </a:r>
              <a:r>
                <a:rPr lang="zh-CN" altLang="en-US" sz="2000" b="1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国内独家化学药品</a:t>
              </a:r>
              <a:r>
                <a:rPr lang="en-US" altLang="zh-CN" sz="2000" b="1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2.3</a:t>
              </a:r>
              <a:r>
                <a:rPr lang="zh-CN" altLang="en-US" sz="2000" b="1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类</a:t>
              </a:r>
              <a:r>
                <a:rPr lang="zh-CN" altLang="en-US" sz="2000" b="1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获批上市，</a:t>
              </a:r>
              <a:r>
                <a:rPr lang="zh-CN" altLang="en-US" sz="2000" b="1" dirty="0">
                  <a:latin typeface="Times New Roman" panose="02020603050405020304" pitchFamily="18" charset="0"/>
                  <a:ea typeface="方正黑体_GBK" panose="02010600010101010101" pitchFamily="65" charset="-122"/>
                  <a:cs typeface="Times New Roman" panose="02020603050405020304" pitchFamily="18" charset="0"/>
                  <a:sym typeface="+mn-ea"/>
                </a:rPr>
                <a:t>弥补</a:t>
              </a:r>
              <a:r>
                <a:rPr lang="zh-CN" altLang="en-US" sz="20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方正黑体_GBK" panose="02010600010101010101" pitchFamily="65" charset="-122"/>
                  <a:cs typeface="Times New Roman" panose="02020603050405020304" pitchFamily="18" charset="0"/>
                  <a:sym typeface="+mn-ea"/>
                </a:rPr>
                <a:t>症状较轻患者长期服用治疗</a:t>
              </a:r>
              <a:r>
                <a:rPr lang="zh-CN" altLang="en-US" sz="2000" b="1" dirty="0">
                  <a:latin typeface="Times New Roman" panose="02020603050405020304" pitchFamily="18" charset="0"/>
                  <a:ea typeface="方正黑体_GBK" panose="02010600010101010101" pitchFamily="65" charset="-122"/>
                  <a:cs typeface="Times New Roman" panose="02020603050405020304" pitchFamily="18" charset="0"/>
                  <a:sym typeface="+mn-ea"/>
                </a:rPr>
                <a:t>的空白</a:t>
              </a:r>
              <a:r>
                <a:rPr lang="zh-CN" altLang="en-US" sz="2000" b="1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。</a:t>
              </a:r>
              <a:endPara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7" name="矩形 6"/>
            <p:cNvSpPr/>
            <p:nvPr>
              <p:custDataLst>
                <p:tags r:id="rId8"/>
              </p:custDataLst>
            </p:nvPr>
          </p:nvSpPr>
          <p:spPr>
            <a:xfrm>
              <a:off x="6407" y="5530"/>
              <a:ext cx="1065" cy="1065"/>
            </a:xfrm>
            <a:prstGeom prst="rect">
              <a:avLst/>
            </a:prstGeom>
            <a:solidFill>
              <a:srgbClr val="C12A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2800" b="1" i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Arial" panose="020B0604020202020204"/>
                </a:rPr>
                <a:t>03</a:t>
              </a:r>
              <a:endParaRPr lang="en-US" altLang="zh-CN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8" name="文本框 7"/>
            <p:cNvSpPr txBox="1"/>
            <p:nvPr>
              <p:custDataLst>
                <p:tags r:id="rId9"/>
              </p:custDataLst>
            </p:nvPr>
          </p:nvSpPr>
          <p:spPr>
            <a:xfrm>
              <a:off x="10500" y="5532"/>
              <a:ext cx="14025" cy="1134"/>
            </a:xfrm>
            <a:prstGeom prst="rect">
              <a:avLst/>
            </a:prstGeom>
            <a:noFill/>
            <a:ln w="25400">
              <a:solidFill>
                <a:schemeClr val="accent5">
                  <a:lumMod val="75000"/>
                </a:schemeClr>
              </a:solidFill>
              <a:prstDash val="sysDash"/>
            </a:ln>
          </p:spPr>
          <p:txBody>
            <a:bodyPr wrap="square" rtlCol="0" anchor="ctr" anchorCtr="0">
              <a:noAutofit/>
              <a:scene3d>
                <a:camera prst="orthographicFront"/>
                <a:lightRig rig="threePt" dir="t"/>
              </a:scene3d>
              <a:sp3d contourW="12700"/>
            </a:bodyPr>
            <a:p>
              <a:pPr lvl="0" indent="0" algn="l" fontAlgn="auto">
                <a:lnSpc>
                  <a:spcPts val="4000"/>
                </a:lnSpc>
                <a:buClrTx/>
                <a:buSzTx/>
                <a:buFontTx/>
                <a:defRPr/>
              </a:pP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2" name="文本框 11"/>
            <p:cNvSpPr txBox="1"/>
            <p:nvPr>
              <p:custDataLst>
                <p:tags r:id="rId10"/>
              </p:custDataLst>
            </p:nvPr>
          </p:nvSpPr>
          <p:spPr>
            <a:xfrm>
              <a:off x="10499" y="7071"/>
              <a:ext cx="14027" cy="1063"/>
            </a:xfrm>
            <a:prstGeom prst="rect">
              <a:avLst/>
            </a:prstGeom>
            <a:noFill/>
            <a:ln w="25400">
              <a:solidFill>
                <a:schemeClr val="accent5">
                  <a:lumMod val="75000"/>
                </a:schemeClr>
              </a:solidFill>
              <a:prstDash val="sysDash"/>
            </a:ln>
          </p:spPr>
          <p:txBody>
            <a:bodyPr wrap="square" rtlCol="0" anchor="ctr" anchorCtr="0">
              <a:noAutofit/>
              <a:scene3d>
                <a:camera prst="orthographicFront"/>
                <a:lightRig rig="threePt" dir="t"/>
              </a:scene3d>
              <a:sp3d contourW="12700"/>
            </a:bodyPr>
            <a:p>
              <a:pPr lvl="0" indent="0" algn="l" fontAlgn="auto">
                <a:lnSpc>
                  <a:spcPts val="4000"/>
                </a:lnSpc>
                <a:buClrTx/>
                <a:buSzTx/>
                <a:buFontTx/>
                <a:defRPr/>
              </a:pP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3" name="矩形 12"/>
            <p:cNvSpPr/>
            <p:nvPr>
              <p:custDataLst>
                <p:tags r:id="rId11"/>
              </p:custDataLst>
            </p:nvPr>
          </p:nvSpPr>
          <p:spPr>
            <a:xfrm>
              <a:off x="6407" y="7068"/>
              <a:ext cx="1065" cy="1065"/>
            </a:xfrm>
            <a:prstGeom prst="rect">
              <a:avLst/>
            </a:prstGeom>
            <a:solidFill>
              <a:srgbClr val="C12A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Overflow="overflow" horzOverflow="overflow" vert="horz" wrap="square" numCol="1" spcCol="0" rtlCol="0" fromWordArt="0" anchor="ctr" anchorCtr="0" forceAA="0" compatLnSpc="1">
              <a:noAutofit/>
            </a:bodyPr>
            <a:lstStyle/>
            <a:p>
              <a:pPr lvl="0" algn="ctr">
                <a:buClrTx/>
                <a:buSzTx/>
                <a:buFontTx/>
              </a:pPr>
              <a:r>
                <a:rPr lang="en-US" altLang="zh-CN" sz="2800" b="1" i="1" dirty="0">
                  <a:solidFill>
                    <a:schemeClr val="bg1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Arial" panose="020B0604020202020204"/>
                </a:rPr>
                <a:t>04</a:t>
              </a:r>
              <a:endParaRPr lang="en-US" altLang="zh-CN" sz="2800" b="1" i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/>
              </a:endParaRPr>
            </a:p>
          </p:txBody>
        </p:sp>
        <p:sp>
          <p:nvSpPr>
            <p:cNvPr id="15" name="文本框 14"/>
            <p:cNvSpPr txBox="1"/>
            <p:nvPr>
              <p:custDataLst>
                <p:tags r:id="rId12"/>
              </p:custDataLst>
            </p:nvPr>
          </p:nvSpPr>
          <p:spPr>
            <a:xfrm>
              <a:off x="10500" y="8538"/>
              <a:ext cx="14025" cy="1063"/>
            </a:xfrm>
            <a:prstGeom prst="rect">
              <a:avLst/>
            </a:prstGeom>
            <a:noFill/>
            <a:ln w="25400">
              <a:solidFill>
                <a:schemeClr val="accent5">
                  <a:lumMod val="75000"/>
                </a:schemeClr>
              </a:solidFill>
              <a:prstDash val="sysDash"/>
            </a:ln>
          </p:spPr>
          <p:txBody>
            <a:bodyPr wrap="square" rtlCol="0" anchor="ctr" anchorCtr="0">
              <a:noAutofit/>
              <a:scene3d>
                <a:camera prst="orthographicFront"/>
                <a:lightRig rig="threePt" dir="t"/>
              </a:scene3d>
              <a:sp3d contourW="12700"/>
            </a:bodyPr>
            <a:p>
              <a:pPr lvl="0" indent="0" algn="l" fontAlgn="auto">
                <a:lnSpc>
                  <a:spcPts val="4000"/>
                </a:lnSpc>
                <a:buClrTx/>
                <a:buSzTx/>
                <a:buFontTx/>
                <a:defRPr/>
              </a:pPr>
              <a:endPara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Arial" panose="020B0604020202020204"/>
              </a:endParaRPr>
            </a:p>
          </p:txBody>
        </p:sp>
      </p:grpSp>
      <p:sp>
        <p:nvSpPr>
          <p:cNvPr id="30" name="矩形 29"/>
          <p:cNvSpPr/>
          <p:nvPr/>
        </p:nvSpPr>
        <p:spPr>
          <a:xfrm>
            <a:off x="693420" y="215265"/>
            <a:ext cx="2390140" cy="977265"/>
          </a:xfrm>
          <a:prstGeom prst="rect">
            <a:avLst/>
          </a:prstGeom>
        </p:spPr>
        <p:txBody>
          <a:bodyPr wrap="none">
            <a:noAutofit/>
          </a:bodyPr>
          <a:p>
            <a:r>
              <a:rPr lang="zh-CN" altLang="en-US" sz="54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目</a:t>
            </a:r>
            <a:r>
              <a:rPr lang="en-US" altLang="zh-CN" sz="54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</a:t>
            </a:r>
            <a:r>
              <a:rPr lang="zh-CN" altLang="en-US" sz="54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录</a:t>
            </a:r>
            <a:endParaRPr lang="zh-CN" altLang="en-US" sz="54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1525905" y="2509520"/>
            <a:ext cx="1617345" cy="732790"/>
          </a:xfrm>
          <a:prstGeom prst="rect">
            <a:avLst/>
          </a:prstGeom>
          <a:solidFill>
            <a:srgbClr val="C00000"/>
          </a:solidFill>
        </p:spPr>
        <p:txBody>
          <a:bodyPr wrap="square" rtlCol="0" anchor="ctr" anchorCtr="0">
            <a:noAutofit/>
          </a:bodyPr>
          <a:p>
            <a:pPr indent="0" algn="ctr" fontAlgn="auto">
              <a:lnSpc>
                <a:spcPts val="3500"/>
              </a:lnSpc>
            </a:pPr>
            <a:r>
              <a:rPr lang="zh-CN" altLang="en-US" sz="2800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安全性</a:t>
            </a:r>
            <a:endParaRPr lang="zh-CN" altLang="en-US" sz="2800" b="1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1525905" y="3531870"/>
            <a:ext cx="1617980" cy="732790"/>
          </a:xfrm>
          <a:prstGeom prst="rect">
            <a:avLst/>
          </a:prstGeom>
          <a:solidFill>
            <a:srgbClr val="C00000"/>
          </a:solidFill>
        </p:spPr>
        <p:txBody>
          <a:bodyPr wrap="square" rtlCol="0" anchor="ctr" anchorCtr="0">
            <a:noAutofit/>
          </a:bodyPr>
          <a:p>
            <a:pPr indent="0" algn="ctr" fontAlgn="auto">
              <a:lnSpc>
                <a:spcPts val="3500"/>
              </a:lnSpc>
            </a:pPr>
            <a:r>
              <a:rPr lang="zh-CN" altLang="en-US" sz="2800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有效性</a:t>
            </a:r>
            <a:endParaRPr lang="zh-CN" altLang="en-US" sz="2800" b="1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1525905" y="4554220"/>
            <a:ext cx="1618615" cy="732790"/>
          </a:xfrm>
          <a:prstGeom prst="rect">
            <a:avLst/>
          </a:prstGeom>
          <a:solidFill>
            <a:srgbClr val="C00000"/>
          </a:solidFill>
        </p:spPr>
        <p:txBody>
          <a:bodyPr wrap="square" rtlCol="0" anchor="ctr" anchorCtr="0">
            <a:noAutofit/>
          </a:bodyPr>
          <a:p>
            <a:pPr indent="0" algn="ctr" fontAlgn="auto">
              <a:lnSpc>
                <a:spcPts val="3500"/>
              </a:lnSpc>
            </a:pPr>
            <a:r>
              <a:rPr lang="zh-CN" altLang="en-US" sz="2800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创新性</a:t>
            </a:r>
            <a:endParaRPr lang="zh-CN" altLang="en-US" sz="2800" b="1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1525905" y="5481320"/>
            <a:ext cx="1618615" cy="732790"/>
          </a:xfrm>
          <a:prstGeom prst="rect">
            <a:avLst/>
          </a:prstGeom>
          <a:solidFill>
            <a:srgbClr val="C00000"/>
          </a:solidFill>
        </p:spPr>
        <p:txBody>
          <a:bodyPr wrap="square" rtlCol="0" anchor="ctr" anchorCtr="0">
            <a:noAutofit/>
          </a:bodyPr>
          <a:p>
            <a:pPr indent="0" algn="ctr" fontAlgn="auto">
              <a:lnSpc>
                <a:spcPts val="3500"/>
              </a:lnSpc>
            </a:pPr>
            <a:r>
              <a:rPr lang="zh-CN" altLang="en-US" sz="2800" b="1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公平性</a:t>
            </a:r>
            <a:endParaRPr lang="zh-CN" altLang="en-US" sz="2800" b="1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261360" y="3495040"/>
            <a:ext cx="8685530" cy="84455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algn="l" rtl="0" eaLnBrk="0">
              <a:lnSpc>
                <a:spcPct val="87000"/>
              </a:lnSpc>
              <a:spcBef>
                <a:spcPts val="600"/>
              </a:spcBef>
            </a:pPr>
            <a:r>
              <a:rPr lang="zh-CN" altLang="en-US" sz="2000" b="1" kern="0" dirty="0">
                <a:solidFill>
                  <a:srgbClr val="C00000">
                    <a:alpha val="100000"/>
                  </a:srgb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达峰时间更快</a:t>
            </a:r>
            <a:r>
              <a:rPr lang="zh-CN" sz="2000" b="1" kern="0" dirty="0">
                <a:solidFill>
                  <a:srgbClr val="C00000">
                    <a:alpha val="100000"/>
                  </a:srgb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仅需</a:t>
            </a:r>
            <a:r>
              <a:rPr lang="en-US" altLang="zh-CN" sz="2000" b="1" kern="0" dirty="0">
                <a:solidFill>
                  <a:srgbClr val="C00000">
                    <a:alpha val="100000"/>
                  </a:srgb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0.33</a:t>
            </a:r>
            <a:r>
              <a:rPr lang="zh-CN" altLang="en-US" sz="2000" b="1" kern="0" dirty="0">
                <a:solidFill>
                  <a:srgbClr val="C00000">
                    <a:alpha val="100000"/>
                  </a:srgb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小时</a:t>
            </a:r>
            <a:r>
              <a:rPr lang="zh-CN" sz="2000" b="1" kern="0" dirty="0">
                <a:solidFill>
                  <a:srgbClr val="C00000">
                    <a:alpha val="100000"/>
                  </a:srgb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，给药后</a:t>
            </a:r>
            <a:r>
              <a:rPr lang="en-US" altLang="zh-CN" sz="2000" b="1" kern="0" dirty="0">
                <a:solidFill>
                  <a:srgbClr val="C00000">
                    <a:alpha val="100000"/>
                  </a:srgb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0.4h</a:t>
            </a:r>
            <a:r>
              <a:rPr lang="zh-CN" altLang="en-US" sz="2000" b="1" kern="0" dirty="0">
                <a:solidFill>
                  <a:srgbClr val="C00000">
                    <a:alpha val="100000"/>
                  </a:srgb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可提高胃内</a:t>
            </a:r>
            <a:r>
              <a:rPr lang="en-US" altLang="zh-CN" sz="2000" b="1" kern="0" dirty="0">
                <a:solidFill>
                  <a:srgbClr val="C00000">
                    <a:alpha val="100000"/>
                  </a:srgb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PH≥6</a:t>
            </a:r>
            <a:r>
              <a:rPr lang="zh-CN" sz="2000" b="1" kern="0" dirty="0">
                <a:solidFill>
                  <a:srgbClr val="C00000">
                    <a:alpha val="100000"/>
                  </a:srgb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，达峰浓度为</a:t>
            </a:r>
            <a:r>
              <a:rPr lang="en-US" altLang="zh-CN" sz="2000" b="1" kern="0" dirty="0">
                <a:solidFill>
                  <a:srgbClr val="C00000">
                    <a:alpha val="100000"/>
                  </a:srgb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481.5ng/ml</a:t>
            </a:r>
            <a:r>
              <a:rPr lang="zh-CN" altLang="en-US" sz="2000" b="1" kern="0" dirty="0">
                <a:solidFill>
                  <a:srgbClr val="C00000">
                    <a:alpha val="100000"/>
                  </a:srgb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，</a:t>
            </a:r>
            <a:r>
              <a:rPr lang="en-US" altLang="zh-CN" sz="2000" b="1" dirty="0" err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更快缓解</a:t>
            </a:r>
            <a:r>
              <a:rPr lang="zh-CN" altLang="en-US" sz="2000" b="1" dirty="0" err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胃相关疾病的</a:t>
            </a:r>
            <a:r>
              <a:rPr lang="en-US" altLang="zh-CN" sz="2000" b="1" dirty="0" err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急性症状</a:t>
            </a:r>
            <a:r>
              <a:rPr lang="zh-CN" altLang="en-US" sz="2000" b="1" dirty="0" err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，优于单方制剂。</a:t>
            </a:r>
            <a:endParaRPr lang="en-US" altLang="zh-CN" sz="2000" b="1" dirty="0" err="1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261995" y="4704080"/>
            <a:ext cx="8633460" cy="66230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p>
            <a:pPr indent="0" fontAlgn="auto">
              <a:lnSpc>
                <a:spcPct val="100000"/>
              </a:lnSpc>
            </a:pPr>
            <a:r>
              <a:rPr lang="zh-CN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适合中国人的</a:t>
            </a:r>
            <a:r>
              <a:rPr lang="en-US" altLang="zh-CN" sz="20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PPI</a:t>
            </a:r>
            <a:r>
              <a:rPr lang="zh-CN" altLang="en-US" sz="2000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：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全球首创奥美拉唑镁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10mg+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碳酸氢钠</a:t>
            </a:r>
            <a:r>
              <a:rPr lang="en-US" altLang="zh-CN" sz="20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1100mg</a:t>
            </a:r>
            <a:r>
              <a:rPr lang="zh-CN" altLang="en-US" sz="2000" b="1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组合</a:t>
            </a:r>
            <a:endParaRPr lang="zh-CN" altLang="en-US" sz="2000" b="1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indent="0" fontAlgn="auto">
              <a:lnSpc>
                <a:spcPct val="10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复方速释制剂，缓解症状同时，更适合长期服用。</a:t>
            </a:r>
            <a:endParaRPr lang="zh-CN" altLang="en-US" sz="20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indent="0" fontAlgn="auto">
              <a:lnSpc>
                <a:spcPts val="2500"/>
              </a:lnSpc>
            </a:pPr>
            <a:endParaRPr lang="zh-CN" altLang="en-US" sz="2000" b="1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196590" y="5673090"/>
            <a:ext cx="8749030" cy="4114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p>
            <a:pPr indent="0" fontAlgn="auto">
              <a:lnSpc>
                <a:spcPts val="2500"/>
              </a:lnSpc>
            </a:pPr>
            <a:r>
              <a:rPr lang="zh-CN" sz="2000" b="1" spc="-4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国产创新</a:t>
            </a:r>
            <a:r>
              <a:rPr lang="zh-CN" sz="2000" b="1" spc="-4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，疗效升级，温和抑酸保障患者用药可及，</a:t>
            </a:r>
            <a:r>
              <a:rPr lang="zh-CN" sz="2000" b="1" spc="-40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不额外增加医保基金支出。</a:t>
            </a:r>
            <a:endParaRPr lang="zh-CN" altLang="en-US" sz="2000" b="1" spc="-40" dirty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303270" y="554990"/>
            <a:ext cx="7557770" cy="4114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 fontAlgn="auto">
              <a:lnSpc>
                <a:spcPts val="2500"/>
              </a:lnSpc>
            </a:pPr>
            <a:r>
              <a:rPr lang="zh-CN" altLang="en-US" sz="3600" b="1" dirty="0">
                <a:solidFill>
                  <a:srgbClr val="002060"/>
                </a:solidFill>
                <a:latin typeface="+mn-ea"/>
                <a:cs typeface="+mn-ea"/>
                <a:sym typeface="+mn-ea"/>
              </a:rPr>
              <a:t>奥美拉唑镁碳酸氢钠胶囊（</a:t>
            </a:r>
            <a:r>
              <a:rPr lang="en-US" altLang="en-US" sz="3600" b="1" dirty="0">
                <a:solidFill>
                  <a:srgbClr val="002060"/>
                </a:solidFill>
                <a:latin typeface="+mn-ea"/>
                <a:cs typeface="+mn-ea"/>
                <a:sym typeface="+mn-ea"/>
              </a:rPr>
              <a:t>Ⅰ</a:t>
            </a:r>
            <a:r>
              <a:rPr lang="zh-CN" altLang="en-US" sz="3600" b="1" dirty="0">
                <a:solidFill>
                  <a:srgbClr val="002060"/>
                </a:solidFill>
                <a:latin typeface="+mn-ea"/>
                <a:cs typeface="+mn-ea"/>
                <a:sym typeface="+mn-ea"/>
              </a:rPr>
              <a:t>）</a:t>
            </a:r>
            <a:endParaRPr lang="zh-CN" altLang="en-US" sz="3600" b="1" dirty="0">
              <a:solidFill>
                <a:srgbClr val="002060"/>
              </a:solidFill>
              <a:latin typeface="+mn-ea"/>
              <a:cs typeface="+mn-ea"/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0" y="-635"/>
            <a:ext cx="12192635" cy="720725"/>
          </a:xfrm>
          <a:prstGeom prst="rect">
            <a:avLst/>
          </a:prstGeom>
          <a:gradFill>
            <a:gsLst>
              <a:gs pos="33000">
                <a:srgbClr val="C00000"/>
              </a:gs>
              <a:gs pos="56000">
                <a:srgbClr val="C12A2A"/>
              </a:gs>
              <a:gs pos="15000">
                <a:srgbClr val="C00000"/>
              </a:gs>
              <a:gs pos="1000">
                <a:srgbClr val="C00000"/>
              </a:gs>
              <a:gs pos="88000">
                <a:srgbClr val="FEFFFF">
                  <a:alpha val="100000"/>
                </a:srgbClr>
              </a:gs>
              <a:gs pos="78000">
                <a:schemeClr val="bg1"/>
              </a:gs>
              <a:gs pos="38000">
                <a:srgbClr val="C00000"/>
              </a:gs>
              <a:gs pos="100000">
                <a:srgbClr val="FCFEFF"/>
              </a:gs>
            </a:gsLst>
            <a:lin ang="18900000" scaled="0"/>
          </a:gradFill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55270" y="91440"/>
            <a:ext cx="471297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01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、药品基本信息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1/2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）</a:t>
            </a:r>
            <a:endParaRPr lang="zh-CN" altLang="en-US" sz="2800" b="1" dirty="0" smtClean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1750" y="1058545"/>
            <a:ext cx="12045315" cy="69913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just">
              <a:lnSpc>
                <a:spcPts val="2400"/>
              </a:lnSpc>
            </a:pPr>
            <a:r>
              <a:rPr lang="en-US" altLang="zh-CN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</a:t>
            </a:r>
            <a:r>
              <a:rPr lang="zh-CN" altLang="en-US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盐酸托莫西汀口服溶液</a:t>
            </a:r>
            <a:r>
              <a:rPr lang="zh-CN" altLang="en-US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目录</a:t>
            </a:r>
            <a:r>
              <a:rPr lang="zh-CN" altLang="en-US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外</a:t>
            </a:r>
            <a:r>
              <a:rPr lang="en-US" altLang="zh-CN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申报药品</a:t>
            </a:r>
            <a:r>
              <a:rPr lang="zh-CN" altLang="en-US" sz="16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）</a:t>
            </a:r>
            <a:endParaRPr lang="en-US" altLang="zh-CN" sz="1600" b="1" dirty="0" smtClean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990965" y="1515745"/>
            <a:ext cx="239966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</a:t>
            </a:r>
            <a:endParaRPr lang="zh-CN" altLang="en-US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6541770" y="-967740"/>
            <a:ext cx="11017885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95000"/>
                  </a:schemeClr>
                </a:solidFill>
              </a14:hiddenFill>
            </a:ext>
          </a:extLst>
        </p:spPr>
        <p:txBody>
          <a:bodyPr wrap="square" rtlCol="0" anchor="ctr" anchorCtr="0">
            <a:noAutofit/>
          </a:bodyPr>
          <a:p>
            <a:pPr indent="0" fontAlgn="auto">
              <a:lnSpc>
                <a:spcPts val="2200"/>
              </a:lnSpc>
              <a:spcBef>
                <a:spcPts val="600"/>
              </a:spcBef>
            </a:pPr>
            <a:r>
              <a:rPr 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                                   </a:t>
            </a:r>
            <a:endParaRPr lang="zh-CN" sz="16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fontAlgn="auto">
              <a:lnSpc>
                <a:spcPts val="2200"/>
              </a:lnSpc>
            </a:pPr>
            <a:endParaRPr lang="zh-CN" altLang="en-US" sz="160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fontAlgn="auto">
              <a:lnSpc>
                <a:spcPts val="2200"/>
              </a:lnSpc>
            </a:pP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aphicFrame>
        <p:nvGraphicFramePr>
          <p:cNvPr id="2" name="表格 1" descr="7b0a202020202262756c6c6574223a20227b5c2263617465676f727949645c223a5c225c222c5c2274656d706c61746549645c223a32303233313635387d220a7d0a"/>
          <p:cNvGraphicFramePr/>
          <p:nvPr>
            <p:custDataLst>
              <p:tags r:id="rId1"/>
            </p:custDataLst>
          </p:nvPr>
        </p:nvGraphicFramePr>
        <p:xfrm>
          <a:off x="7060565" y="1436370"/>
          <a:ext cx="4968875" cy="4996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8245"/>
                <a:gridCol w="3770630"/>
              </a:tblGrid>
              <a:tr h="384175"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【</a:t>
                      </a:r>
                      <a:r>
                        <a:rPr lang="zh-CN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sym typeface="+mn-ea"/>
                        </a:rPr>
                        <a:t>参照药品建议</a:t>
                      </a:r>
                      <a:r>
                        <a:rPr lang="en-US" altLang="zh-CN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】</a:t>
                      </a:r>
                      <a:r>
                        <a:rPr lang="zh-CN" altLang="en-US" sz="16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奥美拉唑碳酸氢钠干混悬剂</a:t>
                      </a:r>
                      <a:r>
                        <a:rPr lang="zh-CN" altLang="en-US" sz="1800" dirty="0">
                          <a:solidFill>
                            <a:schemeClr val="bg1"/>
                          </a:solidFill>
                          <a:latin typeface="方正黑体_GBK" panose="02010600010101010101" pitchFamily="65" charset="-122"/>
                          <a:ea typeface="方正黑体_GBK" panose="02010600010101010101" pitchFamily="65" charset="-122"/>
                          <a:sym typeface="+mn-ea"/>
                        </a:rPr>
                        <a:t>（</a:t>
                      </a:r>
                      <a:r>
                        <a:rPr lang="en-US" altLang="zh-CN" sz="18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I</a:t>
                      </a:r>
                      <a:r>
                        <a:rPr lang="zh-CN" altLang="en-US" sz="1800" dirty="0">
                          <a:solidFill>
                            <a:schemeClr val="bg1"/>
                          </a:solidFill>
                          <a:latin typeface="方正黑体_GBK" panose="02010600010101010101" pitchFamily="65" charset="-122"/>
                          <a:ea typeface="方正黑体_GBK" panose="02010600010101010101" pitchFamily="65" charset="-122"/>
                          <a:sym typeface="+mn-ea"/>
                        </a:rPr>
                        <a:t>）</a:t>
                      </a:r>
                      <a:endParaRPr lang="zh-CN" altLang="en-US" sz="1800" b="1" dirty="0">
                        <a:solidFill>
                          <a:schemeClr val="bg1"/>
                        </a:solidFill>
                        <a:latin typeface="方正黑体_GBK" panose="02010600010101010101" pitchFamily="65" charset="-122"/>
                        <a:ea typeface="方正黑体_GBK" panose="02010600010101010101" pitchFamily="65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anchor="ctr" anchorCtr="0">
                    <a:solidFill>
                      <a:srgbClr val="C00000"/>
                    </a:solidFill>
                  </a:tcPr>
                </a:tc>
                <a:tc hMerge="1">
                  <a:tcPr anchor="ctr" anchorCtr="0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223645">
                <a:tc>
                  <a:txBody>
                    <a:bodyPr/>
                    <a:p>
                      <a:pPr algn="ctr">
                        <a:lnSpc>
                          <a:spcPts val="2200"/>
                        </a:lnSpc>
                        <a:buClrTx/>
                        <a:buSzTx/>
                        <a:buFont typeface="Wingdings" panose="05000000000000000000" charset="0"/>
                        <a:buNone/>
                      </a:pPr>
                      <a:r>
                        <a:rPr lang="zh-CN" altLang="en-US" sz="15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推荐</a:t>
                      </a:r>
                      <a:r>
                        <a:rPr lang="en-US" altLang="zh-CN" sz="15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1</a:t>
                      </a:r>
                      <a:r>
                        <a:rPr lang="zh-CN" sz="15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：</a:t>
                      </a:r>
                      <a:endParaRPr lang="zh-CN" sz="15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buClrTx/>
                        <a:buSzTx/>
                        <a:buFont typeface="Wingdings" panose="05000000000000000000" charset="0"/>
                        <a:buNone/>
                      </a:pPr>
                      <a:r>
                        <a:rPr lang="zh-CN" altLang="en-US" sz="15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同适应症（部分）</a:t>
                      </a:r>
                      <a:endParaRPr lang="en-US" altLang="zh-CN" sz="15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anchor="ctr" anchorCtr="0">
                    <a:solidFill>
                      <a:srgbClr val="FDDCE0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ts val="2200"/>
                        </a:lnSpc>
                        <a:buClrTx/>
                        <a:buSzTx/>
                        <a:buFont typeface="Wingdings" panose="05000000000000000000" charset="0"/>
                        <a:buNone/>
                      </a:pPr>
                      <a:r>
                        <a:rPr lang="zh-CN" altLang="en-US" sz="1500" b="0" kern="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均可用于</a:t>
                      </a:r>
                      <a:r>
                        <a:rPr lang="zh-CN" altLang="en-US" sz="15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十二指肠溃疡、胃食管反流病，</a:t>
                      </a:r>
                      <a:r>
                        <a:rPr lang="zh-CN" altLang="en-US" sz="1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奥美拉唑镁碳酸氢钠胶囊（I）适应症增加胃溃疡，更全面。</a:t>
                      </a:r>
                      <a:endParaRPr lang="zh-CN" altLang="en-US" sz="15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93470">
                <a:tc>
                  <a:txBody>
                    <a:bodyPr/>
                    <a:p>
                      <a:pPr algn="ctr">
                        <a:lnSpc>
                          <a:spcPts val="2200"/>
                        </a:lnSpc>
                        <a:buClrTx/>
                        <a:buSzTx/>
                        <a:buFont typeface="Wingdings" panose="05000000000000000000" charset="0"/>
                        <a:buNone/>
                      </a:pPr>
                      <a:r>
                        <a:rPr lang="zh-CN" altLang="en-US" sz="15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推荐</a:t>
                      </a:r>
                      <a:r>
                        <a:rPr lang="en-US" altLang="zh-CN" sz="15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2</a:t>
                      </a:r>
                      <a:r>
                        <a:rPr lang="zh-CN" altLang="en-US" sz="15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：</a:t>
                      </a:r>
                      <a:endParaRPr lang="zh-CN" altLang="en-US" sz="15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buClrTx/>
                        <a:buSzTx/>
                        <a:buFont typeface="Wingdings" panose="05000000000000000000" charset="0"/>
                        <a:buNone/>
                      </a:pPr>
                      <a:r>
                        <a:rPr lang="zh-CN" altLang="en-US" sz="15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奥美拉唑含量接近</a:t>
                      </a:r>
                      <a:endParaRPr lang="zh-CN" altLang="en-US" sz="1500" b="1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anchor="ctr" anchorCtr="0">
                    <a:solidFill>
                      <a:srgbClr val="FDDCE0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ts val="2200"/>
                        </a:lnSpc>
                        <a:buClrTx/>
                        <a:buSzTx/>
                        <a:buFont typeface="Wingdings" panose="05000000000000000000" charset="0"/>
                        <a:buNone/>
                      </a:pPr>
                      <a:r>
                        <a:rPr lang="zh-CN" altLang="en-US" sz="1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奥美拉唑镁碳酸氢钠胶囊（I）</a:t>
                      </a:r>
                      <a:r>
                        <a:rPr lang="zh-CN" altLang="en-US" sz="1500" b="0" kern="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含奥美拉唑镁</a:t>
                      </a:r>
                      <a:r>
                        <a:rPr lang="en-US" altLang="zh-CN" sz="1500" b="0" kern="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10mg</a:t>
                      </a:r>
                      <a:r>
                        <a:rPr lang="zh-CN" altLang="en-US" sz="1500" b="0" kern="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，</a:t>
                      </a:r>
                      <a:r>
                        <a:rPr lang="zh-CN" altLang="en-US" sz="15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奥美拉唑碳酸氢钠干混悬剂</a:t>
                      </a:r>
                      <a:r>
                        <a:rPr lang="zh-CN" altLang="en-US" sz="1500" b="0" dirty="0">
                          <a:solidFill>
                            <a:schemeClr val="tx1"/>
                          </a:solidFill>
                          <a:latin typeface="方正黑体_GBK" panose="02010600010101010101" pitchFamily="65" charset="-122"/>
                          <a:ea typeface="方正黑体_GBK" panose="02010600010101010101" pitchFamily="65" charset="-122"/>
                          <a:sym typeface="+mn-ea"/>
                        </a:rPr>
                        <a:t>（</a:t>
                      </a:r>
                      <a:r>
                        <a:rPr lang="en-US" altLang="zh-CN" sz="15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I</a:t>
                      </a:r>
                      <a:r>
                        <a:rPr lang="zh-CN" altLang="en-US" sz="1500" b="0" dirty="0">
                          <a:solidFill>
                            <a:schemeClr val="tx1"/>
                          </a:solidFill>
                          <a:latin typeface="方正黑体_GBK" panose="02010600010101010101" pitchFamily="65" charset="-122"/>
                          <a:ea typeface="方正黑体_GBK" panose="02010600010101010101" pitchFamily="65" charset="-122"/>
                          <a:sym typeface="+mn-ea"/>
                        </a:rPr>
                        <a:t>）</a:t>
                      </a:r>
                      <a:r>
                        <a:rPr lang="zh-CN" altLang="en-US" sz="1500" kern="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含奥美拉唑</a:t>
                      </a:r>
                      <a:r>
                        <a:rPr lang="en-US" altLang="zh-CN" sz="1500" kern="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20mg</a:t>
                      </a:r>
                      <a:r>
                        <a:rPr lang="zh-CN" altLang="en-US" sz="1500" kern="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。</a:t>
                      </a:r>
                      <a:endParaRPr lang="zh-CN" altLang="en-US" sz="1500" b="0" kern="0" dirty="0">
                        <a:solidFill>
                          <a:schemeClr val="tx1">
                            <a:alpha val="100000"/>
                          </a:schemeClr>
                        </a:solidFill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010920">
                <a:tc>
                  <a:txBody>
                    <a:bodyPr/>
                    <a:p>
                      <a:pPr algn="ctr">
                        <a:lnSpc>
                          <a:spcPts val="2200"/>
                        </a:lnSpc>
                        <a:buClrTx/>
                        <a:buSzTx/>
                        <a:buFont typeface="Wingdings" panose="05000000000000000000" charset="0"/>
                        <a:buNone/>
                      </a:pPr>
                      <a:r>
                        <a:rPr lang="zh-CN" altLang="en-US" sz="15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推荐</a:t>
                      </a:r>
                      <a:r>
                        <a:rPr lang="en-US" altLang="zh-CN" sz="15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3</a:t>
                      </a:r>
                      <a:r>
                        <a:rPr lang="zh-CN" altLang="en-US" sz="15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：</a:t>
                      </a:r>
                      <a:endParaRPr lang="zh-CN" altLang="en-US" sz="15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buClrTx/>
                        <a:buSzTx/>
                        <a:buFont typeface="Wingdings" panose="05000000000000000000" charset="0"/>
                        <a:buNone/>
                      </a:pPr>
                      <a:r>
                        <a:rPr lang="zh-CN" altLang="en-US" sz="15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同作用机制</a:t>
                      </a:r>
                      <a:endParaRPr lang="en-US" altLang="zh-CN" sz="15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anchor="ctr" anchorCtr="0">
                    <a:solidFill>
                      <a:srgbClr val="FDDCE0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ts val="2200"/>
                        </a:lnSpc>
                        <a:buClrTx/>
                        <a:buSzTx/>
                        <a:buFont typeface="Wingdings" panose="05000000000000000000" charset="0"/>
                        <a:buNone/>
                      </a:pPr>
                      <a:r>
                        <a:rPr lang="zh-CN" altLang="en-US" sz="1500" b="0" kern="0" dirty="0">
                          <a:solidFill>
                            <a:schemeClr val="tx1">
                              <a:alpha val="100000"/>
                            </a:scheme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均为质子泵抑制剂（碳酸氢钠的作用是替代肠溶制剂的肠溶包衣）</a:t>
                      </a:r>
                      <a:endParaRPr lang="zh-CN" altLang="en-US" sz="1500" b="0" kern="0" dirty="0">
                        <a:solidFill>
                          <a:schemeClr val="tx1">
                            <a:alpha val="100000"/>
                          </a:schemeClr>
                        </a:solidFill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284605">
                <a:tc>
                  <a:txBody>
                    <a:bodyPr/>
                    <a:p>
                      <a:pPr algn="ctr">
                        <a:lnSpc>
                          <a:spcPts val="2200"/>
                        </a:lnSpc>
                        <a:buClrTx/>
                        <a:buSzTx/>
                        <a:buFont typeface="Wingdings" panose="05000000000000000000" charset="0"/>
                        <a:buNone/>
                      </a:pPr>
                      <a:r>
                        <a:rPr lang="zh-CN" altLang="en-US" sz="15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推荐</a:t>
                      </a:r>
                      <a:r>
                        <a:rPr lang="en-US" altLang="zh-CN" sz="15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4</a:t>
                      </a:r>
                      <a:r>
                        <a:rPr lang="zh-CN" altLang="en-US" sz="15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：</a:t>
                      </a:r>
                      <a:endParaRPr lang="zh-CN" altLang="en-US" sz="15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buClrTx/>
                        <a:buSzTx/>
                        <a:buFont typeface="Wingdings" panose="05000000000000000000" charset="0"/>
                        <a:buNone/>
                      </a:pPr>
                      <a:r>
                        <a:rPr lang="zh-CN" altLang="en-US" sz="15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参照药品已在医保</a:t>
                      </a:r>
                      <a:endParaRPr lang="zh-CN" altLang="en-US" sz="1500" b="1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anchor="ctr" anchorCtr="0">
                    <a:solidFill>
                      <a:srgbClr val="FDDCE0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ts val="2200"/>
                        </a:lnSpc>
                        <a:buClrTx/>
                        <a:buSzTx/>
                        <a:buFont typeface="Wingdings" panose="05000000000000000000" charset="0"/>
                        <a:buNone/>
                      </a:pPr>
                      <a:r>
                        <a:rPr lang="zh-CN" altLang="en-US" sz="15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奥美拉唑碳酸氢钠干混悬剂（I）于2022年进入国谈目录，现医保目录。</a:t>
                      </a:r>
                      <a:endParaRPr lang="zh-CN" altLang="en-US" sz="15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5" name="图片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2325" y="-635"/>
            <a:ext cx="2479675" cy="826135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252095" y="883285"/>
            <a:ext cx="11276965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txBody>
          <a:bodyPr wrap="square" rtlCol="0" anchor="t">
            <a:noAutofit/>
          </a:bodyPr>
          <a:p>
            <a:pPr indent="0" fontAlgn="auto">
              <a:lnSpc>
                <a:spcPts val="2500"/>
              </a:lnSpc>
            </a:pPr>
            <a:r>
              <a:rPr lang="zh-CN" altLang="en-US" sz="2400" b="1" dirty="0">
                <a:solidFill>
                  <a:schemeClr val="tx1"/>
                </a:solidFill>
                <a:latin typeface="方正黑体_GBK" panose="02010600010101010101" pitchFamily="65" charset="-122"/>
                <a:ea typeface="方正黑体_GBK" panose="02010600010101010101" pitchFamily="65" charset="-122"/>
                <a:sym typeface="+mn-ea"/>
              </a:rPr>
              <a:t>全新一代复方速释</a:t>
            </a:r>
            <a:r>
              <a:rPr lang="en-US" altLang="zh-CN" sz="2400" b="1" dirty="0">
                <a:solidFill>
                  <a:schemeClr val="tx1"/>
                </a:solidFill>
                <a:latin typeface="方正黑体_GBK" panose="02010600010101010101" pitchFamily="65" charset="-122"/>
                <a:ea typeface="方正黑体_GBK" panose="02010600010101010101" pitchFamily="65" charset="-122"/>
                <a:sym typeface="+mn-ea"/>
              </a:rPr>
              <a:t>PPI</a:t>
            </a:r>
            <a:r>
              <a:rPr lang="zh-CN" altLang="en-US" sz="2400" b="1" dirty="0">
                <a:solidFill>
                  <a:schemeClr val="tx1"/>
                </a:solidFill>
                <a:latin typeface="方正黑体_GBK" panose="02010600010101010101" pitchFamily="65" charset="-122"/>
                <a:ea typeface="方正黑体_GBK" panose="02010600010101010101" pitchFamily="65" charset="-122"/>
                <a:sym typeface="+mn-ea"/>
              </a:rPr>
              <a:t>，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国内</a:t>
            </a:r>
            <a:r>
              <a:rPr lang="zh-CN" altLang="en-US" sz="24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独家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化学药品</a:t>
            </a:r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2.3</a:t>
            </a:r>
            <a:r>
              <a:rPr lang="zh-CN" altLang="en-US" sz="3200" b="1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类</a:t>
            </a:r>
            <a:r>
              <a:rPr lang="zh-CN" altLang="en-US" sz="2400" b="1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获批上市。</a:t>
            </a:r>
            <a:endParaRPr lang="zh-CN" altLang="en-US" sz="24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graphicFrame>
        <p:nvGraphicFramePr>
          <p:cNvPr id="4" name="表格 3" descr="7b0a202020202262756c6c6574223a20227b5c2263617465676f727949645c223a5c225c222c5c2274656d706c61746549645c223a32303233313635387d220a7d0a"/>
          <p:cNvGraphicFramePr/>
          <p:nvPr>
            <p:custDataLst>
              <p:tags r:id="rId3"/>
            </p:custDataLst>
          </p:nvPr>
        </p:nvGraphicFramePr>
        <p:xfrm>
          <a:off x="179070" y="1421130"/>
          <a:ext cx="6786880" cy="50399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9390"/>
                <a:gridCol w="1684655"/>
                <a:gridCol w="2216150"/>
                <a:gridCol w="1416685"/>
              </a:tblGrid>
              <a:tr h="374650">
                <a:tc gridSpan="4"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【</a:t>
                      </a:r>
                      <a:r>
                        <a:rPr lang="zh-CN" altLang="en-US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通用名称</a:t>
                      </a:r>
                      <a:r>
                        <a:rPr lang="en-US" altLang="zh-CN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】       </a:t>
                      </a: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方正黑体_GBK" panose="02010600010101010101" pitchFamily="65" charset="-122"/>
                          <a:ea typeface="方正黑体_GBK" panose="02010600010101010101" pitchFamily="65" charset="-122"/>
                          <a:sym typeface="+mn-ea"/>
                        </a:rPr>
                        <a:t>奥美拉唑镁碳酸氢钠胶囊</a:t>
                      </a: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方正黑体_GBK" panose="02010600010101010101" pitchFamily="65" charset="-122"/>
                          <a:ea typeface="方正黑体_GBK" panose="02010600010101010101" pitchFamily="65" charset="-122"/>
                          <a:sym typeface="+mn-ea"/>
                        </a:rPr>
                        <a:t>（</a:t>
                      </a:r>
                      <a:r>
                        <a:rPr lang="en-US" altLang="zh-CN" sz="16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I</a:t>
                      </a:r>
                      <a:r>
                        <a:rPr lang="zh-CN" altLang="en-US" sz="1600" dirty="0">
                          <a:solidFill>
                            <a:schemeClr val="bg1"/>
                          </a:solidFill>
                          <a:latin typeface="方正黑体_GBK" panose="02010600010101010101" pitchFamily="65" charset="-122"/>
                          <a:ea typeface="方正黑体_GBK" panose="02010600010101010101" pitchFamily="65" charset="-122"/>
                          <a:sym typeface="+mn-ea"/>
                        </a:rPr>
                        <a:t>）</a:t>
                      </a:r>
                      <a:endParaRPr lang="zh-CN" altLang="en-US" sz="1600" b="0" dirty="0">
                        <a:solidFill>
                          <a:schemeClr val="bg1"/>
                        </a:solidFill>
                        <a:latin typeface="方正黑体_GBK" panose="02010600010101010101" pitchFamily="65" charset="-122"/>
                        <a:ea typeface="方正黑体_GBK" panose="02010600010101010101" pitchFamily="65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anchor="ctr" anchorCtr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cPr anchor="ctr" anchorCtr="0">
                    <a:solidFill>
                      <a:srgbClr val="C12A2A"/>
                    </a:solidFill>
                  </a:tcPr>
                </a:tc>
                <a:tc hMerge="1">
                  <a:tcPr anchor="ctr" anchorCtr="0">
                    <a:solidFill>
                      <a:srgbClr val="C12A2A"/>
                    </a:solidFill>
                  </a:tcPr>
                </a:tc>
                <a:tc hMerge="1">
                  <a:tcPr anchor="ctr" anchorCtr="0">
                    <a:solidFill>
                      <a:srgbClr val="C12A2A"/>
                    </a:solidFill>
                  </a:tcPr>
                </a:tc>
              </a:tr>
              <a:tr h="5207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sz="1400" b="1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【注册规格】</a:t>
                      </a:r>
                      <a:endParaRPr lang="zh-CN" altLang="en-US" sz="1400" b="1"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anchor="ctr" anchorCtr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p>
                      <a:pPr algn="l">
                        <a:buNone/>
                      </a:pPr>
                      <a:r>
                        <a:rPr lang="en-US" altLang="zh-CN" sz="1400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微软雅黑" panose="020B0503020204020204" charset="-122"/>
                        </a:rPr>
                        <a:t> </a:t>
                      </a:r>
                      <a:r>
                        <a:rPr lang="zh-CN" altLang="en-US" sz="1400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微软雅黑" panose="020B0503020204020204" charset="-122"/>
                        </a:rPr>
                        <a:t>每粒含奥美拉唑镁（按</a:t>
                      </a:r>
                      <a:r>
                        <a:rPr lang="en-US" altLang="zh-CN" sz="1400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微软雅黑" panose="020B0503020204020204" charset="-122"/>
                        </a:rPr>
                        <a:t>C</a:t>
                      </a:r>
                      <a:r>
                        <a:rPr lang="en-US" altLang="zh-CN" sz="1400" baseline="-2500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微软雅黑" panose="020B0503020204020204" charset="-122"/>
                        </a:rPr>
                        <a:t>17</a:t>
                      </a:r>
                      <a:r>
                        <a:rPr lang="en-US" altLang="zh-CN" sz="1400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微软雅黑" panose="020B0503020204020204" charset="-122"/>
                        </a:rPr>
                        <a:t>H</a:t>
                      </a:r>
                      <a:r>
                        <a:rPr lang="en-US" altLang="zh-CN" sz="1400" baseline="-2500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微软雅黑" panose="020B0503020204020204" charset="-122"/>
                        </a:rPr>
                        <a:t>19</a:t>
                      </a:r>
                      <a:r>
                        <a:rPr lang="en-US" altLang="zh-CN" sz="1400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微软雅黑" panose="020B0503020204020204" charset="-122"/>
                        </a:rPr>
                        <a:t>N</a:t>
                      </a:r>
                      <a:r>
                        <a:rPr lang="en-US" altLang="zh-CN" sz="1400" baseline="-2500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微软雅黑" panose="020B0503020204020204" charset="-122"/>
                        </a:rPr>
                        <a:t>3</a:t>
                      </a:r>
                      <a:r>
                        <a:rPr lang="en-US" altLang="zh-CN" sz="1400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微软雅黑" panose="020B0503020204020204" charset="-122"/>
                        </a:rPr>
                        <a:t>O</a:t>
                      </a:r>
                      <a:r>
                        <a:rPr lang="en-US" altLang="zh-CN" sz="1400" baseline="-2500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微软雅黑" panose="020B0503020204020204" charset="-122"/>
                        </a:rPr>
                        <a:t>3</a:t>
                      </a:r>
                      <a:r>
                        <a:rPr lang="en-US" altLang="zh-CN" sz="1400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微软雅黑" panose="020B0503020204020204" charset="-122"/>
                        </a:rPr>
                        <a:t>S</a:t>
                      </a:r>
                      <a:r>
                        <a:rPr lang="zh-CN" altLang="en-US" sz="1400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微软雅黑" panose="020B0503020204020204" charset="-122"/>
                        </a:rPr>
                        <a:t>计）10</a:t>
                      </a:r>
                      <a:r>
                        <a:rPr lang="en-US" altLang="zh-CN" sz="1400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微软雅黑" panose="020B0503020204020204" charset="-122"/>
                        </a:rPr>
                        <a:t>mg</a:t>
                      </a:r>
                      <a:r>
                        <a:rPr lang="zh-CN" altLang="en-US" sz="1400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微软雅黑" panose="020B0503020204020204" charset="-122"/>
                        </a:rPr>
                        <a:t>与碳酸氢钠1100</a:t>
                      </a:r>
                      <a:r>
                        <a:rPr lang="en-US" altLang="zh-CN" sz="1400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微软雅黑" panose="020B0503020204020204" charset="-122"/>
                        </a:rPr>
                        <a:t>mg</a:t>
                      </a:r>
                      <a:r>
                        <a:rPr lang="zh-CN" altLang="en-US" sz="1400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微软雅黑" panose="020B0503020204020204" charset="-122"/>
                        </a:rPr>
                        <a:t>。</a:t>
                      </a:r>
                      <a:r>
                        <a:rPr lang="en-US" altLang="zh-CN" sz="1400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微软雅黑" panose="020B0503020204020204" charset="-122"/>
                        </a:rPr>
                        <a:t> </a:t>
                      </a:r>
                      <a:endParaRPr lang="en-US" altLang="zh-CN" sz="1400"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  <a:sym typeface="微软雅黑" panose="020B0503020204020204" charset="-122"/>
                      </a:endParaRPr>
                    </a:p>
                  </a:txBody>
                  <a:tcPr anchor="ctr" anchorCtr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anchor="ctr" anchorCtr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anchor="ctr" anchorCtr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607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sz="1400" b="1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【药品类别】</a:t>
                      </a:r>
                      <a:r>
                        <a:rPr sz="1400" b="0" kern="0" spc="-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r>
                        <a:rPr lang="en-US" sz="1400" b="0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          </a:t>
                      </a:r>
                      <a:endParaRPr lang="en-US" sz="1400" b="0"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anchor="ctr" anchorCtr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p>
                      <a:pPr algn="l">
                        <a:buNone/>
                      </a:pPr>
                      <a:r>
                        <a:rPr sz="1400" kern="0" spc="-2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化药</a:t>
                      </a:r>
                      <a:r>
                        <a:rPr lang="en-US" sz="1400" kern="0" spc="-2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2.</a:t>
                      </a:r>
                      <a:r>
                        <a:rPr lang="en-US" altLang="zh-CN" sz="1400" kern="0" spc="-2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3</a:t>
                      </a:r>
                      <a:r>
                        <a:rPr sz="1400" kern="0" spc="-2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类</a:t>
                      </a:r>
                      <a:r>
                        <a:rPr lang="en-US" sz="140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    </a:t>
                      </a:r>
                      <a:r>
                        <a:rPr lang="en-US" sz="1400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 </a:t>
                      </a:r>
                      <a:endParaRPr lang="en-US" altLang="en-US" sz="1400" b="0"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anchor="ctr" anchorCtr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anchor="ctr" anchorCtr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607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 b="1">
                          <a:latin typeface="Times New Roman" panose="02020603050405020304" pitchFamily="18" charset="0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【适应症】</a:t>
                      </a:r>
                      <a:endParaRPr lang="en-US" altLang="zh-CN" sz="1400" b="1">
                        <a:latin typeface="Times New Roman" panose="02020603050405020304" pitchFamily="18" charset="0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400" b="0">
                          <a:latin typeface="Times New Roman" panose="02020603050405020304" pitchFamily="18" charset="0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用于以下成人适应症：</a:t>
                      </a:r>
                      <a:r>
                        <a:rPr lang="zh-CN" altLang="en-US" sz="1400" b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十二指肠溃疡；胃溃疡；胃食管反流病</a:t>
                      </a:r>
                      <a:endParaRPr lang="zh-CN" altLang="en-US" sz="1400" b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anchor="ctr" anchorCtr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anchor="ctr" anchorCtr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80721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400" b="1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【</a:t>
                      </a:r>
                      <a:r>
                        <a:rPr lang="zh-CN" altLang="en-US" sz="1400" b="1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用法用量</a:t>
                      </a:r>
                      <a:r>
                        <a:rPr lang="en-US" altLang="zh-CN" sz="1400" b="1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】</a:t>
                      </a:r>
                      <a:endParaRPr lang="en-US" altLang="zh-CN" sz="1400" b="1"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anchor="ctr" anchorCtr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p>
                      <a:pPr algn="l">
                        <a:buNone/>
                      </a:pPr>
                      <a:r>
                        <a:rPr lang="zh-CN" altLang="en-US" sz="1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十二指肠溃疡、胃溃疡：</a:t>
                      </a:r>
                      <a:r>
                        <a:rPr lang="zh-CN" altLang="en-US" sz="1400" b="0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一次20</a:t>
                      </a:r>
                      <a:r>
                        <a:rPr lang="en-US" altLang="zh-CN" sz="1400" b="0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mg，</a:t>
                      </a:r>
                      <a:r>
                        <a:rPr lang="zh-CN" altLang="en-US" sz="1400" b="0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一日1～2次。胃溃疡疗程通常为4～8周，十二指肠溃疡疗程通常2～4周。</a:t>
                      </a:r>
                      <a:r>
                        <a:rPr lang="zh-CN" altLang="en-US" sz="1400" b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症状较轻患者，可用10</a:t>
                      </a:r>
                      <a:r>
                        <a:rPr lang="en-US" altLang="zh-CN" sz="1400" b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mg</a:t>
                      </a:r>
                      <a:r>
                        <a:rPr lang="zh-CN" altLang="en-US" sz="1400" b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或遵医嘱。</a:t>
                      </a:r>
                      <a:endParaRPr lang="zh-CN" altLang="en-US" sz="1400" b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1400" b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胃食管反流病：</a:t>
                      </a:r>
                      <a:r>
                        <a:rPr lang="zh-CN" altLang="en-US" sz="1400" b="0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一次20</a:t>
                      </a:r>
                      <a:r>
                        <a:rPr lang="en-US" altLang="zh-CN" sz="1400" b="0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mg，</a:t>
                      </a:r>
                      <a:r>
                        <a:rPr lang="zh-CN" altLang="en-US" sz="1400" b="0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一日1～2次。</a:t>
                      </a:r>
                      <a:r>
                        <a:rPr lang="zh-CN" altLang="en-US" sz="1400" b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症状控制后，可用10</a:t>
                      </a:r>
                      <a:r>
                        <a:rPr lang="en-US" altLang="zh-CN" sz="1400" b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mg</a:t>
                      </a:r>
                      <a:r>
                        <a:rPr lang="zh-CN" altLang="en-US" sz="1400" b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或遵医嘱。</a:t>
                      </a:r>
                      <a:r>
                        <a:rPr lang="zh-CN" altLang="en-US" sz="1400" b="0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治疗胃食管反流病症状：最多4周。治疗反流性食管炎：4～8周。</a:t>
                      </a:r>
                      <a:endParaRPr lang="zh-CN" altLang="en-US" sz="1400" b="0"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algn="l">
                        <a:buNone/>
                      </a:pPr>
                      <a:r>
                        <a:rPr lang="zh-CN" altLang="en-US" sz="1400" b="0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由于本品含有的碳酸氢钠，两粒10</a:t>
                      </a:r>
                      <a:r>
                        <a:rPr lang="en-US" altLang="zh-CN" sz="1400" b="0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mg（</a:t>
                      </a:r>
                      <a:r>
                        <a:rPr lang="zh-CN" altLang="en-US" sz="1400" b="0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基于奥美拉唑含量）胶囊不能与一粒20</a:t>
                      </a:r>
                      <a:r>
                        <a:rPr lang="en-US" altLang="zh-CN" sz="1400" b="0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mg（</a:t>
                      </a:r>
                      <a:r>
                        <a:rPr lang="zh-CN" altLang="en-US" sz="1400" b="0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基于奥美拉唑含量）胶囊替换使用。</a:t>
                      </a:r>
                      <a:endParaRPr lang="zh-CN" altLang="en-US" sz="1400" b="0"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anchor="ctr" anchorCtr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anchor="ctr" anchorCtr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53415">
                <a:tc>
                  <a:txBody>
                    <a:bodyPr/>
                    <a:p>
                      <a:pPr indent="0" algn="ctr" fontAlgn="auto">
                        <a:lnSpc>
                          <a:spcPts val="2200"/>
                        </a:lnSpc>
                        <a:buNone/>
                      </a:pPr>
                      <a:r>
                        <a:rPr lang="en-US" altLang="zh-CN" sz="1400" b="1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【</a:t>
                      </a:r>
                      <a:r>
                        <a:rPr lang="zh-CN" altLang="en-US" sz="1400" b="1" dirty="0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是否为</a:t>
                      </a:r>
                      <a:r>
                        <a:rPr lang="en-US" altLang="zh-CN" sz="1400" b="1" dirty="0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OTC</a:t>
                      </a:r>
                      <a:r>
                        <a:rPr lang="zh-CN" altLang="en-US" sz="1400" b="1" dirty="0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产品</a:t>
                      </a:r>
                      <a:r>
                        <a:rPr lang="en-US" altLang="zh-CN" sz="1400" b="1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】</a:t>
                      </a:r>
                      <a:endParaRPr lang="en-US" altLang="zh-CN" sz="1400" b="1"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anchor="ctr" anchorCtr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ts val="2200"/>
                        </a:lnSpc>
                        <a:buNone/>
                      </a:pPr>
                      <a:r>
                        <a:rPr lang="zh-CN" altLang="en-US" sz="1400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否</a:t>
                      </a:r>
                      <a:endParaRPr lang="zh-CN" altLang="en-US" sz="1400" b="0"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ts val="2200"/>
                        </a:lnSpc>
                        <a:buNone/>
                      </a:pPr>
                      <a:r>
                        <a:rPr lang="zh-CN" altLang="en-US" sz="1400" b="1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【</a:t>
                      </a:r>
                      <a:r>
                        <a:rPr lang="zh-CN" altLang="en-US" sz="1400" b="1" dirty="0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是否存在专利纠纷</a:t>
                      </a:r>
                      <a:r>
                        <a:rPr lang="zh-CN" altLang="en-US" sz="1400" b="1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】</a:t>
                      </a:r>
                      <a:endParaRPr lang="zh-CN" altLang="en-US" sz="1400" b="0"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anchor="ctr" anchorCtr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ts val="2200"/>
                        </a:lnSpc>
                        <a:buNone/>
                      </a:pPr>
                      <a:r>
                        <a:rPr lang="zh-CN" altLang="en-US" sz="1400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否</a:t>
                      </a:r>
                      <a:endParaRPr lang="zh-CN" altLang="en-US" sz="1400" b="0"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59130">
                <a:tc>
                  <a:txBody>
                    <a:bodyPr/>
                    <a:p>
                      <a:pPr indent="0" algn="ctr" fontAlgn="auto">
                        <a:lnSpc>
                          <a:spcPts val="2200"/>
                        </a:lnSpc>
                      </a:pPr>
                      <a:r>
                        <a:rPr lang="en-US" altLang="zh-CN" sz="1400" b="1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【</a:t>
                      </a:r>
                      <a:r>
                        <a:rPr lang="zh-CN" altLang="en-US" sz="1400" b="1" dirty="0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中国大陆首次上市时间</a:t>
                      </a:r>
                      <a:r>
                        <a:rPr lang="en-US" altLang="zh-CN" sz="1400" b="1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】</a:t>
                      </a:r>
                      <a:endParaRPr lang="zh-CN" altLang="en-US" sz="1400" b="1"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anchor="ctr" anchorCtr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ts val="2200"/>
                        </a:lnSpc>
                        <a:buNone/>
                      </a:pPr>
                      <a:r>
                        <a:rPr lang="en-US" altLang="zh-CN" sz="1400" b="0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2026</a:t>
                      </a:r>
                      <a:r>
                        <a:rPr lang="zh-CN" altLang="en-US" sz="1400" b="0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年</a:t>
                      </a:r>
                      <a:r>
                        <a:rPr lang="en-US" altLang="zh-CN" sz="1400" b="0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01</a:t>
                      </a:r>
                      <a:r>
                        <a:rPr lang="zh-CN" altLang="en-US" sz="1400" b="0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月</a:t>
                      </a:r>
                      <a:r>
                        <a:rPr lang="en-US" altLang="zh-CN" sz="1400" b="0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06</a:t>
                      </a:r>
                      <a:r>
                        <a:rPr lang="zh-CN" altLang="en-US" sz="1400" b="0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日</a:t>
                      </a:r>
                      <a:endParaRPr lang="zh-CN" altLang="en-US" sz="1400" b="0"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ts val="2200"/>
                        </a:lnSpc>
                        <a:buNone/>
                      </a:pPr>
                      <a:r>
                        <a:rPr lang="en-US" altLang="zh-CN" sz="1400" b="1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【</a:t>
                      </a:r>
                      <a:r>
                        <a:rPr lang="zh-CN" altLang="en-US" sz="1400" b="1" dirty="0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目前大陆地区同通用名药品的上市情况</a:t>
                      </a:r>
                      <a:r>
                        <a:rPr lang="en-US" altLang="zh-CN" sz="1400" b="1"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】</a:t>
                      </a:r>
                      <a:endParaRPr lang="zh-CN" altLang="en-US" sz="1400" b="0"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anchor="ctr" anchorCtr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ts val="2200"/>
                        </a:lnSpc>
                        <a:buNone/>
                      </a:pPr>
                      <a:r>
                        <a:rPr lang="zh-CN" altLang="en-US" sz="1600" b="1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独家</a:t>
                      </a:r>
                      <a:endParaRPr lang="zh-CN" altLang="en-US" sz="1600" b="1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12750">
                <a:tc gridSpan="2">
                  <a:txBody>
                    <a:bodyPr/>
                    <a:p>
                      <a:pPr indent="0" algn="l" fontAlgn="auto">
                        <a:lnSpc>
                          <a:spcPts val="2200"/>
                        </a:lnSpc>
                      </a:pPr>
                      <a:r>
                        <a:rPr lang="en-US" altLang="zh-CN" sz="1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【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全球首个上市国家</a:t>
                      </a: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/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原研</a:t>
                      </a:r>
                      <a:r>
                        <a:rPr lang="en-US" altLang="zh-CN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/</a:t>
                      </a:r>
                      <a:r>
                        <a:rPr lang="zh-CN" altLang="en-US" sz="1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上市</a:t>
                      </a:r>
                      <a:r>
                        <a:rPr lang="en-US" altLang="zh-CN" sz="1400" b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】</a:t>
                      </a:r>
                      <a:endParaRPr lang="en-US" altLang="zh-CN" sz="14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anchor="ctr" anchorCtr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cPr anchor="ctr" anchorCtr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p>
                      <a:pPr indent="0" algn="ctr" fontAlgn="auto">
                        <a:lnSpc>
                          <a:spcPts val="2200"/>
                        </a:lnSpc>
                        <a:buNone/>
                      </a:pPr>
                      <a:r>
                        <a:rPr lang="zh-CN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中国</a:t>
                      </a:r>
                      <a:r>
                        <a:rPr lang="en-US" altLang="zh-CN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/</a:t>
                      </a:r>
                      <a:r>
                        <a:rPr lang="zh-CN" alt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长春澜江</a:t>
                      </a:r>
                      <a:r>
                        <a:rPr lang="en-US" altLang="zh-CN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/</a:t>
                      </a:r>
                      <a:r>
                        <a:rPr lang="en-US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2026</a:t>
                      </a:r>
                      <a:r>
                        <a:rPr lang="zh-CN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年</a:t>
                      </a:r>
                      <a:r>
                        <a:rPr lang="en-US" altLang="zh-CN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1</a:t>
                      </a:r>
                      <a:r>
                        <a:rPr lang="zh-CN" sz="1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月</a:t>
                      </a:r>
                      <a:endParaRPr lang="zh-CN" altLang="zh-CN" sz="1400" b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anchor="ctr" anchorCtr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cPr anchor="ctr" anchorCtr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任意多边形: 形状 74"/>
          <p:cNvSpPr/>
          <p:nvPr/>
        </p:nvSpPr>
        <p:spPr>
          <a:xfrm>
            <a:off x="5504180" y="5464810"/>
            <a:ext cx="6591300" cy="464185"/>
          </a:xfrm>
          <a:custGeom>
            <a:avLst/>
            <a:gdLst>
              <a:gd name="connsiteX0" fmla="*/ 19833 w 2162995"/>
              <a:gd name="connsiteY0" fmla="*/ 0 h 519406"/>
              <a:gd name="connsiteX1" fmla="*/ 2120154 w 2162995"/>
              <a:gd name="connsiteY1" fmla="*/ 0 h 519406"/>
              <a:gd name="connsiteX2" fmla="*/ 2162995 w 2162995"/>
              <a:gd name="connsiteY2" fmla="*/ 42841 h 519406"/>
              <a:gd name="connsiteX3" fmla="*/ 2162995 w 2162995"/>
              <a:gd name="connsiteY3" fmla="*/ 476565 h 519406"/>
              <a:gd name="connsiteX4" fmla="*/ 2120154 w 2162995"/>
              <a:gd name="connsiteY4" fmla="*/ 519406 h 519406"/>
              <a:gd name="connsiteX5" fmla="*/ 19833 w 2162995"/>
              <a:gd name="connsiteY5" fmla="*/ 519406 h 519406"/>
              <a:gd name="connsiteX6" fmla="*/ 0 w 2162995"/>
              <a:gd name="connsiteY6" fmla="*/ 511191 h 519406"/>
              <a:gd name="connsiteX7" fmla="*/ 37700 w 2162995"/>
              <a:gd name="connsiteY7" fmla="*/ 465498 h 519406"/>
              <a:gd name="connsiteX8" fmla="*/ 102430 w 2162995"/>
              <a:gd name="connsiteY8" fmla="*/ 253586 h 519406"/>
              <a:gd name="connsiteX9" fmla="*/ 37700 w 2162995"/>
              <a:gd name="connsiteY9" fmla="*/ 41674 h 519406"/>
              <a:gd name="connsiteX10" fmla="*/ 7523 w 2162995"/>
              <a:gd name="connsiteY10" fmla="*/ 5099 h 51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62995" h="519406">
                <a:moveTo>
                  <a:pt x="19833" y="0"/>
                </a:moveTo>
                <a:lnTo>
                  <a:pt x="2120154" y="0"/>
                </a:lnTo>
                <a:cubicBezTo>
                  <a:pt x="2143814" y="0"/>
                  <a:pt x="2162995" y="19181"/>
                  <a:pt x="2162995" y="42841"/>
                </a:cubicBezTo>
                <a:lnTo>
                  <a:pt x="2162995" y="476565"/>
                </a:lnTo>
                <a:cubicBezTo>
                  <a:pt x="2162995" y="500225"/>
                  <a:pt x="2143814" y="519406"/>
                  <a:pt x="2120154" y="519406"/>
                </a:cubicBezTo>
                <a:lnTo>
                  <a:pt x="19833" y="519406"/>
                </a:lnTo>
                <a:lnTo>
                  <a:pt x="0" y="511191"/>
                </a:lnTo>
                <a:lnTo>
                  <a:pt x="37700" y="465498"/>
                </a:lnTo>
                <a:cubicBezTo>
                  <a:pt x="78567" y="405007"/>
                  <a:pt x="102430" y="332083"/>
                  <a:pt x="102430" y="253586"/>
                </a:cubicBezTo>
                <a:cubicBezTo>
                  <a:pt x="102430" y="175089"/>
                  <a:pt x="78567" y="102166"/>
                  <a:pt x="37700" y="41674"/>
                </a:cubicBezTo>
                <a:lnTo>
                  <a:pt x="7523" y="5099"/>
                </a:lnTo>
                <a:close/>
              </a:path>
            </a:pathLst>
          </a:custGeom>
          <a:gradFill>
            <a:gsLst>
              <a:gs pos="37000">
                <a:srgbClr val="F1DE6A"/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indent="0" fontAlgn="auto">
              <a:lnSpc>
                <a:spcPts val="2500"/>
              </a:lnSpc>
              <a:buFont typeface="Wingdings" panose="05000000000000000000" charset="0"/>
              <a:buNone/>
            </a:pPr>
            <a:endParaRPr lang="zh-CN" altLang="en-US" sz="140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-635" y="0"/>
            <a:ext cx="12192635" cy="773430"/>
          </a:xfrm>
          <a:prstGeom prst="rect">
            <a:avLst/>
          </a:prstGeom>
          <a:gradFill>
            <a:gsLst>
              <a:gs pos="33000">
                <a:srgbClr val="C00000"/>
              </a:gs>
              <a:gs pos="56000">
                <a:srgbClr val="C12A2A"/>
              </a:gs>
              <a:gs pos="15000">
                <a:srgbClr val="C00000"/>
              </a:gs>
              <a:gs pos="1000">
                <a:srgbClr val="C00000"/>
              </a:gs>
              <a:gs pos="88000">
                <a:srgbClr val="FEFFFF">
                  <a:alpha val="100000"/>
                </a:srgbClr>
              </a:gs>
              <a:gs pos="78000">
                <a:schemeClr val="bg1"/>
              </a:gs>
              <a:gs pos="38000">
                <a:srgbClr val="C00000"/>
              </a:gs>
              <a:gs pos="100000">
                <a:srgbClr val="FCFEFF"/>
              </a:gs>
            </a:gsLst>
            <a:lin ang="18900000" scaled="0"/>
          </a:gradFill>
        </p:spPr>
        <p:txBody>
          <a:bodyPr wrap="square" rtlCol="0">
            <a:noAutofit/>
          </a:bodyPr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075" y="0"/>
            <a:ext cx="2320925" cy="773430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8990965" y="1515745"/>
            <a:ext cx="239966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</a:t>
            </a:r>
            <a:endParaRPr lang="en-US" altLang="en-US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55270" y="151765"/>
            <a:ext cx="4712970" cy="52197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01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、药品基本信息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2/2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）</a:t>
            </a:r>
            <a:endParaRPr lang="zh-CN" altLang="en-US" sz="2800" b="1" dirty="0" smtClean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" name="文本框 1" descr="7b0a202020202262756c6c6574223a20227b5c2263617465676f727949645c223a5c225c222c5c2274656d706c61746549645c223a32303233313639367d220a7d0a"/>
          <p:cNvSpPr txBox="1"/>
          <p:nvPr>
            <p:custDataLst>
              <p:tags r:id="rId2"/>
            </p:custDataLst>
          </p:nvPr>
        </p:nvSpPr>
        <p:spPr>
          <a:xfrm>
            <a:off x="206375" y="1901190"/>
            <a:ext cx="3735070" cy="38906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fontAlgn="auto">
              <a:lnSpc>
                <a:spcPts val="2500"/>
              </a:lnSpc>
            </a:pPr>
            <a:r>
              <a:rPr lang="en-US" altLang="zh-CN" sz="140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</a:t>
            </a:r>
            <a:r>
              <a:rPr lang="zh-CN" altLang="en-US" sz="1400" b="1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消化性溃疡</a:t>
            </a:r>
            <a:r>
              <a:rPr lang="zh-CN" altLang="en-US" sz="140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与</a:t>
            </a:r>
            <a:r>
              <a:rPr lang="zh-CN" altLang="en-US" sz="1400" b="1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反流性食管炎</a:t>
            </a:r>
            <a:r>
              <a:rPr lang="zh-CN" altLang="en-US" sz="140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为我国发病率较高的两种慢性消化系统疾病。</a:t>
            </a:r>
            <a:endParaRPr lang="zh-CN" altLang="en-US" sz="140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0" fontAlgn="auto">
              <a:lnSpc>
                <a:spcPts val="2500"/>
              </a:lnSpc>
            </a:pPr>
            <a:r>
              <a:rPr lang="zh-CN" altLang="en-US" sz="140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140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</a:t>
            </a:r>
            <a:r>
              <a:rPr lang="zh-CN" altLang="en-US" sz="140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18–64 岁成人中，消化性溃疡患病率约</a:t>
            </a:r>
            <a:r>
              <a:rPr lang="zh-CN" altLang="en-US" sz="1400" b="1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7%</a:t>
            </a:r>
            <a:r>
              <a:rPr lang="zh-CN" altLang="en-US" sz="140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，反流性食管炎患病率约 </a:t>
            </a:r>
            <a:r>
              <a:rPr lang="zh-CN" altLang="en-US" sz="1400" b="1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5.4%，</a:t>
            </a:r>
            <a:r>
              <a:rPr lang="zh-CN" altLang="en-US" sz="140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两类疾病合计约</a:t>
            </a:r>
            <a:r>
              <a:rPr lang="zh-CN" altLang="en-US" sz="1400" b="1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1.2 亿</a:t>
            </a:r>
            <a:r>
              <a:rPr lang="zh-CN" altLang="en-US" sz="140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患者。</a:t>
            </a:r>
            <a:endParaRPr lang="zh-CN" altLang="en-US" sz="140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0" fontAlgn="auto">
              <a:lnSpc>
                <a:spcPts val="25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endParaRPr lang="zh-CN" altLang="en-US" sz="140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0" fontAlgn="auto">
              <a:lnSpc>
                <a:spcPts val="25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endParaRPr lang="zh-CN" altLang="en-US" sz="140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0" fontAlgn="auto">
              <a:lnSpc>
                <a:spcPts val="25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endParaRPr lang="zh-CN" altLang="en-US" sz="140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0" fontAlgn="auto">
              <a:lnSpc>
                <a:spcPts val="25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endParaRPr lang="zh-CN" altLang="en-US" sz="140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0" fontAlgn="auto">
              <a:lnSpc>
                <a:spcPts val="2500"/>
              </a:lnSpc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endParaRPr lang="zh-CN" altLang="en-US" sz="140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0" fontAlgn="auto">
              <a:lnSpc>
                <a:spcPts val="2500"/>
              </a:lnSpc>
            </a:pPr>
            <a:endParaRPr lang="zh-CN" altLang="en-US" sz="140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285750" indent="-285750" fontAlgn="auto">
              <a:lnSpc>
                <a:spcPts val="2500"/>
              </a:lnSpc>
              <a:buFont typeface="Wingdings" panose="05000000000000000000" charset="0"/>
              <a:buChar char="Ø"/>
            </a:pPr>
            <a:endParaRPr lang="zh-CN" altLang="en-US" sz="1400" dirty="0">
              <a:ln>
                <a:noFill/>
              </a:ln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0" fontAlgn="auto">
              <a:lnSpc>
                <a:spcPts val="2500"/>
              </a:lnSpc>
            </a:pPr>
            <a:endParaRPr lang="zh-CN" altLang="en-US" sz="1400" dirty="0">
              <a:ln>
                <a:noFill/>
              </a:ln>
              <a:effectLst/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49" name="Group 44"/>
          <p:cNvGrpSpPr>
            <a:grpSpLocks noChangeAspect="1"/>
          </p:cNvGrpSpPr>
          <p:nvPr>
            <p:custDataLst>
              <p:tags r:id="rId5"/>
            </p:custDataLst>
          </p:nvPr>
        </p:nvGrpSpPr>
        <p:grpSpPr>
          <a:xfrm>
            <a:off x="288673" y="3727281"/>
            <a:ext cx="538898" cy="540000"/>
            <a:chOff x="323885" y="1363098"/>
            <a:chExt cx="394296" cy="394296"/>
          </a:xfrm>
        </p:grpSpPr>
        <p:sp>
          <p:nvSpPr>
            <p:cNvPr id="50" name="椭圆 49"/>
            <p:cNvSpPr>
              <a:spLocks noChangeAspect="1"/>
            </p:cNvSpPr>
            <p:nvPr>
              <p:custDataLst>
                <p:tags r:id="rId6"/>
              </p:custDataLst>
            </p:nvPr>
          </p:nvSpPr>
          <p:spPr>
            <a:xfrm>
              <a:off x="323885" y="1363098"/>
              <a:ext cx="394296" cy="39429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00" b="0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charset="-122"/>
                <a:cs typeface="Times New Roman" panose="02020603050405020304" pitchFamily="18" charset="0"/>
              </a:endParaRPr>
            </a:p>
          </p:txBody>
        </p:sp>
        <p:sp>
          <p:nvSpPr>
            <p:cNvPr id="51" name="stomach_160992"/>
            <p:cNvSpPr/>
            <p:nvPr>
              <p:custDataLst>
                <p:tags r:id="rId7"/>
              </p:custDataLst>
            </p:nvPr>
          </p:nvSpPr>
          <p:spPr>
            <a:xfrm>
              <a:off x="402614" y="1430855"/>
              <a:ext cx="257251" cy="250600"/>
            </a:xfrm>
            <a:custGeom>
              <a:avLst/>
              <a:gdLst>
                <a:gd name="T0" fmla="*/ 5929 w 6981"/>
                <a:gd name="T1" fmla="*/ 2080 h 6588"/>
                <a:gd name="T2" fmla="*/ 2558 w 6981"/>
                <a:gd name="T3" fmla="*/ 247 h 6588"/>
                <a:gd name="T4" fmla="*/ 1356 w 6981"/>
                <a:gd name="T5" fmla="*/ 121 h 6588"/>
                <a:gd name="T6" fmla="*/ 413 w 6981"/>
                <a:gd name="T7" fmla="*/ 889 h 6588"/>
                <a:gd name="T8" fmla="*/ 1052 w 6981"/>
                <a:gd name="T9" fmla="*/ 3041 h 6588"/>
                <a:gd name="T10" fmla="*/ 1326 w 6981"/>
                <a:gd name="T11" fmla="*/ 3191 h 6588"/>
                <a:gd name="T12" fmla="*/ 1078 w 6981"/>
                <a:gd name="T13" fmla="*/ 3653 h 6588"/>
                <a:gd name="T14" fmla="*/ 2289 w 6981"/>
                <a:gd name="T15" fmla="*/ 6439 h 6588"/>
                <a:gd name="T16" fmla="*/ 3070 w 6981"/>
                <a:gd name="T17" fmla="*/ 6588 h 6588"/>
                <a:gd name="T18" fmla="*/ 5062 w 6981"/>
                <a:gd name="T19" fmla="*/ 5223 h 6588"/>
                <a:gd name="T20" fmla="*/ 5118 w 6981"/>
                <a:gd name="T21" fmla="*/ 5063 h 6588"/>
                <a:gd name="T22" fmla="*/ 5236 w 6981"/>
                <a:gd name="T23" fmla="*/ 5068 h 6588"/>
                <a:gd name="T24" fmla="*/ 6568 w 6981"/>
                <a:gd name="T25" fmla="*/ 4235 h 6588"/>
                <a:gd name="T26" fmla="*/ 5929 w 6981"/>
                <a:gd name="T27" fmla="*/ 2080 h 6588"/>
                <a:gd name="T28" fmla="*/ 1586 w 6981"/>
                <a:gd name="T29" fmla="*/ 3852 h 6588"/>
                <a:gd name="T30" fmla="*/ 3072 w 6981"/>
                <a:gd name="T31" fmla="*/ 2833 h 6588"/>
                <a:gd name="T32" fmla="*/ 3392 w 6981"/>
                <a:gd name="T33" fmla="*/ 2867 h 6588"/>
                <a:gd name="T34" fmla="*/ 2244 w 6981"/>
                <a:gd name="T35" fmla="*/ 5811 h 6588"/>
                <a:gd name="T36" fmla="*/ 1586 w 6981"/>
                <a:gd name="T37" fmla="*/ 3852 h 6588"/>
                <a:gd name="T38" fmla="*/ 4554 w 6981"/>
                <a:gd name="T39" fmla="*/ 5024 h 6588"/>
                <a:gd name="T40" fmla="*/ 3069 w 6981"/>
                <a:gd name="T41" fmla="*/ 6043 h 6588"/>
                <a:gd name="T42" fmla="*/ 2749 w 6981"/>
                <a:gd name="T43" fmla="*/ 6009 h 6588"/>
                <a:gd name="T44" fmla="*/ 3897 w 6981"/>
                <a:gd name="T45" fmla="*/ 3065 h 6588"/>
                <a:gd name="T46" fmla="*/ 4554 w 6981"/>
                <a:gd name="T47" fmla="*/ 5024 h 6588"/>
                <a:gd name="T48" fmla="*/ 6088 w 6981"/>
                <a:gd name="T49" fmla="*/ 3976 h 6588"/>
                <a:gd name="T50" fmla="*/ 5208 w 6981"/>
                <a:gd name="T51" fmla="*/ 4523 h 6588"/>
                <a:gd name="T52" fmla="*/ 3852 w 6981"/>
                <a:gd name="T53" fmla="*/ 2439 h 6588"/>
                <a:gd name="T54" fmla="*/ 3070 w 6981"/>
                <a:gd name="T55" fmla="*/ 2289 h 6588"/>
                <a:gd name="T56" fmla="*/ 1706 w 6981"/>
                <a:gd name="T57" fmla="*/ 2779 h 6588"/>
                <a:gd name="T58" fmla="*/ 1312 w 6981"/>
                <a:gd name="T59" fmla="*/ 2564 h 6588"/>
                <a:gd name="T60" fmla="*/ 893 w 6981"/>
                <a:gd name="T61" fmla="*/ 1147 h 6588"/>
                <a:gd name="T62" fmla="*/ 1510 w 6981"/>
                <a:gd name="T63" fmla="*/ 643 h 6588"/>
                <a:gd name="T64" fmla="*/ 2297 w 6981"/>
                <a:gd name="T65" fmla="*/ 725 h 6588"/>
                <a:gd name="T66" fmla="*/ 5666 w 6981"/>
                <a:gd name="T67" fmla="*/ 2559 h 6588"/>
                <a:gd name="T68" fmla="*/ 6088 w 6981"/>
                <a:gd name="T69" fmla="*/ 3976 h 6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981" h="6588">
                  <a:moveTo>
                    <a:pt x="5929" y="2080"/>
                  </a:moveTo>
                  <a:lnTo>
                    <a:pt x="2558" y="247"/>
                  </a:lnTo>
                  <a:cubicBezTo>
                    <a:pt x="2188" y="45"/>
                    <a:pt x="1760" y="0"/>
                    <a:pt x="1356" y="121"/>
                  </a:cubicBezTo>
                  <a:cubicBezTo>
                    <a:pt x="949" y="241"/>
                    <a:pt x="614" y="515"/>
                    <a:pt x="413" y="889"/>
                  </a:cubicBezTo>
                  <a:cubicBezTo>
                    <a:pt x="0" y="1659"/>
                    <a:pt x="285" y="2625"/>
                    <a:pt x="1052" y="3041"/>
                  </a:cubicBezTo>
                  <a:lnTo>
                    <a:pt x="1326" y="3191"/>
                  </a:lnTo>
                  <a:cubicBezTo>
                    <a:pt x="1228" y="3332"/>
                    <a:pt x="1144" y="3487"/>
                    <a:pt x="1078" y="3653"/>
                  </a:cubicBezTo>
                  <a:cubicBezTo>
                    <a:pt x="648" y="4756"/>
                    <a:pt x="1190" y="6005"/>
                    <a:pt x="2289" y="6439"/>
                  </a:cubicBezTo>
                  <a:cubicBezTo>
                    <a:pt x="2540" y="6537"/>
                    <a:pt x="2802" y="6588"/>
                    <a:pt x="3070" y="6588"/>
                  </a:cubicBezTo>
                  <a:cubicBezTo>
                    <a:pt x="3957" y="6588"/>
                    <a:pt x="4740" y="6052"/>
                    <a:pt x="5062" y="5223"/>
                  </a:cubicBezTo>
                  <a:cubicBezTo>
                    <a:pt x="5084" y="5169"/>
                    <a:pt x="5101" y="5116"/>
                    <a:pt x="5118" y="5063"/>
                  </a:cubicBezTo>
                  <a:cubicBezTo>
                    <a:pt x="5158" y="5065"/>
                    <a:pt x="5197" y="5068"/>
                    <a:pt x="5236" y="5068"/>
                  </a:cubicBezTo>
                  <a:cubicBezTo>
                    <a:pt x="5784" y="5068"/>
                    <a:pt x="6284" y="4764"/>
                    <a:pt x="6568" y="4235"/>
                  </a:cubicBezTo>
                  <a:cubicBezTo>
                    <a:pt x="6981" y="3463"/>
                    <a:pt x="6696" y="2497"/>
                    <a:pt x="5929" y="2080"/>
                  </a:cubicBezTo>
                  <a:close/>
                  <a:moveTo>
                    <a:pt x="1586" y="3852"/>
                  </a:moveTo>
                  <a:cubicBezTo>
                    <a:pt x="1828" y="3233"/>
                    <a:pt x="2410" y="2833"/>
                    <a:pt x="3072" y="2833"/>
                  </a:cubicBezTo>
                  <a:cubicBezTo>
                    <a:pt x="3180" y="2833"/>
                    <a:pt x="3286" y="2844"/>
                    <a:pt x="3392" y="2867"/>
                  </a:cubicBezTo>
                  <a:lnTo>
                    <a:pt x="2244" y="5811"/>
                  </a:lnTo>
                  <a:cubicBezTo>
                    <a:pt x="1592" y="5413"/>
                    <a:pt x="1298" y="4589"/>
                    <a:pt x="1586" y="3852"/>
                  </a:cubicBezTo>
                  <a:close/>
                  <a:moveTo>
                    <a:pt x="4554" y="5024"/>
                  </a:moveTo>
                  <a:cubicBezTo>
                    <a:pt x="4313" y="5643"/>
                    <a:pt x="3730" y="6043"/>
                    <a:pt x="3069" y="6043"/>
                  </a:cubicBezTo>
                  <a:cubicBezTo>
                    <a:pt x="2961" y="6043"/>
                    <a:pt x="2854" y="6032"/>
                    <a:pt x="2749" y="6009"/>
                  </a:cubicBezTo>
                  <a:lnTo>
                    <a:pt x="3897" y="3065"/>
                  </a:lnTo>
                  <a:cubicBezTo>
                    <a:pt x="4549" y="3463"/>
                    <a:pt x="4842" y="4288"/>
                    <a:pt x="4554" y="5024"/>
                  </a:cubicBezTo>
                  <a:close/>
                  <a:moveTo>
                    <a:pt x="6088" y="3976"/>
                  </a:moveTo>
                  <a:cubicBezTo>
                    <a:pt x="5894" y="4335"/>
                    <a:pt x="5569" y="4533"/>
                    <a:pt x="5208" y="4523"/>
                  </a:cubicBezTo>
                  <a:cubicBezTo>
                    <a:pt x="5241" y="3635"/>
                    <a:pt x="4720" y="2780"/>
                    <a:pt x="3852" y="2439"/>
                  </a:cubicBezTo>
                  <a:cubicBezTo>
                    <a:pt x="3601" y="2340"/>
                    <a:pt x="3338" y="2289"/>
                    <a:pt x="3070" y="2289"/>
                  </a:cubicBezTo>
                  <a:cubicBezTo>
                    <a:pt x="2558" y="2289"/>
                    <a:pt x="2081" y="2468"/>
                    <a:pt x="1706" y="2779"/>
                  </a:cubicBezTo>
                  <a:lnTo>
                    <a:pt x="1312" y="2564"/>
                  </a:lnTo>
                  <a:cubicBezTo>
                    <a:pt x="808" y="2289"/>
                    <a:pt x="620" y="1655"/>
                    <a:pt x="893" y="1147"/>
                  </a:cubicBezTo>
                  <a:cubicBezTo>
                    <a:pt x="1025" y="901"/>
                    <a:pt x="1245" y="721"/>
                    <a:pt x="1510" y="643"/>
                  </a:cubicBezTo>
                  <a:cubicBezTo>
                    <a:pt x="1776" y="564"/>
                    <a:pt x="2054" y="593"/>
                    <a:pt x="2297" y="725"/>
                  </a:cubicBezTo>
                  <a:lnTo>
                    <a:pt x="5666" y="2559"/>
                  </a:lnTo>
                  <a:cubicBezTo>
                    <a:pt x="6173" y="2833"/>
                    <a:pt x="6361" y="3468"/>
                    <a:pt x="6088" y="3976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矩形: 圆角 46"/>
          <p:cNvSpPr/>
          <p:nvPr>
            <p:custDataLst>
              <p:tags r:id="rId8"/>
            </p:custDataLst>
          </p:nvPr>
        </p:nvSpPr>
        <p:spPr>
          <a:xfrm>
            <a:off x="954405" y="3607435"/>
            <a:ext cx="2969895" cy="77025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1349A">
                  <a:alpha val="18000"/>
                </a:srgbClr>
              </a:gs>
              <a:gs pos="100000">
                <a:srgbClr val="0356B3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复发性强</a:t>
            </a:r>
            <a:endParaRPr kumimoji="0" lang="zh-CN" altLang="en-US" sz="14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PU 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年复发率30%–50%；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GERD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患者</a:t>
            </a: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70%</a:t>
            </a:r>
            <a:r>
              <a:rPr kumimoji="0" 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会出现</a:t>
            </a: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症状反复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4" name="矩形: 圆角 46"/>
          <p:cNvSpPr/>
          <p:nvPr>
            <p:custDataLst>
              <p:tags r:id="rId9"/>
            </p:custDataLst>
          </p:nvPr>
        </p:nvSpPr>
        <p:spPr>
          <a:xfrm>
            <a:off x="947420" y="4600575"/>
            <a:ext cx="2969895" cy="770255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1349A">
                  <a:alpha val="18000"/>
                </a:srgbClr>
              </a:gs>
              <a:gs pos="100000">
                <a:srgbClr val="0356B3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b="1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经济负担重</a:t>
            </a:r>
            <a:endParaRPr lang="zh-CN" altLang="en-US" sz="1400" b="1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年总费用超 4000 亿元，药品占60%–70%。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矩形: 圆角 46"/>
          <p:cNvSpPr/>
          <p:nvPr>
            <p:custDataLst>
              <p:tags r:id="rId10"/>
            </p:custDataLst>
          </p:nvPr>
        </p:nvSpPr>
        <p:spPr>
          <a:xfrm>
            <a:off x="929005" y="5596890"/>
            <a:ext cx="2969895" cy="76073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01349A">
                  <a:alpha val="18000"/>
                </a:srgbClr>
              </a:gs>
              <a:gs pos="100000">
                <a:srgbClr val="0356B3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ctr" fontAlgn="auto">
              <a:lnSpc>
                <a:spcPts val="2500"/>
              </a:lnSpc>
              <a:buNone/>
            </a:pPr>
            <a:r>
              <a:rPr lang="zh-CN" altLang="en-US" sz="1400" b="1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年轻化 + 城市化</a:t>
            </a:r>
            <a:endParaRPr lang="zh-CN" altLang="en-US" sz="1400" b="1" dirty="0">
              <a:ln>
                <a:noFill/>
              </a:ln>
              <a:solidFill>
                <a:srgbClr val="C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0" algn="ctr" fontAlgn="auto">
              <a:lnSpc>
                <a:spcPct val="100000"/>
              </a:lnSpc>
              <a:buNone/>
            </a:pPr>
            <a:r>
              <a:rPr lang="en-US" altLang="zh-CN" sz="12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GERD </a:t>
            </a:r>
            <a:r>
              <a:rPr lang="zh-CN" altLang="en-US" sz="12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在30–45 岁快速上升，大城市患病率更高。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20" name="椭圆 19"/>
          <p:cNvSpPr>
            <a:spLocks noChangeAspect="1"/>
          </p:cNvSpPr>
          <p:nvPr>
            <p:custDataLst>
              <p:tags r:id="rId11"/>
            </p:custDataLst>
          </p:nvPr>
        </p:nvSpPr>
        <p:spPr>
          <a:xfrm>
            <a:off x="269025" y="4698090"/>
            <a:ext cx="574824" cy="576000"/>
          </a:xfrm>
          <a:prstGeom prst="ellipse">
            <a:avLst/>
          </a:prstGeom>
          <a:solidFill>
            <a:schemeClr val="bg1"/>
          </a:solidFill>
          <a:ln w="952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等线" panose="02010600030101010101" charset="-122"/>
              <a:cs typeface="Times New Roman" panose="02020603050405020304" pitchFamily="18" charset="0"/>
            </a:endParaRPr>
          </a:p>
        </p:txBody>
      </p:sp>
      <p:sp>
        <p:nvSpPr>
          <p:cNvPr id="67" name="stomach_160992"/>
          <p:cNvSpPr/>
          <p:nvPr>
            <p:custDataLst>
              <p:tags r:id="rId12"/>
            </p:custDataLst>
          </p:nvPr>
        </p:nvSpPr>
        <p:spPr>
          <a:xfrm>
            <a:off x="365422" y="4789004"/>
            <a:ext cx="398191" cy="397344"/>
          </a:xfrm>
          <a:custGeom>
            <a:avLst/>
            <a:gdLst>
              <a:gd name="T0" fmla="*/ 12436 w 12765"/>
              <a:gd name="T1" fmla="*/ 0 h 12739"/>
              <a:gd name="T2" fmla="*/ 4469 w 12765"/>
              <a:gd name="T3" fmla="*/ 7970 h 12739"/>
              <a:gd name="T4" fmla="*/ 1369 w 12765"/>
              <a:gd name="T5" fmla="*/ 5163 h 12739"/>
              <a:gd name="T6" fmla="*/ 0 w 12765"/>
              <a:gd name="T7" fmla="*/ 6438 h 12739"/>
              <a:gd name="T8" fmla="*/ 5357 w 12765"/>
              <a:gd name="T9" fmla="*/ 12739 h 12739"/>
              <a:gd name="T10" fmla="*/ 12765 w 12765"/>
              <a:gd name="T11" fmla="*/ 877 h 12739"/>
              <a:gd name="T12" fmla="*/ 12436 w 12765"/>
              <a:gd name="T13" fmla="*/ 0 h 127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765" h="12739">
                <a:moveTo>
                  <a:pt x="12436" y="0"/>
                </a:moveTo>
                <a:cubicBezTo>
                  <a:pt x="8552" y="2754"/>
                  <a:pt x="5734" y="6228"/>
                  <a:pt x="4469" y="7970"/>
                </a:cubicBezTo>
                <a:lnTo>
                  <a:pt x="1369" y="5163"/>
                </a:lnTo>
                <a:lnTo>
                  <a:pt x="0" y="6438"/>
                </a:lnTo>
                <a:lnTo>
                  <a:pt x="5357" y="12739"/>
                </a:lnTo>
                <a:cubicBezTo>
                  <a:pt x="6278" y="10010"/>
                  <a:pt x="9199" y="4669"/>
                  <a:pt x="12765" y="877"/>
                </a:cubicBezTo>
                <a:lnTo>
                  <a:pt x="12436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2" name="椭圆 21"/>
          <p:cNvSpPr/>
          <p:nvPr>
            <p:custDataLst>
              <p:tags r:id="rId13"/>
            </p:custDataLst>
          </p:nvPr>
        </p:nvSpPr>
        <p:spPr>
          <a:xfrm>
            <a:off x="273484" y="5645369"/>
            <a:ext cx="597753" cy="597753"/>
          </a:xfrm>
          <a:prstGeom prst="ellipse">
            <a:avLst/>
          </a:prstGeom>
          <a:solidFill>
            <a:schemeClr val="bg1"/>
          </a:solidFill>
          <a:ln w="952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stomach_160992"/>
          <p:cNvSpPr/>
          <p:nvPr>
            <p:custDataLst>
              <p:tags r:id="rId14"/>
            </p:custDataLst>
          </p:nvPr>
        </p:nvSpPr>
        <p:spPr>
          <a:xfrm>
            <a:off x="442094" y="5798707"/>
            <a:ext cx="232851" cy="289273"/>
          </a:xfrm>
          <a:custGeom>
            <a:avLst/>
            <a:gdLst>
              <a:gd name="connsiteX0" fmla="*/ 373273 h 605239"/>
              <a:gd name="connsiteY0" fmla="*/ 373273 h 605239"/>
              <a:gd name="connsiteX1" fmla="*/ 373273 h 605239"/>
              <a:gd name="connsiteY1" fmla="*/ 373273 h 605239"/>
              <a:gd name="connsiteX2" fmla="*/ 373273 h 605239"/>
              <a:gd name="connsiteY2" fmla="*/ 373273 h 605239"/>
              <a:gd name="connsiteX3" fmla="*/ 373273 h 605239"/>
              <a:gd name="connsiteY3" fmla="*/ 373273 h 605239"/>
              <a:gd name="connsiteX4" fmla="*/ 373273 h 605239"/>
              <a:gd name="connsiteY4" fmla="*/ 373273 h 605239"/>
              <a:gd name="connsiteX5" fmla="*/ 373273 h 605239"/>
              <a:gd name="connsiteY5" fmla="*/ 373273 h 605239"/>
              <a:gd name="connsiteX6" fmla="*/ 373273 h 605239"/>
              <a:gd name="connsiteY6" fmla="*/ 373273 h 605239"/>
              <a:gd name="connsiteX7" fmla="*/ 373273 h 605239"/>
              <a:gd name="connsiteY7" fmla="*/ 373273 h 605239"/>
              <a:gd name="connsiteX8" fmla="*/ 373273 h 605239"/>
              <a:gd name="connsiteY8" fmla="*/ 373273 h 605239"/>
              <a:gd name="connsiteX9" fmla="*/ 373273 h 605239"/>
              <a:gd name="connsiteY9" fmla="*/ 373273 h 605239"/>
              <a:gd name="connsiteX10" fmla="*/ 373273 h 605239"/>
              <a:gd name="connsiteY10" fmla="*/ 373273 h 605239"/>
              <a:gd name="connsiteX11" fmla="*/ 373273 h 605239"/>
              <a:gd name="connsiteY11" fmla="*/ 373273 h 605239"/>
              <a:gd name="connsiteX12" fmla="*/ 373273 h 605239"/>
              <a:gd name="connsiteY12" fmla="*/ 373273 h 605239"/>
              <a:gd name="connsiteX13" fmla="*/ 373273 h 605239"/>
              <a:gd name="connsiteY13" fmla="*/ 373273 h 605239"/>
              <a:gd name="connsiteX14" fmla="*/ 373273 h 605239"/>
              <a:gd name="connsiteY14" fmla="*/ 373273 h 605239"/>
              <a:gd name="connsiteX15" fmla="*/ 373273 h 605239"/>
              <a:gd name="connsiteY15" fmla="*/ 373273 h 605239"/>
              <a:gd name="connsiteX16" fmla="*/ 373273 h 605239"/>
              <a:gd name="connsiteY16" fmla="*/ 373273 h 605239"/>
              <a:gd name="connsiteX17" fmla="*/ 373273 h 605239"/>
              <a:gd name="connsiteY17" fmla="*/ 373273 h 605239"/>
              <a:gd name="connsiteX18" fmla="*/ 373273 h 605239"/>
              <a:gd name="connsiteY18" fmla="*/ 373273 h 605239"/>
              <a:gd name="connsiteX19" fmla="*/ 373273 h 605239"/>
              <a:gd name="connsiteY19" fmla="*/ 373273 h 605239"/>
              <a:gd name="connsiteX20" fmla="*/ 373273 h 605239"/>
              <a:gd name="connsiteY20" fmla="*/ 373273 h 605239"/>
              <a:gd name="connsiteX21" fmla="*/ 373273 h 605239"/>
              <a:gd name="connsiteY21" fmla="*/ 373273 h 605239"/>
              <a:gd name="connsiteX22" fmla="*/ 373273 h 605239"/>
              <a:gd name="connsiteY22" fmla="*/ 373273 h 605239"/>
              <a:gd name="connsiteX23" fmla="*/ 373273 h 605239"/>
              <a:gd name="connsiteY23" fmla="*/ 373273 h 605239"/>
              <a:gd name="connsiteX24" fmla="*/ 373273 h 605239"/>
              <a:gd name="connsiteY24" fmla="*/ 373273 h 605239"/>
              <a:gd name="connsiteX25" fmla="*/ 373273 h 605239"/>
              <a:gd name="connsiteY25" fmla="*/ 373273 h 605239"/>
              <a:gd name="connsiteX26" fmla="*/ 373273 h 605239"/>
              <a:gd name="connsiteY26" fmla="*/ 373273 h 605239"/>
              <a:gd name="connsiteX27" fmla="*/ 373273 h 605239"/>
              <a:gd name="connsiteY27" fmla="*/ 373273 h 605239"/>
              <a:gd name="connsiteX28" fmla="*/ 373273 h 605239"/>
              <a:gd name="connsiteY28" fmla="*/ 373273 h 605239"/>
              <a:gd name="connsiteX29" fmla="*/ 373273 h 605239"/>
              <a:gd name="connsiteY29" fmla="*/ 373273 h 605239"/>
              <a:gd name="connsiteX30" fmla="*/ 373273 h 605239"/>
              <a:gd name="connsiteY30" fmla="*/ 373273 h 605239"/>
              <a:gd name="connsiteX31" fmla="*/ 373273 h 605239"/>
              <a:gd name="connsiteY31" fmla="*/ 373273 h 605239"/>
              <a:gd name="connsiteX32" fmla="*/ 373273 h 605239"/>
              <a:gd name="connsiteY32" fmla="*/ 373273 h 605239"/>
              <a:gd name="connsiteX33" fmla="*/ 373273 h 605239"/>
              <a:gd name="connsiteY33" fmla="*/ 373273 h 605239"/>
              <a:gd name="connsiteX34" fmla="*/ 373273 h 605239"/>
              <a:gd name="connsiteY34" fmla="*/ 373273 h 605239"/>
              <a:gd name="connsiteX35" fmla="*/ 373273 h 605239"/>
              <a:gd name="connsiteY35" fmla="*/ 373273 h 605239"/>
              <a:gd name="connsiteX36" fmla="*/ 373273 h 605239"/>
              <a:gd name="connsiteY36" fmla="*/ 373273 h 605239"/>
              <a:gd name="connsiteX37" fmla="*/ 373273 h 605239"/>
              <a:gd name="connsiteY37" fmla="*/ 373273 h 605239"/>
              <a:gd name="connsiteX38" fmla="*/ 373273 h 605239"/>
              <a:gd name="connsiteY38" fmla="*/ 373273 h 605239"/>
              <a:gd name="connsiteX39" fmla="*/ 373273 h 605239"/>
              <a:gd name="connsiteY39" fmla="*/ 373273 h 605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88383" h="606722">
                <a:moveTo>
                  <a:pt x="244156" y="318674"/>
                </a:moveTo>
                <a:cubicBezTo>
                  <a:pt x="255991" y="318674"/>
                  <a:pt x="265512" y="328183"/>
                  <a:pt x="265512" y="340003"/>
                </a:cubicBezTo>
                <a:lnTo>
                  <a:pt x="265512" y="382129"/>
                </a:lnTo>
                <a:lnTo>
                  <a:pt x="307779" y="382129"/>
                </a:lnTo>
                <a:cubicBezTo>
                  <a:pt x="319525" y="382129"/>
                  <a:pt x="329046" y="391727"/>
                  <a:pt x="329046" y="403459"/>
                </a:cubicBezTo>
                <a:cubicBezTo>
                  <a:pt x="329046" y="415190"/>
                  <a:pt x="319525" y="424788"/>
                  <a:pt x="307779" y="424788"/>
                </a:cubicBezTo>
                <a:lnTo>
                  <a:pt x="265512" y="424788"/>
                </a:lnTo>
                <a:lnTo>
                  <a:pt x="265512" y="466914"/>
                </a:lnTo>
                <a:cubicBezTo>
                  <a:pt x="265512" y="478734"/>
                  <a:pt x="255991" y="488243"/>
                  <a:pt x="244156" y="488243"/>
                </a:cubicBezTo>
                <a:cubicBezTo>
                  <a:pt x="232410" y="488243"/>
                  <a:pt x="222889" y="478734"/>
                  <a:pt x="222889" y="466914"/>
                </a:cubicBezTo>
                <a:lnTo>
                  <a:pt x="222889" y="424788"/>
                </a:lnTo>
                <a:lnTo>
                  <a:pt x="180622" y="424788"/>
                </a:lnTo>
                <a:cubicBezTo>
                  <a:pt x="168876" y="424788"/>
                  <a:pt x="159266" y="415190"/>
                  <a:pt x="159266" y="403459"/>
                </a:cubicBezTo>
                <a:cubicBezTo>
                  <a:pt x="159266" y="391727"/>
                  <a:pt x="168876" y="382129"/>
                  <a:pt x="180622" y="382129"/>
                </a:cubicBezTo>
                <a:lnTo>
                  <a:pt x="222889" y="382129"/>
                </a:lnTo>
                <a:lnTo>
                  <a:pt x="222889" y="340003"/>
                </a:lnTo>
                <a:cubicBezTo>
                  <a:pt x="222889" y="328183"/>
                  <a:pt x="232410" y="318674"/>
                  <a:pt x="244156" y="318674"/>
                </a:cubicBezTo>
                <a:close/>
                <a:moveTo>
                  <a:pt x="119792" y="279949"/>
                </a:moveTo>
                <a:cubicBezTo>
                  <a:pt x="106884" y="279949"/>
                  <a:pt x="96470" y="290436"/>
                  <a:pt x="96470" y="303322"/>
                </a:cubicBezTo>
                <a:lnTo>
                  <a:pt x="96470" y="503634"/>
                </a:lnTo>
                <a:cubicBezTo>
                  <a:pt x="96470" y="516520"/>
                  <a:pt x="106884" y="527006"/>
                  <a:pt x="119792" y="527006"/>
                </a:cubicBezTo>
                <a:lnTo>
                  <a:pt x="368502" y="527006"/>
                </a:lnTo>
                <a:cubicBezTo>
                  <a:pt x="381410" y="527006"/>
                  <a:pt x="391913" y="516520"/>
                  <a:pt x="391913" y="503634"/>
                </a:cubicBezTo>
                <a:lnTo>
                  <a:pt x="391913" y="303322"/>
                </a:lnTo>
                <a:cubicBezTo>
                  <a:pt x="391913" y="290436"/>
                  <a:pt x="381410" y="279949"/>
                  <a:pt x="368502" y="279949"/>
                </a:cubicBezTo>
                <a:close/>
                <a:moveTo>
                  <a:pt x="29708" y="197301"/>
                </a:moveTo>
                <a:lnTo>
                  <a:pt x="458675" y="197301"/>
                </a:lnTo>
                <a:lnTo>
                  <a:pt x="458675" y="515809"/>
                </a:lnTo>
                <a:cubicBezTo>
                  <a:pt x="458675" y="565931"/>
                  <a:pt x="417817" y="606722"/>
                  <a:pt x="367612" y="606722"/>
                </a:cubicBezTo>
                <a:lnTo>
                  <a:pt x="120682" y="606722"/>
                </a:lnTo>
                <a:cubicBezTo>
                  <a:pt x="70477" y="606722"/>
                  <a:pt x="29708" y="565931"/>
                  <a:pt x="29708" y="515809"/>
                </a:cubicBezTo>
                <a:close/>
                <a:moveTo>
                  <a:pt x="20916" y="0"/>
                </a:moveTo>
                <a:lnTo>
                  <a:pt x="467467" y="0"/>
                </a:lnTo>
                <a:cubicBezTo>
                  <a:pt x="478948" y="0"/>
                  <a:pt x="488383" y="9332"/>
                  <a:pt x="488383" y="20886"/>
                </a:cubicBezTo>
                <a:lnTo>
                  <a:pt x="488383" y="129136"/>
                </a:lnTo>
                <a:cubicBezTo>
                  <a:pt x="488383" y="140690"/>
                  <a:pt x="478948" y="150022"/>
                  <a:pt x="467467" y="150022"/>
                </a:cubicBezTo>
                <a:lnTo>
                  <a:pt x="20916" y="150022"/>
                </a:lnTo>
                <a:cubicBezTo>
                  <a:pt x="9346" y="150022"/>
                  <a:pt x="0" y="140690"/>
                  <a:pt x="0" y="129136"/>
                </a:cubicBezTo>
                <a:lnTo>
                  <a:pt x="0" y="20886"/>
                </a:lnTo>
                <a:cubicBezTo>
                  <a:pt x="0" y="9332"/>
                  <a:pt x="9346" y="0"/>
                  <a:pt x="20916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" name="组合 25"/>
          <p:cNvGrpSpPr/>
          <p:nvPr>
            <p:custDataLst>
              <p:tags r:id="rId15"/>
            </p:custDataLst>
          </p:nvPr>
        </p:nvGrpSpPr>
        <p:grpSpPr>
          <a:xfrm>
            <a:off x="4287520" y="1576070"/>
            <a:ext cx="7603490" cy="2587625"/>
            <a:chOff x="6296393" y="2536163"/>
            <a:chExt cx="5233451" cy="3954609"/>
          </a:xfrm>
        </p:grpSpPr>
        <p:sp>
          <p:nvSpPr>
            <p:cNvPr id="41" name="矩形 40"/>
            <p:cNvSpPr/>
            <p:nvPr/>
          </p:nvSpPr>
          <p:spPr bwMode="gray">
            <a:xfrm>
              <a:off x="6296393" y="2793334"/>
              <a:ext cx="5233451" cy="3697438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95FF"/>
                </a:buClr>
                <a:buSzPct val="90000"/>
                <a:buFontTx/>
                <a:buNone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C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7" name="矩形 26"/>
            <p:cNvSpPr/>
            <p:nvPr/>
          </p:nvSpPr>
          <p:spPr bwMode="gray">
            <a:xfrm>
              <a:off x="7774541" y="2536163"/>
              <a:ext cx="2523708" cy="561391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9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95FF"/>
                </a:buClr>
                <a:buSzPct val="90000"/>
                <a:buFontTx/>
                <a:buNone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anose="02020603050405020304" pitchFamily="18" charset="0"/>
                  <a:ea typeface="微软雅黑" panose="020B0503020204020204" charset="-122"/>
                  <a:cs typeface="+mn-cs"/>
                </a:rPr>
                <a:t>临床需求仍未满足</a:t>
              </a:r>
              <a:endPara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28" name="矩形 27"/>
            <p:cNvSpPr/>
            <p:nvPr>
              <p:custDataLst>
                <p:tags r:id="rId16"/>
              </p:custDataLst>
            </p:nvPr>
          </p:nvSpPr>
          <p:spPr bwMode="gray">
            <a:xfrm>
              <a:off x="6389051" y="3128139"/>
              <a:ext cx="1292847" cy="990836"/>
            </a:xfrm>
            <a:prstGeom prst="rect">
              <a:avLst/>
            </a:prstGeom>
            <a:solidFill>
              <a:srgbClr val="FDDCE0"/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95FF"/>
                </a:buClr>
                <a:buSzPct val="90000"/>
                <a:buFontTx/>
                <a:buNone/>
                <a:defRPr/>
              </a:pPr>
              <a:r>
                <a:rPr lang="zh-CN" sz="1400" b="1" kern="0" dirty="0">
                  <a:solidFill>
                    <a:schemeClr val="tx1">
                      <a:alpha val="100000"/>
                    </a:schemeClr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中国人群轻症患者</a:t>
              </a:r>
              <a:r>
                <a:rPr lang="en-US" altLang="zh-CN" sz="1400" b="1" kern="0" dirty="0">
                  <a:solidFill>
                    <a:schemeClr val="tx1">
                      <a:alpha val="100000"/>
                    </a:schemeClr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10mg </a:t>
              </a:r>
              <a:r>
                <a:rPr lang="zh-CN" altLang="en-US" sz="1400" b="1" kern="0" dirty="0">
                  <a:solidFill>
                    <a:schemeClr val="tx1">
                      <a:alpha val="100000"/>
                    </a:schemeClr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剂量足够</a:t>
              </a:r>
              <a:endParaRPr kumimoji="0" lang="zh-CN" alt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alpha val="10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29" name="文本框 28"/>
            <p:cNvSpPr txBox="1"/>
            <p:nvPr/>
          </p:nvSpPr>
          <p:spPr bwMode="gray">
            <a:xfrm>
              <a:off x="7751917" y="3155256"/>
              <a:ext cx="3777927" cy="908334"/>
            </a:xfrm>
            <a:prstGeom prst="rect">
              <a:avLst/>
            </a:prstGeom>
          </p:spPr>
          <p:txBody>
            <a:bodyPr wrap="square" lIns="45720" tIns="45720" rIns="45720" bIns="45720" rtlCol="0">
              <a:noAutofit/>
            </a:bodyPr>
            <a:lstStyle/>
            <a:p>
              <a:pPr indent="0" fontAlgn="auto">
                <a:lnSpc>
                  <a:spcPts val="1940"/>
                </a:lnSpc>
                <a:buFont typeface="Wingdings" panose="05000000000000000000" charset="0"/>
                <a:buNone/>
              </a:pPr>
              <a:r>
                <a:rPr lang="zh-CN" altLang="en-US" sz="120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亚裔人群 </a:t>
              </a:r>
              <a:r>
                <a:rPr lang="en-US" altLang="zh-CN" sz="120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CYP2C19 </a:t>
              </a:r>
              <a:r>
                <a:rPr lang="zh-CN" altLang="en-US" sz="120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弱代谢型（</a:t>
              </a:r>
              <a:r>
                <a:rPr lang="en-US" altLang="zh-CN" sz="120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PM）</a:t>
              </a:r>
              <a:r>
                <a:rPr lang="zh-CN" altLang="en-US" sz="120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的人群比例较高，约为 ~</a:t>
              </a:r>
              <a:r>
                <a:rPr lang="en-US" altLang="zh-CN" sz="120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25</a:t>
              </a:r>
              <a:r>
                <a:rPr lang="zh-CN" altLang="en-US" sz="120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%；欧美人群仅为 ~</a:t>
              </a:r>
              <a:r>
                <a:rPr lang="en-US" altLang="zh-CN" sz="120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3</a:t>
              </a:r>
              <a:r>
                <a:rPr lang="zh-CN" altLang="en-US" sz="1200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%；</a:t>
              </a:r>
              <a:r>
                <a:rPr lang="zh-CN" altLang="en-US" sz="1200" b="1">
                  <a:solidFill>
                    <a:srgbClr val="C00000"/>
                  </a:solidFill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奥美拉唑亚裔人群暴露显著高于欧美人群，</a:t>
              </a:r>
              <a:r>
                <a:rPr lang="zh-CN" altLang="en-US" sz="1200" dirty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  <a:sym typeface="+mn-ea"/>
                </a:rPr>
                <a:t>轻症患者</a:t>
              </a:r>
              <a:r>
                <a:rPr lang="en-US" altLang="zh-CN" sz="1200" dirty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  <a:sym typeface="+mn-ea"/>
                </a:rPr>
                <a:t>10mg</a:t>
              </a:r>
              <a:r>
                <a:rPr lang="zh-CN" altLang="en-US" sz="1200" dirty="0">
                  <a:ln>
                    <a:noFill/>
                  </a:ln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  <a:sym typeface="+mn-ea"/>
                </a:rPr>
                <a:t>剂量足够。</a:t>
              </a:r>
              <a:endParaRPr lang="zh-CN" altLang="en-US" sz="120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endParaRPr>
            </a:p>
            <a:p>
              <a:pPr marL="285750" indent="-285750" fontAlgn="auto">
                <a:lnSpc>
                  <a:spcPts val="1940"/>
                </a:lnSpc>
                <a:buFont typeface="Wingdings" panose="05000000000000000000" charset="0"/>
                <a:buChar char="Ø"/>
              </a:pPr>
              <a:endParaRPr kumimoji="0" lang="zh-CN" altLang="en-US" sz="1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31" name="矩形 30"/>
            <p:cNvSpPr/>
            <p:nvPr>
              <p:custDataLst>
                <p:tags r:id="rId17"/>
              </p:custDataLst>
            </p:nvPr>
          </p:nvSpPr>
          <p:spPr bwMode="gray">
            <a:xfrm>
              <a:off x="6377251" y="4383908"/>
              <a:ext cx="1292847" cy="905436"/>
            </a:xfrm>
            <a:prstGeom prst="rect">
              <a:avLst/>
            </a:prstGeom>
            <a:solidFill>
              <a:srgbClr val="FDDCE0"/>
            </a:solidFill>
            <a:ln w="2857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square" lIns="91429" tIns="45715" rIns="91429" bIns="45715" numCol="1" rtlCol="0" anchor="ctr" anchorCtr="0" compatLnSpc="1">
              <a:no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20000"/>
                </a:lnSpc>
                <a:spcBef>
                  <a:spcPts val="0"/>
                </a:spcBef>
                <a:spcAft>
                  <a:spcPct val="0"/>
                </a:spcAft>
                <a:buClr>
                  <a:srgbClr val="0095FF"/>
                </a:buClr>
                <a:buSzPct val="90000"/>
                <a:buFontTx/>
                <a:buNone/>
                <a:defRPr/>
              </a:pPr>
              <a:r>
                <a:rPr lang="zh-CN" altLang="en-US" sz="1400" b="1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  <a:sym typeface="+mn-ea"/>
                </a:rPr>
                <a:t>无</a:t>
              </a:r>
              <a:r>
                <a:rPr lang="en-US" altLang="zh-CN" sz="1400" b="1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  <a:sym typeface="+mn-ea"/>
                </a:rPr>
                <a:t>10mg</a:t>
              </a:r>
              <a:r>
                <a:rPr lang="zh-CN" altLang="en-US" sz="1400" b="1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+mj-ea"/>
                  <a:cs typeface="Times New Roman" panose="02020603050405020304" pitchFamily="18" charset="0"/>
                  <a:sym typeface="+mn-ea"/>
                </a:rPr>
                <a:t>剂量奥美拉唑复方制剂上市</a:t>
              </a:r>
              <a:endParaRPr kumimoji="0" lang="zh-CN" altLang="en-U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32" name="文本框 31"/>
            <p:cNvSpPr txBox="1"/>
            <p:nvPr/>
          </p:nvSpPr>
          <p:spPr bwMode="gray">
            <a:xfrm>
              <a:off x="7774557" y="4520746"/>
              <a:ext cx="3754850" cy="5628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lvl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r>
                <a:rPr lang="zh-CN" altLang="en-US" sz="1200">
                  <a:latin typeface="Times New Roman" panose="02020603050405020304" pitchFamily="18" charset="0"/>
                  <a:ea typeface="微软雅黑" panose="020B0503020204020204" charset="-122"/>
                  <a:cs typeface="Times New Roman" panose="02020603050405020304" pitchFamily="18" charset="0"/>
                  <a:sym typeface="+mn-ea"/>
                </a:rPr>
                <a:t>国内上市奥美拉唑+碳酸氢钠复方制剂主流规格为20/1100mg和40/1100mg。</a:t>
              </a:r>
              <a:endParaRPr kumimoji="0" lang="zh-CN" altLang="en-US" sz="1200" b="0" i="0" u="none" strike="noStrike" kern="1200" cap="none" spc="0" normalizeH="0" baseline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p:sp>
        <p:nvSpPr>
          <p:cNvPr id="33" name="矩形 32"/>
          <p:cNvSpPr/>
          <p:nvPr>
            <p:custDataLst>
              <p:tags r:id="rId18"/>
            </p:custDataLst>
          </p:nvPr>
        </p:nvSpPr>
        <p:spPr bwMode="gray">
          <a:xfrm>
            <a:off x="125095" y="1737995"/>
            <a:ext cx="4023995" cy="4866640"/>
          </a:xfrm>
          <a:prstGeom prst="rect">
            <a:avLst/>
          </a:prstGeom>
          <a:noFill/>
          <a:ln w="9525" cap="flat" cmpd="sng" algn="ctr">
            <a:solidFill>
              <a:srgbClr val="00206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0095FF"/>
              </a:buClr>
              <a:buSzPct val="90000"/>
              <a:buFontTx/>
              <a:buNone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00C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4" name="矩形: 圆顶角 19"/>
          <p:cNvSpPr/>
          <p:nvPr/>
        </p:nvSpPr>
        <p:spPr>
          <a:xfrm>
            <a:off x="892810" y="1461135"/>
            <a:ext cx="2470785" cy="433070"/>
          </a:xfrm>
          <a:prstGeom prst="round2SameRect">
            <a:avLst>
              <a:gd name="adj1" fmla="val 39878"/>
              <a:gd name="adj2" fmla="val 0"/>
            </a:avLst>
          </a:prstGeom>
          <a:solidFill>
            <a:schemeClr val="bg1"/>
          </a:solidFill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sym typeface="Arial" panose="020B0604020202020204" pitchFamily="34" charset="0"/>
              </a:rPr>
              <a:t>疾病基本情况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5" name="矩形 34"/>
          <p:cNvSpPr/>
          <p:nvPr>
            <p:custDataLst>
              <p:tags r:id="rId19"/>
            </p:custDataLst>
          </p:nvPr>
        </p:nvSpPr>
        <p:spPr bwMode="gray">
          <a:xfrm>
            <a:off x="4422141" y="3504563"/>
            <a:ext cx="1878330" cy="592455"/>
          </a:xfrm>
          <a:prstGeom prst="rect">
            <a:avLst/>
          </a:prstGeom>
          <a:solidFill>
            <a:srgbClr val="FDDCE0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ts val="0"/>
              </a:spcBef>
              <a:spcAft>
                <a:spcPct val="0"/>
              </a:spcAft>
              <a:buClr>
                <a:srgbClr val="0095FF"/>
              </a:buClr>
              <a:buSzPct val="90000"/>
              <a:buFontTx/>
              <a:buNone/>
              <a:defRPr/>
            </a:pPr>
            <a:r>
              <a:rPr lang="zh-CN" altLang="en-US" sz="1400" b="1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+mn-ea"/>
                <a:sym typeface="+mn-ea"/>
              </a:rPr>
              <a:t>轻症患者的长期需求</a:t>
            </a:r>
            <a:endParaRPr kumimoji="0" lang="zh-CN" alt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+mn-ea"/>
              <a:sym typeface="+mn-ea"/>
            </a:endParaRPr>
          </a:p>
        </p:txBody>
      </p:sp>
      <p:sp>
        <p:nvSpPr>
          <p:cNvPr id="36" name="文本框 35"/>
          <p:cNvSpPr txBox="1"/>
          <p:nvPr/>
        </p:nvSpPr>
        <p:spPr bwMode="gray">
          <a:xfrm>
            <a:off x="6368392" y="3498817"/>
            <a:ext cx="5304628" cy="645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en-US" altLang="zh-CN" sz="12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sz="12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消化性溃疡与反流性食管炎治疗周期性长，后期症状较轻以后，缺乏低剂量剂型，适合</a:t>
            </a:r>
            <a:r>
              <a:rPr lang="zh-CN" altLang="en-US" sz="120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长期安全用药。</a:t>
            </a:r>
            <a:endParaRPr kumimoji="0" lang="zh-CN" altLang="en-US" sz="120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7" name="stomach_160992"/>
          <p:cNvSpPr/>
          <p:nvPr>
            <p:custDataLst>
              <p:tags r:id="rId20"/>
            </p:custDataLst>
          </p:nvPr>
        </p:nvSpPr>
        <p:spPr>
          <a:xfrm>
            <a:off x="4578985" y="4231005"/>
            <a:ext cx="316865" cy="430530"/>
          </a:xfrm>
          <a:custGeom>
            <a:avLst/>
            <a:gdLst>
              <a:gd name="T0" fmla="*/ 7331 w 9142"/>
              <a:gd name="T1" fmla="*/ 3286 h 12000"/>
              <a:gd name="T2" fmla="*/ 4087 w 9142"/>
              <a:gd name="T3" fmla="*/ 7251 h 12000"/>
              <a:gd name="T4" fmla="*/ 3312 w 9142"/>
              <a:gd name="T5" fmla="*/ 5788 h 12000"/>
              <a:gd name="T6" fmla="*/ 1714 w 9142"/>
              <a:gd name="T7" fmla="*/ 6732 h 12000"/>
              <a:gd name="T8" fmla="*/ 4184 w 9142"/>
              <a:gd name="T9" fmla="*/ 8714 h 12000"/>
              <a:gd name="T10" fmla="*/ 7428 w 9142"/>
              <a:gd name="T11" fmla="*/ 5363 h 12000"/>
              <a:gd name="T12" fmla="*/ 7331 w 9142"/>
              <a:gd name="T13" fmla="*/ 3286 h 12000"/>
              <a:gd name="T14" fmla="*/ 7857 w 9142"/>
              <a:gd name="T15" fmla="*/ 1429 h 12000"/>
              <a:gd name="T16" fmla="*/ 6571 w 9142"/>
              <a:gd name="T17" fmla="*/ 1286 h 12000"/>
              <a:gd name="T18" fmla="*/ 4571 w 9142"/>
              <a:gd name="T19" fmla="*/ 0 h 12000"/>
              <a:gd name="T20" fmla="*/ 2571 w 9142"/>
              <a:gd name="T21" fmla="*/ 1286 h 12000"/>
              <a:gd name="T22" fmla="*/ 1285 w 9142"/>
              <a:gd name="T23" fmla="*/ 1429 h 12000"/>
              <a:gd name="T24" fmla="*/ 0 w 9142"/>
              <a:gd name="T25" fmla="*/ 1429 h 12000"/>
              <a:gd name="T26" fmla="*/ 0 w 9142"/>
              <a:gd name="T27" fmla="*/ 7571 h 12000"/>
              <a:gd name="T28" fmla="*/ 1285 w 9142"/>
              <a:gd name="T29" fmla="*/ 10143 h 12000"/>
              <a:gd name="T30" fmla="*/ 4571 w 9142"/>
              <a:gd name="T31" fmla="*/ 12000 h 12000"/>
              <a:gd name="T32" fmla="*/ 7857 w 9142"/>
              <a:gd name="T33" fmla="*/ 10143 h 12000"/>
              <a:gd name="T34" fmla="*/ 9142 w 9142"/>
              <a:gd name="T35" fmla="*/ 7571 h 12000"/>
              <a:gd name="T36" fmla="*/ 9142 w 9142"/>
              <a:gd name="T37" fmla="*/ 1429 h 12000"/>
              <a:gd name="T38" fmla="*/ 7857 w 9142"/>
              <a:gd name="T39" fmla="*/ 1429 h 12000"/>
              <a:gd name="T40" fmla="*/ 8428 w 9142"/>
              <a:gd name="T41" fmla="*/ 7571 h 12000"/>
              <a:gd name="T42" fmla="*/ 6857 w 9142"/>
              <a:gd name="T43" fmla="*/ 9857 h 12000"/>
              <a:gd name="T44" fmla="*/ 4571 w 9142"/>
              <a:gd name="T45" fmla="*/ 11286 h 12000"/>
              <a:gd name="T46" fmla="*/ 2285 w 9142"/>
              <a:gd name="T47" fmla="*/ 9857 h 12000"/>
              <a:gd name="T48" fmla="*/ 714 w 9142"/>
              <a:gd name="T49" fmla="*/ 7571 h 12000"/>
              <a:gd name="T50" fmla="*/ 714 w 9142"/>
              <a:gd name="T51" fmla="*/ 2143 h 12000"/>
              <a:gd name="T52" fmla="*/ 1285 w 9142"/>
              <a:gd name="T53" fmla="*/ 2143 h 12000"/>
              <a:gd name="T54" fmla="*/ 2571 w 9142"/>
              <a:gd name="T55" fmla="*/ 2000 h 12000"/>
              <a:gd name="T56" fmla="*/ 4571 w 9142"/>
              <a:gd name="T57" fmla="*/ 1000 h 12000"/>
              <a:gd name="T58" fmla="*/ 6571 w 9142"/>
              <a:gd name="T59" fmla="*/ 2000 h 12000"/>
              <a:gd name="T60" fmla="*/ 7857 w 9142"/>
              <a:gd name="T61" fmla="*/ 2143 h 12000"/>
              <a:gd name="T62" fmla="*/ 8428 w 9142"/>
              <a:gd name="T63" fmla="*/ 2143 h 12000"/>
              <a:gd name="T64" fmla="*/ 8428 w 9142"/>
              <a:gd name="T65" fmla="*/ 7571 h 12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142" h="12000">
                <a:moveTo>
                  <a:pt x="7331" y="3286"/>
                </a:moveTo>
                <a:cubicBezTo>
                  <a:pt x="5346" y="4277"/>
                  <a:pt x="4087" y="7251"/>
                  <a:pt x="4087" y="7251"/>
                </a:cubicBezTo>
                <a:lnTo>
                  <a:pt x="3312" y="5788"/>
                </a:lnTo>
                <a:lnTo>
                  <a:pt x="1714" y="6732"/>
                </a:lnTo>
                <a:cubicBezTo>
                  <a:pt x="2392" y="6968"/>
                  <a:pt x="3360" y="7723"/>
                  <a:pt x="4184" y="8714"/>
                </a:cubicBezTo>
                <a:cubicBezTo>
                  <a:pt x="4765" y="7676"/>
                  <a:pt x="6556" y="5551"/>
                  <a:pt x="7428" y="5363"/>
                </a:cubicBezTo>
                <a:cubicBezTo>
                  <a:pt x="7089" y="4607"/>
                  <a:pt x="7283" y="3994"/>
                  <a:pt x="7331" y="3286"/>
                </a:cubicBezTo>
                <a:close/>
                <a:moveTo>
                  <a:pt x="7857" y="1429"/>
                </a:moveTo>
                <a:cubicBezTo>
                  <a:pt x="7433" y="1429"/>
                  <a:pt x="7125" y="1406"/>
                  <a:pt x="6571" y="1286"/>
                </a:cubicBezTo>
                <a:cubicBezTo>
                  <a:pt x="5512" y="1056"/>
                  <a:pt x="4571" y="0"/>
                  <a:pt x="4571" y="0"/>
                </a:cubicBezTo>
                <a:cubicBezTo>
                  <a:pt x="4571" y="0"/>
                  <a:pt x="3630" y="1056"/>
                  <a:pt x="2571" y="1286"/>
                </a:cubicBezTo>
                <a:cubicBezTo>
                  <a:pt x="2017" y="1406"/>
                  <a:pt x="1709" y="1429"/>
                  <a:pt x="1285" y="1429"/>
                </a:cubicBezTo>
                <a:lnTo>
                  <a:pt x="0" y="1429"/>
                </a:lnTo>
                <a:lnTo>
                  <a:pt x="0" y="7571"/>
                </a:lnTo>
                <a:cubicBezTo>
                  <a:pt x="0" y="7571"/>
                  <a:pt x="188" y="9123"/>
                  <a:pt x="1285" y="10143"/>
                </a:cubicBezTo>
                <a:cubicBezTo>
                  <a:pt x="2284" y="11072"/>
                  <a:pt x="4571" y="12000"/>
                  <a:pt x="4571" y="12000"/>
                </a:cubicBezTo>
                <a:cubicBezTo>
                  <a:pt x="4571" y="12000"/>
                  <a:pt x="6858" y="11072"/>
                  <a:pt x="7857" y="10143"/>
                </a:cubicBezTo>
                <a:cubicBezTo>
                  <a:pt x="8954" y="9123"/>
                  <a:pt x="9142" y="7571"/>
                  <a:pt x="9142" y="7571"/>
                </a:cubicBezTo>
                <a:lnTo>
                  <a:pt x="9142" y="1429"/>
                </a:lnTo>
                <a:lnTo>
                  <a:pt x="7857" y="1429"/>
                </a:lnTo>
                <a:close/>
                <a:moveTo>
                  <a:pt x="8428" y="7571"/>
                </a:moveTo>
                <a:cubicBezTo>
                  <a:pt x="8428" y="7571"/>
                  <a:pt x="8099" y="8955"/>
                  <a:pt x="6857" y="9857"/>
                </a:cubicBezTo>
                <a:cubicBezTo>
                  <a:pt x="5717" y="10685"/>
                  <a:pt x="4571" y="11286"/>
                  <a:pt x="4571" y="11286"/>
                </a:cubicBezTo>
                <a:cubicBezTo>
                  <a:pt x="4571" y="11286"/>
                  <a:pt x="3425" y="10685"/>
                  <a:pt x="2285" y="9857"/>
                </a:cubicBezTo>
                <a:cubicBezTo>
                  <a:pt x="1043" y="8955"/>
                  <a:pt x="714" y="7571"/>
                  <a:pt x="714" y="7571"/>
                </a:cubicBezTo>
                <a:lnTo>
                  <a:pt x="714" y="2143"/>
                </a:lnTo>
                <a:lnTo>
                  <a:pt x="1285" y="2143"/>
                </a:lnTo>
                <a:cubicBezTo>
                  <a:pt x="1611" y="2143"/>
                  <a:pt x="2275" y="2068"/>
                  <a:pt x="2571" y="2000"/>
                </a:cubicBezTo>
                <a:cubicBezTo>
                  <a:pt x="3659" y="1749"/>
                  <a:pt x="4571" y="1000"/>
                  <a:pt x="4571" y="1000"/>
                </a:cubicBezTo>
                <a:cubicBezTo>
                  <a:pt x="4571" y="1000"/>
                  <a:pt x="5483" y="1749"/>
                  <a:pt x="6571" y="2000"/>
                </a:cubicBezTo>
                <a:cubicBezTo>
                  <a:pt x="6867" y="2068"/>
                  <a:pt x="7531" y="2143"/>
                  <a:pt x="7857" y="2143"/>
                </a:cubicBezTo>
                <a:lnTo>
                  <a:pt x="8428" y="2143"/>
                </a:lnTo>
                <a:lnTo>
                  <a:pt x="8428" y="7571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>
              <a:solidFill>
                <a:srgbClr val="7C366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标题"/>
          <p:cNvSpPr/>
          <p:nvPr>
            <p:custDataLst>
              <p:tags r:id="rId21"/>
            </p:custDataLst>
          </p:nvPr>
        </p:nvSpPr>
        <p:spPr>
          <a:xfrm>
            <a:off x="5026025" y="4245610"/>
            <a:ext cx="6865620" cy="424815"/>
          </a:xfrm>
          <a:prstGeom prst="roundRect">
            <a:avLst>
              <a:gd name="adj" fmla="val 50000"/>
            </a:avLst>
          </a:prstGeom>
          <a:noFill/>
          <a:ln>
            <a:solidFill>
              <a:srgbClr val="C00000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206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ea typeface="方正黑体_GBK" panose="02010600010101010101" pitchFamily="65" charset="-122"/>
                <a:cs typeface="Times New Roman" panose="02020603050405020304" pitchFamily="18" charset="0"/>
                <a:sym typeface="+mn-ea"/>
              </a:rPr>
              <a:t>奥美拉唑镁碳酸氢钠胶囊（</a:t>
            </a:r>
            <a:r>
              <a:rPr lang="en-US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ea typeface="方正黑体_GBK" panose="02010600010101010101" pitchFamily="65" charset="-122"/>
                <a:cs typeface="Times New Roman" panose="02020603050405020304" pitchFamily="18" charset="0"/>
                <a:sym typeface="+mn-ea"/>
              </a:rPr>
              <a:t>Ⅰ</a:t>
            </a:r>
            <a:r>
              <a:rPr lang="zh-CN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ea typeface="方正黑体_GBK" panose="02010600010101010101" pitchFamily="65" charset="-122"/>
                <a:cs typeface="Times New Roman" panose="02020603050405020304" pitchFamily="18" charset="0"/>
                <a:sym typeface="+mn-ea"/>
              </a:rPr>
              <a:t>）弥补症状较轻患者长期服用治疗的空白</a:t>
            </a:r>
            <a:endParaRPr lang="zh-CN" altLang="en-US" sz="1600" b="1" dirty="0">
              <a:solidFill>
                <a:schemeClr val="tx1"/>
              </a:solidFill>
              <a:uFillTx/>
              <a:latin typeface="Times New Roman" panose="02020603050405020304" pitchFamily="18" charset="0"/>
              <a:ea typeface="方正黑体_GBK" panose="02010600010101010101" pitchFamily="65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5" name="任意多边形: 形状 74"/>
          <p:cNvSpPr/>
          <p:nvPr/>
        </p:nvSpPr>
        <p:spPr>
          <a:xfrm>
            <a:off x="5509895" y="4843145"/>
            <a:ext cx="6586220" cy="464185"/>
          </a:xfrm>
          <a:custGeom>
            <a:avLst/>
            <a:gdLst>
              <a:gd name="connsiteX0" fmla="*/ 19833 w 2162995"/>
              <a:gd name="connsiteY0" fmla="*/ 0 h 519406"/>
              <a:gd name="connsiteX1" fmla="*/ 2120154 w 2162995"/>
              <a:gd name="connsiteY1" fmla="*/ 0 h 519406"/>
              <a:gd name="connsiteX2" fmla="*/ 2162995 w 2162995"/>
              <a:gd name="connsiteY2" fmla="*/ 42841 h 519406"/>
              <a:gd name="connsiteX3" fmla="*/ 2162995 w 2162995"/>
              <a:gd name="connsiteY3" fmla="*/ 476565 h 519406"/>
              <a:gd name="connsiteX4" fmla="*/ 2120154 w 2162995"/>
              <a:gd name="connsiteY4" fmla="*/ 519406 h 519406"/>
              <a:gd name="connsiteX5" fmla="*/ 19833 w 2162995"/>
              <a:gd name="connsiteY5" fmla="*/ 519406 h 519406"/>
              <a:gd name="connsiteX6" fmla="*/ 0 w 2162995"/>
              <a:gd name="connsiteY6" fmla="*/ 511191 h 519406"/>
              <a:gd name="connsiteX7" fmla="*/ 37700 w 2162995"/>
              <a:gd name="connsiteY7" fmla="*/ 465498 h 519406"/>
              <a:gd name="connsiteX8" fmla="*/ 102430 w 2162995"/>
              <a:gd name="connsiteY8" fmla="*/ 253586 h 519406"/>
              <a:gd name="connsiteX9" fmla="*/ 37700 w 2162995"/>
              <a:gd name="connsiteY9" fmla="*/ 41674 h 519406"/>
              <a:gd name="connsiteX10" fmla="*/ 7523 w 2162995"/>
              <a:gd name="connsiteY10" fmla="*/ 5099 h 51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62995" h="519406">
                <a:moveTo>
                  <a:pt x="19833" y="0"/>
                </a:moveTo>
                <a:lnTo>
                  <a:pt x="2120154" y="0"/>
                </a:lnTo>
                <a:cubicBezTo>
                  <a:pt x="2143814" y="0"/>
                  <a:pt x="2162995" y="19181"/>
                  <a:pt x="2162995" y="42841"/>
                </a:cubicBezTo>
                <a:lnTo>
                  <a:pt x="2162995" y="476565"/>
                </a:lnTo>
                <a:cubicBezTo>
                  <a:pt x="2162995" y="500225"/>
                  <a:pt x="2143814" y="519406"/>
                  <a:pt x="2120154" y="519406"/>
                </a:cubicBezTo>
                <a:lnTo>
                  <a:pt x="19833" y="519406"/>
                </a:lnTo>
                <a:lnTo>
                  <a:pt x="0" y="511191"/>
                </a:lnTo>
                <a:lnTo>
                  <a:pt x="37700" y="465498"/>
                </a:lnTo>
                <a:cubicBezTo>
                  <a:pt x="78567" y="405007"/>
                  <a:pt x="102430" y="332083"/>
                  <a:pt x="102430" y="253586"/>
                </a:cubicBezTo>
                <a:cubicBezTo>
                  <a:pt x="102430" y="175089"/>
                  <a:pt x="78567" y="102166"/>
                  <a:pt x="37700" y="41674"/>
                </a:cubicBezTo>
                <a:lnTo>
                  <a:pt x="7523" y="5099"/>
                </a:lnTo>
                <a:close/>
              </a:path>
            </a:pathLst>
          </a:custGeom>
          <a:gradFill>
            <a:gsLst>
              <a:gs pos="37000">
                <a:srgbClr val="F1DE6A"/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indent="0" fontAlgn="auto">
              <a:lnSpc>
                <a:spcPts val="2500"/>
              </a:lnSpc>
              <a:buFont typeface="Wingdings" panose="05000000000000000000" charset="0"/>
              <a:buNone/>
            </a:pPr>
            <a:endParaRPr lang="zh-CN" altLang="en-US" sz="140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252095" y="883285"/>
            <a:ext cx="11276965" cy="43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txBody>
          <a:bodyPr wrap="square" rtlCol="0" anchor="t">
            <a:noAutofit/>
          </a:bodyPr>
          <a:p>
            <a:pPr indent="0" fontAlgn="auto">
              <a:lnSpc>
                <a:spcPts val="25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方正黑体_GBK" panose="02010600010101010101" pitchFamily="65" charset="-122"/>
                <a:cs typeface="Times New Roman" panose="02020603050405020304" pitchFamily="18" charset="0"/>
                <a:sym typeface="+mn-ea"/>
              </a:rPr>
              <a:t>奥美拉唑镁碳酸氢钠胶囊（</a:t>
            </a:r>
            <a:r>
              <a:rPr lang="en-US" altLang="en-US" sz="2400" b="1" dirty="0">
                <a:latin typeface="Times New Roman" panose="02020603050405020304" pitchFamily="18" charset="0"/>
                <a:ea typeface="方正黑体_GBK" panose="02010600010101010101" pitchFamily="65" charset="-122"/>
                <a:cs typeface="Times New Roman" panose="02020603050405020304" pitchFamily="18" charset="0"/>
                <a:sym typeface="+mn-ea"/>
              </a:rPr>
              <a:t>Ⅰ</a:t>
            </a:r>
            <a:r>
              <a:rPr lang="zh-CN" altLang="en-US" sz="2400" b="1" dirty="0">
                <a:latin typeface="Times New Roman" panose="02020603050405020304" pitchFamily="18" charset="0"/>
                <a:ea typeface="方正黑体_GBK" panose="02010600010101010101" pitchFamily="65" charset="-122"/>
                <a:cs typeface="Times New Roman" panose="02020603050405020304" pitchFamily="18" charset="0"/>
                <a:sym typeface="+mn-ea"/>
              </a:rPr>
              <a:t>）弥补</a:t>
            </a:r>
            <a:r>
              <a:rPr lang="zh-CN" alt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方正黑体_GBK" panose="02010600010101010101" pitchFamily="65" charset="-122"/>
                <a:cs typeface="Times New Roman" panose="02020603050405020304" pitchFamily="18" charset="0"/>
                <a:sym typeface="+mn-ea"/>
              </a:rPr>
              <a:t>症状较轻患者长期服用治疗</a:t>
            </a:r>
            <a:r>
              <a:rPr lang="zh-CN" altLang="en-US" sz="2400" b="1" dirty="0">
                <a:latin typeface="Times New Roman" panose="02020603050405020304" pitchFamily="18" charset="0"/>
                <a:ea typeface="方正黑体_GBK" panose="02010600010101010101" pitchFamily="65" charset="-122"/>
                <a:cs typeface="Times New Roman" panose="02020603050405020304" pitchFamily="18" charset="0"/>
                <a:sym typeface="+mn-ea"/>
              </a:rPr>
              <a:t>的空白</a:t>
            </a:r>
            <a:endParaRPr lang="zh-CN" altLang="en-US" sz="2400" b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0" name="文本框 39"/>
          <p:cNvSpPr txBox="1"/>
          <p:nvPr>
            <p:custDataLst>
              <p:tags r:id="rId22"/>
            </p:custDataLst>
          </p:nvPr>
        </p:nvSpPr>
        <p:spPr>
          <a:xfrm>
            <a:off x="4179570" y="4838065"/>
            <a:ext cx="1807210" cy="4114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ts val="2500"/>
              </a:lnSpc>
            </a:pPr>
            <a:r>
              <a:rPr lang="en-US" altLang="zh-CN" sz="1600" b="1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1600" b="1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）创新</a:t>
            </a:r>
            <a:r>
              <a:rPr lang="en-US" altLang="zh-CN" sz="1600" b="1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“</a:t>
            </a:r>
            <a:r>
              <a:rPr lang="zh-CN" altLang="en-US" sz="1600" b="1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胃溶</a:t>
            </a:r>
            <a:r>
              <a:rPr lang="en-US" altLang="zh-CN" sz="1600" b="1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”</a:t>
            </a:r>
            <a:endParaRPr lang="en-US" altLang="zh-CN" sz="1600" b="1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5859780" y="4838065"/>
            <a:ext cx="6223000" cy="732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ts val="2500"/>
              </a:lnSpc>
            </a:pPr>
            <a:r>
              <a:rPr lang="zh-CN" altLang="en-US" sz="140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胃内直接释放，15-30 分钟缓解烧心、反酸、胃痛，显著快于传统肠溶 </a:t>
            </a:r>
            <a:r>
              <a:rPr lang="en-US" altLang="zh-CN" sz="140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PPI</a:t>
            </a:r>
            <a:r>
              <a:rPr lang="zh-CN" sz="140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。</a:t>
            </a:r>
            <a:endParaRPr lang="zh-CN" altLang="en-US" sz="140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+mn-ea"/>
            </a:endParaRPr>
          </a:p>
          <a:p>
            <a:pPr indent="0" fontAlgn="auto">
              <a:lnSpc>
                <a:spcPts val="2500"/>
              </a:lnSpc>
            </a:pPr>
            <a:endParaRPr lang="zh-CN" altLang="en-US" sz="140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8" name="文本框 47"/>
          <p:cNvSpPr txBox="1"/>
          <p:nvPr>
            <p:custDataLst>
              <p:tags r:id="rId23"/>
            </p:custDataLst>
          </p:nvPr>
        </p:nvSpPr>
        <p:spPr>
          <a:xfrm>
            <a:off x="4173855" y="5471795"/>
            <a:ext cx="1521460" cy="4114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ts val="2500"/>
              </a:lnSpc>
            </a:pPr>
            <a:r>
              <a:rPr lang="en-US" altLang="zh-CN" sz="1600" b="1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1600" b="1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）抑酸持久</a:t>
            </a:r>
            <a:endParaRPr lang="zh-CN" altLang="en-US" sz="1600">
              <a:latin typeface="Times New Roman" panose="02020603050405020304" pitchFamily="18" charset="0"/>
              <a:ea typeface="楷体" panose="0201060906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5860415" y="5459730"/>
            <a:ext cx="5988050" cy="4114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ts val="2500"/>
              </a:lnSpc>
              <a:buFont typeface="Wingdings" panose="05000000000000000000" charset="0"/>
              <a:buNone/>
            </a:pPr>
            <a:r>
              <a:rPr lang="zh-CN" altLang="en-US" sz="140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24 小时稳定抑酸，减少停药后复发；适配溃疡愈合与反流食管炎维持治疗。</a:t>
            </a:r>
            <a:endParaRPr lang="zh-CN" altLang="en-US" sz="140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4" name="文本框 53"/>
          <p:cNvSpPr txBox="1"/>
          <p:nvPr>
            <p:custDataLst>
              <p:tags r:id="rId24"/>
            </p:custDataLst>
          </p:nvPr>
        </p:nvSpPr>
        <p:spPr>
          <a:xfrm>
            <a:off x="4156075" y="6083935"/>
            <a:ext cx="1521460" cy="4114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ts val="2500"/>
              </a:lnSpc>
            </a:pPr>
            <a:r>
              <a:rPr lang="en-US" altLang="zh-CN" sz="1600" b="1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1600" b="1" dirty="0">
                <a:ln>
                  <a:noFill/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）低剂量规格</a:t>
            </a:r>
            <a:endParaRPr lang="zh-CN" altLang="en-US" sz="1600" b="1" dirty="0">
              <a:ln>
                <a:noFill/>
              </a:ln>
              <a:solidFill>
                <a:srgbClr val="002060"/>
              </a:solidFill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5" name="任意多边形: 形状 74"/>
          <p:cNvSpPr/>
          <p:nvPr/>
        </p:nvSpPr>
        <p:spPr>
          <a:xfrm>
            <a:off x="5509895" y="6077585"/>
            <a:ext cx="6591300" cy="464185"/>
          </a:xfrm>
          <a:custGeom>
            <a:avLst/>
            <a:gdLst>
              <a:gd name="connsiteX0" fmla="*/ 19833 w 2162995"/>
              <a:gd name="connsiteY0" fmla="*/ 0 h 519406"/>
              <a:gd name="connsiteX1" fmla="*/ 2120154 w 2162995"/>
              <a:gd name="connsiteY1" fmla="*/ 0 h 519406"/>
              <a:gd name="connsiteX2" fmla="*/ 2162995 w 2162995"/>
              <a:gd name="connsiteY2" fmla="*/ 42841 h 519406"/>
              <a:gd name="connsiteX3" fmla="*/ 2162995 w 2162995"/>
              <a:gd name="connsiteY3" fmla="*/ 476565 h 519406"/>
              <a:gd name="connsiteX4" fmla="*/ 2120154 w 2162995"/>
              <a:gd name="connsiteY4" fmla="*/ 519406 h 519406"/>
              <a:gd name="connsiteX5" fmla="*/ 19833 w 2162995"/>
              <a:gd name="connsiteY5" fmla="*/ 519406 h 519406"/>
              <a:gd name="connsiteX6" fmla="*/ 0 w 2162995"/>
              <a:gd name="connsiteY6" fmla="*/ 511191 h 519406"/>
              <a:gd name="connsiteX7" fmla="*/ 37700 w 2162995"/>
              <a:gd name="connsiteY7" fmla="*/ 465498 h 519406"/>
              <a:gd name="connsiteX8" fmla="*/ 102430 w 2162995"/>
              <a:gd name="connsiteY8" fmla="*/ 253586 h 519406"/>
              <a:gd name="connsiteX9" fmla="*/ 37700 w 2162995"/>
              <a:gd name="connsiteY9" fmla="*/ 41674 h 519406"/>
              <a:gd name="connsiteX10" fmla="*/ 7523 w 2162995"/>
              <a:gd name="connsiteY10" fmla="*/ 5099 h 5194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162995" h="519406">
                <a:moveTo>
                  <a:pt x="19833" y="0"/>
                </a:moveTo>
                <a:lnTo>
                  <a:pt x="2120154" y="0"/>
                </a:lnTo>
                <a:cubicBezTo>
                  <a:pt x="2143814" y="0"/>
                  <a:pt x="2162995" y="19181"/>
                  <a:pt x="2162995" y="42841"/>
                </a:cubicBezTo>
                <a:lnTo>
                  <a:pt x="2162995" y="476565"/>
                </a:lnTo>
                <a:cubicBezTo>
                  <a:pt x="2162995" y="500225"/>
                  <a:pt x="2143814" y="519406"/>
                  <a:pt x="2120154" y="519406"/>
                </a:cubicBezTo>
                <a:lnTo>
                  <a:pt x="19833" y="519406"/>
                </a:lnTo>
                <a:lnTo>
                  <a:pt x="0" y="511191"/>
                </a:lnTo>
                <a:lnTo>
                  <a:pt x="37700" y="465498"/>
                </a:lnTo>
                <a:cubicBezTo>
                  <a:pt x="78567" y="405007"/>
                  <a:pt x="102430" y="332083"/>
                  <a:pt x="102430" y="253586"/>
                </a:cubicBezTo>
                <a:cubicBezTo>
                  <a:pt x="102430" y="175089"/>
                  <a:pt x="78567" y="102166"/>
                  <a:pt x="37700" y="41674"/>
                </a:cubicBezTo>
                <a:lnTo>
                  <a:pt x="7523" y="5099"/>
                </a:lnTo>
                <a:close/>
              </a:path>
            </a:pathLst>
          </a:custGeom>
          <a:gradFill>
            <a:gsLst>
              <a:gs pos="37000">
                <a:srgbClr val="F1DE6A"/>
              </a:gs>
              <a:gs pos="100000">
                <a:schemeClr val="bg1"/>
              </a:gs>
            </a:gsLst>
            <a:lin ang="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indent="0" fontAlgn="auto">
              <a:lnSpc>
                <a:spcPts val="2500"/>
              </a:lnSpc>
              <a:buFont typeface="Wingdings" panose="05000000000000000000" charset="0"/>
              <a:buNone/>
            </a:pPr>
            <a:endParaRPr lang="zh-CN" altLang="en-US" sz="140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5910580" y="6094730"/>
            <a:ext cx="5988050" cy="4114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ts val="2500"/>
              </a:lnSpc>
              <a:buFont typeface="Wingdings" panose="05000000000000000000" charset="0"/>
              <a:buNone/>
            </a:pPr>
            <a:r>
              <a:rPr lang="zh-CN" altLang="en-US" sz="140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独创低剂量10</a:t>
            </a:r>
            <a:r>
              <a:rPr lang="en-US" altLang="zh-CN" sz="140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mg</a:t>
            </a:r>
            <a:r>
              <a:rPr lang="zh-CN" altLang="en-US" sz="140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sym typeface="+mn-ea"/>
              </a:rPr>
              <a:t>复方速释胶囊，适合轻症患者应用。</a:t>
            </a:r>
            <a:endParaRPr lang="zh-CN" altLang="en-US" sz="140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Times New Roman" panose="02020603050405020304" pitchFamily="18" charset="0"/>
              <a:ea typeface="+mj-ea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-635" y="0"/>
            <a:ext cx="12192635" cy="826770"/>
          </a:xfrm>
          <a:prstGeom prst="rect">
            <a:avLst/>
          </a:prstGeom>
          <a:gradFill>
            <a:gsLst>
              <a:gs pos="33000">
                <a:srgbClr val="C00000"/>
              </a:gs>
              <a:gs pos="56000">
                <a:srgbClr val="C12A2A"/>
              </a:gs>
              <a:gs pos="15000">
                <a:srgbClr val="C00000"/>
              </a:gs>
              <a:gs pos="1000">
                <a:srgbClr val="C00000"/>
              </a:gs>
              <a:gs pos="88000">
                <a:srgbClr val="FEFFFF">
                  <a:alpha val="100000"/>
                </a:srgbClr>
              </a:gs>
              <a:gs pos="78000">
                <a:schemeClr val="bg1"/>
              </a:gs>
              <a:gs pos="38000">
                <a:srgbClr val="C00000"/>
              </a:gs>
              <a:gs pos="100000">
                <a:srgbClr val="FCFEFF"/>
              </a:gs>
            </a:gsLst>
            <a:lin ang="18900000" scaled="0"/>
          </a:gradFill>
        </p:spPr>
        <p:txBody>
          <a:bodyPr wrap="square" rtlCol="0">
            <a:noAutofit/>
          </a:bodyPr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326" y="132270"/>
            <a:ext cx="1949599" cy="64986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62406" y="166392"/>
            <a:ext cx="26720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02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、安全性信息</a:t>
            </a:r>
            <a:endParaRPr lang="en-US" altLang="zh-CN" sz="2800" b="1" dirty="0" smtClean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51790" y="1074420"/>
            <a:ext cx="11536045" cy="4121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rtl="0" eaLnBrk="0">
              <a:lnSpc>
                <a:spcPct val="87000"/>
              </a:lnSpc>
              <a:spcBef>
                <a:spcPts val="600"/>
              </a:spcBef>
            </a:pPr>
            <a:r>
              <a:rPr lang="zh-CN" altLang="en-US" sz="2400" b="1" kern="0" spc="-10" dirty="0">
                <a:solidFill>
                  <a:schemeClr val="tx1">
                    <a:alpha val="10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与原研奥美拉唑镁10</a:t>
            </a:r>
            <a:r>
              <a:rPr lang="en-US" altLang="zh-CN" sz="2400" b="1" kern="0" spc="-10" dirty="0">
                <a:solidFill>
                  <a:schemeClr val="tx1">
                    <a:alpha val="10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mg</a:t>
            </a:r>
            <a:r>
              <a:rPr lang="zh-CN" altLang="en-US" sz="2400" b="1" kern="0" spc="-10" dirty="0">
                <a:solidFill>
                  <a:srgbClr val="C00000">
                    <a:alpha val="100000"/>
                  </a:srgb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安全性相当</a:t>
            </a:r>
            <a:r>
              <a:rPr lang="zh-CN" altLang="en-US" sz="2400" b="1" kern="0" spc="-10" dirty="0">
                <a:solidFill>
                  <a:schemeClr val="tx1">
                    <a:alpha val="10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，试验期间无严重不良反应发生，安全性良好。</a:t>
            </a:r>
            <a:endParaRPr lang="zh-CN" altLang="en-US" sz="2400" b="1" kern="0" spc="-10" dirty="0">
              <a:solidFill>
                <a:schemeClr val="tx1">
                  <a:alpha val="100000"/>
                </a:schemeClr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5011420" y="2983230"/>
          <a:ext cx="6988810" cy="3164840"/>
        </p:xfrm>
        <a:graphic>
          <a:graphicData uri="http://schemas.openxmlformats.org/drawingml/2006/table">
            <a:tbl>
              <a:tblPr/>
              <a:tblGrid>
                <a:gridCol w="584835"/>
                <a:gridCol w="403225"/>
                <a:gridCol w="1680845"/>
                <a:gridCol w="679450"/>
                <a:gridCol w="1148715"/>
                <a:gridCol w="1106170"/>
                <a:gridCol w="440690"/>
                <a:gridCol w="944880"/>
              </a:tblGrid>
              <a:tr h="537845">
                <a:tc gridSpan="8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altLang="en-US" sz="1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比较</a:t>
                      </a:r>
                      <a:r>
                        <a:rPr lang="en-US" altLang="zh-CN" sz="1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zh-CN" altLang="en-US" sz="1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药和</a:t>
                      </a:r>
                      <a:r>
                        <a:rPr lang="en-US" altLang="zh-CN" sz="1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</a:t>
                      </a:r>
                      <a:r>
                        <a:rPr lang="zh-CN" altLang="en-US" sz="1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药开展的</a:t>
                      </a:r>
                      <a:r>
                        <a:rPr lang="en-US" altLang="zh-CN" sz="1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RP-CM-LJ01003-1</a:t>
                      </a:r>
                      <a:r>
                        <a:rPr lang="zh-CN" altLang="en-US" sz="1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研究（随机、连续给药</a:t>
                      </a:r>
                      <a:r>
                        <a:rPr lang="en-US" altLang="zh-CN" sz="1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zh-CN" altLang="en-US" sz="1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次、交叉、</a:t>
                      </a:r>
                      <a:r>
                        <a:rPr lang="en-US" altLang="zh-CN" sz="1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r>
                        <a:rPr lang="zh-CN" altLang="en-US" sz="1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例、</a:t>
                      </a:r>
                      <a:r>
                        <a:rPr lang="en-US" altLang="zh-CN" sz="1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PK/PD</a:t>
                      </a:r>
                      <a:r>
                        <a:rPr lang="zh-CN" altLang="en-US" sz="1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研究）</a:t>
                      </a:r>
                      <a:r>
                        <a:rPr lang="zh-CN" altLang="en-US" sz="1400" b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不良反应</a:t>
                      </a:r>
                      <a:r>
                        <a:rPr lang="en-US" altLang="zh-CN" sz="1400" b="1" baseline="3000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[2]</a:t>
                      </a:r>
                      <a:endParaRPr lang="en-US" altLang="zh-CN" sz="1400" b="1" baseline="3000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12064" marR="12064" marT="0" marB="0" vert="horz" anchor="ctr" anchorCtr="0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cPr marL="12064" marR="12064" marT="0" marB="0" vert="horz" anchor="ctr" anchorCtr="0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 marL="12064" marR="12064" marT="0" marB="0" vert="horz" anchor="ctr" anchorCtr="0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 marL="12064" marR="12064" marT="0" marB="0" vert="horz" anchor="ctr" anchorCtr="0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 marL="12064" marR="12064" marT="0" marB="0" vert="horz" anchor="ctr" anchorCtr="0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 marL="12064" marR="12064" marT="0" marB="0" vert="horz" anchor="ctr" anchorCtr="0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 marL="12064" marR="12064" marT="0" marB="0" vert="horz" anchor="ctr" anchorCtr="0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 hMerge="1">
                  <a:tcPr marL="12064" marR="12064" marT="0" marB="0" vert="horz" anchor="ctr" anchorCtr="0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67360">
                <a:tc>
                  <a:txBody>
                    <a:bodyPr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1200" b="0">
                          <a:latin typeface="Times New Roman" panose="02020603050405020304" pitchFamily="18" charset="0"/>
                          <a:ea typeface="方正兰亭黑简体" panose="02000000000000000000" charset="-122"/>
                          <a:cs typeface="宋体" panose="02010600030101010101" pitchFamily="2" charset="-122"/>
                        </a:rPr>
                        <a:t>随机号</a:t>
                      </a:r>
                      <a:endParaRPr lang="en-US" altLang="en-US" sz="1200" b="0">
                        <a:latin typeface="Times New Roman" panose="02020603050405020304" pitchFamily="18" charset="0"/>
                        <a:ea typeface="方正兰亭黑简体" panose="02000000000000000000" charset="-122"/>
                        <a:cs typeface="宋体" panose="02010600030101010101" pitchFamily="2" charset="-122"/>
                      </a:endParaRPr>
                    </a:p>
                  </a:txBody>
                  <a:tcPr marL="12064" marR="12064" marT="0" marB="0" vert="horz" anchor="ctr" anchorCtr="0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CE0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1200" b="0">
                          <a:latin typeface="Times New Roman" panose="02020603050405020304" pitchFamily="18" charset="0"/>
                          <a:ea typeface="方正兰亭黑简体" panose="02000000000000000000" charset="-122"/>
                          <a:cs typeface="宋体" panose="02010600030101010101" pitchFamily="2" charset="-122"/>
                        </a:rPr>
                        <a:t>性别</a:t>
                      </a:r>
                      <a:endParaRPr lang="en-US" altLang="en-US" sz="1200" b="0">
                        <a:latin typeface="Times New Roman" panose="02020603050405020304" pitchFamily="18" charset="0"/>
                        <a:ea typeface="方正兰亭黑简体" panose="02000000000000000000" charset="-122"/>
                        <a:cs typeface="宋体" panose="02010600030101010101" pitchFamily="2" charset="-122"/>
                      </a:endParaRPr>
                    </a:p>
                  </a:txBody>
                  <a:tcPr marL="12064" marR="12064" marT="0" marB="0" vert="horz" anchor="ctr" anchorCtr="0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CE0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1200" b="0">
                          <a:latin typeface="Times New Roman" panose="02020603050405020304" pitchFamily="18" charset="0"/>
                          <a:ea typeface="方正兰亭黑简体" panose="02000000000000000000" charset="-122"/>
                          <a:cs typeface="宋体" panose="02010600030101010101" pitchFamily="2" charset="-122"/>
                        </a:rPr>
                        <a:t>名称</a:t>
                      </a:r>
                      <a:endParaRPr lang="en-US" altLang="en-US" sz="1200" b="0">
                        <a:latin typeface="Times New Roman" panose="02020603050405020304" pitchFamily="18" charset="0"/>
                        <a:ea typeface="方正兰亭黑简体" panose="02000000000000000000" charset="-122"/>
                        <a:cs typeface="宋体" panose="02010600030101010101" pitchFamily="2" charset="-122"/>
                      </a:endParaRPr>
                    </a:p>
                  </a:txBody>
                  <a:tcPr marL="12064" marR="12064" marT="0" marB="0" vert="horz" anchor="ctr" anchorCtr="0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CE0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1200" b="0">
                          <a:latin typeface="Times New Roman" panose="02020603050405020304" pitchFamily="18" charset="0"/>
                          <a:ea typeface="方正兰亭黑简体" panose="02000000000000000000" charset="-122"/>
                          <a:cs typeface="宋体" panose="02010600030101010101" pitchFamily="2" charset="-122"/>
                        </a:rPr>
                        <a:t>严重程度</a:t>
                      </a:r>
                      <a:endParaRPr lang="en-US" altLang="en-US" sz="1200" b="0">
                        <a:latin typeface="Times New Roman" panose="02020603050405020304" pitchFamily="18" charset="0"/>
                        <a:ea typeface="方正兰亭黑简体" panose="02000000000000000000" charset="-122"/>
                        <a:cs typeface="宋体" panose="02010600030101010101" pitchFamily="2" charset="-122"/>
                      </a:endParaRPr>
                    </a:p>
                  </a:txBody>
                  <a:tcPr marL="12064" marR="12064" marT="0" marB="0" vert="horz" anchor="ctr" anchorCtr="0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CE0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1200" b="0">
                          <a:latin typeface="Times New Roman" panose="02020603050405020304" pitchFamily="18" charset="0"/>
                          <a:ea typeface="方正兰亭黑简体" panose="02000000000000000000" charset="-122"/>
                          <a:cs typeface="宋体" panose="02010600030101010101" pitchFamily="2" charset="-122"/>
                        </a:rPr>
                        <a:t>干预措施或治疗</a:t>
                      </a:r>
                      <a:endParaRPr lang="en-US" altLang="en-US" sz="1200" b="0">
                        <a:latin typeface="Times New Roman" panose="02020603050405020304" pitchFamily="18" charset="0"/>
                        <a:ea typeface="方正兰亭黑简体" panose="02000000000000000000" charset="-122"/>
                        <a:cs typeface="宋体" panose="02010600030101010101" pitchFamily="2" charset="-122"/>
                      </a:endParaRPr>
                    </a:p>
                  </a:txBody>
                  <a:tcPr marL="12064" marR="12064" marT="0" marB="0" vert="horz" anchor="ctr" anchorCtr="0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CE0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1200" b="0">
                          <a:latin typeface="Times New Roman" panose="02020603050405020304" pitchFamily="18" charset="0"/>
                          <a:ea typeface="方正兰亭黑简体" panose="02000000000000000000" charset="-122"/>
                          <a:cs typeface="宋体" panose="02010600030101010101" pitchFamily="2" charset="-122"/>
                        </a:rPr>
                        <a:t>是否与研究</a:t>
                      </a:r>
                      <a:endParaRPr lang="en-US" sz="1200" b="0">
                        <a:latin typeface="Times New Roman" panose="02020603050405020304" pitchFamily="18" charset="0"/>
                        <a:ea typeface="方正兰亭黑简体" panose="02000000000000000000" charset="-122"/>
                        <a:cs typeface="宋体" panose="02010600030101010101" pitchFamily="2" charset="-122"/>
                      </a:endParaRPr>
                    </a:p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1200" b="0">
                          <a:latin typeface="Times New Roman" panose="02020603050405020304" pitchFamily="18" charset="0"/>
                          <a:ea typeface="方正兰亭黑简体" panose="02000000000000000000" charset="-122"/>
                          <a:cs typeface="宋体" panose="02010600030101010101" pitchFamily="2" charset="-122"/>
                        </a:rPr>
                        <a:t>药物相关</a:t>
                      </a:r>
                      <a:endParaRPr lang="en-US" altLang="en-US" sz="1200" b="0">
                        <a:latin typeface="Times New Roman" panose="02020603050405020304" pitchFamily="18" charset="0"/>
                        <a:ea typeface="方正兰亭黑简体" panose="02000000000000000000" charset="-122"/>
                        <a:cs typeface="宋体" panose="02010600030101010101" pitchFamily="2" charset="-122"/>
                      </a:endParaRPr>
                    </a:p>
                  </a:txBody>
                  <a:tcPr marL="12064" marR="12064" marT="0" marB="0" vert="horz" anchor="ctr" anchorCtr="0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DCE0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1200" b="0">
                          <a:latin typeface="Times New Roman" panose="02020603050405020304" pitchFamily="18" charset="0"/>
                          <a:ea typeface="方正兰亭黑简体" panose="02000000000000000000" charset="-122"/>
                          <a:cs typeface="宋体" panose="02010600030101010101" pitchFamily="2" charset="-122"/>
                        </a:rPr>
                        <a:t>转归</a:t>
                      </a:r>
                      <a:endParaRPr lang="en-US" altLang="en-US" sz="1200" b="0">
                        <a:latin typeface="Times New Roman" panose="02020603050405020304" pitchFamily="18" charset="0"/>
                        <a:ea typeface="方正兰亭黑简体" panose="02000000000000000000" charset="-122"/>
                        <a:cs typeface="宋体" panose="02010600030101010101" pitchFamily="2" charset="-122"/>
                      </a:endParaRPr>
                    </a:p>
                  </a:txBody>
                  <a:tcPr marL="12064" marR="12064" marT="0" marB="0" vert="horz" anchor="ctr" anchorCtr="0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1200" b="0">
                          <a:latin typeface="Times New Roman" panose="02020603050405020304" pitchFamily="18" charset="0"/>
                          <a:ea typeface="方正兰亭黑简体" panose="02000000000000000000" charset="-122"/>
                          <a:cs typeface="宋体" panose="02010600030101010101" pitchFamily="2" charset="-122"/>
                        </a:rPr>
                        <a:t>制剂</a:t>
                      </a:r>
                      <a:endParaRPr lang="en-US" altLang="en-US" sz="1200" b="0">
                        <a:latin typeface="Times New Roman" panose="02020603050405020304" pitchFamily="18" charset="0"/>
                        <a:ea typeface="方正兰亭黑简体" panose="02000000000000000000" charset="-122"/>
                        <a:cs typeface="宋体" panose="02010600030101010101" pitchFamily="2" charset="-122"/>
                      </a:endParaRPr>
                    </a:p>
                  </a:txBody>
                  <a:tcPr marL="12064" marR="12064" marT="0" marB="0" vert="horz" anchor="ctr" anchorCtr="0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45745">
                <a:tc>
                  <a:txBody>
                    <a:bodyPr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ea typeface="方正兰亭黑简体" panose="02000000000000000000" charset="-122"/>
                          <a:cs typeface="Times New Roman" panose="02020603050405020304" pitchFamily="18" charset="0"/>
                        </a:rPr>
                        <a:t>1002</a:t>
                      </a:r>
                      <a:endParaRPr lang="en-US" altLang="en-US" sz="1000" b="0">
                        <a:latin typeface="Times New Roman" panose="02020603050405020304" pitchFamily="18" charset="0"/>
                        <a:ea typeface="方正兰亭黑简体" panose="02000000000000000000" charset="-122"/>
                        <a:cs typeface="Times New Roman" panose="02020603050405020304" pitchFamily="18" charset="0"/>
                      </a:endParaRPr>
                    </a:p>
                  </a:txBody>
                  <a:tcPr marL="12064" marR="12064" marT="0" marB="0" vert="horz" anchor="t" anchorCtr="0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ea typeface="方正兰亭黑简体" panose="02000000000000000000" charset="-122"/>
                          <a:cs typeface="宋体" panose="02010600030101010101" pitchFamily="2" charset="-122"/>
                        </a:rPr>
                        <a:t>女</a:t>
                      </a:r>
                      <a:endParaRPr lang="en-US" altLang="en-US" sz="1000" b="0">
                        <a:latin typeface="Times New Roman" panose="02020603050405020304" pitchFamily="18" charset="0"/>
                        <a:ea typeface="方正兰亭黑简体" panose="02000000000000000000" charset="-122"/>
                        <a:cs typeface="宋体" panose="02010600030101010101" pitchFamily="2" charset="-122"/>
                      </a:endParaRPr>
                    </a:p>
                  </a:txBody>
                  <a:tcPr marL="12064" marR="12064" marT="0" marB="0" vert="horz" anchor="t" anchorCtr="0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ea typeface="方正兰亭黑简体" panose="02000000000000000000" charset="-122"/>
                          <a:cs typeface="宋体" panose="02010600030101010101" pitchFamily="2" charset="-122"/>
                        </a:rPr>
                        <a:t>缺铁性贫血</a:t>
                      </a:r>
                      <a:endParaRPr lang="en-US" altLang="en-US" sz="1000" b="0">
                        <a:latin typeface="Times New Roman" panose="02020603050405020304" pitchFamily="18" charset="0"/>
                        <a:ea typeface="方正兰亭黑简体" panose="02000000000000000000" charset="-122"/>
                        <a:cs typeface="宋体" panose="02010600030101010101" pitchFamily="2" charset="-122"/>
                      </a:endParaRPr>
                    </a:p>
                  </a:txBody>
                  <a:tcPr marL="12064" marR="12064" marT="0" marB="0" vert="horz" anchor="t" anchorCtr="0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ea typeface="方正兰亭黑简体" panose="02000000000000000000" charset="-122"/>
                          <a:cs typeface="Times New Roman" panose="02020603050405020304" pitchFamily="18" charset="0"/>
                        </a:rPr>
                        <a:t>2级</a:t>
                      </a:r>
                      <a:endParaRPr lang="en-US" altLang="en-US" sz="1000" b="0">
                        <a:latin typeface="Times New Roman" panose="02020603050405020304" pitchFamily="18" charset="0"/>
                        <a:ea typeface="方正兰亭黑简体" panose="02000000000000000000" charset="-122"/>
                        <a:cs typeface="Times New Roman" panose="02020603050405020304" pitchFamily="18" charset="0"/>
                      </a:endParaRPr>
                    </a:p>
                  </a:txBody>
                  <a:tcPr marL="12064" marR="12064" marT="0" marB="0" vert="horz" anchor="t" anchorCtr="0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ea typeface="方正兰亭黑简体" panose="02000000000000000000" charset="-122"/>
                          <a:cs typeface="宋体" panose="02010600030101010101" pitchFamily="2" charset="-122"/>
                        </a:rPr>
                        <a:t>服用合并用药</a:t>
                      </a:r>
                      <a:endParaRPr lang="en-US" altLang="en-US" sz="1000" b="0">
                        <a:latin typeface="Times New Roman" panose="02020603050405020304" pitchFamily="18" charset="0"/>
                        <a:ea typeface="方正兰亭黑简体" panose="02000000000000000000" charset="-122"/>
                        <a:cs typeface="宋体" panose="02010600030101010101" pitchFamily="2" charset="-122"/>
                      </a:endParaRPr>
                    </a:p>
                  </a:txBody>
                  <a:tcPr marL="12064" marR="12064" marT="0" marB="0" vert="horz" anchor="t" anchorCtr="0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ea typeface="方正兰亭黑简体" panose="02000000000000000000" charset="-122"/>
                          <a:cs typeface="宋体" panose="02010600030101010101" pitchFamily="2" charset="-122"/>
                        </a:rPr>
                        <a:t>很可能有关</a:t>
                      </a:r>
                      <a:endParaRPr lang="en-US" altLang="en-US" sz="1000" b="0">
                        <a:latin typeface="Times New Roman" panose="02020603050405020304" pitchFamily="18" charset="0"/>
                        <a:ea typeface="方正兰亭黑简体" panose="02000000000000000000" charset="-122"/>
                        <a:cs typeface="宋体" panose="02010600030101010101" pitchFamily="2" charset="-122"/>
                      </a:endParaRPr>
                    </a:p>
                  </a:txBody>
                  <a:tcPr marL="12064" marR="12064" marT="0" marB="0" vert="horz" anchor="t" anchorCtr="0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ea typeface="方正兰亭黑简体" panose="02000000000000000000" charset="-122"/>
                          <a:cs typeface="宋体" panose="02010600030101010101" pitchFamily="2" charset="-122"/>
                        </a:rPr>
                        <a:t>失访</a:t>
                      </a:r>
                      <a:endParaRPr lang="en-US" altLang="en-US" sz="1000" b="0">
                        <a:latin typeface="Times New Roman" panose="02020603050405020304" pitchFamily="18" charset="0"/>
                        <a:ea typeface="方正兰亭黑简体" panose="02000000000000000000" charset="-122"/>
                        <a:cs typeface="宋体" panose="02010600030101010101" pitchFamily="2" charset="-122"/>
                      </a:endParaRPr>
                    </a:p>
                  </a:txBody>
                  <a:tcPr marL="12064" marR="12064" marT="0" marB="0" vert="horz" anchor="t" anchorCtr="0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ea typeface="方正兰亭黑简体" panose="02000000000000000000" charset="-122"/>
                          <a:cs typeface="Times New Roman" panose="02020603050405020304" pitchFamily="18" charset="0"/>
                        </a:rPr>
                        <a:t>参比制剂R</a:t>
                      </a:r>
                      <a:endParaRPr lang="en-US" altLang="en-US" sz="1000" b="0">
                        <a:latin typeface="Times New Roman" panose="02020603050405020304" pitchFamily="18" charset="0"/>
                        <a:ea typeface="方正兰亭黑简体" panose="02000000000000000000" charset="-122"/>
                        <a:cs typeface="Times New Roman" panose="02020603050405020304" pitchFamily="18" charset="0"/>
                      </a:endParaRPr>
                    </a:p>
                  </a:txBody>
                  <a:tcPr marL="12064" marR="12064" marT="0" marB="0" vert="horz" anchor="t" anchorCtr="0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7015">
                <a:tc>
                  <a:txBody>
                    <a:bodyPr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ea typeface="方正兰亭黑简体" panose="02000000000000000000" charset="-122"/>
                          <a:cs typeface="Times New Roman" panose="02020603050405020304" pitchFamily="18" charset="0"/>
                        </a:rPr>
                        <a:t>1007</a:t>
                      </a:r>
                      <a:endParaRPr lang="en-US" altLang="en-US" sz="1000" b="0">
                        <a:latin typeface="Times New Roman" panose="02020603050405020304" pitchFamily="18" charset="0"/>
                        <a:ea typeface="方正兰亭黑简体" panose="02000000000000000000" charset="-122"/>
                        <a:cs typeface="Times New Roman" panose="02020603050405020304" pitchFamily="18" charset="0"/>
                      </a:endParaRPr>
                    </a:p>
                  </a:txBody>
                  <a:tcPr marL="12064" marR="12064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ea typeface="方正兰亭黑简体" panose="02000000000000000000" charset="-122"/>
                          <a:cs typeface="宋体" panose="02010600030101010101" pitchFamily="2" charset="-122"/>
                        </a:rPr>
                        <a:t>女</a:t>
                      </a:r>
                      <a:endParaRPr lang="en-US" altLang="en-US" sz="1000" b="0">
                        <a:latin typeface="Times New Roman" panose="02020603050405020304" pitchFamily="18" charset="0"/>
                        <a:ea typeface="方正兰亭黑简体" panose="02000000000000000000" charset="-122"/>
                        <a:cs typeface="宋体" panose="02010600030101010101" pitchFamily="2" charset="-122"/>
                      </a:endParaRPr>
                    </a:p>
                  </a:txBody>
                  <a:tcPr marL="12064" marR="12064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ea typeface="方正兰亭黑简体" panose="02000000000000000000" charset="-122"/>
                          <a:cs typeface="宋体" panose="02010600030101010101" pitchFamily="2" charset="-122"/>
                        </a:rPr>
                        <a:t>尿隐血阳性</a:t>
                      </a:r>
                      <a:endParaRPr lang="en-US" altLang="en-US" sz="1000" b="0">
                        <a:latin typeface="Times New Roman" panose="02020603050405020304" pitchFamily="18" charset="0"/>
                        <a:ea typeface="方正兰亭黑简体" panose="02000000000000000000" charset="-122"/>
                        <a:cs typeface="宋体" panose="02010600030101010101" pitchFamily="2" charset="-122"/>
                      </a:endParaRPr>
                    </a:p>
                  </a:txBody>
                  <a:tcPr marL="12064" marR="12064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ea typeface="方正兰亭黑简体" panose="02000000000000000000" charset="-122"/>
                          <a:cs typeface="Times New Roman" panose="02020603050405020304" pitchFamily="18" charset="0"/>
                        </a:rPr>
                        <a:t>1级</a:t>
                      </a:r>
                      <a:endParaRPr lang="en-US" altLang="en-US" sz="1000" b="0">
                        <a:latin typeface="Times New Roman" panose="02020603050405020304" pitchFamily="18" charset="0"/>
                        <a:ea typeface="方正兰亭黑简体" panose="02000000000000000000" charset="-122"/>
                        <a:cs typeface="Times New Roman" panose="02020603050405020304" pitchFamily="18" charset="0"/>
                      </a:endParaRPr>
                    </a:p>
                  </a:txBody>
                  <a:tcPr marL="12064" marR="12064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ea typeface="方正兰亭黑简体" panose="02000000000000000000" charset="-122"/>
                          <a:cs typeface="宋体" panose="02010600030101010101" pitchFamily="2" charset="-122"/>
                        </a:rPr>
                        <a:t>未采取措施</a:t>
                      </a:r>
                      <a:endParaRPr lang="en-US" altLang="en-US" sz="1000" b="0">
                        <a:latin typeface="Times New Roman" panose="02020603050405020304" pitchFamily="18" charset="0"/>
                        <a:ea typeface="方正兰亭黑简体" panose="02000000000000000000" charset="-122"/>
                        <a:cs typeface="宋体" panose="02010600030101010101" pitchFamily="2" charset="-122"/>
                      </a:endParaRPr>
                    </a:p>
                  </a:txBody>
                  <a:tcPr marL="12064" marR="12064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ea typeface="方正兰亭黑简体" panose="02000000000000000000" charset="-122"/>
                          <a:cs typeface="宋体" panose="02010600030101010101" pitchFamily="2" charset="-122"/>
                        </a:rPr>
                        <a:t>很可能有关</a:t>
                      </a:r>
                      <a:endParaRPr lang="en-US" altLang="en-US" sz="1000" b="0">
                        <a:latin typeface="Times New Roman" panose="02020603050405020304" pitchFamily="18" charset="0"/>
                        <a:ea typeface="方正兰亭黑简体" panose="02000000000000000000" charset="-122"/>
                        <a:cs typeface="宋体" panose="02010600030101010101" pitchFamily="2" charset="-122"/>
                      </a:endParaRPr>
                    </a:p>
                  </a:txBody>
                  <a:tcPr marL="12064" marR="12064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ea typeface="方正兰亭黑简体" panose="02000000000000000000" charset="-122"/>
                          <a:cs typeface="宋体" panose="02010600030101010101" pitchFamily="2" charset="-122"/>
                        </a:rPr>
                        <a:t>痊愈</a:t>
                      </a:r>
                      <a:endParaRPr lang="en-US" altLang="en-US" sz="1000" b="0">
                        <a:latin typeface="Times New Roman" panose="02020603050405020304" pitchFamily="18" charset="0"/>
                        <a:ea typeface="方正兰亭黑简体" panose="02000000000000000000" charset="-122"/>
                        <a:cs typeface="宋体" panose="02010600030101010101" pitchFamily="2" charset="-122"/>
                      </a:endParaRPr>
                    </a:p>
                  </a:txBody>
                  <a:tcPr marL="12064" marR="12064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ea typeface="方正兰亭黑简体" panose="02000000000000000000" charset="-122"/>
                          <a:cs typeface="Times New Roman" panose="02020603050405020304" pitchFamily="18" charset="0"/>
                        </a:rPr>
                        <a:t>受试制剂T</a:t>
                      </a:r>
                      <a:endParaRPr lang="en-US" altLang="en-US" sz="1000" b="0">
                        <a:latin typeface="Times New Roman" panose="02020603050405020304" pitchFamily="18" charset="0"/>
                        <a:ea typeface="方正兰亭黑简体" panose="02000000000000000000" charset="-122"/>
                        <a:cs typeface="Times New Roman" panose="02020603050405020304" pitchFamily="18" charset="0"/>
                      </a:endParaRPr>
                    </a:p>
                  </a:txBody>
                  <a:tcPr marL="12064" marR="12064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6380">
                <a:tc>
                  <a:txBody>
                    <a:bodyPr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ea typeface="方正兰亭黑简体" panose="02000000000000000000" charset="-122"/>
                          <a:cs typeface="Times New Roman" panose="02020603050405020304" pitchFamily="18" charset="0"/>
                        </a:rPr>
                        <a:t>1007</a:t>
                      </a:r>
                      <a:endParaRPr lang="en-US" altLang="en-US" sz="1000" b="0">
                        <a:latin typeface="Times New Roman" panose="02020603050405020304" pitchFamily="18" charset="0"/>
                        <a:ea typeface="方正兰亭黑简体" panose="02000000000000000000" charset="-122"/>
                        <a:cs typeface="Times New Roman" panose="02020603050405020304" pitchFamily="18" charset="0"/>
                      </a:endParaRPr>
                    </a:p>
                  </a:txBody>
                  <a:tcPr marL="12064" marR="12064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ea typeface="方正兰亭黑简体" panose="02000000000000000000" charset="-122"/>
                          <a:cs typeface="宋体" panose="02010600030101010101" pitchFamily="2" charset="-122"/>
                        </a:rPr>
                        <a:t>女</a:t>
                      </a:r>
                      <a:endParaRPr lang="en-US" altLang="en-US" sz="1000" b="0">
                        <a:latin typeface="Times New Roman" panose="02020603050405020304" pitchFamily="18" charset="0"/>
                        <a:ea typeface="方正兰亭黑简体" panose="02000000000000000000" charset="-122"/>
                        <a:cs typeface="宋体" panose="02010600030101010101" pitchFamily="2" charset="-122"/>
                      </a:endParaRPr>
                    </a:p>
                  </a:txBody>
                  <a:tcPr marL="12064" marR="12064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ea typeface="方正兰亭黑简体" panose="02000000000000000000" charset="-122"/>
                          <a:cs typeface="宋体" panose="02010600030101010101" pitchFamily="2" charset="-122"/>
                        </a:rPr>
                        <a:t>尿红细胞增多</a:t>
                      </a:r>
                      <a:endParaRPr lang="en-US" altLang="en-US" sz="1000" b="0">
                        <a:latin typeface="Times New Roman" panose="02020603050405020304" pitchFamily="18" charset="0"/>
                        <a:ea typeface="方正兰亭黑简体" panose="02000000000000000000" charset="-122"/>
                        <a:cs typeface="宋体" panose="02010600030101010101" pitchFamily="2" charset="-122"/>
                      </a:endParaRPr>
                    </a:p>
                  </a:txBody>
                  <a:tcPr marL="12064" marR="12064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ea typeface="方正兰亭黑简体" panose="02000000000000000000" charset="-122"/>
                          <a:cs typeface="Times New Roman" panose="02020603050405020304" pitchFamily="18" charset="0"/>
                        </a:rPr>
                        <a:t>1级</a:t>
                      </a:r>
                      <a:endParaRPr lang="en-US" altLang="en-US" sz="1000" b="0">
                        <a:latin typeface="Times New Roman" panose="02020603050405020304" pitchFamily="18" charset="0"/>
                        <a:ea typeface="方正兰亭黑简体" panose="02000000000000000000" charset="-122"/>
                        <a:cs typeface="Times New Roman" panose="02020603050405020304" pitchFamily="18" charset="0"/>
                      </a:endParaRPr>
                    </a:p>
                  </a:txBody>
                  <a:tcPr marL="12064" marR="12064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ea typeface="方正兰亭黑简体" panose="02000000000000000000" charset="-122"/>
                          <a:cs typeface="宋体" panose="02010600030101010101" pitchFamily="2" charset="-122"/>
                        </a:rPr>
                        <a:t>未采取措施</a:t>
                      </a:r>
                      <a:endParaRPr lang="en-US" altLang="en-US" sz="1000" b="0">
                        <a:latin typeface="Times New Roman" panose="02020603050405020304" pitchFamily="18" charset="0"/>
                        <a:ea typeface="方正兰亭黑简体" panose="02000000000000000000" charset="-122"/>
                        <a:cs typeface="宋体" panose="02010600030101010101" pitchFamily="2" charset="-122"/>
                      </a:endParaRPr>
                    </a:p>
                  </a:txBody>
                  <a:tcPr marL="12064" marR="12064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ea typeface="方正兰亭黑简体" panose="02000000000000000000" charset="-122"/>
                          <a:cs typeface="宋体" panose="02010600030101010101" pitchFamily="2" charset="-122"/>
                        </a:rPr>
                        <a:t>很可能有关</a:t>
                      </a:r>
                      <a:endParaRPr lang="en-US" altLang="en-US" sz="1000" b="0">
                        <a:latin typeface="Times New Roman" panose="02020603050405020304" pitchFamily="18" charset="0"/>
                        <a:ea typeface="方正兰亭黑简体" panose="02000000000000000000" charset="-122"/>
                        <a:cs typeface="宋体" panose="02010600030101010101" pitchFamily="2" charset="-122"/>
                      </a:endParaRPr>
                    </a:p>
                  </a:txBody>
                  <a:tcPr marL="12064" marR="12064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ea typeface="方正兰亭黑简体" panose="02000000000000000000" charset="-122"/>
                          <a:cs typeface="宋体" panose="02010600030101010101" pitchFamily="2" charset="-122"/>
                        </a:rPr>
                        <a:t>痊愈</a:t>
                      </a:r>
                      <a:endParaRPr lang="en-US" altLang="en-US" sz="1000" b="0">
                        <a:latin typeface="Times New Roman" panose="02020603050405020304" pitchFamily="18" charset="0"/>
                        <a:ea typeface="方正兰亭黑简体" panose="02000000000000000000" charset="-122"/>
                        <a:cs typeface="宋体" panose="02010600030101010101" pitchFamily="2" charset="-122"/>
                      </a:endParaRPr>
                    </a:p>
                  </a:txBody>
                  <a:tcPr marL="12064" marR="12064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ea typeface="方正兰亭黑简体" panose="02000000000000000000" charset="-122"/>
                          <a:cs typeface="Times New Roman" panose="02020603050405020304" pitchFamily="18" charset="0"/>
                        </a:rPr>
                        <a:t>受试制剂T</a:t>
                      </a:r>
                      <a:endParaRPr lang="en-US" altLang="en-US" sz="1000" b="0">
                        <a:latin typeface="Times New Roman" panose="02020603050405020304" pitchFamily="18" charset="0"/>
                        <a:ea typeface="方正兰亭黑简体" panose="02000000000000000000" charset="-122"/>
                        <a:cs typeface="Times New Roman" panose="02020603050405020304" pitchFamily="18" charset="0"/>
                      </a:endParaRPr>
                    </a:p>
                  </a:txBody>
                  <a:tcPr marL="12064" marR="12064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5745">
                <a:tc>
                  <a:txBody>
                    <a:bodyPr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ea typeface="方正兰亭黑简体" panose="02000000000000000000" charset="-122"/>
                          <a:cs typeface="Times New Roman" panose="02020603050405020304" pitchFamily="18" charset="0"/>
                        </a:rPr>
                        <a:t>1010</a:t>
                      </a:r>
                      <a:endParaRPr lang="en-US" altLang="en-US" sz="1000" b="0">
                        <a:latin typeface="Times New Roman" panose="02020603050405020304" pitchFamily="18" charset="0"/>
                        <a:ea typeface="方正兰亭黑简体" panose="02000000000000000000" charset="-122"/>
                        <a:cs typeface="Times New Roman" panose="02020603050405020304" pitchFamily="18" charset="0"/>
                      </a:endParaRPr>
                    </a:p>
                  </a:txBody>
                  <a:tcPr marL="12064" marR="12064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ea typeface="方正兰亭黑简体" panose="02000000000000000000" charset="-122"/>
                          <a:cs typeface="宋体" panose="02010600030101010101" pitchFamily="2" charset="-122"/>
                        </a:rPr>
                        <a:t>女</a:t>
                      </a:r>
                      <a:endParaRPr lang="en-US" altLang="en-US" sz="1000" b="0">
                        <a:latin typeface="Times New Roman" panose="02020603050405020304" pitchFamily="18" charset="0"/>
                        <a:ea typeface="方正兰亭黑简体" panose="02000000000000000000" charset="-122"/>
                        <a:cs typeface="宋体" panose="02010600030101010101" pitchFamily="2" charset="-122"/>
                      </a:endParaRPr>
                    </a:p>
                  </a:txBody>
                  <a:tcPr marL="12064" marR="12064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ea typeface="方正兰亭黑简体" panose="02000000000000000000" charset="-122"/>
                          <a:cs typeface="宋体" panose="02010600030101010101" pitchFamily="2" charset="-122"/>
                        </a:rPr>
                        <a:t>缺铁性贫血</a:t>
                      </a:r>
                      <a:endParaRPr lang="en-US" altLang="en-US" sz="1000" b="0">
                        <a:latin typeface="Times New Roman" panose="02020603050405020304" pitchFamily="18" charset="0"/>
                        <a:ea typeface="方正兰亭黑简体" panose="02000000000000000000" charset="-122"/>
                        <a:cs typeface="宋体" panose="02010600030101010101" pitchFamily="2" charset="-122"/>
                      </a:endParaRPr>
                    </a:p>
                  </a:txBody>
                  <a:tcPr marL="12064" marR="12064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ea typeface="方正兰亭黑简体" panose="02000000000000000000" charset="-122"/>
                          <a:cs typeface="Times New Roman" panose="02020603050405020304" pitchFamily="18" charset="0"/>
                        </a:rPr>
                        <a:t>2级</a:t>
                      </a:r>
                      <a:endParaRPr lang="en-US" altLang="en-US" sz="1000" b="0">
                        <a:latin typeface="Times New Roman" panose="02020603050405020304" pitchFamily="18" charset="0"/>
                        <a:ea typeface="方正兰亭黑简体" panose="02000000000000000000" charset="-122"/>
                        <a:cs typeface="Times New Roman" panose="02020603050405020304" pitchFamily="18" charset="0"/>
                      </a:endParaRPr>
                    </a:p>
                  </a:txBody>
                  <a:tcPr marL="12064" marR="12064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ea typeface="方正兰亭黑简体" panose="02000000000000000000" charset="-122"/>
                          <a:cs typeface="宋体" panose="02010600030101010101" pitchFamily="2" charset="-122"/>
                        </a:rPr>
                        <a:t>服用合并用药</a:t>
                      </a:r>
                      <a:endParaRPr lang="en-US" altLang="en-US" sz="1000" b="0">
                        <a:latin typeface="Times New Roman" panose="02020603050405020304" pitchFamily="18" charset="0"/>
                        <a:ea typeface="方正兰亭黑简体" panose="02000000000000000000" charset="-122"/>
                        <a:cs typeface="宋体" panose="02010600030101010101" pitchFamily="2" charset="-122"/>
                      </a:endParaRPr>
                    </a:p>
                  </a:txBody>
                  <a:tcPr marL="12064" marR="12064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ea typeface="方正兰亭黑简体" panose="02000000000000000000" charset="-122"/>
                          <a:cs typeface="宋体" panose="02010600030101010101" pitchFamily="2" charset="-122"/>
                        </a:rPr>
                        <a:t>很可能有关</a:t>
                      </a:r>
                      <a:endParaRPr lang="en-US" altLang="en-US" sz="1000" b="0">
                        <a:latin typeface="Times New Roman" panose="02020603050405020304" pitchFamily="18" charset="0"/>
                        <a:ea typeface="方正兰亭黑简体" panose="02000000000000000000" charset="-122"/>
                        <a:cs typeface="宋体" panose="02010600030101010101" pitchFamily="2" charset="-122"/>
                      </a:endParaRPr>
                    </a:p>
                  </a:txBody>
                  <a:tcPr marL="12064" marR="12064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ea typeface="方正兰亭黑简体" panose="02000000000000000000" charset="-122"/>
                          <a:cs typeface="宋体" panose="02010600030101010101" pitchFamily="2" charset="-122"/>
                        </a:rPr>
                        <a:t>痊愈</a:t>
                      </a:r>
                      <a:endParaRPr lang="en-US" altLang="en-US" sz="1000" b="0">
                        <a:latin typeface="Times New Roman" panose="02020603050405020304" pitchFamily="18" charset="0"/>
                        <a:ea typeface="方正兰亭黑简体" panose="02000000000000000000" charset="-122"/>
                        <a:cs typeface="宋体" panose="02010600030101010101" pitchFamily="2" charset="-122"/>
                      </a:endParaRPr>
                    </a:p>
                  </a:txBody>
                  <a:tcPr marL="12064" marR="12064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ea typeface="方正兰亭黑简体" panose="02000000000000000000" charset="-122"/>
                          <a:cs typeface="Times New Roman" panose="02020603050405020304" pitchFamily="18" charset="0"/>
                        </a:rPr>
                        <a:t>参比制剂R</a:t>
                      </a:r>
                      <a:endParaRPr lang="en-US" altLang="en-US" sz="1000" b="0">
                        <a:latin typeface="Times New Roman" panose="02020603050405020304" pitchFamily="18" charset="0"/>
                        <a:ea typeface="方正兰亭黑简体" panose="02000000000000000000" charset="-122"/>
                        <a:cs typeface="Times New Roman" panose="02020603050405020304" pitchFamily="18" charset="0"/>
                      </a:endParaRPr>
                    </a:p>
                  </a:txBody>
                  <a:tcPr marL="12064" marR="12064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7015">
                <a:tc>
                  <a:txBody>
                    <a:bodyPr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ea typeface="方正兰亭黑简体" panose="02000000000000000000" charset="-122"/>
                          <a:cs typeface="Times New Roman" panose="02020603050405020304" pitchFamily="18" charset="0"/>
                        </a:rPr>
                        <a:t>1015</a:t>
                      </a:r>
                      <a:endParaRPr lang="en-US" altLang="en-US" sz="1000" b="0">
                        <a:latin typeface="Times New Roman" panose="02020603050405020304" pitchFamily="18" charset="0"/>
                        <a:ea typeface="方正兰亭黑简体" panose="02000000000000000000" charset="-122"/>
                        <a:cs typeface="Times New Roman" panose="02020603050405020304" pitchFamily="18" charset="0"/>
                      </a:endParaRPr>
                    </a:p>
                  </a:txBody>
                  <a:tcPr marL="12064" marR="12064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ea typeface="方正兰亭黑简体" panose="02000000000000000000" charset="-122"/>
                          <a:cs typeface="宋体" panose="02010600030101010101" pitchFamily="2" charset="-122"/>
                        </a:rPr>
                        <a:t>男</a:t>
                      </a:r>
                      <a:endParaRPr lang="en-US" altLang="en-US" sz="1000" b="0">
                        <a:latin typeface="Times New Roman" panose="02020603050405020304" pitchFamily="18" charset="0"/>
                        <a:ea typeface="方正兰亭黑简体" panose="02000000000000000000" charset="-122"/>
                        <a:cs typeface="宋体" panose="02010600030101010101" pitchFamily="2" charset="-122"/>
                      </a:endParaRPr>
                    </a:p>
                  </a:txBody>
                  <a:tcPr marL="12064" marR="12064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ea typeface="方正兰亭黑简体" panose="02000000000000000000" charset="-122"/>
                          <a:cs typeface="宋体" panose="02010600030101010101" pitchFamily="2" charset="-122"/>
                        </a:rPr>
                        <a:t>白细胞计数增多</a:t>
                      </a:r>
                      <a:endParaRPr lang="en-US" altLang="en-US" sz="1000" b="0">
                        <a:latin typeface="Times New Roman" panose="02020603050405020304" pitchFamily="18" charset="0"/>
                        <a:ea typeface="方正兰亭黑简体" panose="02000000000000000000" charset="-122"/>
                        <a:cs typeface="宋体" panose="02010600030101010101" pitchFamily="2" charset="-122"/>
                      </a:endParaRPr>
                    </a:p>
                  </a:txBody>
                  <a:tcPr marL="12064" marR="12064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ea typeface="方正兰亭黑简体" panose="02000000000000000000" charset="-122"/>
                          <a:cs typeface="Times New Roman" panose="02020603050405020304" pitchFamily="18" charset="0"/>
                        </a:rPr>
                        <a:t>1级</a:t>
                      </a:r>
                      <a:endParaRPr lang="en-US" altLang="en-US" sz="1000" b="0">
                        <a:latin typeface="Times New Roman" panose="02020603050405020304" pitchFamily="18" charset="0"/>
                        <a:ea typeface="方正兰亭黑简体" panose="02000000000000000000" charset="-122"/>
                        <a:cs typeface="Times New Roman" panose="02020603050405020304" pitchFamily="18" charset="0"/>
                      </a:endParaRPr>
                    </a:p>
                  </a:txBody>
                  <a:tcPr marL="12064" marR="12064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ea typeface="方正兰亭黑简体" panose="02000000000000000000" charset="-122"/>
                          <a:cs typeface="宋体" panose="02010600030101010101" pitchFamily="2" charset="-122"/>
                        </a:rPr>
                        <a:t>未采取措施</a:t>
                      </a:r>
                      <a:endParaRPr lang="en-US" altLang="en-US" sz="1000" b="0">
                        <a:latin typeface="Times New Roman" panose="02020603050405020304" pitchFamily="18" charset="0"/>
                        <a:ea typeface="方正兰亭黑简体" panose="02000000000000000000" charset="-122"/>
                        <a:cs typeface="宋体" panose="02010600030101010101" pitchFamily="2" charset="-122"/>
                      </a:endParaRPr>
                    </a:p>
                  </a:txBody>
                  <a:tcPr marL="12064" marR="12064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ea typeface="方正兰亭黑简体" panose="02000000000000000000" charset="-122"/>
                          <a:cs typeface="宋体" panose="02010600030101010101" pitchFamily="2" charset="-122"/>
                        </a:rPr>
                        <a:t>很可能有关</a:t>
                      </a:r>
                      <a:endParaRPr lang="en-US" altLang="en-US" sz="1000" b="0">
                        <a:latin typeface="Times New Roman" panose="02020603050405020304" pitchFamily="18" charset="0"/>
                        <a:ea typeface="方正兰亭黑简体" panose="02000000000000000000" charset="-122"/>
                        <a:cs typeface="宋体" panose="02010600030101010101" pitchFamily="2" charset="-122"/>
                      </a:endParaRPr>
                    </a:p>
                  </a:txBody>
                  <a:tcPr marL="12064" marR="12064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ea typeface="方正兰亭黑简体" panose="02000000000000000000" charset="-122"/>
                          <a:cs typeface="宋体" panose="02010600030101010101" pitchFamily="2" charset="-122"/>
                        </a:rPr>
                        <a:t>痊愈</a:t>
                      </a:r>
                      <a:endParaRPr lang="en-US" altLang="en-US" sz="1000" b="0">
                        <a:latin typeface="Times New Roman" panose="02020603050405020304" pitchFamily="18" charset="0"/>
                        <a:ea typeface="方正兰亭黑简体" panose="02000000000000000000" charset="-122"/>
                        <a:cs typeface="宋体" panose="02010600030101010101" pitchFamily="2" charset="-122"/>
                      </a:endParaRPr>
                    </a:p>
                  </a:txBody>
                  <a:tcPr marL="12064" marR="12064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ea typeface="方正兰亭黑简体" panose="02000000000000000000" charset="-122"/>
                          <a:cs typeface="Times New Roman" panose="02020603050405020304" pitchFamily="18" charset="0"/>
                        </a:rPr>
                        <a:t>受试制剂T</a:t>
                      </a:r>
                      <a:endParaRPr lang="en-US" altLang="en-US" sz="1000" b="0">
                        <a:latin typeface="Times New Roman" panose="02020603050405020304" pitchFamily="18" charset="0"/>
                        <a:ea typeface="方正兰亭黑简体" panose="02000000000000000000" charset="-122"/>
                        <a:cs typeface="Times New Roman" panose="02020603050405020304" pitchFamily="18" charset="0"/>
                      </a:endParaRPr>
                    </a:p>
                  </a:txBody>
                  <a:tcPr marL="12064" marR="12064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434975">
                <a:tc>
                  <a:txBody>
                    <a:bodyPr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ea typeface="方正兰亭黑简体" panose="02000000000000000000" charset="-122"/>
                          <a:cs typeface="Times New Roman" panose="02020603050405020304" pitchFamily="18" charset="0"/>
                        </a:rPr>
                        <a:t>1030</a:t>
                      </a:r>
                      <a:endParaRPr lang="en-US" altLang="en-US" sz="1000" b="0">
                        <a:latin typeface="Times New Roman" panose="02020603050405020304" pitchFamily="18" charset="0"/>
                        <a:ea typeface="方正兰亭黑简体" panose="02000000000000000000" charset="-122"/>
                        <a:cs typeface="Times New Roman" panose="02020603050405020304" pitchFamily="18" charset="0"/>
                      </a:endParaRPr>
                    </a:p>
                  </a:txBody>
                  <a:tcPr marL="12064" marR="12064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ea typeface="方正兰亭黑简体" panose="02000000000000000000" charset="-122"/>
                          <a:cs typeface="宋体" panose="02010600030101010101" pitchFamily="2" charset="-122"/>
                        </a:rPr>
                        <a:t>男</a:t>
                      </a:r>
                      <a:endParaRPr lang="en-US" altLang="en-US" sz="1000" b="0">
                        <a:latin typeface="Times New Roman" panose="02020603050405020304" pitchFamily="18" charset="0"/>
                        <a:ea typeface="方正兰亭黑简体" panose="02000000000000000000" charset="-122"/>
                        <a:cs typeface="宋体" panose="02010600030101010101" pitchFamily="2" charset="-122"/>
                      </a:endParaRPr>
                    </a:p>
                  </a:txBody>
                  <a:tcPr marL="12064" marR="12064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ea typeface="方正兰亭黑简体" panose="02000000000000000000" charset="-122"/>
                          <a:cs typeface="宋体" panose="02010600030101010101" pitchFamily="2" charset="-122"/>
                        </a:rPr>
                        <a:t>丙氨酸氨基转移酶增高</a:t>
                      </a:r>
                      <a:endParaRPr lang="en-US" altLang="en-US" sz="1000" b="0">
                        <a:latin typeface="Times New Roman" panose="02020603050405020304" pitchFamily="18" charset="0"/>
                        <a:ea typeface="方正兰亭黑简体" panose="02000000000000000000" charset="-122"/>
                        <a:cs typeface="宋体" panose="02010600030101010101" pitchFamily="2" charset="-122"/>
                      </a:endParaRPr>
                    </a:p>
                  </a:txBody>
                  <a:tcPr marL="12064" marR="12064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ea typeface="方正兰亭黑简体" panose="02000000000000000000" charset="-122"/>
                          <a:cs typeface="Times New Roman" panose="02020603050405020304" pitchFamily="18" charset="0"/>
                        </a:rPr>
                        <a:t>1级</a:t>
                      </a:r>
                      <a:endParaRPr lang="en-US" altLang="en-US" sz="1000" b="0">
                        <a:latin typeface="Times New Roman" panose="02020603050405020304" pitchFamily="18" charset="0"/>
                        <a:ea typeface="方正兰亭黑简体" panose="02000000000000000000" charset="-122"/>
                        <a:cs typeface="Times New Roman" panose="02020603050405020304" pitchFamily="18" charset="0"/>
                      </a:endParaRPr>
                    </a:p>
                  </a:txBody>
                  <a:tcPr marL="12064" marR="12064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ea typeface="方正兰亭黑简体" panose="02000000000000000000" charset="-122"/>
                          <a:cs typeface="宋体" panose="02010600030101010101" pitchFamily="2" charset="-122"/>
                        </a:rPr>
                        <a:t>未采取措施</a:t>
                      </a:r>
                      <a:endParaRPr lang="en-US" altLang="en-US" sz="1000" b="0">
                        <a:latin typeface="Times New Roman" panose="02020603050405020304" pitchFamily="18" charset="0"/>
                        <a:ea typeface="方正兰亭黑简体" panose="02000000000000000000" charset="-122"/>
                        <a:cs typeface="宋体" panose="02010600030101010101" pitchFamily="2" charset="-122"/>
                      </a:endParaRPr>
                    </a:p>
                  </a:txBody>
                  <a:tcPr marL="12064" marR="12064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ea typeface="方正兰亭黑简体" panose="02000000000000000000" charset="-122"/>
                          <a:cs typeface="宋体" panose="02010600030101010101" pitchFamily="2" charset="-122"/>
                        </a:rPr>
                        <a:t>很可能有关</a:t>
                      </a:r>
                      <a:endParaRPr lang="en-US" altLang="en-US" sz="1000" b="0">
                        <a:latin typeface="Times New Roman" panose="02020603050405020304" pitchFamily="18" charset="0"/>
                        <a:ea typeface="方正兰亭黑简体" panose="02000000000000000000" charset="-122"/>
                        <a:cs typeface="宋体" panose="02010600030101010101" pitchFamily="2" charset="-122"/>
                      </a:endParaRPr>
                    </a:p>
                  </a:txBody>
                  <a:tcPr marL="12064" marR="12064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ea typeface="方正兰亭黑简体" panose="02000000000000000000" charset="-122"/>
                          <a:cs typeface="宋体" panose="02010600030101010101" pitchFamily="2" charset="-122"/>
                        </a:rPr>
                        <a:t>好转</a:t>
                      </a:r>
                      <a:endParaRPr lang="en-US" altLang="en-US" sz="1000" b="0">
                        <a:latin typeface="Times New Roman" panose="02020603050405020304" pitchFamily="18" charset="0"/>
                        <a:ea typeface="方正兰亭黑简体" panose="02000000000000000000" charset="-122"/>
                        <a:cs typeface="宋体" panose="02010600030101010101" pitchFamily="2" charset="-122"/>
                      </a:endParaRPr>
                    </a:p>
                  </a:txBody>
                  <a:tcPr marL="12064" marR="12064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ea typeface="方正兰亭黑简体" panose="02000000000000000000" charset="-122"/>
                          <a:cs typeface="Times New Roman" panose="02020603050405020304" pitchFamily="18" charset="0"/>
                        </a:rPr>
                        <a:t>受试制剂T</a:t>
                      </a:r>
                      <a:endParaRPr lang="en-US" altLang="en-US" sz="1000" b="0">
                        <a:latin typeface="Times New Roman" panose="02020603050405020304" pitchFamily="18" charset="0"/>
                        <a:ea typeface="方正兰亭黑简体" panose="02000000000000000000" charset="-122"/>
                        <a:cs typeface="Times New Roman" panose="02020603050405020304" pitchFamily="18" charset="0"/>
                      </a:endParaRPr>
                    </a:p>
                  </a:txBody>
                  <a:tcPr marL="12064" marR="12064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6380">
                <a:tc>
                  <a:txBody>
                    <a:bodyPr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ea typeface="方正兰亭黑简体" panose="02000000000000000000" charset="-122"/>
                          <a:cs typeface="Times New Roman" panose="02020603050405020304" pitchFamily="18" charset="0"/>
                        </a:rPr>
                        <a:t>1036</a:t>
                      </a:r>
                      <a:endParaRPr lang="en-US" altLang="en-US" sz="1000" b="0">
                        <a:latin typeface="Times New Roman" panose="02020603050405020304" pitchFamily="18" charset="0"/>
                        <a:ea typeface="方正兰亭黑简体" panose="02000000000000000000" charset="-122"/>
                        <a:cs typeface="Times New Roman" panose="02020603050405020304" pitchFamily="18" charset="0"/>
                      </a:endParaRPr>
                    </a:p>
                  </a:txBody>
                  <a:tcPr marL="12064" marR="12064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ea typeface="方正兰亭黑简体" panose="02000000000000000000" charset="-122"/>
                          <a:cs typeface="宋体" panose="02010600030101010101" pitchFamily="2" charset="-122"/>
                        </a:rPr>
                        <a:t>女</a:t>
                      </a:r>
                      <a:endParaRPr lang="en-US" altLang="en-US" sz="1000" b="0">
                        <a:latin typeface="Times New Roman" panose="02020603050405020304" pitchFamily="18" charset="0"/>
                        <a:ea typeface="方正兰亭黑简体" panose="02000000000000000000" charset="-122"/>
                        <a:cs typeface="宋体" panose="02010600030101010101" pitchFamily="2" charset="-122"/>
                      </a:endParaRPr>
                    </a:p>
                  </a:txBody>
                  <a:tcPr marL="12064" marR="12064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ea typeface="方正兰亭黑简体" panose="02000000000000000000" charset="-122"/>
                          <a:cs typeface="宋体" panose="02010600030101010101" pitchFamily="2" charset="-122"/>
                        </a:rPr>
                        <a:t>缺铁性贫血</a:t>
                      </a:r>
                      <a:endParaRPr lang="en-US" altLang="en-US" sz="1000" b="0">
                        <a:latin typeface="Times New Roman" panose="02020603050405020304" pitchFamily="18" charset="0"/>
                        <a:ea typeface="方正兰亭黑简体" panose="02000000000000000000" charset="-122"/>
                        <a:cs typeface="宋体" panose="02010600030101010101" pitchFamily="2" charset="-122"/>
                      </a:endParaRPr>
                    </a:p>
                  </a:txBody>
                  <a:tcPr marL="12064" marR="12064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ea typeface="方正兰亭黑简体" panose="02000000000000000000" charset="-122"/>
                          <a:cs typeface="Times New Roman" panose="02020603050405020304" pitchFamily="18" charset="0"/>
                        </a:rPr>
                        <a:t>2级</a:t>
                      </a:r>
                      <a:endParaRPr lang="en-US" altLang="en-US" sz="1000" b="0">
                        <a:latin typeface="Times New Roman" panose="02020603050405020304" pitchFamily="18" charset="0"/>
                        <a:ea typeface="方正兰亭黑简体" panose="02000000000000000000" charset="-122"/>
                        <a:cs typeface="Times New Roman" panose="02020603050405020304" pitchFamily="18" charset="0"/>
                      </a:endParaRPr>
                    </a:p>
                  </a:txBody>
                  <a:tcPr marL="12064" marR="12064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ea typeface="方正兰亭黑简体" panose="02000000000000000000" charset="-122"/>
                          <a:cs typeface="宋体" panose="02010600030101010101" pitchFamily="2" charset="-122"/>
                        </a:rPr>
                        <a:t>服用合并用药</a:t>
                      </a:r>
                      <a:endParaRPr lang="en-US" altLang="en-US" sz="1000" b="0">
                        <a:latin typeface="Times New Roman" panose="02020603050405020304" pitchFamily="18" charset="0"/>
                        <a:ea typeface="方正兰亭黑简体" panose="02000000000000000000" charset="-122"/>
                        <a:cs typeface="宋体" panose="02010600030101010101" pitchFamily="2" charset="-122"/>
                      </a:endParaRPr>
                    </a:p>
                  </a:txBody>
                  <a:tcPr marL="12064" marR="12064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ea typeface="方正兰亭黑简体" panose="02000000000000000000" charset="-122"/>
                          <a:cs typeface="宋体" panose="02010600030101010101" pitchFamily="2" charset="-122"/>
                        </a:rPr>
                        <a:t>很可能有关</a:t>
                      </a:r>
                      <a:endParaRPr lang="en-US" altLang="en-US" sz="1000" b="0">
                        <a:latin typeface="Times New Roman" panose="02020603050405020304" pitchFamily="18" charset="0"/>
                        <a:ea typeface="方正兰亭黑简体" panose="02000000000000000000" charset="-122"/>
                        <a:cs typeface="宋体" panose="02010600030101010101" pitchFamily="2" charset="-122"/>
                      </a:endParaRPr>
                    </a:p>
                  </a:txBody>
                  <a:tcPr marL="12064" marR="12064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ea typeface="方正兰亭黑简体" panose="02000000000000000000" charset="-122"/>
                          <a:cs typeface="宋体" panose="02010600030101010101" pitchFamily="2" charset="-122"/>
                        </a:rPr>
                        <a:t>失访</a:t>
                      </a:r>
                      <a:endParaRPr lang="en-US" altLang="en-US" sz="1000" b="0">
                        <a:latin typeface="Times New Roman" panose="02020603050405020304" pitchFamily="18" charset="0"/>
                        <a:ea typeface="方正兰亭黑简体" panose="02000000000000000000" charset="-122"/>
                        <a:cs typeface="宋体" panose="02010600030101010101" pitchFamily="2" charset="-122"/>
                      </a:endParaRPr>
                    </a:p>
                  </a:txBody>
                  <a:tcPr marL="12064" marR="12064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ea typeface="方正兰亭黑简体" panose="02000000000000000000" charset="-122"/>
                          <a:cs typeface="Times New Roman" panose="02020603050405020304" pitchFamily="18" charset="0"/>
                        </a:rPr>
                        <a:t>受试制剂T</a:t>
                      </a:r>
                      <a:endParaRPr lang="en-US" altLang="en-US" sz="1000" b="0">
                        <a:latin typeface="Times New Roman" panose="02020603050405020304" pitchFamily="18" charset="0"/>
                        <a:ea typeface="方正兰亭黑简体" panose="02000000000000000000" charset="-122"/>
                        <a:cs typeface="Times New Roman" panose="02020603050405020304" pitchFamily="18" charset="0"/>
                      </a:endParaRPr>
                    </a:p>
                  </a:txBody>
                  <a:tcPr marL="12064" marR="12064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246380">
                <a:tc>
                  <a:txBody>
                    <a:bodyPr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ea typeface="方正兰亭黑简体" panose="02000000000000000000" charset="-122"/>
                          <a:cs typeface="Times New Roman" panose="02020603050405020304" pitchFamily="18" charset="0"/>
                        </a:rPr>
                        <a:t>1036</a:t>
                      </a:r>
                      <a:endParaRPr lang="en-US" altLang="en-US" sz="1000" b="0">
                        <a:latin typeface="Times New Roman" panose="02020603050405020304" pitchFamily="18" charset="0"/>
                        <a:ea typeface="方正兰亭黑简体" panose="02000000000000000000" charset="-122"/>
                        <a:cs typeface="Times New Roman" panose="02020603050405020304" pitchFamily="18" charset="0"/>
                      </a:endParaRPr>
                    </a:p>
                  </a:txBody>
                  <a:tcPr marL="12064" marR="12064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ea typeface="方正兰亭黑简体" panose="02000000000000000000" charset="-122"/>
                          <a:cs typeface="宋体" panose="02010600030101010101" pitchFamily="2" charset="-122"/>
                        </a:rPr>
                        <a:t>女</a:t>
                      </a:r>
                      <a:endParaRPr lang="en-US" altLang="en-US" sz="1000" b="0">
                        <a:latin typeface="Times New Roman" panose="02020603050405020304" pitchFamily="18" charset="0"/>
                        <a:ea typeface="方正兰亭黑简体" panose="02000000000000000000" charset="-122"/>
                        <a:cs typeface="宋体" panose="02010600030101010101" pitchFamily="2" charset="-122"/>
                      </a:endParaRPr>
                    </a:p>
                  </a:txBody>
                  <a:tcPr marL="12064" marR="12064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ea typeface="方正兰亭黑简体" panose="02000000000000000000" charset="-122"/>
                          <a:cs typeface="宋体" panose="02010600030101010101" pitchFamily="2" charset="-122"/>
                        </a:rPr>
                        <a:t>白细胞计数降低</a:t>
                      </a:r>
                      <a:endParaRPr lang="en-US" altLang="en-US" sz="1000" b="0">
                        <a:latin typeface="Times New Roman" panose="02020603050405020304" pitchFamily="18" charset="0"/>
                        <a:ea typeface="方正兰亭黑简体" panose="02000000000000000000" charset="-122"/>
                        <a:cs typeface="宋体" panose="02010600030101010101" pitchFamily="2" charset="-122"/>
                      </a:endParaRPr>
                    </a:p>
                  </a:txBody>
                  <a:tcPr marL="12064" marR="12064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ea typeface="方正兰亭黑简体" panose="02000000000000000000" charset="-122"/>
                          <a:cs typeface="Times New Roman" panose="02020603050405020304" pitchFamily="18" charset="0"/>
                        </a:rPr>
                        <a:t>1级</a:t>
                      </a:r>
                      <a:endParaRPr lang="en-US" altLang="en-US" sz="1000" b="0">
                        <a:latin typeface="Times New Roman" panose="02020603050405020304" pitchFamily="18" charset="0"/>
                        <a:ea typeface="方正兰亭黑简体" panose="02000000000000000000" charset="-122"/>
                        <a:cs typeface="Times New Roman" panose="02020603050405020304" pitchFamily="18" charset="0"/>
                      </a:endParaRPr>
                    </a:p>
                  </a:txBody>
                  <a:tcPr marL="12064" marR="12064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ea typeface="方正兰亭黑简体" panose="02000000000000000000" charset="-122"/>
                          <a:cs typeface="宋体" panose="02010600030101010101" pitchFamily="2" charset="-122"/>
                        </a:rPr>
                        <a:t>未采取措施</a:t>
                      </a:r>
                      <a:endParaRPr lang="en-US" altLang="en-US" sz="1000" b="0">
                        <a:latin typeface="Times New Roman" panose="02020603050405020304" pitchFamily="18" charset="0"/>
                        <a:ea typeface="方正兰亭黑简体" panose="02000000000000000000" charset="-122"/>
                        <a:cs typeface="宋体" panose="02010600030101010101" pitchFamily="2" charset="-122"/>
                      </a:endParaRPr>
                    </a:p>
                  </a:txBody>
                  <a:tcPr marL="12064" marR="12064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ea typeface="方正兰亭黑简体" panose="02000000000000000000" charset="-122"/>
                          <a:cs typeface="宋体" panose="02010600030101010101" pitchFamily="2" charset="-122"/>
                        </a:rPr>
                        <a:t>很可能有关</a:t>
                      </a:r>
                      <a:endParaRPr lang="en-US" altLang="en-US" sz="1000" b="0">
                        <a:latin typeface="Times New Roman" panose="02020603050405020304" pitchFamily="18" charset="0"/>
                        <a:ea typeface="方正兰亭黑简体" panose="02000000000000000000" charset="-122"/>
                        <a:cs typeface="宋体" panose="02010600030101010101" pitchFamily="2" charset="-122"/>
                      </a:endParaRPr>
                    </a:p>
                  </a:txBody>
                  <a:tcPr marL="12064" marR="12064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ea typeface="方正兰亭黑简体" panose="02000000000000000000" charset="-122"/>
                          <a:cs typeface="宋体" panose="02010600030101010101" pitchFamily="2" charset="-122"/>
                        </a:rPr>
                        <a:t>痊愈</a:t>
                      </a:r>
                      <a:endParaRPr lang="en-US" altLang="en-US" sz="1000" b="0">
                        <a:latin typeface="Times New Roman" panose="02020603050405020304" pitchFamily="18" charset="0"/>
                        <a:ea typeface="方正兰亭黑简体" panose="02000000000000000000" charset="-122"/>
                        <a:cs typeface="宋体" panose="02010600030101010101" pitchFamily="2" charset="-122"/>
                      </a:endParaRPr>
                    </a:p>
                  </a:txBody>
                  <a:tcPr marL="12064" marR="12064" marT="0" marB="0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 fontAlgn="auto">
                        <a:lnSpc>
                          <a:spcPts val="1840"/>
                        </a:lnSpc>
                        <a:buNone/>
                      </a:pPr>
                      <a:r>
                        <a:rPr lang="en-US" sz="1000" b="0">
                          <a:latin typeface="Times New Roman" panose="02020603050405020304" pitchFamily="18" charset="0"/>
                          <a:ea typeface="方正兰亭黑简体" panose="02000000000000000000" charset="-122"/>
                          <a:cs typeface="Times New Roman" panose="02020603050405020304" pitchFamily="18" charset="0"/>
                        </a:rPr>
                        <a:t>受试制剂T</a:t>
                      </a:r>
                      <a:endParaRPr lang="en-US" altLang="en-US" sz="1000" b="0">
                        <a:latin typeface="Times New Roman" panose="02020603050405020304" pitchFamily="18" charset="0"/>
                        <a:ea typeface="方正兰亭黑简体" panose="02000000000000000000" charset="-122"/>
                        <a:cs typeface="Times New Roman" panose="02020603050405020304" pitchFamily="18" charset="0"/>
                      </a:endParaRPr>
                    </a:p>
                  </a:txBody>
                  <a:tcPr marL="12064" marR="12064" marT="0" marB="0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00" name="文本框 99"/>
          <p:cNvSpPr txBox="1"/>
          <p:nvPr/>
        </p:nvSpPr>
        <p:spPr>
          <a:xfrm>
            <a:off x="5011420" y="2026285"/>
            <a:ext cx="6988175" cy="8204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noAutofit/>
          </a:bodyPr>
          <a:p>
            <a:pPr indent="0"/>
            <a:r>
              <a:rPr lang="zh-CN" altLang="en-US" sz="1200" ker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洛赛克（</a:t>
            </a:r>
            <a:r>
              <a:rPr lang="en-US" altLang="zh-CN" sz="1200" ker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</a:t>
            </a:r>
            <a:r>
              <a:rPr lang="zh-CN" altLang="en-US" sz="1200" ker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药）的</a:t>
            </a:r>
            <a:r>
              <a:rPr lang="zh-CN" altLang="en-US" sz="1200" ker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全球</a:t>
            </a:r>
            <a:r>
              <a:rPr lang="zh-CN" altLang="en-US" sz="1200" kern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国际多中心</a:t>
            </a:r>
            <a:r>
              <a:rPr lang="zh-CN" altLang="en-US" sz="1200" ker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临床试验中3096例患者暴露于奥美拉唑，发生率≥2%的不良反应包括头痛(6.9%)、腹痛(5.2%)、恶心(4.0%)、腹泻(3.7%)、呕吐(3.2%)和胃肠胀气(2.7%)。发生率≥1%的不良反应包括反酸(1.9%)、上呼吸道感染(1.9%)、便秘(1.5%)、头晕(1.5%)、皮疹(1.5%)、乏力(1.3%)、背痛(1.1%)和咳嗽(1.1%)。</a:t>
            </a:r>
            <a:r>
              <a:rPr lang="en-US" altLang="zh-CN" sz="1200" kern="0" baseline="30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[1]</a:t>
            </a:r>
            <a:endParaRPr lang="en-US" altLang="zh-CN" sz="1200" kern="0" baseline="30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59385" y="6633210"/>
            <a:ext cx="8665845" cy="2247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 rtl="0" eaLnBrk="0">
              <a:lnSpc>
                <a:spcPct val="87000"/>
              </a:lnSpc>
              <a:spcBef>
                <a:spcPts val="600"/>
              </a:spcBef>
              <a:buFont typeface="Wingdings" panose="05000000000000000000" charset="0"/>
              <a:buNone/>
            </a:pPr>
            <a:r>
              <a:rPr lang="zh-CN" altLang="en-US" sz="1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【</a:t>
            </a:r>
            <a:r>
              <a:rPr lang="en-US" altLang="zh-CN" sz="1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lang="zh-CN" altLang="en-US" sz="1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】奥美拉唑镁10</a:t>
            </a:r>
            <a:r>
              <a:rPr lang="en-US" altLang="zh-CN" sz="1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mg</a:t>
            </a:r>
            <a:r>
              <a:rPr lang="zh-CN" altLang="en-US" sz="1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处方药说明书，阿斯利康，</a:t>
            </a:r>
            <a:r>
              <a:rPr lang="en-US" altLang="zh-CN" sz="1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2023</a:t>
            </a:r>
            <a:r>
              <a:rPr lang="zh-CN" altLang="en-US" sz="1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。【</a:t>
            </a:r>
            <a:r>
              <a:rPr lang="en-US" altLang="zh-CN" sz="1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en-US" sz="1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】奥美拉唑镁碳酸氢钠胶囊（</a:t>
            </a:r>
            <a:r>
              <a:rPr lang="en-US" altLang="en-US" sz="1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Ⅰ）PK/PD</a:t>
            </a:r>
            <a:r>
              <a:rPr lang="zh-CN" altLang="en-US" sz="1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研究报告，长春澜江医药，</a:t>
            </a:r>
            <a:r>
              <a:rPr lang="en-US" altLang="zh-CN" sz="1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2023</a:t>
            </a:r>
            <a:endParaRPr lang="en-US" altLang="zh-CN" sz="1000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 bwMode="gray">
          <a:xfrm>
            <a:off x="225425" y="2291080"/>
            <a:ext cx="1872615" cy="1295400"/>
          </a:xfrm>
          <a:prstGeom prst="rect">
            <a:avLst/>
          </a:prstGeom>
          <a:solidFill>
            <a:srgbClr val="FDDCE0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noAutofit/>
          </a:bodyPr>
          <a:lstStyle/>
          <a:p>
            <a:pPr algn="ctr" fontAlgn="base">
              <a:lnSpc>
                <a:spcPct val="12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sz="1600" b="1">
                <a:latin typeface="Times New Roman" panose="02020603050405020304" pitchFamily="18" charset="0"/>
                <a:ea typeface="微软雅黑" panose="020B0503020204020204" charset="-122"/>
              </a:rPr>
              <a:t>国内外不良反应</a:t>
            </a:r>
            <a:endParaRPr lang="en-US" altLang="zh-CN" sz="1600" b="1">
              <a:latin typeface="Times New Roman" panose="02020603050405020304" pitchFamily="18" charset="0"/>
              <a:ea typeface="微软雅黑" panose="020B0503020204020204" charset="-122"/>
            </a:endParaRPr>
          </a:p>
          <a:p>
            <a:pPr algn="ctr" fontAlgn="base">
              <a:lnSpc>
                <a:spcPct val="12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r>
              <a:rPr lang="zh-CN" altLang="en-US" sz="1600" b="1">
                <a:latin typeface="Times New Roman" panose="02020603050405020304" pitchFamily="18" charset="0"/>
                <a:ea typeface="微软雅黑" panose="020B0503020204020204" charset="-122"/>
              </a:rPr>
              <a:t>发生情况</a:t>
            </a:r>
            <a:endParaRPr lang="zh-CN" altLang="en-US" sz="1600" b="1">
              <a:latin typeface="Times New Roman" panose="02020603050405020304" pitchFamily="18" charset="0"/>
              <a:ea typeface="微软雅黑" panose="020B0503020204020204" charset="-122"/>
            </a:endParaRPr>
          </a:p>
        </p:txBody>
      </p:sp>
      <p:sp>
        <p:nvSpPr>
          <p:cNvPr id="8" name="矩形 7"/>
          <p:cNvSpPr/>
          <p:nvPr/>
        </p:nvSpPr>
        <p:spPr bwMode="gray">
          <a:xfrm>
            <a:off x="2146300" y="2278380"/>
            <a:ext cx="2655570" cy="1289050"/>
          </a:xfrm>
          <a:prstGeom prst="rect">
            <a:avLst/>
          </a:prstGeom>
          <a:noFill/>
          <a:ln w="6350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sz="1400" b="1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 bwMode="gray">
          <a:xfrm>
            <a:off x="2268855" y="2590800"/>
            <a:ext cx="2324735" cy="607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SzTx/>
              <a:defRPr/>
            </a:pPr>
            <a:r>
              <a:rPr lang="zh-CN" altLang="en-US" sz="1400" kern="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无安全性警告、无黑框警告、无撤市信息</a:t>
            </a:r>
            <a:endParaRPr lang="zh-CN" altLang="en-US" sz="1400" kern="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 bwMode="gray">
          <a:xfrm>
            <a:off x="225425" y="4196080"/>
            <a:ext cx="1872615" cy="1506220"/>
          </a:xfrm>
          <a:prstGeom prst="rect">
            <a:avLst/>
          </a:prstGeom>
          <a:solidFill>
            <a:srgbClr val="FDDCE0"/>
          </a:solidFill>
          <a:ln w="2857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noAutofit/>
          </a:bodyPr>
          <a:lstStyle/>
          <a:p>
            <a:pPr algn="ctr" fontAlgn="base">
              <a:lnSpc>
                <a:spcPct val="120000"/>
              </a:lnSpc>
              <a:buClr>
                <a:schemeClr val="accent2"/>
              </a:buClr>
              <a:buSzPct val="90000"/>
              <a:buNone/>
            </a:pPr>
            <a:r>
              <a:rPr lang="zh-CN" altLang="en-US" sz="1600" b="1" dirty="0">
                <a:latin typeface="Times New Roman" panose="02020603050405020304" pitchFamily="18" charset="0"/>
                <a:ea typeface="微软雅黑" panose="020B0503020204020204" charset="-122"/>
                <a:sym typeface="+mn-ea"/>
              </a:rPr>
              <a:t>与目录内同治疗领域药品的安全性比较</a:t>
            </a:r>
            <a:endParaRPr lang="zh-CN" altLang="en-US" sz="1600" b="1" dirty="0">
              <a:latin typeface="Times New Roman" panose="02020603050405020304" pitchFamily="18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矩形 9"/>
          <p:cNvSpPr/>
          <p:nvPr/>
        </p:nvSpPr>
        <p:spPr bwMode="gray">
          <a:xfrm>
            <a:off x="2146300" y="4173855"/>
            <a:ext cx="2644140" cy="1491615"/>
          </a:xfrm>
          <a:prstGeom prst="rect">
            <a:avLst/>
          </a:prstGeom>
          <a:noFill/>
          <a:ln w="6350" cap="flat" cmpd="sng" algn="ctr">
            <a:solidFill>
              <a:schemeClr val="accent2">
                <a:lumMod val="20000"/>
                <a:lumOff val="80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29" tIns="45715" rIns="91429" bIns="45715" numCol="1" rtlCol="0" anchor="ctr" anchorCtr="0" compatLnSpc="1">
            <a:noAutofit/>
          </a:bodyPr>
          <a:lstStyle/>
          <a:p>
            <a:pPr algn="ctr" fontAlgn="base">
              <a:lnSpc>
                <a:spcPct val="90000"/>
              </a:lnSpc>
              <a:spcAft>
                <a:spcPct val="0"/>
              </a:spcAft>
              <a:buClr>
                <a:schemeClr val="accent2"/>
              </a:buClr>
              <a:buSzPct val="90000"/>
            </a:pPr>
            <a:endParaRPr lang="zh-CN" altLang="en-US" sz="1400" b="1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146300" y="4410710"/>
            <a:ext cx="2644140" cy="10528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ts val="2500"/>
              </a:lnSpc>
            </a:pPr>
            <a:r>
              <a:rPr lang="zh-CN" altLang="en-US" sz="1400" kern="0" spc="-10" dirty="0">
                <a:solidFill>
                  <a:schemeClr val="tx1">
                    <a:alpha val="10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奥美拉唑镁碳酸氢钠胶囊（</a:t>
            </a:r>
            <a:r>
              <a:rPr lang="en-US" altLang="en-US" sz="1400" kern="0" spc="-10" dirty="0">
                <a:solidFill>
                  <a:schemeClr val="tx1">
                    <a:alpha val="10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Ⅰ）</a:t>
            </a:r>
            <a:r>
              <a:rPr lang="zh-CN" altLang="en-US" sz="1400" kern="0" spc="-10" dirty="0">
                <a:solidFill>
                  <a:schemeClr val="tx1">
                    <a:alpha val="10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与原研奥美拉唑镁10</a:t>
            </a:r>
            <a:r>
              <a:rPr lang="en-US" altLang="zh-CN" sz="1400" kern="0" spc="-10" dirty="0">
                <a:solidFill>
                  <a:schemeClr val="tx1">
                    <a:alpha val="10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mg</a:t>
            </a:r>
            <a:r>
              <a:rPr lang="zh-CN" altLang="en-US" sz="1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已知的安全性特征</a:t>
            </a:r>
            <a:r>
              <a:rPr lang="zh-CN" sz="1400" kern="1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相当</a:t>
            </a:r>
            <a:endParaRPr lang="zh-CN" sz="1400" kern="100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-635" y="0"/>
            <a:ext cx="12192635" cy="826770"/>
          </a:xfrm>
          <a:prstGeom prst="rect">
            <a:avLst/>
          </a:prstGeom>
          <a:gradFill>
            <a:gsLst>
              <a:gs pos="33000">
                <a:srgbClr val="C00000"/>
              </a:gs>
              <a:gs pos="56000">
                <a:srgbClr val="C12A2A"/>
              </a:gs>
              <a:gs pos="15000">
                <a:srgbClr val="C00000"/>
              </a:gs>
              <a:gs pos="1000">
                <a:srgbClr val="C00000"/>
              </a:gs>
              <a:gs pos="88000">
                <a:srgbClr val="FEFFFF">
                  <a:alpha val="100000"/>
                </a:srgbClr>
              </a:gs>
              <a:gs pos="78000">
                <a:schemeClr val="bg1"/>
              </a:gs>
              <a:gs pos="38000">
                <a:srgbClr val="C00000"/>
              </a:gs>
              <a:gs pos="100000">
                <a:srgbClr val="FCFEFF"/>
              </a:gs>
            </a:gsLst>
            <a:lin ang="18900000" scaled="0"/>
          </a:gradFill>
        </p:spPr>
        <p:txBody>
          <a:bodyPr wrap="square" rtlCol="0">
            <a:noAutofit/>
          </a:bodyPr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326" y="132270"/>
            <a:ext cx="1949599" cy="64986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62406" y="166392"/>
            <a:ext cx="3837940" cy="9531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03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、有效性信息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1/2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）</a:t>
            </a:r>
            <a:endParaRPr lang="zh-CN" altLang="en-US" sz="2800" b="1" dirty="0" smtClean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algn="l"/>
            <a:endParaRPr lang="en-US" altLang="zh-CN" sz="2800" b="1" dirty="0" smtClean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38455" y="902970"/>
            <a:ext cx="10852785" cy="57531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fontAlgn="auto">
              <a:lnSpc>
                <a:spcPts val="2500"/>
              </a:lnSpc>
            </a:pPr>
            <a:endParaRPr lang="zh-CN" altLang="en-US" sz="2000" b="1" kern="0" dirty="0">
              <a:solidFill>
                <a:schemeClr val="tx1">
                  <a:alpha val="100000"/>
                </a:schemeClr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59385" y="6633210"/>
            <a:ext cx="8665845" cy="2247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 rtl="0" eaLnBrk="0">
              <a:lnSpc>
                <a:spcPct val="87000"/>
              </a:lnSpc>
              <a:spcBef>
                <a:spcPts val="600"/>
              </a:spcBef>
              <a:buFont typeface="Wingdings" panose="05000000000000000000" charset="0"/>
              <a:buNone/>
            </a:pPr>
            <a:r>
              <a:rPr lang="zh-CN" altLang="en-US" sz="1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【</a:t>
            </a:r>
            <a:r>
              <a:rPr lang="en-US" altLang="zh-CN" sz="1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lang="zh-CN" altLang="en-US" sz="1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】奥美拉唑镁10</a:t>
            </a:r>
            <a:r>
              <a:rPr lang="en-US" altLang="zh-CN" sz="1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mg</a:t>
            </a:r>
            <a:r>
              <a:rPr lang="zh-CN" altLang="en-US" sz="1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处方药说明书，阿斯利康，</a:t>
            </a:r>
            <a:r>
              <a:rPr lang="en-US" altLang="zh-CN" sz="1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2023</a:t>
            </a:r>
            <a:r>
              <a:rPr lang="zh-CN" altLang="en-US" sz="1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。【</a:t>
            </a:r>
            <a:r>
              <a:rPr lang="en-US" altLang="zh-CN" sz="1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en-US" sz="1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】</a:t>
            </a:r>
            <a:r>
              <a:rPr lang="en-US" altLang="zh-CN" sz="1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zegerid otc 20 mg</a:t>
            </a:r>
            <a:r>
              <a:rPr lang="zh-CN" altLang="en-US" sz="1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胶囊医学审评报告，</a:t>
            </a:r>
            <a:r>
              <a:rPr lang="en-US" altLang="zh-CN" sz="1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FDA</a:t>
            </a:r>
            <a:r>
              <a:rPr lang="zh-CN" altLang="en-US" sz="1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，</a:t>
            </a:r>
            <a:r>
              <a:rPr lang="en-US" altLang="zh-CN" sz="1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2023</a:t>
            </a:r>
            <a:endParaRPr lang="en-US" altLang="zh-CN" sz="1000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338455" y="1758950"/>
            <a:ext cx="11441430" cy="1552575"/>
          </a:xfrm>
          <a:prstGeom prst="rect">
            <a:avLst/>
          </a:prstGeom>
          <a:noFill/>
          <a:ln w="28575" cmpd="thickThin">
            <a:solidFill>
              <a:srgbClr val="C12A2A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chemeClr val="accent5">
                    <a:lumMod val="20000"/>
                    <a:lumOff val="80000"/>
                  </a:schemeClr>
                </a:solidFill>
              </a14:hiddenFill>
            </a:ext>
          </a:extLst>
        </p:spPr>
        <p:txBody>
          <a:bodyPr wrap="square" rtlCol="0" anchor="t">
            <a:noAutofit/>
          </a:bodyPr>
          <a:p>
            <a:pPr algn="ctr">
              <a:lnSpc>
                <a:spcPct val="150000"/>
              </a:lnSpc>
            </a:pPr>
            <a:r>
              <a:rPr sz="1600" b="1" kern="0" dirty="0">
                <a:solidFill>
                  <a:schemeClr val="tx1">
                    <a:alpha val="10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奥美拉唑镁碳酸氢钠胶囊（Ⅰ）（</a:t>
            </a:r>
            <a:r>
              <a:rPr sz="1600" b="1" kern="0" dirty="0">
                <a:solidFill>
                  <a:schemeClr val="tx1">
                    <a:alpha val="10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微软雅黑" panose="020B0503020204020204" charset="-122"/>
              </a:rPr>
              <a:t>10mg/1100mg，</a:t>
            </a:r>
            <a:r>
              <a:rPr sz="1600" b="1" kern="0" dirty="0">
                <a:solidFill>
                  <a:schemeClr val="tx1">
                    <a:alpha val="100000"/>
                  </a:scheme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T药）与奥美拉唑镁肠溶片10mg（洛赛克，R药）</a:t>
            </a:r>
            <a:r>
              <a:rPr sz="1600" b="1" kern="0" dirty="0">
                <a:solidFill>
                  <a:srgbClr val="C00000">
                    <a:alpha val="100000"/>
                  </a:srgb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有效性相似</a:t>
            </a:r>
            <a:endParaRPr sz="1600" b="1" kern="0" dirty="0">
              <a:solidFill>
                <a:srgbClr val="C00000">
                  <a:alpha val="100000"/>
                </a:srgbClr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algn="l">
              <a:lnSpc>
                <a:spcPct val="150000"/>
              </a:lnSpc>
            </a:pPr>
            <a:r>
              <a:rPr lang="zh-CN" altLang="en-US" sz="14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比较</a:t>
            </a:r>
            <a:r>
              <a:rPr lang="en-US" altLang="zh-CN" sz="14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T</a:t>
            </a:r>
            <a:r>
              <a:rPr lang="zh-CN" altLang="en-US" sz="14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药和</a:t>
            </a:r>
            <a:r>
              <a:rPr lang="en-US" altLang="zh-CN" sz="14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R</a:t>
            </a:r>
            <a:r>
              <a:rPr lang="zh-CN" altLang="en-US" sz="14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药开展的</a:t>
            </a:r>
            <a:r>
              <a:rPr lang="en-US" altLang="zh-CN" sz="14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RP-CM-LJ01003-1</a:t>
            </a:r>
            <a:r>
              <a:rPr lang="zh-CN" altLang="en-US" sz="1400" b="1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临床研究</a:t>
            </a:r>
            <a:r>
              <a:rPr lang="en-US" altLang="zh-CN" sz="1400" b="1" baseline="30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[1]</a:t>
            </a:r>
            <a:endParaRPr lang="zh-CN" altLang="en-US" sz="1400" b="1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2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 随机、开放、两周期、交叉对照、多次口服给药、</a:t>
            </a:r>
            <a:r>
              <a:rPr lang="en-US" altLang="zh-CN" sz="12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PK/PD</a:t>
            </a:r>
            <a:r>
              <a:rPr lang="zh-CN" altLang="en-US" sz="12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研究；</a:t>
            </a:r>
            <a:endParaRPr lang="zh-CN" altLang="en-US" sz="12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marL="285750" indent="-285750" algn="l">
              <a:lnSpc>
                <a:spcPct val="150000"/>
              </a:lnSpc>
              <a:buFont typeface="Wingdings" panose="05000000000000000000" charset="0"/>
              <a:buChar char="Ø"/>
            </a:pPr>
            <a:r>
              <a:rPr lang="zh-CN" altLang="en-US" sz="12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主要终点结果：（</a:t>
            </a:r>
            <a:r>
              <a:rPr lang="en-US" altLang="zh-CN" sz="12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12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）</a:t>
            </a:r>
            <a:r>
              <a:rPr lang="zh-CN" altLang="en-US" sz="12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连续7次给药后</a:t>
            </a:r>
            <a:r>
              <a:rPr lang="en-US" altLang="zh-CN" sz="12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AUC</a:t>
            </a:r>
            <a:r>
              <a:rPr lang="en-US" altLang="zh-CN" sz="1200" baseline="-250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inf</a:t>
            </a:r>
            <a:r>
              <a:rPr lang="zh-CN" altLang="en-US" sz="12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等效</a:t>
            </a:r>
            <a:endParaRPr lang="zh-CN" altLang="en-US" sz="12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indent="0" algn="l">
              <a:lnSpc>
                <a:spcPct val="150000"/>
              </a:lnSpc>
              <a:buFont typeface="Wingdings" panose="05000000000000000000" charset="0"/>
              <a:buNone/>
            </a:pPr>
            <a:r>
              <a:rPr lang="en-US" altLang="zh-CN" sz="12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                                   </a:t>
            </a:r>
            <a:r>
              <a:rPr lang="zh-CN" altLang="en-US" sz="12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（</a:t>
            </a:r>
            <a:r>
              <a:rPr lang="en-US" altLang="zh-CN" sz="12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en-US" sz="12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）连续7次给药后胃内整合酸度较基线下降百分比等效</a:t>
            </a:r>
            <a:endParaRPr lang="zh-CN" altLang="en-US" sz="12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indent="0" algn="l">
              <a:lnSpc>
                <a:spcPct val="150000"/>
              </a:lnSpc>
              <a:buFont typeface="Wingdings" panose="05000000000000000000" charset="0"/>
              <a:buNone/>
            </a:pPr>
            <a:endParaRPr lang="zh-CN" altLang="en-US" sz="140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indent="0" algn="l" fontAlgn="auto">
              <a:lnSpc>
                <a:spcPct val="150000"/>
              </a:lnSpc>
            </a:pPr>
            <a:endParaRPr lang="zh-CN" altLang="en-US" sz="140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7820" y="3409950"/>
            <a:ext cx="11442065" cy="648970"/>
          </a:xfrm>
          <a:prstGeom prst="rect">
            <a:avLst/>
          </a:prstGeom>
          <a:solidFill>
            <a:srgbClr val="FDDCE0"/>
          </a:solidFill>
        </p:spPr>
        <p:txBody>
          <a:bodyPr wrap="square" rtlCol="0" anchor="t">
            <a:noAutofit/>
          </a:bodyPr>
          <a:p>
            <a:pPr indent="0" fontAlgn="auto">
              <a:lnSpc>
                <a:spcPts val="2500"/>
              </a:lnSpc>
            </a:pPr>
            <a:r>
              <a:rPr lang="zh-CN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奥美拉唑镁碳酸氢钠胶囊（</a:t>
            </a:r>
            <a:r>
              <a:rPr lang="en-US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Ⅰ</a:t>
            </a:r>
            <a:r>
              <a:rPr lang="zh-CN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）（</a:t>
            </a:r>
            <a:r>
              <a:rPr lang="en-US" altLang="zh-CN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</a:t>
            </a:r>
            <a:r>
              <a:rPr lang="zh-CN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药）</a:t>
            </a:r>
            <a:r>
              <a:rPr lang="en-US" altLang="zh-CN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Tmax</a:t>
            </a:r>
            <a:r>
              <a:rPr lang="zh-CN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时间更短</a:t>
            </a:r>
            <a:r>
              <a:rPr lang="en-US" altLang="zh-CN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,</a:t>
            </a:r>
            <a:r>
              <a:rPr lang="zh-CN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达峰时间减少</a:t>
            </a:r>
            <a:r>
              <a:rPr lang="en-US" altLang="zh-CN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78%</a:t>
            </a:r>
            <a:r>
              <a:rPr lang="zh-CN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；给药后</a:t>
            </a:r>
            <a:r>
              <a: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首次</a:t>
            </a:r>
            <a:r>
              <a:rPr lang="zh-CN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胃酸</a:t>
            </a:r>
            <a:r>
              <a:rPr lang="en-US" altLang="zh-CN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pH≥6</a:t>
            </a:r>
            <a:r>
              <a:rPr lang="zh-CN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时间，</a:t>
            </a:r>
            <a:r>
              <a:rPr lang="en-US" altLang="zh-CN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</a:t>
            </a:r>
            <a:r>
              <a:rPr lang="zh-CN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药时间更短；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</a:t>
            </a:r>
            <a:r>
              <a: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药可</a:t>
            </a:r>
            <a:r>
              <a:rPr lang="en-US" altLang="zh-CN" sz="1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更快缓解</a:t>
            </a:r>
            <a:r>
              <a:rPr lang="zh-CN" alt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胃相关疾病的</a:t>
            </a:r>
            <a:r>
              <a:rPr lang="en-US" altLang="zh-CN" sz="1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急性症状</a:t>
            </a:r>
            <a:r>
              <a:rPr lang="zh-CN" alt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。</a:t>
            </a:r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</a:t>
            </a:r>
            <a:r>
              <a:rPr lang="zh-CN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药</a:t>
            </a:r>
            <a:r>
              <a:rPr lang="en-US" altLang="zh-CN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Cmax</a:t>
            </a:r>
            <a:r>
              <a:rPr lang="zh-CN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浓度介于</a:t>
            </a:r>
            <a:r>
              <a:rPr lang="en-US" altLang="zh-CN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R</a:t>
            </a:r>
            <a:r>
              <a:rPr lang="zh-CN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药</a:t>
            </a:r>
            <a:r>
              <a:rPr lang="en-US" altLang="zh-CN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10mg</a:t>
            </a:r>
            <a:r>
              <a:rPr lang="zh-CN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和</a:t>
            </a:r>
            <a:r>
              <a:rPr lang="en-US" altLang="zh-CN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20mg</a:t>
            </a:r>
            <a:r>
              <a:rPr lang="zh-CN" altLang="en-US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剂量之间，无安全性问题</a:t>
            </a:r>
            <a:endParaRPr lang="zh-CN" alt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aphicFrame>
        <p:nvGraphicFramePr>
          <p:cNvPr id="14" name="图表 13"/>
          <p:cNvGraphicFramePr/>
          <p:nvPr/>
        </p:nvGraphicFramePr>
        <p:xfrm>
          <a:off x="338455" y="4145280"/>
          <a:ext cx="3253740" cy="23660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15" name="图表 14"/>
          <p:cNvGraphicFramePr/>
          <p:nvPr/>
        </p:nvGraphicFramePr>
        <p:xfrm>
          <a:off x="7731125" y="4124960"/>
          <a:ext cx="3949700" cy="2516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图表 2"/>
          <p:cNvGraphicFramePr/>
          <p:nvPr/>
        </p:nvGraphicFramePr>
        <p:xfrm>
          <a:off x="3876675" y="4128135"/>
          <a:ext cx="3599180" cy="23863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6789420" y="6641465"/>
            <a:ext cx="8665845" cy="2247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0" algn="l" rtl="0" eaLnBrk="0">
              <a:lnSpc>
                <a:spcPct val="87000"/>
              </a:lnSpc>
              <a:spcBef>
                <a:spcPts val="600"/>
              </a:spcBef>
              <a:buFont typeface="Wingdings" panose="05000000000000000000" charset="0"/>
              <a:buNone/>
            </a:pPr>
            <a:r>
              <a:rPr lang="zh-CN" altLang="en-US" sz="1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【</a:t>
            </a:r>
            <a:r>
              <a:rPr lang="en-US" altLang="zh-CN" sz="1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zh-CN" altLang="en-US" sz="1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】奥美拉唑镁碳酸氢钠胶囊（</a:t>
            </a:r>
            <a:r>
              <a:rPr lang="en-US" altLang="en-US" sz="1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Ⅰ）PK/PD</a:t>
            </a:r>
            <a:r>
              <a:rPr lang="zh-CN" altLang="en-US" sz="1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研究报告，长春澜江医药，</a:t>
            </a:r>
            <a:r>
              <a:rPr lang="en-US" altLang="zh-CN" sz="1000" dirty="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2023</a:t>
            </a:r>
            <a:endParaRPr lang="en-US" altLang="zh-CN" sz="1000" dirty="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90855" y="963295"/>
            <a:ext cx="11202670" cy="810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 rtl="0" eaLnBrk="0">
              <a:lnSpc>
                <a:spcPct val="87000"/>
              </a:lnSpc>
              <a:spcBef>
                <a:spcPts val="600"/>
              </a:spcBef>
            </a:pPr>
            <a:r>
              <a:rPr lang="zh-CN" altLang="en-US" sz="2400" b="1" kern="0" dirty="0">
                <a:solidFill>
                  <a:srgbClr val="C00000">
                    <a:alpha val="100000"/>
                  </a:srgb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达峰时间更快</a:t>
            </a:r>
            <a:r>
              <a:rPr lang="zh-CN" sz="2400" b="1" kern="0" dirty="0">
                <a:solidFill>
                  <a:srgbClr val="C00000">
                    <a:alpha val="100000"/>
                  </a:srgb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仅需</a:t>
            </a:r>
            <a:r>
              <a:rPr lang="en-US" altLang="zh-CN" sz="2400" b="1" kern="0" dirty="0">
                <a:solidFill>
                  <a:srgbClr val="C00000">
                    <a:alpha val="100000"/>
                  </a:srgb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0.33</a:t>
            </a:r>
            <a:r>
              <a:rPr lang="zh-CN" altLang="en-US" sz="2400" b="1" kern="0" dirty="0">
                <a:solidFill>
                  <a:srgbClr val="C00000">
                    <a:alpha val="100000"/>
                  </a:srgb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小时</a:t>
            </a:r>
            <a:r>
              <a:rPr lang="zh-CN" sz="2400" b="1" kern="0" dirty="0">
                <a:solidFill>
                  <a:srgbClr val="C00000">
                    <a:alpha val="100000"/>
                  </a:srgb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，给药后</a:t>
            </a:r>
            <a:r>
              <a:rPr lang="en-US" altLang="zh-CN" sz="2400" b="1" kern="0" dirty="0">
                <a:solidFill>
                  <a:srgbClr val="C00000">
                    <a:alpha val="100000"/>
                  </a:srgb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0.4h</a:t>
            </a:r>
            <a:r>
              <a:rPr lang="zh-CN" altLang="en-US" sz="2400" b="1" kern="0" dirty="0">
                <a:solidFill>
                  <a:srgbClr val="C00000">
                    <a:alpha val="100000"/>
                  </a:srgb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可提高胃内</a:t>
            </a:r>
            <a:r>
              <a:rPr lang="en-US" altLang="zh-CN" sz="2400" b="1" kern="0" dirty="0">
                <a:solidFill>
                  <a:srgbClr val="C00000">
                    <a:alpha val="100000"/>
                  </a:srgb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PH≥6</a:t>
            </a:r>
            <a:r>
              <a:rPr lang="zh-CN" sz="2400" b="1" kern="0" dirty="0">
                <a:solidFill>
                  <a:srgbClr val="C00000">
                    <a:alpha val="100000"/>
                  </a:srgb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，达峰浓度为</a:t>
            </a:r>
            <a:r>
              <a:rPr lang="en-US" altLang="zh-CN" sz="2400" b="1" kern="0" dirty="0">
                <a:solidFill>
                  <a:srgbClr val="C00000">
                    <a:alpha val="100000"/>
                  </a:srgb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481.5ng/ml</a:t>
            </a:r>
            <a:r>
              <a:rPr lang="zh-CN" altLang="en-US" sz="2400" b="1" kern="0" dirty="0">
                <a:solidFill>
                  <a:srgbClr val="C00000">
                    <a:alpha val="100000"/>
                  </a:srgbClr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，</a:t>
            </a:r>
            <a:endParaRPr lang="zh-CN" altLang="en-US" sz="2400" b="1" kern="0" dirty="0">
              <a:solidFill>
                <a:srgbClr val="C00000">
                  <a:alpha val="100000"/>
                </a:srgbClr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algn="l" rtl="0" eaLnBrk="0">
              <a:lnSpc>
                <a:spcPct val="87000"/>
              </a:lnSpc>
              <a:spcBef>
                <a:spcPts val="600"/>
              </a:spcBef>
            </a:pPr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更快缓解</a:t>
            </a:r>
            <a:r>
              <a:rPr lang="zh-CN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胃相关疾病的</a:t>
            </a:r>
            <a:r>
              <a:rPr lang="en-US" altLang="zh-CN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急性症状</a:t>
            </a:r>
            <a:r>
              <a:rPr lang="zh-CN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，优于单方制剂，</a:t>
            </a:r>
            <a:r>
              <a:rPr lang="zh-CN" altLang="en-US" sz="2400" b="1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带来更多临床获益</a:t>
            </a:r>
            <a:r>
              <a:rPr lang="zh-CN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。</a:t>
            </a:r>
            <a:endParaRPr lang="zh-CN" altLang="en-US" sz="2400" b="1" kern="0" spc="-10" dirty="0" err="1">
              <a:solidFill>
                <a:schemeClr val="tx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/>
        </p:nvSpPr>
        <p:spPr>
          <a:xfrm>
            <a:off x="-635" y="0"/>
            <a:ext cx="12192635" cy="826770"/>
          </a:xfrm>
          <a:prstGeom prst="rect">
            <a:avLst/>
          </a:prstGeom>
          <a:gradFill>
            <a:gsLst>
              <a:gs pos="33000">
                <a:srgbClr val="C00000"/>
              </a:gs>
              <a:gs pos="56000">
                <a:srgbClr val="C12A2A"/>
              </a:gs>
              <a:gs pos="15000">
                <a:srgbClr val="C00000"/>
              </a:gs>
              <a:gs pos="1000">
                <a:srgbClr val="C00000"/>
              </a:gs>
              <a:gs pos="88000">
                <a:srgbClr val="FEFFFF">
                  <a:alpha val="100000"/>
                </a:srgbClr>
              </a:gs>
              <a:gs pos="78000">
                <a:schemeClr val="bg1"/>
              </a:gs>
              <a:gs pos="38000">
                <a:srgbClr val="C00000"/>
              </a:gs>
              <a:gs pos="100000">
                <a:srgbClr val="FCFEFF"/>
              </a:gs>
            </a:gsLst>
            <a:lin ang="18900000" scaled="0"/>
          </a:gradFill>
        </p:spPr>
        <p:txBody>
          <a:bodyPr wrap="square" rtlCol="0">
            <a:noAutofit/>
          </a:bodyPr>
          <a:p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326" y="132270"/>
            <a:ext cx="1949599" cy="64986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62406" y="166392"/>
            <a:ext cx="3837940" cy="521970"/>
          </a:xfrm>
          <a:prstGeom prst="rect">
            <a:avLst/>
          </a:prstGeom>
        </p:spPr>
        <p:txBody>
          <a:bodyPr wrap="none">
            <a:spAutoFit/>
          </a:bodyPr>
          <a:p>
            <a:pPr algn="l"/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03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、有效性信息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2/2</a:t>
            </a:r>
            <a:r>
              <a:rPr lang="zh-CN" altLang="en-US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）</a:t>
            </a:r>
            <a:endParaRPr lang="en-US" altLang="zh-CN" sz="2800" b="1" dirty="0" smtClean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graphicFrame>
        <p:nvGraphicFramePr>
          <p:cNvPr id="100" name="table 100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222885" y="1664970"/>
          <a:ext cx="11690985" cy="5002530"/>
        </p:xfrm>
        <a:graphic>
          <a:graphicData uri="http://schemas.openxmlformats.org/drawingml/2006/table">
            <a:tbl>
              <a:tblPr/>
              <a:tblGrid>
                <a:gridCol w="4286885"/>
                <a:gridCol w="7404100"/>
              </a:tblGrid>
              <a:tr h="52260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r>
                        <a:rPr lang="en-US" altLang="zh-CN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                   </a:t>
                      </a:r>
                      <a:r>
                        <a:rPr lang="zh-CN" altLang="en-US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国内外指南权威推荐</a:t>
                      </a:r>
                      <a:r>
                        <a:rPr lang="en-US" altLang="zh-CN" sz="18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  <a:sym typeface="+mn-ea"/>
                        </a:rPr>
                        <a:t>  </a:t>
                      </a:r>
                      <a:endParaRPr lang="en-US" altLang="zh-CN" sz="1800" b="1" kern="0" spc="3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  <a:sym typeface="+mn-ea"/>
                      </a:endParaRPr>
                    </a:p>
                  </a:txBody>
                  <a:tcPr marL="0" marR="0" marT="0" marB="0" vert="horz" anchor="ctr" anchorCtr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8000"/>
                        </a:lnSpc>
                      </a:pPr>
                      <a:endParaRPr sz="600" dirty="0">
                        <a:latin typeface="Times New Roman" panose="02020603050405020304" pitchFamily="18" charset="0"/>
                        <a:ea typeface="微软雅黑" panose="020B0503020204020204" charset="-122"/>
                        <a:cs typeface="Arial" panose="020B0604020202020204"/>
                      </a:endParaRPr>
                    </a:p>
                    <a:p>
                      <a:pPr algn="ctr" rtl="0" eaLnBrk="0">
                        <a:lnSpc>
                          <a:spcPct val="110000"/>
                        </a:lnSpc>
                        <a:spcBef>
                          <a:spcPts val="5"/>
                        </a:spcBef>
                        <a:buClrTx/>
                        <a:buSzTx/>
                        <a:buFontTx/>
                      </a:pPr>
                      <a:r>
                        <a:rPr lang="en-US" altLang="zh-CN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微软雅黑" panose="020B0503020204020204" charset="-122"/>
                        </a:rPr>
                        <a:t>推荐意见</a:t>
                      </a:r>
                      <a:endParaRPr lang="en-US" altLang="zh-CN" sz="20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微软雅黑" panose="020B0503020204020204" charset="-122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  <a:tr h="800735">
                <a:tc>
                  <a:txBody>
                    <a:bodyPr/>
                    <a:lstStyle/>
                    <a:p>
                      <a:pPr algn="ctr" rtl="0" eaLnBrk="0" fontAlgn="auto">
                        <a:lnSpc>
                          <a:spcPct val="100000"/>
                        </a:lnSpc>
                      </a:pPr>
                      <a:r>
                        <a:rPr sz="1400" b="1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2020年中国胃食管反流病专家共识</a:t>
                      </a:r>
                      <a:endParaRPr sz="1400" b="1" kern="0" spc="5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 anchorCtr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sz="1200" b="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PPI</a:t>
                      </a:r>
                      <a:r>
                        <a:rPr sz="1200" b="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或P-</a:t>
                      </a:r>
                      <a:r>
                        <a:rPr sz="1200" b="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CAB</a:t>
                      </a:r>
                      <a:r>
                        <a:rPr sz="1200" b="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是治疗</a:t>
                      </a:r>
                      <a:r>
                        <a:rPr sz="1200" b="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GERD</a:t>
                      </a:r>
                      <a:r>
                        <a:rPr sz="1200" b="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的</a:t>
                      </a:r>
                      <a:r>
                        <a:rPr sz="1200" b="0" kern="0" spc="6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首选药物</a:t>
                      </a:r>
                      <a:r>
                        <a:rPr sz="1200" b="0" kern="0" spc="-8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CN" sz="1200" b="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。</a:t>
                      </a:r>
                      <a:endParaRPr sz="1200" b="0" dirty="0"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  <a:p>
                      <a:pPr marL="31115" indent="0" algn="l" rtl="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b="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2.维持治疗方法包括按需治疗和长期治疗</a:t>
                      </a:r>
                      <a:r>
                        <a:rPr sz="1200" b="0" kern="0" spc="-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sz="1200" b="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PPI</a:t>
                      </a:r>
                      <a:r>
                        <a:rPr sz="1200" b="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或P-</a:t>
                      </a:r>
                      <a:r>
                        <a:rPr sz="1200" b="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CAB</a:t>
                      </a:r>
                      <a:r>
                        <a:rPr sz="1200" b="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为</a:t>
                      </a:r>
                      <a:r>
                        <a:rPr sz="1200" b="0" kern="0" spc="6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首选药物</a:t>
                      </a:r>
                      <a:r>
                        <a:rPr lang="zh-CN" sz="1200" b="0" kern="0" spc="6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。</a:t>
                      </a:r>
                      <a:endParaRPr sz="1200" b="0" kern="0" spc="60" dirty="0">
                        <a:solidFill>
                          <a:srgbClr val="FF0000">
                            <a:alpha val="100000"/>
                          </a:srgbClr>
                        </a:solidFill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  <a:p>
                      <a:pPr marL="31115" indent="0" algn="l" rtl="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b="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sz="1200" b="0" kern="0" spc="5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抗酸剂可快速缓解反流症状</a:t>
                      </a:r>
                      <a:r>
                        <a:rPr lang="zh-CN" sz="1200" b="0" kern="0" spc="5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。</a:t>
                      </a:r>
                      <a:endParaRPr lang="zh-CN" sz="1200" b="0" kern="0" spc="50" dirty="0">
                        <a:solidFill>
                          <a:srgbClr val="C00000">
                            <a:alpha val="100000"/>
                          </a:srgbClr>
                        </a:solidFill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 anchorCtr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3895">
                <a:tc>
                  <a:txBody>
                    <a:bodyPr/>
                    <a:lstStyle/>
                    <a:p>
                      <a:pPr algn="ctr" rtl="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uFillTx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Asia-Pacific consensus on the management</a:t>
                      </a:r>
                      <a:endParaRPr sz="1400" b="1" kern="0" dirty="0">
                        <a:solidFill>
                          <a:srgbClr val="000000">
                            <a:alpha val="100000"/>
                          </a:srgbClr>
                        </a:solidFill>
                        <a:uFillTx/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  <a:p>
                      <a:pPr algn="ctr" rtl="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uFillTx/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of gastro - oesophageal reflux disease</a:t>
                      </a:r>
                      <a:endParaRPr sz="1400" b="1" kern="0" dirty="0">
                        <a:solidFill>
                          <a:srgbClr val="000000">
                            <a:alpha val="100000"/>
                          </a:srgbClr>
                        </a:solidFill>
                        <a:uFillTx/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  <a:p>
                      <a:pPr marL="99060" indent="123190" algn="ctr" rtl="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b="1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sz="1400" b="1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亚太共识：</a:t>
                      </a:r>
                      <a:r>
                        <a:rPr sz="1400" b="1" kern="0" spc="-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400" b="1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胃食管反流病的管理）</a:t>
                      </a:r>
                      <a:endParaRPr sz="1400" b="1" kern="0" spc="8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1. PPI 依然是治疗有顽固性症状患者的基础 。</a:t>
                      </a:r>
                      <a:endParaRPr lang="zh-CN" sz="1200" kern="0" spc="7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 anchorCtr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0275">
                <a:tc>
                  <a:txBody>
                    <a:bodyPr/>
                    <a:lstStyle/>
                    <a:p>
                      <a:pPr algn="ctr" rtl="0" eaLnBrk="0" fontAlgn="auto">
                        <a:lnSpc>
                          <a:spcPct val="100000"/>
                        </a:lnSpc>
                        <a:buClrTx/>
                        <a:buSzTx/>
                        <a:buFontTx/>
                      </a:pPr>
                      <a:r>
                        <a:rPr sz="1400" b="1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消化性溃疡诊断与治疗共识意见（2022年）</a:t>
                      </a:r>
                      <a:endParaRPr sz="1400" b="1" kern="0" spc="5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 anchorCtr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1.质子泵抑制剂（</a:t>
                      </a:r>
                      <a:r>
                        <a:rPr sz="1200" b="0" kern="0" spc="-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PPI</a:t>
                      </a:r>
                      <a:r>
                        <a:rPr sz="1200" b="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sz="1200" b="0" kern="0" spc="-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和钾离子竞争性酸阻滞剂（</a:t>
                      </a:r>
                      <a:r>
                        <a:rPr sz="1200" b="0" kern="0" spc="-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P</a:t>
                      </a:r>
                      <a:r>
                        <a:rPr lang="en-US" sz="1200" b="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sz="1200" b="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CAB</a:t>
                      </a:r>
                      <a:r>
                        <a:rPr sz="1200" b="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）</a:t>
                      </a:r>
                      <a:r>
                        <a:rPr sz="1200" b="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均可有效抑制胃酸分泌</a:t>
                      </a:r>
                      <a:r>
                        <a:rPr sz="1200" b="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，促进溃疡愈合</a:t>
                      </a:r>
                      <a:r>
                        <a:rPr lang="zh-CN" sz="1200" b="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。</a:t>
                      </a:r>
                      <a:endParaRPr sz="1200" b="0" dirty="0"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  <a:p>
                      <a:pPr marL="31115" indent="0" algn="l" rtl="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b="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sz="1200" b="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阿司匹林和其他</a:t>
                      </a:r>
                      <a:r>
                        <a:rPr sz="1200" b="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NSAID</a:t>
                      </a:r>
                      <a:r>
                        <a:rPr sz="1200" b="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所致</a:t>
                      </a:r>
                      <a:r>
                        <a:rPr sz="1200" b="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PU</a:t>
                      </a:r>
                      <a:r>
                        <a:rPr sz="1200" b="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发生后</a:t>
                      </a:r>
                      <a:r>
                        <a:rPr sz="1200" b="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，推荐使用</a:t>
                      </a:r>
                      <a:r>
                        <a:rPr sz="1200" b="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PPI</a:t>
                      </a:r>
                      <a:r>
                        <a:rPr sz="1200" b="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等抑酸剂作为</a:t>
                      </a:r>
                      <a:r>
                        <a:rPr sz="1200" b="0" kern="0" spc="6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一线治疗方案</a:t>
                      </a:r>
                      <a:r>
                        <a:rPr sz="1200" b="0" kern="0" spc="-8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CN" sz="1200" b="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。</a:t>
                      </a:r>
                      <a:endParaRPr sz="1200" b="0" dirty="0"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  <a:p>
                      <a:pPr marL="33655" indent="0" algn="l" rtl="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b="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sz="1200" b="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内镜检查前可考虑使用</a:t>
                      </a:r>
                      <a:r>
                        <a:rPr sz="1200" b="0" kern="0" spc="18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0" kern="0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PPI</a:t>
                      </a:r>
                      <a:r>
                        <a:rPr sz="1200" b="0" kern="0" spc="5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治疗</a:t>
                      </a:r>
                      <a:r>
                        <a:rPr sz="1200" b="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CN" sz="1200" b="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，</a:t>
                      </a:r>
                      <a:r>
                        <a:rPr sz="1200" b="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以</a:t>
                      </a:r>
                      <a:r>
                        <a:rPr sz="1200" b="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降低内镜下病变等级</a:t>
                      </a:r>
                      <a:r>
                        <a:rPr sz="1200" b="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，减少内镜治疗需要</a:t>
                      </a:r>
                      <a:r>
                        <a:rPr lang="zh-CN" sz="1200" b="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。</a:t>
                      </a:r>
                      <a:endParaRPr sz="1200" b="0" dirty="0"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  <a:p>
                      <a:pPr marL="27305" indent="0" algn="l" rtl="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b="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sz="1200" b="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内镜止血后应予患者</a:t>
                      </a:r>
                      <a:r>
                        <a:rPr sz="1200" b="0" kern="0" spc="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PPI</a:t>
                      </a:r>
                      <a:r>
                        <a:rPr sz="1200" b="0" kern="0" spc="5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治疗预防再出血</a:t>
                      </a:r>
                      <a:r>
                        <a:rPr lang="zh-CN" sz="1200" b="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。</a:t>
                      </a:r>
                      <a:endParaRPr lang="zh-CN" sz="1200" b="0" kern="0" spc="5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 anchorCtr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135">
                <a:tc>
                  <a:txBody>
                    <a:bodyPr/>
                    <a:lstStyle/>
                    <a:p>
                      <a:pPr indent="0" algn="ctr" rtl="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400" b="1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微软雅黑" panose="020B0503020204020204" charset="-122"/>
                        </a:rPr>
                        <a:t>中国胃食管反流病多学科诊疗共识</a:t>
                      </a:r>
                      <a:endParaRPr sz="1400" b="1" kern="0" spc="5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 pitchFamily="18" charset="0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ctr" anchorCtr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 </a:t>
                      </a:r>
                      <a:endParaRPr lang="en-US" sz="1200" b="0" kern="0" spc="6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  <a:p>
                      <a:pPr indent="0" algn="l" rtl="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sz="1200" b="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PPI</a:t>
                      </a:r>
                      <a:r>
                        <a:rPr sz="1200" b="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是治疗</a:t>
                      </a:r>
                      <a:r>
                        <a:rPr sz="1200" b="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GERD</a:t>
                      </a:r>
                      <a:r>
                        <a:rPr sz="1200" b="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的</a:t>
                      </a:r>
                      <a:r>
                        <a:rPr sz="1200" b="0" kern="0" spc="6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首选药物</a:t>
                      </a:r>
                      <a:r>
                        <a:rPr sz="1200" b="0" kern="0" spc="-8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，可迅速缓解大部分患者的症状</a:t>
                      </a:r>
                      <a:r>
                        <a:rPr sz="1200" b="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，逆转部分</a:t>
                      </a:r>
                      <a:r>
                        <a:rPr sz="1200" b="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GERD</a:t>
                      </a:r>
                      <a:r>
                        <a:rPr sz="1200" b="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并发症</a:t>
                      </a:r>
                      <a:r>
                        <a:rPr lang="zh-CN" sz="1200" b="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。</a:t>
                      </a:r>
                      <a:endParaRPr lang="zh-CN" sz="1200" b="0" kern="0" spc="5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530">
                <a:tc>
                  <a:txBody>
                    <a:bodyPr/>
                    <a:lstStyle/>
                    <a:p>
                      <a:pPr algn="ctr" rtl="0" eaLnBrk="0" fontAlgn="auto">
                        <a:lnSpc>
                          <a:spcPct val="100000"/>
                        </a:lnSpc>
                      </a:pPr>
                      <a:r>
                        <a:rPr sz="1400" b="1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中国慢性胃炎诊治指南（2022年）</a:t>
                      </a:r>
                      <a:endParaRPr sz="1400" b="1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 anchor="ctr" anchorCtr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1.有胃黏膜糜烂和（或）</a:t>
                      </a:r>
                      <a:r>
                        <a:rPr sz="1200" b="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以上腹痛、上腹部烧灼感等症状为主者</a:t>
                      </a:r>
                      <a:r>
                        <a:rPr sz="1200" b="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，可根据病情或症状严重程度选用胃黏膜</a:t>
                      </a:r>
                      <a:r>
                        <a:rPr lang="en-US" sz="1200" b="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sz="1200" b="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保护剂、抗酸剂、</a:t>
                      </a:r>
                      <a:r>
                        <a:rPr sz="1200" b="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sz="1200" b="0" kern="0" spc="-1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2受体拮抗剂、质子泵抑制剂</a:t>
                      </a:r>
                      <a:r>
                        <a:rPr sz="1200" b="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（</a:t>
                      </a:r>
                      <a:r>
                        <a:rPr sz="1200" b="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PPI</a:t>
                      </a:r>
                      <a:r>
                        <a:rPr sz="1200" b="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)。</a:t>
                      </a:r>
                      <a:endParaRPr sz="1200" b="0" dirty="0"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  <a:p>
                      <a:pPr marL="31115" indent="0" algn="l" rtl="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sz="1200" b="0" kern="0" spc="-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PPI</a:t>
                      </a:r>
                      <a:r>
                        <a:rPr sz="1200" b="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是预防和治疗</a:t>
                      </a:r>
                      <a:r>
                        <a:rPr sz="1200" b="0" kern="0" spc="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NSAID</a:t>
                      </a:r>
                      <a:r>
                        <a:rPr sz="1200" b="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相关上消化道损伤的</a:t>
                      </a:r>
                      <a:r>
                        <a:rPr sz="1200" b="0" kern="0" spc="5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首选药物</a:t>
                      </a:r>
                      <a:r>
                        <a:rPr sz="1200" b="0" kern="0" spc="-80" dirty="0">
                          <a:solidFill>
                            <a:srgbClr val="FF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，效果优于H</a:t>
                      </a:r>
                      <a:r>
                        <a:rPr sz="1200" b="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sz="1200" b="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sz="1200" b="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和胃黏膜保护剂</a:t>
                      </a:r>
                      <a:r>
                        <a:rPr lang="zh-CN" sz="1200" b="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。</a:t>
                      </a:r>
                      <a:endParaRPr lang="zh-CN" sz="1200" b="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5355">
                <a:tc>
                  <a:txBody>
                    <a:bodyPr/>
                    <a:lstStyle/>
                    <a:p>
                      <a:pPr algn="ctr" rtl="0" eaLnBrk="0" fontAlgn="auto">
                        <a:lnSpc>
                          <a:spcPct val="100000"/>
                        </a:lnSpc>
                      </a:pPr>
                      <a:r>
                        <a:rPr sz="1400" b="1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微软雅黑" panose="020B0503020204020204" charset="-122"/>
                        </a:rPr>
                        <a:t>质子泵抑制剂碳酸氢钠复方制</a:t>
                      </a:r>
                      <a:r>
                        <a:rPr sz="1400" b="1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微软雅黑" panose="020B0503020204020204" charset="-122"/>
                        </a:rPr>
                        <a:t>剂临床应用专家共识</a:t>
                      </a:r>
                      <a:endParaRPr sz="1400" b="1" kern="0" spc="5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 pitchFamily="18" charset="0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 vert="horz" anchor="ctr" anchorCtr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1.消化性溃疡患者</a:t>
                      </a:r>
                      <a:r>
                        <a:rPr sz="1200" b="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可使用</a:t>
                      </a:r>
                      <a:r>
                        <a:rPr sz="1200" b="0" kern="0" spc="5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质子泵抑制剂碳酸氢钠复方制剂</a:t>
                      </a:r>
                      <a:r>
                        <a:rPr sz="1200" b="0" kern="0" spc="-9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CN" sz="1200" b="0" kern="0" spc="-9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。</a:t>
                      </a:r>
                      <a:endParaRPr lang="zh-CN" sz="1200" b="0" kern="0" spc="-90" dirty="0">
                        <a:solidFill>
                          <a:srgbClr val="FF0000">
                            <a:alpha val="100000"/>
                          </a:srgbClr>
                        </a:solidFill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  <a:p>
                      <a:pPr indent="0" algn="l" rtl="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sz="1200" b="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sz="1200" b="0" kern="0" spc="-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因胃酸分泌过多引起胃灼热等症状的患者</a:t>
                      </a:r>
                      <a:r>
                        <a:rPr sz="1200" b="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，推荐使用</a:t>
                      </a:r>
                      <a:r>
                        <a:rPr sz="1200" b="0" kern="0" spc="5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质子泵抑制剂碳酸氢钠复方制剂</a:t>
                      </a:r>
                      <a:r>
                        <a:rPr lang="zh-CN" sz="1200" b="0" kern="0" spc="5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。</a:t>
                      </a:r>
                      <a:endParaRPr sz="1200" b="0" dirty="0"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  <a:p>
                      <a:pPr marL="33655" indent="0" algn="l" rtl="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b="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sz="1200" b="0" kern="0" spc="-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胃食管反流病按需治疗患者</a:t>
                      </a:r>
                      <a:r>
                        <a:rPr sz="1200" b="0" kern="0" spc="-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，推荐使用</a:t>
                      </a:r>
                      <a:r>
                        <a:rPr sz="1200" b="0" kern="0" spc="5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质子泵抑制剂碳酸氢钠复方</a:t>
                      </a:r>
                      <a:r>
                        <a:rPr sz="1200" b="0" kern="0" spc="4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制剂</a:t>
                      </a:r>
                      <a:r>
                        <a:rPr sz="1200" b="0" kern="0" spc="-8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sz="1200" b="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，尤其是需夜间酸控制患者</a:t>
                      </a:r>
                      <a:r>
                        <a:rPr lang="zh-CN" sz="1200" b="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。</a:t>
                      </a:r>
                      <a:endParaRPr sz="1200" b="0" dirty="0"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  <a:p>
                      <a:pPr marL="27305" indent="0" algn="l" rtl="0" eaLnBrk="0" fontAlgn="auto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b="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4.</a:t>
                      </a:r>
                      <a:r>
                        <a:rPr sz="1200" b="0" kern="0" spc="60" dirty="0">
                          <a:solidFill>
                            <a:srgbClr val="C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质子泵抑制剂碳酸氢钠复方制剂</a:t>
                      </a:r>
                      <a:r>
                        <a:rPr sz="1200" b="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可用于上</a:t>
                      </a:r>
                      <a:r>
                        <a:rPr sz="1200" b="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消化道出血高危患者</a:t>
                      </a:r>
                      <a:r>
                        <a:rPr sz="1200" b="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CN" sz="1200" b="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 pitchFamily="18" charset="0"/>
                          <a:ea typeface="微软雅黑" panose="020B0503020204020204" charset="-122"/>
                          <a:cs typeface="Times New Roman" panose="02020603050405020304" pitchFamily="18" charset="0"/>
                        </a:rPr>
                        <a:t>。</a:t>
                      </a:r>
                      <a:endParaRPr lang="zh-CN" sz="1200" b="0" kern="0" spc="5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 pitchFamily="18" charset="0"/>
                        <a:ea typeface="微软雅黑" panose="020B0503020204020204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vert="horz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401955" y="1026160"/>
            <a:ext cx="10968990" cy="732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ts val="2500"/>
              </a:lnSpc>
            </a:pP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指南、专家共识均推荐</a:t>
            </a:r>
            <a:r>
              <a:rPr lang="en-US" altLang="zh-CN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PPI</a:t>
            </a:r>
            <a:r>
              <a:rPr lang="zh-CN" alt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为消化性溃疡、胃食管反流的首选药物</a:t>
            </a:r>
            <a:endParaRPr lang="zh-CN" altLang="en-US" sz="2400" b="1" dirty="0" smtClean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  <a:p>
            <a:pPr indent="0" fontAlgn="auto">
              <a:lnSpc>
                <a:spcPts val="2500"/>
              </a:lnSpc>
            </a:pPr>
            <a:endParaRPr lang="zh-CN" altLang="en-US" sz="2400" b="1" dirty="0" smtClean="0">
              <a:solidFill>
                <a:srgbClr val="C00000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952500" y="1737360"/>
            <a:ext cx="432435" cy="444500"/>
          </a:xfrm>
          <a:prstGeom prst="ellipse">
            <a:avLst/>
          </a:prstGeom>
          <a:solidFill>
            <a:schemeClr val="bg1"/>
          </a:solidFill>
          <a:ln w="34925">
            <a:solidFill>
              <a:srgbClr val="C00000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iconfont-1054-809963"/>
          <p:cNvSpPr/>
          <p:nvPr/>
        </p:nvSpPr>
        <p:spPr>
          <a:xfrm>
            <a:off x="1052715" y="1796089"/>
            <a:ext cx="274810" cy="283755"/>
          </a:xfrm>
          <a:custGeom>
            <a:avLst/>
            <a:gdLst>
              <a:gd name="T0" fmla="*/ 10069 w 10816"/>
              <a:gd name="T1" fmla="*/ 4473 h 11168"/>
              <a:gd name="T2" fmla="*/ 7095 w 10816"/>
              <a:gd name="T3" fmla="*/ 4473 h 11168"/>
              <a:gd name="T4" fmla="*/ 6301 w 10816"/>
              <a:gd name="T5" fmla="*/ 0 h 11168"/>
              <a:gd name="T6" fmla="*/ 5585 w 10816"/>
              <a:gd name="T7" fmla="*/ 761 h 11168"/>
              <a:gd name="T8" fmla="*/ 3374 w 10816"/>
              <a:gd name="T9" fmla="*/ 4473 h 11168"/>
              <a:gd name="T10" fmla="*/ 3374 w 10816"/>
              <a:gd name="T11" fmla="*/ 10375 h 11168"/>
              <a:gd name="T12" fmla="*/ 4480 w 10816"/>
              <a:gd name="T13" fmla="*/ 11168 h 11168"/>
              <a:gd name="T14" fmla="*/ 8948 w 10816"/>
              <a:gd name="T15" fmla="*/ 11168 h 11168"/>
              <a:gd name="T16" fmla="*/ 9711 w 10816"/>
              <a:gd name="T17" fmla="*/ 10065 h 11168"/>
              <a:gd name="T18" fmla="*/ 10816 w 10816"/>
              <a:gd name="T19" fmla="*/ 5188 h 11168"/>
              <a:gd name="T20" fmla="*/ 10069 w 10816"/>
              <a:gd name="T21" fmla="*/ 4473 h 11168"/>
              <a:gd name="T22" fmla="*/ 10069 w 10816"/>
              <a:gd name="T23" fmla="*/ 4473 h 11168"/>
              <a:gd name="T24" fmla="*/ 2154 w 10816"/>
              <a:gd name="T25" fmla="*/ 4475 h 11168"/>
              <a:gd name="T26" fmla="*/ 373 w 10816"/>
              <a:gd name="T27" fmla="*/ 4475 h 11168"/>
              <a:gd name="T28" fmla="*/ 0 w 10816"/>
              <a:gd name="T29" fmla="*/ 4836 h 11168"/>
              <a:gd name="T30" fmla="*/ 368 w 10816"/>
              <a:gd name="T31" fmla="*/ 10789 h 11168"/>
              <a:gd name="T32" fmla="*/ 747 w 10816"/>
              <a:gd name="T33" fmla="*/ 11168 h 11168"/>
              <a:gd name="T34" fmla="*/ 2288 w 10816"/>
              <a:gd name="T35" fmla="*/ 11168 h 11168"/>
              <a:gd name="T36" fmla="*/ 2606 w 10816"/>
              <a:gd name="T37" fmla="*/ 10917 h 11168"/>
              <a:gd name="T38" fmla="*/ 2606 w 10816"/>
              <a:gd name="T39" fmla="*/ 4927 h 11168"/>
              <a:gd name="T40" fmla="*/ 2154 w 10816"/>
              <a:gd name="T41" fmla="*/ 4475 h 11168"/>
              <a:gd name="T42" fmla="*/ 2154 w 10816"/>
              <a:gd name="T43" fmla="*/ 4475 h 11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0816" h="11168">
                <a:moveTo>
                  <a:pt x="10069" y="4473"/>
                </a:moveTo>
                <a:lnTo>
                  <a:pt x="7095" y="4473"/>
                </a:lnTo>
                <a:cubicBezTo>
                  <a:pt x="8247" y="217"/>
                  <a:pt x="6301" y="0"/>
                  <a:pt x="6301" y="0"/>
                </a:cubicBezTo>
                <a:cubicBezTo>
                  <a:pt x="5476" y="0"/>
                  <a:pt x="5647" y="652"/>
                  <a:pt x="5585" y="761"/>
                </a:cubicBezTo>
                <a:cubicBezTo>
                  <a:pt x="5585" y="2842"/>
                  <a:pt x="3374" y="4473"/>
                  <a:pt x="3374" y="4473"/>
                </a:cubicBezTo>
                <a:lnTo>
                  <a:pt x="3374" y="10375"/>
                </a:lnTo>
                <a:cubicBezTo>
                  <a:pt x="3374" y="10958"/>
                  <a:pt x="4168" y="11168"/>
                  <a:pt x="4480" y="11168"/>
                </a:cubicBezTo>
                <a:lnTo>
                  <a:pt x="8948" y="11168"/>
                </a:lnTo>
                <a:cubicBezTo>
                  <a:pt x="9368" y="11168"/>
                  <a:pt x="9711" y="10065"/>
                  <a:pt x="9711" y="10065"/>
                </a:cubicBezTo>
                <a:cubicBezTo>
                  <a:pt x="10816" y="6306"/>
                  <a:pt x="10816" y="5188"/>
                  <a:pt x="10816" y="5188"/>
                </a:cubicBezTo>
                <a:cubicBezTo>
                  <a:pt x="10816" y="4411"/>
                  <a:pt x="10069" y="4473"/>
                  <a:pt x="10069" y="4473"/>
                </a:cubicBezTo>
                <a:close/>
                <a:moveTo>
                  <a:pt x="10069" y="4473"/>
                </a:moveTo>
                <a:close/>
                <a:moveTo>
                  <a:pt x="2154" y="4475"/>
                </a:moveTo>
                <a:lnTo>
                  <a:pt x="373" y="4475"/>
                </a:lnTo>
                <a:cubicBezTo>
                  <a:pt x="5" y="4475"/>
                  <a:pt x="0" y="4836"/>
                  <a:pt x="0" y="4836"/>
                </a:cubicBezTo>
                <a:lnTo>
                  <a:pt x="368" y="10789"/>
                </a:lnTo>
                <a:cubicBezTo>
                  <a:pt x="368" y="11168"/>
                  <a:pt x="747" y="11168"/>
                  <a:pt x="747" y="11168"/>
                </a:cubicBezTo>
                <a:lnTo>
                  <a:pt x="2288" y="11168"/>
                </a:lnTo>
                <a:cubicBezTo>
                  <a:pt x="2609" y="11168"/>
                  <a:pt x="2606" y="10917"/>
                  <a:pt x="2606" y="10917"/>
                </a:cubicBezTo>
                <a:lnTo>
                  <a:pt x="2606" y="4927"/>
                </a:lnTo>
                <a:cubicBezTo>
                  <a:pt x="2606" y="4469"/>
                  <a:pt x="2154" y="4475"/>
                  <a:pt x="2154" y="4475"/>
                </a:cubicBezTo>
                <a:close/>
                <a:moveTo>
                  <a:pt x="2154" y="4475"/>
                </a:move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-635" y="0"/>
            <a:ext cx="12192635" cy="826770"/>
          </a:xfrm>
          <a:prstGeom prst="rect">
            <a:avLst/>
          </a:prstGeom>
          <a:gradFill>
            <a:gsLst>
              <a:gs pos="33000">
                <a:srgbClr val="C00000"/>
              </a:gs>
              <a:gs pos="56000">
                <a:srgbClr val="C12A2A"/>
              </a:gs>
              <a:gs pos="15000">
                <a:srgbClr val="C00000"/>
              </a:gs>
              <a:gs pos="1000">
                <a:srgbClr val="C00000"/>
              </a:gs>
              <a:gs pos="88000">
                <a:srgbClr val="FEFFFF">
                  <a:alpha val="100000"/>
                </a:srgbClr>
              </a:gs>
              <a:gs pos="78000">
                <a:schemeClr val="bg1"/>
              </a:gs>
              <a:gs pos="38000">
                <a:srgbClr val="C00000"/>
              </a:gs>
              <a:gs pos="100000">
                <a:srgbClr val="FCFEFF"/>
              </a:gs>
            </a:gsLst>
            <a:lin ang="18900000" scaled="0"/>
          </a:gradFill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326" y="132270"/>
            <a:ext cx="1949599" cy="64986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62406" y="166392"/>
            <a:ext cx="267208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04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、创新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性信息</a:t>
            </a:r>
            <a:endParaRPr lang="en-US" altLang="zh-CN" sz="28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8275" y="993775"/>
            <a:ext cx="11568430" cy="732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ts val="2500"/>
              </a:lnSpc>
            </a:pPr>
            <a:r>
              <a:rPr lang="zh-CN" altLang="en-US" sz="2400" b="1" dirty="0">
                <a:solidFill>
                  <a:srgbClr val="C00000"/>
                </a:solidFill>
                <a:latin typeface="+mn-ea"/>
                <a:cs typeface="+mn-ea"/>
                <a:sym typeface="+mn-ea"/>
              </a:rPr>
              <a:t>适合中国人群的</a:t>
            </a:r>
            <a:r>
              <a:rPr lang="en-US" altLang="zh-C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PPI</a:t>
            </a:r>
            <a:r>
              <a:rPr lang="zh-CN" altLang="en-US" sz="2400" b="1" dirty="0">
                <a:solidFill>
                  <a:srgbClr val="C00000"/>
                </a:solidFill>
                <a:latin typeface="+mn-ea"/>
                <a:cs typeface="+mn-ea"/>
                <a:sym typeface="+mn-ea"/>
              </a:rPr>
              <a:t>：</a:t>
            </a:r>
            <a:r>
              <a:rPr lang="zh-CN" altLang="en-US" sz="2400" b="1" dirty="0">
                <a:latin typeface="+mn-ea"/>
                <a:cs typeface="+mn-ea"/>
                <a:sym typeface="+mn-ea"/>
              </a:rPr>
              <a:t>全球首创奥美拉唑镁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10mg+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碳酸氢钠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1100mg</a:t>
            </a:r>
            <a:r>
              <a:rPr lang="zh-CN" altLang="en-US" sz="2400" b="1" dirty="0">
                <a:latin typeface="+mn-ea"/>
                <a:cs typeface="+mn-ea"/>
                <a:sym typeface="+mn-ea"/>
              </a:rPr>
              <a:t>组合，复方速释制剂，缓解症状同时，更适合长期服用。</a:t>
            </a:r>
            <a:endParaRPr lang="en-US" altLang="zh-CN" sz="2400" b="1" dirty="0">
              <a:solidFill>
                <a:srgbClr val="C00000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50" name="矩形 49"/>
          <p:cNvSpPr/>
          <p:nvPr>
            <p:custDataLst>
              <p:tags r:id="rId2"/>
            </p:custDataLst>
          </p:nvPr>
        </p:nvSpPr>
        <p:spPr>
          <a:xfrm>
            <a:off x="340360" y="1931670"/>
            <a:ext cx="3771265" cy="11303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51" name="图片 50" descr="双耳冠军奖杯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6410" y="2019300"/>
            <a:ext cx="456565" cy="456565"/>
          </a:xfrm>
          <a:prstGeom prst="rect">
            <a:avLst/>
          </a:prstGeom>
        </p:spPr>
      </p:pic>
      <p:sp>
        <p:nvSpPr>
          <p:cNvPr id="52" name="文本框 51"/>
          <p:cNvSpPr txBox="1"/>
          <p:nvPr>
            <p:custDataLst>
              <p:tags r:id="rId6"/>
            </p:custDataLst>
          </p:nvPr>
        </p:nvSpPr>
        <p:spPr>
          <a:xfrm>
            <a:off x="1050925" y="1995170"/>
            <a:ext cx="2708910" cy="5270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fontAlgn="auto">
              <a:lnSpc>
                <a:spcPts val="2500"/>
              </a:lnSpc>
            </a:pPr>
            <a:r>
              <a:rPr lang="zh-CN" altLang="en-US" sz="2000" b="1">
                <a:solidFill>
                  <a:schemeClr val="bg1"/>
                </a:solidFill>
                <a:latin typeface="+mn-ea"/>
                <a:cs typeface="+mn-ea"/>
                <a:sym typeface="+mn-ea"/>
              </a:rPr>
              <a:t>剂量配比创新</a:t>
            </a:r>
            <a:endParaRPr lang="zh-CN" altLang="en-US" sz="2000" b="1">
              <a:solidFill>
                <a:schemeClr val="bg1"/>
              </a:solidFill>
              <a:latin typeface="+mn-ea"/>
              <a:cs typeface="+mn-ea"/>
            </a:endParaRPr>
          </a:p>
          <a:p>
            <a:pPr indent="0" fontAlgn="auto">
              <a:lnSpc>
                <a:spcPts val="2500"/>
              </a:lnSpc>
            </a:pPr>
            <a:endParaRPr lang="zh-CN" altLang="en-US" sz="2000" b="1">
              <a:solidFill>
                <a:schemeClr val="bg1"/>
              </a:solidFill>
              <a:latin typeface="+mn-ea"/>
              <a:ea typeface="楷体" panose="02010609060101010101" charset="-122"/>
              <a:cs typeface="+mn-ea"/>
              <a:sym typeface="+mn-ea"/>
            </a:endParaRPr>
          </a:p>
        </p:txBody>
      </p:sp>
      <p:sp>
        <p:nvSpPr>
          <p:cNvPr id="54" name="textbox 314"/>
          <p:cNvSpPr/>
          <p:nvPr>
            <p:custDataLst>
              <p:tags r:id="rId7"/>
            </p:custDataLst>
          </p:nvPr>
        </p:nvSpPr>
        <p:spPr>
          <a:xfrm>
            <a:off x="340360" y="2522220"/>
            <a:ext cx="5924550" cy="150050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 anchor="ctr" anchorCtr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Times New Roman" panose="02020603050405020304" pitchFamily="18" charset="0"/>
              <a:ea typeface="Arial" panose="020B0604020202020204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dirty="0">
                <a:ln>
                  <a:noFill/>
                  <a:prstDash val="sysDot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zh-CN" altLang="en-US" b="1" dirty="0">
                <a:ln>
                  <a:noFill/>
                  <a:prstDash val="sysDot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中国自主研发：</a:t>
            </a:r>
            <a:r>
              <a:rPr lang="zh-CN" altLang="en-US" sz="1600" b="1">
                <a:ln>
                  <a:noFill/>
                  <a:prstDash val="sysDot"/>
                </a:ln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首创</a:t>
            </a:r>
            <a:r>
              <a:rPr lang="en-US" altLang="zh-CN" sz="1600" b="1">
                <a:ln>
                  <a:noFill/>
                  <a:prstDash val="sysDot"/>
                </a:ln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10mg+1100mg</a:t>
            </a:r>
            <a:r>
              <a:rPr lang="zh-CN" altLang="en-US" sz="1600" b="1">
                <a:ln>
                  <a:noFill/>
                  <a:prstDash val="sysDot"/>
                </a:ln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剂量组合</a:t>
            </a:r>
            <a:endParaRPr lang="en-US" altLang="zh-CN" sz="1600" b="1" dirty="0">
              <a:ln>
                <a:noFill/>
                <a:prstDash val="sysDot"/>
              </a:ln>
              <a:solidFill>
                <a:srgbClr val="21212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受</a:t>
            </a:r>
            <a:r>
              <a:rPr lang="en-US" altLang="zh-CN" sz="1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CYP2C19 </a:t>
            </a:r>
            <a:r>
              <a:rPr lang="zh-CN" altLang="en-US" sz="1400"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基因多态性影响，</a:t>
            </a:r>
            <a:r>
              <a:rPr lang="zh-CN" altLang="en-US" sz="1400">
                <a:ln>
                  <a:noFill/>
                  <a:prstDash val="sysDot"/>
                </a:ln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奥美拉唑亚裔暴露人群</a:t>
            </a:r>
            <a:r>
              <a:rPr lang="en-US" altLang="zh-CN" sz="1400">
                <a:ln>
                  <a:noFill/>
                  <a:prstDash val="sysDot"/>
                </a:ln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AUC</a:t>
            </a:r>
            <a:r>
              <a:rPr lang="zh-CN" altLang="en-US" sz="1400">
                <a:ln>
                  <a:noFill/>
                  <a:prstDash val="sysDot"/>
                </a:ln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明显高于欧美裔，</a:t>
            </a:r>
            <a:r>
              <a:rPr lang="en-US" altLang="zh-CN" sz="1400">
                <a:ln>
                  <a:noFill/>
                  <a:prstDash val="sysDot"/>
                </a:ln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10mg</a:t>
            </a:r>
            <a:r>
              <a:rPr lang="zh-CN" altLang="en-US" sz="1400">
                <a:ln>
                  <a:noFill/>
                  <a:prstDash val="sysDot"/>
                </a:ln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剂量已经足够临床应用，</a:t>
            </a:r>
            <a:r>
              <a:rPr lang="zh-CN" altLang="en-US" sz="1400" dirty="0">
                <a:ln>
                  <a:noFill/>
                  <a:prstDash val="sysDot"/>
                </a:ln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低剂量耐受性好，给药不受进食限制，兼顾急性期对症 + 恢复期维持，提升患者依从性，满足</a:t>
            </a:r>
            <a:r>
              <a:rPr lang="zh-CN" altLang="en-US" sz="1400">
                <a:ln>
                  <a:noFill/>
                  <a:prstDash val="sysDot"/>
                </a:ln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轻症患者临床需求</a:t>
            </a:r>
            <a:r>
              <a:rPr lang="zh-CN" altLang="en-US" sz="1400" dirty="0">
                <a:ln>
                  <a:noFill/>
                  <a:prstDash val="sysDot"/>
                </a:ln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。</a:t>
            </a:r>
            <a:endParaRPr lang="zh-CN" altLang="en-US" sz="1400" dirty="0">
              <a:ln>
                <a:noFill/>
                <a:prstDash val="sysDot"/>
              </a:ln>
              <a:solidFill>
                <a:srgbClr val="212121"/>
              </a:solidFill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graphicFrame>
        <p:nvGraphicFramePr>
          <p:cNvPr id="55" name="表格 54"/>
          <p:cNvGraphicFramePr/>
          <p:nvPr>
            <p:custDataLst>
              <p:tags r:id="rId8"/>
            </p:custDataLst>
          </p:nvPr>
        </p:nvGraphicFramePr>
        <p:xfrm>
          <a:off x="195580" y="4316730"/>
          <a:ext cx="6142990" cy="2313305"/>
        </p:xfrm>
        <a:graphic>
          <a:graphicData uri="http://schemas.openxmlformats.org/drawingml/2006/table">
            <a:tbl>
              <a:tblPr firstRow="1">
                <a:tableStyleId>{1DE829C0-D4FC-4721-B99F-467FA2103669}</a:tableStyleId>
              </a:tblPr>
              <a:tblGrid>
                <a:gridCol w="2414270"/>
                <a:gridCol w="847090"/>
                <a:gridCol w="2881630"/>
              </a:tblGrid>
              <a:tr h="309245">
                <a:tc>
                  <a:txBody>
                    <a:bodyPr/>
                    <a:p>
                      <a:pPr algn="l" fontAlgn="ctr" latinLnBrk="0">
                        <a:lnSpc>
                          <a:spcPct val="120000"/>
                        </a:lnSpc>
                      </a:pPr>
                      <a:r>
                        <a:rPr lang="zh-CN" sz="1200" b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通用名</a:t>
                      </a:r>
                      <a:endParaRPr lang="zh-CN" sz="1200" b="1">
                        <a:solidFill>
                          <a:schemeClr val="accent5">
                            <a:lumMod val="75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54000" marR="254000" marT="25400" marB="25400" anchor="ctr" anchorCtr="0"/>
                </a:tc>
                <a:tc>
                  <a:txBody>
                    <a:bodyPr/>
                    <a:p>
                      <a:pPr algn="ctr" fontAlgn="ctr" latinLnBrk="0">
                        <a:lnSpc>
                          <a:spcPct val="120000"/>
                        </a:lnSpc>
                      </a:pPr>
                      <a:r>
                        <a:rPr lang="zh-CN" sz="1200" b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分类</a:t>
                      </a:r>
                      <a:endParaRPr lang="zh-CN" sz="1200" b="1">
                        <a:solidFill>
                          <a:schemeClr val="accent5">
                            <a:lumMod val="75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54000" marR="254000" marT="25400" marB="25400" anchor="ctr" anchorCtr="0"/>
                </a:tc>
                <a:tc>
                  <a:txBody>
                    <a:bodyPr/>
                    <a:p>
                      <a:pPr algn="ctr" fontAlgn="ctr" latinLnBrk="0">
                        <a:lnSpc>
                          <a:spcPct val="120000"/>
                        </a:lnSpc>
                      </a:pPr>
                      <a:r>
                        <a:rPr lang="zh-CN" sz="1200" b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配比情况</a:t>
                      </a:r>
                      <a:endParaRPr lang="zh-CN" sz="1200" b="1">
                        <a:solidFill>
                          <a:schemeClr val="accent5">
                            <a:lumMod val="75000"/>
                          </a:schemeClr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254000" marR="254000" marT="25400" marB="25400" anchor="ctr" anchorCtr="0"/>
                </a:tc>
              </a:tr>
              <a:tr h="396875">
                <a:tc>
                  <a:txBody>
                    <a:bodyPr/>
                    <a:p>
                      <a:pPr algn="l" fontAlgn="ctr" latinLnBrk="0">
                        <a:lnSpc>
                          <a:spcPct val="120000"/>
                        </a:lnSpc>
                      </a:pPr>
                      <a:r>
                        <a:rPr lang="zh-CN" altLang="en-US" sz="120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奥美拉唑碳酸氢钠胶囊</a:t>
                      </a:r>
                      <a:endParaRPr lang="zh-CN" altLang="en-US" sz="120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4000" marR="254000" marT="25400" marB="25400" anchor="ctr" anchorCtr="0"/>
                </a:tc>
                <a:tc>
                  <a:txBody>
                    <a:bodyPr/>
                    <a:p>
                      <a:pPr algn="ctr" fontAlgn="ctr" latinLnBrk="0">
                        <a:lnSpc>
                          <a:spcPct val="120000"/>
                        </a:lnSpc>
                      </a:pPr>
                      <a:r>
                        <a:rPr lang="en-US" altLang="zh-CN" sz="120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altLang="en-US" sz="120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类</a:t>
                      </a:r>
                      <a:endParaRPr lang="zh-CN" altLang="en-US" sz="120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4000" marR="254000" marT="25400" marB="25400" anchor="ctr" anchorCtr="0"/>
                </a:tc>
                <a:tc>
                  <a:txBody>
                    <a:bodyPr/>
                    <a:p>
                      <a:pPr algn="ctr" fontAlgn="ctr" latinLnBrk="0">
                        <a:lnSpc>
                          <a:spcPct val="120000"/>
                        </a:lnSpc>
                      </a:pPr>
                      <a:r>
                        <a:rPr lang="zh-CN" altLang="en-US" sz="120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奥美拉唑</a:t>
                      </a:r>
                      <a:r>
                        <a:rPr lang="en-US" altLang="zh-CN" sz="120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20mg/</a:t>
                      </a:r>
                      <a:r>
                        <a:rPr lang="zh-CN" altLang="en-US" sz="120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碳酸氢钠</a:t>
                      </a:r>
                      <a:r>
                        <a:rPr lang="en-US" altLang="zh-CN" sz="120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1100mg</a:t>
                      </a:r>
                      <a:endParaRPr lang="en-US" altLang="zh-CN" sz="120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4000" marR="254000" marT="25400" marB="25400" anchor="ctr" anchorCtr="0"/>
                </a:tc>
              </a:tr>
              <a:tr h="396240">
                <a:tc>
                  <a:txBody>
                    <a:bodyPr/>
                    <a:p>
                      <a:pPr algn="l" fontAlgn="ctr" latinLnBrk="0">
                        <a:lnSpc>
                          <a:spcPct val="120000"/>
                        </a:lnSpc>
                      </a:pPr>
                      <a:r>
                        <a:rPr lang="zh-CN" altLang="en-US" sz="120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奥美拉唑碳酸氢钠胶囊（</a:t>
                      </a:r>
                      <a:r>
                        <a:rPr lang="en-US" altLang="zh-CN" sz="120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Ⅱ</a:t>
                      </a:r>
                      <a:r>
                        <a:rPr lang="zh-CN" altLang="en-US" sz="120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）</a:t>
                      </a:r>
                      <a:endParaRPr lang="zh-CN" altLang="en-US" sz="120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4000" marR="254000" marT="25400" marB="25400" anchor="ctr"/>
                </a:tc>
                <a:tc>
                  <a:txBody>
                    <a:bodyPr/>
                    <a:p>
                      <a:pPr algn="ctr" fontAlgn="ctr" latinLnBrk="0">
                        <a:lnSpc>
                          <a:spcPct val="120000"/>
                        </a:lnSpc>
                      </a:pPr>
                      <a:r>
                        <a:rPr lang="en-US" altLang="zh-CN" sz="120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altLang="en-US" sz="120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类</a:t>
                      </a:r>
                      <a:endParaRPr lang="zh-CN" altLang="en-US" sz="120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4000" marR="254000" marT="25400" marB="25400" anchor="ctr"/>
                </a:tc>
                <a:tc>
                  <a:txBody>
                    <a:bodyPr/>
                    <a:p>
                      <a:pPr algn="ctr" fontAlgn="ctr" latinLnBrk="0">
                        <a:lnSpc>
                          <a:spcPct val="120000"/>
                        </a:lnSpc>
                      </a:pPr>
                      <a:r>
                        <a:rPr lang="zh-CN" altLang="en-US" sz="120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奥美拉唑镁</a:t>
                      </a:r>
                      <a:r>
                        <a:rPr lang="en-US" altLang="zh-CN" sz="120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40mg/</a:t>
                      </a:r>
                      <a:r>
                        <a:rPr lang="zh-CN" altLang="en-US" sz="120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碳酸氢钠</a:t>
                      </a:r>
                      <a:r>
                        <a:rPr lang="en-US" altLang="zh-CN" sz="120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1100mg</a:t>
                      </a:r>
                      <a:endParaRPr lang="en-US" altLang="zh-CN" sz="120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4000" marR="254000" marT="25400" marB="25400" anchor="ctr"/>
                </a:tc>
              </a:tr>
              <a:tr h="396240">
                <a:tc>
                  <a:txBody>
                    <a:bodyPr/>
                    <a:p>
                      <a:pPr algn="l" fontAlgn="ctr" latinLnBrk="0">
                        <a:lnSpc>
                          <a:spcPct val="120000"/>
                        </a:lnSpc>
                      </a:pPr>
                      <a:r>
                        <a:rPr lang="zh-CN" altLang="en-US" sz="1200" spc="-60">
                          <a:solidFill>
                            <a:srgbClr val="08090C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奥美拉唑碳酸氢钠干混悬剂</a:t>
                      </a:r>
                      <a:r>
                        <a:rPr lang="en-US" altLang="zh-CN" sz="1200" spc="-60">
                          <a:solidFill>
                            <a:srgbClr val="08090C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(I)</a:t>
                      </a:r>
                      <a:endParaRPr lang="en-US" altLang="zh-CN" sz="1200" spc="-60">
                        <a:solidFill>
                          <a:srgbClr val="08090C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4000" marR="254000" marT="25400" marB="25400" anchor="ctr" anchorCtr="0"/>
                </a:tc>
                <a:tc>
                  <a:txBody>
                    <a:bodyPr/>
                    <a:p>
                      <a:pPr algn="ctr" fontAlgn="ctr" latinLnBrk="0">
                        <a:lnSpc>
                          <a:spcPct val="120000"/>
                        </a:lnSpc>
                      </a:pPr>
                      <a:r>
                        <a:rPr lang="en-US" altLang="zh-CN" sz="120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altLang="en-US" sz="120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类</a:t>
                      </a:r>
                      <a:endParaRPr lang="zh-CN" altLang="en-US" sz="120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4000" marR="254000" marT="25400" marB="25400" anchor="ctr" anchorCtr="0"/>
                </a:tc>
                <a:tc>
                  <a:txBody>
                    <a:bodyPr/>
                    <a:p>
                      <a:pPr algn="ctr" fontAlgn="ctr" latinLnBrk="0">
                        <a:lnSpc>
                          <a:spcPct val="120000"/>
                        </a:lnSpc>
                      </a:pPr>
                      <a:r>
                        <a:rPr lang="zh-CN" altLang="en-US" sz="120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奥美拉唑</a:t>
                      </a:r>
                      <a:r>
                        <a:rPr lang="en-US" altLang="zh-CN" sz="120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20mg/</a:t>
                      </a:r>
                      <a:r>
                        <a:rPr lang="zh-CN" altLang="en-US" sz="120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碳酸氢钠</a:t>
                      </a:r>
                      <a:r>
                        <a:rPr lang="en-US" altLang="zh-CN" sz="120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1680mg/</a:t>
                      </a:r>
                      <a:r>
                        <a:rPr lang="zh-CN" altLang="en-US" sz="120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袋</a:t>
                      </a:r>
                      <a:endParaRPr lang="zh-CN" altLang="en-US" sz="120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4000" marR="254000" marT="25400" marB="25400" anchor="ctr" anchorCtr="0"/>
                </a:tc>
              </a:tr>
              <a:tr h="396875">
                <a:tc>
                  <a:txBody>
                    <a:bodyPr/>
                    <a:p>
                      <a:pPr algn="l" fontAlgn="ctr" latinLnBrk="0">
                        <a:lnSpc>
                          <a:spcPct val="120000"/>
                        </a:lnSpc>
                      </a:pPr>
                      <a:r>
                        <a:rPr lang="zh-CN" altLang="en-US" sz="1200" spc="-90">
                          <a:solidFill>
                            <a:srgbClr val="08090C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奥美拉唑碳酸氢钠干混悬剂</a:t>
                      </a:r>
                      <a:r>
                        <a:rPr lang="en-US" altLang="zh-CN" sz="1200" spc="-90">
                          <a:solidFill>
                            <a:srgbClr val="08090C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(Ⅱ)</a:t>
                      </a:r>
                      <a:endParaRPr lang="en-US" altLang="zh-CN" sz="1200" spc="-90">
                        <a:solidFill>
                          <a:srgbClr val="08090C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4000" marR="254000" marT="25400" marB="25400" anchor="ctr" anchorCtr="0"/>
                </a:tc>
                <a:tc>
                  <a:txBody>
                    <a:bodyPr/>
                    <a:p>
                      <a:pPr algn="ctr" fontAlgn="ctr" latinLnBrk="0">
                        <a:lnSpc>
                          <a:spcPct val="120000"/>
                        </a:lnSpc>
                      </a:pPr>
                      <a:r>
                        <a:rPr lang="en-US" altLang="zh-CN" sz="120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altLang="en-US" sz="120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类</a:t>
                      </a:r>
                      <a:endParaRPr lang="zh-CN" altLang="en-US" sz="120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4000" marR="254000" marT="25400" marB="25400" anchor="ctr" anchorCtr="0"/>
                </a:tc>
                <a:tc>
                  <a:txBody>
                    <a:bodyPr/>
                    <a:p>
                      <a:pPr algn="ctr" fontAlgn="ctr" latinLnBrk="0">
                        <a:lnSpc>
                          <a:spcPct val="120000"/>
                        </a:lnSpc>
                      </a:pPr>
                      <a:r>
                        <a:rPr lang="zh-CN" altLang="en-US" sz="120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奥美拉唑</a:t>
                      </a:r>
                      <a:r>
                        <a:rPr lang="en-US" altLang="zh-CN" sz="120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40mg/</a:t>
                      </a:r>
                      <a:r>
                        <a:rPr lang="zh-CN" altLang="en-US" sz="120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碳酸氢钠</a:t>
                      </a:r>
                      <a:r>
                        <a:rPr lang="en-US" altLang="zh-CN" sz="120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1680mg/</a:t>
                      </a:r>
                      <a:r>
                        <a:rPr lang="zh-CN" altLang="en-US" sz="1200"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袋</a:t>
                      </a:r>
                      <a:endParaRPr lang="zh-CN" altLang="en-US" sz="1200"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4000" marR="254000" marT="25400" marB="25400" anchor="ctr" anchorCtr="0"/>
                </a:tc>
              </a:tr>
              <a:tr h="417830">
                <a:tc>
                  <a:txBody>
                    <a:bodyPr/>
                    <a:p>
                      <a:pPr algn="l" fontAlgn="ctr" latinLnBrk="0">
                        <a:lnSpc>
                          <a:spcPct val="120000"/>
                        </a:lnSpc>
                        <a:buClrTx/>
                        <a:buSzTx/>
                        <a:buFontTx/>
                      </a:pPr>
                      <a:r>
                        <a:rPr lang="zh-CN" altLang="en-US" sz="1200" spc="-60">
                          <a:solidFill>
                            <a:srgbClr val="08090C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艾司奥美拉唑镁碳酸氢钠胶囊</a:t>
                      </a:r>
                      <a:endParaRPr lang="zh-CN" altLang="en-US" sz="1200" spc="-60">
                        <a:solidFill>
                          <a:srgbClr val="08090C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254000" marR="254000" marT="25400" marB="25400" anchor="ctr" anchorCtr="0"/>
                </a:tc>
                <a:tc>
                  <a:txBody>
                    <a:bodyPr/>
                    <a:p>
                      <a:pPr algn="ctr" fontAlgn="ctr" latinLnBrk="0">
                        <a:lnSpc>
                          <a:spcPct val="120000"/>
                        </a:lnSpc>
                        <a:buClrTx/>
                        <a:buSzTx/>
                        <a:buFontTx/>
                      </a:pPr>
                      <a:r>
                        <a:rPr lang="zh-CN" altLang="en-US" sz="1200" spc="-60">
                          <a:solidFill>
                            <a:srgbClr val="08090C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2.3类</a:t>
                      </a:r>
                      <a:endParaRPr lang="zh-CN" altLang="en-US" sz="1200" spc="-60">
                        <a:solidFill>
                          <a:srgbClr val="08090C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4000" marR="254000" marT="25400" marB="25400" anchor="ctr" anchorCtr="0"/>
                </a:tc>
                <a:tc>
                  <a:txBody>
                    <a:bodyPr/>
                    <a:p>
                      <a:pPr algn="dist" fontAlgn="ctr" latinLnBrk="0">
                        <a:lnSpc>
                          <a:spcPct val="120000"/>
                        </a:lnSpc>
                        <a:buClrTx/>
                        <a:buSzTx/>
                        <a:buFontTx/>
                      </a:pPr>
                      <a:r>
                        <a:rPr lang="zh-CN" altLang="en-US" sz="1200" spc="-100">
                          <a:solidFill>
                            <a:srgbClr val="08090C"/>
                          </a:solidFill>
                          <a:uFillTx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艾司奥美拉唑镁20mg/碳酸氢钠1100mg</a:t>
                      </a:r>
                      <a:endParaRPr lang="zh-CN" altLang="en-US" sz="1200" spc="-100">
                        <a:solidFill>
                          <a:srgbClr val="08090C"/>
                        </a:solidFill>
                        <a:uFillTx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54000" marR="254000" marT="25400" marB="25400" anchor="ctr" anchorCtr="0"/>
                </a:tc>
              </a:tr>
            </a:tbl>
          </a:graphicData>
        </a:graphic>
      </p:graphicFrame>
      <p:sp>
        <p:nvSpPr>
          <p:cNvPr id="56" name="文本框 55"/>
          <p:cNvSpPr txBox="1"/>
          <p:nvPr>
            <p:custDataLst>
              <p:tags r:id="rId9"/>
            </p:custDataLst>
          </p:nvPr>
        </p:nvSpPr>
        <p:spPr>
          <a:xfrm>
            <a:off x="1694815" y="3920490"/>
            <a:ext cx="3240405" cy="4114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ts val="2500"/>
              </a:lnSpc>
            </a:pPr>
            <a:r>
              <a:rPr lang="en-US" altLang="zh-CN"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PPI</a:t>
            </a:r>
            <a:r>
              <a:rPr lang="zh-CN" altLang="en-US" sz="16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已上市复方制剂配</a:t>
            </a:r>
            <a:r>
              <a:rPr lang="zh-CN" altLang="en-US" sz="1600" b="1">
                <a:latin typeface="+mn-ea"/>
                <a:cs typeface="+mn-ea"/>
                <a:sym typeface="+mn-ea"/>
              </a:rPr>
              <a:t>比</a:t>
            </a:r>
            <a:endParaRPr lang="zh-CN" altLang="en-US" sz="1600" b="1">
              <a:latin typeface="+mn-ea"/>
              <a:cs typeface="+mn-ea"/>
              <a:sym typeface="+mn-ea"/>
            </a:endParaRPr>
          </a:p>
        </p:txBody>
      </p:sp>
      <p:sp>
        <p:nvSpPr>
          <p:cNvPr id="59" name="矩形 58"/>
          <p:cNvSpPr/>
          <p:nvPr>
            <p:custDataLst>
              <p:tags r:id="rId10"/>
            </p:custDataLst>
          </p:nvPr>
        </p:nvSpPr>
        <p:spPr>
          <a:xfrm>
            <a:off x="6811645" y="1910715"/>
            <a:ext cx="3771265" cy="11303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0" name="textbox 314"/>
          <p:cNvSpPr/>
          <p:nvPr>
            <p:custDataLst>
              <p:tags r:id="rId11"/>
            </p:custDataLst>
          </p:nvPr>
        </p:nvSpPr>
        <p:spPr>
          <a:xfrm>
            <a:off x="6802755" y="2475230"/>
            <a:ext cx="4933950" cy="1546860"/>
          </a:xfrm>
          <a:prstGeom prst="rect">
            <a:avLst/>
          </a:prstGeom>
          <a:solidFill>
            <a:srgbClr val="FFF0F2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 anchor="ctr" anchorCtr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ct val="0"/>
              </a:spcAft>
            </a:pPr>
            <a:r>
              <a:rPr lang="en-US" altLang="zh-CN" sz="1400" dirty="0">
                <a:ln>
                  <a:noFill/>
                  <a:prstDash val="sysDot"/>
                </a:ln>
                <a:solidFill>
                  <a:srgbClr val="212121"/>
                </a:solidFill>
                <a:latin typeface="+mn-ea"/>
                <a:cs typeface="+mn-ea"/>
                <a:sym typeface="+mn-ea"/>
              </a:rPr>
              <a:t> </a:t>
            </a:r>
            <a:r>
              <a:rPr lang="zh-CN" altLang="en-US" sz="1400" dirty="0">
                <a:ln>
                  <a:noFill/>
                  <a:prstDash val="sysDot"/>
                </a:ln>
                <a:solidFill>
                  <a:srgbClr val="212121"/>
                </a:solidFill>
                <a:latin typeface="+mn-ea"/>
                <a:cs typeface="+mn-ea"/>
                <a:sym typeface="+mn-ea"/>
              </a:rPr>
              <a:t>奥美拉唑镁 + 碳酸氢钠科学剂量配伍的速释制剂，无肠溶包</a:t>
            </a:r>
            <a:endParaRPr lang="zh-CN" altLang="en-US" sz="1400" dirty="0">
              <a:ln>
                <a:noFill/>
                <a:prstDash val="sysDot"/>
              </a:ln>
              <a:solidFill>
                <a:srgbClr val="212121"/>
              </a:solidFill>
              <a:latin typeface="+mn-ea"/>
              <a:cs typeface="+mn-ea"/>
              <a:sym typeface="+mn-ea"/>
            </a:endParaRPr>
          </a:p>
          <a:p>
            <a:pPr indent="0" fontAlgn="auto">
              <a:lnSpc>
                <a:spcPct val="150000"/>
              </a:lnSpc>
              <a:spcBef>
                <a:spcPts val="0"/>
              </a:spcBef>
              <a:spcAft>
                <a:spcPct val="0"/>
              </a:spcAft>
            </a:pPr>
            <a:r>
              <a:rPr lang="zh-CN" altLang="en-US" sz="1400" dirty="0">
                <a:ln>
                  <a:noFill/>
                  <a:prstDash val="sysDot"/>
                </a:ln>
                <a:solidFill>
                  <a:srgbClr val="212121"/>
                </a:solidFill>
                <a:latin typeface="+mn-ea"/>
                <a:cs typeface="+mn-ea"/>
                <a:sym typeface="+mn-ea"/>
              </a:rPr>
              <a:t> 衣，无需依赖肠道溶解，胃内直接释放，吸收更快、起效更早。</a:t>
            </a:r>
            <a:endParaRPr lang="zh-CN" altLang="en-US" sz="1400" dirty="0">
              <a:ln>
                <a:noFill/>
                <a:prstDash val="sysDot"/>
              </a:ln>
              <a:solidFill>
                <a:srgbClr val="212121"/>
              </a:solidFill>
              <a:latin typeface="+mn-ea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61" name="文本框 60"/>
          <p:cNvSpPr txBox="1"/>
          <p:nvPr>
            <p:custDataLst>
              <p:tags r:id="rId12"/>
            </p:custDataLst>
          </p:nvPr>
        </p:nvSpPr>
        <p:spPr>
          <a:xfrm>
            <a:off x="7501255" y="1979930"/>
            <a:ext cx="2708910" cy="52705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fontAlgn="auto">
              <a:lnSpc>
                <a:spcPts val="2500"/>
              </a:lnSpc>
            </a:pPr>
            <a:r>
              <a:rPr lang="zh-CN" altLang="en-US" sz="2000" b="1">
                <a:solidFill>
                  <a:schemeClr val="bg1"/>
                </a:solidFill>
                <a:latin typeface="+mn-ea"/>
                <a:cs typeface="+mn-ea"/>
                <a:sym typeface="+mn-ea"/>
              </a:rPr>
              <a:t>速释剂型创新</a:t>
            </a:r>
            <a:endParaRPr lang="zh-CN" altLang="en-US" sz="2000" b="1">
              <a:solidFill>
                <a:schemeClr val="bg1"/>
              </a:solidFill>
              <a:latin typeface="+mn-ea"/>
              <a:cs typeface="+mn-ea"/>
            </a:endParaRPr>
          </a:p>
          <a:p>
            <a:pPr indent="0" fontAlgn="auto">
              <a:lnSpc>
                <a:spcPts val="2500"/>
              </a:lnSpc>
            </a:pPr>
            <a:endParaRPr lang="zh-CN" altLang="en-US" sz="2000" b="1">
              <a:solidFill>
                <a:schemeClr val="bg1"/>
              </a:solidFill>
              <a:latin typeface="+mn-ea"/>
              <a:ea typeface="楷体" panose="02010609060101010101" charset="-122"/>
              <a:cs typeface="+mn-ea"/>
              <a:sym typeface="+mn-ea"/>
            </a:endParaRPr>
          </a:p>
        </p:txBody>
      </p:sp>
      <p:pic>
        <p:nvPicPr>
          <p:cNvPr id="62" name="图片 61" descr="复方制剂作用机制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02755" y="4163060"/>
            <a:ext cx="4933315" cy="2519680"/>
          </a:xfrm>
          <a:prstGeom prst="rect">
            <a:avLst/>
          </a:prstGeom>
          <a:ln>
            <a:noFill/>
          </a:ln>
        </p:spPr>
      </p:pic>
      <p:pic>
        <p:nvPicPr>
          <p:cNvPr id="63" name="图片 62" descr="肠胃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925310" y="1953260"/>
            <a:ext cx="467360" cy="467360"/>
          </a:xfrm>
          <a:prstGeom prst="rect">
            <a:avLst/>
          </a:prstGeom>
        </p:spPr>
      </p:pic>
      <p:sp>
        <p:nvSpPr>
          <p:cNvPr id="64" name="文本框 63"/>
          <p:cNvSpPr txBox="1"/>
          <p:nvPr>
            <p:custDataLst>
              <p:tags r:id="rId17"/>
            </p:custDataLst>
          </p:nvPr>
        </p:nvSpPr>
        <p:spPr>
          <a:xfrm>
            <a:off x="7237095" y="2522220"/>
            <a:ext cx="4064000" cy="4114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algn="ctr" fontAlgn="auto">
              <a:lnSpc>
                <a:spcPts val="2500"/>
              </a:lnSpc>
            </a:pPr>
            <a:r>
              <a:rPr lang="zh-CN" altLang="en-US" b="1">
                <a:latin typeface="+mn-ea"/>
                <a:cs typeface="Times New Roman" panose="02020603050405020304" pitchFamily="18" charset="0"/>
                <a:sym typeface="+mn-ea"/>
              </a:rPr>
              <a:t>双组分科学配伍与速释剂型</a:t>
            </a:r>
            <a:endParaRPr lang="zh-CN" altLang="en-US" b="1">
              <a:latin typeface="+mn-ea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" name="文本框 12"/>
          <p:cNvSpPr txBox="1"/>
          <p:nvPr/>
        </p:nvSpPr>
        <p:spPr>
          <a:xfrm>
            <a:off x="-635" y="0"/>
            <a:ext cx="12192635" cy="688340"/>
          </a:xfrm>
          <a:prstGeom prst="rect">
            <a:avLst/>
          </a:prstGeom>
          <a:gradFill>
            <a:gsLst>
              <a:gs pos="33000">
                <a:srgbClr val="C00000"/>
              </a:gs>
              <a:gs pos="56000">
                <a:srgbClr val="C12A2A"/>
              </a:gs>
              <a:gs pos="15000">
                <a:srgbClr val="C00000"/>
              </a:gs>
              <a:gs pos="1000">
                <a:srgbClr val="C00000"/>
              </a:gs>
              <a:gs pos="88000">
                <a:srgbClr val="FEFFFF">
                  <a:alpha val="100000"/>
                </a:srgbClr>
              </a:gs>
              <a:gs pos="78000">
                <a:schemeClr val="bg1"/>
              </a:gs>
              <a:gs pos="38000">
                <a:srgbClr val="C00000"/>
              </a:gs>
              <a:gs pos="100000">
                <a:srgbClr val="FCFEFF"/>
              </a:gs>
            </a:gsLst>
            <a:lin ang="18900000" scaled="0"/>
          </a:gradFill>
        </p:spPr>
        <p:txBody>
          <a:bodyPr wrap="square" rtlCol="0">
            <a:noAutofit/>
          </a:bodyPr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8326" y="132270"/>
            <a:ext cx="1949599" cy="64986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462406" y="118132"/>
            <a:ext cx="2672080" cy="521970"/>
          </a:xfrm>
          <a:prstGeom prst="rect">
            <a:avLst/>
          </a:prstGeom>
        </p:spPr>
        <p:txBody>
          <a:bodyPr wrap="none">
            <a:spAutoFit/>
          </a:bodyPr>
          <a:p>
            <a:pPr algn="l"/>
            <a:r>
              <a:rPr lang="en-US" altLang="zh-CN" sz="28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05</a:t>
            </a:r>
            <a:r>
              <a:rPr lang="zh-CN" altLang="en-US" sz="2800" b="1" dirty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、公平性信息</a:t>
            </a:r>
            <a:endParaRPr lang="en-US" altLang="zh-CN" sz="2800" b="1" dirty="0" smtClean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2" name="圆角矩形 8"/>
          <p:cNvSpPr/>
          <p:nvPr>
            <p:custDataLst>
              <p:tags r:id="rId3"/>
            </p:custDataLst>
          </p:nvPr>
        </p:nvSpPr>
        <p:spPr>
          <a:xfrm>
            <a:off x="5181283" y="2634933"/>
            <a:ext cx="2142833" cy="2142833"/>
          </a:xfrm>
          <a:prstGeom prst="roundRect">
            <a:avLst>
              <a:gd name="adj" fmla="val 50000"/>
            </a:avLst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27000" dist="63500" dir="2700000" algn="tl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sz="1600">
              <a:solidFill>
                <a:schemeClr val="lt1"/>
              </a:solidFill>
              <a:sym typeface="+mn-ea"/>
            </a:endParaRPr>
          </a:p>
        </p:txBody>
      </p:sp>
      <p:sp>
        <p:nvSpPr>
          <p:cNvPr id="4" name="弧形 3"/>
          <p:cNvSpPr/>
          <p:nvPr>
            <p:custDataLst>
              <p:tags r:id="rId4"/>
            </p:custDataLst>
          </p:nvPr>
        </p:nvSpPr>
        <p:spPr>
          <a:xfrm>
            <a:off x="5018723" y="2472373"/>
            <a:ext cx="2467567" cy="2467567"/>
          </a:xfrm>
          <a:prstGeom prst="arc">
            <a:avLst>
              <a:gd name="adj1" fmla="val 16200000"/>
              <a:gd name="adj2" fmla="val 73219"/>
            </a:avLst>
          </a:prstGeom>
          <a:ln w="47625" cap="rnd">
            <a:gradFill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弧形 7"/>
          <p:cNvSpPr/>
          <p:nvPr>
            <p:custDataLst>
              <p:tags r:id="rId5"/>
            </p:custDataLst>
          </p:nvPr>
        </p:nvSpPr>
        <p:spPr>
          <a:xfrm flipH="1" flipV="1">
            <a:off x="5018723" y="2472373"/>
            <a:ext cx="2467567" cy="2467567"/>
          </a:xfrm>
          <a:prstGeom prst="arc">
            <a:avLst>
              <a:gd name="adj1" fmla="val 16200000"/>
              <a:gd name="adj2" fmla="val 73219"/>
            </a:avLst>
          </a:prstGeom>
          <a:ln w="47625" cap="rnd">
            <a:gradFill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5400000" scaled="1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圆角矩形 33"/>
          <p:cNvSpPr/>
          <p:nvPr>
            <p:custDataLst>
              <p:tags r:id="rId6"/>
            </p:custDataLst>
          </p:nvPr>
        </p:nvSpPr>
        <p:spPr>
          <a:xfrm>
            <a:off x="4452303" y="1906588"/>
            <a:ext cx="3600000" cy="3600000"/>
          </a:xfrm>
          <a:prstGeom prst="roundRect">
            <a:avLst>
              <a:gd name="adj" fmla="val 50000"/>
            </a:avLst>
          </a:prstGeom>
          <a:noFill/>
          <a:ln w="28575">
            <a:gradFill>
              <a:gsLst>
                <a:gs pos="84000">
                  <a:schemeClr val="accent1">
                    <a:lumMod val="20000"/>
                    <a:lumOff val="80000"/>
                    <a:alpha val="0"/>
                  </a:schemeClr>
                </a:gs>
                <a:gs pos="16000">
                  <a:schemeClr val="accent1">
                    <a:lumMod val="20000"/>
                    <a:lumOff val="80000"/>
                    <a:alpha val="0"/>
                  </a:schemeClr>
                </a:gs>
                <a:gs pos="100000">
                  <a:schemeClr val="accent1">
                    <a:lumMod val="60000"/>
                    <a:lumOff val="40000"/>
                    <a:alpha val="50000"/>
                  </a:schemeClr>
                </a:gs>
                <a:gs pos="0">
                  <a:schemeClr val="accent1">
                    <a:lumMod val="60000"/>
                    <a:lumOff val="40000"/>
                    <a:alpha val="50000"/>
                  </a:schemeClr>
                </a:gs>
              </a:gsLst>
              <a:lin ang="0" scaled="1"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sz="1600">
              <a:solidFill>
                <a:schemeClr val="lt1"/>
              </a:solidFill>
              <a:sym typeface="+mn-ea"/>
            </a:endParaRPr>
          </a:p>
        </p:txBody>
      </p:sp>
      <p:sp>
        <p:nvSpPr>
          <p:cNvPr id="18" name="圆角矩形 1"/>
          <p:cNvSpPr/>
          <p:nvPr>
            <p:custDataLst>
              <p:tags r:id="rId7"/>
            </p:custDataLst>
          </p:nvPr>
        </p:nvSpPr>
        <p:spPr>
          <a:xfrm>
            <a:off x="5294948" y="2748598"/>
            <a:ext cx="1914794" cy="1914794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>
                  <a:lumMod val="20000"/>
                  <a:lumOff val="80000"/>
                  <a:alpha val="100000"/>
                </a:schemeClr>
              </a:gs>
              <a:gs pos="66000">
                <a:schemeClr val="accent1">
                  <a:alpha val="100000"/>
                </a:schemeClr>
              </a:gs>
            </a:gsLst>
            <a:lin ang="27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sz="1600">
              <a:solidFill>
                <a:schemeClr val="lt1"/>
              </a:solidFill>
              <a:sym typeface="+mn-ea"/>
            </a:endParaRPr>
          </a:p>
        </p:txBody>
      </p:sp>
      <p:sp>
        <p:nvSpPr>
          <p:cNvPr id="19" name="矩形 18"/>
          <p:cNvSpPr/>
          <p:nvPr>
            <p:custDataLst>
              <p:tags r:id="rId8"/>
            </p:custDataLst>
          </p:nvPr>
        </p:nvSpPr>
        <p:spPr>
          <a:xfrm>
            <a:off x="1155383" y="2222818"/>
            <a:ext cx="2736000" cy="139335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本品用于消化性溃疡、胃食管反流，均为临床高发、常见病、慢性病，属于基层及各级医疗机构基本诊疗刚需，适应症覆盖人群广。</a:t>
            </a: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0" name="矩形: 圆角 3"/>
          <p:cNvSpPr/>
          <p:nvPr>
            <p:custDataLst>
              <p:tags r:id="rId9"/>
            </p:custDataLst>
          </p:nvPr>
        </p:nvSpPr>
        <p:spPr>
          <a:xfrm>
            <a:off x="895350" y="1621155"/>
            <a:ext cx="3557270" cy="51816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1">
                  <a:alpha val="40000"/>
                </a:schemeClr>
              </a:gs>
            </a:gsLst>
            <a:lin ang="10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0000" tIns="0" bIns="0" numCol="1" spcCol="0" rtlCol="0" fromWordArt="0" anchor="ctr" anchorCtr="0" forceAA="0" compatLnSpc="1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符合医保 “保基本” 原则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4" name="矩形 23"/>
          <p:cNvSpPr/>
          <p:nvPr>
            <p:custDataLst>
              <p:tags r:id="rId10"/>
            </p:custDataLst>
          </p:nvPr>
        </p:nvSpPr>
        <p:spPr>
          <a:xfrm>
            <a:off x="8623300" y="2221230"/>
            <a:ext cx="3065780" cy="13931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1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、传统肠溶 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PPI，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起效慢、给药时间限制严格。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  <a:p>
            <a: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2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、缺少10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mg 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低剂量奥美拉唑镁 + 碳酸氢钠胃溶复方品种，无法满足轻症治疗、维持治疗、夜间症状控制需求。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5" name="矩形: 圆角 13"/>
          <p:cNvSpPr/>
          <p:nvPr>
            <p:custDataLst>
              <p:tags r:id="rId11"/>
            </p:custDataLst>
          </p:nvPr>
        </p:nvSpPr>
        <p:spPr>
          <a:xfrm flipH="1">
            <a:off x="8581073" y="1620838"/>
            <a:ext cx="3024000" cy="518355"/>
          </a:xfrm>
          <a:prstGeom prst="roundRect">
            <a:avLst>
              <a:gd name="adj" fmla="val 50000"/>
            </a:avLst>
          </a:prstGeom>
          <a:gradFill>
            <a:gsLst>
              <a:gs pos="54000">
                <a:schemeClr val="bg1"/>
              </a:gs>
              <a:gs pos="94000">
                <a:srgbClr val="F51313">
                  <a:alpha val="100000"/>
                </a:srgbClr>
              </a:gs>
              <a:gs pos="86000">
                <a:srgbClr val="F51313"/>
              </a:gs>
            </a:gsLst>
            <a:lin ang="108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0000" tIns="0" rIns="180000" bIns="0" numCol="1" spcCol="0" rtlCol="0" fromWordArt="0" anchor="ctr" anchorCtr="0" forceAA="0" compatLnSpc="1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弥补现有药品目录短板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6" name="矩形 25"/>
          <p:cNvSpPr/>
          <p:nvPr>
            <p:custDataLst>
              <p:tags r:id="rId12"/>
            </p:custDataLst>
          </p:nvPr>
        </p:nvSpPr>
        <p:spPr>
          <a:xfrm>
            <a:off x="1015365" y="4904105"/>
            <a:ext cx="3578225" cy="160464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1</a:t>
            </a: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、采用无肠溶包衣胃溶速释技术，搭配 10</a:t>
            </a:r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mg </a:t>
            </a: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低剂量配比，实现快速起效 + 长效抑酸双重优势。</a:t>
            </a: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2</a:t>
            </a:r>
            <a:r>
              <a:rPr lang="zh-CN" altLang="en-US" sz="140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、低剂量规格治疗成本适中，长期维持可降低慢病患者长期用药支出。</a:t>
            </a:r>
            <a:endParaRPr lang="zh-CN" altLang="en-US" sz="140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7" name="矩形: 圆角 17"/>
          <p:cNvSpPr/>
          <p:nvPr>
            <p:custDataLst>
              <p:tags r:id="rId13"/>
            </p:custDataLst>
          </p:nvPr>
        </p:nvSpPr>
        <p:spPr>
          <a:xfrm>
            <a:off x="895350" y="4223385"/>
            <a:ext cx="3557905" cy="51816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accent1">
                  <a:alpha val="40000"/>
                </a:schemeClr>
              </a:gs>
            </a:gsLst>
            <a:lin ang="10800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180000" tIns="0" bIns="0" numCol="1" spcCol="0" rtlCol="0" fromWordArt="0" anchor="ctr" anchorCtr="0" forceAA="0" compatLnSpc="1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自主创新属性，普惠公平性</a:t>
            </a:r>
            <a:endParaRPr lang="zh-CN" altLang="en-US" sz="2000" b="1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8" name="矩形 27"/>
          <p:cNvSpPr/>
          <p:nvPr>
            <p:custDataLst>
              <p:tags r:id="rId14"/>
            </p:custDataLst>
          </p:nvPr>
        </p:nvSpPr>
        <p:spPr>
          <a:xfrm>
            <a:off x="7656195" y="4927600"/>
            <a:ext cx="4032885" cy="117602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1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、适应症清晰明确，均为消化科常见病，诊疗路径成熟、无超适应症滥用风险。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  <a:p>
            <a: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2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、不良反应少、安全性良好，无需特殊监测、无复杂配伍限制。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9" name="矩形: 圆角 19"/>
          <p:cNvSpPr/>
          <p:nvPr>
            <p:custDataLst>
              <p:tags r:id="rId15"/>
            </p:custDataLst>
          </p:nvPr>
        </p:nvSpPr>
        <p:spPr>
          <a:xfrm flipH="1">
            <a:off x="7324090" y="4223385"/>
            <a:ext cx="4288155" cy="518160"/>
          </a:xfrm>
          <a:prstGeom prst="roundRect">
            <a:avLst>
              <a:gd name="adj" fmla="val 50000"/>
            </a:avLst>
          </a:prstGeom>
          <a:gradFill>
            <a:gsLst>
              <a:gs pos="54000">
                <a:schemeClr val="bg1"/>
              </a:gs>
              <a:gs pos="94000">
                <a:srgbClr val="F51313">
                  <a:alpha val="100000"/>
                </a:srgbClr>
              </a:gs>
              <a:gs pos="86000">
                <a:srgbClr val="F51313"/>
              </a:gs>
            </a:gsLst>
            <a:lin ang="108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lIns="90000" tIns="0" rIns="180000" bIns="0" numCol="1" spcCol="0" rtlCol="0" fromWordArt="0" anchor="ctr" anchorCtr="0" forceAA="0" compatLnSpc="1">
            <a:noAutofit/>
          </a:bodyPr>
          <a:lstStyle/>
          <a:p>
            <a:pPr lvl="0" algn="r">
              <a:buClrTx/>
              <a:buSzTx/>
              <a:buFontTx/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说明书明确，临床管理难度低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31" name="图片 30" descr="天平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873750" y="3322320"/>
            <a:ext cx="767080" cy="767080"/>
          </a:xfrm>
          <a:prstGeom prst="rect">
            <a:avLst/>
          </a:prstGeom>
        </p:spPr>
      </p:pic>
      <p:sp>
        <p:nvSpPr>
          <p:cNvPr id="32" name="文本框 31"/>
          <p:cNvSpPr txBox="1"/>
          <p:nvPr/>
        </p:nvSpPr>
        <p:spPr>
          <a:xfrm>
            <a:off x="319405" y="908050"/>
            <a:ext cx="11223625" cy="4114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0" fontAlgn="auto">
              <a:lnSpc>
                <a:spcPts val="2500"/>
              </a:lnSpc>
            </a:pPr>
            <a:r>
              <a:rPr lang="zh-CN" sz="2400" b="1" dirty="0">
                <a:latin typeface="+mn-ea"/>
                <a:cs typeface="+mn-ea"/>
                <a:sym typeface="+mn-ea"/>
              </a:rPr>
              <a:t>国产创新，疗效升级，温和抑酸保障患者用药可及，</a:t>
            </a:r>
            <a:r>
              <a:rPr lang="zh-CN" sz="2400" b="1" dirty="0">
                <a:solidFill>
                  <a:srgbClr val="C00000"/>
                </a:solidFill>
                <a:latin typeface="+mn-ea"/>
                <a:cs typeface="+mn-ea"/>
                <a:sym typeface="+mn-ea"/>
              </a:rPr>
              <a:t>不额外增加医保基金支出</a:t>
            </a:r>
            <a:endParaRPr lang="zh-CN" sz="2400" b="1" dirty="0">
              <a:solidFill>
                <a:srgbClr val="C00000"/>
              </a:solidFill>
              <a:latin typeface="+mn-ea"/>
              <a:cs typeface="+mn-ea"/>
              <a:sym typeface="+mn-ea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DIAGRAM_VIRTUALLY_FRAME" val="{&quot;height&quot;:438.15,&quot;left&quot;:54.6,&quot;top&quot;:69.3,&quot;width&quot;:936.85}"/>
</p:tagLst>
</file>

<file path=ppt/tags/tag11.xml><?xml version="1.0" encoding="utf-8"?>
<p:tagLst xmlns:p="http://schemas.openxmlformats.org/presentationml/2006/main">
  <p:tag name="KSO_WM_DIAGRAM_VIRTUALLY_FRAME" val="{&quot;height&quot;:438.15,&quot;left&quot;:54.6,&quot;top&quot;:69.3,&quot;width&quot;:936.85}"/>
</p:tagLst>
</file>

<file path=ppt/tags/tag12.xml><?xml version="1.0" encoding="utf-8"?>
<p:tagLst xmlns:p="http://schemas.openxmlformats.org/presentationml/2006/main">
  <p:tag name="KSO_WM_DIAGRAM_VIRTUALLY_FRAME" val="{&quot;height&quot;:438.15,&quot;left&quot;:54.6,&quot;top&quot;:69.3,&quot;width&quot;:936.85}"/>
</p:tagLst>
</file>

<file path=ppt/tags/tag13.xml><?xml version="1.0" encoding="utf-8"?>
<p:tagLst xmlns:p="http://schemas.openxmlformats.org/presentationml/2006/main">
  <p:tag name="KSO_WM_DIAGRAM_VIRTUALLY_FRAME" val="{&quot;height&quot;:438.15,&quot;left&quot;:54.6,&quot;top&quot;:69.3,&quot;width&quot;:936.85}"/>
</p:tagLst>
</file>

<file path=ppt/tags/tag14.xml><?xml version="1.0" encoding="utf-8"?>
<p:tagLst xmlns:p="http://schemas.openxmlformats.org/presentationml/2006/main">
  <p:tag name="KSO_WM_DIAGRAM_VIRTUALLY_FRAME" val="{&quot;height&quot;:438.15,&quot;left&quot;:54.6,&quot;top&quot;:69.3,&quot;width&quot;:936.85}"/>
</p:tagLst>
</file>

<file path=ppt/tags/tag15.xml><?xml version="1.0" encoding="utf-8"?>
<p:tagLst xmlns:p="http://schemas.openxmlformats.org/presentationml/2006/main">
  <p:tag name="KSO_WM_DIAGRAM_VIRTUALLY_FRAME" val="{&quot;height&quot;:438.15,&quot;left&quot;:54.6,&quot;top&quot;:69.3,&quot;width&quot;:936.85}"/>
</p:tagLst>
</file>

<file path=ppt/tags/tag16.xml><?xml version="1.0" encoding="utf-8"?>
<p:tagLst xmlns:p="http://schemas.openxmlformats.org/presentationml/2006/main">
  <p:tag name="KSO_WM_DIAGRAM_VIRTUALLY_FRAME" val="{&quot;height&quot;:438.15,&quot;left&quot;:54.6,&quot;top&quot;:69.3,&quot;width&quot;:936.85}"/>
</p:tagLst>
</file>

<file path=ppt/tags/tag17.xml><?xml version="1.0" encoding="utf-8"?>
<p:tagLst xmlns:p="http://schemas.openxmlformats.org/presentationml/2006/main">
  <p:tag name="KSO_WM_DIAGRAM_VIRTUALLY_FRAME" val="{&quot;height&quot;:438.15,&quot;left&quot;:54.6,&quot;top&quot;:69.3,&quot;width&quot;:936.85}"/>
</p:tagLst>
</file>

<file path=ppt/tags/tag18.xml><?xml version="1.0" encoding="utf-8"?>
<p:tagLst xmlns:p="http://schemas.openxmlformats.org/presentationml/2006/main">
  <p:tag name="TABLE_ENDDRAG_ORIGIN_RECT" val="391*393"/>
  <p:tag name="TABLE_ENDDRAG_RECT" val="559*112*391*393"/>
</p:tagLst>
</file>

<file path=ppt/tags/tag19.xml><?xml version="1.0" encoding="utf-8"?>
<p:tagLst xmlns:p="http://schemas.openxmlformats.org/presentationml/2006/main">
  <p:tag name="TABLE_ENDDRAG_ORIGIN_RECT" val="534*396"/>
  <p:tag name="TABLE_ENDDRAG_RECT" val="20*111*534*396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DIAGRAM_VIRTUALLY_FRAME" val="{&quot;height&quot;:395.95,&quot;left&quot;:9.85,&quot;top&quot;:124.1,&quot;width&quot;:926.45}"/>
</p:tagLst>
</file>

<file path=ppt/tags/tag21.xml><?xml version="1.0" encoding="utf-8"?>
<p:tagLst xmlns:p="http://schemas.openxmlformats.org/presentationml/2006/main">
  <p:tag name="KSO_WM_DIAGRAM_VIRTUALLY_FRAME" val="{&quot;height&quot;:395.95,&quot;left&quot;:9.85,&quot;top&quot;:124.1,&quot;width&quot;:926.45}"/>
</p:tagLst>
</file>

<file path=ppt/tags/tag22.xml><?xml version="1.0" encoding="utf-8"?>
<p:tagLst xmlns:p="http://schemas.openxmlformats.org/presentationml/2006/main">
  <p:tag name="KSO_WM_DIAGRAM_VIRTUALLY_FRAME" val="{&quot;height&quot;:395.95,&quot;left&quot;:9.85,&quot;top&quot;:124.1,&quot;width&quot;:926.45}"/>
</p:tagLst>
</file>

<file path=ppt/tags/tag23.xml><?xml version="1.0" encoding="utf-8"?>
<p:tagLst xmlns:p="http://schemas.openxmlformats.org/presentationml/2006/main">
  <p:tag name="KSO_WM_DIAGRAM_VIRTUALLY_FRAME" val="{&quot;height&quot;:395.95,&quot;left&quot;:9.85,&quot;top&quot;:124.1,&quot;width&quot;:926.45}"/>
</p:tagLst>
</file>

<file path=ppt/tags/tag24.xml><?xml version="1.0" encoding="utf-8"?>
<p:tagLst xmlns:p="http://schemas.openxmlformats.org/presentationml/2006/main">
  <p:tag name="KSO_WM_DIAGRAM_VIRTUALLY_FRAME" val="{&quot;height&quot;:395.95,&quot;left&quot;:9.85,&quot;top&quot;:124.1,&quot;width&quot;:926.45}"/>
</p:tagLst>
</file>

<file path=ppt/tags/tag25.xml><?xml version="1.0" encoding="utf-8"?>
<p:tagLst xmlns:p="http://schemas.openxmlformats.org/presentationml/2006/main">
  <p:tag name="KSO_WM_DIAGRAM_VIRTUALLY_FRAME" val="{&quot;height&quot;:395.95,&quot;left&quot;:9.85,&quot;top&quot;:124.1,&quot;width&quot;:926.45}"/>
</p:tagLst>
</file>

<file path=ppt/tags/tag26.xml><?xml version="1.0" encoding="utf-8"?>
<p:tagLst xmlns:p="http://schemas.openxmlformats.org/presentationml/2006/main">
  <p:tag name="KSO_WM_DIAGRAM_VIRTUALLY_FRAME" val="{&quot;height&quot;:395.95,&quot;left&quot;:9.85,&quot;top&quot;:124.1,&quot;width&quot;:926.45}"/>
</p:tagLst>
</file>

<file path=ppt/tags/tag27.xml><?xml version="1.0" encoding="utf-8"?>
<p:tagLst xmlns:p="http://schemas.openxmlformats.org/presentationml/2006/main">
  <p:tag name="KSO_WM_DIAGRAM_VIRTUALLY_FRAME" val="{&quot;height&quot;:395.95,&quot;left&quot;:9.85,&quot;top&quot;:124.1,&quot;width&quot;:926.45}"/>
</p:tagLst>
</file>

<file path=ppt/tags/tag28.xml><?xml version="1.0" encoding="utf-8"?>
<p:tagLst xmlns:p="http://schemas.openxmlformats.org/presentationml/2006/main">
  <p:tag name="KSO_WM_DIAGRAM_VIRTUALLY_FRAME" val="{&quot;height&quot;:395.95,&quot;left&quot;:9.85,&quot;top&quot;:124.1,&quot;width&quot;:926.45}"/>
</p:tagLst>
</file>

<file path=ppt/tags/tag29.xml><?xml version="1.0" encoding="utf-8"?>
<p:tagLst xmlns:p="http://schemas.openxmlformats.org/presentationml/2006/main">
  <p:tag name="KSO_WM_DIAGRAM_VIRTUALLY_FRAME" val="{&quot;height&quot;:395.95,&quot;left&quot;:9.85,&quot;top&quot;:124.1,&quot;width&quot;:926.45}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DIAGRAM_VIRTUALLY_FRAME" val="{&quot;height&quot;:395.95,&quot;left&quot;:9.85,&quot;top&quot;:124.1,&quot;width&quot;:926.45}"/>
</p:tagLst>
</file>

<file path=ppt/tags/tag31.xml><?xml version="1.0" encoding="utf-8"?>
<p:tagLst xmlns:p="http://schemas.openxmlformats.org/presentationml/2006/main">
  <p:tag name="KSO_WM_DIAGRAM_VIRTUALLY_FRAME" val="{&quot;height&quot;:395.95,&quot;left&quot;:9.85,&quot;top&quot;:124.1,&quot;width&quot;:926.45}"/>
</p:tagLst>
</file>

<file path=ppt/tags/tag32.xml><?xml version="1.0" encoding="utf-8"?>
<p:tagLst xmlns:p="http://schemas.openxmlformats.org/presentationml/2006/main">
  <p:tag name="KSO_WM_DIAGRAM_VIRTUALLY_FRAME" val="{&quot;height&quot;:395.95,&quot;left&quot;:9.85,&quot;top&quot;:124.1,&quot;width&quot;:926.45}"/>
</p:tagLst>
</file>

<file path=ppt/tags/tag33.xml><?xml version="1.0" encoding="utf-8"?>
<p:tagLst xmlns:p="http://schemas.openxmlformats.org/presentationml/2006/main">
  <p:tag name="KSO_WM_DIAGRAM_VIRTUALLY_FRAME" val="{&quot;height&quot;:395.95,&quot;left&quot;:9.85,&quot;top&quot;:124.1,&quot;width&quot;:926.45}"/>
</p:tagLst>
</file>

<file path=ppt/tags/tag34.xml><?xml version="1.0" encoding="utf-8"?>
<p:tagLst xmlns:p="http://schemas.openxmlformats.org/presentationml/2006/main">
  <p:tag name="KSO_WM_DIAGRAM_VIRTUALLY_FRAME" val="{&quot;height&quot;:395.95,&quot;left&quot;:9.85,&quot;top&quot;:124.1,&quot;width&quot;:926.45}"/>
</p:tagLst>
</file>

<file path=ppt/tags/tag35.xml><?xml version="1.0" encoding="utf-8"?>
<p:tagLst xmlns:p="http://schemas.openxmlformats.org/presentationml/2006/main">
  <p:tag name="KSO_WM_DIAGRAM_VIRTUALLY_FRAME" val="{&quot;height&quot;:395.95,&quot;left&quot;:9.85,&quot;top&quot;:124.1,&quot;width&quot;:926.45}"/>
</p:tagLst>
</file>

<file path=ppt/tags/tag36.xml><?xml version="1.0" encoding="utf-8"?>
<p:tagLst xmlns:p="http://schemas.openxmlformats.org/presentationml/2006/main">
  <p:tag name="KSO_WM_DIAGRAM_VIRTUALLY_FRAME" val="{&quot;height&quot;:395.95,&quot;left&quot;:9.85,&quot;top&quot;:124.1,&quot;width&quot;:926.45}"/>
</p:tagLst>
</file>

<file path=ppt/tags/tag37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3_1"/>
  <p:tag name="KSO_WM_UNIT_ID" val="diagram20231751_2*l_h_a*1_3_1"/>
  <p:tag name="KSO_WM_TEMPLATE_CATEGORY" val="diagram"/>
  <p:tag name="KSO_WM_TEMPLATE_INDEX" val="20231751"/>
  <p:tag name="KSO_WM_UNIT_LAYERLEVEL" val="1_1_1"/>
  <p:tag name="KSO_WM_TAG_VERSION" val="3.0"/>
  <p:tag name="KSO_WM_UNIT_TEXT_FILL_FORE_SCHEMECOLOR_INDEX_BRIGHTNESS" val="0.15"/>
  <p:tag name="KSO_WM_DIAGRAM_VERSION" val="3"/>
  <p:tag name="KSO_WM_DIAGRAM_COLOR_TRICK" val="2"/>
  <p:tag name="KSO_WM_DIAGRAM_COLOR_TEXT_CAN_REMOVE" val="n"/>
  <p:tag name="KSO_WM_DIAGRAM_GROUP_CODE" val="l1-1"/>
  <p:tag name="KSO_WM_DIAGRAM_MAX_ITEMCNT" val="6"/>
  <p:tag name="KSO_WM_DIAGRAM_MIN_ITEMCNT" val="2"/>
  <p:tag name="KSO_WM_DIAGRAM_VIRTUALLY_FRAME" val="{&quot;height&quot;:412.8753573584369,&quot;left&quot;:28,&quot;top&quot;:110.02503937007873,&quot;width&quot;:919.3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TYPE" val="1"/>
  <p:tag name="KSO_WM_UNIT_TEXT_TYPE" val="1"/>
  <p:tag name="KSO_WM_UNIT_PRESET_TEXT" val="添加标题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38.xml><?xml version="1.0" encoding="utf-8"?>
<p:tagLst xmlns:p="http://schemas.openxmlformats.org/presentationml/2006/main">
  <p:tag name="KSO_WM_DIAGRAM_VIRTUALLY_FRAME" val="{&quot;height&quot;:395.95,&quot;left&quot;:9.85,&quot;top&quot;:124.1,&quot;width&quot;:926.45}"/>
</p:tagLst>
</file>

<file path=ppt/tags/tag39.xml><?xml version="1.0" encoding="utf-8"?>
<p:tagLst xmlns:p="http://schemas.openxmlformats.org/presentationml/2006/main">
  <p:tag name="KSO_WM_DIAGRAM_VIRTUALLY_FRAME" val="{&quot;height&quot;:395.95,&quot;left&quot;:9.85,&quot;top&quot;:124.1,&quot;width&quot;:926.45}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DIAGRAM_VIRTUALLY_FRAME" val="{&quot;height&quot;:395.95,&quot;left&quot;:9.85,&quot;top&quot;:124.1,&quot;width&quot;:926.45}"/>
</p:tagLst>
</file>

<file path=ppt/tags/tag41.xml><?xml version="1.0" encoding="utf-8"?>
<p:tagLst xmlns:p="http://schemas.openxmlformats.org/presentationml/2006/main">
  <p:tag name="TABLE_ENDDRAG_ORIGIN_RECT" val="550*260"/>
  <p:tag name="TABLE_ENDDRAG_RECT" val="394*257*550*260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TABLE_ENDDRAG_ORIGIN_RECT" val="906*437"/>
  <p:tag name="TABLE_ENDDRAG_RECT" val="31*91*906*437"/>
</p:tagLst>
</file>

<file path=ppt/tags/tag44.xml><?xml version="1.0" encoding="utf-8"?>
<p:tagLst xmlns:p="http://schemas.openxmlformats.org/presentationml/2006/main">
  <p:tag name="KSO_WM_DIAGRAM_VIRTUALLY_FRAME" val="{&quot;height&quot;:190.65,&quot;left&quot;:26.8,&quot;top&quot;:150.45,&quot;width&quot;:897.35}"/>
</p:tagLst>
</file>

<file path=ppt/tags/tag45.xml><?xml version="1.0" encoding="utf-8"?>
<p:tagLst xmlns:p="http://schemas.openxmlformats.org/presentationml/2006/main">
  <p:tag name="KSO_DOCER_RESOURCE_TRACE_INFO" val="{&quot;id&quot;:&quot;21557131&quot;,&quot;origin&quot;:0,&quot;type&quot;:&quot;icons&quot;,&quot;user&quot;:&quot;1086564184&quot;}"/>
  <p:tag name="KSO_WM_DIAGRAM_VIRTUALLY_FRAME" val="{&quot;height&quot;:190.65,&quot;left&quot;:26.8,&quot;top&quot;:150.45,&quot;width&quot;:897.35}"/>
</p:tagLst>
</file>

<file path=ppt/tags/tag46.xml><?xml version="1.0" encoding="utf-8"?>
<p:tagLst xmlns:p="http://schemas.openxmlformats.org/presentationml/2006/main">
  <p:tag name="KSO_WM_DIAGRAM_VIRTUALLY_FRAME" val="{&quot;height&quot;:190.65,&quot;left&quot;:26.8,&quot;top&quot;:150.45,&quot;width&quot;:897.35}"/>
</p:tagLst>
</file>

<file path=ppt/tags/tag47.xml><?xml version="1.0" encoding="utf-8"?>
<p:tagLst xmlns:p="http://schemas.openxmlformats.org/presentationml/2006/main">
  <p:tag name="KSO_WM_DIAGRAM_VIRTUALLY_FRAME" val="{&quot;height&quot;:190.65,&quot;left&quot;:26.8,&quot;top&quot;:150.45,&quot;width&quot;:897.35}"/>
</p:tagLst>
</file>

<file path=ppt/tags/tag48.xml><?xml version="1.0" encoding="utf-8"?>
<p:tagLst xmlns:p="http://schemas.openxmlformats.org/presentationml/2006/main">
  <p:tag name="TABLE_ENDDRAG_ORIGIN_RECT" val="483*182"/>
  <p:tag name="TABLE_ENDDRAG_RECT" val="15*339*483*182"/>
</p:tagLst>
</file>

<file path=ppt/tags/tag49.xml><?xml version="1.0" encoding="utf-8"?>
<p:tagLst xmlns:p="http://schemas.openxmlformats.org/presentationml/2006/main">
  <p:tag name="KSO_WM_DIAGRAM_VIRTUALLY_FRAME" val="{&quot;height&quot;:190.65,&quot;left&quot;:26.8,&quot;top&quot;:150.45,&quot;width&quot;:897.35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190.65,&quot;left&quot;:26.8,&quot;top&quot;:150.45,&quot;width&quot;:897.35}"/>
</p:tagLst>
</file>

<file path=ppt/tags/tag51.xml><?xml version="1.0" encoding="utf-8"?>
<p:tagLst xmlns:p="http://schemas.openxmlformats.org/presentationml/2006/main">
  <p:tag name="KSO_WM_DIAGRAM_VIRTUALLY_FRAME" val="{&quot;height&quot;:190.65,&quot;left&quot;:26.8,&quot;top&quot;:150.45,&quot;width&quot;:897.35}"/>
</p:tagLst>
</file>

<file path=ppt/tags/tag52.xml><?xml version="1.0" encoding="utf-8"?>
<p:tagLst xmlns:p="http://schemas.openxmlformats.org/presentationml/2006/main">
  <p:tag name="KSO_WM_DIAGRAM_VIRTUALLY_FRAME" val="{&quot;height&quot;:190.65,&quot;left&quot;:26.8,&quot;top&quot;:150.45,&quot;width&quot;:897.35}"/>
</p:tagLst>
</file>

<file path=ppt/tags/tag53.xml><?xml version="1.0" encoding="utf-8"?>
<p:tagLst xmlns:p="http://schemas.openxmlformats.org/presentationml/2006/main">
  <p:tag name="KSO_DOCER_RESOURCE_TRACE_INFO" val="{&quot;id&quot;:&quot;3504660&quot;,&quot;origin&quot;:0,&quot;type&quot;:&quot;icons&quot;,&quot;user&quot;:&quot;1086564184&quot;}"/>
  <p:tag name="KSO_WM_DIAGRAM_VIRTUALLY_FRAME" val="{&quot;height&quot;:190.65,&quot;left&quot;:26.8,&quot;top&quot;:150.45,&quot;width&quot;:897.35}"/>
</p:tagLst>
</file>

<file path=ppt/tags/tag54.xml><?xml version="1.0" encoding="utf-8"?>
<p:tagLst xmlns:p="http://schemas.openxmlformats.org/presentationml/2006/main">
  <p:tag name="KSO_WM_DIAGRAM_VIRTUALLY_FRAME" val="{&quot;height&quot;:190.65,&quot;left&quot;:26.8,&quot;top&quot;:150.45,&quot;width&quot;:897.35}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49_3*l_i*1_1"/>
  <p:tag name="KSO_WM_TEMPLATE_CATEGORY" val="diagram"/>
  <p:tag name="KSO_WM_TEMPLATE_INDEX" val="20231749"/>
  <p:tag name="KSO_WM_UNIT_LAYERLEVEL" val="1_1"/>
  <p:tag name="KSO_WM_TAG_VERSION" val="3.0"/>
  <p:tag name="KSO_WM_DIAGRAM_GROUP_CODE" val="l1-1"/>
  <p:tag name="KSO_WM_UNIT_TYPE" val="l_i"/>
  <p:tag name="KSO_WM_UNIT_INDEX" val="1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86.225,&quot;left&quot;:67.10001220703126,&quot;top&quot;:126.275,&quot;width&quot;:862.8499877929687}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brightness&quot;:0,&quot;colorType&quot;:1,&quot;foreColorIndex&quot;:5,&quot;transparency&quot;:0.6000000238418579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1"/>
  <p:tag name="KSO_WM_UNIT_FILL_FORE_SCHEMECOLOR_INDEX" val="5"/>
  <p:tag name="KSO_WM_UNIT_FILL_FORE_SCHEMECOLOR_INDEX_BRIGHTNESS" val="0"/>
  <p:tag name="KSO_WM_DIAGRAM_USE_COLOR_VALUE" val="{&quot;color_scheme&quot;:1,&quot;color_type&quot;:1,&quot;theme_color_indexes&quot;:[5,6,5,6,5,6]}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49_3*l_i*1_2"/>
  <p:tag name="KSO_WM_TEMPLATE_CATEGORY" val="diagram"/>
  <p:tag name="KSO_WM_TEMPLATE_INDEX" val="20231749"/>
  <p:tag name="KSO_WM_UNIT_LAYERLEVEL" val="1_1"/>
  <p:tag name="KSO_WM_TAG_VERSION" val="3.0"/>
  <p:tag name="KSO_WM_DIAGRAM_GROUP_CODE" val="l1-1"/>
  <p:tag name="KSO_WM_UNIT_TYPE" val="l_i"/>
  <p:tag name="KSO_WM_UNIT_INDEX" val="1_2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86.225,&quot;left&quot;:67.10001220703126,&quot;top&quot;:126.275,&quot;width&quot;:862.8499877929687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0.5},{&quot;brightness&quot;:0,&quot;colorType&quot;:1,&quot;foreColorIndex&quot;:5,&quot;pos&quot;:1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USE_COLOR_VALUE" val="{&quot;color_scheme&quot;:1,&quot;color_type&quot;:1,&quot;theme_color_indexes&quot;:[5,6,5,6,5,6]}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49_3*l_i*1_3"/>
  <p:tag name="KSO_WM_TEMPLATE_CATEGORY" val="diagram"/>
  <p:tag name="KSO_WM_TEMPLATE_INDEX" val="20231749"/>
  <p:tag name="KSO_WM_UNIT_LAYERLEVEL" val="1_1"/>
  <p:tag name="KSO_WM_TAG_VERSION" val="3.0"/>
  <p:tag name="KSO_WM_DIAGRAM_GROUP_CODE" val="l1-1"/>
  <p:tag name="KSO_WM_UNIT_TYPE" val="l_i"/>
  <p:tag name="KSO_WM_UNIT_INDEX" val="1_3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86.225,&quot;left&quot;:67.10001220703126,&quot;top&quot;:126.275,&quot;width&quot;:862.8499877929687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0.5},{&quot;brightness&quot;:0,&quot;colorType&quot;:1,&quot;foreColorIndex&quot;:5,&quot;pos&quot;:1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USE_COLOR_VALUE" val="{&quot;color_scheme&quot;:1,&quot;color_type&quot;:1,&quot;theme_color_indexes&quot;:[5,6,5,6,5,6]}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49_3*l_i*1_4"/>
  <p:tag name="KSO_WM_TEMPLATE_CATEGORY" val="diagram"/>
  <p:tag name="KSO_WM_TEMPLATE_INDEX" val="20231749"/>
  <p:tag name="KSO_WM_UNIT_LAYERLEVEL" val="1_1"/>
  <p:tag name="KSO_WM_TAG_VERSION" val="3.0"/>
  <p:tag name="KSO_WM_DIAGRAM_GROUP_CODE" val="l1-1"/>
  <p:tag name="KSO_WM_UNIT_TYPE" val="l_i"/>
  <p:tag name="KSO_WM_UNIT_INDEX" val="1_4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86.225,&quot;left&quot;:67.10001220703126,&quot;top&quot;:126.275,&quot;width&quot;:862.8499877929687}"/>
  <p:tag name="KSO_WM_DIAGRAM_COLOR_MATCH_VALUE" val="{&quot;shape&quot;:{&quot;fill&quot;:{&quot;type&quot;:0},&quot;glow&quot;:{&quot;colorType&quot;:0},&quot;line&quot;:{&quot;gradient&quot;:[{&quot;brightness&quot;:0.800000011920929,&quot;colorType&quot;:1,&quot;foreColorIndex&quot;:5,&quot;pos&quot;:0.8399999737739563,&quot;transparency&quot;:1},{&quot;brightness&quot;:0.800000011920929,&quot;colorType&quot;:1,&quot;foreColorIndex&quot;:5,&quot;pos&quot;:0.1599999964237213,&quot;transparency&quot;:1},{&quot;brightness&quot;:0.4000000059604645,&quot;colorType&quot;:1,&quot;foreColorIndex&quot;:5,&quot;pos&quot;:1,&quot;transparency&quot;:0.5},{&quot;brightness&quot;:0.4000000059604645,&quot;colorType&quot;:1,&quot;foreColorIndex&quot;:5,&quot;pos&quot;:0,&quot;transparency&quot;:0.5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DIAGRAM_USE_COLOR_VALUE" val="{&quot;color_scheme&quot;:1,&quot;color_type&quot;:1,&quot;theme_color_indexes&quot;:[5,6,5,6,5,6]}"/>
</p:tagLst>
</file>

<file path=ppt/tags/tag6.xml><?xml version="1.0" encoding="utf-8"?>
<p:tagLst xmlns:p="http://schemas.openxmlformats.org/presentationml/2006/main">
  <p:tag name="KSO_WM_UNIT_PLACING_PICTURE_USER_VIEWPORT" val="{&quot;height&quot;:1484.4740157480314,&quot;width&quot;:4453.423622047244}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49_3*l_i*1_5"/>
  <p:tag name="KSO_WM_TEMPLATE_CATEGORY" val="diagram"/>
  <p:tag name="KSO_WM_TEMPLATE_INDEX" val="20231749"/>
  <p:tag name="KSO_WM_UNIT_LAYERLEVEL" val="1_1"/>
  <p:tag name="KSO_WM_TAG_VERSION" val="3.0"/>
  <p:tag name="KSO_WM_DIAGRAM_GROUP_CODE" val="l1-1"/>
  <p:tag name="KSO_WM_UNIT_TYPE" val="l_i"/>
  <p:tag name="KSO_WM_UNIT_INDEX" val="1_5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86.225,&quot;left&quot;:67.10001220703126,&quot;top&quot;:126.275,&quot;width&quot;:862.8499877929687}"/>
  <p:tag name="KSO_WM_DIAGRAM_COLOR_MATCH_VALUE" val="{&quot;shape&quot;:{&quot;fill&quot;:{&quot;gradient&quot;:[{&quot;brightness&quot;:0.800000011920929,&quot;colorType&quot;:1,&quot;foreColorIndex&quot;:5,&quot;pos&quot;:0,&quot;transparency&quot;:0},{&quot;brightness&quot;:0,&quot;colorType&quot;:1,&quot;foreColorIndex&quot;:5,&quot;pos&quot;:0.6600000262260437,&quot;transparency&quot;:0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BEAUTIFY_FLAG" val="#wm#"/>
  <p:tag name="KSO_WM_UNIT_FILL_TYPE" val="3"/>
  <p:tag name="KSO_WM_DIAGRAM_USE_COLOR_VALUE" val="{&quot;color_scheme&quot;:1,&quot;color_type&quot;:1,&quot;theme_color_indexes&quot;:[5,6,5,6,5,6]}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49_3*l_h_f*1_1_1"/>
  <p:tag name="KSO_WM_TEMPLATE_CATEGORY" val="diagram"/>
  <p:tag name="KSO_WM_TEMPLATE_INDEX" val="20231749"/>
  <p:tag name="KSO_WM_UNIT_LAYERLEVEL" val="1_1_1"/>
  <p:tag name="KSO_WM_TAG_VERSION" val="3.0"/>
  <p:tag name="KSO_WM_UNIT_SUBTYPE" val="a"/>
  <p:tag name="KSO_WM_UNIT_NOCLEAR" val="0"/>
  <p:tag name="KSO_WM_DIAGRAM_GROUP_CODE" val="l1-1"/>
  <p:tag name="KSO_WM_UNIT_TYPE" val="l_h_f"/>
  <p:tag name="KSO_WM_UNIT_INDEX" val="1_1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86.225,&quot;left&quot;:67.10001220703126,&quot;top&quot;:126.275,&quot;width&quot;:862.849987792968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UNIT_VALUE" val="52"/>
  <p:tag name="KSO_WM_BEAUTIFY_FLAG" val="#wm#"/>
  <p:tag name="KSO_WM_UNIT_PRESET_TEXT" val="单击此处输入正文，文字是您思想的提炼，请尽量言简意赅的阐述观点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49_3*l_h_a*1_1_1"/>
  <p:tag name="KSO_WM_TEMPLATE_CATEGORY" val="diagram"/>
  <p:tag name="KSO_WM_TEMPLATE_INDEX" val="20231749"/>
  <p:tag name="KSO_WM_UNIT_LAYERLEVEL" val="1_1_1"/>
  <p:tag name="KSO_WM_TAG_VERSION" val="3.0"/>
  <p:tag name="KSO_WM_UNIT_ISCONTENTSTITLE" val="0"/>
  <p:tag name="KSO_WM_UNIT_ISNUMDGMTITLE" val="0"/>
  <p:tag name="KSO_WM_UNIT_NOCLEAR" val="0"/>
  <p:tag name="KSO_WM_DIAGRAM_GROUP_CODE" val="l1-1"/>
  <p:tag name="KSO_WM_UNIT_TYPE" val="l_h_a"/>
  <p:tag name="KSO_WM_UNIT_INDEX" val="1_1_1"/>
  <p:tag name="KSO_WM_UNIT_VALUE" val="24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86.225,&quot;left&quot;:67.10001220703126,&quot;top&quot;:126.275,&quot;width&quot;:862.8499877929687}"/>
  <p:tag name="KSO_WM_DIAGRAM_COLOR_MATCH_VALUE" val="{&quot;shape&quot;:{&quot;fill&quot;:{&quot;gradient&quot;:[{&quot;brightness&quot;:0,&quot;colorType&quot;:1,&quot;foreColorIndex&quot;:14,&quot;pos&quot;:0,&quot;transparency&quot;:1},{&quot;brightness&quot;:0,&quot;colorType&quot;:1,&quot;foreColorIndex&quot;:5,&quot;pos&quot;:1,&quot;transparency&quot;:0.6000000238418579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UNIT_PRESET_TEXT" val="添加标题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49_3*l_h_f*1_2_1"/>
  <p:tag name="KSO_WM_TEMPLATE_CATEGORY" val="diagram"/>
  <p:tag name="KSO_WM_TEMPLATE_INDEX" val="20231749"/>
  <p:tag name="KSO_WM_UNIT_LAYERLEVEL" val="1_1_1"/>
  <p:tag name="KSO_WM_TAG_VERSION" val="3.0"/>
  <p:tag name="KSO_WM_UNIT_SUBTYPE" val="a"/>
  <p:tag name="KSO_WM_UNIT_NOCLEAR" val="0"/>
  <p:tag name="KSO_WM_DIAGRAM_GROUP_CODE" val="l1-1"/>
  <p:tag name="KSO_WM_UNIT_TYPE" val="l_h_f"/>
  <p:tag name="KSO_WM_UNIT_INDEX" val="1_2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86.225,&quot;left&quot;:67.10001220703126,&quot;top&quot;:126.275,&quot;width&quot;:862.849987792968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UNIT_VALUE" val="52"/>
  <p:tag name="KSO_WM_BEAUTIFY_FLAG" val="#wm#"/>
  <p:tag name="KSO_WM_UNIT_PRESET_TEXT" val="单击此处输入你的项正文，文字是您思想的提炼，请尽量言简意赅的阐述观点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49_3*l_h_a*1_2_1"/>
  <p:tag name="KSO_WM_TEMPLATE_CATEGORY" val="diagram"/>
  <p:tag name="KSO_WM_TEMPLATE_INDEX" val="20231749"/>
  <p:tag name="KSO_WM_UNIT_LAYERLEVEL" val="1_1_1"/>
  <p:tag name="KSO_WM_TAG_VERSION" val="3.0"/>
  <p:tag name="KSO_WM_UNIT_ISCONTENTSTITLE" val="0"/>
  <p:tag name="KSO_WM_UNIT_ISNUMDGMTITLE" val="0"/>
  <p:tag name="KSO_WM_UNIT_NOCLEAR" val="0"/>
  <p:tag name="KSO_WM_DIAGRAM_GROUP_CODE" val="l1-1"/>
  <p:tag name="KSO_WM_UNIT_TYPE" val="l_h_a"/>
  <p:tag name="KSO_WM_UNIT_INDEX" val="1_2_1"/>
  <p:tag name="KSO_WM_UNIT_VALUE" val="24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86.225,&quot;left&quot;:67.10001220703126,&quot;top&quot;:126.275,&quot;width&quot;:862.8499877929687}"/>
  <p:tag name="KSO_WM_DIAGRAM_COLOR_MATCH_VALUE" val="{&quot;shape&quot;:{&quot;fill&quot;:{&quot;gradient&quot;:[{&quot;brightness&quot;:0,&quot;colorType&quot;:1,&quot;foreColorIndex&quot;:14,&quot;pos&quot;:0,&quot;transparency&quot;:1},{&quot;brightness&quot;:0,&quot;colorType&quot;:1,&quot;foreColorIndex&quot;:5,&quot;pos&quot;:1,&quot;transparency&quot;:0.6000000238418579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BEAUTIFY_FLAG" val="#wm#"/>
  <p:tag name="KSO_WM_UNIT_PRESET_TEXT" val="添加标题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49_3*l_h_f*1_3_1"/>
  <p:tag name="KSO_WM_TEMPLATE_CATEGORY" val="diagram"/>
  <p:tag name="KSO_WM_TEMPLATE_INDEX" val="20231749"/>
  <p:tag name="KSO_WM_UNIT_LAYERLEVEL" val="1_1_1"/>
  <p:tag name="KSO_WM_TAG_VERSION" val="3.0"/>
  <p:tag name="KSO_WM_UNIT_SUBTYPE" val="a"/>
  <p:tag name="KSO_WM_UNIT_NOCLEAR" val="0"/>
  <p:tag name="KSO_WM_DIAGRAM_GROUP_CODE" val="l1-1"/>
  <p:tag name="KSO_WM_UNIT_TYPE" val="l_h_f"/>
  <p:tag name="KSO_WM_UNIT_INDEX" val="1_3_1"/>
  <p:tag name="KSO_WM_UNIT_VALUE" val="52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86.225,&quot;left&quot;:67.10001220703126,&quot;top&quot;:126.275,&quot;width&quot;:862.849987792968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UNIT_PRESET_TEXT" val="单击此处输入你的项正文，文字是您思想的提炼，请尽量言简意赅的阐述观点内容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49_3*l_h_a*1_3_1"/>
  <p:tag name="KSO_WM_TEMPLATE_CATEGORY" val="diagram"/>
  <p:tag name="KSO_WM_TEMPLATE_INDEX" val="20231749"/>
  <p:tag name="KSO_WM_UNIT_LAYERLEVEL" val="1_1_1"/>
  <p:tag name="KSO_WM_TAG_VERSION" val="3.0"/>
  <p:tag name="KSO_WM_UNIT_ISCONTENTSTITLE" val="0"/>
  <p:tag name="KSO_WM_UNIT_ISNUMDGMTITLE" val="0"/>
  <p:tag name="KSO_WM_UNIT_NOCLEAR" val="0"/>
  <p:tag name="KSO_WM_DIAGRAM_GROUP_CODE" val="l1-1"/>
  <p:tag name="KSO_WM_UNIT_TYPE" val="l_h_a"/>
  <p:tag name="KSO_WM_UNIT_INDEX" val="1_3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86.225,&quot;left&quot;:67.10001220703126,&quot;top&quot;:126.275,&quot;width&quot;:862.8499877929687}"/>
  <p:tag name="KSO_WM_DIAGRAM_COLOR_MATCH_VALUE" val="{&quot;shape&quot;:{&quot;fill&quot;:{&quot;gradient&quot;:[{&quot;brightness&quot;:0,&quot;colorType&quot;:1,&quot;foreColorIndex&quot;:14,&quot;pos&quot;:0,&quot;transparency&quot;:1},{&quot;brightness&quot;:0,&quot;colorType&quot;:1,&quot;foreColorIndex&quot;:5,&quot;pos&quot;:1,&quot;transparency&quot;:0.6000000238418579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VALUE" val="24"/>
  <p:tag name="KSO_WM_BEAUTIFY_FLAG" val="#wm#"/>
  <p:tag name="KSO_WM_UNIT_PRESET_TEXT" val="添加标题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49_3*l_h_f*1_4_1"/>
  <p:tag name="KSO_WM_TEMPLATE_CATEGORY" val="diagram"/>
  <p:tag name="KSO_WM_TEMPLATE_INDEX" val="20231749"/>
  <p:tag name="KSO_WM_UNIT_LAYERLEVEL" val="1_1_1"/>
  <p:tag name="KSO_WM_TAG_VERSION" val="3.0"/>
  <p:tag name="KSO_WM_UNIT_SUBTYPE" val="a"/>
  <p:tag name="KSO_WM_UNIT_NOCLEAR" val="0"/>
  <p:tag name="KSO_WM_DIAGRAM_GROUP_CODE" val="l1-1"/>
  <p:tag name="KSO_WM_UNIT_TYPE" val="l_h_f"/>
  <p:tag name="KSO_WM_UNIT_INDEX" val="1_4_1"/>
  <p:tag name="KSO_WM_UNIT_VALUE" val="52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86.225,&quot;left&quot;:67.10001220703126,&quot;top&quot;:126.275,&quot;width&quot;:862.849987792968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TEXT_LAYER_COUNT" val="1"/>
  <p:tag name="KSO_WM_BEAUTIFY_FLAG" val="#wm#"/>
  <p:tag name="KSO_WM_UNIT_PRESET_TEXT" val="单击此处输入正文，文字是您思想的提炼，请尽量言简意赅的阐述观点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231749_3*l_h_a*1_4_1"/>
  <p:tag name="KSO_WM_TEMPLATE_CATEGORY" val="diagram"/>
  <p:tag name="KSO_WM_TEMPLATE_INDEX" val="20231749"/>
  <p:tag name="KSO_WM_UNIT_LAYERLEVEL" val="1_1_1"/>
  <p:tag name="KSO_WM_TAG_VERSION" val="3.0"/>
  <p:tag name="KSO_WM_UNIT_ISCONTENTSTITLE" val="0"/>
  <p:tag name="KSO_WM_UNIT_ISNUMDGMTITLE" val="0"/>
  <p:tag name="KSO_WM_UNIT_NOCLEAR" val="0"/>
  <p:tag name="KSO_WM_DIAGRAM_GROUP_CODE" val="l1-1"/>
  <p:tag name="KSO_WM_UNIT_TYPE" val="l_h_a"/>
  <p:tag name="KSO_WM_UNIT_INDEX" val="1_4_1"/>
  <p:tag name="KSO_WM_DIAGRAM_VERSION" val="3"/>
  <p:tag name="KSO_WM_DIAGRAM_COLOR_TRICK" val="1"/>
  <p:tag name="KSO_WM_DIAGRAM_COLOR_TEXT_CAN_REMOVE" val="n"/>
  <p:tag name="KSO_WM_DIAGRAM_MAX_ITEMCNT" val="6"/>
  <p:tag name="KSO_WM_DIAGRAM_MIN_ITEMCNT" val="2"/>
  <p:tag name="KSO_WM_DIAGRAM_VIRTUALLY_FRAME" val="{&quot;height&quot;:386.225,&quot;left&quot;:67.10001220703126,&quot;top&quot;:126.275,&quot;width&quot;:862.8499877929687}"/>
  <p:tag name="KSO_WM_DIAGRAM_COLOR_MATCH_VALUE" val="{&quot;shape&quot;:{&quot;fill&quot;:{&quot;gradient&quot;:[{&quot;brightness&quot;:0,&quot;colorType&quot;:1,&quot;foreColorIndex&quot;:14,&quot;pos&quot;:0,&quot;transparency&quot;:1},{&quot;brightness&quot;:0,&quot;colorType&quot;:1,&quot;foreColorIndex&quot;:5,&quot;pos&quot;:1,&quot;transparency&quot;:0.6000000238418579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TYPE" val="1"/>
  <p:tag name="KSO_WM_UNIT_VALUE" val="24"/>
  <p:tag name="KSO_WM_BEAUTIFY_FLAG" val="#wm#"/>
  <p:tag name="KSO_WM_UNIT_PRESET_TEXT" val="添加标题"/>
  <p:tag name="KSO_WM_UNIT_FILL_TYPE" val="3"/>
  <p:tag name="KSO_WM_UNIT_TEXT_FILL_FORE_SCHEMECOLOR_INDEX" val="1"/>
  <p:tag name="KSO_WM_UNIT_TEXT_FILL_TYPE" val="1"/>
  <p:tag name="KSO_WM_DIAGRAM_USE_COLOR_VALUE" val="{&quot;color_scheme&quot;:1,&quot;color_type&quot;:1,&quot;theme_color_indexes&quot;:[5,6,5,6,5,6]}"/>
</p:tagLst>
</file>

<file path=ppt/tags/tag69.xml><?xml version="1.0" encoding="utf-8"?>
<p:tagLst xmlns:p="http://schemas.openxmlformats.org/presentationml/2006/main">
  <p:tag name="KSO_DOCER_RESOURCE_TRACE_INFO" val="{&quot;id&quot;:&quot;50030497&quot;,&quot;origin&quot;:0,&quot;type&quot;:&quot;icons&quot;,&quot;user&quot;:&quot;1086564184&quot;}"/>
</p:tagLst>
</file>

<file path=ppt/tags/tag7.xml><?xml version="1.0" encoding="utf-8"?>
<p:tagLst xmlns:p="http://schemas.openxmlformats.org/presentationml/2006/main">
  <p:tag name="KSO_WM_DIAGRAM_VIRTUALLY_FRAME" val="{&quot;height&quot;:438.15,&quot;left&quot;:54.6,&quot;top&quot;:69.3,&quot;width&quot;:936.85}"/>
</p:tagLst>
</file>

<file path=ppt/tags/tag70.xml><?xml version="1.0" encoding="utf-8"?>
<p:tagLst xmlns:p="http://schemas.openxmlformats.org/presentationml/2006/main">
  <p:tag name="COMMONDATA" val="eyJoZGlkIjoiODYyMjYzNjkxYWYyNmNhZDVhNDRhZWQzMzkwMDMyODgifQ=="/>
  <p:tag name="KSO_WPP_MARK_KEY" val="3e639cc7-9e1c-40b1-9dfc-877d7d546da4"/>
  <p:tag name="commondata" val="eyJoZGlkIjoiNmUzM2QwNjY0ZDVjOThlZDgzMjczNGFlYTI5MjlkOWUifQ=="/>
  <p:tag name="resource_record_key" val="{&quot;10&quot;:[21555167,50030497,21557131,3504660],&quot;13&quot;:[4563112,4663483,4646992,20481688,4364957,4721902,4563120,4364888],&quot;29&quot;:[20426291,50000199,50000047],&quot;70&quot;:[3321418,3321638,3331500,3321646,3322269,3323958]}"/>
</p:tagLst>
</file>

<file path=ppt/tags/tag8.xml><?xml version="1.0" encoding="utf-8"?>
<p:tagLst xmlns:p="http://schemas.openxmlformats.org/presentationml/2006/main">
  <p:tag name="KSO_WM_DIAGRAM_VIRTUALLY_FRAME" val="{&quot;height&quot;:438.15,&quot;left&quot;:54.6,&quot;top&quot;:69.3,&quot;width&quot;:936.85}"/>
</p:tagLst>
</file>

<file path=ppt/tags/tag9.xml><?xml version="1.0" encoding="utf-8"?>
<p:tagLst xmlns:p="http://schemas.openxmlformats.org/presentationml/2006/main">
  <p:tag name="KSO_WM_DIAGRAM_VIRTUALLY_FRAME" val="{&quot;height&quot;:438.15,&quot;left&quot;:54.6,&quot;top&quot;:69.3,&quot;width&quot;:936.85}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 anchor="t">
        <a:spAutoFit/>
      </a:bodyPr>
      <a:lstStyle>
        <a:defPPr indent="0" fontAlgn="auto">
          <a:lnSpc>
            <a:spcPts val="2500"/>
          </a:lnSpc>
          <a:defRPr lang="zh-CN" altLang="en-US" sz="1600">
            <a:latin typeface="Times New Roman" panose="02020603050405020304" pitchFamily="18" charset="0"/>
            <a:ea typeface="楷体" panose="02010609060101010101" charset="-122"/>
            <a:cs typeface="Times New Roman" panose="02020603050405020304" pitchFamily="18" charset="0"/>
            <a:sym typeface="+mn-ea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5949</Words>
  <Application>WPS 演示</Application>
  <PresentationFormat>宽屏</PresentationFormat>
  <Paragraphs>540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4" baseType="lpstr">
      <vt:lpstr>Arial</vt:lpstr>
      <vt:lpstr>宋体</vt:lpstr>
      <vt:lpstr>Wingdings</vt:lpstr>
      <vt:lpstr>Times New Roman</vt:lpstr>
      <vt:lpstr>楷体</vt:lpstr>
      <vt:lpstr>微软雅黑</vt:lpstr>
      <vt:lpstr>方正黑体_GBK</vt:lpstr>
      <vt:lpstr>Arial</vt:lpstr>
      <vt:lpstr>Wingdings</vt:lpstr>
      <vt:lpstr>等线</vt:lpstr>
      <vt:lpstr>方正兰亭黑简体</vt:lpstr>
      <vt:lpstr>黑体</vt:lpstr>
      <vt:lpstr>Calibri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jiangbo</cp:lastModifiedBy>
  <cp:revision>203</cp:revision>
  <dcterms:created xsi:type="dcterms:W3CDTF">2023-07-06T07:51:00Z</dcterms:created>
  <dcterms:modified xsi:type="dcterms:W3CDTF">2026-06-08T10:43:06Z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8233987DCB5342C6BE7C7360540A4607_13</vt:lpwstr>
  </property>
  <property fmtid="{D5CDD505-2E9C-101B-9397-08002B2CF9AE}" pid="3" name="KSOProductBuildVer">
    <vt:lpwstr>2052-12.1.0.20305</vt:lpwstr>
  </property>
</Properties>
</file>