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commentAuthors.xml" ContentType="application/vnd.openxmlformats-officedocument.presentationml.commentAuthors+xml"/>
  <Override PartName="/ppt/media/image10.svg" ContentType="image/svg+xml"/>
  <Override PartName="/ppt/media/image12.svg" ContentType="image/svg+xml"/>
  <Override PartName="/ppt/media/image14.svg" ContentType="image/svg+xml"/>
  <Override PartName="/ppt/media/image1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  <p:sldId id="275" r:id="rId5"/>
    <p:sldId id="301" r:id="rId6"/>
    <p:sldId id="322" r:id="rId7"/>
    <p:sldId id="320" r:id="rId8"/>
    <p:sldId id="323" r:id="rId9"/>
    <p:sldId id="321" r:id="rId10"/>
    <p:sldId id="324" r:id="rId11"/>
    <p:sldId id="325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陈叙" initials="陈叙" lastIdx="2" clrIdx="0"/>
  <p:cmAuthor id="2" name="26449843@qq.com" initials="2" lastIdx="8" clrIdx="1"/>
  <p:cmAuthor id="3" name="shangyu" initials="s" lastIdx="1" clrIdx="2"/>
  <p:cmAuthor id="0" name="Mia Vida Villanueva" initials="MVV" lastIdx="1" clrIdx="0"/>
  <p:cmAuthor id="4" name="Administrator" initials="A" lastIdx="4" clrIdx="3"/>
  <p:cmAuthor id="5" name="宋洁然" initials="宋" lastIdx="2" clrIdx="1"/>
  <p:cmAuthor id="6" name="ming qiu" initials="m" lastIdx="17" clrIdx="1"/>
  <p:cmAuthor id="7" name="1206988966@qq.com" initials="1" lastIdx="1" clrIdx="2"/>
  <p:cmAuthor id="8" name="姜伟光" initials="姜" lastIdx="1" clrIdx="0"/>
  <p:cmAuthor id="9" name="Zhou, Yi" initials="Z" lastIdx="52" clrIdx="4"/>
  <p:cmAuthor id="10" name="Haiya Wu" initials="H" lastIdx="4" clrIdx="10"/>
  <p:cmAuthor id="11" name="GHX" initials="G" lastIdx="20" clrIdx="5"/>
  <p:cmAuthor id="12" name="yunxia zhu" initials="yz" lastIdx="1" clrIdx="11"/>
  <p:cmAuthor id="14" name="ntadmin" initials="n" lastIdx="1" clrIdx="13"/>
  <p:cmAuthor id="15" name="yunhua mei" initials="ym" lastIdx="3" clrIdx="14"/>
  <p:cmAuthor id="16" name="邓 飞" initials="邓" lastIdx="1" clrIdx="15"/>
  <p:cmAuthor id="17" name="ASUS" initials="A" lastIdx="1" clrIdx="16"/>
  <p:cmAuthor id="18" name="作者" initials="A" lastIdx="0" clrIdx="1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AD0"/>
    <a:srgbClr val="004695"/>
    <a:srgbClr val="FDDCE0"/>
    <a:srgbClr val="FC5528"/>
    <a:srgbClr val="C12A2A"/>
    <a:srgbClr val="7B7D6F"/>
    <a:srgbClr val="EA2100"/>
    <a:srgbClr val="E11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87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G:\1-1%20&#30003;&#25253;&#30456;&#20851;-2&#21307;&#20445;&#22269;&#35848;%20%20%20&#8730;&#8730;&#8730;&#8730;&#8730;&#8730;&#8730;\2026&#24180;%20&#30003;&#25253;&#26448;&#26009;-&#33519;&#28023;&#25289;&#26126;&#24067;&#27931;&#33452;&#29255;%20&#27491;&#22312;&#36827;&#34892;\&#25968;&#25454;&#34920;&#2668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G:\1-1%20&#30003;&#25253;&#30456;&#20851;-2&#21307;&#20445;&#22269;&#35848;%20%20%20&#8730;&#8730;&#8730;&#8730;&#8730;&#8730;&#8730;\2026&#24180;%20&#30003;&#25253;&#26448;&#26009;-&#33519;&#28023;&#25289;&#26126;&#24067;&#27931;&#33452;&#29255;%20&#27491;&#22312;&#36827;&#34892;\&#25968;&#25454;&#34920;&#26684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G:\1-1%20&#30003;&#25253;&#30456;&#20851;-2&#21307;&#20445;&#22269;&#35848;%20%20%20&#8730;&#8730;&#8730;&#8730;&#8730;&#8730;&#8730;\2026&#24180;%20&#30003;&#25253;&#26448;&#26009;-&#33519;&#28023;&#25289;&#26126;&#24067;&#27931;&#33452;&#29255;%20&#27491;&#22312;&#36827;&#34892;\&#25968;&#25454;&#34920;&#26684;.xlsx" TargetMode="External"/></Relationships>
</file>

<file path=ppt/charts/_rels/chart4.xml.rels><?xml version="1.0" encoding="UTF-8" standalone="yes"?>
<Relationships xmlns="http://schemas.openxmlformats.org/package/2006/relationships"><Relationship Id="rId4" Type="http://schemas.microsoft.com/office/2011/relationships/chartColorStyle" Target="colors4.xml"/><Relationship Id="rId3" Type="http://schemas.microsoft.com/office/2011/relationships/chartStyle" Target="style4.xml"/><Relationship Id="rId2" Type="http://schemas.openxmlformats.org/officeDocument/2006/relationships/themeOverride" Target="../theme/themeOverride1.xml"/><Relationship Id="rId1" Type="http://schemas.openxmlformats.org/officeDocument/2006/relationships/oleObject" Target="file:///C:\Users\X1C\Desktop\&#26032;&#24314;%20XLS%20&#24037;&#20316;&#34920;.xls" TargetMode="External"/></Relationships>
</file>

<file path=ppt/charts/_rels/chart5.xml.rels><?xml version="1.0" encoding="UTF-8" standalone="yes"?>
<Relationships xmlns="http://schemas.openxmlformats.org/package/2006/relationships"><Relationship Id="rId4" Type="http://schemas.microsoft.com/office/2011/relationships/chartColorStyle" Target="colors5.xml"/><Relationship Id="rId3" Type="http://schemas.microsoft.com/office/2011/relationships/chartStyle" Target="style5.xml"/><Relationship Id="rId2" Type="http://schemas.openxmlformats.org/officeDocument/2006/relationships/themeOverride" Target="../theme/themeOverride2.xml"/><Relationship Id="rId1" Type="http://schemas.openxmlformats.org/officeDocument/2006/relationships/oleObject" Target="file:///C:\Users\X1C\Desktop\&#26032;&#24314;%20XLS%20&#24037;&#20316;&#34920;.xls" TargetMode="External"/></Relationships>
</file>

<file path=ppt/charts/_rels/chart6.xml.rels><?xml version="1.0" encoding="UTF-8" standalone="yes"?>
<Relationships xmlns="http://schemas.openxmlformats.org/package/2006/relationships"><Relationship Id="rId4" Type="http://schemas.microsoft.com/office/2011/relationships/chartColorStyle" Target="colors6.xml"/><Relationship Id="rId3" Type="http://schemas.microsoft.com/office/2011/relationships/chartStyle" Target="style6.xml"/><Relationship Id="rId2" Type="http://schemas.openxmlformats.org/officeDocument/2006/relationships/themeOverride" Target="../theme/themeOverride3.xml"/><Relationship Id="rId1" Type="http://schemas.openxmlformats.org/officeDocument/2006/relationships/oleObject" Target="file:///C:\Users\X1C\Desktop\&#26032;&#24314;%20XLS%20&#24037;&#20316;&#34920;.xls" TargetMode="External"/></Relationships>
</file>

<file path=ppt/charts/_rels/chart7.xml.rels><?xml version="1.0" encoding="UTF-8" standalone="yes"?>
<Relationships xmlns="http://schemas.openxmlformats.org/package/2006/relationships"><Relationship Id="rId4" Type="http://schemas.microsoft.com/office/2011/relationships/chartColorStyle" Target="colors7.xml"/><Relationship Id="rId3" Type="http://schemas.microsoft.com/office/2011/relationships/chartStyle" Target="style7.xml"/><Relationship Id="rId2" Type="http://schemas.openxmlformats.org/officeDocument/2006/relationships/themeOverride" Target="../theme/themeOverride4.xml"/><Relationship Id="rId1" Type="http://schemas.openxmlformats.org/officeDocument/2006/relationships/oleObject" Target="file:///C:\Users\X1C\Desktop\&#26032;&#24314;%20XLS%20&#24037;&#20316;&#34920;.xls" TargetMode="External"/></Relationships>
</file>

<file path=ppt/charts/_rels/chart8.xml.rels><?xml version="1.0" encoding="UTF-8" standalone="yes"?>
<Relationships xmlns="http://schemas.openxmlformats.org/package/2006/relationships"><Relationship Id="rId4" Type="http://schemas.microsoft.com/office/2011/relationships/chartColorStyle" Target="colors8.xml"/><Relationship Id="rId3" Type="http://schemas.microsoft.com/office/2011/relationships/chartStyle" Target="style8.xml"/><Relationship Id="rId2" Type="http://schemas.openxmlformats.org/officeDocument/2006/relationships/themeOverride" Target="../theme/themeOverride5.xml"/><Relationship Id="rId1" Type="http://schemas.openxmlformats.org/officeDocument/2006/relationships/oleObject" Target="file:///C:\Users\X1C\Desktop\&#26032;&#24314;%20XLS%20&#24037;&#20316;&#34920;.xls" TargetMode="External"/></Relationships>
</file>

<file path=ppt/charts/_rels/chart9.xml.rels><?xml version="1.0" encoding="UTF-8" standalone="yes"?>
<Relationships xmlns="http://schemas.openxmlformats.org/package/2006/relationships"><Relationship Id="rId4" Type="http://schemas.microsoft.com/office/2011/relationships/chartColorStyle" Target="colors9.xml"/><Relationship Id="rId3" Type="http://schemas.microsoft.com/office/2011/relationships/chartStyle" Target="style9.xml"/><Relationship Id="rId2" Type="http://schemas.openxmlformats.org/officeDocument/2006/relationships/themeOverride" Target="../theme/themeOverride6.xml"/><Relationship Id="rId1" Type="http://schemas.openxmlformats.org/officeDocument/2006/relationships/oleObject" Target="file:///C:\Users\X1C\Desktop\&#26032;&#24314;%20XLS%20&#24037;&#20316;&#3492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ea"/>
                    <a:ea typeface="+mn-ea"/>
                    <a:cs typeface="+mn-ea"/>
                    <a:sym typeface="+mn-ea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[数据表格.xlsx]Sheet1!$C$2:$C$4</c:f>
              <c:strCache>
                <c:ptCount val="3"/>
                <c:pt idx="0">
                  <c:v>头晕</c:v>
                </c:pt>
                <c:pt idx="1">
                  <c:v>恶心</c:v>
                </c:pt>
                <c:pt idx="2">
                  <c:v>头痛</c:v>
                </c:pt>
              </c:strCache>
            </c:strRef>
          </c:cat>
          <c:val>
            <c:numRef>
              <c:f>[数据表格.xlsx]Sheet1!$D$2:$D$4</c:f>
              <c:numCache>
                <c:formatCode>0.00%</c:formatCode>
                <c:ptCount val="3"/>
                <c:pt idx="0">
                  <c:v>0.042</c:v>
                </c:pt>
                <c:pt idx="1">
                  <c:v>0.035</c:v>
                </c:pt>
                <c:pt idx="2">
                  <c:v>0.031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160945958"/>
        <c:axId val="828558300"/>
      </c:barChart>
      <c:catAx>
        <c:axId val="16094595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defRPr>
            </a:pPr>
          </a:p>
        </c:txPr>
        <c:crossAx val="828558300"/>
        <c:crosses val="autoZero"/>
        <c:auto val="1"/>
        <c:lblAlgn val="ctr"/>
        <c:lblOffset val="100"/>
        <c:noMultiLvlLbl val="0"/>
      </c:catAx>
      <c:valAx>
        <c:axId val="82855830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defRPr>
            </a:pPr>
          </a:p>
        </c:txPr>
        <c:crossAx val="16094595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14939137-1add-40ae-9eae-ea917f16d866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1000">
          <a:solidFill>
            <a:schemeClr val="tx1"/>
          </a:solidFill>
          <a:latin typeface="+mn-ea"/>
          <a:ea typeface="+mn-ea"/>
          <a:cs typeface="+mn-ea"/>
          <a:sym typeface="+mn-ea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46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[数据表格.xlsx]Sheet1!$C$24:$C$27</c:f>
              <c:strCache>
                <c:ptCount val="4"/>
                <c:pt idx="0">
                  <c:v>头痛</c:v>
                </c:pt>
                <c:pt idx="1">
                  <c:v>恶心</c:v>
                </c:pt>
                <c:pt idx="2">
                  <c:v>口干</c:v>
                </c:pt>
                <c:pt idx="3">
                  <c:v>呕吐</c:v>
                </c:pt>
              </c:strCache>
            </c:strRef>
          </c:cat>
          <c:val>
            <c:numRef>
              <c:f>[数据表格.xlsx]Sheet1!$D$24:$D$27</c:f>
              <c:numCache>
                <c:formatCode>0.00%</c:formatCode>
                <c:ptCount val="4"/>
                <c:pt idx="0">
                  <c:v>0.027</c:v>
                </c:pt>
                <c:pt idx="1">
                  <c:v>0.027</c:v>
                </c:pt>
                <c:pt idx="2">
                  <c:v>0.014</c:v>
                </c:pt>
                <c:pt idx="3">
                  <c:v>0.013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25286541"/>
        <c:axId val="817490220"/>
      </c:barChart>
      <c:catAx>
        <c:axId val="2528654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817490220"/>
        <c:crosses val="autoZero"/>
        <c:auto val="1"/>
        <c:lblAlgn val="ctr"/>
        <c:lblOffset val="100"/>
        <c:noMultiLvlLbl val="0"/>
      </c:catAx>
      <c:valAx>
        <c:axId val="81749022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528654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c474d94-b2f5-4cd7-9849-7b4abe25528a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1000">
          <a:solidFill>
            <a:schemeClr val="tx1"/>
          </a:solidFill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789464317494"/>
          <c:y val="0.0499040307101727"/>
          <c:w val="0.804057661505606"/>
          <c:h val="0.8171785028790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[数据表格.xlsx]Sheet1!$H$28:$H$29</c:f>
              <c:strCache>
                <c:ptCount val="2"/>
                <c:pt idx="0">
                  <c:v>头痛</c:v>
                </c:pt>
                <c:pt idx="1">
                  <c:v>嗜睡</c:v>
                </c:pt>
              </c:strCache>
            </c:strRef>
          </c:cat>
          <c:val>
            <c:numRef>
              <c:f>[数据表格.xlsx]Sheet1!$I$28:$I$29</c:f>
              <c:numCache>
                <c:formatCode>0.00%</c:formatCode>
                <c:ptCount val="2"/>
                <c:pt idx="0">
                  <c:v>0.115</c:v>
                </c:pt>
                <c:pt idx="1">
                  <c:v>0.087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990587398"/>
        <c:axId val="420496200"/>
      </c:barChart>
      <c:catAx>
        <c:axId val="99058739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20496200"/>
        <c:crosses val="autoZero"/>
        <c:auto val="1"/>
        <c:lblAlgn val="ctr"/>
        <c:lblOffset val="100"/>
        <c:noMultiLvlLbl val="0"/>
      </c:catAx>
      <c:valAx>
        <c:axId val="42049620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99058739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746e178c-8335-4cdd-b5e4-236fab2a20c2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1000">
          <a:solidFill>
            <a:schemeClr val="tx1"/>
          </a:solidFill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31750" cap="rnd">
              <a:noFill/>
              <a:round/>
            </a:ln>
            <a:effectLst/>
            <a:sp3d contourW="31750"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31750" cap="rnd">
                <a:noFill/>
                <a:round/>
              </a:ln>
              <a:effectLst/>
              <a:sp3d contourW="31750"/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31750" cap="rnd">
                <a:noFill/>
                <a:round/>
              </a:ln>
              <a:effectLst/>
              <a:sp3d contourW="31750"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31750" cap="rnd">
                <a:noFill/>
                <a:round/>
              </a:ln>
              <a:effectLst/>
              <a:sp3d contourW="31750"/>
            </c:spPr>
          </c:dPt>
          <c:dPt>
            <c:idx val="3"/>
            <c:invertIfNegative val="0"/>
            <c:bubble3D val="0"/>
            <c:spPr>
              <a:solidFill>
                <a:srgbClr val="004695"/>
              </a:solidFill>
              <a:ln w="31750" cap="rnd">
                <a:noFill/>
                <a:round/>
              </a:ln>
              <a:effectLst/>
              <a:sp3d contourW="31750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'[新建 XLS 工作表.xls]Sheet1'!$C$3:$F$4</c:f>
              <c:multiLvlStrCache>
                <c:ptCount val="4"/>
                <c:lvl>
                  <c:pt idx="0">
                    <c:v>ACT1000/DPH50</c:v>
                  </c:pt>
                  <c:pt idx="1">
                    <c:v>IBU400/DPH50</c:v>
                  </c:pt>
                  <c:pt idx="2">
                    <c:v>IBU200/DPH25</c:v>
                  </c:pt>
                  <c:pt idx="3">
                    <c:v>安慰剂</c:v>
                  </c:pt>
                </c:lvl>
                <c:lvl>
                  <c:pt idx="0">
                    <c:v>睡眠时长（小时）</c:v>
                  </c:pt>
                </c:lvl>
              </c:multiLvlStrCache>
            </c:multiLvlStrRef>
          </c:cat>
          <c:val>
            <c:numRef>
              <c:f>'[新建 XLS 工作表.xls]Sheet1'!$C$5:$F$5</c:f>
              <c:numCache>
                <c:formatCode>General</c:formatCode>
                <c:ptCount val="4"/>
                <c:pt idx="0">
                  <c:v>6.97</c:v>
                </c:pt>
                <c:pt idx="1">
                  <c:v>7.26</c:v>
                </c:pt>
                <c:pt idx="2">
                  <c:v>6.91</c:v>
                </c:pt>
                <c:pt idx="3">
                  <c:v>6.47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overlap val="-21"/>
        <c:axId val="354899068"/>
        <c:axId val="705392546"/>
      </c:barChart>
      <c:catAx>
        <c:axId val="3548990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705392546"/>
        <c:crosses val="autoZero"/>
        <c:auto val="1"/>
        <c:lblAlgn val="ctr"/>
        <c:lblOffset val="100"/>
        <c:noMultiLvlLbl val="0"/>
      </c:catAx>
      <c:valAx>
        <c:axId val="705392546"/>
        <c:scaling>
          <c:orientation val="minMax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0"/>
                  <a:lumOff val="50000"/>
                  <a:alpha val="10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3548990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5d89bd2-63e1-42a2-97f2-cf812ceee750}"/>
      </c:ext>
    </c:extLst>
  </c:chart>
  <c:spPr>
    <a:solidFill>
      <a:schemeClr val="bg1"/>
    </a:solidFill>
    <a:ln w="6350" cap="flat" cmpd="sng" algn="ctr">
      <a:solidFill>
        <a:schemeClr val="tx1">
          <a:lumMod val="50000"/>
          <a:lumOff val="50000"/>
          <a:alpha val="25000"/>
        </a:schemeClr>
      </a:solidFill>
      <a:round/>
    </a:ln>
    <a:effectLst/>
  </c:spPr>
  <c:txPr>
    <a:bodyPr/>
    <a:lstStyle/>
    <a:p>
      <a:pPr>
        <a:defRPr lang="zh-CN" sz="8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31750" cap="rnd">
              <a:noFill/>
              <a:round/>
            </a:ln>
            <a:effectLst/>
            <a:sp3d contourW="31750"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31750" cap="rnd">
                <a:noFill/>
                <a:round/>
              </a:ln>
              <a:effectLst/>
              <a:sp3d contourW="31750"/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31750" cap="rnd">
                <a:noFill/>
                <a:round/>
              </a:ln>
              <a:effectLst/>
              <a:sp3d contourW="31750"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31750" cap="rnd">
                <a:noFill/>
                <a:round/>
              </a:ln>
              <a:effectLst/>
              <a:sp3d contourW="31750"/>
            </c:spPr>
          </c:dPt>
          <c:dPt>
            <c:idx val="3"/>
            <c:invertIfNegative val="0"/>
            <c:bubble3D val="0"/>
            <c:spPr>
              <a:solidFill>
                <a:srgbClr val="004695"/>
              </a:solidFill>
              <a:ln w="31750" cap="rnd">
                <a:noFill/>
                <a:round/>
              </a:ln>
              <a:effectLst/>
              <a:sp3d contourW="31750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'[新建 XLS 工作表.xls]Sheet1'!$C$11:$F$12</c:f>
              <c:multiLvlStrCache>
                <c:ptCount val="4"/>
                <c:lvl>
                  <c:pt idx="0">
                    <c:v>ACT1000/DPH50</c:v>
                  </c:pt>
                  <c:pt idx="1">
                    <c:v>IBU400/DPH50</c:v>
                  </c:pt>
                  <c:pt idx="2">
                    <c:v>IBU200/DPH25</c:v>
                  </c:pt>
                  <c:pt idx="3">
                    <c:v>安慰剂</c:v>
                  </c:pt>
                </c:lvl>
                <c:lvl>
                  <c:pt idx="0">
                    <c:v>睡眠潜伏期（分钟）</c:v>
                  </c:pt>
                </c:lvl>
              </c:multiLvlStrCache>
            </c:multiLvlStrRef>
          </c:cat>
          <c:val>
            <c:numRef>
              <c:f>'[新建 XLS 工作表.xls]Sheet1'!$C$13:$F$13</c:f>
              <c:numCache>
                <c:formatCode>General</c:formatCode>
                <c:ptCount val="4"/>
                <c:pt idx="0">
                  <c:v>30</c:v>
                </c:pt>
                <c:pt idx="1">
                  <c:v>28</c:v>
                </c:pt>
                <c:pt idx="2">
                  <c:v>27</c:v>
                </c:pt>
                <c:pt idx="3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overlap val="-21"/>
        <c:axId val="182023499"/>
        <c:axId val="864485123"/>
      </c:barChart>
      <c:catAx>
        <c:axId val="1820234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864485123"/>
        <c:crosses val="autoZero"/>
        <c:auto val="1"/>
        <c:lblAlgn val="ctr"/>
        <c:lblOffset val="100"/>
        <c:noMultiLvlLbl val="0"/>
      </c:catAx>
      <c:valAx>
        <c:axId val="864485123"/>
        <c:scaling>
          <c:orientation val="minMax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0"/>
                  <a:lumOff val="50000"/>
                  <a:alpha val="10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1820234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64fc88c0-b908-4fb2-ad98-f5cefe19f201}"/>
      </c:ext>
    </c:extLst>
  </c:chart>
  <c:spPr>
    <a:solidFill>
      <a:schemeClr val="bg1"/>
    </a:solidFill>
    <a:ln w="6350" cap="flat" cmpd="sng" algn="ctr">
      <a:solidFill>
        <a:schemeClr val="tx1">
          <a:lumMod val="50000"/>
          <a:lumOff val="50000"/>
          <a:alpha val="25000"/>
        </a:schemeClr>
      </a:solidFill>
      <a:round/>
    </a:ln>
    <a:effectLst/>
  </c:spPr>
  <c:txPr>
    <a:bodyPr/>
    <a:lstStyle/>
    <a:p>
      <a:pPr>
        <a:defRPr lang="zh-CN" sz="8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31750" cap="rnd">
              <a:noFill/>
              <a:round/>
            </a:ln>
            <a:effectLst/>
            <a:sp3d contourW="31750"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31750" cap="rnd">
                <a:noFill/>
                <a:round/>
              </a:ln>
              <a:effectLst/>
              <a:sp3d contourW="31750"/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31750" cap="rnd">
                <a:noFill/>
                <a:round/>
              </a:ln>
              <a:effectLst/>
              <a:sp3d contourW="31750"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31750" cap="rnd">
                <a:noFill/>
                <a:round/>
              </a:ln>
              <a:effectLst/>
              <a:sp3d contourW="31750"/>
            </c:spPr>
          </c:dPt>
          <c:dPt>
            <c:idx val="3"/>
            <c:invertIfNegative val="0"/>
            <c:bubble3D val="0"/>
            <c:spPr>
              <a:solidFill>
                <a:srgbClr val="004695"/>
              </a:solidFill>
              <a:ln w="31750" cap="rnd">
                <a:noFill/>
                <a:round/>
              </a:ln>
              <a:effectLst/>
              <a:sp3d contourW="31750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'[新建 XLS 工作表.xls]Sheet1'!$C$26:$F$27</c:f>
              <c:multiLvlStrCache>
                <c:ptCount val="4"/>
                <c:lvl>
                  <c:pt idx="0">
                    <c:v>ACT1000/DPH50</c:v>
                  </c:pt>
                  <c:pt idx="1">
                    <c:v>IBU400/DPH50</c:v>
                  </c:pt>
                  <c:pt idx="2">
                    <c:v>IBU200/DPH25</c:v>
                  </c:pt>
                  <c:pt idx="3">
                    <c:v>安慰剂</c:v>
                  </c:pt>
                </c:lvl>
                <c:lvl>
                  <c:pt idx="0">
                    <c:v>疼痛缓解评分</c:v>
                  </c:pt>
                </c:lvl>
              </c:multiLvlStrCache>
            </c:multiLvlStrRef>
          </c:cat>
          <c:val>
            <c:numRef>
              <c:f>'[新建 XLS 工作表.xls]Sheet1'!$C$28:$F$28</c:f>
              <c:numCache>
                <c:formatCode>General</c:formatCode>
                <c:ptCount val="4"/>
                <c:pt idx="0">
                  <c:v>2.23</c:v>
                </c:pt>
                <c:pt idx="1">
                  <c:v>2.35</c:v>
                </c:pt>
                <c:pt idx="2">
                  <c:v>2.13</c:v>
                </c:pt>
                <c:pt idx="3">
                  <c:v>1.99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overlap val="-21"/>
        <c:axId val="873945944"/>
        <c:axId val="35721259"/>
      </c:barChart>
      <c:catAx>
        <c:axId val="87394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35721259"/>
        <c:crosses val="autoZero"/>
        <c:auto val="1"/>
        <c:lblAlgn val="ctr"/>
        <c:lblOffset val="100"/>
        <c:noMultiLvlLbl val="0"/>
      </c:catAx>
      <c:valAx>
        <c:axId val="35721259"/>
        <c:scaling>
          <c:orientation val="minMax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0"/>
                  <a:lumOff val="50000"/>
                  <a:alpha val="10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873945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02b13643-b5f0-4d3f-8846-6a2e47d0a6a3}"/>
      </c:ext>
    </c:extLst>
  </c:chart>
  <c:spPr>
    <a:solidFill>
      <a:schemeClr val="bg1"/>
    </a:solidFill>
    <a:ln w="6350" cap="flat" cmpd="sng" algn="ctr">
      <a:solidFill>
        <a:schemeClr val="tx1">
          <a:lumMod val="50000"/>
          <a:lumOff val="50000"/>
          <a:alpha val="25000"/>
        </a:schemeClr>
      </a:solidFill>
      <a:round/>
    </a:ln>
    <a:effectLst/>
  </c:spPr>
  <c:txPr>
    <a:bodyPr/>
    <a:lstStyle/>
    <a:p>
      <a:pPr>
        <a:defRPr lang="zh-CN" sz="8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'[新建 XLS 工作表.xls]Sheet2'!$A$2</c:f>
              <c:strCache>
                <c:ptCount val="1"/>
                <c:pt idx="0">
                  <c:v>P值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  <a:sp3d contourW="25400"/>
          </c:spPr>
          <c:marker>
            <c:symbol val="circle"/>
            <c:size val="6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</c:marker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XLS 工作表.xls]Sheet2'!$B$1:$G$1</c:f>
              <c:strCache>
                <c:ptCount val="6"/>
                <c:pt idx="0">
                  <c:v>IBU400/DPH50 vs ACT1000/DPH50</c:v>
                </c:pt>
                <c:pt idx="1">
                  <c:v>IBU400/DPH50 vs IBU200/DPH25</c:v>
                </c:pt>
                <c:pt idx="2">
                  <c:v>IBU400/DPH50 vs Placebo</c:v>
                </c:pt>
                <c:pt idx="3">
                  <c:v>IBU200/DPH25 vs Placebo</c:v>
                </c:pt>
                <c:pt idx="4">
                  <c:v>ACT1000/DPH50 vs Placebo</c:v>
                </c:pt>
                <c:pt idx="5">
                  <c:v>IBU200/DPH25 vs ACT1000/DPH50</c:v>
                </c:pt>
              </c:strCache>
            </c:strRef>
          </c:cat>
          <c:val>
            <c:numRef>
              <c:f>'[新建 XLS 工作表.xls]Sheet2'!$B$2:$G$2</c:f>
              <c:numCache>
                <c:formatCode>General</c:formatCode>
                <c:ptCount val="6"/>
                <c:pt idx="0">
                  <c:v>0.045</c:v>
                </c:pt>
                <c:pt idx="1">
                  <c:v>0.051</c:v>
                </c:pt>
                <c:pt idx="2">
                  <c:v>0.001</c:v>
                </c:pt>
                <c:pt idx="3">
                  <c:v>0.03</c:v>
                </c:pt>
                <c:pt idx="4">
                  <c:v>0.04</c:v>
                </c:pt>
                <c:pt idx="5">
                  <c:v>0.738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061754"/>
        <c:axId val="234357320"/>
      </c:lineChart>
      <c:catAx>
        <c:axId val="27106175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round/>
            <a:tailEnd type="none"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234357320"/>
        <c:crosses val="autoZero"/>
        <c:auto val="1"/>
        <c:lblAlgn val="ctr"/>
        <c:lblOffset val="100"/>
        <c:noMultiLvlLbl val="0"/>
      </c:catAx>
      <c:valAx>
        <c:axId val="234357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>
            <a:noFill/>
            <a:headEnd type="none"/>
            <a:tailEnd type="none"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2710617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2392304-1731-4a54-abed-17bc0b9f1fde}"/>
      </c:ext>
    </c:extLst>
  </c:chart>
  <c:spPr>
    <a:solidFill>
      <a:sysClr val="window" lastClr="FFFFFF">
        <a:lumMod val="95000"/>
      </a:sysClr>
    </a:solidFill>
    <a:ln w="6350" cap="flat" cmpd="sng" algn="ctr">
      <a:solidFill>
        <a:schemeClr val="tx1">
          <a:lumMod val="50000"/>
          <a:lumOff val="50000"/>
          <a:alpha val="25000"/>
        </a:schemeClr>
      </a:solidFill>
      <a:round/>
    </a:ln>
    <a:effectLst/>
  </c:spPr>
  <c:txPr>
    <a:bodyPr/>
    <a:lstStyle/>
    <a:p>
      <a:pPr>
        <a:defRPr lang="zh-CN" sz="8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'[新建 XLS 工作表.xls]Sheet2'!$A$19</c:f>
              <c:strCache>
                <c:ptCount val="1"/>
                <c:pt idx="0">
                  <c:v>P值</c:v>
                </c:pt>
              </c:strCache>
            </c:strRef>
          </c:tx>
          <c:spPr>
            <a:ln w="25400" cap="rnd">
              <a:solidFill>
                <a:srgbClr val="004695"/>
              </a:solidFill>
              <a:round/>
            </a:ln>
            <a:effectLst/>
            <a:sp3d contourW="25400"/>
          </c:spPr>
          <c:marker>
            <c:symbol val="circle"/>
            <c:size val="6"/>
            <c:spPr>
              <a:solidFill>
                <a:srgbClr val="004695"/>
              </a:solidFill>
              <a:ln w="19050">
                <a:solidFill>
                  <a:srgbClr val="00469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rgbClr val="004695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XLS 工作表.xls]Sheet2'!$B$18:$G$18</c:f>
              <c:strCache>
                <c:ptCount val="6"/>
                <c:pt idx="0">
                  <c:v>IBU400/DPH50 vs ACT1000/DPH50</c:v>
                </c:pt>
                <c:pt idx="1">
                  <c:v>IBU400/DPH50 vs IBU200/DPH25</c:v>
                </c:pt>
                <c:pt idx="2">
                  <c:v>IBU400/DPH50 vs Placebo</c:v>
                </c:pt>
                <c:pt idx="3">
                  <c:v>IBU200/DPH25 vs Placebo</c:v>
                </c:pt>
                <c:pt idx="4">
                  <c:v>ACT1000/DPH50 vs Placebo</c:v>
                </c:pt>
                <c:pt idx="5">
                  <c:v>IBU200/DPH25 vs ACT1000/DPH50</c:v>
                </c:pt>
              </c:strCache>
            </c:strRef>
          </c:cat>
          <c:val>
            <c:numRef>
              <c:f>'[新建 XLS 工作表.xls]Sheet2'!$B$19:$G$19</c:f>
              <c:numCache>
                <c:formatCode>General</c:formatCode>
                <c:ptCount val="6"/>
                <c:pt idx="0">
                  <c:v>0.015</c:v>
                </c:pt>
                <c:pt idx="1">
                  <c:v>0.414</c:v>
                </c:pt>
                <c:pt idx="2">
                  <c:v>0.001</c:v>
                </c:pt>
                <c:pt idx="3">
                  <c:v>0.001</c:v>
                </c:pt>
                <c:pt idx="4">
                  <c:v>0.008</c:v>
                </c:pt>
                <c:pt idx="5">
                  <c:v>0.25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399318"/>
        <c:axId val="535719456"/>
      </c:lineChart>
      <c:catAx>
        <c:axId val="20439931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round/>
            <a:tailEnd type="none"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0" i="0" u="none" strike="noStrike" kern="1200" baseline="0">
                <a:solidFill>
                  <a:srgbClr val="00469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535719456"/>
        <c:crosses val="autoZero"/>
        <c:auto val="1"/>
        <c:lblAlgn val="ctr"/>
        <c:lblOffset val="100"/>
        <c:noMultiLvlLbl val="0"/>
      </c:catAx>
      <c:valAx>
        <c:axId val="53571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>
            <a:noFill/>
            <a:headEnd type="none"/>
            <a:tailEnd type="none"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0" i="0" u="none" strike="noStrike" kern="1200" baseline="0">
                <a:solidFill>
                  <a:srgbClr val="00469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20439931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00469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800" b="0" i="0" u="none" strike="noStrike" kern="1200" baseline="0">
              <a:solidFill>
                <a:srgbClr val="00469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0ba047fc-4206-468d-9d23-bfd5bb5bc6f7}"/>
      </c:ext>
    </c:extLst>
  </c:chart>
  <c:spPr>
    <a:solidFill>
      <a:schemeClr val="bg1"/>
    </a:solidFill>
    <a:ln w="6350" cap="flat" cmpd="sng" algn="ctr">
      <a:solidFill>
        <a:schemeClr val="tx1">
          <a:lumMod val="50000"/>
          <a:lumOff val="50000"/>
          <a:alpha val="25000"/>
        </a:schemeClr>
      </a:solidFill>
      <a:round/>
    </a:ln>
    <a:effectLst/>
  </c:spPr>
  <c:txPr>
    <a:bodyPr/>
    <a:lstStyle/>
    <a:p>
      <a:pPr>
        <a:defRPr lang="zh-CN" sz="800">
          <a:solidFill>
            <a:srgbClr val="004695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'[新建 XLS 工作表.xls]Sheet2'!$B$31</c:f>
              <c:strCache>
                <c:ptCount val="1"/>
                <c:pt idx="0">
                  <c:v>P值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  <a:sp3d contourW="25400"/>
          </c:spPr>
          <c:marker>
            <c:symbol val="circle"/>
            <c:size val="6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XLS 工作表.xls]Sheet2'!$C$30:$H$30</c:f>
              <c:strCache>
                <c:ptCount val="6"/>
                <c:pt idx="0">
                  <c:v>IBU400/DPH50 vs ACT1000/DPH50</c:v>
                </c:pt>
                <c:pt idx="1">
                  <c:v>IBU400/DPH50 vs IBU200/DPH25</c:v>
                </c:pt>
                <c:pt idx="2">
                  <c:v>IBU400/DPH50 vs Placebo</c:v>
                </c:pt>
                <c:pt idx="3">
                  <c:v>IBU200/DPH25 vs Placebo</c:v>
                </c:pt>
                <c:pt idx="4">
                  <c:v>ACT1000/DPH50 vs Placebo</c:v>
                </c:pt>
                <c:pt idx="5">
                  <c:v>IBU200/DPH25 vs ACT1000/DPH50</c:v>
                </c:pt>
              </c:strCache>
            </c:strRef>
          </c:cat>
          <c:val>
            <c:numRef>
              <c:f>'[新建 XLS 工作表.xls]Sheet2'!$C$31:$H$31</c:f>
              <c:numCache>
                <c:formatCode>General</c:formatCode>
                <c:ptCount val="6"/>
                <c:pt idx="0">
                  <c:v>0.144</c:v>
                </c:pt>
                <c:pt idx="1">
                  <c:v>0.04</c:v>
                </c:pt>
                <c:pt idx="2">
                  <c:v>0.001</c:v>
                </c:pt>
                <c:pt idx="3">
                  <c:v>0.277</c:v>
                </c:pt>
                <c:pt idx="4">
                  <c:v>0.031</c:v>
                </c:pt>
                <c:pt idx="5">
                  <c:v>0.38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999713"/>
        <c:axId val="769804722"/>
      </c:lineChart>
      <c:catAx>
        <c:axId val="24899971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  <a:alpha val="25000"/>
              </a:schemeClr>
            </a:solidFill>
            <a:round/>
            <a:tailEnd type="none"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769804722"/>
        <c:crosses val="autoZero"/>
        <c:auto val="1"/>
        <c:lblAlgn val="ctr"/>
        <c:lblOffset val="100"/>
        <c:noMultiLvlLbl val="0"/>
      </c:catAx>
      <c:valAx>
        <c:axId val="76980472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>
            <a:noFill/>
            <a:headEnd type="none"/>
            <a:tailEnd type="none"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24899971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95e0e37-a605-4e46-876c-4f918684d3d9}"/>
      </c:ext>
    </c:extLst>
  </c:chart>
  <c:spPr>
    <a:solidFill>
      <a:sysClr val="window" lastClr="FFFFFF">
        <a:lumMod val="95000"/>
      </a:sysClr>
    </a:solidFill>
    <a:ln w="6350" cap="flat" cmpd="sng" algn="ctr">
      <a:solidFill>
        <a:schemeClr val="tx1">
          <a:lumMod val="50000"/>
          <a:lumOff val="50000"/>
          <a:alpha val="25000"/>
        </a:schemeClr>
      </a:solidFill>
      <a:round/>
    </a:ln>
    <a:effectLst/>
  </c:spPr>
  <c:txPr>
    <a:bodyPr/>
    <a:lstStyle/>
    <a:p>
      <a:pPr>
        <a:defRPr lang="zh-CN" sz="8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547B3-BB33-41D9-81B6-2165FFBA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>
                <a:solidFill>
                  <a:srgbClr val="004097"/>
                </a:solidFill>
              </a:defRPr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1288" y="6631200"/>
            <a:ext cx="324247" cy="803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5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image" Target="../media/image8.png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.xml"/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image" Target="../media/image5.png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svg"/><Relationship Id="rId8" Type="http://schemas.openxmlformats.org/officeDocument/2006/relationships/image" Target="../media/image14.svg"/><Relationship Id="rId7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0" Type="http://schemas.openxmlformats.org/officeDocument/2006/relationships/slideLayout" Target="../slideLayouts/slideLayout1.xml"/><Relationship Id="rId1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7" Type="http://schemas.openxmlformats.org/officeDocument/2006/relationships/slideLayout" Target="../slideLayouts/slideLayout1.xml"/><Relationship Id="rId46" Type="http://schemas.openxmlformats.org/officeDocument/2006/relationships/tags" Target="../tags/tag86.xml"/><Relationship Id="rId45" Type="http://schemas.openxmlformats.org/officeDocument/2006/relationships/tags" Target="../tags/tag85.xml"/><Relationship Id="rId44" Type="http://schemas.openxmlformats.org/officeDocument/2006/relationships/tags" Target="../tags/tag84.xml"/><Relationship Id="rId43" Type="http://schemas.openxmlformats.org/officeDocument/2006/relationships/tags" Target="../tags/tag83.xml"/><Relationship Id="rId42" Type="http://schemas.openxmlformats.org/officeDocument/2006/relationships/tags" Target="../tags/tag82.xml"/><Relationship Id="rId41" Type="http://schemas.openxmlformats.org/officeDocument/2006/relationships/tags" Target="../tags/tag81.xml"/><Relationship Id="rId40" Type="http://schemas.openxmlformats.org/officeDocument/2006/relationships/tags" Target="../tags/tag80.xml"/><Relationship Id="rId4" Type="http://schemas.openxmlformats.org/officeDocument/2006/relationships/tags" Target="../tags/tag44.xml"/><Relationship Id="rId39" Type="http://schemas.openxmlformats.org/officeDocument/2006/relationships/tags" Target="../tags/tag79.xml"/><Relationship Id="rId38" Type="http://schemas.openxmlformats.org/officeDocument/2006/relationships/tags" Target="../tags/tag78.xml"/><Relationship Id="rId37" Type="http://schemas.openxmlformats.org/officeDocument/2006/relationships/tags" Target="../tags/tag77.xml"/><Relationship Id="rId36" Type="http://schemas.openxmlformats.org/officeDocument/2006/relationships/tags" Target="../tags/tag76.xml"/><Relationship Id="rId35" Type="http://schemas.openxmlformats.org/officeDocument/2006/relationships/tags" Target="../tags/tag75.xml"/><Relationship Id="rId34" Type="http://schemas.openxmlformats.org/officeDocument/2006/relationships/tags" Target="../tags/tag74.xml"/><Relationship Id="rId33" Type="http://schemas.openxmlformats.org/officeDocument/2006/relationships/tags" Target="../tags/tag73.xml"/><Relationship Id="rId32" Type="http://schemas.openxmlformats.org/officeDocument/2006/relationships/tags" Target="../tags/tag72.xml"/><Relationship Id="rId31" Type="http://schemas.openxmlformats.org/officeDocument/2006/relationships/tags" Target="../tags/tag71.xml"/><Relationship Id="rId30" Type="http://schemas.openxmlformats.org/officeDocument/2006/relationships/tags" Target="../tags/tag70.xml"/><Relationship Id="rId3" Type="http://schemas.openxmlformats.org/officeDocument/2006/relationships/tags" Target="../tags/tag43.xml"/><Relationship Id="rId29" Type="http://schemas.openxmlformats.org/officeDocument/2006/relationships/tags" Target="../tags/tag69.xml"/><Relationship Id="rId28" Type="http://schemas.openxmlformats.org/officeDocument/2006/relationships/tags" Target="../tags/tag68.xml"/><Relationship Id="rId27" Type="http://schemas.openxmlformats.org/officeDocument/2006/relationships/tags" Target="../tags/tag67.xml"/><Relationship Id="rId26" Type="http://schemas.openxmlformats.org/officeDocument/2006/relationships/tags" Target="../tags/tag66.xml"/><Relationship Id="rId25" Type="http://schemas.openxmlformats.org/officeDocument/2006/relationships/tags" Target="../tags/tag65.xml"/><Relationship Id="rId24" Type="http://schemas.openxmlformats.org/officeDocument/2006/relationships/tags" Target="../tags/tag64.xml"/><Relationship Id="rId23" Type="http://schemas.openxmlformats.org/officeDocument/2006/relationships/tags" Target="../tags/tag63.xml"/><Relationship Id="rId22" Type="http://schemas.openxmlformats.org/officeDocument/2006/relationships/tags" Target="../tags/tag62.xml"/><Relationship Id="rId21" Type="http://schemas.openxmlformats.org/officeDocument/2006/relationships/tags" Target="../tags/tag61.xml"/><Relationship Id="rId20" Type="http://schemas.openxmlformats.org/officeDocument/2006/relationships/tags" Target="../tags/tag60.xml"/><Relationship Id="rId2" Type="http://schemas.openxmlformats.org/officeDocument/2006/relationships/image" Target="../media/image5.png"/><Relationship Id="rId19" Type="http://schemas.openxmlformats.org/officeDocument/2006/relationships/tags" Target="../tags/tag59.xml"/><Relationship Id="rId18" Type="http://schemas.openxmlformats.org/officeDocument/2006/relationships/tags" Target="../tags/tag58.xml"/><Relationship Id="rId17" Type="http://schemas.openxmlformats.org/officeDocument/2006/relationships/tags" Target="../tags/tag57.xml"/><Relationship Id="rId16" Type="http://schemas.openxmlformats.org/officeDocument/2006/relationships/tags" Target="../tags/tag56.xml"/><Relationship Id="rId15" Type="http://schemas.openxmlformats.org/officeDocument/2006/relationships/tags" Target="../tags/tag55.xml"/><Relationship Id="rId14" Type="http://schemas.openxmlformats.org/officeDocument/2006/relationships/tags" Target="../tags/tag54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691130"/>
            <a:ext cx="12192000" cy="25317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91130"/>
            <a:ext cx="2555875" cy="2531745"/>
          </a:xfrm>
          <a:prstGeom prst="parallelogram">
            <a:avLst>
              <a:gd name="adj" fmla="val 0"/>
            </a:avLst>
          </a:prstGeom>
        </p:spPr>
      </p:pic>
      <p:sp>
        <p:nvSpPr>
          <p:cNvPr id="5" name="TextBox 4"/>
          <p:cNvSpPr txBox="1"/>
          <p:nvPr/>
        </p:nvSpPr>
        <p:spPr>
          <a:xfrm>
            <a:off x="851805" y="5086729"/>
            <a:ext cx="184731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15" y="-84455"/>
            <a:ext cx="2856230" cy="9042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47160" y="6254115"/>
            <a:ext cx="395986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r"/>
            <a:r>
              <a:rPr lang="zh-CN" altLang="en-US" sz="20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（申报类型：目录外西药）</a:t>
            </a:r>
            <a:endParaRPr lang="zh-CN" altLang="en-US" sz="20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7125" y="5714365"/>
            <a:ext cx="7398385" cy="732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ts val="2500"/>
              </a:lnSpc>
            </a:pP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长春澜江医药科技有限公司</a:t>
            </a:r>
            <a:endParaRPr lang="zh-CN" altLang="en-US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 fontAlgn="auto">
              <a:lnSpc>
                <a:spcPts val="2500"/>
              </a:lnSpc>
            </a:pPr>
            <a:endParaRPr lang="zh-CN" altLang="en-US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8" descr="设计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125" y="4802505"/>
            <a:ext cx="3157220" cy="24396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60905" y="1340485"/>
            <a:ext cx="8301355" cy="16503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4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苯海拉明布洛芬片</a:t>
            </a:r>
            <a:endParaRPr lang="zh-CN" sz="44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en-US" altLang="zh-C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Diphenhydramine Citrate and Ibuprofen Tablets</a:t>
            </a:r>
            <a:endParaRPr lang="en-US" altLang="zh-CN" sz="2000" b="1">
              <a:solidFill>
                <a:srgbClr val="002060"/>
              </a:solidFill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ts val="2500"/>
              </a:lnSpc>
            </a:pPr>
            <a:endParaRPr lang="en-US" altLang="zh-CN" sz="2000" b="1">
              <a:solidFill>
                <a:srgbClr val="002060"/>
              </a:solidFill>
              <a:latin typeface="+mn-ea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95245" y="2905760"/>
            <a:ext cx="9520555" cy="20472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00000"/>
              </a:lnSpc>
            </a:pP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）双效合一，单片即可摆脱疼痛及诱发的失眠困扰</a:t>
            </a:r>
            <a:endParaRPr lang="zh-CN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）无成瘾性、无戒断依赖风险，依从性更优</a:t>
            </a:r>
            <a:endParaRPr lang="zh-CN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）创新复方，枸橼酸苯海拉明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38mg+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布洛芬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200mg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科学配比</a:t>
            </a:r>
            <a:endParaRPr lang="zh-CN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）夜间专研，精准应对夜间各类疼痛不适</a:t>
            </a:r>
            <a:endParaRPr lang="zh-CN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8750" y="105410"/>
            <a:ext cx="2510790" cy="714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ts val="4600"/>
              </a:lnSpc>
            </a:pPr>
            <a:r>
              <a:rPr lang="zh-CN" altLang="en-US" sz="4400" b="1">
                <a:solidFill>
                  <a:srgbClr val="002060"/>
                </a:solidFill>
                <a:latin typeface="+mn-ea"/>
                <a:cs typeface="+mn-ea"/>
                <a:sym typeface="+mn-ea"/>
              </a:rPr>
              <a:t>澜护康</a:t>
            </a:r>
            <a:r>
              <a:rPr lang="zh-CN" altLang="en-US" sz="4400" b="1" baseline="30000">
                <a:solidFill>
                  <a:srgbClr val="002060"/>
                </a:solidFill>
                <a:latin typeface="+mn-ea"/>
                <a:cs typeface="+mn-ea"/>
                <a:sym typeface="+mn-ea"/>
              </a:rPr>
              <a:t>®</a:t>
            </a:r>
            <a:endParaRPr lang="zh-CN" altLang="en-US" sz="4400" b="1" baseline="30000">
              <a:solidFill>
                <a:srgbClr val="002060"/>
              </a:solidFill>
              <a:latin typeface="+mn-ea"/>
              <a:ea typeface="楷体" panose="02010609060101010101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525905" y="1487170"/>
            <a:ext cx="1801495" cy="72136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p>
            <a:pPr indent="0" algn="ctr" fontAlgn="auto">
              <a:lnSpc>
                <a:spcPts val="3500"/>
              </a:lnSpc>
            </a:pPr>
            <a:r>
              <a:rPr lang="zh-CN" altLang="en-US" sz="2800" b="1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+mn-ea"/>
              </a:rPr>
              <a:t>基本信息</a:t>
            </a:r>
            <a:endParaRPr lang="zh-CN" altLang="en-US" sz="2800" b="1">
              <a:solidFill>
                <a:schemeClr val="bg1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85" y="0"/>
            <a:ext cx="2246630" cy="748665"/>
          </a:xfrm>
          <a:prstGeom prst="rect">
            <a:avLst/>
          </a:prstGeom>
        </p:spPr>
      </p:pic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693420" y="1504315"/>
            <a:ext cx="11265911" cy="4708549"/>
            <a:chOff x="6407" y="2454"/>
            <a:chExt cx="18119" cy="7147"/>
          </a:xfrm>
        </p:grpSpPr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>
            <a:xfrm>
              <a:off x="6407" y="2454"/>
              <a:ext cx="1065" cy="106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01</a:t>
              </a:r>
              <a:endParaRPr lang="en-US" altLang="zh-CN" sz="2800" b="1" i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6407" y="3992"/>
              <a:ext cx="1065" cy="106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 b="1" i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02</a:t>
              </a:r>
              <a:endParaRPr lang="en-US" altLang="zh-CN" sz="2800" b="1" i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6407" y="8491"/>
              <a:ext cx="1065" cy="106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 b="1" i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0</a:t>
              </a:r>
              <a:r>
                <a:rPr lang="en-US" altLang="zh-CN" sz="2800" b="1" i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5</a:t>
              </a:r>
              <a:endParaRPr lang="en-US" altLang="zh-CN" sz="2800" b="1" i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6"/>
              </p:custDataLst>
            </p:nvPr>
          </p:nvSpPr>
          <p:spPr>
            <a:xfrm>
              <a:off x="10918" y="3993"/>
              <a:ext cx="13588" cy="1063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prstDash val="sysDash"/>
            </a:ln>
          </p:spPr>
          <p:txBody>
            <a:bodyPr wrap="square" rtlCol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p>
              <a:pPr indent="0" algn="l" rtl="0" eaLnBrk="0" fontAlgn="auto">
                <a:lnSpc>
                  <a:spcPct val="100000"/>
                </a:lnSpc>
                <a:spcBef>
                  <a:spcPts val="600"/>
                </a:spcBef>
              </a:pPr>
              <a:r>
                <a:rPr lang="zh-CN" b="1" kern="0" spc="-10" dirty="0">
                  <a:solidFill>
                    <a:schemeClr val="accent5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安全性良好，</a:t>
              </a:r>
              <a:r>
                <a:rPr lang="zh-CN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与单方制剂</a:t>
              </a:r>
              <a:r>
                <a:rPr lang="zh-CN" b="1" kern="0" spc="-10" dirty="0">
                  <a:solidFill>
                    <a:schemeClr val="tx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安全性特征无显著差异，</a:t>
              </a:r>
              <a:r>
                <a:rPr lang="zh-CN" altLang="en-US" b="1" kern="0" spc="-10" dirty="0">
                  <a:solidFill>
                    <a:schemeClr val="tx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无严重不良反应发生</a:t>
              </a:r>
              <a:r>
                <a:rPr lang="zh-CN" altLang="en-US" b="1" kern="0" spc="-10" dirty="0">
                  <a:solidFill>
                    <a:schemeClr val="tx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</a:t>
              </a:r>
              <a:endParaRPr lang="zh-CN" altLang="en-US" b="1" kern="0" spc="-1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10917" y="2454"/>
              <a:ext cx="13588" cy="1063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prstDash val="sysDash"/>
            </a:ln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p>
              <a:pPr indent="0" fontAlgn="auto">
                <a:lnSpc>
                  <a:spcPct val="100000"/>
                </a:lnSpc>
              </a:pPr>
              <a:r>
                <a:rPr lang="zh-CN" altLang="en-US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全新一代复方镇痛助眠药物，</a:t>
              </a:r>
              <a:r>
                <a:rPr lang="zh-CN" altLang="en-US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国内</a:t>
              </a:r>
              <a:r>
                <a:rPr lang="zh-CN" altLang="en-US" b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独家</a:t>
              </a:r>
              <a:r>
                <a:rPr lang="zh-CN" altLang="en-US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化学药品</a:t>
              </a:r>
              <a:r>
                <a:rPr lang="en-US" altLang="zh-CN" b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b="1">
                  <a:solidFill>
                    <a:srgbClr val="0070C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类</a:t>
              </a:r>
              <a:r>
                <a:rPr lang="zh-CN" altLang="en-US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获批上市，</a:t>
              </a:r>
              <a:r>
                <a:rPr lang="zh-CN" altLang="en-US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双效合一</a:t>
              </a:r>
              <a:r>
                <a: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单片即可摆脱疼痛及诱发的失眠困扰。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6407" y="5530"/>
              <a:ext cx="1065" cy="106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 b="1" i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03</a:t>
              </a:r>
              <a:endParaRPr lang="en-US" altLang="zh-CN" sz="2800" b="1" i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9"/>
              </p:custDataLst>
            </p:nvPr>
          </p:nvSpPr>
          <p:spPr>
            <a:xfrm>
              <a:off x="10917" y="5532"/>
              <a:ext cx="13608" cy="1063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prstDash val="sysDash"/>
            </a:ln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p>
              <a:pPr lvl="0" indent="0" algn="l" fontAlgn="auto">
                <a:lnSpc>
                  <a:spcPts val="4000"/>
                </a:lnSpc>
                <a:buClrTx/>
                <a:buSzTx/>
                <a:buFontTx/>
                <a:defRPr/>
              </a:pP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0"/>
              </p:custDataLst>
            </p:nvPr>
          </p:nvSpPr>
          <p:spPr>
            <a:xfrm>
              <a:off x="10917" y="7071"/>
              <a:ext cx="13609" cy="1063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prstDash val="sysDash"/>
            </a:ln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p>
              <a:pPr lvl="0" indent="0" algn="l" fontAlgn="auto">
                <a:lnSpc>
                  <a:spcPts val="4000"/>
                </a:lnSpc>
                <a:buClrTx/>
                <a:buSzTx/>
                <a:buFontTx/>
                <a:defRPr/>
              </a:pP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1"/>
              </p:custDataLst>
            </p:nvPr>
          </p:nvSpPr>
          <p:spPr>
            <a:xfrm>
              <a:off x="6407" y="7068"/>
              <a:ext cx="1065" cy="106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 b="1" i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0</a:t>
              </a:r>
              <a:r>
                <a:rPr lang="en-US" altLang="zh-CN" sz="2800" b="1" i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4</a:t>
              </a:r>
              <a:endParaRPr lang="en-US" altLang="zh-CN" sz="2800" b="1" i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2"/>
              </p:custDataLst>
            </p:nvPr>
          </p:nvSpPr>
          <p:spPr>
            <a:xfrm>
              <a:off x="10917" y="8538"/>
              <a:ext cx="13608" cy="1063"/>
            </a:xfrm>
            <a:prstGeom prst="rect">
              <a:avLst/>
            </a:prstGeom>
            <a:noFill/>
            <a:ln w="25400">
              <a:solidFill>
                <a:srgbClr val="0070C0"/>
              </a:solidFill>
              <a:prstDash val="sysDash"/>
            </a:ln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p>
              <a:pPr lvl="0" indent="0" algn="l" fontAlgn="auto">
                <a:lnSpc>
                  <a:spcPts val="4000"/>
                </a:lnSpc>
                <a:buClrTx/>
                <a:buSzTx/>
                <a:buFontTx/>
                <a:defRPr/>
              </a:pP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93420" y="153035"/>
            <a:ext cx="2390140" cy="977265"/>
          </a:xfrm>
          <a:prstGeom prst="rect">
            <a:avLst/>
          </a:prstGeom>
        </p:spPr>
        <p:txBody>
          <a:bodyPr wrap="none">
            <a:noAutofit/>
          </a:bodyPr>
          <a:p>
            <a:r>
              <a:rPr lang="zh-CN" altLang="en-US" sz="5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目</a:t>
            </a:r>
            <a:r>
              <a:rPr lang="en-US" altLang="zh-CN" sz="5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zh-CN" altLang="en-US" sz="5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录</a:t>
            </a:r>
            <a:endParaRPr lang="zh-CN" altLang="en-US" sz="5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25905" y="2509520"/>
            <a:ext cx="1801495" cy="73279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p>
            <a:pPr indent="0" algn="ctr" fontAlgn="auto">
              <a:lnSpc>
                <a:spcPts val="3500"/>
              </a:lnSpc>
            </a:pPr>
            <a:r>
              <a:rPr lang="zh-CN" altLang="en-US" sz="2800" b="1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+mn-ea"/>
              </a:rPr>
              <a:t>安全性</a:t>
            </a:r>
            <a:endParaRPr lang="zh-CN" altLang="en-US" sz="2800" b="1">
              <a:solidFill>
                <a:schemeClr val="bg1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25905" y="3531870"/>
            <a:ext cx="1801495" cy="73279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p>
            <a:pPr indent="0" algn="ctr" fontAlgn="auto">
              <a:lnSpc>
                <a:spcPts val="3500"/>
              </a:lnSpc>
            </a:pPr>
            <a:r>
              <a:rPr lang="zh-CN" altLang="en-US" sz="2800" b="1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+mn-ea"/>
              </a:rPr>
              <a:t>有效性</a:t>
            </a:r>
            <a:endParaRPr lang="zh-CN" altLang="en-US" sz="2800" b="1">
              <a:solidFill>
                <a:schemeClr val="bg1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25905" y="4554220"/>
            <a:ext cx="1801495" cy="73279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p>
            <a:pPr indent="0" algn="ctr" fontAlgn="auto">
              <a:lnSpc>
                <a:spcPts val="3500"/>
              </a:lnSpc>
            </a:pPr>
            <a:r>
              <a:rPr lang="zh-CN" altLang="en-US" sz="2800" b="1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+mn-ea"/>
              </a:rPr>
              <a:t>创新性</a:t>
            </a:r>
            <a:endParaRPr lang="zh-CN" altLang="en-US" sz="2800" b="1">
              <a:solidFill>
                <a:schemeClr val="bg1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525905" y="5481320"/>
            <a:ext cx="1801495" cy="73279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 anchorCtr="0">
            <a:noAutofit/>
          </a:bodyPr>
          <a:p>
            <a:pPr indent="0" algn="ctr" fontAlgn="auto">
              <a:lnSpc>
                <a:spcPts val="3500"/>
              </a:lnSpc>
            </a:pPr>
            <a:r>
              <a:rPr lang="zh-CN" altLang="en-US" sz="2800" b="1">
                <a:solidFill>
                  <a:schemeClr val="bg1"/>
                </a:solidFill>
                <a:latin typeface="+mn-ea"/>
                <a:cs typeface="Times New Roman" panose="02020603050405020304" pitchFamily="18" charset="0"/>
                <a:sym typeface="+mn-ea"/>
              </a:rPr>
              <a:t>公平性</a:t>
            </a:r>
            <a:endParaRPr lang="zh-CN" altLang="en-US" sz="2800" b="1">
              <a:solidFill>
                <a:schemeClr val="bg1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3568065" y="5632450"/>
            <a:ext cx="8226425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zh-CN" altLang="en-US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  <a:sym typeface="+mn-ea"/>
              </a:rPr>
              <a:t>补齐现有药品目录疼痛伴失眠治疗短板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charset="-122"/>
                <a:cs typeface="+mn-ea"/>
                <a:sym typeface="+mn-ea"/>
              </a:rPr>
              <a:t>，</a:t>
            </a:r>
            <a:r>
              <a:rPr lang="zh-CN" b="1" dirty="0">
                <a:latin typeface="Times New Roman" panose="02020603050405020304" pitchFamily="18" charset="0"/>
                <a:ea typeface="微软雅黑" panose="020B0503020204020204" charset="-122"/>
                <a:cs typeface="+mn-ea"/>
                <a:sym typeface="+mn-ea"/>
              </a:rPr>
              <a:t>不额外增加医保基金支出。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4"/>
            </p:custDataLst>
          </p:nvPr>
        </p:nvSpPr>
        <p:spPr>
          <a:xfrm>
            <a:off x="3531870" y="3491865"/>
            <a:ext cx="8288020" cy="732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zh-CN" altLang="en-US" b="1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关键三期</a:t>
            </a:r>
            <a:r>
              <a:rPr lang="en-US" altLang="zh-CN" b="1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AE-97-08</a:t>
            </a:r>
            <a:r>
              <a:rPr lang="zh-CN" altLang="en-US" b="1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研究</a:t>
            </a:r>
            <a:r>
              <a:rPr lang="en-US" altLang="zh-CN" b="1" baseline="3000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[1]</a:t>
            </a:r>
            <a:r>
              <a:rPr lang="zh-CN" altLang="en-US" b="1" dirty="0">
                <a:ln>
                  <a:noFill/>
                </a:ln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产品疗效（</a:t>
            </a:r>
            <a:r>
              <a:rPr lang="zh-CN" altLang="en-US" b="1" dirty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睡眠时长</a:t>
            </a:r>
            <a:r>
              <a:rPr lang="en-US" altLang="zh-CN" b="1" dirty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7.26h</a:t>
            </a:r>
            <a:r>
              <a:rPr lang="zh-CN" altLang="en-US" b="1" dirty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、睡眠潜伏期</a:t>
            </a:r>
            <a:r>
              <a:rPr lang="en-US" altLang="zh-CN" b="1" dirty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28min</a:t>
            </a:r>
            <a:r>
              <a:rPr lang="zh-CN" altLang="en-US" b="1" dirty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、疼痛缓解评分</a:t>
            </a:r>
            <a:r>
              <a:rPr lang="en-US" altLang="zh-CN" b="1" dirty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2.35</a:t>
            </a:r>
            <a:r>
              <a:rPr lang="zh-CN" altLang="en-US" b="1" dirty="0">
                <a:ln>
                  <a:noFill/>
                </a:ln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）均</a:t>
            </a:r>
            <a:r>
              <a:rPr lang="zh-CN" altLang="en-US" b="1" dirty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优于</a:t>
            </a:r>
            <a:r>
              <a:rPr lang="zh-CN" altLang="en-US" b="1" dirty="0">
                <a:ln>
                  <a:noFill/>
                </a:ln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已上市药物和安慰剂，且与原研制剂生物等效。</a:t>
            </a:r>
            <a:endParaRPr lang="zh-CN" altLang="en-US" b="1" dirty="0">
              <a:ln>
                <a:noFill/>
              </a:ln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69005" y="4702810"/>
            <a:ext cx="847725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zh-CN" altLang="en-US" b="1" spc="-40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复方制剂</a:t>
            </a:r>
            <a:r>
              <a:rPr lang="zh-CN" altLang="en-US" b="1" spc="-4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融合</a:t>
            </a:r>
            <a:r>
              <a:rPr lang="zh-CN" altLang="en-US" b="1" spc="-40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布洛芬镇痛</a:t>
            </a:r>
            <a:r>
              <a:rPr lang="zh-CN" altLang="en-US" b="1" spc="-4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zh-CN" altLang="en-US" b="1" spc="-40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苯海拉明助眠</a:t>
            </a:r>
            <a:r>
              <a:rPr lang="zh-CN" altLang="en-US" b="1" spc="-4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双重作用，</a:t>
            </a:r>
            <a:r>
              <a:rPr lang="zh-CN" altLang="en-US" b="1" spc="-40" dirty="0">
                <a:latin typeface="+mn-ea"/>
                <a:cs typeface="+mn-ea"/>
                <a:sym typeface="+mn-ea"/>
              </a:rPr>
              <a:t>服用便捷、安全无成瘾。</a:t>
            </a:r>
            <a:endParaRPr lang="zh-CN" altLang="en-US" b="1" spc="-4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35400" y="408940"/>
            <a:ext cx="5136515" cy="5607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ctr" fontAlgn="auto">
              <a:lnSpc>
                <a:spcPts val="3300"/>
              </a:lnSpc>
            </a:pPr>
            <a:r>
              <a:rPr lang="zh-CN" sz="36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苯海拉明布洛芬片</a:t>
            </a:r>
            <a:endParaRPr lang="zh-CN" sz="3600"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0" y="-635"/>
            <a:ext cx="12192635" cy="7207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1000">
                <a:srgbClr val="0070C0"/>
              </a:gs>
              <a:gs pos="28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</a:gradFill>
        </p:spPr>
        <p:txBody>
          <a:bodyPr wrap="square" rtlCol="0">
            <a:noAutofit/>
          </a:bodyPr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5270" y="91440"/>
            <a:ext cx="47129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01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、药品基本信息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1/2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750" y="1058545"/>
            <a:ext cx="12045315" cy="6991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ts val="2400"/>
              </a:lnSpc>
            </a:pPr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</a:t>
            </a:r>
            <a:r>
              <a:rPr lang="zh-CN" alt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盐酸托莫西汀口服溶液</a:t>
            </a:r>
            <a:r>
              <a:rPr lang="zh-CN" alt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目录</a:t>
            </a:r>
            <a:r>
              <a:rPr lang="zh-CN" alt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外</a:t>
            </a:r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申报药品</a:t>
            </a:r>
            <a:r>
              <a:rPr lang="zh-CN" alt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16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90965" y="1515745"/>
            <a:ext cx="23996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541770" y="-967740"/>
            <a:ext cx="11017885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p>
            <a:pPr indent="0" fontAlgn="auto">
              <a:lnSpc>
                <a:spcPts val="2200"/>
              </a:lnSpc>
              <a:spcBef>
                <a:spcPts val="600"/>
              </a:spcBef>
            </a:pPr>
            <a:r>
              <a:rPr lang="en-US" sz="16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                                          </a:t>
            </a:r>
            <a:endParaRPr lang="zh-CN" sz="16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200"/>
              </a:lnSpc>
            </a:pPr>
            <a:endParaRPr lang="zh-CN" altLang="en-US" sz="16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ts val="2200"/>
              </a:lnSpc>
            </a:pPr>
            <a:endParaRPr lang="zh-CN" altLang="en-US" sz="16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" name="表格 1" descr="7b0a202020202262756c6c6574223a20227b5c2263617465676f727949645c223a5c225c222c5c2274656d706c61746549645c223a32303233313635387d220a7d0a"/>
          <p:cNvGraphicFramePr/>
          <p:nvPr>
            <p:custDataLst>
              <p:tags r:id="rId1"/>
            </p:custDataLst>
          </p:nvPr>
        </p:nvGraphicFramePr>
        <p:xfrm>
          <a:off x="6785610" y="1475105"/>
          <a:ext cx="5291455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595"/>
                <a:gridCol w="4086860"/>
              </a:tblGrid>
              <a:tr h="36957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5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【</a:t>
                      </a:r>
                      <a:r>
                        <a:rPr lang="zh-CN" sz="15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sym typeface="+mn-ea"/>
                        </a:rPr>
                        <a:t>参照药品</a:t>
                      </a:r>
                      <a:r>
                        <a:rPr lang="en-US" altLang="zh-CN" sz="15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】</a:t>
                      </a:r>
                      <a:r>
                        <a:rPr lang="zh-CN" altLang="en-US" sz="15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建议选择</a:t>
                      </a:r>
                      <a:r>
                        <a:rPr lang="zh-CN" altLang="en-US" sz="150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盐酸苯海拉明</a:t>
                      </a:r>
                      <a:r>
                        <a:rPr lang="zh-CN" altLang="en-US" sz="1500" b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片</a:t>
                      </a:r>
                      <a:r>
                        <a:rPr lang="zh-CN" altLang="en-US" sz="15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和</a:t>
                      </a:r>
                      <a:r>
                        <a:rPr lang="zh-CN" altLang="en-US" sz="1500" b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布洛芬片</a:t>
                      </a:r>
                      <a:r>
                        <a:rPr lang="zh-CN" altLang="en-US" sz="15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自由联用</a:t>
                      </a:r>
                      <a:endParaRPr lang="zh-CN" altLang="en-US" sz="15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rgbClr val="0070C0"/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0240">
                <a:tc>
                  <a:txBody>
                    <a:bodyPr/>
                    <a:p>
                      <a:pPr algn="ctr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en-US" altLang="zh-CN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</a:t>
                      </a: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理由</a:t>
                      </a:r>
                      <a:r>
                        <a:rPr lang="en-US" altLang="zh-CN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1】</a:t>
                      </a:r>
                      <a:endParaRPr lang="zh-CN" altLang="en-US" sz="15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5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盐酸苯海拉明</a:t>
                      </a:r>
                      <a:r>
                        <a:rPr lang="zh-CN" altLang="en-US" sz="15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片和布洛芬片自由联用最接近本复方制剂说明书适应症的治疗方案。</a:t>
                      </a:r>
                      <a:endParaRPr lang="en-US" altLang="zh-CN" sz="1500" b="0" kern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1665">
                <a:tc>
                  <a:txBody>
                    <a:bodyPr/>
                    <a:p>
                      <a:pPr algn="ctr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en-US" altLang="zh-CN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</a:t>
                      </a: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理由</a:t>
                      </a:r>
                      <a:r>
                        <a:rPr lang="en-US" altLang="zh-CN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2】</a:t>
                      </a:r>
                      <a:endParaRPr lang="zh-CN" altLang="en-US" sz="15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5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两个单方制剂均已经纳入医保（</a:t>
                      </a:r>
                      <a:r>
                        <a:rPr lang="en-US" altLang="zh-CN" sz="15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2025</a:t>
                      </a:r>
                      <a:r>
                        <a:rPr lang="zh-CN" altLang="en-US" sz="15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版）</a:t>
                      </a:r>
                      <a:endParaRPr lang="zh-CN" altLang="en-US" sz="1500" b="0" kern="0" dirty="0">
                        <a:solidFill>
                          <a:schemeClr val="tx1">
                            <a:alpha val="100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9285">
                <a:tc>
                  <a:txBody>
                    <a:bodyPr/>
                    <a:p>
                      <a:pPr algn="ctr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en-US" altLang="zh-CN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</a:t>
                      </a: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理由</a:t>
                      </a:r>
                      <a:r>
                        <a:rPr lang="en-US" altLang="zh-CN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3】</a:t>
                      </a:r>
                      <a:endParaRPr lang="zh-CN" altLang="en-US" sz="15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5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医保目录内无同机制的复方药品。</a:t>
                      </a:r>
                      <a:endParaRPr lang="zh-CN" altLang="en-US" sz="1500" b="0" kern="0" dirty="0">
                        <a:solidFill>
                          <a:schemeClr val="tx1">
                            <a:alpha val="100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25" y="-635"/>
            <a:ext cx="2479675" cy="82613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72745" y="883285"/>
            <a:ext cx="1127696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indent="0" fontAlgn="auto">
              <a:lnSpc>
                <a:spcPts val="25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全新一代复方镇痛助眠药物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国内独家化学药品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类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获批上市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4" name="表格 3" descr="7b0a202020202262756c6c6574223a20227b5c2263617465676f727949645c223a5c225c222c5c2274656d706c61746549645c223a32303233313635387d220a7d0a"/>
          <p:cNvGraphicFramePr/>
          <p:nvPr>
            <p:custDataLst>
              <p:tags r:id="rId3"/>
            </p:custDataLst>
          </p:nvPr>
        </p:nvGraphicFramePr>
        <p:xfrm>
          <a:off x="255270" y="1421130"/>
          <a:ext cx="6454140" cy="4972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602740"/>
                <a:gridCol w="2107565"/>
                <a:gridCol w="1346835"/>
              </a:tblGrid>
              <a:tr h="387350"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</a:t>
                      </a:r>
                      <a:r>
                        <a:rPr lang="zh-C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通用名称</a:t>
                      </a: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】      </a:t>
                      </a:r>
                      <a:r>
                        <a:rPr lang="en-US" altLang="zh-CN" sz="16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苯海拉明布洛芬片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4"/>
                    </a:solidFill>
                  </a:tcPr>
                </a:tc>
                <a:tc hMerge="1">
                  <a:tcPr anchor="ctr" anchorCtr="0">
                    <a:solidFill>
                      <a:srgbClr val="C12A2A"/>
                    </a:solidFill>
                  </a:tcPr>
                </a:tc>
                <a:tc hMerge="1">
                  <a:tcPr anchor="ctr" anchorCtr="0">
                    <a:solidFill>
                      <a:srgbClr val="C12A2A"/>
                    </a:solidFill>
                  </a:tcPr>
                </a:tc>
                <a:tc hMerge="1">
                  <a:tcPr anchor="ctr" anchorCtr="0">
                    <a:solidFill>
                      <a:srgbClr val="C12A2A"/>
                    </a:solidFill>
                  </a:tcPr>
                </a:tc>
              </a:tr>
              <a:tr h="6756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【注册规格】</a:t>
                      </a:r>
                      <a:endParaRPr lang="zh-CN" altLang="en-US" sz="1400" b="1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 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每片含枸橼酸苯海拉明38 </a:t>
                      </a:r>
                      <a:r>
                        <a:rPr lang="en-US" altLang="zh-CN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mg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和布洛芬200</a:t>
                      </a:r>
                      <a:r>
                        <a:rPr lang="en-US" altLang="zh-CN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mg</a:t>
                      </a:r>
                      <a:endParaRPr lang="en-US" altLang="zh-CN" sz="140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微软雅黑" panose="020B050302020402020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41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【药品类别】</a:t>
                      </a:r>
                      <a:r>
                        <a:rPr sz="1400" b="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          </a:t>
                      </a:r>
                      <a:endParaRPr lang="en-US" sz="1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p>
                      <a:pPr algn="l">
                        <a:buNone/>
                      </a:pPr>
                      <a:r>
                        <a:rPr sz="14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化药</a:t>
                      </a:r>
                      <a:r>
                        <a:rPr lang="en-US" sz="14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r>
                        <a:rPr sz="1400" b="1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类</a:t>
                      </a:r>
                      <a:r>
                        <a:rPr lang="en-US" sz="14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    </a:t>
                      </a:r>
                      <a:r>
                        <a:rPr lang="en-US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endParaRPr lang="en-US" altLang="en-US" sz="1400" b="1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00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【适应症】</a:t>
                      </a:r>
                      <a:endParaRPr lang="en-US" altLang="zh-CN" sz="1400" b="1">
                        <a:latin typeface="Times New Roman" panose="02020603050405020304" pitchFamily="18" charset="0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用于缓解伴有轻度疼痛的偶发性失眠。</a:t>
                      </a:r>
                      <a:endParaRPr lang="zh-CN" altLang="en-US" sz="1400" b="0">
                        <a:latin typeface="Times New Roman" panose="02020603050405020304" pitchFamily="18" charset="0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7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</a:t>
                      </a:r>
                      <a:r>
                        <a:rPr lang="zh-CN" altLang="en-US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用法用量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】</a:t>
                      </a:r>
                      <a:endParaRPr lang="en-US" altLang="zh-CN" sz="1400" b="1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口服。12岁以上儿童及成人一次2片（相当于苯海拉明</a:t>
                      </a:r>
                      <a:r>
                        <a:rPr lang="en-US" altLang="zh-CN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50mg</a:t>
                      </a: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、布洛芬</a:t>
                      </a:r>
                      <a:r>
                        <a:rPr lang="en-US" altLang="zh-CN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400mg</a:t>
                      </a: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），睡前服用。24小时内服用不要超过2片。</a:t>
                      </a:r>
                      <a:endParaRPr lang="zh-CN" altLang="en-US" sz="1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1205"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</a:t>
                      </a:r>
                      <a:r>
                        <a:rPr lang="zh-CN" altLang="en-US" sz="1400" b="1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是否为</a:t>
                      </a:r>
                      <a:r>
                        <a:rPr lang="en-US" altLang="zh-CN" sz="1400" b="1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OTC</a:t>
                      </a:r>
                      <a:r>
                        <a:rPr lang="zh-CN" altLang="en-US" sz="1400" b="1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产品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】</a:t>
                      </a:r>
                      <a:endParaRPr lang="en-US" altLang="zh-CN" sz="1400" b="1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buNone/>
                      </a:pPr>
                      <a:r>
                        <a:rPr lang="zh-CN" altLang="en-US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否</a:t>
                      </a:r>
                      <a:endParaRPr lang="zh-CN" altLang="en-US" sz="1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buNone/>
                      </a:pPr>
                      <a:r>
                        <a:rPr lang="zh-CN" altLang="en-US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</a:t>
                      </a:r>
                      <a:r>
                        <a:rPr lang="zh-CN" altLang="en-US" sz="1400" b="1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是否存在专利纠纷</a:t>
                      </a:r>
                      <a:r>
                        <a:rPr lang="zh-CN" altLang="en-US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】</a:t>
                      </a:r>
                      <a:endParaRPr lang="zh-CN" altLang="en-US" sz="1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buNone/>
                      </a:pPr>
                      <a:r>
                        <a:rPr lang="zh-CN" altLang="en-US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否</a:t>
                      </a:r>
                      <a:endParaRPr lang="zh-CN" altLang="en-US" sz="1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1990"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</a:t>
                      </a:r>
                      <a:r>
                        <a:rPr lang="zh-CN" altLang="en-US" sz="1400" b="1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中国大陆首次上市时间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】</a:t>
                      </a:r>
                      <a:endParaRPr lang="zh-CN" altLang="en-US" sz="1400" b="1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buNone/>
                      </a:pPr>
                      <a:r>
                        <a:rPr lang="en-US" altLang="zh-CN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2026</a:t>
                      </a: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年</a:t>
                      </a:r>
                      <a:r>
                        <a:rPr lang="en-US" altLang="zh-CN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02</a:t>
                      </a: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月</a:t>
                      </a:r>
                      <a:r>
                        <a:rPr lang="en-US" altLang="zh-CN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10</a:t>
                      </a: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日</a:t>
                      </a:r>
                      <a:endParaRPr lang="zh-CN" altLang="en-US" sz="1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</a:t>
                      </a:r>
                      <a:r>
                        <a:rPr lang="zh-CN" altLang="en-US" sz="1400" b="1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目前大陆地区同通用名药品的上市情况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】</a:t>
                      </a:r>
                      <a:endParaRPr lang="zh-CN" altLang="en-US" sz="1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buNone/>
                      </a:pPr>
                      <a:r>
                        <a:rPr lang="zh-CN" sz="16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独家</a:t>
                      </a:r>
                      <a:endParaRPr lang="zh-CN" sz="16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980">
                <a:tc gridSpan="2">
                  <a:txBody>
                    <a:bodyPr/>
                    <a:p>
                      <a:pPr indent="0" algn="l" fontAlgn="auto">
                        <a:lnSpc>
                          <a:spcPts val="2200"/>
                        </a:lnSpc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全球首个上市国家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原研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上市</a:t>
                      </a: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】</a:t>
                      </a:r>
                      <a:endParaRPr lang="en-US" altLang="zh-CN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美国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/GSK/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2005</a:t>
                      </a:r>
                      <a:r>
                        <a:rPr 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年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12</a:t>
                      </a:r>
                      <a:r>
                        <a:rPr 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月</a:t>
                      </a:r>
                      <a:endParaRPr lang="zh-CN" altLang="zh-CN" sz="1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627495" y="3867785"/>
            <a:ext cx="5667375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ts val="25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苯海拉明布洛芬片</a:t>
            </a:r>
            <a:r>
              <a:rPr lang="zh-CN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一种药物</a:t>
            </a:r>
            <a:r>
              <a:rPr lang="zh-C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解决两种问题</a:t>
            </a:r>
            <a:endParaRPr lang="zh-CN" sz="16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894830" y="4397375"/>
          <a:ext cx="5182870" cy="234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630"/>
                <a:gridCol w="1410970"/>
                <a:gridCol w="1275715"/>
                <a:gridCol w="1138555"/>
              </a:tblGrid>
              <a:tr h="441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解决问题</a:t>
                      </a:r>
                      <a:endParaRPr lang="zh-CN" altLang="en-US" sz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 anchorCtr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苯海拉明布洛芬片</a:t>
                      </a:r>
                      <a:endParaRPr lang="zh-CN" altLang="en-US" sz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盐酸苯海拉明片</a:t>
                      </a:r>
                      <a:endParaRPr lang="zh-CN" altLang="en-US" sz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布洛芬片</a:t>
                      </a:r>
                      <a:endParaRPr lang="zh-CN" altLang="en-US" sz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 anchorCtr="0">
                    <a:solidFill>
                      <a:srgbClr val="0070C0"/>
                    </a:solidFill>
                  </a:tcPr>
                </a:tc>
              </a:tr>
              <a:tr h="6242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200" b="1">
                          <a:latin typeface="Times New Roman" panose="02020603050405020304" pitchFamily="18" charset="0"/>
                        </a:rPr>
                        <a:t>睡眠时长</a:t>
                      </a:r>
                      <a:endParaRPr lang="zh-CN" sz="1200" b="1">
                        <a:latin typeface="Times New Roman" panose="02020603050405020304" pitchFamily="18" charset="0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24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  <a:sym typeface="+mn-ea"/>
                        </a:rPr>
                        <a:t>睡眠潜伏期</a:t>
                      </a:r>
                      <a:endParaRPr lang="zh-CN" altLang="en-US" sz="1200" b="1">
                        <a:latin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>
                    <a:solidFill>
                      <a:schemeClr val="bg1"/>
                    </a:solidFill>
                  </a:tcPr>
                </a:tc>
              </a:tr>
              <a:tr h="6457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  <a:sym typeface="+mn-ea"/>
                        </a:rPr>
                        <a:t>疼痛缓解</a:t>
                      </a:r>
                      <a:endParaRPr lang="zh-CN" altLang="en-US" sz="1200" b="1">
                        <a:latin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图片 11" descr="对勾对号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8880" y="4991735"/>
            <a:ext cx="280035" cy="280035"/>
          </a:xfrm>
          <a:prstGeom prst="rect">
            <a:avLst/>
          </a:prstGeom>
        </p:spPr>
      </p:pic>
      <p:pic>
        <p:nvPicPr>
          <p:cNvPr id="14" name="图片 13" descr="对勾对号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8880" y="5582920"/>
            <a:ext cx="280035" cy="280035"/>
          </a:xfrm>
          <a:prstGeom prst="rect">
            <a:avLst/>
          </a:prstGeom>
        </p:spPr>
      </p:pic>
      <p:pic>
        <p:nvPicPr>
          <p:cNvPr id="3" name="图片 2" descr="对勾对号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10930" y="5582920"/>
            <a:ext cx="280035" cy="280035"/>
          </a:xfrm>
          <a:prstGeom prst="rect">
            <a:avLst/>
          </a:prstGeom>
        </p:spPr>
      </p:pic>
      <p:pic>
        <p:nvPicPr>
          <p:cNvPr id="5" name="图片 4" descr="对勾对号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10930" y="4991735"/>
            <a:ext cx="280035" cy="280035"/>
          </a:xfrm>
          <a:prstGeom prst="rect">
            <a:avLst/>
          </a:prstGeom>
        </p:spPr>
      </p:pic>
      <p:pic>
        <p:nvPicPr>
          <p:cNvPr id="6" name="图片 5" descr="对勾对号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10930" y="6174105"/>
            <a:ext cx="280035" cy="280035"/>
          </a:xfrm>
          <a:prstGeom prst="rect">
            <a:avLst/>
          </a:prstGeom>
        </p:spPr>
      </p:pic>
      <p:pic>
        <p:nvPicPr>
          <p:cNvPr id="18" name="图片 17" descr="对勾对号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37595" y="6207125"/>
            <a:ext cx="280035" cy="28003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8740" y="6608445"/>
            <a:ext cx="4041775" cy="224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rtl="0" eaLnBrk="0">
              <a:lnSpc>
                <a:spcPct val="87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苯海拉明布洛芬片说明书，</a:t>
            </a:r>
            <a:r>
              <a:rPr 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2026</a:t>
            </a:r>
            <a:endParaRPr lang="zh-CN" altLang="en-US" sz="1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-635"/>
            <a:ext cx="12192635" cy="7207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1000">
                <a:srgbClr val="0070C0"/>
              </a:gs>
              <a:gs pos="28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</a:gradFill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75" y="0"/>
            <a:ext cx="2320925" cy="7734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5270" y="103505"/>
            <a:ext cx="4712970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01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药品基本信息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2/2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3" name="任意多边形: 形状 74"/>
          <p:cNvSpPr/>
          <p:nvPr/>
        </p:nvSpPr>
        <p:spPr>
          <a:xfrm>
            <a:off x="5504180" y="5464810"/>
            <a:ext cx="6591300" cy="464185"/>
          </a:xfrm>
          <a:custGeom>
            <a:avLst/>
            <a:gdLst>
              <a:gd name="connsiteX0" fmla="*/ 19833 w 2162995"/>
              <a:gd name="connsiteY0" fmla="*/ 0 h 519406"/>
              <a:gd name="connsiteX1" fmla="*/ 2120154 w 2162995"/>
              <a:gd name="connsiteY1" fmla="*/ 0 h 519406"/>
              <a:gd name="connsiteX2" fmla="*/ 2162995 w 2162995"/>
              <a:gd name="connsiteY2" fmla="*/ 42841 h 519406"/>
              <a:gd name="connsiteX3" fmla="*/ 2162995 w 2162995"/>
              <a:gd name="connsiteY3" fmla="*/ 476565 h 519406"/>
              <a:gd name="connsiteX4" fmla="*/ 2120154 w 2162995"/>
              <a:gd name="connsiteY4" fmla="*/ 519406 h 519406"/>
              <a:gd name="connsiteX5" fmla="*/ 19833 w 2162995"/>
              <a:gd name="connsiteY5" fmla="*/ 519406 h 519406"/>
              <a:gd name="connsiteX6" fmla="*/ 0 w 2162995"/>
              <a:gd name="connsiteY6" fmla="*/ 511191 h 519406"/>
              <a:gd name="connsiteX7" fmla="*/ 37700 w 2162995"/>
              <a:gd name="connsiteY7" fmla="*/ 465498 h 519406"/>
              <a:gd name="connsiteX8" fmla="*/ 102430 w 2162995"/>
              <a:gd name="connsiteY8" fmla="*/ 253586 h 519406"/>
              <a:gd name="connsiteX9" fmla="*/ 37700 w 2162995"/>
              <a:gd name="connsiteY9" fmla="*/ 41674 h 519406"/>
              <a:gd name="connsiteX10" fmla="*/ 7523 w 2162995"/>
              <a:gd name="connsiteY10" fmla="*/ 5099 h 51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2995" h="519406">
                <a:moveTo>
                  <a:pt x="19833" y="0"/>
                </a:moveTo>
                <a:lnTo>
                  <a:pt x="2120154" y="0"/>
                </a:lnTo>
                <a:cubicBezTo>
                  <a:pt x="2143814" y="0"/>
                  <a:pt x="2162995" y="19181"/>
                  <a:pt x="2162995" y="42841"/>
                </a:cubicBezTo>
                <a:lnTo>
                  <a:pt x="2162995" y="476565"/>
                </a:lnTo>
                <a:cubicBezTo>
                  <a:pt x="2162995" y="500225"/>
                  <a:pt x="2143814" y="519406"/>
                  <a:pt x="2120154" y="519406"/>
                </a:cubicBezTo>
                <a:lnTo>
                  <a:pt x="19833" y="519406"/>
                </a:lnTo>
                <a:lnTo>
                  <a:pt x="0" y="511191"/>
                </a:lnTo>
                <a:lnTo>
                  <a:pt x="37700" y="465498"/>
                </a:lnTo>
                <a:cubicBezTo>
                  <a:pt x="78567" y="405007"/>
                  <a:pt x="102430" y="332083"/>
                  <a:pt x="102430" y="253586"/>
                </a:cubicBezTo>
                <a:cubicBezTo>
                  <a:pt x="102430" y="175089"/>
                  <a:pt x="78567" y="102166"/>
                  <a:pt x="37700" y="41674"/>
                </a:cubicBezTo>
                <a:lnTo>
                  <a:pt x="7523" y="5099"/>
                </a:lnTo>
                <a:close/>
              </a:path>
            </a:pathLst>
          </a:custGeom>
          <a:gradFill>
            <a:gsLst>
              <a:gs pos="37000">
                <a:srgbClr val="F1DE6A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0" fontAlgn="auto">
              <a:lnSpc>
                <a:spcPts val="2500"/>
              </a:lnSpc>
              <a:buFont typeface="Wingdings" panose="05000000000000000000" charset="0"/>
              <a:buNone/>
            </a:pPr>
            <a:endParaRPr lang="zh-CN" altLang="en-US" sz="14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90965" y="1515745"/>
            <a:ext cx="23996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 descr="7b0a202020202262756c6c6574223a20227b5c2263617465676f727949645c223a5c225c222c5c2274656d706c61746549645c223a32303233313639367d220a7d0a"/>
          <p:cNvSpPr txBox="1"/>
          <p:nvPr/>
        </p:nvSpPr>
        <p:spPr>
          <a:xfrm>
            <a:off x="206375" y="1901190"/>
            <a:ext cx="3735070" cy="38906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ts val="2500"/>
              </a:lnSpc>
            </a:pPr>
            <a:r>
              <a:rPr lang="en-US" altLang="zh-CN" sz="1400" dirty="0">
                <a:ln>
                  <a:noFill/>
                </a:ln>
                <a:solidFill>
                  <a:srgbClr val="C00000"/>
                </a:solidFill>
                <a:effectLst/>
                <a:latin typeface="+mn-ea"/>
                <a:cs typeface="+mn-ea"/>
                <a:sym typeface="+mn-ea"/>
              </a:rPr>
              <a:t>     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据统计，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64%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疼痛患者有夜间发作的情况，平均每月的发作次数约为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1.02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次，不仅会影响人们的睡眠效率，还会对第二日的精神状态、学习、工作表现等多种方面造成困扰。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ts val="2500"/>
              </a:lnSpc>
            </a:pPr>
            <a:endParaRPr lang="zh-CN" altLang="en-US" sz="1400" dirty="0">
              <a:ln>
                <a:noFill/>
              </a:ln>
              <a:effectLst/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ts val="25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zh-CN" altLang="en-US" sz="1400" dirty="0">
              <a:ln>
                <a:noFill/>
              </a:ln>
              <a:effectLst/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ts val="25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zh-CN" altLang="en-US" sz="1400" dirty="0">
              <a:ln>
                <a:noFill/>
              </a:ln>
              <a:effectLst/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ts val="25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zh-CN" altLang="en-US" sz="1400" dirty="0">
              <a:ln>
                <a:noFill/>
              </a:ln>
              <a:effectLst/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ts val="2500"/>
              </a:lnSpc>
            </a:pPr>
            <a:endParaRPr lang="zh-CN" altLang="en-US" sz="1400" dirty="0">
              <a:ln>
                <a:noFill/>
              </a:ln>
              <a:effectLst/>
              <a:latin typeface="+mn-ea"/>
              <a:cs typeface="+mn-ea"/>
              <a:sym typeface="+mn-ea"/>
            </a:endParaRPr>
          </a:p>
          <a:p>
            <a:pPr marL="285750" indent="-285750" fontAlgn="auto">
              <a:lnSpc>
                <a:spcPts val="2500"/>
              </a:lnSpc>
              <a:buFont typeface="Wingdings" panose="05000000000000000000" charset="0"/>
              <a:buChar char="Ø"/>
            </a:pPr>
            <a:endParaRPr lang="zh-CN" altLang="en-US" sz="1400" dirty="0">
              <a:ln>
                <a:noFill/>
              </a:ln>
              <a:effectLst/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ts val="2500"/>
              </a:lnSpc>
            </a:pPr>
            <a:endParaRPr lang="zh-CN" altLang="en-US" sz="1400" dirty="0">
              <a:ln>
                <a:noFill/>
              </a:ln>
              <a:effectLst/>
              <a:latin typeface="+mn-ea"/>
              <a:ea typeface="楷体" panose="02010609060101010101" charset="-122"/>
              <a:cs typeface="+mn-ea"/>
              <a:sym typeface="+mn-ea"/>
            </a:endParaRPr>
          </a:p>
        </p:txBody>
      </p:sp>
      <p:grpSp>
        <p:nvGrpSpPr>
          <p:cNvPr id="49" name="Group 44"/>
          <p:cNvGrpSpPr>
            <a:grpSpLocks noChangeAspect="1"/>
          </p:cNvGrpSpPr>
          <p:nvPr/>
        </p:nvGrpSpPr>
        <p:grpSpPr>
          <a:xfrm>
            <a:off x="288673" y="3727281"/>
            <a:ext cx="538898" cy="540000"/>
            <a:chOff x="323885" y="1363098"/>
            <a:chExt cx="394296" cy="394296"/>
          </a:xfrm>
        </p:grpSpPr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323885" y="1363098"/>
              <a:ext cx="394296" cy="3942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1" name="stomach_160992"/>
            <p:cNvSpPr/>
            <p:nvPr/>
          </p:nvSpPr>
          <p:spPr>
            <a:xfrm>
              <a:off x="402614" y="1430855"/>
              <a:ext cx="257251" cy="250600"/>
            </a:xfrm>
            <a:custGeom>
              <a:avLst/>
              <a:gdLst>
                <a:gd name="T0" fmla="*/ 5929 w 6981"/>
                <a:gd name="T1" fmla="*/ 2080 h 6588"/>
                <a:gd name="T2" fmla="*/ 2558 w 6981"/>
                <a:gd name="T3" fmla="*/ 247 h 6588"/>
                <a:gd name="T4" fmla="*/ 1356 w 6981"/>
                <a:gd name="T5" fmla="*/ 121 h 6588"/>
                <a:gd name="T6" fmla="*/ 413 w 6981"/>
                <a:gd name="T7" fmla="*/ 889 h 6588"/>
                <a:gd name="T8" fmla="*/ 1052 w 6981"/>
                <a:gd name="T9" fmla="*/ 3041 h 6588"/>
                <a:gd name="T10" fmla="*/ 1326 w 6981"/>
                <a:gd name="T11" fmla="*/ 3191 h 6588"/>
                <a:gd name="T12" fmla="*/ 1078 w 6981"/>
                <a:gd name="T13" fmla="*/ 3653 h 6588"/>
                <a:gd name="T14" fmla="*/ 2289 w 6981"/>
                <a:gd name="T15" fmla="*/ 6439 h 6588"/>
                <a:gd name="T16" fmla="*/ 3070 w 6981"/>
                <a:gd name="T17" fmla="*/ 6588 h 6588"/>
                <a:gd name="T18" fmla="*/ 5062 w 6981"/>
                <a:gd name="T19" fmla="*/ 5223 h 6588"/>
                <a:gd name="T20" fmla="*/ 5118 w 6981"/>
                <a:gd name="T21" fmla="*/ 5063 h 6588"/>
                <a:gd name="T22" fmla="*/ 5236 w 6981"/>
                <a:gd name="T23" fmla="*/ 5068 h 6588"/>
                <a:gd name="T24" fmla="*/ 6568 w 6981"/>
                <a:gd name="T25" fmla="*/ 4235 h 6588"/>
                <a:gd name="T26" fmla="*/ 5929 w 6981"/>
                <a:gd name="T27" fmla="*/ 2080 h 6588"/>
                <a:gd name="T28" fmla="*/ 1586 w 6981"/>
                <a:gd name="T29" fmla="*/ 3852 h 6588"/>
                <a:gd name="T30" fmla="*/ 3072 w 6981"/>
                <a:gd name="T31" fmla="*/ 2833 h 6588"/>
                <a:gd name="T32" fmla="*/ 3392 w 6981"/>
                <a:gd name="T33" fmla="*/ 2867 h 6588"/>
                <a:gd name="T34" fmla="*/ 2244 w 6981"/>
                <a:gd name="T35" fmla="*/ 5811 h 6588"/>
                <a:gd name="T36" fmla="*/ 1586 w 6981"/>
                <a:gd name="T37" fmla="*/ 3852 h 6588"/>
                <a:gd name="T38" fmla="*/ 4554 w 6981"/>
                <a:gd name="T39" fmla="*/ 5024 h 6588"/>
                <a:gd name="T40" fmla="*/ 3069 w 6981"/>
                <a:gd name="T41" fmla="*/ 6043 h 6588"/>
                <a:gd name="T42" fmla="*/ 2749 w 6981"/>
                <a:gd name="T43" fmla="*/ 6009 h 6588"/>
                <a:gd name="T44" fmla="*/ 3897 w 6981"/>
                <a:gd name="T45" fmla="*/ 3065 h 6588"/>
                <a:gd name="T46" fmla="*/ 4554 w 6981"/>
                <a:gd name="T47" fmla="*/ 5024 h 6588"/>
                <a:gd name="T48" fmla="*/ 6088 w 6981"/>
                <a:gd name="T49" fmla="*/ 3976 h 6588"/>
                <a:gd name="T50" fmla="*/ 5208 w 6981"/>
                <a:gd name="T51" fmla="*/ 4523 h 6588"/>
                <a:gd name="T52" fmla="*/ 3852 w 6981"/>
                <a:gd name="T53" fmla="*/ 2439 h 6588"/>
                <a:gd name="T54" fmla="*/ 3070 w 6981"/>
                <a:gd name="T55" fmla="*/ 2289 h 6588"/>
                <a:gd name="T56" fmla="*/ 1706 w 6981"/>
                <a:gd name="T57" fmla="*/ 2779 h 6588"/>
                <a:gd name="T58" fmla="*/ 1312 w 6981"/>
                <a:gd name="T59" fmla="*/ 2564 h 6588"/>
                <a:gd name="T60" fmla="*/ 893 w 6981"/>
                <a:gd name="T61" fmla="*/ 1147 h 6588"/>
                <a:gd name="T62" fmla="*/ 1510 w 6981"/>
                <a:gd name="T63" fmla="*/ 643 h 6588"/>
                <a:gd name="T64" fmla="*/ 2297 w 6981"/>
                <a:gd name="T65" fmla="*/ 725 h 6588"/>
                <a:gd name="T66" fmla="*/ 5666 w 6981"/>
                <a:gd name="T67" fmla="*/ 2559 h 6588"/>
                <a:gd name="T68" fmla="*/ 6088 w 6981"/>
                <a:gd name="T69" fmla="*/ 3976 h 6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81" h="6588">
                  <a:moveTo>
                    <a:pt x="5929" y="2080"/>
                  </a:moveTo>
                  <a:lnTo>
                    <a:pt x="2558" y="247"/>
                  </a:lnTo>
                  <a:cubicBezTo>
                    <a:pt x="2188" y="45"/>
                    <a:pt x="1760" y="0"/>
                    <a:pt x="1356" y="121"/>
                  </a:cubicBezTo>
                  <a:cubicBezTo>
                    <a:pt x="949" y="241"/>
                    <a:pt x="614" y="515"/>
                    <a:pt x="413" y="889"/>
                  </a:cubicBezTo>
                  <a:cubicBezTo>
                    <a:pt x="0" y="1659"/>
                    <a:pt x="285" y="2625"/>
                    <a:pt x="1052" y="3041"/>
                  </a:cubicBezTo>
                  <a:lnTo>
                    <a:pt x="1326" y="3191"/>
                  </a:lnTo>
                  <a:cubicBezTo>
                    <a:pt x="1228" y="3332"/>
                    <a:pt x="1144" y="3487"/>
                    <a:pt x="1078" y="3653"/>
                  </a:cubicBezTo>
                  <a:cubicBezTo>
                    <a:pt x="648" y="4756"/>
                    <a:pt x="1190" y="6005"/>
                    <a:pt x="2289" y="6439"/>
                  </a:cubicBezTo>
                  <a:cubicBezTo>
                    <a:pt x="2540" y="6537"/>
                    <a:pt x="2802" y="6588"/>
                    <a:pt x="3070" y="6588"/>
                  </a:cubicBezTo>
                  <a:cubicBezTo>
                    <a:pt x="3957" y="6588"/>
                    <a:pt x="4740" y="6052"/>
                    <a:pt x="5062" y="5223"/>
                  </a:cubicBezTo>
                  <a:cubicBezTo>
                    <a:pt x="5084" y="5169"/>
                    <a:pt x="5101" y="5116"/>
                    <a:pt x="5118" y="5063"/>
                  </a:cubicBezTo>
                  <a:cubicBezTo>
                    <a:pt x="5158" y="5065"/>
                    <a:pt x="5197" y="5068"/>
                    <a:pt x="5236" y="5068"/>
                  </a:cubicBezTo>
                  <a:cubicBezTo>
                    <a:pt x="5784" y="5068"/>
                    <a:pt x="6284" y="4764"/>
                    <a:pt x="6568" y="4235"/>
                  </a:cubicBezTo>
                  <a:cubicBezTo>
                    <a:pt x="6981" y="3463"/>
                    <a:pt x="6696" y="2497"/>
                    <a:pt x="5929" y="2080"/>
                  </a:cubicBezTo>
                  <a:close/>
                  <a:moveTo>
                    <a:pt x="1586" y="3852"/>
                  </a:moveTo>
                  <a:cubicBezTo>
                    <a:pt x="1828" y="3233"/>
                    <a:pt x="2410" y="2833"/>
                    <a:pt x="3072" y="2833"/>
                  </a:cubicBezTo>
                  <a:cubicBezTo>
                    <a:pt x="3180" y="2833"/>
                    <a:pt x="3286" y="2844"/>
                    <a:pt x="3392" y="2867"/>
                  </a:cubicBezTo>
                  <a:lnTo>
                    <a:pt x="2244" y="5811"/>
                  </a:lnTo>
                  <a:cubicBezTo>
                    <a:pt x="1592" y="5413"/>
                    <a:pt x="1298" y="4589"/>
                    <a:pt x="1586" y="3852"/>
                  </a:cubicBezTo>
                  <a:close/>
                  <a:moveTo>
                    <a:pt x="4554" y="5024"/>
                  </a:moveTo>
                  <a:cubicBezTo>
                    <a:pt x="4313" y="5643"/>
                    <a:pt x="3730" y="6043"/>
                    <a:pt x="3069" y="6043"/>
                  </a:cubicBezTo>
                  <a:cubicBezTo>
                    <a:pt x="2961" y="6043"/>
                    <a:pt x="2854" y="6032"/>
                    <a:pt x="2749" y="6009"/>
                  </a:cubicBezTo>
                  <a:lnTo>
                    <a:pt x="3897" y="3065"/>
                  </a:lnTo>
                  <a:cubicBezTo>
                    <a:pt x="4549" y="3463"/>
                    <a:pt x="4842" y="4288"/>
                    <a:pt x="4554" y="5024"/>
                  </a:cubicBezTo>
                  <a:close/>
                  <a:moveTo>
                    <a:pt x="6088" y="3976"/>
                  </a:moveTo>
                  <a:cubicBezTo>
                    <a:pt x="5894" y="4335"/>
                    <a:pt x="5569" y="4533"/>
                    <a:pt x="5208" y="4523"/>
                  </a:cubicBezTo>
                  <a:cubicBezTo>
                    <a:pt x="5241" y="3635"/>
                    <a:pt x="4720" y="2780"/>
                    <a:pt x="3852" y="2439"/>
                  </a:cubicBezTo>
                  <a:cubicBezTo>
                    <a:pt x="3601" y="2340"/>
                    <a:pt x="3338" y="2289"/>
                    <a:pt x="3070" y="2289"/>
                  </a:cubicBezTo>
                  <a:cubicBezTo>
                    <a:pt x="2558" y="2289"/>
                    <a:pt x="2081" y="2468"/>
                    <a:pt x="1706" y="2779"/>
                  </a:cubicBezTo>
                  <a:lnTo>
                    <a:pt x="1312" y="2564"/>
                  </a:lnTo>
                  <a:cubicBezTo>
                    <a:pt x="808" y="2289"/>
                    <a:pt x="620" y="1655"/>
                    <a:pt x="893" y="1147"/>
                  </a:cubicBezTo>
                  <a:cubicBezTo>
                    <a:pt x="1025" y="901"/>
                    <a:pt x="1245" y="721"/>
                    <a:pt x="1510" y="643"/>
                  </a:cubicBezTo>
                  <a:cubicBezTo>
                    <a:pt x="1776" y="564"/>
                    <a:pt x="2054" y="593"/>
                    <a:pt x="2297" y="725"/>
                  </a:cubicBezTo>
                  <a:lnTo>
                    <a:pt x="5666" y="2559"/>
                  </a:lnTo>
                  <a:cubicBezTo>
                    <a:pt x="6173" y="2833"/>
                    <a:pt x="6361" y="3468"/>
                    <a:pt x="6088" y="397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等线" panose="02010600030101010101" charset="-122"/>
                <a:ea typeface="+mn-ea"/>
                <a:cs typeface="+mn-cs"/>
              </a:endParaRPr>
            </a:p>
          </p:txBody>
        </p:sp>
      </p:grpSp>
      <p:sp>
        <p:nvSpPr>
          <p:cNvPr id="47" name="矩形: 圆角 46"/>
          <p:cNvSpPr/>
          <p:nvPr/>
        </p:nvSpPr>
        <p:spPr>
          <a:xfrm>
            <a:off x="954405" y="3607435"/>
            <a:ext cx="2969895" cy="7702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349A">
                  <a:alpha val="18000"/>
                </a:srgbClr>
              </a:gs>
              <a:gs pos="100000">
                <a:srgbClr val="0356B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+mj-ea"/>
              </a:rPr>
              <a:t>睡眠障碍基数大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ea"/>
              <a:ea typeface="+mj-ea"/>
              <a:cs typeface="+mj-ea"/>
            </a:endParaRPr>
          </a:p>
          <a:p>
            <a:pPr indent="0" algn="ctr" fontAlgn="auto">
              <a:lnSpc>
                <a:spcPct val="100000"/>
              </a:lnSpc>
            </a:pPr>
            <a:r>
              <a:rPr lang="zh-CN" altLang="en-US" sz="120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中国成年人失眠发生率</a:t>
            </a:r>
            <a:r>
              <a:rPr lang="en-US" altLang="zh-CN" sz="120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48.5</a:t>
            </a:r>
            <a:r>
              <a:rPr lang="zh-CN" altLang="en-US" sz="120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+mn-ea"/>
                <a:sym typeface="+mn-ea"/>
              </a:rPr>
              <a:t>%，约3亿人存在睡眠障碍。</a:t>
            </a:r>
            <a:endParaRPr kumimoji="0" lang="zh-CN" altLang="en-US" sz="120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+mn-ea"/>
              <a:sym typeface="+mn-ea"/>
            </a:endParaRPr>
          </a:p>
        </p:txBody>
      </p:sp>
      <p:sp>
        <p:nvSpPr>
          <p:cNvPr id="12" name="矩形: 圆角 46"/>
          <p:cNvSpPr/>
          <p:nvPr/>
        </p:nvSpPr>
        <p:spPr>
          <a:xfrm>
            <a:off x="947420" y="4600575"/>
            <a:ext cx="2969895" cy="7702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349A">
                  <a:alpha val="18000"/>
                </a:srgbClr>
              </a:gs>
              <a:gs pos="100000">
                <a:srgbClr val="0356B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ln>
                  <a:noFill/>
                </a:ln>
                <a:solidFill>
                  <a:srgbClr val="C00000"/>
                </a:solidFill>
                <a:effectLst/>
                <a:latin typeface="+mn-ea"/>
                <a:cs typeface="+mn-ea"/>
                <a:sym typeface="+mn-ea"/>
              </a:rPr>
              <a:t>疼痛引发失眠人群占比高</a:t>
            </a:r>
            <a:endParaRPr lang="zh-CN" altLang="en-US" sz="1400" b="1" dirty="0">
              <a:ln>
                <a:noFill/>
              </a:ln>
              <a:solidFill>
                <a:srgbClr val="C00000"/>
              </a:solidFill>
              <a:effectLst/>
              <a:latin typeface="+mn-ea"/>
              <a:cs typeface="+mn-ea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+mn-ea"/>
                <a:sym typeface="+mn-ea"/>
              </a:rPr>
              <a:t>疼痛引发的失眠约占偶发性失眠病例的 40%-60%。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等线" panose="02010600030101010101" charset="-122"/>
              <a:cs typeface="+mn-ea"/>
              <a:sym typeface="+mn-ea"/>
            </a:endParaRPr>
          </a:p>
        </p:txBody>
      </p:sp>
      <p:sp>
        <p:nvSpPr>
          <p:cNvPr id="13" name="矩形: 圆角 46"/>
          <p:cNvSpPr/>
          <p:nvPr/>
        </p:nvSpPr>
        <p:spPr>
          <a:xfrm>
            <a:off x="929005" y="5596890"/>
            <a:ext cx="2969895" cy="7607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349A">
                  <a:alpha val="18000"/>
                </a:srgbClr>
              </a:gs>
              <a:gs pos="100000">
                <a:srgbClr val="0356B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lnSpc>
                <a:spcPts val="2500"/>
              </a:lnSpc>
              <a:buNone/>
            </a:pPr>
            <a:r>
              <a:rPr lang="zh-CN" altLang="en-US" sz="1400" b="1" dirty="0">
                <a:ln>
                  <a:noFill/>
                </a:ln>
                <a:solidFill>
                  <a:srgbClr val="C00000"/>
                </a:solidFill>
                <a:effectLst/>
                <a:latin typeface="+mn-ea"/>
                <a:cs typeface="+mn-ea"/>
                <a:sym typeface="+mn-ea"/>
              </a:rPr>
              <a:t>发病人群种类多</a:t>
            </a:r>
            <a:endParaRPr lang="zh-CN" altLang="en-US" sz="1400" b="1" dirty="0">
              <a:ln>
                <a:noFill/>
              </a:ln>
              <a:solidFill>
                <a:srgbClr val="C00000"/>
              </a:solidFill>
              <a:effectLst/>
              <a:latin typeface="+mn-ea"/>
              <a:cs typeface="+mn-ea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+mn-ea"/>
                <a:sym typeface="+mn-ea"/>
              </a:rPr>
              <a:t>高发人群包括中老年、职</a:t>
            </a:r>
            <a:r>
              <a:rPr lang="zh-CN" altLang="en-US" sz="12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ea"/>
                <a:ea typeface="+mj-ea"/>
                <a:cs typeface="+mn-ea"/>
                <a:sym typeface="+mn-ea"/>
              </a:rPr>
              <a:t>场人士及经期女性。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等线" panose="02010600030101010101" charset="-122"/>
              <a:cs typeface="+mn-ea"/>
              <a:sym typeface="+mn-ea"/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269025" y="4698090"/>
            <a:ext cx="574824" cy="576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7" name="stomach_160992"/>
          <p:cNvSpPr/>
          <p:nvPr/>
        </p:nvSpPr>
        <p:spPr>
          <a:xfrm>
            <a:off x="365422" y="4789004"/>
            <a:ext cx="398191" cy="397344"/>
          </a:xfrm>
          <a:custGeom>
            <a:avLst/>
            <a:gdLst>
              <a:gd name="T0" fmla="*/ 12436 w 12765"/>
              <a:gd name="T1" fmla="*/ 0 h 12739"/>
              <a:gd name="T2" fmla="*/ 4469 w 12765"/>
              <a:gd name="T3" fmla="*/ 7970 h 12739"/>
              <a:gd name="T4" fmla="*/ 1369 w 12765"/>
              <a:gd name="T5" fmla="*/ 5163 h 12739"/>
              <a:gd name="T6" fmla="*/ 0 w 12765"/>
              <a:gd name="T7" fmla="*/ 6438 h 12739"/>
              <a:gd name="T8" fmla="*/ 5357 w 12765"/>
              <a:gd name="T9" fmla="*/ 12739 h 12739"/>
              <a:gd name="T10" fmla="*/ 12765 w 12765"/>
              <a:gd name="T11" fmla="*/ 877 h 12739"/>
              <a:gd name="T12" fmla="*/ 12436 w 12765"/>
              <a:gd name="T13" fmla="*/ 0 h 12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65" h="12739">
                <a:moveTo>
                  <a:pt x="12436" y="0"/>
                </a:moveTo>
                <a:cubicBezTo>
                  <a:pt x="8552" y="2754"/>
                  <a:pt x="5734" y="6228"/>
                  <a:pt x="4469" y="7970"/>
                </a:cubicBezTo>
                <a:lnTo>
                  <a:pt x="1369" y="5163"/>
                </a:lnTo>
                <a:lnTo>
                  <a:pt x="0" y="6438"/>
                </a:lnTo>
                <a:lnTo>
                  <a:pt x="5357" y="12739"/>
                </a:lnTo>
                <a:cubicBezTo>
                  <a:pt x="6278" y="10010"/>
                  <a:pt x="9199" y="4669"/>
                  <a:pt x="12765" y="877"/>
                </a:cubicBezTo>
                <a:lnTo>
                  <a:pt x="1243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+mn-ea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73484" y="5645369"/>
            <a:ext cx="597753" cy="59775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stomach_160992"/>
          <p:cNvSpPr/>
          <p:nvPr/>
        </p:nvSpPr>
        <p:spPr>
          <a:xfrm>
            <a:off x="442094" y="5798707"/>
            <a:ext cx="232851" cy="28927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8383" h="606722">
                <a:moveTo>
                  <a:pt x="244156" y="318674"/>
                </a:moveTo>
                <a:cubicBezTo>
                  <a:pt x="255991" y="318674"/>
                  <a:pt x="265512" y="328183"/>
                  <a:pt x="265512" y="340003"/>
                </a:cubicBezTo>
                <a:lnTo>
                  <a:pt x="265512" y="382129"/>
                </a:lnTo>
                <a:lnTo>
                  <a:pt x="307779" y="382129"/>
                </a:lnTo>
                <a:cubicBezTo>
                  <a:pt x="319525" y="382129"/>
                  <a:pt x="329046" y="391727"/>
                  <a:pt x="329046" y="403459"/>
                </a:cubicBezTo>
                <a:cubicBezTo>
                  <a:pt x="329046" y="415190"/>
                  <a:pt x="319525" y="424788"/>
                  <a:pt x="307779" y="424788"/>
                </a:cubicBezTo>
                <a:lnTo>
                  <a:pt x="265512" y="424788"/>
                </a:lnTo>
                <a:lnTo>
                  <a:pt x="265512" y="466914"/>
                </a:lnTo>
                <a:cubicBezTo>
                  <a:pt x="265512" y="478734"/>
                  <a:pt x="255991" y="488243"/>
                  <a:pt x="244156" y="488243"/>
                </a:cubicBezTo>
                <a:cubicBezTo>
                  <a:pt x="232410" y="488243"/>
                  <a:pt x="222889" y="478734"/>
                  <a:pt x="222889" y="466914"/>
                </a:cubicBezTo>
                <a:lnTo>
                  <a:pt x="222889" y="424788"/>
                </a:lnTo>
                <a:lnTo>
                  <a:pt x="180622" y="424788"/>
                </a:lnTo>
                <a:cubicBezTo>
                  <a:pt x="168876" y="424788"/>
                  <a:pt x="159266" y="415190"/>
                  <a:pt x="159266" y="403459"/>
                </a:cubicBezTo>
                <a:cubicBezTo>
                  <a:pt x="159266" y="391727"/>
                  <a:pt x="168876" y="382129"/>
                  <a:pt x="180622" y="382129"/>
                </a:cubicBezTo>
                <a:lnTo>
                  <a:pt x="222889" y="382129"/>
                </a:lnTo>
                <a:lnTo>
                  <a:pt x="222889" y="340003"/>
                </a:lnTo>
                <a:cubicBezTo>
                  <a:pt x="222889" y="328183"/>
                  <a:pt x="232410" y="318674"/>
                  <a:pt x="244156" y="318674"/>
                </a:cubicBezTo>
                <a:close/>
                <a:moveTo>
                  <a:pt x="119792" y="279949"/>
                </a:moveTo>
                <a:cubicBezTo>
                  <a:pt x="106884" y="279949"/>
                  <a:pt x="96470" y="290436"/>
                  <a:pt x="96470" y="303322"/>
                </a:cubicBezTo>
                <a:lnTo>
                  <a:pt x="96470" y="503634"/>
                </a:lnTo>
                <a:cubicBezTo>
                  <a:pt x="96470" y="516520"/>
                  <a:pt x="106884" y="527006"/>
                  <a:pt x="119792" y="527006"/>
                </a:cubicBezTo>
                <a:lnTo>
                  <a:pt x="368502" y="527006"/>
                </a:lnTo>
                <a:cubicBezTo>
                  <a:pt x="381410" y="527006"/>
                  <a:pt x="391913" y="516520"/>
                  <a:pt x="391913" y="503634"/>
                </a:cubicBezTo>
                <a:lnTo>
                  <a:pt x="391913" y="303322"/>
                </a:lnTo>
                <a:cubicBezTo>
                  <a:pt x="391913" y="290436"/>
                  <a:pt x="381410" y="279949"/>
                  <a:pt x="368502" y="279949"/>
                </a:cubicBezTo>
                <a:close/>
                <a:moveTo>
                  <a:pt x="29708" y="197301"/>
                </a:moveTo>
                <a:lnTo>
                  <a:pt x="458675" y="197301"/>
                </a:lnTo>
                <a:lnTo>
                  <a:pt x="458675" y="515809"/>
                </a:lnTo>
                <a:cubicBezTo>
                  <a:pt x="458675" y="565931"/>
                  <a:pt x="417817" y="606722"/>
                  <a:pt x="367612" y="606722"/>
                </a:cubicBezTo>
                <a:lnTo>
                  <a:pt x="120682" y="606722"/>
                </a:lnTo>
                <a:cubicBezTo>
                  <a:pt x="70477" y="606722"/>
                  <a:pt x="29708" y="565931"/>
                  <a:pt x="29708" y="515809"/>
                </a:cubicBezTo>
                <a:close/>
                <a:moveTo>
                  <a:pt x="20916" y="0"/>
                </a:moveTo>
                <a:lnTo>
                  <a:pt x="467467" y="0"/>
                </a:lnTo>
                <a:cubicBezTo>
                  <a:pt x="478948" y="0"/>
                  <a:pt x="488383" y="9332"/>
                  <a:pt x="488383" y="20886"/>
                </a:cubicBezTo>
                <a:lnTo>
                  <a:pt x="488383" y="129136"/>
                </a:lnTo>
                <a:cubicBezTo>
                  <a:pt x="488383" y="140690"/>
                  <a:pt x="478948" y="150022"/>
                  <a:pt x="467467" y="150022"/>
                </a:cubicBezTo>
                <a:lnTo>
                  <a:pt x="20916" y="150022"/>
                </a:lnTo>
                <a:cubicBezTo>
                  <a:pt x="9346" y="150022"/>
                  <a:pt x="0" y="140690"/>
                  <a:pt x="0" y="129136"/>
                </a:cubicBezTo>
                <a:lnTo>
                  <a:pt x="0" y="20886"/>
                </a:lnTo>
                <a:cubicBezTo>
                  <a:pt x="0" y="9332"/>
                  <a:pt x="9346" y="0"/>
                  <a:pt x="2091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4287520" y="1576070"/>
            <a:ext cx="7603490" cy="2587625"/>
            <a:chOff x="6296393" y="2536163"/>
            <a:chExt cx="5233451" cy="3954609"/>
          </a:xfrm>
        </p:grpSpPr>
        <p:sp>
          <p:nvSpPr>
            <p:cNvPr id="41" name="矩形 40"/>
            <p:cNvSpPr/>
            <p:nvPr/>
          </p:nvSpPr>
          <p:spPr bwMode="gray">
            <a:xfrm>
              <a:off x="6296393" y="2793334"/>
              <a:ext cx="5233451" cy="36974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 bwMode="gray">
            <a:xfrm>
              <a:off x="7774541" y="2536163"/>
              <a:ext cx="2523708" cy="561391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临床需求仍未满足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 bwMode="gray">
            <a:xfrm>
              <a:off x="6389051" y="3128139"/>
              <a:ext cx="1292847" cy="9908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defRPr/>
              </a:pPr>
              <a:r>
                <a:rPr lang="zh-CN" altLang="en-US" sz="1400" b="1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ea"/>
                  <a:ea typeface="+mj-ea"/>
                  <a:cs typeface="+mn-ea"/>
                  <a:sym typeface="+mn-ea"/>
                </a:rPr>
                <a:t>缺乏 “疼痛 - 失眠恶性循环” 的协同方案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 bwMode="gray">
            <a:xfrm>
              <a:off x="7751917" y="3155256"/>
              <a:ext cx="3777927" cy="908334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/>
            <a:p>
              <a:pPr indent="0" fontAlgn="auto">
                <a:lnSpc>
                  <a:spcPts val="1940"/>
                </a:lnSpc>
                <a:buFont typeface="Wingdings" panose="05000000000000000000" charset="0"/>
                <a:buNone/>
              </a:pPr>
              <a:r>
                <a:rPr lang="zh-CN" altLang="en-US" sz="1200" dirty="0">
                  <a:ln>
                    <a:noFill/>
                  </a:ln>
                  <a:effectLst/>
                  <a:latin typeface="+mj-ea"/>
                  <a:ea typeface="+mj-ea"/>
                  <a:cs typeface="+mn-ea"/>
                  <a:sym typeface="+mn-ea"/>
                </a:rPr>
                <a:t>现有药物仅单一靶点（镇痛或助眠），单方联用存在药效不同步：镇痛起效慢于助眠，或助眠时效短于镇痛，导致夜间疼痛复发、睡眠中断。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1" name="矩形 30"/>
            <p:cNvSpPr/>
            <p:nvPr/>
          </p:nvSpPr>
          <p:spPr bwMode="gray">
            <a:xfrm>
              <a:off x="6377251" y="4383908"/>
              <a:ext cx="1292847" cy="905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defRPr/>
              </a:pPr>
              <a:r>
                <a:rPr lang="zh-CN" altLang="en-US" sz="1400" b="1" dirty="0">
                  <a:ln>
                    <a:noFill/>
                  </a:ln>
                  <a:effectLst/>
                  <a:latin typeface="+mj-ea"/>
                  <a:ea typeface="+mj-ea"/>
                  <a:cs typeface="+mn-ea"/>
                  <a:sym typeface="+mn-ea"/>
                </a:rPr>
                <a:t>传统镇静药</a:t>
              </a:r>
              <a:r>
                <a:rPr lang="zh-CN" altLang="en-US" sz="1400" b="1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ea"/>
                  <a:ea typeface="+mj-ea"/>
                  <a:cs typeface="+mn-ea"/>
                  <a:sym typeface="+mn-ea"/>
                </a:rPr>
                <a:t>长期服用，</a:t>
              </a:r>
              <a:r>
                <a:rPr lang="zh-CN" altLang="en-US" sz="1400" b="1" dirty="0">
                  <a:ln>
                    <a:noFill/>
                  </a:ln>
                  <a:effectLst/>
                  <a:latin typeface="+mj-ea"/>
                  <a:ea typeface="+mj-ea"/>
                  <a:cs typeface="+mn-ea"/>
                  <a:sym typeface="+mn-ea"/>
                </a:rPr>
                <a:t>依赖性较强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 bwMode="gray">
            <a:xfrm>
              <a:off x="7774557" y="4520746"/>
              <a:ext cx="3754850" cy="9859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200" dirty="0">
                  <a:ln>
                    <a:noFill/>
                  </a:ln>
                  <a:effectLst/>
                  <a:latin typeface="+mj-ea"/>
                  <a:ea typeface="+mj-ea"/>
                  <a:cs typeface="+mn-ea"/>
                  <a:sym typeface="+mn-ea"/>
                </a:rPr>
                <a:t>传统镇静药（如苯二氮卓类</a:t>
              </a:r>
              <a:r>
                <a:rPr lang="en-US" altLang="zh-CN" sz="1200" dirty="0">
                  <a:ln>
                    <a:noFill/>
                  </a:ln>
                  <a:effectLst/>
                  <a:latin typeface="+mj-ea"/>
                  <a:ea typeface="+mj-ea"/>
                  <a:cs typeface="+mn-ea"/>
                  <a:sym typeface="+mn-ea"/>
                </a:rPr>
                <a:t>)</a:t>
              </a:r>
              <a:r>
                <a:rPr lang="zh-CN" altLang="en-US" sz="120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ea"/>
                  <a:ea typeface="+mj-ea"/>
                  <a:cs typeface="+mn-ea"/>
                  <a:sym typeface="+mn-ea"/>
                </a:rPr>
                <a:t>长期用易依赖、耐药、戒断反应，且无镇痛作用。</a:t>
              </a:r>
              <a:endParaRPr lang="zh-CN" altLang="en-US" sz="12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ea"/>
                <a:ea typeface="+mj-ea"/>
                <a:cs typeface="+mn-ea"/>
                <a:sym typeface="+mn-ea"/>
              </a:endParaRPr>
            </a:p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kumimoji="0" lang="zh-CN" altLang="en-US" sz="1200" b="0" i="0" u="none" strike="noStrike" kern="1200" cap="none" spc="0" normalizeH="0" baseline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 bwMode="gray">
          <a:xfrm>
            <a:off x="4422141" y="3504563"/>
            <a:ext cx="1878330" cy="59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defRPr/>
            </a:pPr>
            <a:r>
              <a:rPr lang="zh-CN" altLang="en-US" sz="1400" b="1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+mn-ea"/>
                <a:sym typeface="+mn-ea"/>
              </a:rPr>
              <a:t>用药依从性较差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 bwMode="gray">
          <a:xfrm>
            <a:off x="6277610" y="3559175"/>
            <a:ext cx="5752465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ts val="2500"/>
              </a:lnSpc>
              <a:buFont typeface="Wingdings" panose="05000000000000000000" charset="0"/>
              <a:buNone/>
            </a:pPr>
            <a:r>
              <a:rPr lang="en-US" altLang="zh-CN" sz="1200" dirty="0">
                <a:ln>
                  <a:noFill/>
                </a:ln>
                <a:effectLst/>
                <a:latin typeface="+mj-ea"/>
                <a:ea typeface="+mj-ea"/>
                <a:cs typeface="+mn-ea"/>
                <a:sym typeface="+mn-ea"/>
              </a:rPr>
              <a:t> </a:t>
            </a:r>
            <a:r>
              <a:rPr lang="zh-CN" altLang="en-US" sz="1200" dirty="0">
                <a:ln>
                  <a:noFill/>
                </a:ln>
                <a:effectLst/>
                <a:latin typeface="+mj-ea"/>
                <a:ea typeface="+mj-ea"/>
                <a:cs typeface="+mn-ea"/>
                <a:sym typeface="+mn-ea"/>
              </a:rPr>
              <a:t>患者需分别购买、分次服用镇痛药与助眠药，用药步骤繁琐，漏服、错服风险高。</a:t>
            </a:r>
            <a:endParaRPr kumimoji="0" lang="zh-CN" altLang="en-US" sz="120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16" name="stomach_160992"/>
          <p:cNvSpPr/>
          <p:nvPr/>
        </p:nvSpPr>
        <p:spPr>
          <a:xfrm>
            <a:off x="4578985" y="4231005"/>
            <a:ext cx="316865" cy="430530"/>
          </a:xfrm>
          <a:custGeom>
            <a:avLst/>
            <a:gdLst>
              <a:gd name="T0" fmla="*/ 7331 w 9142"/>
              <a:gd name="T1" fmla="*/ 3286 h 12000"/>
              <a:gd name="T2" fmla="*/ 4087 w 9142"/>
              <a:gd name="T3" fmla="*/ 7251 h 12000"/>
              <a:gd name="T4" fmla="*/ 3312 w 9142"/>
              <a:gd name="T5" fmla="*/ 5788 h 12000"/>
              <a:gd name="T6" fmla="*/ 1714 w 9142"/>
              <a:gd name="T7" fmla="*/ 6732 h 12000"/>
              <a:gd name="T8" fmla="*/ 4184 w 9142"/>
              <a:gd name="T9" fmla="*/ 8714 h 12000"/>
              <a:gd name="T10" fmla="*/ 7428 w 9142"/>
              <a:gd name="T11" fmla="*/ 5363 h 12000"/>
              <a:gd name="T12" fmla="*/ 7331 w 9142"/>
              <a:gd name="T13" fmla="*/ 3286 h 12000"/>
              <a:gd name="T14" fmla="*/ 7857 w 9142"/>
              <a:gd name="T15" fmla="*/ 1429 h 12000"/>
              <a:gd name="T16" fmla="*/ 6571 w 9142"/>
              <a:gd name="T17" fmla="*/ 1286 h 12000"/>
              <a:gd name="T18" fmla="*/ 4571 w 9142"/>
              <a:gd name="T19" fmla="*/ 0 h 12000"/>
              <a:gd name="T20" fmla="*/ 2571 w 9142"/>
              <a:gd name="T21" fmla="*/ 1286 h 12000"/>
              <a:gd name="T22" fmla="*/ 1285 w 9142"/>
              <a:gd name="T23" fmla="*/ 1429 h 12000"/>
              <a:gd name="T24" fmla="*/ 0 w 9142"/>
              <a:gd name="T25" fmla="*/ 1429 h 12000"/>
              <a:gd name="T26" fmla="*/ 0 w 9142"/>
              <a:gd name="T27" fmla="*/ 7571 h 12000"/>
              <a:gd name="T28" fmla="*/ 1285 w 9142"/>
              <a:gd name="T29" fmla="*/ 10143 h 12000"/>
              <a:gd name="T30" fmla="*/ 4571 w 9142"/>
              <a:gd name="T31" fmla="*/ 12000 h 12000"/>
              <a:gd name="T32" fmla="*/ 7857 w 9142"/>
              <a:gd name="T33" fmla="*/ 10143 h 12000"/>
              <a:gd name="T34" fmla="*/ 9142 w 9142"/>
              <a:gd name="T35" fmla="*/ 7571 h 12000"/>
              <a:gd name="T36" fmla="*/ 9142 w 9142"/>
              <a:gd name="T37" fmla="*/ 1429 h 12000"/>
              <a:gd name="T38" fmla="*/ 7857 w 9142"/>
              <a:gd name="T39" fmla="*/ 1429 h 12000"/>
              <a:gd name="T40" fmla="*/ 8428 w 9142"/>
              <a:gd name="T41" fmla="*/ 7571 h 12000"/>
              <a:gd name="T42" fmla="*/ 6857 w 9142"/>
              <a:gd name="T43" fmla="*/ 9857 h 12000"/>
              <a:gd name="T44" fmla="*/ 4571 w 9142"/>
              <a:gd name="T45" fmla="*/ 11286 h 12000"/>
              <a:gd name="T46" fmla="*/ 2285 w 9142"/>
              <a:gd name="T47" fmla="*/ 9857 h 12000"/>
              <a:gd name="T48" fmla="*/ 714 w 9142"/>
              <a:gd name="T49" fmla="*/ 7571 h 12000"/>
              <a:gd name="T50" fmla="*/ 714 w 9142"/>
              <a:gd name="T51" fmla="*/ 2143 h 12000"/>
              <a:gd name="T52" fmla="*/ 1285 w 9142"/>
              <a:gd name="T53" fmla="*/ 2143 h 12000"/>
              <a:gd name="T54" fmla="*/ 2571 w 9142"/>
              <a:gd name="T55" fmla="*/ 2000 h 12000"/>
              <a:gd name="T56" fmla="*/ 4571 w 9142"/>
              <a:gd name="T57" fmla="*/ 1000 h 12000"/>
              <a:gd name="T58" fmla="*/ 6571 w 9142"/>
              <a:gd name="T59" fmla="*/ 2000 h 12000"/>
              <a:gd name="T60" fmla="*/ 7857 w 9142"/>
              <a:gd name="T61" fmla="*/ 2143 h 12000"/>
              <a:gd name="T62" fmla="*/ 8428 w 9142"/>
              <a:gd name="T63" fmla="*/ 2143 h 12000"/>
              <a:gd name="T64" fmla="*/ 8428 w 9142"/>
              <a:gd name="T65" fmla="*/ 7571 h 1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42" h="12000">
                <a:moveTo>
                  <a:pt x="7331" y="3286"/>
                </a:moveTo>
                <a:cubicBezTo>
                  <a:pt x="5346" y="4277"/>
                  <a:pt x="4087" y="7251"/>
                  <a:pt x="4087" y="7251"/>
                </a:cubicBezTo>
                <a:lnTo>
                  <a:pt x="3312" y="5788"/>
                </a:lnTo>
                <a:lnTo>
                  <a:pt x="1714" y="6732"/>
                </a:lnTo>
                <a:cubicBezTo>
                  <a:pt x="2392" y="6968"/>
                  <a:pt x="3360" y="7723"/>
                  <a:pt x="4184" y="8714"/>
                </a:cubicBezTo>
                <a:cubicBezTo>
                  <a:pt x="4765" y="7676"/>
                  <a:pt x="6556" y="5551"/>
                  <a:pt x="7428" y="5363"/>
                </a:cubicBezTo>
                <a:cubicBezTo>
                  <a:pt x="7089" y="4607"/>
                  <a:pt x="7283" y="3994"/>
                  <a:pt x="7331" y="3286"/>
                </a:cubicBezTo>
                <a:close/>
                <a:moveTo>
                  <a:pt x="7857" y="1429"/>
                </a:moveTo>
                <a:cubicBezTo>
                  <a:pt x="7433" y="1429"/>
                  <a:pt x="7125" y="1406"/>
                  <a:pt x="6571" y="1286"/>
                </a:cubicBezTo>
                <a:cubicBezTo>
                  <a:pt x="5512" y="1056"/>
                  <a:pt x="4571" y="0"/>
                  <a:pt x="4571" y="0"/>
                </a:cubicBezTo>
                <a:cubicBezTo>
                  <a:pt x="4571" y="0"/>
                  <a:pt x="3630" y="1056"/>
                  <a:pt x="2571" y="1286"/>
                </a:cubicBezTo>
                <a:cubicBezTo>
                  <a:pt x="2017" y="1406"/>
                  <a:pt x="1709" y="1429"/>
                  <a:pt x="1285" y="1429"/>
                </a:cubicBezTo>
                <a:lnTo>
                  <a:pt x="0" y="1429"/>
                </a:lnTo>
                <a:lnTo>
                  <a:pt x="0" y="7571"/>
                </a:lnTo>
                <a:cubicBezTo>
                  <a:pt x="0" y="7571"/>
                  <a:pt x="188" y="9123"/>
                  <a:pt x="1285" y="10143"/>
                </a:cubicBezTo>
                <a:cubicBezTo>
                  <a:pt x="2284" y="11072"/>
                  <a:pt x="4571" y="12000"/>
                  <a:pt x="4571" y="12000"/>
                </a:cubicBezTo>
                <a:cubicBezTo>
                  <a:pt x="4571" y="12000"/>
                  <a:pt x="6858" y="11072"/>
                  <a:pt x="7857" y="10143"/>
                </a:cubicBezTo>
                <a:cubicBezTo>
                  <a:pt x="8954" y="9123"/>
                  <a:pt x="9142" y="7571"/>
                  <a:pt x="9142" y="7571"/>
                </a:cubicBezTo>
                <a:lnTo>
                  <a:pt x="9142" y="1429"/>
                </a:lnTo>
                <a:lnTo>
                  <a:pt x="7857" y="1429"/>
                </a:lnTo>
                <a:close/>
                <a:moveTo>
                  <a:pt x="8428" y="7571"/>
                </a:moveTo>
                <a:cubicBezTo>
                  <a:pt x="8428" y="7571"/>
                  <a:pt x="8099" y="8955"/>
                  <a:pt x="6857" y="9857"/>
                </a:cubicBezTo>
                <a:cubicBezTo>
                  <a:pt x="5717" y="10685"/>
                  <a:pt x="4571" y="11286"/>
                  <a:pt x="4571" y="11286"/>
                </a:cubicBezTo>
                <a:cubicBezTo>
                  <a:pt x="4571" y="11286"/>
                  <a:pt x="3425" y="10685"/>
                  <a:pt x="2285" y="9857"/>
                </a:cubicBezTo>
                <a:cubicBezTo>
                  <a:pt x="1043" y="8955"/>
                  <a:pt x="714" y="7571"/>
                  <a:pt x="714" y="7571"/>
                </a:cubicBezTo>
                <a:lnTo>
                  <a:pt x="714" y="2143"/>
                </a:lnTo>
                <a:lnTo>
                  <a:pt x="1285" y="2143"/>
                </a:lnTo>
                <a:cubicBezTo>
                  <a:pt x="1611" y="2143"/>
                  <a:pt x="2275" y="2068"/>
                  <a:pt x="2571" y="2000"/>
                </a:cubicBezTo>
                <a:cubicBezTo>
                  <a:pt x="3659" y="1749"/>
                  <a:pt x="4571" y="1000"/>
                  <a:pt x="4571" y="1000"/>
                </a:cubicBezTo>
                <a:cubicBezTo>
                  <a:pt x="4571" y="1000"/>
                  <a:pt x="5483" y="1749"/>
                  <a:pt x="6571" y="2000"/>
                </a:cubicBezTo>
                <a:cubicBezTo>
                  <a:pt x="6867" y="2068"/>
                  <a:pt x="7531" y="2143"/>
                  <a:pt x="7857" y="2143"/>
                </a:cubicBezTo>
                <a:lnTo>
                  <a:pt x="8428" y="2143"/>
                </a:lnTo>
                <a:lnTo>
                  <a:pt x="8428" y="7571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solidFill>
                <a:srgbClr val="7C3663"/>
              </a:solidFill>
            </a:endParaRPr>
          </a:p>
        </p:txBody>
      </p:sp>
      <p:sp>
        <p:nvSpPr>
          <p:cNvPr id="17" name="标题"/>
          <p:cNvSpPr/>
          <p:nvPr>
            <p:custDataLst>
              <p:tags r:id="rId4"/>
            </p:custDataLst>
          </p:nvPr>
        </p:nvSpPr>
        <p:spPr>
          <a:xfrm>
            <a:off x="5026025" y="4245610"/>
            <a:ext cx="6865620" cy="42481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sz="1600" b="1" dirty="0">
                <a:solidFill>
                  <a:srgbClr val="007AD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苯海拉明布洛芬片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弥补</a:t>
            </a:r>
            <a:r>
              <a:rPr lang="zh-CN" altLang="en-US" sz="1600" b="1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+mn-ea"/>
                <a:sym typeface="+mn-ea"/>
              </a:rPr>
              <a:t>疼痛引发失眠临床治疗的空白</a:t>
            </a:r>
            <a:endParaRPr lang="zh-CN" altLang="en-US" sz="1600" b="1" dirty="0">
              <a:ln>
                <a:noFill/>
              </a:ln>
              <a:solidFill>
                <a:schemeClr val="tx1"/>
              </a:solidFill>
              <a:effectLst/>
              <a:uFillTx/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75" name="任意多边形: 形状 74"/>
          <p:cNvSpPr/>
          <p:nvPr/>
        </p:nvSpPr>
        <p:spPr>
          <a:xfrm>
            <a:off x="5509895" y="4843145"/>
            <a:ext cx="6586220" cy="464185"/>
          </a:xfrm>
          <a:custGeom>
            <a:avLst/>
            <a:gdLst>
              <a:gd name="connsiteX0" fmla="*/ 19833 w 2162995"/>
              <a:gd name="connsiteY0" fmla="*/ 0 h 519406"/>
              <a:gd name="connsiteX1" fmla="*/ 2120154 w 2162995"/>
              <a:gd name="connsiteY1" fmla="*/ 0 h 519406"/>
              <a:gd name="connsiteX2" fmla="*/ 2162995 w 2162995"/>
              <a:gd name="connsiteY2" fmla="*/ 42841 h 519406"/>
              <a:gd name="connsiteX3" fmla="*/ 2162995 w 2162995"/>
              <a:gd name="connsiteY3" fmla="*/ 476565 h 519406"/>
              <a:gd name="connsiteX4" fmla="*/ 2120154 w 2162995"/>
              <a:gd name="connsiteY4" fmla="*/ 519406 h 519406"/>
              <a:gd name="connsiteX5" fmla="*/ 19833 w 2162995"/>
              <a:gd name="connsiteY5" fmla="*/ 519406 h 519406"/>
              <a:gd name="connsiteX6" fmla="*/ 0 w 2162995"/>
              <a:gd name="connsiteY6" fmla="*/ 511191 h 519406"/>
              <a:gd name="connsiteX7" fmla="*/ 37700 w 2162995"/>
              <a:gd name="connsiteY7" fmla="*/ 465498 h 519406"/>
              <a:gd name="connsiteX8" fmla="*/ 102430 w 2162995"/>
              <a:gd name="connsiteY8" fmla="*/ 253586 h 519406"/>
              <a:gd name="connsiteX9" fmla="*/ 37700 w 2162995"/>
              <a:gd name="connsiteY9" fmla="*/ 41674 h 519406"/>
              <a:gd name="connsiteX10" fmla="*/ 7523 w 2162995"/>
              <a:gd name="connsiteY10" fmla="*/ 5099 h 51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2995" h="519406">
                <a:moveTo>
                  <a:pt x="19833" y="0"/>
                </a:moveTo>
                <a:lnTo>
                  <a:pt x="2120154" y="0"/>
                </a:lnTo>
                <a:cubicBezTo>
                  <a:pt x="2143814" y="0"/>
                  <a:pt x="2162995" y="19181"/>
                  <a:pt x="2162995" y="42841"/>
                </a:cubicBezTo>
                <a:lnTo>
                  <a:pt x="2162995" y="476565"/>
                </a:lnTo>
                <a:cubicBezTo>
                  <a:pt x="2162995" y="500225"/>
                  <a:pt x="2143814" y="519406"/>
                  <a:pt x="2120154" y="519406"/>
                </a:cubicBezTo>
                <a:lnTo>
                  <a:pt x="19833" y="519406"/>
                </a:lnTo>
                <a:lnTo>
                  <a:pt x="0" y="511191"/>
                </a:lnTo>
                <a:lnTo>
                  <a:pt x="37700" y="465498"/>
                </a:lnTo>
                <a:cubicBezTo>
                  <a:pt x="78567" y="405007"/>
                  <a:pt x="102430" y="332083"/>
                  <a:pt x="102430" y="253586"/>
                </a:cubicBezTo>
                <a:cubicBezTo>
                  <a:pt x="102430" y="175089"/>
                  <a:pt x="78567" y="102166"/>
                  <a:pt x="37700" y="41674"/>
                </a:cubicBezTo>
                <a:lnTo>
                  <a:pt x="7523" y="5099"/>
                </a:lnTo>
                <a:close/>
              </a:path>
            </a:pathLst>
          </a:custGeom>
          <a:gradFill>
            <a:gsLst>
              <a:gs pos="37000">
                <a:srgbClr val="F1DE6A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0" fontAlgn="auto">
              <a:lnSpc>
                <a:spcPts val="2500"/>
              </a:lnSpc>
              <a:buFont typeface="Wingdings" panose="05000000000000000000" charset="0"/>
              <a:buNone/>
            </a:pPr>
            <a:endParaRPr lang="zh-CN" altLang="en-US" sz="14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79570" y="4838065"/>
            <a:ext cx="180721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b="1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+mn-ea"/>
                <a:sym typeface="+mn-ea"/>
              </a:rPr>
              <a:t>1）镇痛 + 助眠</a:t>
            </a:r>
            <a:endParaRPr lang="en-US" altLang="zh-CN" sz="1600" b="1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859780" y="4838065"/>
            <a:ext cx="6355715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zh-CN" altLang="en-US" sz="14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ea"/>
                <a:ea typeface="+mj-ea"/>
                <a:cs typeface="+mn-ea"/>
                <a:sym typeface="+mn-ea"/>
              </a:rPr>
              <a:t>双效合一，直击疼痛诱发失眠根源，镇痛同时加快入睡，避免单方药效不同步。</a:t>
            </a:r>
            <a:endParaRPr lang="zh-CN" altLang="en-US" sz="14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173855" y="5471795"/>
            <a:ext cx="152146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b="1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+mn-ea"/>
                <a:sym typeface="+mn-ea"/>
              </a:rPr>
              <a:t>2）依从性高</a:t>
            </a:r>
            <a:endParaRPr lang="en-US" altLang="zh-CN" sz="1600" b="1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860415" y="5459730"/>
            <a:ext cx="598805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  <a:buFont typeface="Wingdings" panose="05000000000000000000" charset="0"/>
              <a:buNone/>
            </a:pPr>
            <a:r>
              <a:rPr lang="zh-CN" altLang="en-US" sz="1400" dirty="0">
                <a:ln>
                  <a:noFill/>
                </a:ln>
                <a:effectLst/>
                <a:latin typeface="+mj-ea"/>
                <a:ea typeface="+mj-ea"/>
                <a:cs typeface="+mn-ea"/>
                <a:sym typeface="+mn-ea"/>
              </a:rPr>
              <a:t>单片复方制剂，无需自行搭配，简化流程、减少漏服错服。</a:t>
            </a:r>
            <a:endParaRPr lang="zh-CN" altLang="en-US" sz="14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156075" y="6083935"/>
            <a:ext cx="152146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ts val="2500"/>
              </a:lnSpc>
              <a:buClrTx/>
              <a:buSzTx/>
              <a:buFontTx/>
            </a:pPr>
            <a:r>
              <a:rPr lang="en-US" altLang="zh-CN" sz="1600" b="1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+mn-ea"/>
                <a:sym typeface="+mn-ea"/>
              </a:rPr>
              <a:t>3）安全可控</a:t>
            </a:r>
            <a:endParaRPr lang="en-US" altLang="zh-CN" sz="1600" b="1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55" name="任意多边形: 形状 74"/>
          <p:cNvSpPr/>
          <p:nvPr/>
        </p:nvSpPr>
        <p:spPr>
          <a:xfrm>
            <a:off x="5509895" y="6077585"/>
            <a:ext cx="6591300" cy="464185"/>
          </a:xfrm>
          <a:custGeom>
            <a:avLst/>
            <a:gdLst>
              <a:gd name="connsiteX0" fmla="*/ 19833 w 2162995"/>
              <a:gd name="connsiteY0" fmla="*/ 0 h 519406"/>
              <a:gd name="connsiteX1" fmla="*/ 2120154 w 2162995"/>
              <a:gd name="connsiteY1" fmla="*/ 0 h 519406"/>
              <a:gd name="connsiteX2" fmla="*/ 2162995 w 2162995"/>
              <a:gd name="connsiteY2" fmla="*/ 42841 h 519406"/>
              <a:gd name="connsiteX3" fmla="*/ 2162995 w 2162995"/>
              <a:gd name="connsiteY3" fmla="*/ 476565 h 519406"/>
              <a:gd name="connsiteX4" fmla="*/ 2120154 w 2162995"/>
              <a:gd name="connsiteY4" fmla="*/ 519406 h 519406"/>
              <a:gd name="connsiteX5" fmla="*/ 19833 w 2162995"/>
              <a:gd name="connsiteY5" fmla="*/ 519406 h 519406"/>
              <a:gd name="connsiteX6" fmla="*/ 0 w 2162995"/>
              <a:gd name="connsiteY6" fmla="*/ 511191 h 519406"/>
              <a:gd name="connsiteX7" fmla="*/ 37700 w 2162995"/>
              <a:gd name="connsiteY7" fmla="*/ 465498 h 519406"/>
              <a:gd name="connsiteX8" fmla="*/ 102430 w 2162995"/>
              <a:gd name="connsiteY8" fmla="*/ 253586 h 519406"/>
              <a:gd name="connsiteX9" fmla="*/ 37700 w 2162995"/>
              <a:gd name="connsiteY9" fmla="*/ 41674 h 519406"/>
              <a:gd name="connsiteX10" fmla="*/ 7523 w 2162995"/>
              <a:gd name="connsiteY10" fmla="*/ 5099 h 51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2995" h="519406">
                <a:moveTo>
                  <a:pt x="19833" y="0"/>
                </a:moveTo>
                <a:lnTo>
                  <a:pt x="2120154" y="0"/>
                </a:lnTo>
                <a:cubicBezTo>
                  <a:pt x="2143814" y="0"/>
                  <a:pt x="2162995" y="19181"/>
                  <a:pt x="2162995" y="42841"/>
                </a:cubicBezTo>
                <a:lnTo>
                  <a:pt x="2162995" y="476565"/>
                </a:lnTo>
                <a:cubicBezTo>
                  <a:pt x="2162995" y="500225"/>
                  <a:pt x="2143814" y="519406"/>
                  <a:pt x="2120154" y="519406"/>
                </a:cubicBezTo>
                <a:lnTo>
                  <a:pt x="19833" y="519406"/>
                </a:lnTo>
                <a:lnTo>
                  <a:pt x="0" y="511191"/>
                </a:lnTo>
                <a:lnTo>
                  <a:pt x="37700" y="465498"/>
                </a:lnTo>
                <a:cubicBezTo>
                  <a:pt x="78567" y="405007"/>
                  <a:pt x="102430" y="332083"/>
                  <a:pt x="102430" y="253586"/>
                </a:cubicBezTo>
                <a:cubicBezTo>
                  <a:pt x="102430" y="175089"/>
                  <a:pt x="78567" y="102166"/>
                  <a:pt x="37700" y="41674"/>
                </a:cubicBezTo>
                <a:lnTo>
                  <a:pt x="7523" y="5099"/>
                </a:lnTo>
                <a:close/>
              </a:path>
            </a:pathLst>
          </a:custGeom>
          <a:gradFill>
            <a:gsLst>
              <a:gs pos="37000">
                <a:srgbClr val="F1DE6A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0" fontAlgn="auto">
              <a:lnSpc>
                <a:spcPts val="2500"/>
              </a:lnSpc>
              <a:buFont typeface="Wingdings" panose="05000000000000000000" charset="0"/>
              <a:buNone/>
            </a:pPr>
            <a:endParaRPr lang="zh-CN" altLang="en-US" sz="14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910580" y="6094730"/>
            <a:ext cx="5988050" cy="732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  <a:buFont typeface="Wingdings" panose="05000000000000000000" charset="0"/>
              <a:buNone/>
            </a:pPr>
            <a:r>
              <a:rPr lang="zh-CN" altLang="en-US" sz="14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ea"/>
                <a:ea typeface="+mj-ea"/>
                <a:cs typeface="+mn-ea"/>
                <a:sym typeface="+mn-ea"/>
              </a:rPr>
              <a:t>无成瘾依赖风险，中老年及普通人群耐受性更佳。</a:t>
            </a:r>
            <a:endParaRPr lang="zh-CN" altLang="en-US" sz="14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ea"/>
              <a:ea typeface="+mj-ea"/>
              <a:cs typeface="+mn-ea"/>
              <a:sym typeface="+mn-ea"/>
            </a:endParaRPr>
          </a:p>
          <a:p>
            <a:pPr indent="0" fontAlgn="auto">
              <a:lnSpc>
                <a:spcPts val="2500"/>
              </a:lnSpc>
              <a:buFont typeface="Wingdings" panose="05000000000000000000" charset="0"/>
              <a:buNone/>
            </a:pPr>
            <a:endParaRPr lang="zh-CN" altLang="en-US" sz="14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 bwMode="gray">
          <a:xfrm>
            <a:off x="125095" y="1737995"/>
            <a:ext cx="4023995" cy="4866640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矩形: 圆顶角 19"/>
          <p:cNvSpPr/>
          <p:nvPr/>
        </p:nvSpPr>
        <p:spPr>
          <a:xfrm>
            <a:off x="892810" y="1461135"/>
            <a:ext cx="2470785" cy="433070"/>
          </a:xfrm>
          <a:prstGeom prst="round2SameRect">
            <a:avLst>
              <a:gd name="adj1" fmla="val 39878"/>
              <a:gd name="adj2" fmla="val 0"/>
            </a:avLst>
          </a:prstGeom>
          <a:solidFill>
            <a:schemeClr val="bg1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疾病基本情况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3990" y="833120"/>
            <a:ext cx="12018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双效合一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单片即可摆脱疼痛及诱发的失眠困扰</a:t>
            </a:r>
            <a:endParaRPr lang="zh-CN" altLang="en-US" sz="2400" b="1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4935" y="6616065"/>
            <a:ext cx="4041775" cy="224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rtl="0" eaLnBrk="0">
              <a:lnSpc>
                <a:spcPct val="87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年中国睡眠健康调查报告》、《睡眠医学评论》</a:t>
            </a: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-635"/>
            <a:ext cx="12192635" cy="7207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1000">
                <a:srgbClr val="0070C0"/>
              </a:gs>
              <a:gs pos="28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</a:gradFill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26" y="132270"/>
            <a:ext cx="1949599" cy="6498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2406" y="166392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02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、安全性信息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0" y="900430"/>
            <a:ext cx="11925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rtl="0" eaLnBrk="0" fontAlgn="auto">
              <a:lnSpc>
                <a:spcPct val="100000"/>
              </a:lnSpc>
              <a:spcBef>
                <a:spcPts val="600"/>
              </a:spcBef>
            </a:pPr>
            <a:r>
              <a:rPr lang="zh-CN" sz="2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安全性良好</a:t>
            </a:r>
            <a:r>
              <a:rPr lang="zh-CN" sz="2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，与单方制剂</a:t>
            </a:r>
            <a:r>
              <a:rPr lang="zh-CN" sz="2400" b="1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安全性特征无显著差异，</a:t>
            </a:r>
            <a:r>
              <a:rPr lang="zh-CN" altLang="en-US" sz="2400" b="1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无严重不良反应发生</a:t>
            </a:r>
            <a:endParaRPr lang="zh-CN" altLang="zh-CN" sz="2400" b="1" kern="0" spc="-10" baseline="30000" dirty="0">
              <a:solidFill>
                <a:srgbClr val="C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62450" y="6608445"/>
            <a:ext cx="3944620" cy="304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 rtl="0" eaLnBrk="0">
              <a:lnSpc>
                <a:spcPct val="87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缩写：</a:t>
            </a: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IBU 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布洛芬、</a:t>
            </a: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DPH 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苯海拉明、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APAP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ACT 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对乙酰氨酚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0675" y="6608445"/>
            <a:ext cx="4041775" cy="224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rtl="0" eaLnBrk="0">
              <a:lnSpc>
                <a:spcPct val="87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】苯海拉明布洛芬片（</a:t>
            </a: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Advil PM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）医学审评报告，</a:t>
            </a: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FDA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2005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五边形 9"/>
          <p:cNvSpPr/>
          <p:nvPr>
            <p:custDataLst>
              <p:tags r:id="rId5"/>
            </p:custDataLst>
          </p:nvPr>
        </p:nvSpPr>
        <p:spPr>
          <a:xfrm>
            <a:off x="573315" y="1640684"/>
            <a:ext cx="3699210" cy="357866"/>
          </a:xfrm>
          <a:prstGeom prst="homePlat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生物等效性研究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燕尾形 12"/>
          <p:cNvSpPr/>
          <p:nvPr>
            <p:custDataLst>
              <p:tags r:id="rId6"/>
            </p:custDataLst>
          </p:nvPr>
        </p:nvSpPr>
        <p:spPr>
          <a:xfrm>
            <a:off x="4272382" y="1640684"/>
            <a:ext cx="3699210" cy="357866"/>
          </a:xfrm>
          <a:prstGeom prst="chevron">
            <a:avLst/>
          </a:prstGeom>
          <a:solidFill>
            <a:srgbClr val="00469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单剂量疗效临床研究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燕尾形 13"/>
          <p:cNvSpPr/>
          <p:nvPr>
            <p:custDataLst>
              <p:tags r:id="rId7"/>
            </p:custDataLst>
          </p:nvPr>
        </p:nvSpPr>
        <p:spPr>
          <a:xfrm>
            <a:off x="7982885" y="1640684"/>
            <a:ext cx="3699210" cy="357866"/>
          </a:xfrm>
          <a:prstGeom prst="chevro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多剂量安全性和有效性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41" name="直接连接符 40"/>
          <p:cNvCxnSpPr/>
          <p:nvPr>
            <p:custDataLst>
              <p:tags r:id="rId8"/>
            </p:custDataLst>
          </p:nvPr>
        </p:nvCxnSpPr>
        <p:spPr>
          <a:xfrm>
            <a:off x="4247493" y="2278384"/>
            <a:ext cx="0" cy="2608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2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>
            <p:custDataLst>
              <p:tags r:id="rId9"/>
            </p:custDataLst>
          </p:nvPr>
        </p:nvCxnSpPr>
        <p:spPr>
          <a:xfrm>
            <a:off x="7964722" y="2278384"/>
            <a:ext cx="0" cy="2608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2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7" name="正文"/>
          <p:cNvSpPr txBox="1"/>
          <p:nvPr>
            <p:custDataLst>
              <p:tags r:id="rId10"/>
            </p:custDataLst>
          </p:nvPr>
        </p:nvSpPr>
        <p:spPr>
          <a:xfrm>
            <a:off x="518160" y="2171700"/>
            <a:ext cx="3680460" cy="14814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t" anchorCtr="0">
            <a:noAutofit/>
          </a:bodyPr>
          <a:p>
            <a:pPr indent="0" algn="l" fontAlgn="auto">
              <a:lnSpc>
                <a:spcPct val="150000"/>
              </a:lnSpc>
            </a:pPr>
            <a:r>
              <a:rPr lang="zh-CN" altLang="en-US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145例受试者服用研究相关药物，共发生41例受试者发生（28.3%）不良事件：32例（22.4%）受试者使用</a:t>
            </a:r>
            <a:r>
              <a:rPr lang="en-US" altLang="zh-CN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IBU 400/DPH 50，6</a:t>
            </a:r>
            <a:r>
              <a:rPr lang="zh-CN" altLang="en-US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例（12%）受试者使用</a:t>
            </a:r>
            <a:r>
              <a:rPr lang="en-US" altLang="zh-CN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IBU400mg</a:t>
            </a:r>
            <a:r>
              <a:rPr lang="zh-CN" altLang="en-US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和10例（21%）受试者在使用</a:t>
            </a:r>
            <a:r>
              <a:rPr lang="en-US" altLang="zh-CN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DPH50 mg</a:t>
            </a:r>
            <a:r>
              <a:rPr lang="zh-CN" altLang="en-US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，对于</a:t>
            </a:r>
            <a:r>
              <a:rPr lang="en-US" altLang="zh-CN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IBU 400/DPH 50</a:t>
            </a:r>
            <a:r>
              <a:rPr lang="zh-CN" altLang="en-US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组常见不良反应如下：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2" name="正文"/>
          <p:cNvSpPr txBox="1"/>
          <p:nvPr>
            <p:custDataLst>
              <p:tags r:id="rId11"/>
            </p:custDataLst>
          </p:nvPr>
        </p:nvSpPr>
        <p:spPr>
          <a:xfrm>
            <a:off x="4392295" y="2108200"/>
            <a:ext cx="3427095" cy="2298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t" anchorCtr="0">
            <a:no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1947例受试者服用了研究用药，IBU400/DPH50组844例，IBU200/DPH25组120例，IBU400</a:t>
            </a:r>
            <a:r>
              <a:rPr lang="zh-CN" altLang="en-US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组488例，DPH50组31例，APAP1000/DPH50组158例，安慰剂组306例。共191例受试者报告了至少1次不良事件，IBU400/DPH50组88例（10.4%）；IBU200/DPH25</a:t>
            </a:r>
            <a:r>
              <a:rPr lang="zh-CN" altLang="en-US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组35例（29.2%）；IBU400 mg组22例（4.5%）；DPH50mg组3例（9.7%）；APAP1000/DPH50组6例（3.8%）；安慰剂组37例（12.1%）</a:t>
            </a:r>
            <a:endParaRPr lang="zh-CN" altLang="en-US" sz="12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4" name="正文"/>
          <p:cNvSpPr txBox="1"/>
          <p:nvPr>
            <p:custDataLst>
              <p:tags r:id="rId12"/>
            </p:custDataLst>
          </p:nvPr>
        </p:nvSpPr>
        <p:spPr>
          <a:xfrm>
            <a:off x="8081645" y="2171700"/>
            <a:ext cx="3547110" cy="1395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t" anchorCtr="0">
            <a:no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1016例受试者，974例纳入安全性分析：ACT 1000 /DPH 50 </a:t>
            </a:r>
            <a:r>
              <a:rPr lang="zh-CN" altLang="en-US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组326例；IBU400/DPH50 组324例；IBU200/DPH25 </a:t>
            </a:r>
            <a:r>
              <a:rPr lang="zh-CN" altLang="en-US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组158例；安慰剂组167例。IBU400/DPH50 组最常见的不良事件如下：</a:t>
            </a:r>
            <a:endParaRPr lang="zh-CN" altLang="en-US" sz="1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7" name="图表 16"/>
          <p:cNvGraphicFramePr/>
          <p:nvPr/>
        </p:nvGraphicFramePr>
        <p:xfrm>
          <a:off x="522605" y="3757295"/>
          <a:ext cx="3607435" cy="2646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8" name="图表 17"/>
          <p:cNvGraphicFramePr/>
          <p:nvPr/>
        </p:nvGraphicFramePr>
        <p:xfrm>
          <a:off x="4364990" y="4516120"/>
          <a:ext cx="3531235" cy="188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图表 18"/>
          <p:cNvGraphicFramePr/>
          <p:nvPr/>
        </p:nvGraphicFramePr>
        <p:xfrm>
          <a:off x="8081645" y="3757930"/>
          <a:ext cx="3568065" cy="264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-635"/>
            <a:ext cx="12192635" cy="7207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1000">
                <a:srgbClr val="0070C0"/>
              </a:gs>
              <a:gs pos="28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</a:gradFill>
        </p:spPr>
        <p:txBody>
          <a:bodyPr wrap="square" rtlCol="0">
            <a:noAutofit/>
          </a:bodyPr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26" y="132270"/>
            <a:ext cx="1949599" cy="6498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2406" y="166392"/>
            <a:ext cx="383794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03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、有效性信息（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1/2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740" y="6608445"/>
            <a:ext cx="4041775" cy="224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rtl="0" eaLnBrk="0">
              <a:lnSpc>
                <a:spcPct val="87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】苯海拉明布洛芬片（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Advil PM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）医学审评报告，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FDA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2005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1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52240" y="6608445"/>
            <a:ext cx="3944620" cy="304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 rtl="0" eaLnBrk="0">
              <a:lnSpc>
                <a:spcPct val="87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缩写：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IBU 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布洛芬、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DPH 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苯海拉明、</a:t>
            </a:r>
            <a:r>
              <a:rPr lang="en-US" altLang="zh-CN" sz="1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ACT </a:t>
            </a:r>
            <a:r>
              <a:rPr lang="zh-CN" altLang="en-US" sz="1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对乙酰氨酚</a:t>
            </a:r>
            <a:endParaRPr lang="zh-CN" altLang="en-US" sz="1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070" y="782320"/>
            <a:ext cx="6543675" cy="438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ts val="2500"/>
              </a:lnSpc>
            </a:pPr>
            <a:r>
              <a:rPr lang="en-US" altLang="zh-CN" sz="2400" b="1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</a:pP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2560" y="767080"/>
            <a:ext cx="11849735" cy="1373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关键三期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AE-97-08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研究</a:t>
            </a:r>
            <a:r>
              <a:rPr lang="en-US" altLang="zh-CN" sz="2400" b="1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[1]</a:t>
            </a:r>
            <a:r>
              <a:rPr lang="zh-CN" altLang="en-US" sz="24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产品疗效在</a:t>
            </a:r>
            <a:r>
              <a:rPr lang="zh-CN" altLang="en-US" sz="2400" b="1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睡眠时长、睡眠潜伏期、疼痛缓解评分</a:t>
            </a:r>
            <a:r>
              <a:rPr lang="zh-CN" altLang="en-US" sz="24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均优于已上市药物和安慰剂</a:t>
            </a:r>
            <a:r>
              <a:rPr lang="zh-CN" altLang="en-US" sz="2400" b="1" dirty="0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P&lt;0.001</a:t>
            </a:r>
            <a:r>
              <a:rPr lang="zh-CN" altLang="en-US" sz="2400" b="1" dirty="0">
                <a:ln>
                  <a:noFill/>
                </a:ln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400" b="1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</a:pPr>
            <a:endParaRPr lang="zh-CN" altLang="en-US" sz="2400" b="1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</a:pPr>
            <a:endParaRPr lang="zh-CN" altLang="en-US" sz="2400" b="1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82790" y="6608445"/>
            <a:ext cx="5092700" cy="224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rtl="0" eaLnBrk="0">
              <a:lnSpc>
                <a:spcPct val="87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】苯海拉明布洛芬片生物等效性研究报告（空腹与餐后），长春澜江医药，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2024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1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04" name="矩形: 圆角 58"/>
          <p:cNvSpPr/>
          <p:nvPr/>
        </p:nvSpPr>
        <p:spPr>
          <a:xfrm flipH="1">
            <a:off x="100330" y="2517140"/>
            <a:ext cx="3956050" cy="527685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9" name="矩形: 圆角 58"/>
          <p:cNvSpPr/>
          <p:nvPr/>
        </p:nvSpPr>
        <p:spPr>
          <a:xfrm flipH="1">
            <a:off x="4175125" y="2517140"/>
            <a:ext cx="3907155" cy="532765"/>
          </a:xfrm>
          <a:prstGeom prst="roundRect">
            <a:avLst>
              <a:gd name="adj" fmla="val 0"/>
            </a:avLst>
          </a:prstGeom>
          <a:solidFill>
            <a:srgbClr val="00469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1" name="矩形: 圆角 58"/>
          <p:cNvSpPr/>
          <p:nvPr/>
        </p:nvSpPr>
        <p:spPr>
          <a:xfrm flipH="1">
            <a:off x="8213090" y="2517775"/>
            <a:ext cx="3911600" cy="532765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5480" y="2571750"/>
            <a:ext cx="2694305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zh-CN" altLang="en-US" sz="2000" b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睡眠时长提升到</a:t>
            </a:r>
            <a:r>
              <a:rPr lang="en-US" altLang="zh-CN" sz="2000" b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7.26h</a:t>
            </a:r>
            <a:endParaRPr lang="en-US" altLang="zh-CN" sz="2000" b="1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37075" y="2571750"/>
            <a:ext cx="323723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zh-CN" altLang="en-US" sz="2000" b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睡眠潜伏期减少到</a:t>
            </a:r>
            <a:r>
              <a:rPr lang="en-US" altLang="zh-CN" sz="2000" b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27</a:t>
            </a:r>
            <a:r>
              <a:rPr lang="en-US" altLang="zh-CN" sz="2000" b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min</a:t>
            </a:r>
            <a:endParaRPr lang="en-US" altLang="zh-CN" sz="2000" b="1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35975" y="2560320"/>
            <a:ext cx="291084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ts val="2500"/>
              </a:lnSpc>
            </a:pPr>
            <a:r>
              <a:rPr lang="zh-CN" altLang="en-US" sz="2000" b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疼痛缓解评分提高</a:t>
            </a:r>
            <a:r>
              <a:rPr lang="en-US" altLang="zh-CN" sz="2000" b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2.35</a:t>
            </a:r>
            <a:endParaRPr lang="en-US" altLang="zh-CN" sz="2000" b="1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39" name="组合 238"/>
          <p:cNvGrpSpPr/>
          <p:nvPr/>
        </p:nvGrpSpPr>
        <p:grpSpPr>
          <a:xfrm>
            <a:off x="3483139" y="2606709"/>
            <a:ext cx="370734" cy="370734"/>
            <a:chOff x="3837791" y="2457822"/>
            <a:chExt cx="762000" cy="762000"/>
          </a:xfrm>
          <a:solidFill>
            <a:srgbClr val="FFC000"/>
          </a:solidFill>
        </p:grpSpPr>
        <p:sp>
          <p:nvSpPr>
            <p:cNvPr id="240" name="Rectangle: Rounded Corners 27"/>
            <p:cNvSpPr/>
            <p:nvPr/>
          </p:nvSpPr>
          <p:spPr>
            <a:xfrm>
              <a:off x="3837791" y="2457822"/>
              <a:ext cx="762000" cy="76200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accent4"/>
              </a:solidFill>
            </a:ln>
            <a:effectLst>
              <a:outerShdw blurRad="635000" dist="254000" dir="2700000" sx="90000" sy="9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9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pic>
          <p:nvPicPr>
            <p:cNvPr id="241" name="图形 240" descr="条形图 纯色填充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5347" y="2587977"/>
              <a:ext cx="457200" cy="457200"/>
            </a:xfrm>
            <a:prstGeom prst="rect">
              <a:avLst/>
            </a:prstGeom>
          </p:spPr>
        </p:pic>
      </p:grpSp>
      <p:grpSp>
        <p:nvGrpSpPr>
          <p:cNvPr id="244" name="组合 243"/>
          <p:cNvGrpSpPr/>
          <p:nvPr/>
        </p:nvGrpSpPr>
        <p:grpSpPr>
          <a:xfrm>
            <a:off x="7476075" y="2606709"/>
            <a:ext cx="370734" cy="370734"/>
            <a:chOff x="3837791" y="2457822"/>
            <a:chExt cx="762000" cy="762000"/>
          </a:xfrm>
          <a:solidFill>
            <a:srgbClr val="0070C0"/>
          </a:solidFill>
        </p:grpSpPr>
        <p:sp>
          <p:nvSpPr>
            <p:cNvPr id="245" name="Rectangle: Rounded Corners 27"/>
            <p:cNvSpPr/>
            <p:nvPr/>
          </p:nvSpPr>
          <p:spPr>
            <a:xfrm>
              <a:off x="3837791" y="2457822"/>
              <a:ext cx="762000" cy="76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635000" dist="254000" dir="2700000" sx="90000" sy="9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9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pic>
          <p:nvPicPr>
            <p:cNvPr id="246" name="图形 245" descr="条形图 纯色填充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85347" y="2587977"/>
              <a:ext cx="457200" cy="45720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1380690" y="2609249"/>
            <a:ext cx="370734" cy="370734"/>
            <a:chOff x="3837791" y="2457822"/>
            <a:chExt cx="762000" cy="762000"/>
          </a:xfrm>
          <a:solidFill>
            <a:srgbClr val="0070C0"/>
          </a:solidFill>
        </p:grpSpPr>
        <p:sp>
          <p:nvSpPr>
            <p:cNvPr id="22" name="Rectangle: Rounded Corners 27"/>
            <p:cNvSpPr/>
            <p:nvPr/>
          </p:nvSpPr>
          <p:spPr>
            <a:xfrm>
              <a:off x="3837791" y="2457822"/>
              <a:ext cx="762000" cy="76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635000" dist="254000" dir="2700000" sx="90000" sy="9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90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pic>
          <p:nvPicPr>
            <p:cNvPr id="28" name="图形 245" descr="条形图 纯色填充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85347" y="2587977"/>
              <a:ext cx="457200" cy="457200"/>
            </a:xfrm>
            <a:prstGeom prst="rect">
              <a:avLst/>
            </a:prstGeom>
          </p:spPr>
        </p:pic>
      </p:grpSp>
      <p:graphicFrame>
        <p:nvGraphicFramePr>
          <p:cNvPr id="29" name="图表 28" descr="7b0a202020202263686172745265734964223a20223530303733323639220a7d0a"/>
          <p:cNvGraphicFramePr/>
          <p:nvPr/>
        </p:nvGraphicFramePr>
        <p:xfrm>
          <a:off x="57150" y="3078480"/>
          <a:ext cx="4063365" cy="337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0" name="图表 29" descr="7b0a202020202263686172745265734964223a20223530303733323639220a7d0a"/>
          <p:cNvGraphicFramePr/>
          <p:nvPr/>
        </p:nvGraphicFramePr>
        <p:xfrm>
          <a:off x="4205605" y="3094990"/>
          <a:ext cx="3912870" cy="337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图表 30" descr="7b0a202020202263686172745265734964223a20223530303733323639220a7d0a"/>
          <p:cNvGraphicFramePr/>
          <p:nvPr/>
        </p:nvGraphicFramePr>
        <p:xfrm>
          <a:off x="8213090" y="3111500"/>
          <a:ext cx="3933190" cy="337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6" name="矩形 215"/>
          <p:cNvSpPr/>
          <p:nvPr/>
        </p:nvSpPr>
        <p:spPr>
          <a:xfrm>
            <a:off x="162560" y="1525905"/>
            <a:ext cx="11909425" cy="9340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fontAlgn="auto">
              <a:lnSpc>
                <a:spcPts val="2080"/>
              </a:lnSpc>
              <a:buFont typeface="Wingdings" panose="05000000000000000000" charset="0"/>
              <a:buChar char="l"/>
            </a:pPr>
            <a:r>
              <a:rPr lang="zh-CN" altLang="en-US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随机、双盲、平行、门诊患者、多中心，连续给药</a:t>
            </a:r>
            <a:r>
              <a:rPr lang="en-US" altLang="zh-CN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天研究；研究人群：大于12岁有头痛或轻微疼痛相关的偶尔失眠史者</a:t>
            </a:r>
            <a:endParaRPr lang="zh-CN" altLang="en-US" sz="1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285750" indent="-285750" fontAlgn="auto">
              <a:lnSpc>
                <a:spcPts val="2080"/>
              </a:lnSpc>
              <a:buFont typeface="Wingdings" panose="05000000000000000000" charset="0"/>
              <a:buChar char="l"/>
            </a:pPr>
            <a:r>
              <a:rPr lang="zh-CN" altLang="en-US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研究用药，</a:t>
            </a:r>
            <a:r>
              <a:rPr lang="en-US" altLang="zh-CN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①IBU 400 mg/DPH50 mg</a:t>
            </a:r>
            <a:r>
              <a:rPr lang="zh-CN" altLang="en-US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N=326</a:t>
            </a:r>
            <a:r>
              <a:rPr lang="zh-CN" altLang="en-US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；②ACT1000 mg/DPH 50 mg</a:t>
            </a:r>
            <a:r>
              <a:rPr lang="zh-CN" altLang="en-US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（上市药物</a:t>
            </a:r>
            <a:r>
              <a:rPr lang="en-US" altLang="zh-CN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,N=326</a:t>
            </a:r>
            <a:r>
              <a:rPr lang="zh-CN" altLang="en-US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；</a:t>
            </a:r>
            <a:endParaRPr lang="en-US" altLang="zh-CN" sz="1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080"/>
              </a:lnSpc>
              <a:buFont typeface="Wingdings" panose="05000000000000000000" charset="0"/>
              <a:buNone/>
            </a:pPr>
            <a:r>
              <a:rPr lang="en-US" altLang="zh-CN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            ③IBU 200 mg/DPH 25 mg</a:t>
            </a:r>
            <a:r>
              <a:rPr lang="zh-CN" altLang="en-US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N=158</a:t>
            </a:r>
            <a:r>
              <a:rPr lang="zh-CN" altLang="en-US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；④</a:t>
            </a:r>
            <a:r>
              <a:rPr lang="zh-CN" altLang="en-US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安慰剂（</a:t>
            </a:r>
            <a:r>
              <a:rPr lang="en-US" altLang="zh-CN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Placebo,N=166</a:t>
            </a:r>
            <a:r>
              <a:rPr lang="zh-CN" altLang="en-US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），睡前服药。</a:t>
            </a:r>
            <a:endParaRPr kumimoji="1" lang="zh-CN" altLang="en-US" sz="14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-635"/>
            <a:ext cx="12192635" cy="7207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1000">
                <a:srgbClr val="0070C0"/>
              </a:gs>
              <a:gs pos="28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</a:gradFill>
        </p:spPr>
        <p:txBody>
          <a:bodyPr wrap="square" rtlCol="0">
            <a:noAutofit/>
          </a:bodyPr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26" y="132270"/>
            <a:ext cx="1949599" cy="6498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2406" y="166392"/>
            <a:ext cx="383794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03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、有效性信息（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2/2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740" y="6608445"/>
            <a:ext cx="4041775" cy="224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rtl="0" eaLnBrk="0">
              <a:lnSpc>
                <a:spcPct val="87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】苯海拉明布洛芬片（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Advil PM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）医学审评报告，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FDA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2005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1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52240" y="6608445"/>
            <a:ext cx="3944620" cy="304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 rtl="0" eaLnBrk="0">
              <a:lnSpc>
                <a:spcPct val="87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缩写：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IBU 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布洛芬、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DPH 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苯海拉明、</a:t>
            </a:r>
            <a:r>
              <a:rPr lang="en-US" altLang="zh-CN" sz="1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ACT </a:t>
            </a:r>
            <a:r>
              <a:rPr lang="zh-CN" altLang="en-US" sz="1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对乙酰氨酚</a:t>
            </a:r>
            <a:endParaRPr lang="zh-CN" altLang="en-US" sz="1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070" y="782320"/>
            <a:ext cx="6543675" cy="438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ts val="2500"/>
              </a:lnSpc>
            </a:pPr>
            <a:r>
              <a:rPr lang="en-US" altLang="zh-CN" sz="2400" b="1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</a:pP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2560" y="767080"/>
            <a:ext cx="11849735" cy="1373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关键三期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AE-97-08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研究</a:t>
            </a:r>
            <a:r>
              <a:rPr lang="en-US" altLang="zh-CN" sz="2400" b="1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[1]</a:t>
            </a:r>
            <a:r>
              <a:rPr lang="zh-CN" altLang="en-US" sz="24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产品疗效在</a:t>
            </a:r>
            <a:r>
              <a:rPr lang="zh-CN" altLang="en-US" sz="2400" b="1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睡眠时长、睡眠潜伏期、疼痛缓解评分</a:t>
            </a:r>
            <a:r>
              <a:rPr lang="zh-CN" altLang="en-US" sz="24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与原研制剂生物等效。（</a:t>
            </a:r>
            <a:r>
              <a:rPr lang="en-US" altLang="zh-CN" sz="24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P&lt;0.001</a:t>
            </a:r>
            <a:r>
              <a:rPr lang="zh-CN" altLang="en-US" sz="24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400" b="1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</a:pPr>
            <a:endParaRPr lang="zh-CN" altLang="en-US" sz="2400" b="1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</a:pPr>
            <a:endParaRPr lang="zh-CN" altLang="en-US" sz="2400" b="1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82790" y="6608445"/>
            <a:ext cx="5092700" cy="224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rtl="0" eaLnBrk="0">
              <a:lnSpc>
                <a:spcPct val="87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】苯海拉明布洛芬片生物等效性研究报告（空腹与餐后），长春澜江医药，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2024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1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图表 2" descr="7b0a202020202263686172745265734964223a20223530303733323736220a7d0a"/>
          <p:cNvGraphicFramePr/>
          <p:nvPr/>
        </p:nvGraphicFramePr>
        <p:xfrm>
          <a:off x="176530" y="2291715"/>
          <a:ext cx="11823065" cy="139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062730" y="2253615"/>
            <a:ext cx="204089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ts val="2500"/>
              </a:lnSpc>
            </a:pPr>
            <a:r>
              <a:rPr lang="zh-CN" altLang="en-US" sz="1600" b="1">
                <a:solidFill>
                  <a:srgbClr val="007AD0"/>
                </a:solidFill>
                <a:latin typeface="Times New Roman" panose="02020603050405020304" pitchFamily="18" charset="0"/>
                <a:sym typeface="+mn-ea"/>
              </a:rPr>
              <a:t>睡眠时长比较</a:t>
            </a:r>
            <a:endParaRPr lang="zh-CN" altLang="en-US" sz="1600" b="1" i="0">
              <a:solidFill>
                <a:srgbClr val="007AD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0" name="图表 9" descr="7b0a202020202263686172745265734964223a20223530303733323736220a7d0a"/>
          <p:cNvGraphicFramePr/>
          <p:nvPr/>
        </p:nvGraphicFramePr>
        <p:xfrm>
          <a:off x="175895" y="3733165"/>
          <a:ext cx="11824335" cy="140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010025" y="3777615"/>
            <a:ext cx="204089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ts val="2500"/>
              </a:lnSpc>
            </a:pPr>
            <a:r>
              <a:rPr lang="zh-CN" altLang="en-US" sz="1600" b="1">
                <a:solidFill>
                  <a:srgbClr val="004695"/>
                </a:solidFill>
                <a:latin typeface="Times New Roman" panose="02020603050405020304" pitchFamily="18" charset="0"/>
                <a:sym typeface="+mn-ea"/>
              </a:rPr>
              <a:t>睡眠潜伏期比较</a:t>
            </a:r>
            <a:endParaRPr lang="zh-CN" altLang="en-US" sz="1600" b="1" i="0">
              <a:solidFill>
                <a:srgbClr val="004695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6" name="图表 15" descr="7b0a202020202263686172745265734964223a20223530303733323736220a7d0a"/>
          <p:cNvGraphicFramePr/>
          <p:nvPr/>
        </p:nvGraphicFramePr>
        <p:xfrm>
          <a:off x="176530" y="5266690"/>
          <a:ext cx="11835765" cy="119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4043045" y="5229225"/>
            <a:ext cx="204089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ts val="2500"/>
              </a:lnSpc>
            </a:pPr>
            <a:r>
              <a:rPr lang="zh-CN" altLang="en-US" sz="1600" b="1">
                <a:solidFill>
                  <a:srgbClr val="FFC000"/>
                </a:solidFill>
                <a:latin typeface="Times New Roman" panose="02020603050405020304" pitchFamily="18" charset="0"/>
                <a:sym typeface="+mn-ea"/>
              </a:rPr>
              <a:t>疼痛缓解比较</a:t>
            </a:r>
            <a:endParaRPr lang="zh-CN" altLang="en-US" sz="1600" b="1" i="0">
              <a:solidFill>
                <a:srgbClr val="FFC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6" name="矩形 215"/>
          <p:cNvSpPr/>
          <p:nvPr/>
        </p:nvSpPr>
        <p:spPr>
          <a:xfrm>
            <a:off x="162560" y="1503045"/>
            <a:ext cx="11836400" cy="6794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0" fontAlgn="auto">
              <a:lnSpc>
                <a:spcPts val="2500"/>
              </a:lnSpc>
            </a:pPr>
            <a:r>
              <a:rPr lang="zh-C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受试制剂</a:t>
            </a:r>
            <a:r>
              <a:rPr lang="en-US" altLang="zh-CN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(T)</a:t>
            </a:r>
            <a:r>
              <a:rPr lang="zh-C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与参比制剂</a:t>
            </a:r>
            <a:r>
              <a:rPr lang="en-US" altLang="zh-CN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(R)</a:t>
            </a:r>
            <a:r>
              <a:rPr lang="zh-C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苯海拉明</a:t>
            </a:r>
            <a:r>
              <a:rPr lang="en-US" altLang="zh-CN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参比制剂</a:t>
            </a:r>
            <a:r>
              <a:rPr lang="en-US" altLang="zh-CN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(R)</a:t>
            </a:r>
            <a:r>
              <a:rPr lang="zh-CN" altLang="en-US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布洛芬的的生物等效性结果（空腹、餐后）</a:t>
            </a:r>
            <a:r>
              <a:rPr lang="en-US" altLang="zh-CN" sz="1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PK</a:t>
            </a:r>
            <a:r>
              <a:rPr lang="zh-CN" altLang="en-US" sz="1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参数（单位）</a:t>
            </a:r>
            <a:r>
              <a:rPr lang="en-US" altLang="zh-CN" sz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Cmax(μg/mL)</a:t>
            </a:r>
            <a:r>
              <a:rPr lang="zh-CN" altLang="en-US" sz="1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AUC0-t(ng·h/mL)</a:t>
            </a:r>
            <a:r>
              <a:rPr lang="zh-CN" altLang="en-US" sz="1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+mn-ea"/>
              </a:rPr>
              <a:t>AUC0-∞(ng·h/mL)</a:t>
            </a:r>
            <a:r>
              <a:rPr lang="zh-CN" altLang="en-US" sz="1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都是等效结果</a:t>
            </a:r>
            <a:r>
              <a:rPr lang="en-US" altLang="zh-CN" sz="1400" b="1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[2]</a:t>
            </a:r>
            <a:r>
              <a:rPr lang="zh-CN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kumimoji="1" lang="zh-CN" altLang="en-US" sz="14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16830" y="3152775"/>
            <a:ext cx="641350" cy="6254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ts val="2500"/>
              </a:lnSpc>
            </a:pPr>
            <a:r>
              <a:rPr lang="en-US" altLang="zh-CN" sz="1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&lt;</a:t>
            </a:r>
            <a:endParaRPr lang="en-US" altLang="zh-CN" sz="16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44770" y="4613275"/>
            <a:ext cx="641350" cy="6254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ts val="2500"/>
              </a:lnSpc>
            </a:pPr>
            <a:r>
              <a:rPr lang="en-US" altLang="zh-CN" sz="1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&lt;</a:t>
            </a:r>
            <a:endParaRPr lang="en-US" altLang="zh-CN" sz="16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024370" y="4610735"/>
            <a:ext cx="641350" cy="6254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ts val="2500"/>
              </a:lnSpc>
            </a:pPr>
            <a:r>
              <a:rPr lang="en-US" altLang="zh-CN" sz="1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&lt;</a:t>
            </a:r>
            <a:endParaRPr lang="en-US" altLang="zh-CN" sz="16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132070" y="5937250"/>
            <a:ext cx="641350" cy="6254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ts val="2500"/>
              </a:lnSpc>
            </a:pPr>
            <a:r>
              <a:rPr lang="en-US" altLang="zh-CN" sz="1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&lt;</a:t>
            </a:r>
            <a:endParaRPr lang="en-US" altLang="zh-CN" sz="16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-635"/>
            <a:ext cx="12192635" cy="7207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1000">
                <a:srgbClr val="0070C0"/>
              </a:gs>
              <a:gs pos="28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</a:gradFill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26" y="132270"/>
            <a:ext cx="1949599" cy="6498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2406" y="166392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04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、创新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性信息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9405" y="954405"/>
            <a:ext cx="11681460" cy="5740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自主创新复方制剂</a:t>
            </a:r>
            <a:r>
              <a:rPr lang="zh-CN" altLang="en-US" sz="2400" b="1" dirty="0">
                <a:latin typeface="+mn-ea"/>
                <a:cs typeface="+mn-ea"/>
                <a:sym typeface="+mn-ea"/>
              </a:rPr>
              <a:t>融合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布洛芬镇痛</a:t>
            </a:r>
            <a:r>
              <a:rPr lang="zh-CN" altLang="en-US" sz="2400" b="1" dirty="0">
                <a:latin typeface="+mn-ea"/>
                <a:cs typeface="+mn-ea"/>
                <a:sym typeface="+mn-ea"/>
              </a:rPr>
              <a:t>与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苯海拉明助眠</a:t>
            </a:r>
            <a:r>
              <a:rPr lang="zh-CN" altLang="en-US" sz="2400" b="1" dirty="0">
                <a:latin typeface="+mn-ea"/>
                <a:cs typeface="+mn-ea"/>
                <a:sym typeface="+mn-ea"/>
              </a:rPr>
              <a:t>双重作用，服用便捷、安全无成瘾。</a:t>
            </a:r>
            <a:endParaRPr lang="zh-CN" altLang="en-US" sz="2400" b="1" dirty="0">
              <a:latin typeface="+mn-ea"/>
              <a:cs typeface="+mn-ea"/>
              <a:sym typeface="+mn-ea"/>
            </a:endParaRPr>
          </a:p>
        </p:txBody>
      </p:sp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300990" y="1798320"/>
            <a:ext cx="11447145" cy="4691019"/>
            <a:chOff x="-29" y="2741"/>
            <a:chExt cx="13915" cy="6042"/>
          </a:xfrm>
        </p:grpSpPr>
        <p:sp>
          <p:nvSpPr>
            <p:cNvPr id="15" name="圆角矩形 14"/>
            <p:cNvSpPr/>
            <p:nvPr/>
          </p:nvSpPr>
          <p:spPr>
            <a:xfrm>
              <a:off x="23" y="2741"/>
              <a:ext cx="13816" cy="1974"/>
            </a:xfrm>
            <a:prstGeom prst="roundRect">
              <a:avLst>
                <a:gd name="adj" fmla="val 18803"/>
              </a:avLst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-29" y="5346"/>
              <a:ext cx="5032" cy="2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002" y="5346"/>
              <a:ext cx="4442" cy="2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444" y="5346"/>
              <a:ext cx="4442" cy="2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任意形状 34"/>
            <p:cNvSpPr/>
            <p:nvPr/>
          </p:nvSpPr>
          <p:spPr>
            <a:xfrm>
              <a:off x="5002" y="5011"/>
              <a:ext cx="4442" cy="624"/>
            </a:xfrm>
            <a:custGeom>
              <a:avLst/>
              <a:gdLst>
                <a:gd name="connsiteX0" fmla="*/ 0 w 3760824"/>
                <a:gd name="connsiteY0" fmla="*/ 0 h 528638"/>
                <a:gd name="connsiteX1" fmla="*/ 3760824 w 3760824"/>
                <a:gd name="connsiteY1" fmla="*/ 0 h 528638"/>
                <a:gd name="connsiteX2" fmla="*/ 3760824 w 3760824"/>
                <a:gd name="connsiteY2" fmla="*/ 528638 h 528638"/>
                <a:gd name="connsiteX3" fmla="*/ 0 w 3760824"/>
                <a:gd name="connsiteY3" fmla="*/ 528638 h 528638"/>
                <a:gd name="connsiteX4" fmla="*/ 0 w 3760824"/>
                <a:gd name="connsiteY4" fmla="*/ 0 h 5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0824" h="528638">
                  <a:moveTo>
                    <a:pt x="0" y="0"/>
                  </a:moveTo>
                  <a:lnTo>
                    <a:pt x="3760824" y="0"/>
                  </a:lnTo>
                  <a:lnTo>
                    <a:pt x="3760824" y="528638"/>
                  </a:lnTo>
                  <a:lnTo>
                    <a:pt x="0" y="5286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A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任意形状 32"/>
            <p:cNvSpPr/>
            <p:nvPr/>
          </p:nvSpPr>
          <p:spPr>
            <a:xfrm>
              <a:off x="-29" y="5011"/>
              <a:ext cx="5031" cy="624"/>
            </a:xfrm>
            <a:custGeom>
              <a:avLst/>
              <a:gdLst>
                <a:gd name="connsiteX0" fmla="*/ 264319 w 3760824"/>
                <a:gd name="connsiteY0" fmla="*/ 0 h 528638"/>
                <a:gd name="connsiteX1" fmla="*/ 3760824 w 3760824"/>
                <a:gd name="connsiteY1" fmla="*/ 0 h 528638"/>
                <a:gd name="connsiteX2" fmla="*/ 3760824 w 3760824"/>
                <a:gd name="connsiteY2" fmla="*/ 528638 h 528638"/>
                <a:gd name="connsiteX3" fmla="*/ 264319 w 3760824"/>
                <a:gd name="connsiteY3" fmla="*/ 528638 h 528638"/>
                <a:gd name="connsiteX4" fmla="*/ 0 w 3760824"/>
                <a:gd name="connsiteY4" fmla="*/ 264319 h 528638"/>
                <a:gd name="connsiteX5" fmla="*/ 264319 w 3760824"/>
                <a:gd name="connsiteY5" fmla="*/ 0 h 5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0824" h="528638">
                  <a:moveTo>
                    <a:pt x="264319" y="0"/>
                  </a:moveTo>
                  <a:lnTo>
                    <a:pt x="3760824" y="0"/>
                  </a:lnTo>
                  <a:lnTo>
                    <a:pt x="3760824" y="528638"/>
                  </a:lnTo>
                  <a:lnTo>
                    <a:pt x="264319" y="528638"/>
                  </a:lnTo>
                  <a:cubicBezTo>
                    <a:pt x="118340" y="528638"/>
                    <a:pt x="0" y="410298"/>
                    <a:pt x="0" y="264319"/>
                  </a:cubicBezTo>
                  <a:cubicBezTo>
                    <a:pt x="0" y="118340"/>
                    <a:pt x="118340" y="0"/>
                    <a:pt x="26431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任意形状 31"/>
            <p:cNvSpPr/>
            <p:nvPr/>
          </p:nvSpPr>
          <p:spPr>
            <a:xfrm>
              <a:off x="9444" y="5011"/>
              <a:ext cx="4442" cy="624"/>
            </a:xfrm>
            <a:custGeom>
              <a:avLst/>
              <a:gdLst>
                <a:gd name="connsiteX0" fmla="*/ 0 w 3760826"/>
                <a:gd name="connsiteY0" fmla="*/ 0 h 528638"/>
                <a:gd name="connsiteX1" fmla="*/ 3496507 w 3760826"/>
                <a:gd name="connsiteY1" fmla="*/ 0 h 528638"/>
                <a:gd name="connsiteX2" fmla="*/ 3760826 w 3760826"/>
                <a:gd name="connsiteY2" fmla="*/ 264319 h 528638"/>
                <a:gd name="connsiteX3" fmla="*/ 3496507 w 3760826"/>
                <a:gd name="connsiteY3" fmla="*/ 528638 h 528638"/>
                <a:gd name="connsiteX4" fmla="*/ 0 w 3760826"/>
                <a:gd name="connsiteY4" fmla="*/ 528638 h 528638"/>
                <a:gd name="connsiteX5" fmla="*/ 0 w 3760826"/>
                <a:gd name="connsiteY5" fmla="*/ 0 h 5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0826" h="528638">
                  <a:moveTo>
                    <a:pt x="0" y="0"/>
                  </a:moveTo>
                  <a:lnTo>
                    <a:pt x="3496507" y="0"/>
                  </a:lnTo>
                  <a:cubicBezTo>
                    <a:pt x="3642486" y="0"/>
                    <a:pt x="3760826" y="118340"/>
                    <a:pt x="3760826" y="264319"/>
                  </a:cubicBezTo>
                  <a:cubicBezTo>
                    <a:pt x="3760826" y="410298"/>
                    <a:pt x="3642486" y="528638"/>
                    <a:pt x="3496507" y="528638"/>
                  </a:cubicBezTo>
                  <a:lnTo>
                    <a:pt x="0" y="5286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071" y="2920"/>
              <a:ext cx="1618" cy="1618"/>
            </a:xfrm>
            <a:prstGeom prst="ellipse">
              <a:avLst/>
            </a:prstGeom>
            <a:solidFill>
              <a:srgbClr val="007AD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机制</a:t>
              </a:r>
              <a:endParaRPr lang="zh-CN" altLang="en-US" sz="2400" b="1">
                <a:solidFill>
                  <a:schemeClr val="bg1"/>
                </a:solidFill>
                <a:latin typeface="+mn-ea"/>
                <a:cs typeface="+mn-ea"/>
                <a:sym typeface="+mn-ea"/>
              </a:endParaRPr>
            </a:p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创新</a:t>
              </a:r>
              <a:endParaRPr kumimoji="1" lang="zh-CN" altLang="en-US" sz="2400" b="1" dirty="0">
                <a:solidFill>
                  <a:schemeClr val="bg1"/>
                </a:solidFill>
                <a:latin typeface="+mn-ea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6414" y="2920"/>
              <a:ext cx="1618" cy="1618"/>
            </a:xfrm>
            <a:prstGeom prst="ellipse">
              <a:avLst/>
            </a:prstGeom>
            <a:solidFill>
              <a:srgbClr val="007AD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治疗</a:t>
              </a:r>
              <a:endParaRPr lang="zh-CN" altLang="en-US" sz="2400" b="1">
                <a:solidFill>
                  <a:schemeClr val="bg1"/>
                </a:solidFill>
                <a:latin typeface="+mn-ea"/>
                <a:cs typeface="+mn-ea"/>
                <a:sym typeface="+mn-ea"/>
              </a:endParaRPr>
            </a:p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创新</a:t>
              </a:r>
              <a:endParaRPr kumimoji="1" lang="zh-CN" altLang="en-US" sz="2400" b="1" dirty="0">
                <a:solidFill>
                  <a:schemeClr val="bg1"/>
                </a:solidFill>
                <a:latin typeface="+mn-ea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1758" y="2920"/>
              <a:ext cx="1618" cy="1618"/>
            </a:xfrm>
            <a:prstGeom prst="ellipse">
              <a:avLst/>
            </a:prstGeom>
            <a:solidFill>
              <a:srgbClr val="007AD0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临床</a:t>
              </a:r>
              <a:endParaRPr lang="zh-CN" altLang="en-US" sz="2400" b="1">
                <a:solidFill>
                  <a:schemeClr val="bg1"/>
                </a:solidFill>
                <a:latin typeface="+mn-ea"/>
                <a:cs typeface="+mn-ea"/>
                <a:sym typeface="+mn-ea"/>
              </a:endParaRPr>
            </a:p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价值</a:t>
              </a:r>
              <a:endParaRPr kumimoji="1" lang="zh-CN" altLang="en-US" sz="2400" b="1" dirty="0">
                <a:solidFill>
                  <a:schemeClr val="bg1"/>
                </a:solidFill>
                <a:latin typeface="+mn-ea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63" name="文本框 62"/>
            <p:cNvSpPr txBox="1"/>
            <p:nvPr>
              <p:custDataLst>
                <p:tags r:id="rId3"/>
              </p:custDataLst>
            </p:nvPr>
          </p:nvSpPr>
          <p:spPr>
            <a:xfrm>
              <a:off x="9675" y="5994"/>
              <a:ext cx="3877" cy="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ln>
                    <a:noFill/>
                    <a:prstDash val="sysDot"/>
                  </a:ln>
                  <a:solidFill>
                    <a:srgbClr val="21212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选用非苯二氮</a:t>
              </a:r>
              <a:r>
                <a:rPr lang="en-US" altLang="en-US" sz="1200">
                  <a:ln>
                    <a:noFill/>
                    <a:prstDash val="sysDot"/>
                  </a:ln>
                  <a:solidFill>
                    <a:srgbClr val="21212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䓬</a:t>
              </a:r>
              <a:r>
                <a:rPr lang="zh-CN" altLang="en-US" sz="1200">
                  <a:ln>
                    <a:noFill/>
                    <a:prstDash val="sysDot"/>
                  </a:ln>
                  <a:solidFill>
                    <a:srgbClr val="21212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类助眠成分，无成瘾性、无戒断依赖风险，耐受性更优。</a:t>
              </a:r>
              <a:endParaRPr lang="zh-CN" altLang="en-US" sz="1200" dirty="0">
                <a:ln>
                  <a:noFill/>
                  <a:prstDash val="sysDot"/>
                </a:ln>
                <a:solidFill>
                  <a:srgbClr val="21212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65" name="文本框 64"/>
            <p:cNvSpPr txBox="1"/>
            <p:nvPr>
              <p:custDataLst>
                <p:tags r:id="rId4"/>
              </p:custDataLst>
            </p:nvPr>
          </p:nvSpPr>
          <p:spPr>
            <a:xfrm>
              <a:off x="9675" y="6820"/>
              <a:ext cx="3928" cy="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ln>
                    <a:noFill/>
                    <a:prstDash val="sysDot"/>
                  </a:ln>
                  <a:solidFill>
                    <a:srgbClr val="212121"/>
                  </a:solidFill>
                  <a:latin typeface="+mn-ea"/>
                  <a:cs typeface="+mn-ea"/>
                  <a:sym typeface="+mn-ea"/>
                </a:rPr>
                <a:t>适配头痛、牙痛、肌肉酸痛、痛经等多场景疼痛伴失眠，满足患者便捷、安全、高效的治疗需求。</a:t>
              </a:r>
              <a:endParaRPr lang="zh-CN" altLang="en-US" sz="1200" dirty="0">
                <a:ln>
                  <a:noFill/>
                  <a:prstDash val="sysDot"/>
                </a:ln>
                <a:solidFill>
                  <a:srgbClr val="212121"/>
                </a:solidFill>
                <a:latin typeface="+mn-ea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90" y="5126"/>
              <a:ext cx="4016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>
                  <a:ln>
                    <a:noFill/>
                    <a:prstDash val="sysDot"/>
                  </a:ln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首创镇痛 + 助眠复方协同机制</a:t>
              </a:r>
              <a:endParaRPr kumimoji="1" lang="zh-CN" altLang="en-US" sz="1600" b="1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410" y="5113"/>
              <a:ext cx="3741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libaba PuHuiTi" pitchFamily="18" charset="-122"/>
                </a:rPr>
                <a:t>填补疼痛引发失眠专属治疗空白</a:t>
              </a:r>
              <a:endParaRPr kumimoji="1"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libaba PuHuiTi" pitchFamily="18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841" y="5113"/>
              <a:ext cx="3899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libaba PuHuiTi" pitchFamily="18" charset="-122"/>
                </a:rPr>
                <a:t>用药安全，无成瘾性，依从性好</a:t>
              </a:r>
              <a:endParaRPr kumimoji="1"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libaba PuHuiTi" pitchFamily="18" charset="-122"/>
              </a:endParaRPr>
            </a:p>
          </p:txBody>
        </p:sp>
        <p:sp>
          <p:nvSpPr>
            <p:cNvPr id="12" name="小李PPT5"/>
            <p:cNvSpPr/>
            <p:nvPr>
              <p:custDataLst>
                <p:tags r:id="rId5"/>
              </p:custDataLst>
            </p:nvPr>
          </p:nvSpPr>
          <p:spPr>
            <a:xfrm>
              <a:off x="-7" y="8104"/>
              <a:ext cx="13892" cy="654"/>
            </a:xfrm>
            <a:prstGeom prst="rect">
              <a:avLst/>
            </a:prstGeom>
            <a:solidFill>
              <a:srgbClr val="007AD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15" y="7952"/>
              <a:ext cx="10971" cy="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sz="2400" b="1" u="none" strike="noStrike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libaba PuHuiTi" pitchFamily="18" charset="-122"/>
                </a:rPr>
                <a:t>国内独家首仿</a:t>
              </a:r>
              <a:r>
                <a:rPr lang="en-US" altLang="zh-CN" sz="2400" b="1" u="none" strike="noStrike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libaba PuHuiTi" pitchFamily="18" charset="-122"/>
                </a:rPr>
                <a:t>3</a:t>
              </a:r>
              <a:r>
                <a:rPr lang="zh-CN" altLang="en-US" sz="2400" b="1" u="none" strike="noStrike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libaba PuHuiTi" pitchFamily="18" charset="-122"/>
                </a:rPr>
                <a:t>类</a:t>
              </a:r>
              <a:endParaRPr lang="zh-CN" altLang="en-US" sz="2400" b="1" u="none" strike="noStrike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libaba PuHuiTi" pitchFamily="18" charset="-122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2785745" y="2564130"/>
            <a:ext cx="2346960" cy="0"/>
          </a:xfrm>
          <a:prstGeom prst="line">
            <a:avLst/>
          </a:prstGeom>
          <a:ln>
            <a:solidFill>
              <a:srgbClr val="007AD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353300" y="2545080"/>
            <a:ext cx="2346960" cy="0"/>
          </a:xfrm>
          <a:prstGeom prst="line">
            <a:avLst/>
          </a:prstGeom>
          <a:ln>
            <a:solidFill>
              <a:srgbClr val="007AD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647565" y="4347210"/>
            <a:ext cx="3205480" cy="13735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zh-CN" altLang="en-US" sz="1200" dirty="0">
                <a:ln>
                  <a:noFill/>
                  <a:prstDash val="sysDot"/>
                </a:ln>
                <a:solidFill>
                  <a:srgbClr val="212121"/>
                </a:solidFill>
                <a:latin typeface="+mn-ea"/>
                <a:cs typeface="+mn-ea"/>
                <a:sym typeface="+mn-ea"/>
              </a:rPr>
              <a:t>填补国内偶发性疼痛诱发失眠专属治疗空白，区别于普通止痛药不治失眠、普通助眠药不缓解疼痛的局限，</a:t>
            </a:r>
            <a:r>
              <a:rPr lang="zh-CN" altLang="en-US" sz="1200" dirty="0">
                <a:ln>
                  <a:noFill/>
                  <a:prstDash val="sysDot"/>
                </a:ln>
                <a:solidFill>
                  <a:srgbClr val="212121"/>
                </a:solidFill>
                <a:latin typeface="+mn-ea"/>
                <a:cs typeface="+mn-ea"/>
                <a:sym typeface="+mn-ea"/>
              </a:rPr>
              <a:t>解决自行搭配药效不同步、镇痛不足或镇静过度的痛点。</a:t>
            </a:r>
            <a:endParaRPr lang="zh-CN" altLang="en-US" sz="1200" dirty="0">
              <a:ln>
                <a:noFill/>
                <a:prstDash val="sysDot"/>
              </a:ln>
              <a:solidFill>
                <a:srgbClr val="212121"/>
              </a:solidFill>
              <a:latin typeface="+mn-ea"/>
              <a:ea typeface="楷体" panose="02010609060101010101" charset="-122"/>
              <a:cs typeface="+mn-ea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" y="4228465"/>
            <a:ext cx="3947160" cy="163004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132330" y="4369435"/>
            <a:ext cx="387985" cy="17970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p>
            <a:pPr indent="0" fontAlgn="auto">
              <a:lnSpc>
                <a:spcPts val="2500"/>
              </a:lnSpc>
            </a:pPr>
            <a:endParaRPr lang="zh-CN" altLang="en-US" sz="16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740" y="6608445"/>
            <a:ext cx="4041775" cy="224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rtl="0" eaLnBrk="0">
              <a:lnSpc>
                <a:spcPct val="87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苯海拉明布洛芬片说明书，</a:t>
            </a:r>
            <a:r>
              <a:rPr 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2026</a:t>
            </a:r>
            <a:endParaRPr lang="zh-CN" altLang="en-US" sz="1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-635"/>
            <a:ext cx="12192635" cy="7207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1000">
                <a:srgbClr val="0070C0"/>
              </a:gs>
              <a:gs pos="28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0"/>
          </a:gradFill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26" y="132270"/>
            <a:ext cx="1949599" cy="6498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2406" y="118132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05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、公平性信息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3" name="组合 42"/>
          <p:cNvGrpSpPr/>
          <p:nvPr>
            <p:custDataLst>
              <p:tags r:id="rId3"/>
            </p:custDataLst>
          </p:nvPr>
        </p:nvGrpSpPr>
        <p:grpSpPr>
          <a:xfrm>
            <a:off x="205105" y="1600200"/>
            <a:ext cx="11591290" cy="5091888"/>
            <a:chOff x="452" y="2744"/>
            <a:chExt cx="13397" cy="6267"/>
          </a:xfrm>
        </p:grpSpPr>
        <p:sp>
          <p:nvSpPr>
            <p:cNvPr id="17" name="Line"/>
            <p:cNvSpPr/>
            <p:nvPr>
              <p:custDataLst>
                <p:tags r:id="rId4"/>
              </p:custDataLst>
            </p:nvPr>
          </p:nvSpPr>
          <p:spPr>
            <a:xfrm>
              <a:off x="736" y="4359"/>
              <a:ext cx="0" cy="4652"/>
            </a:xfrm>
            <a:prstGeom prst="line">
              <a:avLst/>
            </a:prstGeom>
            <a:noFill/>
            <a:ln w="19050" cap="flat">
              <a:solidFill>
                <a:srgbClr val="C6C4BE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/>
            </a:p>
          </p:txBody>
        </p:sp>
        <p:sp>
          <p:nvSpPr>
            <p:cNvPr id="15" name="Line"/>
            <p:cNvSpPr/>
            <p:nvPr>
              <p:custDataLst>
                <p:tags r:id="rId5"/>
              </p:custDataLst>
            </p:nvPr>
          </p:nvSpPr>
          <p:spPr>
            <a:xfrm>
              <a:off x="10459" y="4359"/>
              <a:ext cx="0" cy="4652"/>
            </a:xfrm>
            <a:prstGeom prst="line">
              <a:avLst/>
            </a:prstGeom>
            <a:noFill/>
            <a:ln w="19050" cap="flat">
              <a:solidFill>
                <a:srgbClr val="C6C4BE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/>
            </a:p>
          </p:txBody>
        </p:sp>
        <p:sp>
          <p:nvSpPr>
            <p:cNvPr id="13" name="Line"/>
            <p:cNvSpPr/>
            <p:nvPr>
              <p:custDataLst>
                <p:tags r:id="rId6"/>
              </p:custDataLst>
            </p:nvPr>
          </p:nvSpPr>
          <p:spPr>
            <a:xfrm>
              <a:off x="3966" y="4359"/>
              <a:ext cx="0" cy="4652"/>
            </a:xfrm>
            <a:prstGeom prst="line">
              <a:avLst/>
            </a:prstGeom>
            <a:noFill/>
            <a:ln w="19050" cap="flat">
              <a:solidFill>
                <a:srgbClr val="C6C4BE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/>
            </a:p>
          </p:txBody>
        </p:sp>
        <p:sp>
          <p:nvSpPr>
            <p:cNvPr id="11" name="Line"/>
            <p:cNvSpPr/>
            <p:nvPr>
              <p:custDataLst>
                <p:tags r:id="rId7"/>
              </p:custDataLst>
            </p:nvPr>
          </p:nvSpPr>
          <p:spPr>
            <a:xfrm>
              <a:off x="7197" y="4359"/>
              <a:ext cx="0" cy="4652"/>
            </a:xfrm>
            <a:prstGeom prst="line">
              <a:avLst/>
            </a:prstGeom>
            <a:noFill/>
            <a:ln w="19050" cap="flat">
              <a:solidFill>
                <a:srgbClr val="C6C4BE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/>
            </a:p>
          </p:txBody>
        </p:sp>
        <p:sp>
          <p:nvSpPr>
            <p:cNvPr id="10" name="Rounded Rectangle"/>
            <p:cNvSpPr/>
            <p:nvPr>
              <p:custDataLst>
                <p:tags r:id="rId8"/>
              </p:custDataLst>
            </p:nvPr>
          </p:nvSpPr>
          <p:spPr>
            <a:xfrm>
              <a:off x="694" y="4786"/>
              <a:ext cx="13111" cy="1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/>
            </a:p>
          </p:txBody>
        </p:sp>
        <p:sp>
          <p:nvSpPr>
            <p:cNvPr id="12" name="Rectangle"/>
            <p:cNvSpPr/>
            <p:nvPr>
              <p:custDataLst>
                <p:tags r:id="rId9"/>
              </p:custDataLst>
            </p:nvPr>
          </p:nvSpPr>
          <p:spPr>
            <a:xfrm>
              <a:off x="694" y="4786"/>
              <a:ext cx="7938" cy="103"/>
            </a:xfrm>
            <a:prstGeom prst="roundRect">
              <a:avLst>
                <a:gd name="adj" fmla="val 0"/>
              </a:avLst>
            </a:prstGeom>
            <a:solidFill>
              <a:srgbClr val="C6C4C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/>
            </a:p>
          </p:txBody>
        </p:sp>
        <p:grpSp>
          <p:nvGrpSpPr>
            <p:cNvPr id="21" name="Group"/>
            <p:cNvGrpSpPr/>
            <p:nvPr/>
          </p:nvGrpSpPr>
          <p:grpSpPr>
            <a:xfrm>
              <a:off x="452" y="4558"/>
              <a:ext cx="557" cy="557"/>
              <a:chOff x="0" y="0"/>
              <a:chExt cx="757071" cy="757335"/>
            </a:xfrm>
          </p:grpSpPr>
          <p:sp>
            <p:nvSpPr>
              <p:cNvPr id="22" name="Circle"/>
              <p:cNvSpPr/>
              <p:nvPr>
                <p:custDataLst>
                  <p:tags r:id="rId10"/>
                </p:custDataLst>
              </p:nvPr>
            </p:nvSpPr>
            <p:spPr>
              <a:xfrm>
                <a:off x="0" y="0"/>
                <a:ext cx="757072" cy="757072"/>
              </a:xfrm>
              <a:prstGeom prst="ellipse">
                <a:avLst/>
              </a:prstGeom>
              <a:solidFill>
                <a:srgbClr val="0046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 dirty="0"/>
              </a:p>
            </p:txBody>
          </p:sp>
          <p:sp>
            <p:nvSpPr>
              <p:cNvPr id="23" name="Shape"/>
              <p:cNvSpPr/>
              <p:nvPr>
                <p:custDataLst>
                  <p:tags r:id="rId11"/>
                </p:custDataLst>
              </p:nvPr>
            </p:nvSpPr>
            <p:spPr>
              <a:xfrm>
                <a:off x="186273" y="208446"/>
                <a:ext cx="569261" cy="548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597"/>
                    </a:moveTo>
                    <a:lnTo>
                      <a:pt x="14275" y="0"/>
                    </a:lnTo>
                    <a:lnTo>
                      <a:pt x="5530" y="166"/>
                    </a:lnTo>
                    <a:lnTo>
                      <a:pt x="0" y="4773"/>
                    </a:lnTo>
                    <a:lnTo>
                      <a:pt x="95" y="13176"/>
                    </a:lnTo>
                    <a:lnTo>
                      <a:pt x="8038" y="21600"/>
                    </a:lnTo>
                    <a:cubicBezTo>
                      <a:pt x="11696" y="21383"/>
                      <a:pt x="15137" y="19731"/>
                      <a:pt x="17663" y="16979"/>
                    </a:cubicBezTo>
                    <a:cubicBezTo>
                      <a:pt x="20001" y="14431"/>
                      <a:pt x="21396" y="11108"/>
                      <a:pt x="21600" y="759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/>
              </a:p>
            </p:txBody>
          </p:sp>
          <p:sp>
            <p:nvSpPr>
              <p:cNvPr id="14" name="Graphic 12"/>
              <p:cNvSpPr/>
              <p:nvPr>
                <p:custDataLst>
                  <p:tags r:id="rId12"/>
                </p:custDataLst>
              </p:nvPr>
            </p:nvSpPr>
            <p:spPr>
              <a:xfrm>
                <a:off x="127361" y="127362"/>
                <a:ext cx="502349" cy="50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  <a:moveTo>
                      <a:pt x="10229" y="15269"/>
                    </a:moveTo>
                    <a:lnTo>
                      <a:pt x="17069" y="8429"/>
                    </a:lnTo>
                    <a:cubicBezTo>
                      <a:pt x="17345" y="8143"/>
                      <a:pt x="17337" y="7687"/>
                      <a:pt x="17051" y="7411"/>
                    </a:cubicBezTo>
                    <a:cubicBezTo>
                      <a:pt x="16772" y="7141"/>
                      <a:pt x="16330" y="7141"/>
                      <a:pt x="16051" y="7411"/>
                    </a:cubicBezTo>
                    <a:lnTo>
                      <a:pt x="9720" y="13742"/>
                    </a:lnTo>
                    <a:lnTo>
                      <a:pt x="5549" y="9571"/>
                    </a:lnTo>
                    <a:cubicBezTo>
                      <a:pt x="5273" y="9285"/>
                      <a:pt x="4817" y="9277"/>
                      <a:pt x="4531" y="9553"/>
                    </a:cubicBezTo>
                    <a:cubicBezTo>
                      <a:pt x="4245" y="9829"/>
                      <a:pt x="4237" y="10285"/>
                      <a:pt x="4513" y="10571"/>
                    </a:cubicBezTo>
                    <a:cubicBezTo>
                      <a:pt x="4519" y="10577"/>
                      <a:pt x="4525" y="10583"/>
                      <a:pt x="4531" y="10589"/>
                    </a:cubicBezTo>
                    <a:lnTo>
                      <a:pt x="9211" y="15269"/>
                    </a:lnTo>
                    <a:cubicBezTo>
                      <a:pt x="9492" y="15550"/>
                      <a:pt x="9948" y="15550"/>
                      <a:pt x="10229" y="15269"/>
                    </a:cubicBezTo>
                    <a:close/>
                  </a:path>
                </a:pathLst>
              </a:custGeom>
              <a:solidFill>
                <a:srgbClr val="F6F6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/>
              <a:p>
                <a:pPr defTabSz="457200">
                  <a:defRPr sz="1800" b="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/>
              </a:p>
            </p:txBody>
          </p:sp>
        </p:grpSp>
        <p:grpSp>
          <p:nvGrpSpPr>
            <p:cNvPr id="16" name="Group"/>
            <p:cNvGrpSpPr/>
            <p:nvPr/>
          </p:nvGrpSpPr>
          <p:grpSpPr>
            <a:xfrm>
              <a:off x="3688" y="4558"/>
              <a:ext cx="557" cy="557"/>
              <a:chOff x="0" y="0"/>
              <a:chExt cx="757071" cy="757335"/>
            </a:xfrm>
          </p:grpSpPr>
          <p:sp>
            <p:nvSpPr>
              <p:cNvPr id="29" name="Circle"/>
              <p:cNvSpPr/>
              <p:nvPr>
                <p:custDataLst>
                  <p:tags r:id="rId13"/>
                </p:custDataLst>
              </p:nvPr>
            </p:nvSpPr>
            <p:spPr>
              <a:xfrm>
                <a:off x="0" y="0"/>
                <a:ext cx="757072" cy="757072"/>
              </a:xfrm>
              <a:prstGeom prst="ellipse">
                <a:avLst/>
              </a:prstGeom>
              <a:solidFill>
                <a:srgbClr val="007A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/>
              </a:p>
            </p:txBody>
          </p:sp>
          <p:sp>
            <p:nvSpPr>
              <p:cNvPr id="30" name="Shape"/>
              <p:cNvSpPr/>
              <p:nvPr>
                <p:custDataLst>
                  <p:tags r:id="rId14"/>
                </p:custDataLst>
              </p:nvPr>
            </p:nvSpPr>
            <p:spPr>
              <a:xfrm>
                <a:off x="186273" y="208446"/>
                <a:ext cx="569261" cy="548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597"/>
                    </a:moveTo>
                    <a:lnTo>
                      <a:pt x="14275" y="0"/>
                    </a:lnTo>
                    <a:lnTo>
                      <a:pt x="5530" y="166"/>
                    </a:lnTo>
                    <a:lnTo>
                      <a:pt x="0" y="4773"/>
                    </a:lnTo>
                    <a:lnTo>
                      <a:pt x="95" y="13176"/>
                    </a:lnTo>
                    <a:lnTo>
                      <a:pt x="8038" y="21600"/>
                    </a:lnTo>
                    <a:cubicBezTo>
                      <a:pt x="11696" y="21383"/>
                      <a:pt x="15137" y="19731"/>
                      <a:pt x="17663" y="16979"/>
                    </a:cubicBezTo>
                    <a:cubicBezTo>
                      <a:pt x="20001" y="14431"/>
                      <a:pt x="21396" y="11108"/>
                      <a:pt x="21600" y="759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/>
              </a:p>
            </p:txBody>
          </p:sp>
          <p:sp>
            <p:nvSpPr>
              <p:cNvPr id="33" name="Graphic 12"/>
              <p:cNvSpPr/>
              <p:nvPr>
                <p:custDataLst>
                  <p:tags r:id="rId15"/>
                </p:custDataLst>
              </p:nvPr>
            </p:nvSpPr>
            <p:spPr>
              <a:xfrm>
                <a:off x="127361" y="127362"/>
                <a:ext cx="502349" cy="50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  <a:moveTo>
                      <a:pt x="10229" y="15269"/>
                    </a:moveTo>
                    <a:lnTo>
                      <a:pt x="17069" y="8429"/>
                    </a:lnTo>
                    <a:cubicBezTo>
                      <a:pt x="17345" y="8143"/>
                      <a:pt x="17337" y="7687"/>
                      <a:pt x="17051" y="7411"/>
                    </a:cubicBezTo>
                    <a:cubicBezTo>
                      <a:pt x="16772" y="7141"/>
                      <a:pt x="16330" y="7141"/>
                      <a:pt x="16051" y="7411"/>
                    </a:cubicBezTo>
                    <a:lnTo>
                      <a:pt x="9720" y="13742"/>
                    </a:lnTo>
                    <a:lnTo>
                      <a:pt x="5549" y="9571"/>
                    </a:lnTo>
                    <a:cubicBezTo>
                      <a:pt x="5273" y="9285"/>
                      <a:pt x="4817" y="9277"/>
                      <a:pt x="4531" y="9553"/>
                    </a:cubicBezTo>
                    <a:cubicBezTo>
                      <a:pt x="4245" y="9829"/>
                      <a:pt x="4237" y="10285"/>
                      <a:pt x="4513" y="10571"/>
                    </a:cubicBezTo>
                    <a:cubicBezTo>
                      <a:pt x="4519" y="10577"/>
                      <a:pt x="4525" y="10583"/>
                      <a:pt x="4531" y="10589"/>
                    </a:cubicBezTo>
                    <a:lnTo>
                      <a:pt x="9211" y="15269"/>
                    </a:lnTo>
                    <a:cubicBezTo>
                      <a:pt x="9492" y="15550"/>
                      <a:pt x="9948" y="15550"/>
                      <a:pt x="10229" y="15269"/>
                    </a:cubicBezTo>
                    <a:close/>
                  </a:path>
                </a:pathLst>
              </a:custGeom>
              <a:solidFill>
                <a:srgbClr val="F6F6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/>
              <a:p>
                <a:pPr defTabSz="457200">
                  <a:defRPr sz="1800" b="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/>
              </a:p>
            </p:txBody>
          </p:sp>
        </p:grpSp>
        <p:grpSp>
          <p:nvGrpSpPr>
            <p:cNvPr id="34" name="Group"/>
            <p:cNvGrpSpPr/>
            <p:nvPr/>
          </p:nvGrpSpPr>
          <p:grpSpPr>
            <a:xfrm>
              <a:off x="6924" y="4558"/>
              <a:ext cx="557" cy="557"/>
              <a:chOff x="0" y="0"/>
              <a:chExt cx="757071" cy="757335"/>
            </a:xfrm>
          </p:grpSpPr>
          <p:sp>
            <p:nvSpPr>
              <p:cNvPr id="35" name="Circle"/>
              <p:cNvSpPr/>
              <p:nvPr>
                <p:custDataLst>
                  <p:tags r:id="rId16"/>
                </p:custDataLst>
              </p:nvPr>
            </p:nvSpPr>
            <p:spPr>
              <a:xfrm>
                <a:off x="0" y="0"/>
                <a:ext cx="757072" cy="757072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 dirty="0"/>
              </a:p>
            </p:txBody>
          </p:sp>
          <p:sp>
            <p:nvSpPr>
              <p:cNvPr id="36" name="Shape"/>
              <p:cNvSpPr/>
              <p:nvPr>
                <p:custDataLst>
                  <p:tags r:id="rId17"/>
                </p:custDataLst>
              </p:nvPr>
            </p:nvSpPr>
            <p:spPr>
              <a:xfrm>
                <a:off x="186273" y="208446"/>
                <a:ext cx="569261" cy="548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597"/>
                    </a:moveTo>
                    <a:lnTo>
                      <a:pt x="14275" y="0"/>
                    </a:lnTo>
                    <a:lnTo>
                      <a:pt x="5530" y="166"/>
                    </a:lnTo>
                    <a:lnTo>
                      <a:pt x="0" y="4773"/>
                    </a:lnTo>
                    <a:lnTo>
                      <a:pt x="95" y="13176"/>
                    </a:lnTo>
                    <a:lnTo>
                      <a:pt x="8038" y="21600"/>
                    </a:lnTo>
                    <a:cubicBezTo>
                      <a:pt x="11696" y="21383"/>
                      <a:pt x="15137" y="19731"/>
                      <a:pt x="17663" y="16979"/>
                    </a:cubicBezTo>
                    <a:cubicBezTo>
                      <a:pt x="20001" y="14431"/>
                      <a:pt x="21396" y="11108"/>
                      <a:pt x="21600" y="759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/>
              </a:p>
            </p:txBody>
          </p:sp>
          <p:sp>
            <p:nvSpPr>
              <p:cNvPr id="37" name="Graphic 12"/>
              <p:cNvSpPr/>
              <p:nvPr>
                <p:custDataLst>
                  <p:tags r:id="rId18"/>
                </p:custDataLst>
              </p:nvPr>
            </p:nvSpPr>
            <p:spPr>
              <a:xfrm>
                <a:off x="127361" y="127362"/>
                <a:ext cx="502349" cy="50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  <a:moveTo>
                      <a:pt x="10229" y="15269"/>
                    </a:moveTo>
                    <a:lnTo>
                      <a:pt x="17069" y="8429"/>
                    </a:lnTo>
                    <a:cubicBezTo>
                      <a:pt x="17345" y="8143"/>
                      <a:pt x="17337" y="7687"/>
                      <a:pt x="17051" y="7411"/>
                    </a:cubicBezTo>
                    <a:cubicBezTo>
                      <a:pt x="16772" y="7141"/>
                      <a:pt x="16330" y="7141"/>
                      <a:pt x="16051" y="7411"/>
                    </a:cubicBezTo>
                    <a:lnTo>
                      <a:pt x="9720" y="13742"/>
                    </a:lnTo>
                    <a:lnTo>
                      <a:pt x="5549" y="9571"/>
                    </a:lnTo>
                    <a:cubicBezTo>
                      <a:pt x="5273" y="9285"/>
                      <a:pt x="4817" y="9277"/>
                      <a:pt x="4531" y="9553"/>
                    </a:cubicBezTo>
                    <a:cubicBezTo>
                      <a:pt x="4245" y="9829"/>
                      <a:pt x="4237" y="10285"/>
                      <a:pt x="4513" y="10571"/>
                    </a:cubicBezTo>
                    <a:cubicBezTo>
                      <a:pt x="4519" y="10577"/>
                      <a:pt x="4525" y="10583"/>
                      <a:pt x="4531" y="10589"/>
                    </a:cubicBezTo>
                    <a:lnTo>
                      <a:pt x="9211" y="15269"/>
                    </a:lnTo>
                    <a:cubicBezTo>
                      <a:pt x="9492" y="15550"/>
                      <a:pt x="9948" y="15550"/>
                      <a:pt x="10229" y="15269"/>
                    </a:cubicBezTo>
                    <a:close/>
                  </a:path>
                </a:pathLst>
              </a:custGeom>
              <a:solidFill>
                <a:srgbClr val="F6F6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/>
              <a:p>
                <a:pPr defTabSz="457200">
                  <a:defRPr sz="1800" b="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/>
              </a:p>
            </p:txBody>
          </p:sp>
        </p:grpSp>
        <p:sp>
          <p:nvSpPr>
            <p:cNvPr id="38" name="Shape"/>
            <p:cNvSpPr/>
            <p:nvPr/>
          </p:nvSpPr>
          <p:spPr>
            <a:xfrm rot="10800000">
              <a:off x="960" y="2744"/>
              <a:ext cx="2772" cy="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21282" y="4"/>
                  </a:moveTo>
                  <a:cubicBezTo>
                    <a:pt x="21340" y="-9"/>
                    <a:pt x="21400" y="10"/>
                    <a:pt x="21454" y="68"/>
                  </a:cubicBezTo>
                  <a:cubicBezTo>
                    <a:pt x="21545" y="168"/>
                    <a:pt x="21600" y="357"/>
                    <a:pt x="21594" y="557"/>
                  </a:cubicBezTo>
                  <a:lnTo>
                    <a:pt x="21594" y="5547"/>
                  </a:lnTo>
                  <a:lnTo>
                    <a:pt x="21594" y="6405"/>
                  </a:lnTo>
                  <a:lnTo>
                    <a:pt x="21594" y="19230"/>
                  </a:lnTo>
                  <a:cubicBezTo>
                    <a:pt x="21594" y="19914"/>
                    <a:pt x="21594" y="20254"/>
                    <a:pt x="21534" y="20618"/>
                  </a:cubicBezTo>
                  <a:cubicBezTo>
                    <a:pt x="21458" y="21016"/>
                    <a:pt x="21294" y="21331"/>
                    <a:pt x="21085" y="21476"/>
                  </a:cubicBezTo>
                  <a:cubicBezTo>
                    <a:pt x="20895" y="21591"/>
                    <a:pt x="20715" y="21591"/>
                    <a:pt x="20361" y="21591"/>
                  </a:cubicBezTo>
                  <a:lnTo>
                    <a:pt x="1240" y="21591"/>
                  </a:lnTo>
                  <a:cubicBezTo>
                    <a:pt x="881" y="21591"/>
                    <a:pt x="702" y="21591"/>
                    <a:pt x="511" y="21476"/>
                  </a:cubicBezTo>
                  <a:cubicBezTo>
                    <a:pt x="302" y="21331"/>
                    <a:pt x="137" y="21016"/>
                    <a:pt x="61" y="20618"/>
                  </a:cubicBezTo>
                  <a:cubicBezTo>
                    <a:pt x="0" y="20254"/>
                    <a:pt x="0" y="19913"/>
                    <a:pt x="0" y="19239"/>
                  </a:cubicBezTo>
                  <a:lnTo>
                    <a:pt x="0" y="5561"/>
                  </a:lnTo>
                  <a:cubicBezTo>
                    <a:pt x="0" y="4876"/>
                    <a:pt x="0" y="4532"/>
                    <a:pt x="61" y="4168"/>
                  </a:cubicBezTo>
                  <a:cubicBezTo>
                    <a:pt x="137" y="3770"/>
                    <a:pt x="302" y="3460"/>
                    <a:pt x="511" y="3315"/>
                  </a:cubicBezTo>
                  <a:cubicBezTo>
                    <a:pt x="702" y="3200"/>
                    <a:pt x="881" y="3200"/>
                    <a:pt x="1235" y="3200"/>
                  </a:cubicBezTo>
                  <a:lnTo>
                    <a:pt x="19518" y="3200"/>
                  </a:lnTo>
                  <a:lnTo>
                    <a:pt x="21124" y="142"/>
                  </a:lnTo>
                  <a:cubicBezTo>
                    <a:pt x="21169" y="63"/>
                    <a:pt x="21224" y="17"/>
                    <a:pt x="21282" y="4"/>
                  </a:cubicBezTo>
                  <a:close/>
                </a:path>
              </a:pathLst>
            </a:custGeom>
            <a:solidFill>
              <a:srgbClr val="007A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/>
            </a:p>
          </p:txBody>
        </p:sp>
        <p:sp>
          <p:nvSpPr>
            <p:cNvPr id="39" name="This is a sample text.…"/>
            <p:cNvSpPr txBox="1"/>
            <p:nvPr/>
          </p:nvSpPr>
          <p:spPr>
            <a:xfrm>
              <a:off x="960" y="3099"/>
              <a:ext cx="2772" cy="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t">
              <a:noAutofit/>
            </a:bodyPr>
            <a:lstStyle/>
            <a:p>
              <a:pPr algn="ctr">
                <a:defRPr sz="2500" b="0">
                  <a:solidFill>
                    <a:srgbClr val="F6F6F7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符合医保 “保基本” 原则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ctr">
                <a:defRPr sz="2500" b="0">
                  <a:solidFill>
                    <a:srgbClr val="F6F6F7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endPara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40" name="Shape"/>
            <p:cNvSpPr/>
            <p:nvPr/>
          </p:nvSpPr>
          <p:spPr>
            <a:xfrm rot="10800000">
              <a:off x="4203" y="2744"/>
              <a:ext cx="2772" cy="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21282" y="4"/>
                  </a:moveTo>
                  <a:cubicBezTo>
                    <a:pt x="21340" y="-9"/>
                    <a:pt x="21400" y="10"/>
                    <a:pt x="21454" y="68"/>
                  </a:cubicBezTo>
                  <a:cubicBezTo>
                    <a:pt x="21545" y="168"/>
                    <a:pt x="21600" y="357"/>
                    <a:pt x="21594" y="557"/>
                  </a:cubicBezTo>
                  <a:lnTo>
                    <a:pt x="21594" y="5547"/>
                  </a:lnTo>
                  <a:lnTo>
                    <a:pt x="21594" y="6405"/>
                  </a:lnTo>
                  <a:lnTo>
                    <a:pt x="21594" y="19230"/>
                  </a:lnTo>
                  <a:cubicBezTo>
                    <a:pt x="21594" y="19914"/>
                    <a:pt x="21594" y="20254"/>
                    <a:pt x="21534" y="20618"/>
                  </a:cubicBezTo>
                  <a:cubicBezTo>
                    <a:pt x="21458" y="21016"/>
                    <a:pt x="21294" y="21331"/>
                    <a:pt x="21085" y="21476"/>
                  </a:cubicBezTo>
                  <a:cubicBezTo>
                    <a:pt x="20895" y="21591"/>
                    <a:pt x="20715" y="21591"/>
                    <a:pt x="20361" y="21591"/>
                  </a:cubicBezTo>
                  <a:lnTo>
                    <a:pt x="1240" y="21591"/>
                  </a:lnTo>
                  <a:cubicBezTo>
                    <a:pt x="881" y="21591"/>
                    <a:pt x="702" y="21591"/>
                    <a:pt x="511" y="21476"/>
                  </a:cubicBezTo>
                  <a:cubicBezTo>
                    <a:pt x="302" y="21331"/>
                    <a:pt x="137" y="21016"/>
                    <a:pt x="61" y="20618"/>
                  </a:cubicBezTo>
                  <a:cubicBezTo>
                    <a:pt x="0" y="20254"/>
                    <a:pt x="0" y="19913"/>
                    <a:pt x="0" y="19239"/>
                  </a:cubicBezTo>
                  <a:lnTo>
                    <a:pt x="0" y="5561"/>
                  </a:lnTo>
                  <a:cubicBezTo>
                    <a:pt x="0" y="4876"/>
                    <a:pt x="0" y="4532"/>
                    <a:pt x="61" y="4168"/>
                  </a:cubicBezTo>
                  <a:cubicBezTo>
                    <a:pt x="137" y="3770"/>
                    <a:pt x="302" y="3460"/>
                    <a:pt x="511" y="3315"/>
                  </a:cubicBezTo>
                  <a:cubicBezTo>
                    <a:pt x="702" y="3200"/>
                    <a:pt x="881" y="3200"/>
                    <a:pt x="1235" y="3200"/>
                  </a:cubicBezTo>
                  <a:lnTo>
                    <a:pt x="19518" y="3200"/>
                  </a:lnTo>
                  <a:lnTo>
                    <a:pt x="21124" y="142"/>
                  </a:lnTo>
                  <a:cubicBezTo>
                    <a:pt x="21169" y="63"/>
                    <a:pt x="21224" y="17"/>
                    <a:pt x="21282" y="4"/>
                  </a:cubicBezTo>
                  <a:close/>
                </a:path>
              </a:pathLst>
            </a:custGeom>
            <a:solidFill>
              <a:srgbClr val="0046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/>
            </a:p>
          </p:txBody>
        </p:sp>
        <p:sp>
          <p:nvSpPr>
            <p:cNvPr id="41" name="Shape"/>
            <p:cNvSpPr/>
            <p:nvPr/>
          </p:nvSpPr>
          <p:spPr>
            <a:xfrm rot="10800000">
              <a:off x="7420" y="2744"/>
              <a:ext cx="2772" cy="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21282" y="4"/>
                  </a:moveTo>
                  <a:cubicBezTo>
                    <a:pt x="21340" y="-9"/>
                    <a:pt x="21400" y="10"/>
                    <a:pt x="21454" y="68"/>
                  </a:cubicBezTo>
                  <a:cubicBezTo>
                    <a:pt x="21545" y="168"/>
                    <a:pt x="21600" y="357"/>
                    <a:pt x="21594" y="557"/>
                  </a:cubicBezTo>
                  <a:lnTo>
                    <a:pt x="21594" y="5547"/>
                  </a:lnTo>
                  <a:lnTo>
                    <a:pt x="21594" y="6405"/>
                  </a:lnTo>
                  <a:lnTo>
                    <a:pt x="21594" y="19230"/>
                  </a:lnTo>
                  <a:cubicBezTo>
                    <a:pt x="21594" y="19914"/>
                    <a:pt x="21594" y="20254"/>
                    <a:pt x="21534" y="20618"/>
                  </a:cubicBezTo>
                  <a:cubicBezTo>
                    <a:pt x="21458" y="21016"/>
                    <a:pt x="21294" y="21331"/>
                    <a:pt x="21085" y="21476"/>
                  </a:cubicBezTo>
                  <a:cubicBezTo>
                    <a:pt x="20895" y="21591"/>
                    <a:pt x="20715" y="21591"/>
                    <a:pt x="20361" y="21591"/>
                  </a:cubicBezTo>
                  <a:lnTo>
                    <a:pt x="1240" y="21591"/>
                  </a:lnTo>
                  <a:cubicBezTo>
                    <a:pt x="881" y="21591"/>
                    <a:pt x="702" y="21591"/>
                    <a:pt x="511" y="21476"/>
                  </a:cubicBezTo>
                  <a:cubicBezTo>
                    <a:pt x="302" y="21331"/>
                    <a:pt x="137" y="21016"/>
                    <a:pt x="61" y="20618"/>
                  </a:cubicBezTo>
                  <a:cubicBezTo>
                    <a:pt x="0" y="20254"/>
                    <a:pt x="0" y="19913"/>
                    <a:pt x="0" y="19239"/>
                  </a:cubicBezTo>
                  <a:lnTo>
                    <a:pt x="0" y="5561"/>
                  </a:lnTo>
                  <a:cubicBezTo>
                    <a:pt x="0" y="4876"/>
                    <a:pt x="0" y="4532"/>
                    <a:pt x="61" y="4168"/>
                  </a:cubicBezTo>
                  <a:cubicBezTo>
                    <a:pt x="137" y="3770"/>
                    <a:pt x="302" y="3460"/>
                    <a:pt x="511" y="3315"/>
                  </a:cubicBezTo>
                  <a:cubicBezTo>
                    <a:pt x="702" y="3200"/>
                    <a:pt x="881" y="3200"/>
                    <a:pt x="1235" y="3200"/>
                  </a:cubicBezTo>
                  <a:lnTo>
                    <a:pt x="19518" y="3200"/>
                  </a:lnTo>
                  <a:lnTo>
                    <a:pt x="21124" y="142"/>
                  </a:lnTo>
                  <a:cubicBezTo>
                    <a:pt x="21169" y="63"/>
                    <a:pt x="21224" y="17"/>
                    <a:pt x="21282" y="4"/>
                  </a:cubicBez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/>
            </a:p>
          </p:txBody>
        </p:sp>
        <p:sp>
          <p:nvSpPr>
            <p:cNvPr id="42" name="Shape"/>
            <p:cNvSpPr/>
            <p:nvPr/>
          </p:nvSpPr>
          <p:spPr>
            <a:xfrm rot="10800000">
              <a:off x="10730" y="2744"/>
              <a:ext cx="2992" cy="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21282" y="4"/>
                  </a:moveTo>
                  <a:cubicBezTo>
                    <a:pt x="21340" y="-9"/>
                    <a:pt x="21400" y="10"/>
                    <a:pt x="21454" y="68"/>
                  </a:cubicBezTo>
                  <a:cubicBezTo>
                    <a:pt x="21545" y="168"/>
                    <a:pt x="21600" y="357"/>
                    <a:pt x="21594" y="557"/>
                  </a:cubicBezTo>
                  <a:lnTo>
                    <a:pt x="21594" y="5547"/>
                  </a:lnTo>
                  <a:lnTo>
                    <a:pt x="21594" y="6405"/>
                  </a:lnTo>
                  <a:lnTo>
                    <a:pt x="21594" y="19230"/>
                  </a:lnTo>
                  <a:cubicBezTo>
                    <a:pt x="21594" y="19914"/>
                    <a:pt x="21594" y="20254"/>
                    <a:pt x="21534" y="20618"/>
                  </a:cubicBezTo>
                  <a:cubicBezTo>
                    <a:pt x="21458" y="21016"/>
                    <a:pt x="21294" y="21331"/>
                    <a:pt x="21085" y="21476"/>
                  </a:cubicBezTo>
                  <a:cubicBezTo>
                    <a:pt x="20895" y="21591"/>
                    <a:pt x="20715" y="21591"/>
                    <a:pt x="20361" y="21591"/>
                  </a:cubicBezTo>
                  <a:lnTo>
                    <a:pt x="1240" y="21591"/>
                  </a:lnTo>
                  <a:cubicBezTo>
                    <a:pt x="881" y="21591"/>
                    <a:pt x="702" y="21591"/>
                    <a:pt x="511" y="21476"/>
                  </a:cubicBezTo>
                  <a:cubicBezTo>
                    <a:pt x="302" y="21331"/>
                    <a:pt x="137" y="21016"/>
                    <a:pt x="61" y="20618"/>
                  </a:cubicBezTo>
                  <a:cubicBezTo>
                    <a:pt x="0" y="20254"/>
                    <a:pt x="0" y="19913"/>
                    <a:pt x="0" y="19239"/>
                  </a:cubicBezTo>
                  <a:lnTo>
                    <a:pt x="0" y="5561"/>
                  </a:lnTo>
                  <a:cubicBezTo>
                    <a:pt x="0" y="4876"/>
                    <a:pt x="0" y="4532"/>
                    <a:pt x="61" y="4168"/>
                  </a:cubicBezTo>
                  <a:cubicBezTo>
                    <a:pt x="137" y="3770"/>
                    <a:pt x="302" y="3460"/>
                    <a:pt x="511" y="3315"/>
                  </a:cubicBezTo>
                  <a:cubicBezTo>
                    <a:pt x="702" y="3200"/>
                    <a:pt x="881" y="3200"/>
                    <a:pt x="1235" y="3200"/>
                  </a:cubicBezTo>
                  <a:lnTo>
                    <a:pt x="19518" y="3200"/>
                  </a:lnTo>
                  <a:lnTo>
                    <a:pt x="21124" y="142"/>
                  </a:lnTo>
                  <a:cubicBezTo>
                    <a:pt x="21169" y="63"/>
                    <a:pt x="21224" y="17"/>
                    <a:pt x="21282" y="4"/>
                  </a:cubicBezTo>
                  <a:close/>
                </a:path>
              </a:pathLst>
            </a:custGeom>
            <a:solidFill>
              <a:srgbClr val="007A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200"/>
            </a:p>
          </p:txBody>
        </p:sp>
        <p:grpSp>
          <p:nvGrpSpPr>
            <p:cNvPr id="48" name="Group"/>
            <p:cNvGrpSpPr/>
            <p:nvPr/>
          </p:nvGrpSpPr>
          <p:grpSpPr>
            <a:xfrm>
              <a:off x="10193" y="4558"/>
              <a:ext cx="557" cy="557"/>
              <a:chOff x="0" y="0"/>
              <a:chExt cx="757071" cy="757335"/>
            </a:xfrm>
          </p:grpSpPr>
          <p:sp>
            <p:nvSpPr>
              <p:cNvPr id="49" name="Circle"/>
              <p:cNvSpPr/>
              <p:nvPr>
                <p:custDataLst>
                  <p:tags r:id="rId19"/>
                </p:custDataLst>
              </p:nvPr>
            </p:nvSpPr>
            <p:spPr>
              <a:xfrm>
                <a:off x="0" y="0"/>
                <a:ext cx="757072" cy="757072"/>
              </a:xfrm>
              <a:prstGeom prst="ellipse">
                <a:avLst/>
              </a:prstGeom>
              <a:solidFill>
                <a:srgbClr val="007A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/>
              </a:p>
            </p:txBody>
          </p:sp>
          <p:sp>
            <p:nvSpPr>
              <p:cNvPr id="50" name="Shape"/>
              <p:cNvSpPr/>
              <p:nvPr>
                <p:custDataLst>
                  <p:tags r:id="rId20"/>
                </p:custDataLst>
              </p:nvPr>
            </p:nvSpPr>
            <p:spPr>
              <a:xfrm>
                <a:off x="186273" y="208446"/>
                <a:ext cx="569261" cy="548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597"/>
                    </a:moveTo>
                    <a:lnTo>
                      <a:pt x="14275" y="0"/>
                    </a:lnTo>
                    <a:lnTo>
                      <a:pt x="5530" y="166"/>
                    </a:lnTo>
                    <a:lnTo>
                      <a:pt x="0" y="4773"/>
                    </a:lnTo>
                    <a:lnTo>
                      <a:pt x="95" y="13176"/>
                    </a:lnTo>
                    <a:lnTo>
                      <a:pt x="8038" y="21600"/>
                    </a:lnTo>
                    <a:cubicBezTo>
                      <a:pt x="11696" y="21383"/>
                      <a:pt x="15137" y="19731"/>
                      <a:pt x="17663" y="16979"/>
                    </a:cubicBezTo>
                    <a:cubicBezTo>
                      <a:pt x="20001" y="14431"/>
                      <a:pt x="21396" y="11108"/>
                      <a:pt x="21600" y="759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/>
              </a:p>
            </p:txBody>
          </p:sp>
          <p:sp>
            <p:nvSpPr>
              <p:cNvPr id="51" name="Graphic 12"/>
              <p:cNvSpPr/>
              <p:nvPr>
                <p:custDataLst>
                  <p:tags r:id="rId21"/>
                </p:custDataLst>
              </p:nvPr>
            </p:nvSpPr>
            <p:spPr>
              <a:xfrm>
                <a:off x="127361" y="127362"/>
                <a:ext cx="502349" cy="50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  <a:moveTo>
                      <a:pt x="10229" y="15269"/>
                    </a:moveTo>
                    <a:lnTo>
                      <a:pt x="17069" y="8429"/>
                    </a:lnTo>
                    <a:cubicBezTo>
                      <a:pt x="17345" y="8143"/>
                      <a:pt x="17337" y="7687"/>
                      <a:pt x="17051" y="7411"/>
                    </a:cubicBezTo>
                    <a:cubicBezTo>
                      <a:pt x="16772" y="7141"/>
                      <a:pt x="16330" y="7141"/>
                      <a:pt x="16051" y="7411"/>
                    </a:cubicBezTo>
                    <a:lnTo>
                      <a:pt x="9720" y="13742"/>
                    </a:lnTo>
                    <a:lnTo>
                      <a:pt x="5549" y="9571"/>
                    </a:lnTo>
                    <a:cubicBezTo>
                      <a:pt x="5273" y="9285"/>
                      <a:pt x="4817" y="9277"/>
                      <a:pt x="4531" y="9553"/>
                    </a:cubicBezTo>
                    <a:cubicBezTo>
                      <a:pt x="4245" y="9829"/>
                      <a:pt x="4237" y="10285"/>
                      <a:pt x="4513" y="10571"/>
                    </a:cubicBezTo>
                    <a:cubicBezTo>
                      <a:pt x="4519" y="10577"/>
                      <a:pt x="4525" y="10583"/>
                      <a:pt x="4531" y="10589"/>
                    </a:cubicBezTo>
                    <a:lnTo>
                      <a:pt x="9211" y="15269"/>
                    </a:lnTo>
                    <a:cubicBezTo>
                      <a:pt x="9492" y="15550"/>
                      <a:pt x="9948" y="15550"/>
                      <a:pt x="10229" y="15269"/>
                    </a:cubicBezTo>
                    <a:close/>
                  </a:path>
                </a:pathLst>
              </a:custGeom>
              <a:solidFill>
                <a:srgbClr val="F6F6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/>
              <a:p>
                <a:pPr defTabSz="457200">
                  <a:defRPr sz="1800" b="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/>
              </a:p>
            </p:txBody>
          </p:sp>
        </p:grpSp>
        <p:grpSp>
          <p:nvGrpSpPr>
            <p:cNvPr id="52" name="Group"/>
            <p:cNvGrpSpPr/>
            <p:nvPr/>
          </p:nvGrpSpPr>
          <p:grpSpPr>
            <a:xfrm>
              <a:off x="13292" y="4558"/>
              <a:ext cx="557" cy="557"/>
              <a:chOff x="0" y="0"/>
              <a:chExt cx="757071" cy="757335"/>
            </a:xfrm>
          </p:grpSpPr>
          <p:sp>
            <p:nvSpPr>
              <p:cNvPr id="53" name="Circle"/>
              <p:cNvSpPr/>
              <p:nvPr>
                <p:custDataLst>
                  <p:tags r:id="rId22"/>
                </p:custDataLst>
              </p:nvPr>
            </p:nvSpPr>
            <p:spPr>
              <a:xfrm>
                <a:off x="0" y="0"/>
                <a:ext cx="757072" cy="757072"/>
              </a:xfrm>
              <a:prstGeom prst="ellipse">
                <a:avLst/>
              </a:prstGeom>
              <a:solidFill>
                <a:srgbClr val="00469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/>
              </a:p>
            </p:txBody>
          </p:sp>
          <p:sp>
            <p:nvSpPr>
              <p:cNvPr id="54" name="Shape"/>
              <p:cNvSpPr/>
              <p:nvPr>
                <p:custDataLst>
                  <p:tags r:id="rId23"/>
                </p:custDataLst>
              </p:nvPr>
            </p:nvSpPr>
            <p:spPr>
              <a:xfrm>
                <a:off x="186273" y="208446"/>
                <a:ext cx="569261" cy="548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597"/>
                    </a:moveTo>
                    <a:lnTo>
                      <a:pt x="14275" y="0"/>
                    </a:lnTo>
                    <a:lnTo>
                      <a:pt x="5530" y="166"/>
                    </a:lnTo>
                    <a:lnTo>
                      <a:pt x="0" y="4773"/>
                    </a:lnTo>
                    <a:lnTo>
                      <a:pt x="95" y="13176"/>
                    </a:lnTo>
                    <a:lnTo>
                      <a:pt x="8038" y="21600"/>
                    </a:lnTo>
                    <a:cubicBezTo>
                      <a:pt x="11696" y="21383"/>
                      <a:pt x="15137" y="19731"/>
                      <a:pt x="17663" y="16979"/>
                    </a:cubicBezTo>
                    <a:cubicBezTo>
                      <a:pt x="20001" y="14431"/>
                      <a:pt x="21396" y="11108"/>
                      <a:pt x="21600" y="7597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200"/>
              </a:p>
            </p:txBody>
          </p:sp>
          <p:sp>
            <p:nvSpPr>
              <p:cNvPr id="55" name="Graphic 12"/>
              <p:cNvSpPr/>
              <p:nvPr>
                <p:custDataLst>
                  <p:tags r:id="rId24"/>
                </p:custDataLst>
              </p:nvPr>
            </p:nvSpPr>
            <p:spPr>
              <a:xfrm>
                <a:off x="127361" y="127362"/>
                <a:ext cx="502349" cy="50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  <a:moveTo>
                      <a:pt x="10229" y="15269"/>
                    </a:moveTo>
                    <a:lnTo>
                      <a:pt x="17069" y="8429"/>
                    </a:lnTo>
                    <a:cubicBezTo>
                      <a:pt x="17345" y="8143"/>
                      <a:pt x="17337" y="7687"/>
                      <a:pt x="17051" y="7411"/>
                    </a:cubicBezTo>
                    <a:cubicBezTo>
                      <a:pt x="16772" y="7141"/>
                      <a:pt x="16330" y="7141"/>
                      <a:pt x="16051" y="7411"/>
                    </a:cubicBezTo>
                    <a:lnTo>
                      <a:pt x="9720" y="13742"/>
                    </a:lnTo>
                    <a:lnTo>
                      <a:pt x="5549" y="9571"/>
                    </a:lnTo>
                    <a:cubicBezTo>
                      <a:pt x="5273" y="9285"/>
                      <a:pt x="4817" y="9277"/>
                      <a:pt x="4531" y="9553"/>
                    </a:cubicBezTo>
                    <a:cubicBezTo>
                      <a:pt x="4245" y="9829"/>
                      <a:pt x="4237" y="10285"/>
                      <a:pt x="4513" y="10571"/>
                    </a:cubicBezTo>
                    <a:cubicBezTo>
                      <a:pt x="4519" y="10577"/>
                      <a:pt x="4525" y="10583"/>
                      <a:pt x="4531" y="10589"/>
                    </a:cubicBezTo>
                    <a:lnTo>
                      <a:pt x="9211" y="15269"/>
                    </a:lnTo>
                    <a:cubicBezTo>
                      <a:pt x="9492" y="15550"/>
                      <a:pt x="9948" y="15550"/>
                      <a:pt x="10229" y="15269"/>
                    </a:cubicBezTo>
                    <a:close/>
                  </a:path>
                </a:pathLst>
              </a:custGeom>
              <a:solidFill>
                <a:srgbClr val="F6F6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7145" tIns="17145" rIns="17145" bIns="17145" numCol="1" anchor="ctr">
                <a:noAutofit/>
              </a:bodyPr>
              <a:lstStyle/>
              <a:p>
                <a:pPr defTabSz="457200">
                  <a:defRPr sz="1800" b="0"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defRPr>
                </a:pPr>
                <a:endParaRPr sz="675"/>
              </a:p>
            </p:txBody>
          </p:sp>
        </p:grpSp>
        <p:sp>
          <p:nvSpPr>
            <p:cNvPr id="77" name="This is a sample text.…"/>
            <p:cNvSpPr txBox="1"/>
            <p:nvPr/>
          </p:nvSpPr>
          <p:spPr>
            <a:xfrm>
              <a:off x="4200" y="3119"/>
              <a:ext cx="2772" cy="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t">
              <a:noAutofit/>
            </a:bodyPr>
            <a:lstStyle/>
            <a:p>
              <a:pPr lvl="0" algn="ctr">
                <a:buClrTx/>
                <a:buSzTx/>
                <a:buFontTx/>
                <a:defRPr sz="2500" b="0">
                  <a:solidFill>
                    <a:srgbClr val="F6F6F7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弥补现有药品目录短板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lvl="0" algn="ctr">
                <a:buClrTx/>
                <a:buSzTx/>
                <a:buFontTx/>
                <a:defRPr sz="2500" b="0">
                  <a:solidFill>
                    <a:srgbClr val="F6F6F7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endPara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79" name="This is a sample text.…"/>
            <p:cNvSpPr txBox="1"/>
            <p:nvPr/>
          </p:nvSpPr>
          <p:spPr>
            <a:xfrm>
              <a:off x="7412" y="3115"/>
              <a:ext cx="2772" cy="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t">
              <a:noAutofit/>
            </a:bodyPr>
            <a:lstStyle/>
            <a:p>
              <a:pPr lvl="0" algn="ctr">
                <a:buClrTx/>
                <a:buSzTx/>
                <a:buFontTx/>
                <a:defRPr sz="2500" b="0">
                  <a:solidFill>
                    <a:srgbClr val="F6F6F7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pPr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自主创新，普惠公平性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81" name="This is a sample text.…"/>
            <p:cNvSpPr txBox="1"/>
            <p:nvPr/>
          </p:nvSpPr>
          <p:spPr>
            <a:xfrm>
              <a:off x="10734" y="3139"/>
              <a:ext cx="2913" cy="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t">
              <a:no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500" b="1" dirty="0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说明书明确，临床管理难度低</a:t>
              </a:r>
              <a:endParaRPr lang="zh-CN" altLang="en-US" sz="1500" b="1" dirty="0">
                <a:solidFill>
                  <a:schemeClr val="bg1"/>
                </a:solidFill>
                <a:latin typeface="+mn-ea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85" name="This is a sample text. Your description here."/>
            <p:cNvSpPr txBox="1"/>
            <p:nvPr>
              <p:custDataLst>
                <p:tags r:id="rId25"/>
              </p:custDataLst>
            </p:nvPr>
          </p:nvSpPr>
          <p:spPr>
            <a:xfrm>
              <a:off x="1162" y="6246"/>
              <a:ext cx="2393" cy="6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t">
              <a:spAutoFit/>
            </a:bodyPr>
            <a:lstStyle>
              <a:lvl1pPr marL="330835" indent="-330835" algn="l">
                <a:buClr>
                  <a:srgbClr val="E27C55"/>
                </a:buClr>
                <a:buSzPct val="125000"/>
                <a:buChar char="•"/>
                <a:defRPr sz="2500" b="0">
                  <a:solidFill>
                    <a:srgbClr val="9E9F9E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 marL="0" indent="0" algn="just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本品主要治疗偶发性疼痛引起的失眠，属于群众日常高发疾病。</a:t>
              </a:r>
              <a:endParaRPr lang="zh-CN" altLang="en-US" sz="10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88" name="圆角矩形 87"/>
            <p:cNvSpPr/>
            <p:nvPr>
              <p:custDataLst>
                <p:tags r:id="rId26"/>
              </p:custDataLst>
            </p:nvPr>
          </p:nvSpPr>
          <p:spPr>
            <a:xfrm>
              <a:off x="4240" y="5767"/>
              <a:ext cx="1975" cy="372"/>
            </a:xfrm>
            <a:prstGeom prst="roundRect">
              <a:avLst/>
            </a:prstGeom>
            <a:solidFill>
              <a:srgbClr val="0046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医保目录无复方制剂</a:t>
              </a:r>
              <a:endPara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This is a sample text. Your description here."/>
            <p:cNvSpPr txBox="1"/>
            <p:nvPr>
              <p:custDataLst>
                <p:tags r:id="rId27"/>
              </p:custDataLst>
            </p:nvPr>
          </p:nvSpPr>
          <p:spPr>
            <a:xfrm>
              <a:off x="4182" y="6268"/>
              <a:ext cx="2728" cy="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t">
              <a:spAutoFit/>
            </a:bodyPr>
            <a:lstStyle>
              <a:lvl1pPr marL="330835" indent="-330835" algn="l">
                <a:buClr>
                  <a:srgbClr val="E27C55"/>
                </a:buClr>
                <a:buSzPct val="125000"/>
                <a:buChar char="•"/>
                <a:defRPr sz="2500" b="0">
                  <a:solidFill>
                    <a:srgbClr val="9E9F9E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 marL="0" indent="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现行医保目录仅有单方镇痛药、单方助眠药，无针对疼痛合并失眠的专用复方制剂。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0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1" name="This is a sample text. Your description here."/>
            <p:cNvSpPr txBox="1"/>
            <p:nvPr>
              <p:custDataLst>
                <p:tags r:id="rId28"/>
              </p:custDataLst>
            </p:nvPr>
          </p:nvSpPr>
          <p:spPr>
            <a:xfrm>
              <a:off x="4151" y="7761"/>
              <a:ext cx="2728" cy="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t">
              <a:spAutoFit/>
            </a:bodyPr>
            <a:lstStyle>
              <a:lvl1pPr marL="330835" indent="-330835" algn="l">
                <a:buClr>
                  <a:srgbClr val="E27C55"/>
                </a:buClr>
                <a:buSzPct val="125000"/>
                <a:buChar char="•"/>
                <a:defRPr sz="2500" b="0">
                  <a:solidFill>
                    <a:srgbClr val="9E9F9E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 marL="0" indent="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临床只能自行联用，缺乏标准化治疗选择，本品可填补目录中疼痛相关性失眠专属治疗品种空白。</a:t>
              </a:r>
              <a:endParaRPr lang="zh-CN" altLang="en-US" sz="10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2" name="圆角矩形 91"/>
            <p:cNvSpPr/>
            <p:nvPr>
              <p:custDataLst>
                <p:tags r:id="rId29"/>
              </p:custDataLst>
            </p:nvPr>
          </p:nvSpPr>
          <p:spPr>
            <a:xfrm>
              <a:off x="7479" y="5367"/>
              <a:ext cx="1370" cy="37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创新复方制剂</a:t>
              </a:r>
              <a:endParaRPr kumimoji="1" lang="zh-CN" altLang="en-US" sz="1200" b="1" dirty="0">
                <a:solidFill>
                  <a:schemeClr val="bg1"/>
                </a:solidFill>
                <a:latin typeface="+mn-ea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93" name="This is a sample text. Your description here."/>
            <p:cNvSpPr txBox="1"/>
            <p:nvPr>
              <p:custDataLst>
                <p:tags r:id="rId30"/>
              </p:custDataLst>
            </p:nvPr>
          </p:nvSpPr>
          <p:spPr>
            <a:xfrm>
              <a:off x="7484" y="5798"/>
              <a:ext cx="2728" cy="1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t">
              <a:spAutoFit/>
            </a:bodyPr>
            <a:lstStyle>
              <a:lvl1pPr marL="330835" indent="-330835" algn="l">
                <a:buClr>
                  <a:srgbClr val="E27C55"/>
                </a:buClr>
                <a:buSzPct val="125000"/>
                <a:buChar char="•"/>
                <a:defRPr sz="2500" b="0">
                  <a:solidFill>
                    <a:srgbClr val="9E9F9E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 marL="0" indent="0" algn="l">
                <a:lnSpc>
                  <a:spcPct val="150000"/>
                </a:lnSpc>
                <a:buClr>
                  <a:schemeClr val="accent1"/>
                </a:buClr>
                <a:buFont typeface="+mj-lt"/>
                <a:buNone/>
              </a:pP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创新复方，枸橼酸苯海拉明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38mg+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布洛芬</a:t>
              </a:r>
              <a:r>
                <a:rPr lang="en-US" altLang="zh-CN" sz="1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200mg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科学配比，</a:t>
              </a:r>
              <a:r>
                <a:rPr lang="zh-CN" altLang="en-US" sz="1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双效合一，单片即可摆脱疼痛及诱发的失眠困扰。</a:t>
              </a:r>
              <a:endParaRPr lang="zh-CN" altLang="en-US" sz="1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  <a:p>
              <a:pPr marL="0" indent="0" algn="l">
                <a:lnSpc>
                  <a:spcPct val="150000"/>
                </a:lnSpc>
                <a:buClr>
                  <a:schemeClr val="accent1"/>
                </a:buClr>
                <a:buFont typeface="+mj-lt"/>
                <a:buNone/>
              </a:pPr>
              <a:endParaRPr lang="zh-CN" altLang="en-US" sz="1000" i="0" u="none" strike="noStrike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94" name="圆角矩形 93"/>
            <p:cNvSpPr/>
            <p:nvPr>
              <p:custDataLst>
                <p:tags r:id="rId31"/>
              </p:custDataLst>
            </p:nvPr>
          </p:nvSpPr>
          <p:spPr>
            <a:xfrm>
              <a:off x="7469" y="7964"/>
              <a:ext cx="1370" cy="37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价格合理公平</a:t>
              </a:r>
              <a:endPara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This is a sample text. Your description here."/>
            <p:cNvSpPr txBox="1"/>
            <p:nvPr>
              <p:custDataLst>
                <p:tags r:id="rId32"/>
              </p:custDataLst>
            </p:nvPr>
          </p:nvSpPr>
          <p:spPr>
            <a:xfrm>
              <a:off x="7484" y="8322"/>
              <a:ext cx="2728" cy="6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t">
              <a:spAutoFit/>
            </a:bodyPr>
            <a:lstStyle>
              <a:lvl1pPr marL="330835" indent="-330835" algn="l">
                <a:buClr>
                  <a:srgbClr val="E27C55"/>
                </a:buClr>
                <a:buSzPct val="125000"/>
                <a:buChar char="•"/>
                <a:defRPr sz="2500" b="0">
                  <a:solidFill>
                    <a:srgbClr val="9E9F9E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 marL="0" indent="0" algn="l">
                <a:lnSpc>
                  <a:spcPct val="150000"/>
                </a:lnSpc>
                <a:buClr>
                  <a:schemeClr val="accent1"/>
                </a:buClr>
                <a:buFont typeface="+mj-lt"/>
                <a:buNone/>
              </a:pPr>
              <a:r>
                <a:rPr lang="zh-CN" alt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价格可及性强，可覆盖不同龄段普通人群，该产品具备良好医药普惠与社会公平价值。</a:t>
              </a:r>
              <a:endParaRPr lang="zh-CN" altLang="en-US" sz="10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96" name="圆角矩形 95"/>
            <p:cNvSpPr/>
            <p:nvPr>
              <p:custDataLst>
                <p:tags r:id="rId33"/>
              </p:custDataLst>
            </p:nvPr>
          </p:nvSpPr>
          <p:spPr>
            <a:xfrm>
              <a:off x="10747" y="5767"/>
              <a:ext cx="1668" cy="37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i="0" u="none" strike="noStrike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说明书明确</a:t>
              </a:r>
              <a:endParaRPr kumimoji="1" lang="zh-CN" altLang="en-US" sz="1200" b="1" i="0" u="none" strike="noStrike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This is a sample text. Your description here."/>
            <p:cNvSpPr txBox="1"/>
            <p:nvPr>
              <p:custDataLst>
                <p:tags r:id="rId34"/>
              </p:custDataLst>
            </p:nvPr>
          </p:nvSpPr>
          <p:spPr>
            <a:xfrm>
              <a:off x="10752" y="6260"/>
              <a:ext cx="2970" cy="1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t">
              <a:spAutoFit/>
            </a:bodyPr>
            <a:lstStyle>
              <a:lvl1pPr marL="330835" indent="-330835" algn="l">
                <a:buClr>
                  <a:srgbClr val="E27C55"/>
                </a:buClr>
                <a:buSzPct val="125000"/>
                <a:buChar char="•"/>
                <a:defRPr sz="2500" b="0">
                  <a:solidFill>
                    <a:srgbClr val="9E9F9E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 marL="0" indent="0" algn="l">
                <a:lnSpc>
                  <a:spcPct val="150000"/>
                </a:lnSpc>
                <a:buClr>
                  <a:schemeClr val="accent1"/>
                </a:buClr>
                <a:buFont typeface="+mj-lt"/>
                <a:buNone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药品适应症、用法用量、适用人群、禁忌及不良反应标注清晰规范，无超适应症宽泛使用空间。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marL="0" indent="0" algn="l">
                <a:lnSpc>
                  <a:spcPct val="150000"/>
                </a:lnSpc>
                <a:buClr>
                  <a:schemeClr val="accent1"/>
                </a:buClr>
                <a:buFont typeface="+mj-lt"/>
                <a:buNone/>
              </a:pPr>
              <a:endParaRPr lang="zh-CN" altLang="en-US" sz="10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98" name="圆角矩形 97"/>
            <p:cNvSpPr/>
            <p:nvPr>
              <p:custDataLst>
                <p:tags r:id="rId35"/>
              </p:custDataLst>
            </p:nvPr>
          </p:nvSpPr>
          <p:spPr>
            <a:xfrm>
              <a:off x="10752" y="7284"/>
              <a:ext cx="1613" cy="37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i="0" u="none" strike="noStrike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临床管理难度低</a:t>
              </a:r>
              <a:endParaRPr kumimoji="1" lang="zh-CN" altLang="en-US" sz="1200" b="1" i="0" u="none" strike="noStrike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This is a sample text. Your description here."/>
            <p:cNvSpPr txBox="1"/>
            <p:nvPr>
              <p:custDataLst>
                <p:tags r:id="rId36"/>
              </p:custDataLst>
            </p:nvPr>
          </p:nvSpPr>
          <p:spPr>
            <a:xfrm>
              <a:off x="10730" y="7792"/>
              <a:ext cx="2728" cy="6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t">
              <a:spAutoFit/>
            </a:bodyPr>
            <a:lstStyle>
              <a:lvl1pPr marL="330835" indent="-330835" algn="l">
                <a:buClr>
                  <a:srgbClr val="E27C55"/>
                </a:buClr>
                <a:buSzPct val="125000"/>
                <a:buChar char="•"/>
                <a:defRPr sz="2500" b="0">
                  <a:solidFill>
                    <a:srgbClr val="9E9F9E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 marL="0" indent="0" algn="l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用药路径简单、成人可标准化短期对症使用、医保及临床用药监管管理难度低。</a:t>
              </a:r>
              <a:endParaRPr lang="zh-CN" altLang="en-US" sz="10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endParaRPr>
            </a:p>
          </p:txBody>
        </p:sp>
        <p:sp>
          <p:nvSpPr>
            <p:cNvPr id="100" name="圆角矩形 99"/>
            <p:cNvSpPr/>
            <p:nvPr>
              <p:custDataLst>
                <p:tags r:id="rId37"/>
              </p:custDataLst>
            </p:nvPr>
          </p:nvSpPr>
          <p:spPr>
            <a:xfrm>
              <a:off x="4245" y="7284"/>
              <a:ext cx="1592" cy="372"/>
            </a:xfrm>
            <a:prstGeom prst="roundRect">
              <a:avLst/>
            </a:prstGeom>
            <a:solidFill>
              <a:srgbClr val="0046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kumimoji="1"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缺少标准化治疗</a:t>
              </a:r>
              <a:endPara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04" name="右箭头 103"/>
            <p:cNvSpPr/>
            <p:nvPr>
              <p:custDataLst>
                <p:tags r:id="rId38"/>
              </p:custDataLst>
            </p:nvPr>
          </p:nvSpPr>
          <p:spPr>
            <a:xfrm>
              <a:off x="1538" y="4251"/>
              <a:ext cx="1547" cy="307"/>
            </a:xfrm>
            <a:prstGeom prst="rightArrow">
              <a:avLst/>
            </a:prstGeom>
            <a:solidFill>
              <a:srgbClr val="007A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105" name="右箭头 104"/>
            <p:cNvSpPr/>
            <p:nvPr>
              <p:custDataLst>
                <p:tags r:id="rId39"/>
              </p:custDataLst>
            </p:nvPr>
          </p:nvSpPr>
          <p:spPr>
            <a:xfrm>
              <a:off x="4842" y="4251"/>
              <a:ext cx="1547" cy="307"/>
            </a:xfrm>
            <a:prstGeom prst="rightArrow">
              <a:avLst/>
            </a:prstGeom>
            <a:solidFill>
              <a:srgbClr val="0046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106" name="右箭头 105"/>
            <p:cNvSpPr/>
            <p:nvPr>
              <p:custDataLst>
                <p:tags r:id="rId40"/>
              </p:custDataLst>
            </p:nvPr>
          </p:nvSpPr>
          <p:spPr>
            <a:xfrm>
              <a:off x="8054" y="4251"/>
              <a:ext cx="1547" cy="307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  <p:sp>
          <p:nvSpPr>
            <p:cNvPr id="107" name="右箭头 106"/>
            <p:cNvSpPr/>
            <p:nvPr>
              <p:custDataLst>
                <p:tags r:id="rId41"/>
              </p:custDataLst>
            </p:nvPr>
          </p:nvSpPr>
          <p:spPr>
            <a:xfrm>
              <a:off x="11239" y="4251"/>
              <a:ext cx="1547" cy="307"/>
            </a:xfrm>
            <a:prstGeom prst="rightArrow">
              <a:avLst/>
            </a:prstGeom>
            <a:solidFill>
              <a:srgbClr val="007AD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/>
            </a:p>
          </p:txBody>
        </p:sp>
      </p:grpSp>
      <p:sp>
        <p:nvSpPr>
          <p:cNvPr id="44" name="圆角矩形 43"/>
          <p:cNvSpPr/>
          <p:nvPr>
            <p:custDataLst>
              <p:tags r:id="rId42"/>
            </p:custDataLst>
          </p:nvPr>
        </p:nvSpPr>
        <p:spPr>
          <a:xfrm>
            <a:off x="737870" y="4017645"/>
            <a:ext cx="1510665" cy="302260"/>
          </a:xfrm>
          <a:prstGeom prst="roundRect">
            <a:avLst/>
          </a:prstGeom>
          <a:solidFill>
            <a:srgbClr val="007A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患者人群高发</a:t>
            </a:r>
            <a:endParaRPr kumimoji="1"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77520" y="895350"/>
            <a:ext cx="11223625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zh-CN" sz="2400" b="1" dirty="0">
                <a:latin typeface="+mn-ea"/>
                <a:cs typeface="+mn-ea"/>
                <a:sym typeface="+mn-ea"/>
              </a:rPr>
              <a:t>国产创新，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补齐现有药品目录疼痛伴失眠治疗短板</a:t>
            </a:r>
            <a:r>
              <a:rPr lang="zh-CN" altLang="en-US" sz="2400" b="1" dirty="0">
                <a:latin typeface="+mn-ea"/>
                <a:cs typeface="+mn-ea"/>
                <a:sym typeface="+mn-ea"/>
              </a:rPr>
              <a:t>，</a:t>
            </a:r>
            <a:r>
              <a:rPr lang="zh-CN" sz="2400" b="1" dirty="0">
                <a:latin typeface="+mn-ea"/>
                <a:cs typeface="+mn-ea"/>
                <a:sym typeface="+mn-ea"/>
              </a:rPr>
              <a:t>不额外增加医保基金支出</a:t>
            </a:r>
            <a:endParaRPr lang="zh-CN" sz="2400" b="1" dirty="0">
              <a:latin typeface="+mn-ea"/>
              <a:cs typeface="+mn-ea"/>
              <a:sym typeface="+mn-ea"/>
            </a:endParaRPr>
          </a:p>
        </p:txBody>
      </p:sp>
      <p:sp>
        <p:nvSpPr>
          <p:cNvPr id="46" name="圆角矩形 45"/>
          <p:cNvSpPr/>
          <p:nvPr>
            <p:custDataLst>
              <p:tags r:id="rId43"/>
            </p:custDataLst>
          </p:nvPr>
        </p:nvSpPr>
        <p:spPr>
          <a:xfrm>
            <a:off x="687070" y="5289550"/>
            <a:ext cx="1510665" cy="302260"/>
          </a:xfrm>
          <a:prstGeom prst="roundRect">
            <a:avLst/>
          </a:prstGeom>
          <a:solidFill>
            <a:srgbClr val="007A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治疗需求需满足</a:t>
            </a:r>
            <a:endParaRPr kumimoji="1"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44"/>
            </p:custDataLst>
          </p:nvPr>
        </p:nvSpPr>
        <p:spPr>
          <a:xfrm>
            <a:off x="725170" y="5702300"/>
            <a:ext cx="2267585" cy="730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19050" tIns="19050" rIns="19050" bIns="19050" numCol="1" rtlCol="0" anchor="t">
            <a:spAutoFit/>
          </a:bodyPr>
          <a:lstStyle>
            <a:lvl1pPr marL="330835" indent="-330835" algn="l">
              <a:buClr>
                <a:srgbClr val="E27C55"/>
              </a:buClr>
              <a:buSzPct val="125000"/>
              <a:buChar char="•"/>
              <a:defRPr sz="2500" b="0">
                <a:solidFill>
                  <a:srgbClr val="9E9F9E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lvl="0" algn="l">
              <a:lnSpc>
                <a:spcPct val="150000"/>
              </a:lnSpc>
              <a:buFontTx/>
              <a:buNone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刚需性轻症治疗需求；用药经济、适应症贴近常见病诊疗范畴，契合医保定位。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0" algn="l">
              <a:lnSpc>
                <a:spcPct val="150000"/>
              </a:lnSpc>
              <a:buFontTx/>
              <a:buNone/>
            </a:pP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圆角矩形 1"/>
          <p:cNvSpPr/>
          <p:nvPr>
            <p:custDataLst>
              <p:tags r:id="rId45"/>
            </p:custDataLst>
          </p:nvPr>
        </p:nvSpPr>
        <p:spPr>
          <a:xfrm>
            <a:off x="6239510" y="4863465"/>
            <a:ext cx="1365250" cy="3022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专家共识推荐</a:t>
            </a:r>
            <a:endParaRPr kumimoji="1"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his is a sample text. Your description here."/>
          <p:cNvSpPr txBox="1"/>
          <p:nvPr>
            <p:custDataLst>
              <p:tags r:id="rId46"/>
            </p:custDataLst>
          </p:nvPr>
        </p:nvSpPr>
        <p:spPr>
          <a:xfrm>
            <a:off x="6286500" y="5124450"/>
            <a:ext cx="2360295" cy="535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19050" tIns="19050" rIns="19050" bIns="19050" numCol="1" anchor="t">
            <a:noAutofit/>
          </a:bodyPr>
          <a:lstStyle>
            <a:lvl1pPr marL="330835" indent="-330835" algn="l">
              <a:buClr>
                <a:srgbClr val="E27C55"/>
              </a:buClr>
              <a:buSzPct val="125000"/>
              <a:buChar char="•"/>
              <a:defRPr sz="2500" b="0">
                <a:solidFill>
                  <a:srgbClr val="9E9F9E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marL="0" indent="0" algn="l">
              <a:lnSpc>
                <a:spcPct val="150000"/>
              </a:lnSpc>
              <a:buClr>
                <a:schemeClr val="accent1"/>
              </a:buClr>
              <a:buFont typeface="+mj-lt"/>
              <a:buNone/>
            </a:pP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墨西哥专家共识《苯海拉明用于短期失眠的疗效、安全性和临床应用》</a:t>
            </a:r>
            <a:r>
              <a:rPr lang="zh-CN" altLang="en-US" sz="10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表明苯海拉明是治疗成人急性失眠的有效药物。</a:t>
            </a:r>
            <a:endParaRPr lang="zh-CN" altLang="en-US" sz="1000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9065" y="6506845"/>
            <a:ext cx="812038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r>
              <a:rPr lang="en-US" altLang="zh-CN" sz="12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Expert Consensus on the Use of Diphenhydramine for Short-Term Insomnia: Efficacy, Safety, and Clinical Applications</a:t>
            </a:r>
            <a:endParaRPr lang="en-US" altLang="zh-CN" sz="12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79005" y="4690110"/>
            <a:ext cx="58801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zh-CN" alt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en-US" altLang="zh-CN" sz="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8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endParaRPr lang="zh-CN" altLang="en-US" sz="8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11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12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13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14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15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16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17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18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19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TABLE_ENDDRAG_ORIGIN_RECT" val="416*173"/>
  <p:tag name="TABLE_ENDDRAG_RECT" val="534*116*416*173"/>
</p:tagLst>
</file>

<file path=ppt/tags/tag21.xml><?xml version="1.0" encoding="utf-8"?>
<p:tagLst xmlns:p="http://schemas.openxmlformats.org/presentationml/2006/main">
  <p:tag name="TABLE_ENDDRAG_ORIGIN_RECT" val="508*397"/>
  <p:tag name="TABLE_ENDDRAG_RECT" val="20*113*508*397"/>
</p:tagLst>
</file>

<file path=ppt/tags/tag22.xml><?xml version="1.0" encoding="utf-8"?>
<p:tagLst xmlns:p="http://schemas.openxmlformats.org/presentationml/2006/main">
  <p:tag name="TABLE_ENDDRAG_ORIGIN_RECT" val="408*174"/>
  <p:tag name="TABLE_ENDDRAG_RECT" val="542*346*408*174"/>
</p:tagLst>
</file>

<file path=ppt/tags/tag23.xml><?xml version="1.0" encoding="utf-8"?>
<p:tagLst xmlns:p="http://schemas.openxmlformats.org/presentationml/2006/main">
  <p:tag name="KSO_DOCER_RESOURCE_TRACE_INFO" val="{&quot;id&quot;:&quot;21555167&quot;,&quot;origin&quot;:0,&quot;type&quot;:&quot;icons&quot;,&quot;user&quot;:&quot;1086564184&quot;}"/>
</p:tagLst>
</file>

<file path=ppt/tags/tag24.xml><?xml version="1.0" encoding="utf-8"?>
<p:tagLst xmlns:p="http://schemas.openxmlformats.org/presentationml/2006/main">
  <p:tag name="KSO_DOCER_RESOURCE_TRACE_INFO" val="{&quot;id&quot;:&quot;21555167&quot;,&quot;origin&quot;:0,&quot;type&quot;:&quot;icons&quot;,&quot;user&quot;:&quot;1086564184&quot;}"/>
</p:tagLst>
</file>

<file path=ppt/tags/tag25.xml><?xml version="1.0" encoding="utf-8"?>
<p:tagLst xmlns:p="http://schemas.openxmlformats.org/presentationml/2006/main">
  <p:tag name="KSO_DOCER_RESOURCE_TRACE_INFO" val="{&quot;id&quot;:&quot;21555167&quot;,&quot;origin&quot;:0,&quot;type&quot;:&quot;icons&quot;,&quot;user&quot;:&quot;1086564184&quot;}"/>
</p:tagLst>
</file>

<file path=ppt/tags/tag26.xml><?xml version="1.0" encoding="utf-8"?>
<p:tagLst xmlns:p="http://schemas.openxmlformats.org/presentationml/2006/main">
  <p:tag name="KSO_DOCER_RESOURCE_TRACE_INFO" val="{&quot;id&quot;:&quot;21555167&quot;,&quot;origin&quot;:0,&quot;type&quot;:&quot;icons&quot;,&quot;user&quot;:&quot;1086564184&quot;}"/>
</p:tagLst>
</file>

<file path=ppt/tags/tag27.xml><?xml version="1.0" encoding="utf-8"?>
<p:tagLst xmlns:p="http://schemas.openxmlformats.org/presentationml/2006/main">
  <p:tag name="KSO_DOCER_RESOURCE_TRACE_INFO" val="{&quot;id&quot;:&quot;21555167&quot;,&quot;origin&quot;:0,&quot;type&quot;:&quot;icons&quot;,&quot;user&quot;:&quot;1086564184&quot;}"/>
</p:tagLst>
</file>

<file path=ppt/tags/tag28.xml><?xml version="1.0" encoding="utf-8"?>
<p:tagLst xmlns:p="http://schemas.openxmlformats.org/presentationml/2006/main">
  <p:tag name="KSO_DOCER_RESOURCE_TRACE_INFO" val="{&quot;id&quot;:&quot;21555167&quot;,&quot;origin&quot;:0,&quot;type&quot;:&quot;icons&quot;,&quot;user&quot;:&quot;1086564184&quot;}"/>
</p:tagLst>
</file>

<file path=ppt/tags/tag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751_2*l_h_a*1_3_1"/>
  <p:tag name="KSO_WM_TEMPLATE_CATEGORY" val="diagram"/>
  <p:tag name="KSO_WM_TEMPLATE_INDEX" val="2023175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12.8753573584369,&quot;left&quot;:28,&quot;top&quot;:110.02503937007873,&quot;width&quot;:919.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35395_1*m_h_i*1_1_1"/>
  <p:tag name="KSO_WM_TEMPLATE_CATEGORY" val="diagram"/>
  <p:tag name="KSO_WM_TEMPLATE_INDEX" val="20235395"/>
  <p:tag name="KSO_WM_UNIT_LAYERLEVEL" val="1_1_1"/>
  <p:tag name="KSO_WM_TAG_VERSION" val="3.0"/>
  <p:tag name="KSO_WM_BEAUTIFY_FLAG" val="#wm#"/>
  <p:tag name="KSO_WM_UNIT_SUBTYPE" val="nb"/>
  <p:tag name="KSO_WM_DIAGRAM_VERSION" val="3"/>
  <p:tag name="KSO_WM_DIAGRAM_COLOR_TRICK" val="2"/>
  <p:tag name="KSO_WM_DIAGRAM_COLOR_TEXT_CAN_REMOVE" val="n"/>
  <p:tag name="KSO_WM_UNIT_FILL_TYPE" val="3"/>
  <p:tag name="KSO_WM_DIAGRAM_MAX_ITEMCNT" val="6"/>
  <p:tag name="KSO_WM_DIAGRAM_MIN_ITEMCNT" val="3"/>
  <p:tag name="KSO_WM_DIAGRAM_VIRTUALLY_FRAME" val="{&quot;height&quot;:379.55,&quot;left&quot;:40.8,&quot;top&quot;:78.9,&quot;width&quot;:879.05}"/>
  <p:tag name="KSO_WM_DIAGRAM_COLOR_MATCH_VALUE" val="{&quot;shape&quot;:{&quot;fill&quot;:{&quot;gradient&quot;:[{&quot;brightness&quot;:0,&quot;colorType&quot;:1,&quot;foreColorIndex&quot;:5,&quot;pos&quot;:0.2800000011920929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.4499999880790710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35395_1*m_h_i*1_2_1"/>
  <p:tag name="KSO_WM_TEMPLATE_CATEGORY" val="diagram"/>
  <p:tag name="KSO_WM_TEMPLATE_INDEX" val="20235395"/>
  <p:tag name="KSO_WM_UNIT_LAYERLEVEL" val="1_1_1"/>
  <p:tag name="KSO_WM_TAG_VERSION" val="3.0"/>
  <p:tag name="KSO_WM_BEAUTIFY_FLAG" val="#wm#"/>
  <p:tag name="KSO_WM_UNIT_SUBTYPE" val="nb"/>
  <p:tag name="KSO_WM_DIAGRAM_VERSION" val="3"/>
  <p:tag name="KSO_WM_DIAGRAM_COLOR_TRICK" val="2"/>
  <p:tag name="KSO_WM_DIAGRAM_COLOR_TEXT_CAN_REMOVE" val="n"/>
  <p:tag name="KSO_WM_UNIT_FILL_TYPE" val="3"/>
  <p:tag name="KSO_WM_DIAGRAM_MAX_ITEMCNT" val="6"/>
  <p:tag name="KSO_WM_DIAGRAM_MIN_ITEMCNT" val="3"/>
  <p:tag name="KSO_WM_DIAGRAM_VIRTUALLY_FRAME" val="{&quot;height&quot;:379.55,&quot;left&quot;:40.8,&quot;top&quot;:78.9,&quot;width&quot;:879.05}"/>
  <p:tag name="KSO_WM_DIAGRAM_COLOR_MATCH_VALUE" val="{&quot;shape&quot;:{&quot;fill&quot;:{&quot;gradient&quot;:[{&quot;brightness&quot;:0,&quot;colorType&quot;:1,&quot;foreColorIndex&quot;:8,&quot;pos&quot;:0.5899999737739563,&quot;transparency&quot;:0},{&quot;brightness&quot;:0.4000000059604645,&quot;colorType&quot;:1,&quot;foreColorIndex&quot;:8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.4499999880790710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35395_1*m_h_i*1_3_1"/>
  <p:tag name="KSO_WM_TEMPLATE_CATEGORY" val="diagram"/>
  <p:tag name="KSO_WM_TEMPLATE_INDEX" val="20235395"/>
  <p:tag name="KSO_WM_UNIT_LAYERLEVEL" val="1_1_1"/>
  <p:tag name="KSO_WM_TAG_VERSION" val="3.0"/>
  <p:tag name="KSO_WM_BEAUTIFY_FLAG" val="#wm#"/>
  <p:tag name="KSO_WM_UNIT_SUBTYPE" val="nb"/>
  <p:tag name="KSO_WM_DIAGRAM_VERSION" val="3"/>
  <p:tag name="KSO_WM_DIAGRAM_COLOR_TRICK" val="2"/>
  <p:tag name="KSO_WM_DIAGRAM_COLOR_TEXT_CAN_REMOVE" val="n"/>
  <p:tag name="KSO_WM_UNIT_FILL_TYPE" val="3"/>
  <p:tag name="KSO_WM_DIAGRAM_MAX_ITEMCNT" val="6"/>
  <p:tag name="KSO_WM_DIAGRAM_MIN_ITEMCNT" val="3"/>
  <p:tag name="KSO_WM_DIAGRAM_VIRTUALLY_FRAME" val="{&quot;height&quot;:379.55,&quot;left&quot;:40.8,&quot;top&quot;:78.9,&quot;width&quot;:879.05}"/>
  <p:tag name="KSO_WM_DIAGRAM_COLOR_MATCH_VALUE" val="{&quot;shape&quot;:{&quot;fill&quot;:{&quot;gradient&quot;:[{&quot;brightness&quot;:0,&quot;colorType&quot;:1,&quot;foreColorIndex&quot;:5,&quot;pos&quot;:0.2800000011920929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.4499999880790710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35395_1*m_i*1_1"/>
  <p:tag name="KSO_WM_TEMPLATE_CATEGORY" val="diagram"/>
  <p:tag name="KSO_WM_TEMPLATE_INDEX" val="20235395"/>
  <p:tag name="KSO_WM_UNIT_LAYERLEVEL" val="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LINE_FORE_SCHEMECOLOR_INDEX" val="13"/>
  <p:tag name="KSO_WM_DIAGRAM_MAX_ITEMCNT" val="6"/>
  <p:tag name="KSO_WM_DIAGRAM_MIN_ITEMCNT" val="3"/>
  <p:tag name="KSO_WM_DIAGRAM_VIRTUALLY_FRAME" val="{&quot;height&quot;:379.55,&quot;left&quot;:40.8,&quot;top&quot;:78.9,&quot;width&quot;:879.05}"/>
  <p:tag name="KSO_WM_DIAGRAM_COLOR_MATCH_VALUE" val="{&quot;shape&quot;:{&quot;fill&quot;:{&quot;type&quot;:0},&quot;glow&quot;:{&quot;colorType&quot;:0},&quot;line&quot;:{&quot;solidLine&quot;:{&quot;brightness&quot;:0.5,&quot;colorType&quot;:1,&quot;foreColorIndex&quot;:13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235395_1*m_i*1_2"/>
  <p:tag name="KSO_WM_TEMPLATE_CATEGORY" val="diagram"/>
  <p:tag name="KSO_WM_TEMPLATE_INDEX" val="20235395"/>
  <p:tag name="KSO_WM_UNIT_LAYERLEVEL" val="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LINE_FORE_SCHEMECOLOR_INDEX" val="13"/>
  <p:tag name="KSO_WM_DIAGRAM_MAX_ITEMCNT" val="6"/>
  <p:tag name="KSO_WM_DIAGRAM_MIN_ITEMCNT" val="3"/>
  <p:tag name="KSO_WM_DIAGRAM_VIRTUALLY_FRAME" val="{&quot;height&quot;:379.55,&quot;left&quot;:40.8,&quot;top&quot;:78.9,&quot;width&quot;:879.05}"/>
  <p:tag name="KSO_WM_DIAGRAM_COLOR_MATCH_VALUE" val="{&quot;shape&quot;:{&quot;fill&quot;:{&quot;type&quot;:0},&quot;glow&quot;:{&quot;colorType&quot;:0},&quot;line&quot;:{&quot;solidLine&quot;:{&quot;brightness&quot;:0.5,&quot;colorType&quot;:1,&quot;foreColorIndex&quot;:13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5,6,5,6,5,6]}"/>
</p:tagLst>
</file>

<file path=ppt/tags/tag3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1_1"/>
  <p:tag name="KSO_WM_UNIT_ID" val="diagram20235395_1*m_h_f*1_1_1"/>
  <p:tag name="KSO_WM_TEMPLATE_CATEGORY" val="diagram"/>
  <p:tag name="KSO_WM_TEMPLATE_INDEX" val="20235395"/>
  <p:tag name="KSO_WM_UNIT_LAYERLEVEL" val="1_1_1"/>
  <p:tag name="KSO_WM_TAG_VERSION" val="3.0"/>
  <p:tag name="KSO_WM_BEAUTIFY_FLAG" val="#wm#"/>
  <p:tag name="KSO_WM_UNIT_TEXT_LAYER_COUNT" val="1"/>
  <p:tag name="KSO_WM_DIAGRAM_GROUP_CODE" val="m1-1"/>
  <p:tag name="KSO_WM_DIAGRAM_VERSION" val="3"/>
  <p:tag name="KSO_WM_DIAGRAM_COLOR_TRICK" val="2"/>
  <p:tag name="KSO_WM_DIAGRAM_COLOR_TEXT_CAN_REMOVE" val="n"/>
  <p:tag name="KSO_WM_UNIT_TEXT_TYPE" val="1"/>
  <p:tag name="KSO_WM_UNIT_PRESET_TEXT" val="单击此处输入你的正文具体内容文字是您思想的提炼，为了最终演示发布的良好效果，请尽量言简意赅的阐述内容观点。单击此处输入你的正文具体内容。"/>
  <p:tag name="KSO_WM_UNIT_TEXT_FILL_FORE_SCHEMECOLOR_INDEX" val="1"/>
  <p:tag name="KSO_WM_UNIT_TEXT_FILL_TYPE" val="1"/>
  <p:tag name="KSO_WM_DIAGRAM_MAX_ITEMCNT" val="6"/>
  <p:tag name="KSO_WM_DIAGRAM_MIN_ITEMCNT" val="3"/>
  <p:tag name="KSO_WM_DIAGRAM_VIRTUALLY_FRAME" val="{&quot;height&quot;:379.55,&quot;left&quot;:40.8,&quot;top&quot;:78.9,&quot;width&quot;:8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2_1"/>
  <p:tag name="KSO_WM_UNIT_ID" val="diagram20235395_1*m_h_f*1_2_1"/>
  <p:tag name="KSO_WM_TEMPLATE_CATEGORY" val="diagram"/>
  <p:tag name="KSO_WM_TEMPLATE_INDEX" val="20235395"/>
  <p:tag name="KSO_WM_UNIT_LAYERLEVEL" val="1_1_1"/>
  <p:tag name="KSO_WM_TAG_VERSION" val="3.0"/>
  <p:tag name="KSO_WM_BEAUTIFY_FLAG" val="#wm#"/>
  <p:tag name="KSO_WM_UNIT_TEXT_LAYER_COUNT" val="1"/>
  <p:tag name="KSO_WM_DIAGRAM_GROUP_CODE" val="m1-1"/>
  <p:tag name="KSO_WM_DIAGRAM_VERSION" val="3"/>
  <p:tag name="KSO_WM_DIAGRAM_COLOR_TRICK" val="2"/>
  <p:tag name="KSO_WM_DIAGRAM_COLOR_TEXT_CAN_REMOVE" val="n"/>
  <p:tag name="KSO_WM_UNIT_TEXT_TYPE" val="1"/>
  <p:tag name="KSO_WM_UNIT_PRESET_TEXT" val="单击此处输入你的正文内容，文字是您思想的提炼，为了最终演示发布的良好效果，请尽量言简意赅的阐述观点。单击此处输入你的正文具体内容。"/>
  <p:tag name="KSO_WM_UNIT_TEXT_FILL_FORE_SCHEMECOLOR_INDEX" val="1"/>
  <p:tag name="KSO_WM_UNIT_TEXT_FILL_TYPE" val="1"/>
  <p:tag name="KSO_WM_DIAGRAM_MAX_ITEMCNT" val="6"/>
  <p:tag name="KSO_WM_DIAGRAM_MIN_ITEMCNT" val="3"/>
  <p:tag name="KSO_WM_DIAGRAM_VIRTUALLY_FRAME" val="{&quot;height&quot;:379.55,&quot;left&quot;:40.8,&quot;top&quot;:78.9,&quot;width&quot;:8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m_h_f"/>
  <p:tag name="KSO_WM_UNIT_INDEX" val="1_3_1"/>
  <p:tag name="KSO_WM_UNIT_ID" val="diagram20235395_1*m_h_f*1_3_1"/>
  <p:tag name="KSO_WM_TEMPLATE_CATEGORY" val="diagram"/>
  <p:tag name="KSO_WM_TEMPLATE_INDEX" val="20235395"/>
  <p:tag name="KSO_WM_UNIT_LAYERLEVEL" val="1_1_1"/>
  <p:tag name="KSO_WM_TAG_VERSION" val="3.0"/>
  <p:tag name="KSO_WM_BEAUTIFY_FLAG" val="#wm#"/>
  <p:tag name="KSO_WM_UNIT_TEXT_LAYER_COUNT" val="1"/>
  <p:tag name="KSO_WM_DIAGRAM_GROUP_CODE" val="m1-1"/>
  <p:tag name="KSO_WM_DIAGRAM_VERSION" val="3"/>
  <p:tag name="KSO_WM_DIAGRAM_COLOR_TRICK" val="2"/>
  <p:tag name="KSO_WM_DIAGRAM_COLOR_TEXT_CAN_REMOVE" val="n"/>
  <p:tag name="KSO_WM_UNIT_TEXT_TYPE" val="1"/>
  <p:tag name="KSO_WM_UNIT_PRESET_TEXT" val="单击此处输入你的正文具体内容文字是您思想的提炼，为了最终演示发布的良好效果，请尽量言简意赅的阐述内容观点。单击此处输入你的正文具体内容。"/>
  <p:tag name="KSO_WM_UNIT_TEXT_FILL_FORE_SCHEMECOLOR_INDEX" val="1"/>
  <p:tag name="KSO_WM_UNIT_TEXT_FILL_TYPE" val="1"/>
  <p:tag name="KSO_WM_DIAGRAM_MAX_ITEMCNT" val="6"/>
  <p:tag name="KSO_WM_DIAGRAM_MIN_ITEMCNT" val="3"/>
  <p:tag name="KSO_WM_DIAGRAM_VIRTUALLY_FRAME" val="{&quot;height&quot;:379.55,&quot;left&quot;:40.8,&quot;top&quot;:78.9,&quot;width&quot;:879.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8.xml><?xml version="1.0" encoding="utf-8"?>
<p:tagLst xmlns:p="http://schemas.openxmlformats.org/presentationml/2006/main">
  <p:tag name="KSO_WM_DIAGRAM_VIRTUALLY_FRAME" val="{&quot;height&quot;:414.0279130434782,&quot;left&quot;:57.7,&quot;top&quot;:138.45,&quot;width&quot;:837.35}"/>
</p:tagLst>
</file>

<file path=ppt/tags/tag39.xml><?xml version="1.0" encoding="utf-8"?>
<p:tagLst xmlns:p="http://schemas.openxmlformats.org/presentationml/2006/main">
  <p:tag name="KSO_WM_DIAGRAM_VIRTUALLY_FRAME" val="{&quot;height&quot;:414.0279130434782,&quot;left&quot;:57.7,&quot;top&quot;:138.45,&quot;width&quot;:837.35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DIAGRAM_VIRTUALLY_FRAME" val="{&quot;height&quot;:414.0279130434782,&quot;left&quot;:57.7,&quot;top&quot;:138.45,&quot;width&quot;:837.35}"/>
</p:tagLst>
</file>

<file path=ppt/tags/tag41.xml><?xml version="1.0" encoding="utf-8"?>
<p:tagLst xmlns:p="http://schemas.openxmlformats.org/presentationml/2006/main">
  <p:tag name="THEMECOLOR" val="5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44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45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46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47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48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49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51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52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53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54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55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56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57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58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59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6.xml><?xml version="1.0" encoding="utf-8"?>
<p:tagLst xmlns:p="http://schemas.openxmlformats.org/presentationml/2006/main">
  <p:tag name="KSO_WM_UNIT_PLACING_PICTURE_USER_VIEWPORT" val="{&quot;height&quot;:1484.4740157480314,&quot;width&quot;:4453.423622047244}"/>
</p:tagLst>
</file>

<file path=ppt/tags/tag60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61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62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63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64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65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66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67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68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69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7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70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71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72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73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74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75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76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77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78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79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8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80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81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82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83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84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85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86.xml><?xml version="1.0" encoding="utf-8"?>
<p:tagLst xmlns:p="http://schemas.openxmlformats.org/presentationml/2006/main">
  <p:tag name="KSO_WM_DIAGRAM_VIRTUALLY_FRAME" val="{&quot;height&quot;:401,&quot;left&quot;:16.15,&quot;top&quot;:126,&quot;width&quot;:912.7}"/>
</p:tagLst>
</file>

<file path=ppt/tags/tag87.xml><?xml version="1.0" encoding="utf-8"?>
<p:tagLst xmlns:p="http://schemas.openxmlformats.org/presentationml/2006/main">
  <p:tag name="COMMONDATA" val="eyJoZGlkIjoiODYyMjYzNjkxYWYyNmNhZDVhNDRhZWQzMzkwMDMyODgifQ=="/>
  <p:tag name="KSO_WPP_MARK_KEY" val="3e639cc7-9e1c-40b1-9dfc-877d7d546da4"/>
  <p:tag name="commondata" val="eyJoZGlkIjoiNmUzM2QwNjY0ZDVjOThlZDgzMjczNGFlYTI5MjlkOWUifQ=="/>
  <p:tag name="resource_record_key" val="{&quot;10&quot;:[21555167,50030497],&quot;13&quot;:[4563112,4663483,4646992,20481688,4364957,4721902,4563120,4364888],&quot;29&quot;:[20426291,50000049],&quot;70&quot;:[3321418,3321638,3331500,3321646,3322269,3323958,3318297,3403264]}"/>
</p:tagLst>
</file>

<file path=ppt/tags/tag9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 indent="0" fontAlgn="auto">
          <a:lnSpc>
            <a:spcPts val="2500"/>
          </a:lnSpc>
          <a:defRPr lang="zh-CN" altLang="en-US" sz="1600">
            <a:latin typeface="Times New Roman" panose="02020603050405020304" pitchFamily="18" charset="0"/>
            <a:ea typeface="楷体" panose="02010609060101010101" charset="-122"/>
            <a:cs typeface="Times New Roman" panose="02020603050405020304" pitchFamily="18" charset="0"/>
            <a:sym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果汁橙">
    <a:dk1>
      <a:srgbClr val="000000"/>
    </a:dk1>
    <a:lt1>
      <a:srgbClr val="FFFFFF"/>
    </a:lt1>
    <a:dk2>
      <a:srgbClr val="000000"/>
    </a:dk2>
    <a:lt2>
      <a:srgbClr val="F8F8F8"/>
    </a:lt2>
    <a:accent1>
      <a:srgbClr val="EE2D2D"/>
    </a:accent1>
    <a:accent2>
      <a:srgbClr val="F89A46"/>
    </a:accent2>
    <a:accent3>
      <a:srgbClr val="F9BFA6"/>
    </a:accent3>
    <a:accent4>
      <a:srgbClr val="F3621B"/>
    </a:accent4>
    <a:accent5>
      <a:srgbClr val="ECB175"/>
    </a:accent5>
    <a:accent6>
      <a:srgbClr val="F29079"/>
    </a:accent6>
    <a:hlink>
      <a:srgbClr val="5F5F5F"/>
    </a:hlink>
    <a:folHlink>
      <a:srgbClr val="919191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果汁橙">
    <a:dk1>
      <a:srgbClr val="000000"/>
    </a:dk1>
    <a:lt1>
      <a:srgbClr val="FFFFFF"/>
    </a:lt1>
    <a:dk2>
      <a:srgbClr val="000000"/>
    </a:dk2>
    <a:lt2>
      <a:srgbClr val="F8F8F8"/>
    </a:lt2>
    <a:accent1>
      <a:srgbClr val="EE2D2D"/>
    </a:accent1>
    <a:accent2>
      <a:srgbClr val="F89A46"/>
    </a:accent2>
    <a:accent3>
      <a:srgbClr val="F9BFA6"/>
    </a:accent3>
    <a:accent4>
      <a:srgbClr val="F3621B"/>
    </a:accent4>
    <a:accent5>
      <a:srgbClr val="ECB175"/>
    </a:accent5>
    <a:accent6>
      <a:srgbClr val="F29079"/>
    </a:accent6>
    <a:hlink>
      <a:srgbClr val="5F5F5F"/>
    </a:hlink>
    <a:folHlink>
      <a:srgbClr val="919191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果汁橙">
    <a:dk1>
      <a:srgbClr val="000000"/>
    </a:dk1>
    <a:lt1>
      <a:srgbClr val="FFFFFF"/>
    </a:lt1>
    <a:dk2>
      <a:srgbClr val="000000"/>
    </a:dk2>
    <a:lt2>
      <a:srgbClr val="F8F8F8"/>
    </a:lt2>
    <a:accent1>
      <a:srgbClr val="EE2D2D"/>
    </a:accent1>
    <a:accent2>
      <a:srgbClr val="F89A46"/>
    </a:accent2>
    <a:accent3>
      <a:srgbClr val="F9BFA6"/>
    </a:accent3>
    <a:accent4>
      <a:srgbClr val="F3621B"/>
    </a:accent4>
    <a:accent5>
      <a:srgbClr val="ECB175"/>
    </a:accent5>
    <a:accent6>
      <a:srgbClr val="F29079"/>
    </a:accent6>
    <a:hlink>
      <a:srgbClr val="5F5F5F"/>
    </a:hlink>
    <a:folHlink>
      <a:srgbClr val="919191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宝石蓝">
    <a:dk1>
      <a:srgbClr val="000000"/>
    </a:dk1>
    <a:lt1>
      <a:srgbClr val="FFFFFF"/>
    </a:lt1>
    <a:dk2>
      <a:srgbClr val="000000"/>
    </a:dk2>
    <a:lt2>
      <a:srgbClr val="F8F8F8"/>
    </a:lt2>
    <a:accent1>
      <a:srgbClr val="4367FD"/>
    </a:accent1>
    <a:accent2>
      <a:srgbClr val="748BF9"/>
    </a:accent2>
    <a:accent3>
      <a:srgbClr val="AEC7FF"/>
    </a:accent3>
    <a:accent4>
      <a:srgbClr val="578EF9"/>
    </a:accent4>
    <a:accent5>
      <a:srgbClr val="92BEFD"/>
    </a:accent5>
    <a:accent6>
      <a:srgbClr val="CDE4F9"/>
    </a:accent6>
    <a:hlink>
      <a:srgbClr val="5F5F5F"/>
    </a:hlink>
    <a:folHlink>
      <a:srgbClr val="919191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宝石蓝">
    <a:dk1>
      <a:srgbClr val="000000"/>
    </a:dk1>
    <a:lt1>
      <a:srgbClr val="FFFFFF"/>
    </a:lt1>
    <a:dk2>
      <a:srgbClr val="000000"/>
    </a:dk2>
    <a:lt2>
      <a:srgbClr val="F8F8F8"/>
    </a:lt2>
    <a:accent1>
      <a:srgbClr val="4367FD"/>
    </a:accent1>
    <a:accent2>
      <a:srgbClr val="748BF9"/>
    </a:accent2>
    <a:accent3>
      <a:srgbClr val="AEC7FF"/>
    </a:accent3>
    <a:accent4>
      <a:srgbClr val="578EF9"/>
    </a:accent4>
    <a:accent5>
      <a:srgbClr val="92BEFD"/>
    </a:accent5>
    <a:accent6>
      <a:srgbClr val="CDE4F9"/>
    </a:accent6>
    <a:hlink>
      <a:srgbClr val="5F5F5F"/>
    </a:hlink>
    <a:folHlink>
      <a:srgbClr val="919191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宝石蓝">
    <a:dk1>
      <a:srgbClr val="000000"/>
    </a:dk1>
    <a:lt1>
      <a:srgbClr val="FFFFFF"/>
    </a:lt1>
    <a:dk2>
      <a:srgbClr val="000000"/>
    </a:dk2>
    <a:lt2>
      <a:srgbClr val="F8F8F8"/>
    </a:lt2>
    <a:accent1>
      <a:srgbClr val="4367FD"/>
    </a:accent1>
    <a:accent2>
      <a:srgbClr val="748BF9"/>
    </a:accent2>
    <a:accent3>
      <a:srgbClr val="AEC7FF"/>
    </a:accent3>
    <a:accent4>
      <a:srgbClr val="578EF9"/>
    </a:accent4>
    <a:accent5>
      <a:srgbClr val="92BEFD"/>
    </a:accent5>
    <a:accent6>
      <a:srgbClr val="CDE4F9"/>
    </a:accent6>
    <a:hlink>
      <a:srgbClr val="5F5F5F"/>
    </a:hlink>
    <a:folHlink>
      <a:srgbClr val="919191"/>
    </a:folHlink>
  </a:clrScheme>
  <a:fontScheme name="WPS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4180</Words>
  <Application>WPS 演示</Application>
  <PresentationFormat>宽屏</PresentationFormat>
  <Paragraphs>381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宋体</vt:lpstr>
      <vt:lpstr>Wingdings</vt:lpstr>
      <vt:lpstr>Times New Roman</vt:lpstr>
      <vt:lpstr>楷体</vt:lpstr>
      <vt:lpstr>微软雅黑</vt:lpstr>
      <vt:lpstr>Arial</vt:lpstr>
      <vt:lpstr>Wingdings</vt:lpstr>
      <vt:lpstr>等线</vt:lpstr>
      <vt:lpstr>Times New Roman</vt:lpstr>
      <vt:lpstr>Alibaba PuHuiTi</vt:lpstr>
      <vt:lpstr>Helvetica Neue Medium</vt:lpstr>
      <vt:lpstr>Calibri</vt:lpstr>
      <vt:lpstr>Barlow Medium</vt:lpstr>
      <vt:lpstr>Segoe Print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jiangbo</cp:lastModifiedBy>
  <cp:revision>180</cp:revision>
  <dcterms:created xsi:type="dcterms:W3CDTF">2023-07-06T07:51:00Z</dcterms:created>
  <dcterms:modified xsi:type="dcterms:W3CDTF">2026-06-08T11:20:00Z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32296E748B7F45289D852C8F6B3A82E6_12</vt:lpwstr>
  </property>
  <property fmtid="{D5CDD505-2E9C-101B-9397-08002B2CF9AE}" pid="3" name="KSOProductBuildVer">
    <vt:lpwstr>2052-12.1.0.20305</vt:lpwstr>
  </property>
</Properties>
</file>