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media/image10.svg" ContentType="image/svg+xml"/>
  <Override PartName="/ppt/media/image25.svg" ContentType="image/svg+xml"/>
  <Override PartName="/ppt/media/image7.svg" ContentType="image/svg+xml"/>
  <Override PartName="/ppt/media/image9.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1" r:id="rId3"/>
    <p:sldId id="315" r:id="rId5"/>
    <p:sldId id="301" r:id="rId6"/>
    <p:sldId id="316" r:id="rId7"/>
    <p:sldId id="317" r:id="rId8"/>
    <p:sldId id="304" r:id="rId9"/>
    <p:sldId id="313" r:id="rId10"/>
    <p:sldId id="306" r:id="rId11"/>
    <p:sldId id="312" r:id="rId12"/>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陈叙" initials="陈叙" lastIdx="2" clrIdx="0"/>
  <p:cmAuthor id="2" name="26449843@qq.com" initials="2" lastIdx="8" clrIdx="1"/>
  <p:cmAuthor id="3" name="shangyu" initials="s" lastIdx="1" clrIdx="2"/>
  <p:cmAuthor id="0" name="Mia Vida Villanueva" initials="MVV" lastIdx="1" clrIdx="0"/>
  <p:cmAuthor id="4" name="Administrator" initials="A" lastIdx="4" clrIdx="3"/>
  <p:cmAuthor id="5" name="宋洁然" initials="宋" lastIdx="2" clrIdx="1"/>
  <p:cmAuthor id="6" name="ming qiu" initials="m" lastIdx="17" clrIdx="1"/>
  <p:cmAuthor id="7" name="1206988966@qq.com" initials="1" lastIdx="1" clrIdx="2"/>
  <p:cmAuthor id="8" name="姜伟光" initials="姜" lastIdx="1" clrIdx="0"/>
  <p:cmAuthor id="9" name="Zhou, Yi" initials="Z" lastIdx="52" clrIdx="4"/>
  <p:cmAuthor id="10" name="Haiya Wu" initials="H" lastIdx="4" clrIdx="10"/>
  <p:cmAuthor id="11" name="GHX" initials="G" lastIdx="20" clrIdx="5"/>
  <p:cmAuthor id="12" name="yunxia zhu" initials="yz" lastIdx="1" clrIdx="11"/>
  <p:cmAuthor id="14" name="ntadmin" initials="n" lastIdx="1" clrIdx="13"/>
  <p:cmAuthor id="15" name="yunhua mei" initials="ym" lastIdx="3" clrIdx="14"/>
  <p:cmAuthor id="16" name="邓 飞" initials="邓" lastIdx="1" clrIdx="15"/>
  <p:cmAuthor id="17" name="ASUS" initials="A" lastIdx="1" clrIdx="16"/>
  <p:cmAuthor id="18" name="作者" initials="A" lastIdx="0" clrIdx="17"/>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4C7E7"/>
    <a:srgbClr val="F5D2D2"/>
    <a:srgbClr val="2F5597"/>
    <a:srgbClr val="FFFFFF"/>
    <a:srgbClr val="175CF7"/>
    <a:srgbClr val="FFF582"/>
    <a:srgbClr val="F9E4E5"/>
    <a:srgbClr val="FC5528"/>
    <a:srgbClr val="C12A2A"/>
    <a:srgbClr val="7B7D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gs" Target="tags/tag63.xml"/><Relationship Id="rId16" Type="http://schemas.openxmlformats.org/officeDocument/2006/relationships/commentAuthors" Target="commentAuthors.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C0547B3-BB33-41D9-81B6-2165FFBA238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7" Type="http://schemas.openxmlformats.org/officeDocument/2006/relationships/image" Target="../media/image1.png"/><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a:xfrm>
            <a:off x="612000" y="6314400"/>
            <a:ext cx="2700000" cy="316800"/>
          </a:xfrm>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a:xfrm>
            <a:off x="4116000" y="6314400"/>
            <a:ext cx="3960000" cy="316800"/>
          </a:xfrm>
        </p:spPr>
        <p:txBody>
          <a:bodyPr/>
          <a:lstStyle/>
          <a:p>
            <a:endParaRPr lang="zh-CN" altLang="en-US"/>
          </a:p>
        </p:txBody>
      </p:sp>
      <p:sp>
        <p:nvSpPr>
          <p:cNvPr id="5" name="灯片编号占位符 4"/>
          <p:cNvSpPr>
            <a:spLocks noGrp="1"/>
          </p:cNvSpPr>
          <p:nvPr>
            <p:ph type="sldNum" sz="quarter" idx="12"/>
            <p:custDataLst>
              <p:tags r:id="rId4"/>
            </p:custDataLst>
          </p:nvPr>
        </p:nvSpPr>
        <p:spPr>
          <a:xfrm>
            <a:off x="8877600" y="6314400"/>
            <a:ext cx="2700000" cy="316800"/>
          </a:xfrm>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solidFill>
                  <a:srgbClr val="004097"/>
                </a:solidFill>
              </a:defRPr>
            </a:lvl1pPr>
          </a:lstStyle>
          <a:p>
            <a:pPr lvl="0"/>
            <a:r>
              <a:rPr lang="zh-CN" altLang="en-US"/>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solidFill>
                  <a:schemeClr val="tx1">
                    <a:lumMod val="50000"/>
                    <a:lumOff val="50000"/>
                  </a:schemeClr>
                </a:solidFill>
              </a:defRPr>
            </a:lvl1pPr>
          </a:lstStyle>
          <a:p>
            <a:pPr lvl="0"/>
            <a:r>
              <a:rPr lang="zh-CN" altLang="en-US" dirty="0"/>
              <a:t>单击此处编辑母版文本样式</a:t>
            </a:r>
            <a:endParaRPr lang="zh-CN" altLang="en-US" dirty="0"/>
          </a:p>
        </p:txBody>
      </p:sp>
      <p:pic>
        <p:nvPicPr>
          <p:cNvPr id="8" name="图片 7"/>
          <p:cNvPicPr>
            <a:picLocks noChangeAspect="1"/>
          </p:cNvPicPr>
          <p:nvPr userDrawn="1"/>
        </p:nvPicPr>
        <p:blipFill>
          <a:blip r:embed="rId7"/>
          <a:stretch>
            <a:fillRect/>
          </a:stretch>
        </p:blipFill>
        <p:spPr>
          <a:xfrm>
            <a:off x="141288" y="6631200"/>
            <a:ext cx="324247" cy="80353"/>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7.xml"/><Relationship Id="rId3" Type="http://schemas.openxmlformats.org/officeDocument/2006/relationships/image" Target="../media/image3.png"/><Relationship Id="rId2" Type="http://schemas.openxmlformats.org/officeDocument/2006/relationships/tags" Target="../tags/tag6.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9" Type="http://schemas.openxmlformats.org/officeDocument/2006/relationships/tags" Target="../tags/tag15.xml"/><Relationship Id="rId8" Type="http://schemas.openxmlformats.org/officeDocument/2006/relationships/tags" Target="../tags/tag14.xml"/><Relationship Id="rId7" Type="http://schemas.openxmlformats.org/officeDocument/2006/relationships/tags" Target="../tags/tag13.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 Id="rId3" Type="http://schemas.openxmlformats.org/officeDocument/2006/relationships/tags" Target="../tags/tag9.xml"/><Relationship Id="rId2" Type="http://schemas.openxmlformats.org/officeDocument/2006/relationships/tags" Target="../tags/tag8.xml"/><Relationship Id="rId13" Type="http://schemas.openxmlformats.org/officeDocument/2006/relationships/slideLayout" Target="../slideLayouts/slideLayout1.xml"/><Relationship Id="rId12" Type="http://schemas.openxmlformats.org/officeDocument/2006/relationships/tags" Target="../tags/tag18.xml"/><Relationship Id="rId11" Type="http://schemas.openxmlformats.org/officeDocument/2006/relationships/tags" Target="../tags/tag17.xml"/><Relationship Id="rId10" Type="http://schemas.openxmlformats.org/officeDocument/2006/relationships/tags" Target="../tags/tag16.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5.png"/><Relationship Id="rId1" Type="http://schemas.openxmlformats.org/officeDocument/2006/relationships/tags" Target="../tags/tag19.xml"/></Relationships>
</file>

<file path=ppt/slides/_rels/slide4.xml.rels><?xml version="1.0" encoding="UTF-8" standalone="yes"?>
<Relationships xmlns="http://schemas.openxmlformats.org/package/2006/relationships"><Relationship Id="rId9" Type="http://schemas.openxmlformats.org/officeDocument/2006/relationships/tags" Target="../tags/tag27.xml"/><Relationship Id="rId8" Type="http://schemas.openxmlformats.org/officeDocument/2006/relationships/tags" Target="../tags/tag26.xml"/><Relationship Id="rId7" Type="http://schemas.openxmlformats.org/officeDocument/2006/relationships/tags" Target="../tags/tag25.xml"/><Relationship Id="rId6" Type="http://schemas.openxmlformats.org/officeDocument/2006/relationships/tags" Target="../tags/tag24.xml"/><Relationship Id="rId5" Type="http://schemas.openxmlformats.org/officeDocument/2006/relationships/tags" Target="../tags/tag23.xml"/><Relationship Id="rId4" Type="http://schemas.openxmlformats.org/officeDocument/2006/relationships/tags" Target="../tags/tag22.xml"/><Relationship Id="rId3" Type="http://schemas.openxmlformats.org/officeDocument/2006/relationships/tags" Target="../tags/tag21.xml"/><Relationship Id="rId2" Type="http://schemas.openxmlformats.org/officeDocument/2006/relationships/tags" Target="../tags/tag20.xml"/><Relationship Id="rId19" Type="http://schemas.openxmlformats.org/officeDocument/2006/relationships/slideLayout" Target="../slideLayouts/slideLayout1.xml"/><Relationship Id="rId18" Type="http://schemas.openxmlformats.org/officeDocument/2006/relationships/tags" Target="../tags/tag31.xml"/><Relationship Id="rId17" Type="http://schemas.openxmlformats.org/officeDocument/2006/relationships/image" Target="../media/image10.svg"/><Relationship Id="rId16" Type="http://schemas.openxmlformats.org/officeDocument/2006/relationships/tags" Target="../tags/tag30.xml"/><Relationship Id="rId15" Type="http://schemas.openxmlformats.org/officeDocument/2006/relationships/image" Target="../media/image9.svg"/><Relationship Id="rId14" Type="http://schemas.openxmlformats.org/officeDocument/2006/relationships/image" Target="../media/image8.png"/><Relationship Id="rId13" Type="http://schemas.openxmlformats.org/officeDocument/2006/relationships/tags" Target="../tags/tag29.xml"/><Relationship Id="rId12" Type="http://schemas.openxmlformats.org/officeDocument/2006/relationships/image" Target="../media/image7.svg"/><Relationship Id="rId11" Type="http://schemas.openxmlformats.org/officeDocument/2006/relationships/image" Target="../media/image6.png"/><Relationship Id="rId10" Type="http://schemas.openxmlformats.org/officeDocument/2006/relationships/tags" Target="../tags/tag28.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tags" Target="../tags/tag34.xml"/><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9" Type="http://schemas.openxmlformats.org/officeDocument/2006/relationships/image" Target="../media/image16.png"/><Relationship Id="rId8" Type="http://schemas.openxmlformats.org/officeDocument/2006/relationships/image" Target="../media/image15.png"/><Relationship Id="rId7" Type="http://schemas.openxmlformats.org/officeDocument/2006/relationships/image" Target="../media/image14.png"/><Relationship Id="rId6" Type="http://schemas.openxmlformats.org/officeDocument/2006/relationships/tags" Target="../tags/tag36.xml"/><Relationship Id="rId5" Type="http://schemas.openxmlformats.org/officeDocument/2006/relationships/image" Target="../media/image13.png"/><Relationship Id="rId4" Type="http://schemas.openxmlformats.org/officeDocument/2006/relationships/image" Target="../media/image12.png"/><Relationship Id="rId3" Type="http://schemas.openxmlformats.org/officeDocument/2006/relationships/image" Target="../media/image11.png"/><Relationship Id="rId2" Type="http://schemas.openxmlformats.org/officeDocument/2006/relationships/tags" Target="../tags/tag35.xml"/><Relationship Id="rId10" Type="http://schemas.openxmlformats.org/officeDocument/2006/relationships/slideLayout" Target="../slideLayouts/slideLayout1.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9" Type="http://schemas.openxmlformats.org/officeDocument/2006/relationships/image" Target="../media/image19.png"/><Relationship Id="rId8" Type="http://schemas.openxmlformats.org/officeDocument/2006/relationships/tags" Target="../tags/tag41.xml"/><Relationship Id="rId7" Type="http://schemas.openxmlformats.org/officeDocument/2006/relationships/tags" Target="../tags/tag40.xml"/><Relationship Id="rId6" Type="http://schemas.openxmlformats.org/officeDocument/2006/relationships/image" Target="../media/image18.png"/><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image" Target="../media/image17.png"/><Relationship Id="rId2" Type="http://schemas.openxmlformats.org/officeDocument/2006/relationships/tags" Target="../tags/tag37.xml"/><Relationship Id="rId14" Type="http://schemas.openxmlformats.org/officeDocument/2006/relationships/slideLayout" Target="../slideLayouts/slideLayout1.xml"/><Relationship Id="rId13" Type="http://schemas.openxmlformats.org/officeDocument/2006/relationships/tags" Target="../tags/tag44.xml"/><Relationship Id="rId12" Type="http://schemas.openxmlformats.org/officeDocument/2006/relationships/image" Target="../media/image20.png"/><Relationship Id="rId11" Type="http://schemas.openxmlformats.org/officeDocument/2006/relationships/tags" Target="../tags/tag43.xml"/><Relationship Id="rId10" Type="http://schemas.openxmlformats.org/officeDocument/2006/relationships/tags" Target="../tags/tag42.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notesSlide" Target="../notesSlides/notesSlide2.xml"/><Relationship Id="rId7"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image" Target="../media/image22.png"/><Relationship Id="rId2" Type="http://schemas.openxmlformats.org/officeDocument/2006/relationships/image" Target="../media/image5.png"/><Relationship Id="rId1" Type="http://schemas.openxmlformats.org/officeDocument/2006/relationships/image" Target="../media/image21.png"/></Relationships>
</file>

<file path=ppt/slides/_rels/slide9.xml.rels><?xml version="1.0" encoding="UTF-8" standalone="yes"?>
<Relationships xmlns="http://schemas.openxmlformats.org/package/2006/relationships"><Relationship Id="rId9" Type="http://schemas.openxmlformats.org/officeDocument/2006/relationships/tags" Target="../tags/tag52.xml"/><Relationship Id="rId8" Type="http://schemas.openxmlformats.org/officeDocument/2006/relationships/tags" Target="../tags/tag51.xml"/><Relationship Id="rId7" Type="http://schemas.openxmlformats.org/officeDocument/2006/relationships/tags" Target="../tags/tag50.xml"/><Relationship Id="rId6" Type="http://schemas.openxmlformats.org/officeDocument/2006/relationships/tags" Target="../tags/tag49.xml"/><Relationship Id="rId5" Type="http://schemas.openxmlformats.org/officeDocument/2006/relationships/image" Target="../media/image25.svg"/><Relationship Id="rId4" Type="http://schemas.openxmlformats.org/officeDocument/2006/relationships/image" Target="../media/image24.png"/><Relationship Id="rId3" Type="http://schemas.openxmlformats.org/officeDocument/2006/relationships/tags" Target="../tags/tag48.xml"/><Relationship Id="rId20" Type="http://schemas.openxmlformats.org/officeDocument/2006/relationships/slideLayout" Target="../slideLayouts/slideLayout1.xml"/><Relationship Id="rId2" Type="http://schemas.openxmlformats.org/officeDocument/2006/relationships/image" Target="../media/image5.png"/><Relationship Id="rId19" Type="http://schemas.openxmlformats.org/officeDocument/2006/relationships/tags" Target="../tags/tag62.xml"/><Relationship Id="rId18" Type="http://schemas.openxmlformats.org/officeDocument/2006/relationships/tags" Target="../tags/tag61.xml"/><Relationship Id="rId17" Type="http://schemas.openxmlformats.org/officeDocument/2006/relationships/tags" Target="../tags/tag60.xml"/><Relationship Id="rId16" Type="http://schemas.openxmlformats.org/officeDocument/2006/relationships/tags" Target="../tags/tag59.xml"/><Relationship Id="rId15" Type="http://schemas.openxmlformats.org/officeDocument/2006/relationships/tags" Target="../tags/tag58.xml"/><Relationship Id="rId14" Type="http://schemas.openxmlformats.org/officeDocument/2006/relationships/tags" Target="../tags/tag57.xml"/><Relationship Id="rId13" Type="http://schemas.openxmlformats.org/officeDocument/2006/relationships/tags" Target="../tags/tag56.xml"/><Relationship Id="rId12" Type="http://schemas.openxmlformats.org/officeDocument/2006/relationships/tags" Target="../tags/tag55.xml"/><Relationship Id="rId11" Type="http://schemas.openxmlformats.org/officeDocument/2006/relationships/tags" Target="../tags/tag54.xml"/><Relationship Id="rId10" Type="http://schemas.openxmlformats.org/officeDocument/2006/relationships/tags" Target="../tags/tag53.xml"/><Relationship Id="rId1" Type="http://schemas.openxmlformats.org/officeDocument/2006/relationships/tags" Target="../tags/tag4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p:cNvSpPr/>
          <p:nvPr/>
        </p:nvSpPr>
        <p:spPr>
          <a:xfrm>
            <a:off x="0" y="2453101"/>
            <a:ext cx="12192000" cy="2733965"/>
          </a:xfrm>
          <a:prstGeom prst="rect">
            <a:avLst/>
          </a:prstGeom>
          <a:gradFill flip="none" rotWithShape="1">
            <a:gsLst>
              <a:gs pos="85000">
                <a:srgbClr val="C00000"/>
              </a:gs>
              <a:gs pos="100000">
                <a:srgbClr val="C92525"/>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flipH="1">
            <a:off x="0" y="2453005"/>
            <a:ext cx="2921000" cy="2733675"/>
          </a:xfrm>
          <a:prstGeom prst="parallelogram">
            <a:avLst>
              <a:gd name="adj" fmla="val 0"/>
            </a:avLst>
          </a:prstGeom>
        </p:spPr>
      </p:pic>
      <p:pic>
        <p:nvPicPr>
          <p:cNvPr id="4" name="图片 3"/>
          <p:cNvPicPr>
            <a:picLocks noChangeAspect="1"/>
          </p:cNvPicPr>
          <p:nvPr>
            <p:custDataLst>
              <p:tags r:id="rId2"/>
            </p:custDataLst>
          </p:nvPr>
        </p:nvPicPr>
        <p:blipFill>
          <a:blip r:embed="rId3" cstate="print">
            <a:extLst>
              <a:ext uri="{28A0092B-C50C-407E-A947-70E740481C1C}">
                <a14:useLocalDpi xmlns:a14="http://schemas.microsoft.com/office/drawing/2010/main" val="0"/>
              </a:ext>
            </a:extLst>
          </a:blip>
          <a:stretch>
            <a:fillRect/>
          </a:stretch>
        </p:blipFill>
        <p:spPr>
          <a:xfrm>
            <a:off x="8997315" y="0"/>
            <a:ext cx="3194685" cy="1064895"/>
          </a:xfrm>
          <a:prstGeom prst="rect">
            <a:avLst/>
          </a:prstGeom>
        </p:spPr>
      </p:pic>
      <p:sp>
        <p:nvSpPr>
          <p:cNvPr id="7" name="文本框 6"/>
          <p:cNvSpPr txBox="1"/>
          <p:nvPr/>
        </p:nvSpPr>
        <p:spPr>
          <a:xfrm>
            <a:off x="2496820" y="1229995"/>
            <a:ext cx="7893685" cy="1137285"/>
          </a:xfrm>
          <a:prstGeom prst="rect">
            <a:avLst/>
          </a:prstGeom>
          <a:noFill/>
        </p:spPr>
        <p:txBody>
          <a:bodyPr wrap="square" rtlCol="0">
            <a:spAutoFit/>
          </a:bodyPr>
          <a:lstStyle/>
          <a:p>
            <a:pPr algn="ctr"/>
            <a:r>
              <a:rPr lang="zh-CN" altLang="en-US" sz="4400" b="1" dirty="0">
                <a:solidFill>
                  <a:srgbClr val="002060"/>
                </a:solidFill>
                <a:latin typeface="+mn-ea"/>
                <a:cs typeface="+mn-ea"/>
              </a:rPr>
              <a:t>对乙酰氨基酚布洛芬片</a:t>
            </a:r>
            <a:endParaRPr lang="zh-CN" altLang="en-US" sz="4400" b="1" dirty="0">
              <a:solidFill>
                <a:srgbClr val="002060"/>
              </a:solidFill>
              <a:latin typeface="+mn-ea"/>
              <a:cs typeface="+mn-ea"/>
            </a:endParaRPr>
          </a:p>
          <a:p>
            <a:pPr algn="ctr"/>
            <a:r>
              <a:rPr lang="en-US" altLang="zh-CN" sz="2400" b="1">
                <a:solidFill>
                  <a:srgbClr val="002060"/>
                </a:solidFill>
                <a:latin typeface="+mn-ea"/>
                <a:cs typeface="+mn-ea"/>
                <a:sym typeface="+mn-ea"/>
              </a:rPr>
              <a:t>Paracetamol and Ibuprofen Tablets</a:t>
            </a:r>
            <a:endParaRPr lang="en-US" altLang="zh-CN" sz="2400" b="1" baseline="30000" dirty="0">
              <a:solidFill>
                <a:srgbClr val="002060"/>
              </a:solidFill>
              <a:latin typeface="+mn-ea"/>
              <a:cs typeface="+mn-ea"/>
              <a:sym typeface="+mn-ea"/>
            </a:endParaRPr>
          </a:p>
        </p:txBody>
      </p:sp>
      <p:sp>
        <p:nvSpPr>
          <p:cNvPr id="10" name="文本框 9"/>
          <p:cNvSpPr txBox="1"/>
          <p:nvPr/>
        </p:nvSpPr>
        <p:spPr>
          <a:xfrm>
            <a:off x="4298950" y="6249035"/>
            <a:ext cx="3959860" cy="398780"/>
          </a:xfrm>
          <a:prstGeom prst="rect">
            <a:avLst/>
          </a:prstGeom>
        </p:spPr>
        <p:txBody>
          <a:bodyPr wrap="square">
            <a:spAutoFit/>
          </a:bodyPr>
          <a:p>
            <a:pPr algn="ctr"/>
            <a:r>
              <a:rPr lang="zh-CN" altLang="en-US" sz="2000" b="1">
                <a:solidFill>
                  <a:srgbClr val="002060"/>
                </a:solidFill>
                <a:latin typeface="微软雅黑" panose="020B0503020204020204" charset="-122"/>
                <a:ea typeface="微软雅黑" panose="020B0503020204020204" charset="-122"/>
              </a:rPr>
              <a:t>（申报类型：目录外西药）</a:t>
            </a:r>
            <a:endParaRPr lang="zh-CN" altLang="en-US" sz="2000" b="1">
              <a:solidFill>
                <a:srgbClr val="002060"/>
              </a:solidFill>
              <a:latin typeface="微软雅黑" panose="020B0503020204020204" charset="-122"/>
              <a:ea typeface="微软雅黑" panose="020B0503020204020204" charset="-122"/>
            </a:endParaRPr>
          </a:p>
        </p:txBody>
      </p:sp>
      <p:sp>
        <p:nvSpPr>
          <p:cNvPr id="2" name="文本框 1"/>
          <p:cNvSpPr txBox="1"/>
          <p:nvPr/>
        </p:nvSpPr>
        <p:spPr>
          <a:xfrm>
            <a:off x="2820035" y="5728970"/>
            <a:ext cx="7398385" cy="411480"/>
          </a:xfrm>
          <a:prstGeom prst="rect">
            <a:avLst/>
          </a:prstGeom>
          <a:noFill/>
        </p:spPr>
        <p:txBody>
          <a:bodyPr wrap="square" rtlCol="0" anchor="t">
            <a:spAutoFit/>
          </a:bodyPr>
          <a:p>
            <a:pPr indent="0" algn="ctr" fontAlgn="auto">
              <a:lnSpc>
                <a:spcPts val="2500"/>
              </a:lnSpc>
            </a:pPr>
            <a:r>
              <a:rPr lang="zh-CN" altLang="en-US" sz="2800" b="1">
                <a:solidFill>
                  <a:srgbClr val="002060"/>
                </a:solidFill>
                <a:latin typeface="微软雅黑" panose="020B0503020204020204" charset="-122"/>
                <a:ea typeface="微软雅黑" panose="020B0503020204020204" charset="-122"/>
                <a:sym typeface="+mn-ea"/>
              </a:rPr>
              <a:t>长春澜江医药科技有限公司</a:t>
            </a:r>
            <a:endParaRPr lang="zh-CN" altLang="en-US" sz="2800" b="1">
              <a:solidFill>
                <a:srgbClr val="002060"/>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6" name="图片 15"/>
          <p:cNvPicPr>
            <a:picLocks noChangeAspect="1"/>
          </p:cNvPicPr>
          <p:nvPr>
            <p:custDataLst>
              <p:tags r:id="rId4"/>
            </p:custDataLst>
          </p:nvPr>
        </p:nvPicPr>
        <p:blipFill>
          <a:blip r:embed="rId5"/>
          <a:stretch>
            <a:fillRect/>
          </a:stretch>
        </p:blipFill>
        <p:spPr>
          <a:xfrm>
            <a:off x="9619615" y="5432425"/>
            <a:ext cx="1929765" cy="1215390"/>
          </a:xfrm>
          <a:prstGeom prst="rect">
            <a:avLst/>
          </a:prstGeom>
        </p:spPr>
      </p:pic>
      <p:sp>
        <p:nvSpPr>
          <p:cNvPr id="6" name="文本框 5"/>
          <p:cNvSpPr txBox="1"/>
          <p:nvPr/>
        </p:nvSpPr>
        <p:spPr>
          <a:xfrm>
            <a:off x="2942590" y="2933065"/>
            <a:ext cx="9491345" cy="1814830"/>
          </a:xfrm>
          <a:prstGeom prst="rect">
            <a:avLst/>
          </a:prstGeom>
          <a:noFill/>
        </p:spPr>
        <p:txBody>
          <a:bodyPr wrap="square" rtlCol="0" anchor="t">
            <a:spAutoFit/>
          </a:bodyPr>
          <a:p>
            <a:pPr indent="0" fontAlgn="auto">
              <a:lnSpc>
                <a:spcPct val="100000"/>
              </a:lnSpc>
            </a:pPr>
            <a:r>
              <a:rPr lang="en-US" altLang="zh-CN" sz="2800" b="1">
                <a:solidFill>
                  <a:schemeClr val="bg1"/>
                </a:solidFill>
                <a:latin typeface="微软雅黑" panose="020B0503020204020204" charset="-122"/>
                <a:ea typeface="微软雅黑" panose="020B0503020204020204" charset="-122"/>
                <a:cs typeface="微软雅黑" panose="020B0503020204020204" charset="-122"/>
                <a:sym typeface="+mn-ea"/>
              </a:rPr>
              <a:t>1</a:t>
            </a:r>
            <a:r>
              <a:rPr lang="zh-CN" altLang="en-US" sz="2800" b="1">
                <a:solidFill>
                  <a:schemeClr val="bg1"/>
                </a:solidFill>
                <a:latin typeface="微软雅黑" panose="020B0503020204020204" charset="-122"/>
                <a:ea typeface="微软雅黑" panose="020B0503020204020204" charset="-122"/>
                <a:cs typeface="微软雅黑" panose="020B0503020204020204" charset="-122"/>
                <a:sym typeface="+mn-ea"/>
              </a:rPr>
              <a:t>）两大镇痛成分协同作用，构筑镇痛</a:t>
            </a:r>
            <a:r>
              <a:rPr lang="en-US" altLang="zh-CN" sz="2800" b="1">
                <a:solidFill>
                  <a:schemeClr val="bg1"/>
                </a:solidFill>
                <a:latin typeface="微软雅黑" panose="020B0503020204020204" charset="-122"/>
                <a:ea typeface="微软雅黑" panose="020B0503020204020204" charset="-122"/>
                <a:cs typeface="微软雅黑" panose="020B0503020204020204" charset="-122"/>
                <a:sym typeface="+mn-ea"/>
              </a:rPr>
              <a:t>+</a:t>
            </a:r>
            <a:r>
              <a:rPr lang="zh-CN" altLang="en-US" sz="2800" b="1">
                <a:solidFill>
                  <a:schemeClr val="bg1"/>
                </a:solidFill>
                <a:latin typeface="微软雅黑" panose="020B0503020204020204" charset="-122"/>
                <a:ea typeface="微软雅黑" panose="020B0503020204020204" charset="-122"/>
                <a:cs typeface="微软雅黑" panose="020B0503020204020204" charset="-122"/>
                <a:sym typeface="+mn-ea"/>
              </a:rPr>
              <a:t>抗炎黄金组合</a:t>
            </a:r>
            <a:endParaRPr lang="zh-CN" altLang="en-US" sz="2800" b="1">
              <a:solidFill>
                <a:schemeClr val="bg1"/>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00000"/>
              </a:lnSpc>
            </a:pPr>
            <a:r>
              <a:rPr lang="en-US" altLang="zh-CN" sz="2800" b="1">
                <a:solidFill>
                  <a:schemeClr val="bg1"/>
                </a:solidFill>
                <a:latin typeface="微软雅黑" panose="020B0503020204020204" charset="-122"/>
                <a:ea typeface="微软雅黑" panose="020B0503020204020204" charset="-122"/>
                <a:cs typeface="微软雅黑" panose="020B0503020204020204" charset="-122"/>
                <a:sym typeface="+mn-ea"/>
              </a:rPr>
              <a:t>2</a:t>
            </a:r>
            <a:r>
              <a:rPr lang="zh-CN" altLang="en-US" sz="2800" b="1">
                <a:solidFill>
                  <a:schemeClr val="bg1"/>
                </a:solidFill>
                <a:latin typeface="微软雅黑" panose="020B0503020204020204" charset="-122"/>
                <a:ea typeface="微软雅黑" panose="020B0503020204020204" charset="-122"/>
                <a:cs typeface="微软雅黑" panose="020B0503020204020204" charset="-122"/>
                <a:sym typeface="+mn-ea"/>
              </a:rPr>
              <a:t>）实现中枢 + 外周双重作用，镇痛效力更强</a:t>
            </a:r>
            <a:endParaRPr lang="zh-CN" altLang="en-US" sz="2800" b="1">
              <a:solidFill>
                <a:schemeClr val="bg1"/>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00000"/>
              </a:lnSpc>
            </a:pPr>
            <a:r>
              <a:rPr lang="en-US" altLang="zh-CN" sz="2800" b="1">
                <a:solidFill>
                  <a:schemeClr val="bg1"/>
                </a:solidFill>
                <a:latin typeface="微软雅黑" panose="020B0503020204020204" charset="-122"/>
                <a:ea typeface="微软雅黑" panose="020B0503020204020204" charset="-122"/>
                <a:cs typeface="微软雅黑" panose="020B0503020204020204" charset="-122"/>
                <a:sym typeface="+mn-ea"/>
              </a:rPr>
              <a:t>3</a:t>
            </a:r>
            <a:r>
              <a:rPr lang="zh-CN" altLang="en-US" sz="2800" b="1">
                <a:solidFill>
                  <a:schemeClr val="bg1"/>
                </a:solidFill>
                <a:latin typeface="微软雅黑" panose="020B0503020204020204" charset="-122"/>
                <a:ea typeface="微软雅黑" panose="020B0503020204020204" charset="-122"/>
                <a:cs typeface="微软雅黑" panose="020B0503020204020204" charset="-122"/>
                <a:sym typeface="+mn-ea"/>
              </a:rPr>
              <a:t>）起效速度更快，快速缓解痛感，缩短患者不适时长</a:t>
            </a:r>
            <a:endParaRPr lang="zh-CN" altLang="en-US" sz="2800" b="1">
              <a:solidFill>
                <a:schemeClr val="bg1"/>
              </a:solidFill>
              <a:latin typeface="微软雅黑" panose="020B0503020204020204" charset="-122"/>
              <a:ea typeface="微软雅黑" panose="020B0503020204020204" charset="-122"/>
              <a:cs typeface="微软雅黑" panose="020B0503020204020204" charset="-122"/>
              <a:sym typeface="+mn-ea"/>
            </a:endParaRPr>
          </a:p>
          <a:p>
            <a:pPr indent="0" fontAlgn="auto">
              <a:lnSpc>
                <a:spcPct val="100000"/>
              </a:lnSpc>
            </a:pPr>
            <a:r>
              <a:rPr lang="en-US" altLang="zh-CN" sz="2800" b="1">
                <a:solidFill>
                  <a:schemeClr val="bg1"/>
                </a:solidFill>
                <a:latin typeface="微软雅黑" panose="020B0503020204020204" charset="-122"/>
                <a:ea typeface="微软雅黑" panose="020B0503020204020204" charset="-122"/>
                <a:cs typeface="微软雅黑" panose="020B0503020204020204" charset="-122"/>
                <a:sym typeface="+mn-ea"/>
              </a:rPr>
              <a:t>4</a:t>
            </a:r>
            <a:r>
              <a:rPr lang="zh-CN" altLang="en-US" sz="2800" b="1">
                <a:solidFill>
                  <a:schemeClr val="bg1"/>
                </a:solidFill>
                <a:latin typeface="微软雅黑" panose="020B0503020204020204" charset="-122"/>
                <a:ea typeface="微软雅黑" panose="020B0503020204020204" charset="-122"/>
                <a:cs typeface="微软雅黑" panose="020B0503020204020204" charset="-122"/>
                <a:sym typeface="+mn-ea"/>
              </a:rPr>
              <a:t>）适配 12 岁及以上人群各类常见轻痛</a:t>
            </a:r>
            <a:endParaRPr lang="zh-CN" altLang="en-US" sz="2800" b="1">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
        <p:nvSpPr>
          <p:cNvPr id="230" name="文本框 229"/>
          <p:cNvSpPr txBox="1"/>
          <p:nvPr/>
        </p:nvSpPr>
        <p:spPr>
          <a:xfrm>
            <a:off x="128905" y="327025"/>
            <a:ext cx="7398385" cy="411480"/>
          </a:xfrm>
          <a:prstGeom prst="rect">
            <a:avLst/>
          </a:prstGeom>
          <a:noFill/>
        </p:spPr>
        <p:txBody>
          <a:bodyPr wrap="square" rtlCol="0" anchor="t">
            <a:spAutoFit/>
          </a:bodyPr>
          <a:p>
            <a:pPr indent="0" algn="l" fontAlgn="auto">
              <a:lnSpc>
                <a:spcPts val="2500"/>
              </a:lnSpc>
            </a:pPr>
            <a:r>
              <a:rPr lang="zh-CN" altLang="en-US" sz="3200" b="1">
                <a:solidFill>
                  <a:srgbClr val="002060"/>
                </a:solidFill>
                <a:latin typeface="微软雅黑" panose="020B0503020204020204" charset="-122"/>
                <a:ea typeface="微软雅黑" panose="020B0503020204020204" charset="-122"/>
                <a:sym typeface="+mn-ea"/>
              </a:rPr>
              <a:t>澜愈康</a:t>
            </a:r>
            <a:r>
              <a:rPr lang="en-US" altLang="zh-CN" sz="3200" b="1">
                <a:solidFill>
                  <a:srgbClr val="002060"/>
                </a:solidFill>
                <a:latin typeface="微软雅黑" panose="020B0503020204020204" charset="-122"/>
                <a:ea typeface="微软雅黑" panose="020B0503020204020204" charset="-122"/>
                <a:sym typeface="+mn-ea"/>
              </a:rPr>
              <a:t>®</a:t>
            </a:r>
            <a:endParaRPr lang="en-US" altLang="zh-CN" sz="3200" b="1">
              <a:solidFill>
                <a:srgbClr val="002060"/>
              </a:solidFill>
              <a:latin typeface="微软雅黑" panose="020B0503020204020204" charset="-122"/>
              <a:ea typeface="微软雅黑" panose="020B0503020204020204" charset="-122"/>
              <a:sym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9938385" y="0"/>
            <a:ext cx="2246630" cy="748665"/>
          </a:xfrm>
          <a:prstGeom prst="rect">
            <a:avLst/>
          </a:prstGeom>
        </p:spPr>
      </p:pic>
      <p:sp>
        <p:nvSpPr>
          <p:cNvPr id="30" name="矩形 29"/>
          <p:cNvSpPr/>
          <p:nvPr/>
        </p:nvSpPr>
        <p:spPr>
          <a:xfrm>
            <a:off x="5220970" y="100330"/>
            <a:ext cx="1750060" cy="868045"/>
          </a:xfrm>
          <a:prstGeom prst="rect">
            <a:avLst/>
          </a:prstGeom>
        </p:spPr>
        <p:txBody>
          <a:bodyPr wrap="none">
            <a:noAutofit/>
          </a:bodyPr>
          <a:p>
            <a:r>
              <a:rPr lang="zh-CN" altLang="en-US" sz="6000" b="1" dirty="0">
                <a:solidFill>
                  <a:srgbClr val="C00000"/>
                </a:solidFill>
                <a:latin typeface="Times New Roman" panose="02020603050405020304" pitchFamily="18" charset="0"/>
                <a:ea typeface="微软雅黑" panose="020B0503020204020204" charset="-122"/>
                <a:cs typeface="Times New Roman" panose="02020603050405020304" pitchFamily="18" charset="0"/>
              </a:rPr>
              <a:t>目</a:t>
            </a:r>
            <a:r>
              <a:rPr lang="en-US" altLang="zh-CN" sz="6000" b="1" dirty="0">
                <a:solidFill>
                  <a:srgbClr val="C00000"/>
                </a:solidFill>
                <a:latin typeface="Times New Roman" panose="02020603050405020304" pitchFamily="18" charset="0"/>
                <a:ea typeface="微软雅黑" panose="020B0503020204020204" charset="-122"/>
                <a:cs typeface="Times New Roman" panose="02020603050405020304" pitchFamily="18" charset="0"/>
              </a:rPr>
              <a:t>   </a:t>
            </a:r>
            <a:r>
              <a:rPr lang="zh-CN" altLang="en-US" sz="6000" b="1" dirty="0">
                <a:solidFill>
                  <a:srgbClr val="C00000"/>
                </a:solidFill>
                <a:latin typeface="Times New Roman" panose="02020603050405020304" pitchFamily="18" charset="0"/>
                <a:ea typeface="微软雅黑" panose="020B0503020204020204" charset="-122"/>
                <a:cs typeface="Times New Roman" panose="02020603050405020304" pitchFamily="18" charset="0"/>
              </a:rPr>
              <a:t>录</a:t>
            </a:r>
            <a:endParaRPr lang="zh-CN" altLang="en-US" sz="6000" b="1" dirty="0">
              <a:solidFill>
                <a:srgbClr val="C00000"/>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27" name="文本框 26"/>
          <p:cNvSpPr txBox="1"/>
          <p:nvPr/>
        </p:nvSpPr>
        <p:spPr>
          <a:xfrm>
            <a:off x="1525905" y="1487170"/>
            <a:ext cx="1801495" cy="721360"/>
          </a:xfrm>
          <a:prstGeom prst="rect">
            <a:avLst/>
          </a:prstGeom>
          <a:solidFill>
            <a:srgbClr val="C00000"/>
          </a:solidFill>
        </p:spPr>
        <p:txBody>
          <a:bodyPr wrap="square" rtlCol="0" anchor="ctr" anchorCtr="0">
            <a:noAutofit/>
          </a:bodyPr>
          <a:p>
            <a:pPr indent="0" algn="ctr" fontAlgn="auto">
              <a:lnSpc>
                <a:spcPts val="3500"/>
              </a:lnSpc>
            </a:pPr>
            <a:r>
              <a:rPr lang="zh-CN" altLang="en-US" sz="2800" b="1">
                <a:solidFill>
                  <a:schemeClr val="bg1"/>
                </a:solidFill>
                <a:latin typeface="Times New Roman" panose="02020603050405020304" pitchFamily="18" charset="0"/>
                <a:cs typeface="Times New Roman" panose="02020603050405020304" pitchFamily="18" charset="0"/>
                <a:sym typeface="+mn-ea"/>
              </a:rPr>
              <a:t>基本信息</a:t>
            </a:r>
            <a:endParaRPr lang="zh-CN" altLang="en-US" sz="2800" b="1">
              <a:solidFill>
                <a:schemeClr val="bg1"/>
              </a:solidFill>
              <a:latin typeface="Times New Roman" panose="02020603050405020304" pitchFamily="18" charset="0"/>
              <a:cs typeface="Times New Roman" panose="02020603050405020304" pitchFamily="18" charset="0"/>
              <a:sym typeface="+mn-ea"/>
            </a:endParaRPr>
          </a:p>
        </p:txBody>
      </p:sp>
      <p:grpSp>
        <p:nvGrpSpPr>
          <p:cNvPr id="2" name="组合 1"/>
          <p:cNvGrpSpPr/>
          <p:nvPr>
            <p:custDataLst>
              <p:tags r:id="rId2"/>
            </p:custDataLst>
          </p:nvPr>
        </p:nvGrpSpPr>
        <p:grpSpPr>
          <a:xfrm>
            <a:off x="693420" y="1504315"/>
            <a:ext cx="11278968" cy="4708549"/>
            <a:chOff x="6407" y="2454"/>
            <a:chExt cx="18140" cy="7147"/>
          </a:xfrm>
        </p:grpSpPr>
        <p:sp>
          <p:nvSpPr>
            <p:cNvPr id="4" name="矩形 3"/>
            <p:cNvSpPr/>
            <p:nvPr>
              <p:custDataLst>
                <p:tags r:id="rId3"/>
              </p:custDataLst>
            </p:nvPr>
          </p:nvSpPr>
          <p:spPr>
            <a:xfrm>
              <a:off x="6407" y="2454"/>
              <a:ext cx="1065" cy="1065"/>
            </a:xfrm>
            <a:prstGeom prst="rect">
              <a:avLst/>
            </a:prstGeom>
            <a:solidFill>
              <a:srgbClr val="C12A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rPr>
                <a:t>01</a:t>
              </a:r>
              <a:endPar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endParaRPr>
            </a:p>
          </p:txBody>
        </p:sp>
        <p:sp>
          <p:nvSpPr>
            <p:cNvPr id="9" name="矩形 8"/>
            <p:cNvSpPr/>
            <p:nvPr>
              <p:custDataLst>
                <p:tags r:id="rId4"/>
              </p:custDataLst>
            </p:nvPr>
          </p:nvSpPr>
          <p:spPr>
            <a:xfrm>
              <a:off x="6407" y="3992"/>
              <a:ext cx="1065" cy="1065"/>
            </a:xfrm>
            <a:prstGeom prst="rect">
              <a:avLst/>
            </a:prstGeom>
            <a:solidFill>
              <a:srgbClr val="C12A2A"/>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r>
                <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rPr>
                <a:t>02</a:t>
              </a:r>
              <a:endPar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endParaRPr>
            </a:p>
          </p:txBody>
        </p:sp>
        <p:sp>
          <p:nvSpPr>
            <p:cNvPr id="10" name="矩形 9"/>
            <p:cNvSpPr/>
            <p:nvPr>
              <p:custDataLst>
                <p:tags r:id="rId5"/>
              </p:custDataLst>
            </p:nvPr>
          </p:nvSpPr>
          <p:spPr>
            <a:xfrm>
              <a:off x="6407" y="8491"/>
              <a:ext cx="1065" cy="1065"/>
            </a:xfrm>
            <a:prstGeom prst="rect">
              <a:avLst/>
            </a:prstGeom>
            <a:solidFill>
              <a:srgbClr val="C12A2A"/>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r>
                <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rPr>
                <a:t>0</a:t>
              </a:r>
              <a:r>
                <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rPr>
                <a:t>5</a:t>
              </a:r>
              <a:endPar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endParaRPr>
            </a:p>
          </p:txBody>
        </p:sp>
        <p:sp>
          <p:nvSpPr>
            <p:cNvPr id="17" name="文本框 16"/>
            <p:cNvSpPr txBox="1"/>
            <p:nvPr>
              <p:custDataLst>
                <p:tags r:id="rId6"/>
              </p:custDataLst>
            </p:nvPr>
          </p:nvSpPr>
          <p:spPr>
            <a:xfrm>
              <a:off x="10959" y="3992"/>
              <a:ext cx="13588" cy="1063"/>
            </a:xfrm>
            <a:prstGeom prst="rect">
              <a:avLst/>
            </a:prstGeom>
            <a:noFill/>
            <a:ln w="25400">
              <a:solidFill>
                <a:schemeClr val="accent5">
                  <a:lumMod val="75000"/>
                </a:schemeClr>
              </a:solidFill>
              <a:prstDash val="sysDash"/>
            </a:ln>
          </p:spPr>
          <p:txBody>
            <a:bodyPr wrap="square" rtlCol="0" anchor="ctr" anchorCtr="0">
              <a:noAutofit/>
              <a:scene3d>
                <a:camera prst="orthographicFront"/>
                <a:lightRig rig="threePt" dir="t"/>
              </a:scene3d>
              <a:sp3d contourW="12700"/>
            </a:bodyPr>
            <a:p>
              <a:pPr algn="l">
                <a:buNone/>
              </a:pPr>
              <a:r>
                <a:rPr lang="zh-CN" altLang="en-US" sz="2000" b="1">
                  <a:latin typeface="Times New Roman" panose="02020603050405020304" pitchFamily="18" charset="0"/>
                  <a:ea typeface="+mj-ea"/>
                  <a:cs typeface="Times New Roman" panose="02020603050405020304" pitchFamily="18" charset="0"/>
                  <a:sym typeface="+mn-ea"/>
                </a:rPr>
                <a:t>联合应用与每个成分单独应用</a:t>
              </a:r>
              <a:r>
                <a:rPr lang="zh-CN" altLang="en-US" sz="2000" b="1">
                  <a:solidFill>
                    <a:srgbClr val="C00000"/>
                  </a:solidFill>
                  <a:latin typeface="Times New Roman" panose="02020603050405020304" pitchFamily="18" charset="0"/>
                  <a:ea typeface="+mj-ea"/>
                  <a:cs typeface="Times New Roman" panose="02020603050405020304" pitchFamily="18" charset="0"/>
                  <a:sym typeface="+mn-ea"/>
                </a:rPr>
                <a:t>安全性方面无差异</a:t>
              </a:r>
              <a:endParaRPr lang="zh-CN" altLang="en-US" sz="2000" b="1" kern="0" spc="-10" dirty="0">
                <a:solidFill>
                  <a:srgbClr val="C00000"/>
                </a:solidFill>
                <a:latin typeface="Times New Roman" panose="02020603050405020304" pitchFamily="18" charset="0"/>
                <a:ea typeface="+mj-ea"/>
                <a:cs typeface="Times New Roman" panose="02020603050405020304" pitchFamily="18" charset="0"/>
                <a:sym typeface="+mn-ea"/>
              </a:endParaRPr>
            </a:p>
          </p:txBody>
        </p:sp>
        <p:sp>
          <p:nvSpPr>
            <p:cNvPr id="19" name="文本框 18"/>
            <p:cNvSpPr txBox="1"/>
            <p:nvPr>
              <p:custDataLst>
                <p:tags r:id="rId7"/>
              </p:custDataLst>
            </p:nvPr>
          </p:nvSpPr>
          <p:spPr>
            <a:xfrm>
              <a:off x="10917" y="2454"/>
              <a:ext cx="13588" cy="1063"/>
            </a:xfrm>
            <a:prstGeom prst="rect">
              <a:avLst/>
            </a:prstGeom>
            <a:noFill/>
            <a:ln w="25400">
              <a:solidFill>
                <a:schemeClr val="accent5">
                  <a:lumMod val="75000"/>
                </a:schemeClr>
              </a:solidFill>
              <a:prstDash val="sysDash"/>
            </a:ln>
          </p:spPr>
          <p:txBody>
            <a:bodyPr wrap="square" rtlCol="0">
              <a:noAutofit/>
              <a:scene3d>
                <a:camera prst="orthographicFront"/>
                <a:lightRig rig="threePt" dir="t"/>
              </a:scene3d>
              <a:sp3d contourW="12700"/>
            </a:bodyPr>
            <a:p>
              <a:pPr indent="0" fontAlgn="auto">
                <a:lnSpc>
                  <a:spcPts val="2500"/>
                </a:lnSpc>
              </a:pPr>
              <a:endParaRPr lang="zh-CN" altLang="en-US" sz="2000" b="1" dirty="0">
                <a:solidFill>
                  <a:schemeClr val="tx1">
                    <a:lumMod val="85000"/>
                    <a:lumOff val="15000"/>
                  </a:schemeClr>
                </a:solidFill>
                <a:latin typeface="Times New Roman" panose="02020603050405020304" pitchFamily="18" charset="0"/>
                <a:cs typeface="Times New Roman" panose="02020603050405020304" pitchFamily="18" charset="0"/>
                <a:sym typeface="+mn-ea"/>
              </a:endParaRPr>
            </a:p>
          </p:txBody>
        </p:sp>
        <p:sp>
          <p:nvSpPr>
            <p:cNvPr id="20" name="矩形 19"/>
            <p:cNvSpPr/>
            <p:nvPr>
              <p:custDataLst>
                <p:tags r:id="rId8"/>
              </p:custDataLst>
            </p:nvPr>
          </p:nvSpPr>
          <p:spPr>
            <a:xfrm>
              <a:off x="6407" y="5530"/>
              <a:ext cx="1065" cy="1065"/>
            </a:xfrm>
            <a:prstGeom prst="rect">
              <a:avLst/>
            </a:prstGeom>
            <a:solidFill>
              <a:srgbClr val="C12A2A"/>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r>
                <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rPr>
                <a:t>03</a:t>
              </a:r>
              <a:endPar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endParaRPr>
            </a:p>
          </p:txBody>
        </p:sp>
        <p:sp>
          <p:nvSpPr>
            <p:cNvPr id="21" name="文本框 20"/>
            <p:cNvSpPr txBox="1"/>
            <p:nvPr>
              <p:custDataLst>
                <p:tags r:id="rId9"/>
              </p:custDataLst>
            </p:nvPr>
          </p:nvSpPr>
          <p:spPr>
            <a:xfrm>
              <a:off x="10917" y="5532"/>
              <a:ext cx="13608" cy="1063"/>
            </a:xfrm>
            <a:prstGeom prst="rect">
              <a:avLst/>
            </a:prstGeom>
            <a:noFill/>
            <a:ln w="25400">
              <a:solidFill>
                <a:schemeClr val="accent5">
                  <a:lumMod val="75000"/>
                </a:schemeClr>
              </a:solidFill>
              <a:prstDash val="sysDash"/>
            </a:ln>
          </p:spPr>
          <p:txBody>
            <a:bodyPr wrap="square" rtlCol="0">
              <a:noAutofit/>
              <a:scene3d>
                <a:camera prst="orthographicFront"/>
                <a:lightRig rig="threePt" dir="t"/>
              </a:scene3d>
              <a:sp3d contourW="12700"/>
            </a:bodyPr>
            <a:p>
              <a:pPr lvl="0" indent="0" algn="l" fontAlgn="auto">
                <a:lnSpc>
                  <a:spcPts val="4000"/>
                </a:lnSpc>
                <a:buClrTx/>
                <a:buSzTx/>
                <a:buFontTx/>
                <a:defRPr/>
              </a:pPr>
              <a:endParaRPr lang="zh-CN" altLang="en-US" sz="2800" b="1" dirty="0">
                <a:solidFill>
                  <a:schemeClr val="tx1">
                    <a:lumMod val="85000"/>
                    <a:lumOff val="15000"/>
                  </a:schemeClr>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endParaRPr>
            </a:p>
          </p:txBody>
        </p:sp>
        <p:sp>
          <p:nvSpPr>
            <p:cNvPr id="22" name="文本框 21"/>
            <p:cNvSpPr txBox="1"/>
            <p:nvPr>
              <p:custDataLst>
                <p:tags r:id="rId10"/>
              </p:custDataLst>
            </p:nvPr>
          </p:nvSpPr>
          <p:spPr>
            <a:xfrm>
              <a:off x="10917" y="7071"/>
              <a:ext cx="13609" cy="1063"/>
            </a:xfrm>
            <a:prstGeom prst="rect">
              <a:avLst/>
            </a:prstGeom>
            <a:noFill/>
            <a:ln w="25400">
              <a:solidFill>
                <a:schemeClr val="accent5">
                  <a:lumMod val="75000"/>
                </a:schemeClr>
              </a:solidFill>
              <a:prstDash val="sysDash"/>
            </a:ln>
          </p:spPr>
          <p:txBody>
            <a:bodyPr wrap="square" rtlCol="0">
              <a:noAutofit/>
              <a:scene3d>
                <a:camera prst="orthographicFront"/>
                <a:lightRig rig="threePt" dir="t"/>
              </a:scene3d>
              <a:sp3d contourW="12700"/>
            </a:bodyPr>
            <a:p>
              <a:pPr lvl="0" indent="0" algn="l" fontAlgn="auto">
                <a:lnSpc>
                  <a:spcPts val="4000"/>
                </a:lnSpc>
                <a:buClrTx/>
                <a:buSzTx/>
                <a:buFontTx/>
                <a:defRPr/>
              </a:pPr>
              <a:endParaRPr lang="zh-CN" altLang="en-US" sz="2800" b="1" dirty="0">
                <a:solidFill>
                  <a:schemeClr val="tx1">
                    <a:lumMod val="85000"/>
                    <a:lumOff val="15000"/>
                  </a:schemeClr>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endParaRPr>
            </a:p>
          </p:txBody>
        </p:sp>
        <p:sp>
          <p:nvSpPr>
            <p:cNvPr id="23" name="矩形 22"/>
            <p:cNvSpPr/>
            <p:nvPr>
              <p:custDataLst>
                <p:tags r:id="rId11"/>
              </p:custDataLst>
            </p:nvPr>
          </p:nvSpPr>
          <p:spPr>
            <a:xfrm>
              <a:off x="6407" y="7068"/>
              <a:ext cx="1065" cy="1065"/>
            </a:xfrm>
            <a:prstGeom prst="rect">
              <a:avLst/>
            </a:prstGeom>
            <a:solidFill>
              <a:srgbClr val="C12A2A"/>
            </a:solidFill>
            <a:ln>
              <a:noFill/>
            </a:ln>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r>
                <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rPr>
                <a:t>0</a:t>
              </a:r>
              <a:r>
                <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rPr>
                <a:t>4</a:t>
              </a:r>
              <a:endParaRPr lang="en-US" altLang="zh-CN" sz="2800" b="1" i="1"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endParaRPr>
            </a:p>
          </p:txBody>
        </p:sp>
        <p:sp>
          <p:nvSpPr>
            <p:cNvPr id="24" name="文本框 23"/>
            <p:cNvSpPr txBox="1"/>
            <p:nvPr>
              <p:custDataLst>
                <p:tags r:id="rId12"/>
              </p:custDataLst>
            </p:nvPr>
          </p:nvSpPr>
          <p:spPr>
            <a:xfrm>
              <a:off x="10917" y="8538"/>
              <a:ext cx="13608" cy="1063"/>
            </a:xfrm>
            <a:prstGeom prst="rect">
              <a:avLst/>
            </a:prstGeom>
            <a:noFill/>
            <a:ln w="25400">
              <a:solidFill>
                <a:schemeClr val="accent5">
                  <a:lumMod val="75000"/>
                </a:schemeClr>
              </a:solidFill>
              <a:prstDash val="sysDash"/>
            </a:ln>
          </p:spPr>
          <p:txBody>
            <a:bodyPr wrap="square" rtlCol="0">
              <a:noAutofit/>
              <a:scene3d>
                <a:camera prst="orthographicFront"/>
                <a:lightRig rig="threePt" dir="t"/>
              </a:scene3d>
              <a:sp3d contourW="12700"/>
            </a:bodyPr>
            <a:p>
              <a:pPr lvl="0" indent="0" algn="l" fontAlgn="auto">
                <a:lnSpc>
                  <a:spcPts val="4000"/>
                </a:lnSpc>
                <a:buClrTx/>
                <a:buSzTx/>
                <a:buFontTx/>
                <a:defRPr/>
              </a:pPr>
              <a:endParaRPr lang="zh-CN" altLang="en-US" sz="2800" b="1" dirty="0">
                <a:solidFill>
                  <a:schemeClr val="tx1">
                    <a:lumMod val="85000"/>
                    <a:lumOff val="15000"/>
                  </a:schemeClr>
                </a:solidFill>
                <a:latin typeface="Times New Roman" panose="02020603050405020304" pitchFamily="18" charset="0"/>
                <a:ea typeface="微软雅黑" panose="020B0503020204020204" charset="-122"/>
                <a:cs typeface="Times New Roman" panose="02020603050405020304" pitchFamily="18" charset="0"/>
                <a:sym typeface="Arial" panose="020B0604020202020204"/>
              </a:endParaRPr>
            </a:p>
          </p:txBody>
        </p:sp>
      </p:grpSp>
      <p:sp>
        <p:nvSpPr>
          <p:cNvPr id="28" name="文本框 27"/>
          <p:cNvSpPr txBox="1"/>
          <p:nvPr/>
        </p:nvSpPr>
        <p:spPr>
          <a:xfrm>
            <a:off x="1525905" y="2509520"/>
            <a:ext cx="1801495" cy="732790"/>
          </a:xfrm>
          <a:prstGeom prst="rect">
            <a:avLst/>
          </a:prstGeom>
          <a:solidFill>
            <a:srgbClr val="C00000"/>
          </a:solidFill>
        </p:spPr>
        <p:txBody>
          <a:bodyPr wrap="square" rtlCol="0" anchor="ctr" anchorCtr="0">
            <a:noAutofit/>
          </a:bodyPr>
          <a:p>
            <a:pPr indent="0" algn="ctr" fontAlgn="auto">
              <a:lnSpc>
                <a:spcPts val="3500"/>
              </a:lnSpc>
            </a:pPr>
            <a:r>
              <a:rPr lang="zh-CN" altLang="en-US" sz="2800" b="1">
                <a:solidFill>
                  <a:schemeClr val="bg1"/>
                </a:solidFill>
                <a:latin typeface="Times New Roman" panose="02020603050405020304" pitchFamily="18" charset="0"/>
                <a:cs typeface="Times New Roman" panose="02020603050405020304" pitchFamily="18" charset="0"/>
                <a:sym typeface="+mn-ea"/>
              </a:rPr>
              <a:t>安全性</a:t>
            </a:r>
            <a:endParaRPr lang="zh-CN" altLang="en-US" sz="2800" b="1">
              <a:solidFill>
                <a:schemeClr val="bg1"/>
              </a:solidFill>
              <a:latin typeface="Times New Roman" panose="02020603050405020304" pitchFamily="18" charset="0"/>
              <a:cs typeface="Times New Roman" panose="02020603050405020304" pitchFamily="18" charset="0"/>
              <a:sym typeface="+mn-ea"/>
            </a:endParaRPr>
          </a:p>
        </p:txBody>
      </p:sp>
      <p:sp>
        <p:nvSpPr>
          <p:cNvPr id="29" name="文本框 28"/>
          <p:cNvSpPr txBox="1"/>
          <p:nvPr/>
        </p:nvSpPr>
        <p:spPr>
          <a:xfrm>
            <a:off x="1525905" y="3531870"/>
            <a:ext cx="1801495" cy="732790"/>
          </a:xfrm>
          <a:prstGeom prst="rect">
            <a:avLst/>
          </a:prstGeom>
          <a:solidFill>
            <a:srgbClr val="C00000"/>
          </a:solidFill>
        </p:spPr>
        <p:txBody>
          <a:bodyPr wrap="square" rtlCol="0" anchor="ctr" anchorCtr="0">
            <a:noAutofit/>
          </a:bodyPr>
          <a:p>
            <a:pPr indent="0" algn="ctr" fontAlgn="auto">
              <a:lnSpc>
                <a:spcPts val="3500"/>
              </a:lnSpc>
            </a:pPr>
            <a:r>
              <a:rPr lang="zh-CN" altLang="en-US" sz="2800" b="1">
                <a:solidFill>
                  <a:schemeClr val="bg1"/>
                </a:solidFill>
                <a:latin typeface="Times New Roman" panose="02020603050405020304" pitchFamily="18" charset="0"/>
                <a:cs typeface="Times New Roman" panose="02020603050405020304" pitchFamily="18" charset="0"/>
                <a:sym typeface="+mn-ea"/>
              </a:rPr>
              <a:t>有效性</a:t>
            </a:r>
            <a:endParaRPr lang="zh-CN" altLang="en-US" sz="2800" b="1">
              <a:solidFill>
                <a:schemeClr val="bg1"/>
              </a:solidFill>
              <a:latin typeface="Times New Roman" panose="02020603050405020304" pitchFamily="18" charset="0"/>
              <a:cs typeface="Times New Roman" panose="02020603050405020304" pitchFamily="18" charset="0"/>
              <a:sym typeface="+mn-ea"/>
            </a:endParaRPr>
          </a:p>
        </p:txBody>
      </p:sp>
      <p:sp>
        <p:nvSpPr>
          <p:cNvPr id="31" name="文本框 30"/>
          <p:cNvSpPr txBox="1"/>
          <p:nvPr/>
        </p:nvSpPr>
        <p:spPr>
          <a:xfrm>
            <a:off x="1525905" y="4554220"/>
            <a:ext cx="1801495" cy="732790"/>
          </a:xfrm>
          <a:prstGeom prst="rect">
            <a:avLst/>
          </a:prstGeom>
          <a:solidFill>
            <a:srgbClr val="C00000"/>
          </a:solidFill>
        </p:spPr>
        <p:txBody>
          <a:bodyPr wrap="square" rtlCol="0" anchor="ctr" anchorCtr="0">
            <a:noAutofit/>
          </a:bodyPr>
          <a:p>
            <a:pPr indent="0" algn="ctr" fontAlgn="auto">
              <a:lnSpc>
                <a:spcPts val="3500"/>
              </a:lnSpc>
            </a:pPr>
            <a:r>
              <a:rPr lang="zh-CN" altLang="en-US" sz="2800" b="1">
                <a:solidFill>
                  <a:schemeClr val="bg1"/>
                </a:solidFill>
                <a:latin typeface="Times New Roman" panose="02020603050405020304" pitchFamily="18" charset="0"/>
                <a:cs typeface="Times New Roman" panose="02020603050405020304" pitchFamily="18" charset="0"/>
                <a:sym typeface="+mn-ea"/>
              </a:rPr>
              <a:t>创新性</a:t>
            </a:r>
            <a:endParaRPr lang="zh-CN" altLang="en-US" sz="2800" b="1">
              <a:solidFill>
                <a:schemeClr val="bg1"/>
              </a:solidFill>
              <a:latin typeface="Times New Roman" panose="02020603050405020304" pitchFamily="18" charset="0"/>
              <a:cs typeface="Times New Roman" panose="02020603050405020304" pitchFamily="18" charset="0"/>
              <a:sym typeface="+mn-ea"/>
            </a:endParaRPr>
          </a:p>
        </p:txBody>
      </p:sp>
      <p:sp>
        <p:nvSpPr>
          <p:cNvPr id="32" name="文本框 31"/>
          <p:cNvSpPr txBox="1"/>
          <p:nvPr/>
        </p:nvSpPr>
        <p:spPr>
          <a:xfrm>
            <a:off x="1525905" y="5481320"/>
            <a:ext cx="1801495" cy="732790"/>
          </a:xfrm>
          <a:prstGeom prst="rect">
            <a:avLst/>
          </a:prstGeom>
          <a:solidFill>
            <a:srgbClr val="C00000"/>
          </a:solidFill>
        </p:spPr>
        <p:txBody>
          <a:bodyPr wrap="square" rtlCol="0" anchor="ctr" anchorCtr="0">
            <a:noAutofit/>
          </a:bodyPr>
          <a:p>
            <a:pPr indent="0" algn="ctr" fontAlgn="auto">
              <a:lnSpc>
                <a:spcPts val="3500"/>
              </a:lnSpc>
            </a:pPr>
            <a:r>
              <a:rPr lang="zh-CN" altLang="en-US" sz="2800" b="1">
                <a:solidFill>
                  <a:schemeClr val="bg1"/>
                </a:solidFill>
                <a:latin typeface="Times New Roman" panose="02020603050405020304" pitchFamily="18" charset="0"/>
                <a:cs typeface="Times New Roman" panose="02020603050405020304" pitchFamily="18" charset="0"/>
                <a:sym typeface="+mn-ea"/>
              </a:rPr>
              <a:t>公平性</a:t>
            </a:r>
            <a:endParaRPr lang="zh-CN" altLang="en-US" sz="2800" b="1">
              <a:solidFill>
                <a:schemeClr val="bg1"/>
              </a:solidFill>
              <a:latin typeface="Times New Roman" panose="02020603050405020304" pitchFamily="18" charset="0"/>
              <a:cs typeface="Times New Roman" panose="02020603050405020304" pitchFamily="18" charset="0"/>
              <a:sym typeface="+mn-ea"/>
            </a:endParaRPr>
          </a:p>
        </p:txBody>
      </p:sp>
      <p:sp>
        <p:nvSpPr>
          <p:cNvPr id="26" name="文本框 25"/>
          <p:cNvSpPr txBox="1"/>
          <p:nvPr/>
        </p:nvSpPr>
        <p:spPr>
          <a:xfrm>
            <a:off x="3497580" y="3676650"/>
            <a:ext cx="8359140" cy="411480"/>
          </a:xfrm>
          <a:prstGeom prst="rect">
            <a:avLst/>
          </a:prstGeom>
          <a:noFill/>
        </p:spPr>
        <p:txBody>
          <a:bodyPr wrap="square" rtlCol="0" anchor="t">
            <a:spAutoFit/>
          </a:bodyPr>
          <a:p>
            <a:pPr indent="0" fontAlgn="auto">
              <a:lnSpc>
                <a:spcPts val="2500"/>
              </a:lnSpc>
            </a:pPr>
            <a:r>
              <a:rPr lang="zh-CN" altLang="en-US" sz="2000" b="1">
                <a:solidFill>
                  <a:srgbClr val="C00000"/>
                </a:solidFill>
                <a:latin typeface="Times New Roman" panose="02020603050405020304" pitchFamily="18" charset="0"/>
                <a:ea typeface="+mj-ea"/>
                <a:cs typeface="Times New Roman" panose="02020603050405020304" pitchFamily="18" charset="0"/>
                <a:sym typeface="+mn-ea"/>
              </a:rPr>
              <a:t>镇痛效果、起效时间和药效持续时间均优于</a:t>
            </a:r>
            <a:r>
              <a:rPr lang="en-US" altLang="zh-CN" sz="2000" b="1">
                <a:latin typeface="Times New Roman" panose="02020603050405020304" pitchFamily="18" charset="0"/>
                <a:ea typeface="+mj-ea"/>
                <a:cs typeface="Times New Roman" panose="02020603050405020304" pitchFamily="18" charset="0"/>
                <a:sym typeface="+mn-ea"/>
              </a:rPr>
              <a:t>IBU</a:t>
            </a:r>
            <a:r>
              <a:rPr lang="zh-CN" altLang="en-US" sz="2000" b="1">
                <a:latin typeface="Times New Roman" panose="02020603050405020304" pitchFamily="18" charset="0"/>
                <a:ea typeface="+mj-ea"/>
                <a:cs typeface="Times New Roman" panose="02020603050405020304" pitchFamily="18" charset="0"/>
                <a:sym typeface="+mn-ea"/>
              </a:rPr>
              <a:t>和</a:t>
            </a:r>
            <a:r>
              <a:rPr lang="en-US" altLang="zh-CN" sz="2000" b="1">
                <a:latin typeface="Times New Roman" panose="02020603050405020304" pitchFamily="18" charset="0"/>
                <a:ea typeface="+mj-ea"/>
                <a:cs typeface="Times New Roman" panose="02020603050405020304" pitchFamily="18" charset="0"/>
                <a:sym typeface="+mn-ea"/>
              </a:rPr>
              <a:t>APAP</a:t>
            </a:r>
            <a:r>
              <a:rPr lang="zh-CN" altLang="en-US" sz="2000" b="1">
                <a:latin typeface="Times New Roman" panose="02020603050405020304" pitchFamily="18" charset="0"/>
                <a:ea typeface="+mj-ea"/>
                <a:cs typeface="Times New Roman" panose="02020603050405020304" pitchFamily="18" charset="0"/>
                <a:sym typeface="+mn-ea"/>
              </a:rPr>
              <a:t>单药使用</a:t>
            </a:r>
            <a:endParaRPr lang="en-US" altLang="zh-CN" sz="2000" b="1" dirty="0" err="1">
              <a:solidFill>
                <a:srgbClr val="C00000"/>
              </a:solidFill>
              <a:latin typeface="Times New Roman" panose="02020603050405020304" pitchFamily="18" charset="0"/>
              <a:ea typeface="楷体" panose="02010609060101010101" charset="-122"/>
              <a:cs typeface="+mn-ea"/>
              <a:sym typeface="+mn-ea"/>
            </a:endParaRPr>
          </a:p>
        </p:txBody>
      </p:sp>
      <p:sp>
        <p:nvSpPr>
          <p:cNvPr id="33" name="文本框 32"/>
          <p:cNvSpPr txBox="1"/>
          <p:nvPr/>
        </p:nvSpPr>
        <p:spPr>
          <a:xfrm>
            <a:off x="3532505" y="4666615"/>
            <a:ext cx="8354695" cy="411480"/>
          </a:xfrm>
          <a:prstGeom prst="rect">
            <a:avLst/>
          </a:prstGeom>
          <a:noFill/>
        </p:spPr>
        <p:txBody>
          <a:bodyPr wrap="square" rtlCol="0" anchor="t">
            <a:spAutoFit/>
          </a:bodyPr>
          <a:p>
            <a:pPr indent="0" fontAlgn="auto">
              <a:lnSpc>
                <a:spcPts val="2500"/>
              </a:lnSpc>
            </a:pPr>
            <a:r>
              <a:rPr lang="zh-CN" altLang="en-US" sz="2000" b="1" dirty="0">
                <a:solidFill>
                  <a:srgbClr val="C00000"/>
                </a:solidFill>
                <a:latin typeface="Times New Roman" panose="02020603050405020304" pitchFamily="18" charset="0"/>
                <a:cs typeface="Times New Roman" panose="02020603050405020304" pitchFamily="18" charset="0"/>
                <a:sym typeface="+mn-ea"/>
              </a:rPr>
              <a:t>自主创新复方制剂</a:t>
            </a:r>
            <a:r>
              <a:rPr lang="zh-CN" altLang="en-US" sz="2000" b="1" dirty="0">
                <a:latin typeface="Times New Roman" panose="02020603050405020304" pitchFamily="18" charset="0"/>
                <a:cs typeface="Times New Roman" panose="02020603050405020304" pitchFamily="18" charset="0"/>
                <a:sym typeface="+mn-ea"/>
              </a:rPr>
              <a:t>双重作用，</a:t>
            </a:r>
            <a:r>
              <a:rPr lang="zh-CN" altLang="en-US" sz="2000" b="1">
                <a:latin typeface="Times New Roman" panose="02020603050405020304" pitchFamily="18" charset="0"/>
                <a:ea typeface="微软雅黑" panose="020B0503020204020204" charset="-122"/>
                <a:cs typeface="Times New Roman" panose="02020603050405020304" pitchFamily="18" charset="0"/>
                <a:sym typeface="+mn-ea"/>
              </a:rPr>
              <a:t>构筑</a:t>
            </a:r>
            <a:r>
              <a:rPr lang="zh-CN" altLang="en-US" sz="20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镇痛</a:t>
            </a:r>
            <a:r>
              <a:rPr lang="en-US" altLang="zh-CN" sz="20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20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抗炎</a:t>
            </a:r>
            <a:r>
              <a:rPr lang="zh-CN" altLang="en-US" sz="2000" b="1">
                <a:latin typeface="Times New Roman" panose="02020603050405020304" pitchFamily="18" charset="0"/>
                <a:ea typeface="微软雅黑" panose="020B0503020204020204" charset="-122"/>
                <a:cs typeface="Times New Roman" panose="02020603050405020304" pitchFamily="18" charset="0"/>
                <a:sym typeface="+mn-ea"/>
              </a:rPr>
              <a:t>黄金组合。</a:t>
            </a:r>
            <a:endParaRPr lang="zh-CN" altLang="en-US" sz="2000" b="1" dirty="0">
              <a:solidFill>
                <a:srgbClr val="C00000"/>
              </a:solidFill>
              <a:latin typeface="Times New Roman" panose="02020603050405020304" pitchFamily="18" charset="0"/>
              <a:ea typeface="楷体" panose="02010609060101010101" charset="-122"/>
              <a:cs typeface="Times New Roman" panose="02020603050405020304" pitchFamily="18" charset="0"/>
              <a:sym typeface="+mn-ea"/>
            </a:endParaRPr>
          </a:p>
        </p:txBody>
      </p:sp>
      <p:sp>
        <p:nvSpPr>
          <p:cNvPr id="34" name="文本框 33"/>
          <p:cNvSpPr txBox="1"/>
          <p:nvPr/>
        </p:nvSpPr>
        <p:spPr>
          <a:xfrm>
            <a:off x="3497580" y="5656580"/>
            <a:ext cx="8226425" cy="411480"/>
          </a:xfrm>
          <a:prstGeom prst="rect">
            <a:avLst/>
          </a:prstGeom>
          <a:noFill/>
        </p:spPr>
        <p:txBody>
          <a:bodyPr wrap="square" rtlCol="0" anchor="t">
            <a:spAutoFit/>
          </a:bodyPr>
          <a:p>
            <a:pPr indent="0" fontAlgn="auto">
              <a:lnSpc>
                <a:spcPts val="2500"/>
              </a:lnSpc>
            </a:pPr>
            <a:r>
              <a:rPr lang="zh-CN" altLang="en-US" sz="2000" b="1">
                <a:latin typeface="Times New Roman" panose="02020603050405020304" pitchFamily="18" charset="0"/>
                <a:ea typeface="微软雅黑" panose="020B0503020204020204" charset="-122"/>
                <a:cs typeface="Times New Roman" panose="02020603050405020304" pitchFamily="18" charset="0"/>
                <a:sym typeface="+mn-ea"/>
              </a:rPr>
              <a:t>适配 12 岁及以上人群各类常见轻痛</a:t>
            </a:r>
            <a:r>
              <a:rPr lang="zh-CN" sz="2000" b="1" dirty="0">
                <a:latin typeface="Times New Roman" panose="02020603050405020304" pitchFamily="18" charset="0"/>
                <a:cs typeface="Times New Roman" panose="02020603050405020304" pitchFamily="18" charset="0"/>
                <a:sym typeface="+mn-ea"/>
              </a:rPr>
              <a:t>，</a:t>
            </a:r>
            <a:r>
              <a:rPr lang="zh-CN" sz="2000" b="1" dirty="0">
                <a:solidFill>
                  <a:srgbClr val="C00000"/>
                </a:solidFill>
                <a:latin typeface="Times New Roman" panose="02020603050405020304" pitchFamily="18" charset="0"/>
                <a:cs typeface="Times New Roman" panose="02020603050405020304" pitchFamily="18" charset="0"/>
                <a:sym typeface="+mn-ea"/>
              </a:rPr>
              <a:t>不额外增加医保基金支出</a:t>
            </a:r>
            <a:endParaRPr lang="zh-CN" altLang="en-US" sz="2000" b="1" dirty="0">
              <a:solidFill>
                <a:srgbClr val="C00000"/>
              </a:solidFill>
              <a:latin typeface="Times New Roman" panose="02020603050405020304" pitchFamily="18" charset="0"/>
              <a:ea typeface="楷体" panose="02010609060101010101" charset="-122"/>
              <a:cs typeface="Times New Roman" panose="02020603050405020304" pitchFamily="18" charset="0"/>
              <a:sym typeface="+mn-ea"/>
            </a:endParaRPr>
          </a:p>
        </p:txBody>
      </p:sp>
      <p:sp>
        <p:nvSpPr>
          <p:cNvPr id="3" name="文本框 2"/>
          <p:cNvSpPr txBox="1"/>
          <p:nvPr/>
        </p:nvSpPr>
        <p:spPr>
          <a:xfrm>
            <a:off x="3495675" y="1647825"/>
            <a:ext cx="7755890" cy="411480"/>
          </a:xfrm>
          <a:prstGeom prst="rect">
            <a:avLst/>
          </a:prstGeom>
          <a:noFill/>
        </p:spPr>
        <p:txBody>
          <a:bodyPr wrap="square" rtlCol="0" anchor="t">
            <a:spAutoFit/>
          </a:bodyPr>
          <a:p>
            <a:pPr indent="0" fontAlgn="auto">
              <a:lnSpc>
                <a:spcPts val="2500"/>
              </a:lnSpc>
            </a:pPr>
            <a:r>
              <a:rPr lang="zh-CN" altLang="en-US" sz="2000" b="1" dirty="0">
                <a:latin typeface="+mn-ea"/>
                <a:cs typeface="+mn-ea"/>
                <a:sym typeface="+mn-ea"/>
              </a:rPr>
              <a:t>全新一代复方镇痛抗炎药物</a:t>
            </a:r>
            <a:r>
              <a:rPr lang="en-US" altLang="zh-CN" sz="2000" b="1" dirty="0">
                <a:latin typeface="+mn-ea"/>
                <a:cs typeface="+mn-ea"/>
                <a:sym typeface="+mn-ea"/>
              </a:rPr>
              <a:t>,</a:t>
            </a:r>
            <a:r>
              <a:rPr lang="zh-CN" altLang="en-US" sz="2000" b="1">
                <a:latin typeface="+mn-ea"/>
                <a:cs typeface="+mn-ea"/>
                <a:sym typeface="+mn-ea"/>
              </a:rPr>
              <a:t>国内首家化学药品</a:t>
            </a:r>
            <a:r>
              <a:rPr lang="en-US" altLang="zh-CN" sz="2000" b="1">
                <a:solidFill>
                  <a:srgbClr val="C00000"/>
                </a:solidFill>
                <a:latin typeface="+mn-ea"/>
                <a:cs typeface="+mn-ea"/>
                <a:sym typeface="+mn-ea"/>
              </a:rPr>
              <a:t>3</a:t>
            </a:r>
            <a:r>
              <a:rPr lang="zh-CN" altLang="en-US" sz="2000" b="1">
                <a:solidFill>
                  <a:srgbClr val="C00000"/>
                </a:solidFill>
                <a:latin typeface="+mn-ea"/>
                <a:cs typeface="+mn-ea"/>
                <a:sym typeface="+mn-ea"/>
              </a:rPr>
              <a:t>类</a:t>
            </a:r>
            <a:r>
              <a:rPr lang="zh-CN" altLang="en-US" sz="2000" b="1">
                <a:latin typeface="+mn-ea"/>
                <a:cs typeface="+mn-ea"/>
                <a:sym typeface="+mn-ea"/>
              </a:rPr>
              <a:t>获批上市</a:t>
            </a:r>
            <a:endParaRPr lang="zh-CN" altLang="en-US" sz="2000" b="1">
              <a:latin typeface="+mn-ea"/>
              <a:cs typeface="+mn-ea"/>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nvSpPr>
        <p:spPr>
          <a:xfrm>
            <a:off x="0" y="-635"/>
            <a:ext cx="12192635" cy="826770"/>
          </a:xfrm>
          <a:prstGeom prst="rect">
            <a:avLst/>
          </a:prstGeom>
          <a:gradFill>
            <a:gsLst>
              <a:gs pos="33000">
                <a:srgbClr val="C00000"/>
              </a:gs>
              <a:gs pos="56000">
                <a:srgbClr val="C12A2A"/>
              </a:gs>
              <a:gs pos="15000">
                <a:srgbClr val="C00000"/>
              </a:gs>
              <a:gs pos="1000">
                <a:srgbClr val="C00000"/>
              </a:gs>
              <a:gs pos="88000">
                <a:srgbClr val="FEFFFF">
                  <a:alpha val="100000"/>
                </a:srgbClr>
              </a:gs>
              <a:gs pos="78000">
                <a:schemeClr val="bg1"/>
              </a:gs>
              <a:gs pos="38000">
                <a:srgbClr val="C00000"/>
              </a:gs>
              <a:gs pos="100000">
                <a:srgbClr val="FCFEFF"/>
              </a:gs>
            </a:gsLst>
            <a:lin ang="18900000" scaled="0"/>
          </a:gradFill>
        </p:spPr>
        <p:txBody>
          <a:bodyPr wrap="square" rtlCol="0">
            <a:noAutofit/>
          </a:bodyPr>
          <a:p>
            <a:endParaRPr lang="zh-CN" altLang="en-US"/>
          </a:p>
        </p:txBody>
      </p:sp>
      <p:sp>
        <p:nvSpPr>
          <p:cNvPr id="7" name="矩形 6"/>
          <p:cNvSpPr/>
          <p:nvPr/>
        </p:nvSpPr>
        <p:spPr>
          <a:xfrm>
            <a:off x="255270" y="151765"/>
            <a:ext cx="4712970" cy="521970"/>
          </a:xfrm>
          <a:prstGeom prst="rect">
            <a:avLst/>
          </a:prstGeom>
        </p:spPr>
        <p:txBody>
          <a:bodyPr wrap="square">
            <a:spAutoFit/>
          </a:bodyPr>
          <a:lstStyle/>
          <a:p>
            <a:pPr algn="l"/>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01</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、药品基本信息</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1/2</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endPar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10" name="矩形 9"/>
          <p:cNvSpPr/>
          <p:nvPr/>
        </p:nvSpPr>
        <p:spPr>
          <a:xfrm>
            <a:off x="31750" y="1058545"/>
            <a:ext cx="12045315" cy="699135"/>
          </a:xfrm>
          <a:prstGeom prst="rect">
            <a:avLst/>
          </a:prstGeom>
        </p:spPr>
        <p:txBody>
          <a:bodyPr wrap="square">
            <a:noAutofit/>
          </a:bodyPr>
          <a:lstStyle/>
          <a:p>
            <a:pPr algn="just">
              <a:lnSpc>
                <a:spcPts val="2400"/>
              </a:lnSpc>
            </a:pPr>
            <a:r>
              <a:rPr lang="en-US" altLang="zh-CN"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        </a:t>
            </a:r>
            <a:r>
              <a:rPr lang="zh-CN" altLang="en-US"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盐酸托莫西汀口服溶液</a:t>
            </a:r>
            <a:r>
              <a:rPr lang="zh-CN" altLang="en-US"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目录</a:t>
            </a:r>
            <a:r>
              <a:rPr lang="zh-CN" altLang="en-US"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外</a:t>
            </a:r>
            <a:r>
              <a:rPr lang="en-US" altLang="zh-CN"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申报药品</a:t>
            </a:r>
            <a:r>
              <a:rPr lang="zh-CN" altLang="en-US"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endParaRPr lang="en-US" altLang="zh-CN"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1" name="文本框 10"/>
          <p:cNvSpPr txBox="1"/>
          <p:nvPr/>
        </p:nvSpPr>
        <p:spPr>
          <a:xfrm>
            <a:off x="8990965" y="1515745"/>
            <a:ext cx="2399665" cy="368300"/>
          </a:xfrm>
          <a:prstGeom prst="rect">
            <a:avLst/>
          </a:prstGeom>
          <a:noFill/>
        </p:spPr>
        <p:txBody>
          <a:bodyPr wrap="square" rtlCol="0" anchor="t">
            <a:spAutoFit/>
          </a:bodyPr>
          <a:p>
            <a:r>
              <a:rPr lang="en-US">
                <a:solidFill>
                  <a:srgbClr val="FF0000"/>
                </a:solidFill>
                <a:latin typeface="微软雅黑" panose="020B0503020204020204" charset="-122"/>
                <a:ea typeface="微软雅黑" panose="020B0503020204020204" charset="-122"/>
                <a:cs typeface="微软雅黑" panose="020B0503020204020204" charset="-122"/>
                <a:sym typeface="+mn-ea"/>
              </a:rPr>
              <a:t> </a:t>
            </a:r>
            <a:endParaRPr lang="zh-CN" altLang="en-US">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graphicFrame>
        <p:nvGraphicFramePr>
          <p:cNvPr id="2" name="表格 1" descr="7b0a202020202262756c6c6574223a20227b5c2263617465676f727949645c223a5c225c222c5c2274656d706c61746549645c223a32303233313635387d220a7d0a"/>
          <p:cNvGraphicFramePr/>
          <p:nvPr>
            <p:custDataLst>
              <p:tags r:id="rId1"/>
            </p:custDataLst>
          </p:nvPr>
        </p:nvGraphicFramePr>
        <p:xfrm>
          <a:off x="313690" y="1499235"/>
          <a:ext cx="11562080" cy="5010785"/>
        </p:xfrm>
        <a:graphic>
          <a:graphicData uri="http://schemas.openxmlformats.org/drawingml/2006/table">
            <a:tbl>
              <a:tblPr firstRow="1" bandRow="1">
                <a:tableStyleId>{5C22544A-7EE6-4342-B048-85BDC9FD1C3A}</a:tableStyleId>
              </a:tblPr>
              <a:tblGrid>
                <a:gridCol w="1817370"/>
                <a:gridCol w="9744710"/>
              </a:tblGrid>
              <a:tr h="394335">
                <a:tc gridSpan="2">
                  <a:txBody>
                    <a:bodyPr/>
                    <a:p>
                      <a:pPr algn="l">
                        <a:buNone/>
                      </a:pPr>
                      <a:r>
                        <a:rPr lang="zh-CN" altLang="en-US" sz="1600" b="1">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【药品申报条件】</a:t>
                      </a:r>
                      <a:r>
                        <a:rPr lang="en-US" altLang="zh-CN"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2020 </a:t>
                      </a: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年</a:t>
                      </a:r>
                      <a:r>
                        <a:rPr lang="en-US" altLang="zh-CN"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1</a:t>
                      </a: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月</a:t>
                      </a:r>
                      <a:r>
                        <a:rPr lang="en-US" altLang="zh-CN"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1</a:t>
                      </a: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日至</a:t>
                      </a:r>
                      <a:r>
                        <a:rPr lang="en-US" altLang="zh-CN"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2025</a:t>
                      </a: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年</a:t>
                      </a:r>
                      <a:r>
                        <a:rPr lang="en-US" altLang="zh-CN"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6</a:t>
                      </a: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月</a:t>
                      </a:r>
                      <a:r>
                        <a:rPr lang="en-US" altLang="zh-CN"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30</a:t>
                      </a: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日期间，经国家药监部门批准上市的新通用名药品。</a:t>
                      </a:r>
                      <a:endPar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endParaRPr>
                    </a:p>
                  </a:txBody>
                  <a:tcPr anchor="ctr" anchorCtr="0">
                    <a:solidFill>
                      <a:srgbClr val="F5D2D2"/>
                    </a:solidFill>
                  </a:tcPr>
                </a:tc>
                <a:tc hMerge="1">
                  <a:tcPr anchor="ctr" anchorCtr="0">
                    <a:solidFill>
                      <a:schemeClr val="bg1">
                        <a:lumMod val="85000"/>
                      </a:schemeClr>
                    </a:solidFill>
                  </a:tcPr>
                </a:tc>
              </a:tr>
              <a:tr h="356235">
                <a:tc gridSpan="2">
                  <a:txBody>
                    <a:bodyPr/>
                    <a:p>
                      <a:pPr algn="l">
                        <a:buNone/>
                      </a:pP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a:latin typeface="Times New Roman" panose="02020603050405020304" pitchFamily="18" charset="0"/>
                          <a:ea typeface="微软雅黑" panose="020B0503020204020204" charset="-122"/>
                          <a:cs typeface="Times New Roman" panose="02020603050405020304" pitchFamily="18" charset="0"/>
                          <a:sym typeface="+mn-ea"/>
                        </a:rPr>
                        <a:t>通用名称</a:t>
                      </a: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mn-ea"/>
                        </a:rPr>
                        <a:t>对乙酰氨基酚布洛芬片</a:t>
                      </a:r>
                      <a:r>
                        <a:rPr lang="en-US" sz="1600" b="0">
                          <a:latin typeface="Times New Roman" panose="02020603050405020304" pitchFamily="18" charset="0"/>
                          <a:ea typeface="微软雅黑" panose="020B0503020204020204" charset="-122"/>
                          <a:cs typeface="Times New Roman" panose="02020603050405020304" pitchFamily="18" charset="0"/>
                          <a:sym typeface="+mn-ea"/>
                        </a:rPr>
                        <a:t>  </a:t>
                      </a:r>
                      <a:r>
                        <a:rPr lang="en-US" sz="16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 </a:t>
                      </a:r>
                      <a:r>
                        <a:rPr lang="en-US" sz="1600" b="0">
                          <a:latin typeface="Times New Roman" panose="02020603050405020304" pitchFamily="18" charset="0"/>
                          <a:ea typeface="微软雅黑" panose="020B0503020204020204" charset="-122"/>
                          <a:cs typeface="Times New Roman" panose="02020603050405020304" pitchFamily="18" charset="0"/>
                          <a:sym typeface="+mn-ea"/>
                        </a:rPr>
                        <a:t>                 </a:t>
                      </a:r>
                      <a:r>
                        <a:rPr sz="1600" b="1" kern="0" spc="-20" dirty="0">
                          <a:solidFill>
                            <a:srgbClr val="000000">
                              <a:alpha val="100000"/>
                            </a:srgbClr>
                          </a:solidFill>
                          <a:latin typeface="Times New Roman" panose="02020603050405020304" pitchFamily="18" charset="0"/>
                          <a:ea typeface="微软雅黑" panose="020B0503020204020204" charset="-122"/>
                          <a:cs typeface="Times New Roman" panose="02020603050405020304" pitchFamily="18" charset="0"/>
                          <a:sym typeface="+mn-ea"/>
                        </a:rPr>
                        <a:t>【药品类别】</a:t>
                      </a:r>
                      <a:r>
                        <a:rPr sz="1600" b="0" kern="0" spc="-20" dirty="0">
                          <a:solidFill>
                            <a:srgbClr val="000000">
                              <a:alpha val="100000"/>
                            </a:srgbClr>
                          </a:solidFill>
                          <a:latin typeface="Times New Roman" panose="02020603050405020304" pitchFamily="18" charset="0"/>
                          <a:ea typeface="微软雅黑" panose="020B0503020204020204" charset="-122"/>
                          <a:cs typeface="Times New Roman" panose="02020603050405020304" pitchFamily="18" charset="0"/>
                          <a:sym typeface="+mn-ea"/>
                        </a:rPr>
                        <a:t> </a:t>
                      </a:r>
                      <a:r>
                        <a:rPr sz="1600" b="0" kern="0" spc="-20" dirty="0">
                          <a:solidFill>
                            <a:srgbClr val="C00000">
                              <a:alpha val="100000"/>
                            </a:srgbClr>
                          </a:solidFill>
                          <a:latin typeface="Times New Roman" panose="02020603050405020304" pitchFamily="18" charset="0"/>
                          <a:ea typeface="微软雅黑" panose="020B0503020204020204" charset="-122"/>
                          <a:cs typeface="Times New Roman" panose="02020603050405020304" pitchFamily="18" charset="0"/>
                          <a:sym typeface="+mn-ea"/>
                        </a:rPr>
                        <a:t>化药</a:t>
                      </a:r>
                      <a:r>
                        <a:rPr lang="en-US" sz="1600" b="0" kern="0" spc="-20" dirty="0">
                          <a:solidFill>
                            <a:srgbClr val="C00000">
                              <a:alpha val="100000"/>
                            </a:srgbClr>
                          </a:solidFill>
                          <a:latin typeface="Times New Roman" panose="02020603050405020304" pitchFamily="18" charset="0"/>
                          <a:ea typeface="微软雅黑" panose="020B0503020204020204" charset="-122"/>
                          <a:cs typeface="Times New Roman" panose="02020603050405020304" pitchFamily="18" charset="0"/>
                          <a:sym typeface="+mn-ea"/>
                        </a:rPr>
                        <a:t>3</a:t>
                      </a:r>
                      <a:r>
                        <a:rPr sz="1600" b="0" kern="0" spc="-20" dirty="0">
                          <a:solidFill>
                            <a:srgbClr val="C00000">
                              <a:alpha val="100000"/>
                            </a:srgbClr>
                          </a:solidFill>
                          <a:latin typeface="Times New Roman" panose="02020603050405020304" pitchFamily="18" charset="0"/>
                          <a:ea typeface="微软雅黑" panose="020B0503020204020204" charset="-122"/>
                          <a:cs typeface="Times New Roman" panose="02020603050405020304" pitchFamily="18" charset="0"/>
                          <a:sym typeface="+mn-ea"/>
                        </a:rPr>
                        <a:t>类</a:t>
                      </a:r>
                      <a:r>
                        <a:rPr lang="en-US" sz="16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    </a:t>
                      </a:r>
                      <a:r>
                        <a:rPr lang="en-US" sz="1600" b="0">
                          <a:latin typeface="Times New Roman" panose="02020603050405020304" pitchFamily="18" charset="0"/>
                          <a:ea typeface="微软雅黑" panose="020B0503020204020204" charset="-122"/>
                          <a:cs typeface="Times New Roman" panose="02020603050405020304" pitchFamily="18" charset="0"/>
                          <a:sym typeface="+mn-ea"/>
                        </a:rPr>
                        <a:t>                  </a:t>
                      </a: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dirty="0">
                          <a:latin typeface="Times New Roman" panose="02020603050405020304" pitchFamily="18" charset="0"/>
                          <a:ea typeface="微软雅黑" panose="020B0503020204020204" charset="-122"/>
                          <a:cs typeface="Times New Roman" panose="02020603050405020304" pitchFamily="18" charset="0"/>
                          <a:sym typeface="+mn-ea"/>
                        </a:rPr>
                        <a:t>是否为</a:t>
                      </a:r>
                      <a:r>
                        <a:rPr lang="en-US" altLang="zh-CN" sz="1600" b="1" dirty="0">
                          <a:latin typeface="Times New Roman" panose="02020603050405020304" pitchFamily="18" charset="0"/>
                          <a:ea typeface="微软雅黑" panose="020B0503020204020204" charset="-122"/>
                          <a:cs typeface="Times New Roman" panose="02020603050405020304" pitchFamily="18" charset="0"/>
                          <a:sym typeface="+mn-ea"/>
                        </a:rPr>
                        <a:t>OTC</a:t>
                      </a:r>
                      <a:r>
                        <a:rPr lang="zh-CN" altLang="en-US" sz="1600" b="1" dirty="0">
                          <a:latin typeface="Times New Roman" panose="02020603050405020304" pitchFamily="18" charset="0"/>
                          <a:ea typeface="微软雅黑" panose="020B0503020204020204" charset="-122"/>
                          <a:cs typeface="Times New Roman" panose="02020603050405020304" pitchFamily="18" charset="0"/>
                          <a:sym typeface="+mn-ea"/>
                        </a:rPr>
                        <a:t>产品</a:t>
                      </a: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mn-ea"/>
                        </a:rPr>
                        <a:t>否</a:t>
                      </a:r>
                      <a:endParaRPr lang="zh-CN" altLang="en-US" sz="1600" b="0">
                        <a:latin typeface="Times New Roman" panose="02020603050405020304" pitchFamily="18" charset="0"/>
                        <a:ea typeface="微软雅黑" panose="020B0503020204020204" charset="-122"/>
                        <a:cs typeface="Times New Roman" panose="02020603050405020304" pitchFamily="18" charset="0"/>
                        <a:sym typeface="+mn-ea"/>
                      </a:endParaRPr>
                    </a:p>
                  </a:txBody>
                  <a:tcPr anchor="ctr" anchorCtr="0">
                    <a:solidFill>
                      <a:srgbClr val="F5D2D2"/>
                    </a:solidFill>
                  </a:tcPr>
                </a:tc>
                <a:tc hMerge="1">
                  <a:tcPr anchor="ctr" anchorCtr="0">
                    <a:solidFill>
                      <a:schemeClr val="bg1">
                        <a:lumMod val="85000"/>
                      </a:schemeClr>
                    </a:solidFill>
                  </a:tcPr>
                </a:tc>
              </a:tr>
              <a:tr h="391795">
                <a:tc gridSpan="2">
                  <a:txBody>
                    <a:bodyPr/>
                    <a:p>
                      <a:pPr indent="0" fontAlgn="auto">
                        <a:lnSpc>
                          <a:spcPts val="2200"/>
                        </a:lnSpc>
                      </a:pPr>
                      <a:r>
                        <a:rPr lang="zh-CN" sz="1600" b="1">
                          <a:latin typeface="Times New Roman" panose="02020603050405020304" pitchFamily="18" charset="0"/>
                          <a:ea typeface="微软雅黑" panose="020B0503020204020204" charset="-122"/>
                          <a:cs typeface="Times New Roman" panose="02020603050405020304" pitchFamily="18" charset="0"/>
                          <a:sym typeface="+mn-ea"/>
                        </a:rPr>
                        <a:t>【注册规格】</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每片含对乙酰氨基酚</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 250mg,</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布洛芬</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125mg</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                                         </a:t>
                      </a:r>
                      <a:r>
                        <a:rPr lang="zh-CN" altLang="en-US"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dirty="0">
                          <a:latin typeface="Times New Roman" panose="02020603050405020304" pitchFamily="18" charset="0"/>
                          <a:ea typeface="微软雅黑" panose="020B0503020204020204" charset="-122"/>
                          <a:cs typeface="Times New Roman" panose="02020603050405020304" pitchFamily="18" charset="0"/>
                          <a:sym typeface="+mn-ea"/>
                        </a:rPr>
                        <a:t>是否存在专利纠纷</a:t>
                      </a:r>
                      <a:r>
                        <a:rPr lang="zh-CN" altLang="en-US"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a:latin typeface="Times New Roman" panose="02020603050405020304" pitchFamily="18" charset="0"/>
                          <a:ea typeface="微软雅黑" panose="020B0503020204020204" charset="-122"/>
                          <a:cs typeface="Times New Roman" panose="02020603050405020304" pitchFamily="18" charset="0"/>
                          <a:sym typeface="+mn-ea"/>
                        </a:rPr>
                        <a:t>否</a:t>
                      </a:r>
                      <a:endParaRPr lang="zh-CN" altLang="en-US" sz="1600" b="0">
                        <a:latin typeface="Times New Roman" panose="02020603050405020304" pitchFamily="18" charset="0"/>
                        <a:ea typeface="微软雅黑" panose="020B0503020204020204" charset="-122"/>
                        <a:cs typeface="Times New Roman" panose="02020603050405020304" pitchFamily="18" charset="0"/>
                        <a:sym typeface="+mn-ea"/>
                      </a:endParaRPr>
                    </a:p>
                  </a:txBody>
                  <a:tcPr anchor="ctr" anchorCtr="0">
                    <a:solidFill>
                      <a:srgbClr val="F5D2D2"/>
                    </a:solidFill>
                  </a:tcPr>
                </a:tc>
                <a:tc hMerge="1">
                  <a:tcPr anchor="ctr" anchorCtr="0">
                    <a:solidFill>
                      <a:schemeClr val="bg1">
                        <a:lumMod val="85000"/>
                      </a:schemeClr>
                    </a:solidFill>
                  </a:tcPr>
                </a:tc>
              </a:tr>
              <a:tr h="367030">
                <a:tc gridSpan="2">
                  <a:txBody>
                    <a:bodyPr/>
                    <a:p>
                      <a:pPr algn="l">
                        <a:buNone/>
                      </a:pPr>
                      <a:r>
                        <a:rPr lang="en-US" altLang="zh-CN" sz="1600" b="1">
                          <a:latin typeface="Times New Roman" panose="02020603050405020304" pitchFamily="18" charset="0"/>
                          <a:ea typeface="微软雅黑" panose="020B0503020204020204" charset="-122"/>
                          <a:cs typeface="微软雅黑" panose="020B0503020204020204" charset="-122"/>
                          <a:sym typeface="+mn-ea"/>
                        </a:rPr>
                        <a:t>【适应症】</a:t>
                      </a:r>
                      <a:r>
                        <a:rPr lang="zh-CN" altLang="en-US" sz="1600" b="0">
                          <a:latin typeface="Times New Roman" panose="02020603050405020304" pitchFamily="18" charset="0"/>
                          <a:ea typeface="微软雅黑" panose="020B0503020204020204" charset="-122"/>
                          <a:cs typeface="微软雅黑" panose="020B0503020204020204" charset="-122"/>
                          <a:sym typeface="微软雅黑" panose="020B0503020204020204" charset="-122"/>
                        </a:rPr>
                        <a:t>暂时缓解由于以下原因引起的轻微疼痛，如头痛、牙痛、背痛、痛经、肌肉痛、关节痛。</a:t>
                      </a:r>
                      <a:endParaRPr lang="zh-CN" altLang="en-US" sz="1600" b="0">
                        <a:latin typeface="Times New Roman" panose="02020603050405020304" pitchFamily="18" charset="0"/>
                        <a:ea typeface="微软雅黑" panose="020B0503020204020204" charset="-122"/>
                        <a:cs typeface="微软雅黑" panose="020B0503020204020204" charset="-122"/>
                        <a:sym typeface="微软雅黑" panose="020B0503020204020204" charset="-122"/>
                      </a:endParaRPr>
                    </a:p>
                  </a:txBody>
                  <a:tcPr anchor="ctr" anchorCtr="0">
                    <a:solidFill>
                      <a:srgbClr val="F5D2D2"/>
                    </a:solidFill>
                  </a:tcPr>
                </a:tc>
                <a:tc hMerge="1">
                  <a:tcPr anchor="ctr" anchorCtr="0">
                    <a:solidFill>
                      <a:schemeClr val="bg1">
                        <a:lumMod val="85000"/>
                      </a:schemeClr>
                    </a:solidFill>
                  </a:tcPr>
                </a:tc>
              </a:tr>
              <a:tr h="404495">
                <a:tc gridSpan="2">
                  <a:txBody>
                    <a:bodyPr/>
                    <a:p>
                      <a:pPr algn="l">
                        <a:buNone/>
                      </a:pP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a:latin typeface="Times New Roman" panose="02020603050405020304" pitchFamily="18" charset="0"/>
                          <a:ea typeface="微软雅黑" panose="020B0503020204020204" charset="-122"/>
                          <a:cs typeface="Times New Roman" panose="02020603050405020304" pitchFamily="18" charset="0"/>
                          <a:sym typeface="+mn-ea"/>
                        </a:rPr>
                        <a:t>用法用量</a:t>
                      </a: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口服。</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12</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岁及以上儿童和成人一次</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2</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片，若持</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   </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续疼痛，可间隔</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8</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小时重复用药</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1</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次，</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24</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小时不超过</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3</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次（</a:t>
                      </a:r>
                      <a:r>
                        <a:rPr lang="en-US" altLang="zh-CN"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6 </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片）。</a:t>
                      </a:r>
                      <a:endParaRPr lang="zh-CN" altLang="en-US" sz="1600" b="0">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endParaRPr>
                    </a:p>
                  </a:txBody>
                  <a:tcPr anchor="ctr" anchorCtr="0">
                    <a:solidFill>
                      <a:srgbClr val="F5D2D2"/>
                    </a:solidFill>
                  </a:tcPr>
                </a:tc>
                <a:tc hMerge="1">
                  <a:tcPr anchor="ctr" anchorCtr="0">
                    <a:solidFill>
                      <a:schemeClr val="bg1">
                        <a:lumMod val="85000"/>
                      </a:schemeClr>
                    </a:solidFill>
                  </a:tcPr>
                </a:tc>
              </a:tr>
              <a:tr h="738505">
                <a:tc gridSpan="2">
                  <a:txBody>
                    <a:bodyPr/>
                    <a:p>
                      <a:pPr indent="0" fontAlgn="auto">
                        <a:lnSpc>
                          <a:spcPts val="2200"/>
                        </a:lnSpc>
                      </a:pP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dirty="0">
                          <a:latin typeface="Times New Roman" panose="02020603050405020304" pitchFamily="18" charset="0"/>
                          <a:ea typeface="微软雅黑" panose="020B0503020204020204" charset="-122"/>
                          <a:cs typeface="Times New Roman" panose="02020603050405020304" pitchFamily="18" charset="0"/>
                          <a:sym typeface="+mn-ea"/>
                        </a:rPr>
                        <a:t>中国大陆首次上市时间</a:t>
                      </a: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en-US" sz="16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2025</a:t>
                      </a:r>
                      <a:r>
                        <a:rPr lang="en-US" altLang="zh-CN" sz="16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sz="16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07</a:t>
                      </a:r>
                      <a:r>
                        <a:rPr lang="en-US" altLang="zh-CN" sz="16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sz="16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11</a:t>
                      </a:r>
                      <a:r>
                        <a:rPr lang="en-US" sz="16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 </a:t>
                      </a:r>
                      <a:r>
                        <a:rPr lang="en-US" sz="1600" b="1">
                          <a:solidFill>
                            <a:srgbClr val="FF0000"/>
                          </a:solidFill>
                          <a:latin typeface="Times New Roman" panose="02020603050405020304" pitchFamily="18" charset="0"/>
                          <a:ea typeface="微软雅黑" panose="020B0503020204020204" charset="-122"/>
                          <a:cs typeface="Times New Roman" panose="02020603050405020304" pitchFamily="18" charset="0"/>
                          <a:sym typeface="+mn-ea"/>
                        </a:rPr>
                        <a:t>    </a:t>
                      </a:r>
                      <a:r>
                        <a:rPr lang="en-US" sz="1600" b="1">
                          <a:latin typeface="Times New Roman" panose="02020603050405020304" pitchFamily="18" charset="0"/>
                          <a:ea typeface="微软雅黑" panose="020B0503020204020204" charset="-122"/>
                          <a:cs typeface="Times New Roman" panose="02020603050405020304" pitchFamily="18" charset="0"/>
                          <a:sym typeface="+mn-ea"/>
                        </a:rPr>
                        <a:t>       </a:t>
                      </a:r>
                      <a:r>
                        <a:rPr lang="en-US" sz="1600" b="0">
                          <a:latin typeface="Times New Roman" panose="02020603050405020304" pitchFamily="18" charset="0"/>
                          <a:ea typeface="微软雅黑" panose="020B0503020204020204" charset="-122"/>
                          <a:cs typeface="Times New Roman" panose="02020603050405020304" pitchFamily="18" charset="0"/>
                          <a:sym typeface="+mn-ea"/>
                        </a:rPr>
                        <a:t>  </a:t>
                      </a: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dirty="0">
                          <a:latin typeface="Times New Roman" panose="02020603050405020304" pitchFamily="18" charset="0"/>
                          <a:ea typeface="微软雅黑" panose="020B0503020204020204" charset="-122"/>
                          <a:cs typeface="Times New Roman" panose="02020603050405020304" pitchFamily="18" charset="0"/>
                          <a:sym typeface="+mn-ea"/>
                        </a:rPr>
                        <a:t>目前大陆地区同通用名药品的上市情况</a:t>
                      </a:r>
                      <a:r>
                        <a:rPr lang="en-US" altLang="zh-CN" sz="1600" b="1">
                          <a:latin typeface="Times New Roman" panose="02020603050405020304" pitchFamily="18" charset="0"/>
                          <a:ea typeface="微软雅黑" panose="020B0503020204020204" charset="-122"/>
                          <a:cs typeface="Times New Roman" panose="02020603050405020304" pitchFamily="18" charset="0"/>
                          <a:sym typeface="+mn-ea"/>
                        </a:rPr>
                        <a:t>】</a:t>
                      </a:r>
                      <a:r>
                        <a:rPr lang="en-US" sz="1600" b="0">
                          <a:latin typeface="Times New Roman" panose="02020603050405020304" pitchFamily="18" charset="0"/>
                          <a:ea typeface="微软雅黑" panose="020B0503020204020204" charset="-122"/>
                          <a:cs typeface="Times New Roman" panose="02020603050405020304" pitchFamily="18" charset="0"/>
                          <a:sym typeface="+mn-ea"/>
                        </a:rPr>
                        <a:t>2</a:t>
                      </a:r>
                      <a:r>
                        <a:rPr lang="zh-CN" altLang="en-US" sz="1600" b="0">
                          <a:latin typeface="Times New Roman" panose="02020603050405020304" pitchFamily="18" charset="0"/>
                          <a:ea typeface="微软雅黑" panose="020B0503020204020204" charset="-122"/>
                          <a:cs typeface="Times New Roman" panose="02020603050405020304" pitchFamily="18" charset="0"/>
                          <a:sym typeface="+mn-ea"/>
                        </a:rPr>
                        <a:t>家</a:t>
                      </a:r>
                      <a:endParaRPr lang="zh-CN" altLang="en-US" sz="1600" b="0">
                        <a:latin typeface="Times New Roman" panose="02020603050405020304" pitchFamily="18" charset="0"/>
                        <a:ea typeface="微软雅黑" panose="020B0503020204020204" charset="-122"/>
                        <a:cs typeface="Times New Roman" panose="02020603050405020304" pitchFamily="18" charset="0"/>
                        <a:sym typeface="+mn-ea"/>
                      </a:endParaRPr>
                    </a:p>
                    <a:p>
                      <a:pPr indent="0" fontAlgn="auto">
                        <a:lnSpc>
                          <a:spcPts val="2200"/>
                        </a:lnSpc>
                      </a:pPr>
                      <a:r>
                        <a:rPr lang="en-US" altLang="zh-CN" sz="1600" b="1">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全球首个上市国家</a:t>
                      </a:r>
                      <a:r>
                        <a:rPr lang="en-US" altLang="zh-CN" sz="16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原研单位</a:t>
                      </a:r>
                      <a:r>
                        <a:rPr lang="en-US" altLang="zh-CN" sz="16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上市时间</a:t>
                      </a:r>
                      <a:r>
                        <a:rPr lang="en-US" altLang="zh-CN" sz="1600" b="1">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sz="160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美国</a:t>
                      </a:r>
                      <a:r>
                        <a:rPr lang="en-US" altLang="zh-CN" sz="160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/GSK/</a:t>
                      </a:r>
                      <a:r>
                        <a:rPr lang="en-US" sz="16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2020</a:t>
                      </a:r>
                      <a:r>
                        <a:rPr lang="zh-CN" sz="16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年</a:t>
                      </a:r>
                      <a:r>
                        <a:rPr lang="en-US" altLang="zh-CN" sz="16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2</a:t>
                      </a:r>
                      <a:r>
                        <a:rPr lang="zh-CN" sz="16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月</a:t>
                      </a:r>
                      <a:endParaRPr lang="zh-CN" altLang="zh-CN" sz="16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nchor="ctr" anchorCtr="0">
                    <a:solidFill>
                      <a:srgbClr val="F5D2D2"/>
                    </a:solidFill>
                  </a:tcPr>
                </a:tc>
                <a:tc hMerge="1">
                  <a:tcPr anchor="ctr" anchorCtr="0">
                    <a:solidFill>
                      <a:schemeClr val="bg1">
                        <a:lumMod val="85000"/>
                      </a:schemeClr>
                    </a:solidFill>
                  </a:tcPr>
                </a:tc>
              </a:tr>
              <a:tr h="439420">
                <a:tc>
                  <a:txBody>
                    <a:bodyPr/>
                    <a:p>
                      <a:pPr algn="l">
                        <a:buNone/>
                      </a:pPr>
                      <a:r>
                        <a:rPr lang="en-US" altLang="zh-CN" sz="1600" b="1">
                          <a:solidFill>
                            <a:schemeClr val="tx1"/>
                          </a:solidFill>
                          <a:latin typeface="Times New Roman" panose="02020603050405020304" pitchFamily="18" charset="0"/>
                          <a:ea typeface="微软雅黑" panose="020B0503020204020204" charset="-122"/>
                          <a:cs typeface="微软雅黑" panose="020B0503020204020204" charset="-122"/>
                          <a:sym typeface="+mn-ea"/>
                        </a:rPr>
                        <a:t>【</a:t>
                      </a:r>
                      <a:r>
                        <a:rPr lang="zh-CN" sz="1600" b="1">
                          <a:solidFill>
                            <a:schemeClr val="tx1"/>
                          </a:solidFill>
                          <a:latin typeface="Times New Roman" panose="02020603050405020304" pitchFamily="18" charset="0"/>
                          <a:ea typeface="微软雅黑" panose="020B0503020204020204" charset="-122"/>
                          <a:sym typeface="+mn-ea"/>
                        </a:rPr>
                        <a:t>参照药品建议</a:t>
                      </a:r>
                      <a:r>
                        <a:rPr lang="en-US" altLang="zh-CN" sz="1600" b="1">
                          <a:solidFill>
                            <a:schemeClr val="tx1"/>
                          </a:solidFill>
                          <a:latin typeface="Times New Roman" panose="02020603050405020304" pitchFamily="18" charset="0"/>
                          <a:ea typeface="微软雅黑" panose="020B0503020204020204" charset="-122"/>
                          <a:cs typeface="微软雅黑" panose="020B0503020204020204" charset="-122"/>
                          <a:sym typeface="+mn-ea"/>
                        </a:rPr>
                        <a:t>】</a:t>
                      </a:r>
                      <a:endParaRPr lang="en-US" altLang="zh-CN" sz="1600" b="1">
                        <a:solidFill>
                          <a:schemeClr val="tx1"/>
                        </a:solidFill>
                        <a:latin typeface="Times New Roman" panose="02020603050405020304" pitchFamily="18" charset="0"/>
                        <a:ea typeface="微软雅黑" panose="020B0503020204020204" charset="-122"/>
                        <a:cs typeface="微软雅黑" panose="020B0503020204020204" charset="-122"/>
                        <a:sym typeface="+mn-ea"/>
                      </a:endParaRPr>
                    </a:p>
                  </a:txBody>
                  <a:tcPr anchor="ctr" anchorCtr="0">
                    <a:solidFill>
                      <a:srgbClr val="B4C7E7"/>
                    </a:solidFill>
                  </a:tcPr>
                </a:tc>
                <a:tc>
                  <a:txBody>
                    <a:bodyPr/>
                    <a:p>
                      <a:pPr algn="l">
                        <a:buNone/>
                      </a:pP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建议选择</a:t>
                      </a:r>
                      <a:r>
                        <a:rPr lang="zh-CN" altLang="en-US" sz="16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对乙酰氨基酚缓释片（650mg）</a:t>
                      </a:r>
                      <a:r>
                        <a:rPr lang="en-US" altLang="zh-CN" sz="16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 </a:t>
                      </a:r>
                      <a:r>
                        <a:rPr lang="zh-CN" altLang="en-US" sz="16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布洛芬片（</a:t>
                      </a:r>
                      <a:r>
                        <a:rPr lang="en-US" altLang="zh-CN" sz="16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200mg)</a:t>
                      </a:r>
                      <a:r>
                        <a:rPr lang="zh-CN" altLang="en-US" sz="16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两个药品自由联用</a:t>
                      </a:r>
                      <a:endParaRPr lang="zh-CN" altLang="en-US" sz="16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nchor="ctr" anchorCtr="0">
                    <a:solidFill>
                      <a:srgbClr val="B4C7E7"/>
                    </a:solidFill>
                  </a:tcPr>
                </a:tc>
              </a:tr>
              <a:tr h="1918970">
                <a:tc>
                  <a:txBody>
                    <a:bodyPr/>
                    <a:p>
                      <a:pPr algn="l">
                        <a:lnSpc>
                          <a:spcPts val="2200"/>
                        </a:lnSpc>
                        <a:buClrTx/>
                        <a:buSzTx/>
                        <a:buFont typeface="Wingdings" panose="05000000000000000000" charset="0"/>
                        <a:buNone/>
                      </a:pPr>
                      <a:r>
                        <a:rPr lang="en-US" altLang="zh-CN" sz="1600" b="1">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600" b="1">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选择理由</a:t>
                      </a:r>
                      <a:r>
                        <a:rPr lang="en-US" altLang="zh-CN" sz="1600" b="1">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a:t>
                      </a:r>
                      <a:endParaRPr lang="zh-CN" altLang="en-US" sz="16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endParaRPr>
                    </a:p>
                    <a:p>
                      <a:pPr algn="ctr">
                        <a:lnSpc>
                          <a:spcPts val="2200"/>
                        </a:lnSpc>
                        <a:buClrTx/>
                        <a:buSzTx/>
                        <a:buFont typeface="Wingdings" panose="05000000000000000000" charset="0"/>
                        <a:buNone/>
                      </a:pPr>
                      <a:endParaRPr lang="zh-CN" altLang="en-US" sz="16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nchor="ctr" anchorCtr="0">
                    <a:solidFill>
                      <a:srgbClr val="B4C7E7"/>
                    </a:solidFill>
                  </a:tcPr>
                </a:tc>
                <a:tc>
                  <a:txBody>
                    <a:bodyPr/>
                    <a:p>
                      <a:pPr marL="285750" indent="-285750" algn="l">
                        <a:lnSpc>
                          <a:spcPts val="2200"/>
                        </a:lnSpc>
                        <a:buClrTx/>
                        <a:buSzTx/>
                        <a:buFont typeface="Wingdings" panose="05000000000000000000" charset="0"/>
                        <a:buChar char="Ø"/>
                      </a:pPr>
                      <a:r>
                        <a:rPr lang="zh-CN" altLang="en-US" sz="160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本品一次2片，参照药品理应选择对乙酰氨基酚500mg和布洛芬250mg 单方组合；</a:t>
                      </a:r>
                      <a:endParaRPr lang="zh-CN" altLang="en-US" sz="160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p>
                      <a:pPr marL="285750" indent="-285750" algn="l">
                        <a:lnSpc>
                          <a:spcPts val="2200"/>
                        </a:lnSpc>
                        <a:buClrTx/>
                        <a:buSzTx/>
                        <a:buFont typeface="Wingdings" panose="05000000000000000000" charset="0"/>
                        <a:buChar char="Ø"/>
                      </a:pP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支持本品上市的随机对照临床试验的对照药分别为对乙酰氨基酚650mg（缓释制剂）和布洛芬（速释制剂）250mg ，并且本品的疼痛缓解效果和缓解时间均优于两个对照药，安全性与两个对照药相似</a:t>
                      </a:r>
                      <a:r>
                        <a:rPr lang="en-US" altLang="zh-CN" sz="1600" b="0" baseline="3000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[1]</a:t>
                      </a: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a:t>
                      </a:r>
                      <a:endPar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p>
                      <a:pPr marL="285750" indent="-285750" algn="l">
                        <a:lnSpc>
                          <a:spcPts val="2200"/>
                        </a:lnSpc>
                        <a:buClrTx/>
                        <a:buSzTx/>
                        <a:buFont typeface="Wingdings" panose="05000000000000000000" charset="0"/>
                        <a:buChar char="Ø"/>
                      </a:pP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国内没有布洛芬250mg规格的制剂产品上市，因此参照药品选择国内已上市的对乙酰氨基酚缓释片（650mg）和布洛芬干混悬剂（</a:t>
                      </a:r>
                      <a:r>
                        <a:rPr lang="en-US" altLang="zh-CN"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1.2g)</a:t>
                      </a:r>
                      <a:r>
                        <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a:t>
                      </a:r>
                      <a:endParaRPr lang="zh-CN" altLang="en-US" sz="16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p>
                      <a:pPr marL="285750" indent="-285750" algn="l">
                        <a:lnSpc>
                          <a:spcPts val="2200"/>
                        </a:lnSpc>
                        <a:buClrTx/>
                        <a:buSzTx/>
                        <a:buFont typeface="Wingdings" panose="05000000000000000000" charset="0"/>
                        <a:buChar char="Ø"/>
                      </a:pPr>
                      <a:r>
                        <a:rPr sz="1600" b="1" kern="0" dirty="0">
                          <a:solidFill>
                            <a:srgbClr val="C00000">
                              <a:alpha val="100000"/>
                            </a:srgbClr>
                          </a:solidFill>
                          <a:latin typeface="Times New Roman" panose="02020603050405020304" pitchFamily="18" charset="0"/>
                          <a:ea typeface="微软雅黑" panose="020B0503020204020204" charset="-122"/>
                          <a:cs typeface="Times New Roman" panose="02020603050405020304" pitchFamily="18" charset="0"/>
                          <a:sym typeface="+mn-ea"/>
                        </a:rPr>
                        <a:t> 两个单药组分均为国家医保目录内产品</a:t>
                      </a:r>
                      <a:r>
                        <a:rPr lang="zh-CN" sz="1600" b="1" kern="0" dirty="0">
                          <a:solidFill>
                            <a:srgbClr val="C00000">
                              <a:alpha val="100000"/>
                            </a:srgbClr>
                          </a:solidFill>
                          <a:latin typeface="Times New Roman" panose="02020603050405020304" pitchFamily="18" charset="0"/>
                          <a:ea typeface="微软雅黑" panose="020B0503020204020204" charset="-122"/>
                          <a:cs typeface="Times New Roman" panose="02020603050405020304" pitchFamily="18" charset="0"/>
                          <a:sym typeface="+mn-ea"/>
                        </a:rPr>
                        <a:t>。</a:t>
                      </a:r>
                      <a:endParaRPr lang="zh-CN" sz="1600" b="1" kern="0" dirty="0">
                        <a:solidFill>
                          <a:srgbClr val="C00000">
                            <a:alpha val="100000"/>
                          </a:srgbClr>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nchor="ctr" anchorCtr="0">
                    <a:solidFill>
                      <a:srgbClr val="B4C7E7"/>
                    </a:solidFill>
                  </a:tcPr>
                </a:tc>
              </a:tr>
            </a:tbl>
          </a:graphicData>
        </a:graphic>
      </p:graphicFrame>
      <p:sp>
        <p:nvSpPr>
          <p:cNvPr id="40" name="文本框 39"/>
          <p:cNvSpPr txBox="1"/>
          <p:nvPr/>
        </p:nvSpPr>
        <p:spPr>
          <a:xfrm>
            <a:off x="372745" y="6497320"/>
            <a:ext cx="3806825" cy="245110"/>
          </a:xfrm>
          <a:prstGeom prst="rect">
            <a:avLst/>
          </a:prstGeom>
          <a:noFill/>
        </p:spPr>
        <p:txBody>
          <a:bodyPr wrap="square" rtlCol="0" anchor="t">
            <a:spAutoFit/>
          </a:bodyPr>
          <a:p>
            <a:r>
              <a:rPr lang="en-US" altLang="zh-CN" sz="1000">
                <a:latin typeface="+mn-ea"/>
                <a:cs typeface="+mn-ea"/>
                <a:sym typeface="+mn-ea"/>
              </a:rPr>
              <a:t>[1]</a:t>
            </a:r>
            <a:r>
              <a:rPr lang="zh-CN" altLang="en-US" sz="1000">
                <a:latin typeface="+mn-ea"/>
                <a:cs typeface="+mn-ea"/>
                <a:sym typeface="+mn-ea"/>
              </a:rPr>
              <a:t>对乙酰氨基酚布洛芬片原研制剂</a:t>
            </a:r>
            <a:r>
              <a:rPr lang="en-US" altLang="zh-CN" sz="1000">
                <a:latin typeface="+mn-ea"/>
                <a:cs typeface="+mn-ea"/>
                <a:sym typeface="+mn-ea"/>
              </a:rPr>
              <a:t>FDA</a:t>
            </a:r>
            <a:r>
              <a:rPr lang="zh-CN" altLang="en-US" sz="1000">
                <a:latin typeface="+mn-ea"/>
                <a:cs typeface="+mn-ea"/>
                <a:sym typeface="+mn-ea"/>
              </a:rPr>
              <a:t>审评报告</a:t>
            </a:r>
            <a:endParaRPr lang="zh-CN" altLang="en-US" sz="1000">
              <a:latin typeface="+mn-ea"/>
              <a:cs typeface="+mn-ea"/>
              <a:sym typeface="+mn-ea"/>
            </a:endParaRPr>
          </a:p>
        </p:txBody>
      </p:sp>
      <p:pic>
        <p:nvPicPr>
          <p:cNvPr id="15" name="图片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2325" y="-635"/>
            <a:ext cx="2479675" cy="826135"/>
          </a:xfrm>
          <a:prstGeom prst="rect">
            <a:avLst/>
          </a:prstGeom>
        </p:spPr>
      </p:pic>
      <p:sp>
        <p:nvSpPr>
          <p:cNvPr id="3" name="文本框 2"/>
          <p:cNvSpPr txBox="1"/>
          <p:nvPr/>
        </p:nvSpPr>
        <p:spPr>
          <a:xfrm>
            <a:off x="313690" y="988060"/>
            <a:ext cx="11878310" cy="732155"/>
          </a:xfrm>
          <a:prstGeom prst="rect">
            <a:avLst/>
          </a:prstGeom>
          <a:noFill/>
        </p:spPr>
        <p:txBody>
          <a:bodyPr wrap="square" rtlCol="0" anchor="t">
            <a:spAutoFit/>
          </a:bodyPr>
          <a:p>
            <a:pPr indent="0" fontAlgn="auto">
              <a:lnSpc>
                <a:spcPts val="2500"/>
              </a:lnSpc>
            </a:pPr>
            <a:r>
              <a:rPr lang="zh-CN" altLang="en-US" sz="2400" b="1" dirty="0">
                <a:latin typeface="+mn-ea"/>
                <a:cs typeface="+mn-ea"/>
                <a:sym typeface="+mn-ea"/>
              </a:rPr>
              <a:t>对乙酰氨基酚布洛芬片是</a:t>
            </a:r>
            <a:r>
              <a:rPr lang="zh-CN" altLang="en-US" sz="2400" b="1" dirty="0">
                <a:solidFill>
                  <a:schemeClr val="tx1"/>
                </a:solidFill>
                <a:latin typeface="+mn-ea"/>
                <a:cs typeface="+mn-ea"/>
                <a:sym typeface="+mn-ea"/>
              </a:rPr>
              <a:t>全新一代复方镇痛抗炎药物</a:t>
            </a:r>
            <a:r>
              <a:rPr lang="en-US" altLang="zh-CN" sz="2400" b="1" dirty="0">
                <a:latin typeface="+mn-ea"/>
                <a:cs typeface="+mn-ea"/>
                <a:sym typeface="+mn-ea"/>
              </a:rPr>
              <a:t>,</a:t>
            </a:r>
            <a:r>
              <a:rPr lang="zh-CN" altLang="en-US" sz="2400" b="1">
                <a:latin typeface="+mn-ea"/>
                <a:cs typeface="+mn-ea"/>
                <a:sym typeface="+mn-ea"/>
              </a:rPr>
              <a:t>国内首家化学药品</a:t>
            </a:r>
            <a:r>
              <a:rPr lang="en-US" altLang="zh-CN" sz="3200" b="1">
                <a:solidFill>
                  <a:srgbClr val="C00000"/>
                </a:solidFill>
                <a:latin typeface="+mn-ea"/>
                <a:cs typeface="+mn-ea"/>
                <a:sym typeface="+mn-ea"/>
              </a:rPr>
              <a:t>3</a:t>
            </a:r>
            <a:r>
              <a:rPr lang="zh-CN" altLang="en-US" sz="3200" b="1">
                <a:solidFill>
                  <a:srgbClr val="C00000"/>
                </a:solidFill>
                <a:latin typeface="+mn-ea"/>
                <a:cs typeface="+mn-ea"/>
                <a:sym typeface="+mn-ea"/>
              </a:rPr>
              <a:t>类</a:t>
            </a:r>
            <a:r>
              <a:rPr lang="zh-CN" altLang="en-US" sz="2400" b="1">
                <a:latin typeface="+mn-ea"/>
                <a:cs typeface="+mn-ea"/>
                <a:sym typeface="+mn-ea"/>
              </a:rPr>
              <a:t>获批上市。</a:t>
            </a:r>
            <a:endParaRPr lang="zh-CN" altLang="en-US" sz="2400" b="1">
              <a:solidFill>
                <a:schemeClr val="tx1"/>
              </a:solidFill>
              <a:latin typeface="+mn-ea"/>
              <a:cs typeface="+mn-ea"/>
              <a:sym typeface="+mn-ea"/>
            </a:endParaRPr>
          </a:p>
          <a:p>
            <a:pPr indent="0" fontAlgn="auto">
              <a:lnSpc>
                <a:spcPts val="2500"/>
              </a:lnSpc>
            </a:pPr>
            <a:endParaRPr lang="zh-CN" altLang="en-US" sz="2400" b="1">
              <a:solidFill>
                <a:schemeClr val="tx1"/>
              </a:solidFill>
              <a:latin typeface="+mn-ea"/>
              <a:cs typeface="+mn-ea"/>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nvSpPr>
        <p:spPr>
          <a:xfrm>
            <a:off x="-635" y="0"/>
            <a:ext cx="12192635" cy="826770"/>
          </a:xfrm>
          <a:prstGeom prst="rect">
            <a:avLst/>
          </a:prstGeom>
          <a:gradFill>
            <a:gsLst>
              <a:gs pos="33000">
                <a:srgbClr val="C00000"/>
              </a:gs>
              <a:gs pos="56000">
                <a:srgbClr val="C12A2A"/>
              </a:gs>
              <a:gs pos="15000">
                <a:srgbClr val="C00000"/>
              </a:gs>
              <a:gs pos="1000">
                <a:srgbClr val="C00000"/>
              </a:gs>
              <a:gs pos="88000">
                <a:srgbClr val="FEFFFF">
                  <a:alpha val="100000"/>
                </a:srgbClr>
              </a:gs>
              <a:gs pos="78000">
                <a:schemeClr val="bg1"/>
              </a:gs>
              <a:gs pos="38000">
                <a:srgbClr val="C00000"/>
              </a:gs>
              <a:gs pos="100000">
                <a:srgbClr val="FCFEFF"/>
              </a:gs>
            </a:gsLst>
            <a:lin ang="18900000" scaled="0"/>
          </a:gradFill>
        </p:spPr>
        <p:txBody>
          <a:bodyPr wrap="square" rtlCol="0">
            <a:noAutofit/>
          </a:bodyPr>
          <a:p>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9871075" y="0"/>
            <a:ext cx="2320925" cy="773430"/>
          </a:xfrm>
          <a:prstGeom prst="rect">
            <a:avLst/>
          </a:prstGeom>
        </p:spPr>
      </p:pic>
      <p:sp>
        <p:nvSpPr>
          <p:cNvPr id="10" name="矩形 9"/>
          <p:cNvSpPr/>
          <p:nvPr/>
        </p:nvSpPr>
        <p:spPr>
          <a:xfrm>
            <a:off x="31750" y="1058545"/>
            <a:ext cx="12045315" cy="699135"/>
          </a:xfrm>
          <a:prstGeom prst="rect">
            <a:avLst/>
          </a:prstGeom>
        </p:spPr>
        <p:txBody>
          <a:bodyPr wrap="square">
            <a:noAutofit/>
          </a:bodyPr>
          <a:lstStyle/>
          <a:p>
            <a:pPr algn="just">
              <a:lnSpc>
                <a:spcPts val="2400"/>
              </a:lnSpc>
            </a:pPr>
            <a:r>
              <a:rPr lang="en-US" altLang="zh-CN"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        </a:t>
            </a:r>
            <a:r>
              <a:rPr lang="zh-CN" altLang="en-US"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盐酸托莫西汀口服溶液</a:t>
            </a:r>
            <a:r>
              <a:rPr lang="zh-CN" altLang="en-US"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目录</a:t>
            </a:r>
            <a:r>
              <a:rPr lang="zh-CN" altLang="en-US"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外</a:t>
            </a:r>
            <a:r>
              <a:rPr lang="en-US" altLang="zh-CN"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申报药品</a:t>
            </a:r>
            <a:r>
              <a:rPr lang="zh-CN" altLang="en-US"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endParaRPr lang="en-US" altLang="zh-CN" sz="16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1" name="文本框 10"/>
          <p:cNvSpPr txBox="1"/>
          <p:nvPr/>
        </p:nvSpPr>
        <p:spPr>
          <a:xfrm>
            <a:off x="8990965" y="1920240"/>
            <a:ext cx="2399665" cy="333375"/>
          </a:xfrm>
          <a:prstGeom prst="rect">
            <a:avLst/>
          </a:prstGeom>
          <a:noFill/>
        </p:spPr>
        <p:txBody>
          <a:bodyPr wrap="square" rtlCol="0" anchor="t">
            <a:noAutofit/>
          </a:bodyPr>
          <a:p>
            <a:r>
              <a:rPr lang="en-US">
                <a:solidFill>
                  <a:srgbClr val="FF0000"/>
                </a:solidFill>
                <a:latin typeface="微软雅黑" panose="020B0503020204020204" charset="-122"/>
                <a:ea typeface="微软雅黑" panose="020B0503020204020204" charset="-122"/>
                <a:cs typeface="微软雅黑" panose="020B0503020204020204" charset="-122"/>
                <a:sym typeface="+mn-ea"/>
              </a:rPr>
              <a:t> </a:t>
            </a:r>
            <a:endParaRPr lang="zh-CN" altLang="en-US">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40" name="文本框 39"/>
          <p:cNvSpPr txBox="1"/>
          <p:nvPr/>
        </p:nvSpPr>
        <p:spPr>
          <a:xfrm>
            <a:off x="609600" y="6452235"/>
            <a:ext cx="3524885" cy="275590"/>
          </a:xfrm>
          <a:prstGeom prst="rect">
            <a:avLst/>
          </a:prstGeom>
          <a:noFill/>
        </p:spPr>
        <p:txBody>
          <a:bodyPr wrap="square" rtlCol="0" anchor="t">
            <a:spAutoFit/>
          </a:bodyPr>
          <a:p>
            <a:r>
              <a:rPr lang="en-US" altLang="zh-CN" sz="1200" b="1">
                <a:latin typeface="楷体" panose="02010609060101010101" charset="-122"/>
                <a:ea typeface="楷体" panose="02010609060101010101" charset="-122"/>
                <a:cs typeface="楷体" panose="02010609060101010101" charset="-122"/>
                <a:sym typeface="+mn-ea"/>
              </a:rPr>
              <a:t>[</a:t>
            </a:r>
            <a:r>
              <a:rPr lang="en-US" altLang="zh-CN" sz="1200" b="1">
                <a:latin typeface="Times New Roman" panose="02020603050405020304" pitchFamily="18" charset="0"/>
                <a:ea typeface="楷体" panose="02010609060101010101" charset="-122"/>
                <a:cs typeface="Times New Roman" panose="02020603050405020304" pitchFamily="18" charset="0"/>
                <a:sym typeface="+mn-ea"/>
              </a:rPr>
              <a:t>1</a:t>
            </a:r>
            <a:r>
              <a:rPr lang="en-US" altLang="zh-CN" sz="1200" b="1">
                <a:latin typeface="楷体" panose="02010609060101010101" charset="-122"/>
                <a:ea typeface="楷体" panose="02010609060101010101" charset="-122"/>
                <a:cs typeface="楷体" panose="02010609060101010101" charset="-122"/>
                <a:sym typeface="+mn-ea"/>
              </a:rPr>
              <a:t>] 《中国疼痛医学发展报告（</a:t>
            </a:r>
            <a:r>
              <a:rPr lang="en-US" altLang="zh-CN" sz="1200" b="1">
                <a:latin typeface="Times New Roman" panose="02020603050405020304" pitchFamily="18" charset="0"/>
                <a:ea typeface="楷体" panose="02010609060101010101" charset="-122"/>
                <a:cs typeface="Times New Roman" panose="02020603050405020304" pitchFamily="18" charset="0"/>
                <a:sym typeface="+mn-ea"/>
              </a:rPr>
              <a:t>2020</a:t>
            </a:r>
            <a:r>
              <a:rPr lang="en-US" altLang="zh-CN" sz="1200" b="1">
                <a:latin typeface="楷体" panose="02010609060101010101" charset="-122"/>
                <a:ea typeface="楷体" panose="02010609060101010101" charset="-122"/>
                <a:cs typeface="楷体" panose="02010609060101010101" charset="-122"/>
                <a:sym typeface="+mn-ea"/>
              </a:rPr>
              <a:t>）》</a:t>
            </a:r>
            <a:endParaRPr lang="en-US" altLang="zh-CN" sz="1200" b="1">
              <a:latin typeface="楷体" panose="02010609060101010101" charset="-122"/>
              <a:ea typeface="楷体" panose="02010609060101010101" charset="-122"/>
              <a:cs typeface="楷体" panose="02010609060101010101" charset="-122"/>
              <a:sym typeface="+mn-ea"/>
            </a:endParaRPr>
          </a:p>
        </p:txBody>
      </p:sp>
      <p:sp>
        <p:nvSpPr>
          <p:cNvPr id="3" name="矩形 2"/>
          <p:cNvSpPr/>
          <p:nvPr/>
        </p:nvSpPr>
        <p:spPr>
          <a:xfrm>
            <a:off x="255270" y="151765"/>
            <a:ext cx="4712970" cy="521970"/>
          </a:xfrm>
          <a:prstGeom prst="rect">
            <a:avLst/>
          </a:prstGeom>
        </p:spPr>
        <p:txBody>
          <a:bodyPr wrap="square">
            <a:spAutoFit/>
          </a:bodyPr>
          <a:p>
            <a:pPr algn="l"/>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01</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a:t>
            </a:r>
            <a:r>
              <a:rPr lang="zh-CN" altLang="en-US" sz="2800" b="1" dirty="0" smtClean="0">
                <a:solidFill>
                  <a:schemeClr val="bg1"/>
                </a:solidFill>
                <a:latin typeface="微软雅黑" panose="020B0503020204020204" charset="-122"/>
                <a:ea typeface="微软雅黑" panose="020B0503020204020204" charset="-122"/>
                <a:cs typeface="微软雅黑" panose="020B0503020204020204" charset="-122"/>
              </a:rPr>
              <a:t>药品基本信息</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2/2</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endPar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20" name="任意多边形: 形状 62"/>
          <p:cNvSpPr/>
          <p:nvPr>
            <p:custDataLst>
              <p:tags r:id="rId2"/>
            </p:custDataLst>
          </p:nvPr>
        </p:nvSpPr>
        <p:spPr>
          <a:xfrm>
            <a:off x="296545" y="2331085"/>
            <a:ext cx="3893185" cy="4012565"/>
          </a:xfrm>
          <a:custGeom>
            <a:avLst/>
            <a:gdLst>
              <a:gd name="connsiteX0" fmla="*/ 0 w 1638300"/>
              <a:gd name="connsiteY0" fmla="*/ 0 h 2162175"/>
              <a:gd name="connsiteX1" fmla="*/ 1638300 w 1638300"/>
              <a:gd name="connsiteY1" fmla="*/ 0 h 2162175"/>
              <a:gd name="connsiteX2" fmla="*/ 1638300 w 1638300"/>
              <a:gd name="connsiteY2" fmla="*/ 2162175 h 2162175"/>
              <a:gd name="connsiteX3" fmla="*/ 0 w 1638300"/>
              <a:gd name="connsiteY3" fmla="*/ 2162175 h 2162175"/>
            </a:gdLst>
            <a:ahLst/>
            <a:cxnLst>
              <a:cxn ang="0">
                <a:pos x="connsiteX0" y="connsiteY0"/>
              </a:cxn>
              <a:cxn ang="0">
                <a:pos x="connsiteX1" y="connsiteY1"/>
              </a:cxn>
              <a:cxn ang="0">
                <a:pos x="connsiteX2" y="connsiteY2"/>
              </a:cxn>
              <a:cxn ang="0">
                <a:pos x="connsiteX3" y="connsiteY3"/>
              </a:cxn>
            </a:cxnLst>
            <a:rect l="l" t="t" r="r" b="b"/>
            <a:pathLst>
              <a:path w="1638300" h="2162175">
                <a:moveTo>
                  <a:pt x="0" y="0"/>
                </a:moveTo>
                <a:lnTo>
                  <a:pt x="1638300" y="0"/>
                </a:lnTo>
                <a:lnTo>
                  <a:pt x="1638300" y="2162175"/>
                </a:lnTo>
                <a:lnTo>
                  <a:pt x="0" y="2162175"/>
                </a:lnTo>
                <a:close/>
              </a:path>
            </a:pathLst>
          </a:custGeom>
          <a:solidFill>
            <a:schemeClr val="accent5">
              <a:lumMod val="40000"/>
              <a:lumOff val="60000"/>
            </a:schemeClr>
          </a:solidFill>
          <a:ln w="9525" cap="flat">
            <a:noFill/>
            <a:prstDash val="solid"/>
            <a:miter/>
          </a:ln>
        </p:spPr>
        <p:txBody>
          <a:bodyPr rot="0" spcFirstLastPara="0" vertOverflow="overflow" horzOverflow="overflow" vert="horz" wrap="square" lIns="288290" tIns="45720" rIns="288290" bIns="45720" numCol="1" spcCol="0" rtlCol="0" fromWordArt="0" anchor="ctr" anchorCtr="0" forceAA="0" compatLnSpc="1">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gn="l" fontAlgn="auto">
              <a:lnSpc>
                <a:spcPts val="2500"/>
              </a:lnSpc>
              <a:buFont typeface="Wingdings" panose="05000000000000000000" charset="0"/>
              <a:buChar char="Ø"/>
            </a:pP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中国六大城市的疼痛调查</a:t>
            </a:r>
            <a:r>
              <a:rPr lang="en-US" altLang="zh-CN" sz="1400">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发现，老年</a:t>
            </a:r>
            <a:r>
              <a:rPr lang="zh-CN" altLang="en-US" sz="140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人疼痛的发病率</a:t>
            </a: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在</a:t>
            </a:r>
            <a:r>
              <a:rPr lang="en-US" altLang="zh-CN" sz="14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65%</a:t>
            </a:r>
            <a:r>
              <a:rPr lang="zh-CN" altLang="en-US" sz="14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至</a:t>
            </a:r>
            <a:r>
              <a:rPr lang="en-US" altLang="zh-CN" sz="14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85%</a:t>
            </a: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之间，成人慢性疼痛的发病率在</a:t>
            </a:r>
            <a:r>
              <a:rPr lang="en-US" altLang="zh-CN" sz="14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40%</a:t>
            </a: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左右。</a:t>
            </a:r>
            <a:r>
              <a:rPr lang="en-US" altLang="zh-CN" sz="1400" baseline="30000">
                <a:latin typeface="Times New Roman" panose="02020603050405020304" pitchFamily="18" charset="0"/>
                <a:ea typeface="微软雅黑" panose="020B0503020204020204" charset="-122"/>
                <a:cs typeface="Times New Roman" panose="02020603050405020304" pitchFamily="18" charset="0"/>
                <a:sym typeface="+mn-ea"/>
              </a:rPr>
              <a:t>[1]</a:t>
            </a:r>
            <a:endParaRPr lang="en-US" altLang="zh-CN" sz="1400" baseline="30000">
              <a:latin typeface="Times New Roman" panose="02020603050405020304" pitchFamily="18" charset="0"/>
              <a:ea typeface="微软雅黑" panose="020B0503020204020204" charset="-122"/>
              <a:cs typeface="Times New Roman" panose="02020603050405020304" pitchFamily="18" charset="0"/>
              <a:sym typeface="+mn-ea"/>
            </a:endParaRPr>
          </a:p>
          <a:p>
            <a:pPr marL="285750" indent="-285750" algn="l" fontAlgn="auto">
              <a:lnSpc>
                <a:spcPts val="2500"/>
              </a:lnSpc>
              <a:buFont typeface="Wingdings" panose="05000000000000000000" charset="0"/>
              <a:buChar char="Ø"/>
            </a:pPr>
            <a:r>
              <a:rPr lang="zh-CN" altLang="en-US" sz="1400" dirty="0">
                <a:latin typeface="Times New Roman" panose="02020603050405020304" pitchFamily="18" charset="0"/>
                <a:ea typeface="微软雅黑" panose="020B0503020204020204" charset="-122"/>
                <a:cs typeface="Times New Roman" panose="02020603050405020304" pitchFamily="18" charset="0"/>
                <a:sym typeface="+mn-ea"/>
              </a:rPr>
              <a:t>中国每年新发慢性疼痛患者人数超人口总数的五分之一，但目前中国慢痛患者</a:t>
            </a:r>
            <a:r>
              <a:rPr lang="zh-CN" altLang="en-US" sz="1400" dirty="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就诊率仍不足</a:t>
            </a:r>
            <a:r>
              <a:rPr lang="en-US" altLang="zh-CN" sz="1400" dirty="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60%</a:t>
            </a:r>
            <a:r>
              <a:rPr lang="zh-CN" altLang="en-US" sz="1400" dirty="0">
                <a:latin typeface="Times New Roman" panose="02020603050405020304" pitchFamily="18" charset="0"/>
                <a:ea typeface="微软雅黑" panose="020B0503020204020204" charset="-122"/>
                <a:cs typeface="Times New Roman" panose="02020603050405020304" pitchFamily="18" charset="0"/>
                <a:sym typeface="+mn-ea"/>
              </a:rPr>
              <a:t>。</a:t>
            </a:r>
            <a:endParaRPr lang="zh-CN" altLang="en-US" sz="1400" dirty="0">
              <a:latin typeface="Times New Roman" panose="02020603050405020304" pitchFamily="18" charset="0"/>
              <a:ea typeface="微软雅黑" panose="020B0503020204020204" charset="-122"/>
              <a:cs typeface="Times New Roman" panose="02020603050405020304" pitchFamily="18" charset="0"/>
              <a:sym typeface="+mn-ea"/>
            </a:endParaRPr>
          </a:p>
          <a:p>
            <a:pPr marL="285750" indent="-285750" algn="l" fontAlgn="auto">
              <a:lnSpc>
                <a:spcPts val="2500"/>
              </a:lnSpc>
              <a:buFont typeface="Wingdings" panose="05000000000000000000" charset="0"/>
              <a:buChar char="Ø"/>
            </a:pPr>
            <a:r>
              <a:rPr lang="zh-CN" altLang="en-US" sz="1400" b="0" kern="12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头痛、牙痛、关节肌肉痛、痛经以及感冒发热引发的全身酸痛等轻中度疼痛，是</a:t>
            </a:r>
            <a:r>
              <a:rPr lang="zh-CN" altLang="en-US" sz="1400" b="0" kern="12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临床极为常见的多发病症，各年龄段人群日常发病率高。</a:t>
            </a:r>
            <a:endParaRPr lang="zh-CN" altLang="en-US" sz="1400" b="0" kern="12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p>
            <a:pPr lvl="0" algn="l">
              <a:lnSpc>
                <a:spcPct val="150000"/>
              </a:lnSpc>
              <a:buClrTx/>
              <a:buSzTx/>
              <a:buFontTx/>
            </a:pPr>
            <a:endParaRPr lang="zh-CN" altLang="en-US" sz="1400" b="0" kern="1200" baseline="300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21" name="任意多边形: 形状 63"/>
          <p:cNvSpPr/>
          <p:nvPr>
            <p:custDataLst>
              <p:tags r:id="rId3"/>
            </p:custDataLst>
          </p:nvPr>
        </p:nvSpPr>
        <p:spPr>
          <a:xfrm>
            <a:off x="419100" y="2146300"/>
            <a:ext cx="3559175" cy="76200"/>
          </a:xfrm>
          <a:custGeom>
            <a:avLst/>
            <a:gdLst>
              <a:gd name="connsiteX0" fmla="*/ 1585913 w 1638300"/>
              <a:gd name="connsiteY0" fmla="*/ 0 h 57150"/>
              <a:gd name="connsiteX1" fmla="*/ 1638300 w 1638300"/>
              <a:gd name="connsiteY1" fmla="*/ 57150 h 57150"/>
              <a:gd name="connsiteX2" fmla="*/ 0 w 1638300"/>
              <a:gd name="connsiteY2" fmla="*/ 57150 h 57150"/>
            </a:gdLst>
            <a:ahLst/>
            <a:cxnLst>
              <a:cxn ang="0">
                <a:pos x="connsiteX0" y="connsiteY0"/>
              </a:cxn>
              <a:cxn ang="0">
                <a:pos x="connsiteX1" y="connsiteY1"/>
              </a:cxn>
              <a:cxn ang="0">
                <a:pos x="connsiteX2" y="connsiteY2"/>
              </a:cxn>
            </a:cxnLst>
            <a:rect l="l" t="t" r="r" b="b"/>
            <a:pathLst>
              <a:path w="1638300" h="57150">
                <a:moveTo>
                  <a:pt x="1585913" y="0"/>
                </a:moveTo>
                <a:lnTo>
                  <a:pt x="1638300" y="57150"/>
                </a:lnTo>
                <a:lnTo>
                  <a:pt x="0" y="57150"/>
                </a:lnTo>
              </a:path>
            </a:pathLst>
          </a:custGeom>
          <a:noFill/>
          <a:ln w="25400" cap="flat">
            <a:solidFill>
              <a:schemeClr val="accent5">
                <a:lumMod val="75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2000">
              <a:solidFill>
                <a:schemeClr val="tx1"/>
              </a:solidFill>
            </a:endParaRPr>
          </a:p>
        </p:txBody>
      </p:sp>
      <p:sp>
        <p:nvSpPr>
          <p:cNvPr id="22" name="标题"/>
          <p:cNvSpPr txBox="1"/>
          <p:nvPr>
            <p:custDataLst>
              <p:tags r:id="rId4"/>
            </p:custDataLst>
          </p:nvPr>
        </p:nvSpPr>
        <p:spPr>
          <a:xfrm>
            <a:off x="927735" y="1838960"/>
            <a:ext cx="3061335" cy="315595"/>
          </a:xfrm>
          <a:prstGeom prst="rect">
            <a:avLst/>
          </a:prstGeom>
          <a:noFill/>
        </p:spPr>
        <p:txBody>
          <a:bodyPr wrap="none" lIns="0" tIns="0" rIns="0" bIns="0" rtlCol="0" anchor="b">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buNone/>
            </a:pPr>
            <a:r>
              <a:rPr lang="zh-CN" sz="2400" b="1">
                <a:solidFill>
                  <a:schemeClr val="tx1"/>
                </a:solidFill>
                <a:latin typeface="微软雅黑" panose="020B0503020204020204" charset="-122"/>
                <a:ea typeface="微软雅黑" panose="020B0503020204020204" charset="-122"/>
                <a:cs typeface="微软雅黑" panose="020B0503020204020204" charset="-122"/>
                <a:sym typeface="+mn-ea"/>
              </a:rPr>
              <a:t>疾病基本情况</a:t>
            </a:r>
            <a:endParaRPr lang="zh-CN" altLang="zh-CN" sz="2400" b="1" dirty="0">
              <a:solidFill>
                <a:schemeClr val="tx1"/>
              </a:solidFill>
              <a:uFillTx/>
              <a:latin typeface="微软雅黑" panose="020B0503020204020204" charset="-122"/>
              <a:ea typeface="微软雅黑" panose="020B0503020204020204" charset="-122"/>
              <a:cs typeface="微软雅黑" panose="020B0503020204020204" charset="-122"/>
              <a:sym typeface="+mn-ea"/>
            </a:endParaRPr>
          </a:p>
        </p:txBody>
      </p:sp>
      <p:sp>
        <p:nvSpPr>
          <p:cNvPr id="60" name="任意多边形: 形状 59"/>
          <p:cNvSpPr/>
          <p:nvPr>
            <p:custDataLst>
              <p:tags r:id="rId5"/>
            </p:custDataLst>
          </p:nvPr>
        </p:nvSpPr>
        <p:spPr>
          <a:xfrm>
            <a:off x="4459605" y="2331085"/>
            <a:ext cx="3559175" cy="4012565"/>
          </a:xfrm>
          <a:custGeom>
            <a:avLst/>
            <a:gdLst>
              <a:gd name="connsiteX0" fmla="*/ 0 w 1638300"/>
              <a:gd name="connsiteY0" fmla="*/ 0 h 2162175"/>
              <a:gd name="connsiteX1" fmla="*/ 1638300 w 1638300"/>
              <a:gd name="connsiteY1" fmla="*/ 0 h 2162175"/>
              <a:gd name="connsiteX2" fmla="*/ 1638300 w 1638300"/>
              <a:gd name="connsiteY2" fmla="*/ 2162175 h 2162175"/>
              <a:gd name="connsiteX3" fmla="*/ 0 w 1638300"/>
              <a:gd name="connsiteY3" fmla="*/ 2162175 h 2162175"/>
            </a:gdLst>
            <a:ahLst/>
            <a:cxnLst>
              <a:cxn ang="0">
                <a:pos x="connsiteX0" y="connsiteY0"/>
              </a:cxn>
              <a:cxn ang="0">
                <a:pos x="connsiteX1" y="connsiteY1"/>
              </a:cxn>
              <a:cxn ang="0">
                <a:pos x="connsiteX2" y="connsiteY2"/>
              </a:cxn>
              <a:cxn ang="0">
                <a:pos x="connsiteX3" y="connsiteY3"/>
              </a:cxn>
            </a:cxnLst>
            <a:rect l="l" t="t" r="r" b="b"/>
            <a:pathLst>
              <a:path w="1638300" h="2162175">
                <a:moveTo>
                  <a:pt x="0" y="0"/>
                </a:moveTo>
                <a:lnTo>
                  <a:pt x="1638300" y="0"/>
                </a:lnTo>
                <a:lnTo>
                  <a:pt x="1638300" y="2162175"/>
                </a:lnTo>
                <a:lnTo>
                  <a:pt x="0" y="2162175"/>
                </a:lnTo>
                <a:close/>
              </a:path>
            </a:pathLst>
          </a:custGeom>
          <a:solidFill>
            <a:srgbClr val="F5D2D2"/>
          </a:solidFill>
          <a:ln w="9525" cap="flat">
            <a:noFill/>
            <a:prstDash val="solid"/>
            <a:miter/>
          </a:ln>
        </p:spPr>
        <p:txBody>
          <a:bodyPr rot="0" spcFirstLastPara="0" vertOverflow="overflow" horzOverflow="overflow" vert="horz" wrap="square" lIns="288290" tIns="45720" rIns="288290" bIns="45720" numCol="1" spcCol="0" rtlCol="0" fromWordArt="0" anchor="ctr" anchorCtr="0" forceAA="0" compatLnSpc="1">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fontAlgn="auto">
              <a:lnSpc>
                <a:spcPts val="2500"/>
              </a:lnSpc>
              <a:buFont typeface="Wingdings" panose="05000000000000000000" charset="0"/>
              <a:buChar char="Ø"/>
            </a:pPr>
            <a:r>
              <a:rPr lang="zh-CN" altLang="en-US" sz="14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疼痛一般发作急促，不适感明显，单纯</a:t>
            </a:r>
            <a:r>
              <a:rPr lang="zh-CN" altLang="en-US" sz="14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单一解热镇痛药物作用有限，存在起效偏慢、镇痛强度不足、持续时间短等问题</a:t>
            </a:r>
            <a:r>
              <a:rPr lang="zh-CN" altLang="en-US" sz="14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，难以快速有效缓解各类疼痛症状。</a:t>
            </a:r>
            <a:endParaRPr lang="zh-CN" altLang="en-US" sz="14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p>
            <a:pPr marL="285750" indent="-285750" fontAlgn="auto">
              <a:lnSpc>
                <a:spcPts val="2500"/>
              </a:lnSpc>
              <a:buFont typeface="Wingdings" panose="05000000000000000000" charset="0"/>
              <a:buChar char="Ø"/>
            </a:pPr>
            <a:r>
              <a:rPr lang="en-US" altLang="zh-CN" sz="14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 </a:t>
            </a:r>
            <a:r>
              <a:rPr lang="zh-CN" altLang="en-US" sz="14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目前临床缺少退热与强效镇痛兼顾的优选药物，大众对于</a:t>
            </a:r>
            <a:r>
              <a:rPr lang="zh-CN" altLang="en-US" sz="1400" b="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起效迅速、镇痛全面、适用性广、安全性高</a:t>
            </a:r>
            <a:r>
              <a:rPr lang="zh-CN" altLang="en-US" sz="14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的对症治疗药物需求迫切，临床治疗缺口较为明显。</a:t>
            </a:r>
            <a:endParaRPr lang="zh-CN" altLang="en-US" sz="1400" b="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61" name="任意多边形: 形状 60"/>
          <p:cNvSpPr/>
          <p:nvPr>
            <p:custDataLst>
              <p:tags r:id="rId6"/>
            </p:custDataLst>
          </p:nvPr>
        </p:nvSpPr>
        <p:spPr>
          <a:xfrm>
            <a:off x="4450715" y="2162810"/>
            <a:ext cx="3559175" cy="76200"/>
          </a:xfrm>
          <a:custGeom>
            <a:avLst/>
            <a:gdLst>
              <a:gd name="connsiteX0" fmla="*/ 1585913 w 1638300"/>
              <a:gd name="connsiteY0" fmla="*/ 0 h 57150"/>
              <a:gd name="connsiteX1" fmla="*/ 1638300 w 1638300"/>
              <a:gd name="connsiteY1" fmla="*/ 57150 h 57150"/>
              <a:gd name="connsiteX2" fmla="*/ 0 w 1638300"/>
              <a:gd name="connsiteY2" fmla="*/ 57150 h 57150"/>
            </a:gdLst>
            <a:ahLst/>
            <a:cxnLst>
              <a:cxn ang="0">
                <a:pos x="connsiteX0" y="connsiteY0"/>
              </a:cxn>
              <a:cxn ang="0">
                <a:pos x="connsiteX1" y="connsiteY1"/>
              </a:cxn>
              <a:cxn ang="0">
                <a:pos x="connsiteX2" y="connsiteY2"/>
              </a:cxn>
            </a:cxnLst>
            <a:rect l="l" t="t" r="r" b="b"/>
            <a:pathLst>
              <a:path w="1638300" h="57150">
                <a:moveTo>
                  <a:pt x="1585913" y="0"/>
                </a:moveTo>
                <a:lnTo>
                  <a:pt x="1638300" y="57150"/>
                </a:lnTo>
                <a:lnTo>
                  <a:pt x="0" y="57150"/>
                </a:lnTo>
              </a:path>
            </a:pathLst>
          </a:custGeom>
          <a:noFill/>
          <a:ln w="25400" cap="flat">
            <a:solidFill>
              <a:srgbClr val="C00000"/>
            </a:solidFill>
            <a:prstDash val="solid"/>
            <a:miter/>
          </a:ln>
          <a:extLst>
            <a:ext uri="{909E8E84-426E-40DD-AFC4-6F175D3DCCD1}">
              <a14:hiddenFill xmlns:a14="http://schemas.microsoft.com/office/drawing/2010/main">
                <a:solidFill>
                  <a:srgbClr val="FFF582"/>
                </a:solidFill>
              </a14:hiddenFill>
            </a:ext>
          </a:extLst>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schemeClr val="tx1"/>
              </a:solidFill>
            </a:endParaRPr>
          </a:p>
        </p:txBody>
      </p:sp>
      <p:sp>
        <p:nvSpPr>
          <p:cNvPr id="23" name="标题"/>
          <p:cNvSpPr txBox="1"/>
          <p:nvPr>
            <p:custDataLst>
              <p:tags r:id="rId7"/>
            </p:custDataLst>
          </p:nvPr>
        </p:nvSpPr>
        <p:spPr>
          <a:xfrm>
            <a:off x="4940935" y="1855470"/>
            <a:ext cx="3061335" cy="315595"/>
          </a:xfrm>
          <a:prstGeom prst="rect">
            <a:avLst/>
          </a:prstGeom>
          <a:noFill/>
        </p:spPr>
        <p:txBody>
          <a:bodyPr wrap="none" lIns="0" tIns="0" rIns="0" bIns="0" rtlCol="0" anchor="b">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l">
              <a:lnSpc>
                <a:spcPct val="120000"/>
              </a:lnSpc>
              <a:buClrTx/>
              <a:buSzTx/>
              <a:buFontTx/>
            </a:pPr>
            <a:r>
              <a:rPr lang="zh-CN" altLang="en-US" sz="2400" b="1">
                <a:solidFill>
                  <a:schemeClr val="tx1"/>
                </a:solidFill>
                <a:latin typeface="微软雅黑" panose="020B0503020204020204" charset="-122"/>
                <a:ea typeface="微软雅黑" panose="020B0503020204020204" charset="-122"/>
                <a:sym typeface="+mn-ea"/>
              </a:rPr>
              <a:t>未满足的治疗需求情况</a:t>
            </a:r>
            <a:endParaRPr lang="zh-CN" altLang="en-US" sz="2400" b="1" dirty="0">
              <a:solidFill>
                <a:schemeClr val="tx1"/>
              </a:solidFill>
              <a:uFillTx/>
              <a:latin typeface="微软雅黑" panose="020B0503020204020204" charset="-122"/>
              <a:ea typeface="微软雅黑" panose="020B0503020204020204" charset="-122"/>
              <a:sym typeface="+mn-ea"/>
            </a:endParaRPr>
          </a:p>
        </p:txBody>
      </p:sp>
      <p:sp>
        <p:nvSpPr>
          <p:cNvPr id="51" name="任意多边形: 形状 50"/>
          <p:cNvSpPr/>
          <p:nvPr>
            <p:custDataLst>
              <p:tags r:id="rId8"/>
            </p:custDataLst>
          </p:nvPr>
        </p:nvSpPr>
        <p:spPr>
          <a:xfrm>
            <a:off x="8492490" y="2330450"/>
            <a:ext cx="3559810" cy="4002405"/>
          </a:xfrm>
          <a:custGeom>
            <a:avLst/>
            <a:gdLst>
              <a:gd name="connsiteX0" fmla="*/ 0 w 1638300"/>
              <a:gd name="connsiteY0" fmla="*/ 0 h 2162175"/>
              <a:gd name="connsiteX1" fmla="*/ 1638300 w 1638300"/>
              <a:gd name="connsiteY1" fmla="*/ 0 h 2162175"/>
              <a:gd name="connsiteX2" fmla="*/ 1638300 w 1638300"/>
              <a:gd name="connsiteY2" fmla="*/ 2162175 h 2162175"/>
              <a:gd name="connsiteX3" fmla="*/ 0 w 1638300"/>
              <a:gd name="connsiteY3" fmla="*/ 2162175 h 2162175"/>
            </a:gdLst>
            <a:ahLst/>
            <a:cxnLst>
              <a:cxn ang="0">
                <a:pos x="connsiteX0" y="connsiteY0"/>
              </a:cxn>
              <a:cxn ang="0">
                <a:pos x="connsiteX1" y="connsiteY1"/>
              </a:cxn>
              <a:cxn ang="0">
                <a:pos x="connsiteX2" y="connsiteY2"/>
              </a:cxn>
              <a:cxn ang="0">
                <a:pos x="connsiteX3" y="connsiteY3"/>
              </a:cxn>
            </a:cxnLst>
            <a:rect l="l" t="t" r="r" b="b"/>
            <a:pathLst>
              <a:path w="1638300" h="2162175">
                <a:moveTo>
                  <a:pt x="0" y="0"/>
                </a:moveTo>
                <a:lnTo>
                  <a:pt x="1638300" y="0"/>
                </a:lnTo>
                <a:lnTo>
                  <a:pt x="1638300" y="2162175"/>
                </a:lnTo>
                <a:lnTo>
                  <a:pt x="0" y="2162175"/>
                </a:lnTo>
                <a:close/>
              </a:path>
            </a:pathLst>
          </a:custGeom>
          <a:solidFill>
            <a:schemeClr val="accent5">
              <a:lumMod val="40000"/>
              <a:lumOff val="60000"/>
            </a:schemeClr>
          </a:solidFill>
          <a:ln w="9525" cap="flat">
            <a:noFill/>
            <a:prstDash val="solid"/>
            <a:miter/>
          </a:ln>
        </p:spPr>
        <p:txBody>
          <a:bodyPr rot="0" spcFirstLastPara="0" vertOverflow="overflow" horzOverflow="overflow" vert="horz" wrap="square" lIns="288290" tIns="45720" rIns="288290" bIns="45720" numCol="1" spcCol="0" rtlCol="0" fromWordArt="0" anchor="ctr" anchorCtr="0" forceAA="0" compatLnSpc="1">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fontAlgn="auto">
              <a:lnSpc>
                <a:spcPts val="2500"/>
              </a:lnSpc>
              <a:spcBef>
                <a:spcPts val="1200"/>
              </a:spcBef>
              <a:buFont typeface="Wingdings" panose="05000000000000000000" charset="0"/>
              <a:buChar char="Ø"/>
            </a:pPr>
            <a:r>
              <a:rPr lang="zh-CN" altLang="en-US" sz="1600" b="1">
                <a:solidFill>
                  <a:srgbClr val="C00000"/>
                </a:solidFill>
                <a:latin typeface="Times New Roman" panose="02020603050405020304" pitchFamily="18" charset="0"/>
                <a:ea typeface="微软雅黑" panose="020B0503020204020204" charset="-122"/>
                <a:cs typeface="+mj-ea"/>
                <a:sym typeface="+mn-ea"/>
              </a:rPr>
              <a:t>起效快</a:t>
            </a:r>
            <a:r>
              <a:rPr lang="zh-CN" altLang="en-US" sz="1600">
                <a:solidFill>
                  <a:srgbClr val="C00000"/>
                </a:solidFill>
                <a:latin typeface="Times New Roman" panose="02020603050405020304" pitchFamily="18" charset="0"/>
                <a:ea typeface="微软雅黑" panose="020B0503020204020204" charset="-122"/>
                <a:cs typeface="+mj-ea"/>
                <a:sym typeface="+mn-ea"/>
              </a:rPr>
              <a:t>，</a:t>
            </a:r>
            <a:r>
              <a:rPr lang="zh-CN" altLang="en-US" sz="1600">
                <a:latin typeface="Times New Roman" panose="02020603050405020304" pitchFamily="18" charset="0"/>
                <a:ea typeface="微软雅黑" panose="020B0503020204020204" charset="-122"/>
                <a:cs typeface="+mj-ea"/>
                <a:sym typeface="+mn-ea"/>
              </a:rPr>
              <a:t>优于单独使用对乙酰氨基酚或布洛芬；</a:t>
            </a:r>
            <a:endParaRPr lang="zh-CN" altLang="en-US" sz="1600">
              <a:solidFill>
                <a:schemeClr val="tx1"/>
              </a:solidFill>
              <a:latin typeface="Times New Roman" panose="02020603050405020304" pitchFamily="18" charset="0"/>
              <a:ea typeface="微软雅黑" panose="020B0503020204020204" charset="-122"/>
              <a:cs typeface="+mj-ea"/>
              <a:sym typeface="+mn-ea"/>
            </a:endParaRPr>
          </a:p>
          <a:p>
            <a:pPr marL="285750" indent="-285750" fontAlgn="auto">
              <a:lnSpc>
                <a:spcPts val="2500"/>
              </a:lnSpc>
              <a:spcBef>
                <a:spcPts val="1200"/>
              </a:spcBef>
              <a:buFont typeface="Wingdings" panose="05000000000000000000" charset="0"/>
              <a:buChar char="Ø"/>
            </a:pPr>
            <a:r>
              <a:rPr lang="zh-CN" altLang="en-US" sz="1600" b="1">
                <a:solidFill>
                  <a:srgbClr val="C00000"/>
                </a:solidFill>
                <a:latin typeface="Times New Roman" panose="02020603050405020304" pitchFamily="18" charset="0"/>
                <a:ea typeface="微软雅黑" panose="020B0503020204020204" charset="-122"/>
                <a:cs typeface="+mj-ea"/>
                <a:sym typeface="+mn-ea"/>
              </a:rPr>
              <a:t>效果好</a:t>
            </a:r>
            <a:r>
              <a:rPr lang="zh-CN" altLang="en-US" sz="1600">
                <a:solidFill>
                  <a:srgbClr val="C00000"/>
                </a:solidFill>
                <a:latin typeface="Times New Roman" panose="02020603050405020304" pitchFamily="18" charset="0"/>
                <a:ea typeface="微软雅黑" panose="020B0503020204020204" charset="-122"/>
                <a:cs typeface="+mj-ea"/>
                <a:sym typeface="+mn-ea"/>
              </a:rPr>
              <a:t>，</a:t>
            </a:r>
            <a:r>
              <a:rPr lang="zh-CN" altLang="en-US" sz="1600">
                <a:latin typeface="Times New Roman" panose="02020603050405020304" pitchFamily="18" charset="0"/>
                <a:ea typeface="微软雅黑" panose="020B0503020204020204" charset="-122"/>
                <a:cs typeface="+mj-ea"/>
                <a:sym typeface="+mn-ea"/>
              </a:rPr>
              <a:t>优于单独使用对乙酰氨基酚或布洛芬；</a:t>
            </a:r>
            <a:endParaRPr lang="zh-CN" altLang="en-US" sz="1600">
              <a:solidFill>
                <a:schemeClr val="tx1"/>
              </a:solidFill>
              <a:latin typeface="Times New Roman" panose="02020603050405020304" pitchFamily="18" charset="0"/>
              <a:ea typeface="微软雅黑" panose="020B0503020204020204" charset="-122"/>
              <a:cs typeface="+mj-ea"/>
              <a:sym typeface="+mn-ea"/>
            </a:endParaRPr>
          </a:p>
          <a:p>
            <a:pPr marL="285750" indent="-285750" fontAlgn="auto">
              <a:lnSpc>
                <a:spcPts val="2500"/>
              </a:lnSpc>
              <a:spcBef>
                <a:spcPts val="1200"/>
              </a:spcBef>
              <a:buFont typeface="Wingdings" panose="05000000000000000000" charset="0"/>
              <a:buChar char="Ø"/>
            </a:pPr>
            <a:r>
              <a:rPr lang="zh-CN" altLang="en-US" sz="1600" b="1">
                <a:solidFill>
                  <a:srgbClr val="C00000"/>
                </a:solidFill>
                <a:latin typeface="Times New Roman" panose="02020603050405020304" pitchFamily="18" charset="0"/>
                <a:ea typeface="微软雅黑" panose="020B0503020204020204" charset="-122"/>
                <a:cs typeface="+mj-ea"/>
                <a:sym typeface="+mn-ea"/>
              </a:rPr>
              <a:t>药效长</a:t>
            </a:r>
            <a:r>
              <a:rPr lang="zh-CN" altLang="en-US" sz="1600">
                <a:solidFill>
                  <a:srgbClr val="C00000"/>
                </a:solidFill>
                <a:latin typeface="Times New Roman" panose="02020603050405020304" pitchFamily="18" charset="0"/>
                <a:ea typeface="微软雅黑" panose="020B0503020204020204" charset="-122"/>
                <a:cs typeface="+mj-ea"/>
                <a:sym typeface="+mn-ea"/>
              </a:rPr>
              <a:t>，</a:t>
            </a:r>
            <a:r>
              <a:rPr lang="zh-CN" altLang="en-US" sz="1600">
                <a:latin typeface="Times New Roman" panose="02020603050405020304" pitchFamily="18" charset="0"/>
                <a:ea typeface="微软雅黑" panose="020B0503020204020204" charset="-122"/>
                <a:cs typeface="+mj-ea"/>
                <a:sym typeface="+mn-ea"/>
              </a:rPr>
              <a:t>优于单独使用对乙酰氨基酚或布洛芬；</a:t>
            </a:r>
            <a:endParaRPr lang="zh-CN" altLang="en-US" sz="1600">
              <a:solidFill>
                <a:schemeClr val="tx1"/>
              </a:solidFill>
              <a:latin typeface="Times New Roman" panose="02020603050405020304" pitchFamily="18" charset="0"/>
              <a:ea typeface="微软雅黑" panose="020B0503020204020204" charset="-122"/>
              <a:cs typeface="+mj-ea"/>
              <a:sym typeface="+mn-ea"/>
            </a:endParaRPr>
          </a:p>
          <a:p>
            <a:pPr marL="285750" indent="-285750" fontAlgn="auto">
              <a:lnSpc>
                <a:spcPts val="2500"/>
              </a:lnSpc>
              <a:spcBef>
                <a:spcPts val="1200"/>
              </a:spcBef>
              <a:buFont typeface="Wingdings" panose="05000000000000000000" charset="0"/>
              <a:buChar char="Ø"/>
            </a:pPr>
            <a:r>
              <a:rPr lang="zh-CN" altLang="en-US" sz="1600" b="1">
                <a:solidFill>
                  <a:srgbClr val="C00000"/>
                </a:solidFill>
                <a:latin typeface="Times New Roman" panose="02020603050405020304" pitchFamily="18" charset="0"/>
                <a:ea typeface="微软雅黑" panose="020B0503020204020204" charset="-122"/>
                <a:cs typeface="+mj-ea"/>
                <a:sym typeface="+mn-ea"/>
              </a:rPr>
              <a:t>安全性相当</a:t>
            </a:r>
            <a:r>
              <a:rPr lang="zh-CN" altLang="en-US" sz="1600">
                <a:solidFill>
                  <a:srgbClr val="C00000"/>
                </a:solidFill>
                <a:latin typeface="Times New Roman" panose="02020603050405020304" pitchFamily="18" charset="0"/>
                <a:ea typeface="微软雅黑" panose="020B0503020204020204" charset="-122"/>
                <a:cs typeface="+mj-ea"/>
                <a:sym typeface="+mn-ea"/>
              </a:rPr>
              <a:t>，</a:t>
            </a:r>
            <a:r>
              <a:rPr lang="zh-CN" altLang="en-US" sz="1600">
                <a:latin typeface="Times New Roman" panose="02020603050405020304" pitchFamily="18" charset="0"/>
                <a:ea typeface="微软雅黑" panose="020B0503020204020204" charset="-122"/>
                <a:cs typeface="+mj-ea"/>
                <a:sym typeface="+mn-ea"/>
              </a:rPr>
              <a:t>与单独使用对乙酰氨基酚或布洛芬相似。</a:t>
            </a:r>
            <a:endParaRPr lang="zh-CN" altLang="en-US" sz="1600">
              <a:solidFill>
                <a:schemeClr val="tx1"/>
              </a:solidFill>
              <a:latin typeface="Times New Roman" panose="02020603050405020304" pitchFamily="18" charset="0"/>
              <a:ea typeface="微软雅黑" panose="020B0503020204020204" charset="-122"/>
              <a:cs typeface="+mj-ea"/>
              <a:sym typeface="+mn-ea"/>
            </a:endParaRPr>
          </a:p>
        </p:txBody>
      </p:sp>
      <p:sp>
        <p:nvSpPr>
          <p:cNvPr id="25" name="标题"/>
          <p:cNvSpPr txBox="1"/>
          <p:nvPr>
            <p:custDataLst>
              <p:tags r:id="rId9"/>
            </p:custDataLst>
          </p:nvPr>
        </p:nvSpPr>
        <p:spPr>
          <a:xfrm>
            <a:off x="8954051" y="1810330"/>
            <a:ext cx="3062372" cy="348333"/>
          </a:xfrm>
          <a:prstGeom prst="rect">
            <a:avLst/>
          </a:prstGeom>
          <a:noFill/>
        </p:spPr>
        <p:txBody>
          <a:bodyPr wrap="none" lIns="0" tIns="0" rIns="0" bIns="0" rtlCol="0" anchor="b">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buNone/>
            </a:pPr>
            <a:r>
              <a:rPr lang="zh-CN" altLang="en-US" sz="2000" b="1">
                <a:solidFill>
                  <a:schemeClr val="tx1"/>
                </a:solidFill>
                <a:latin typeface="微软雅黑" panose="020B0503020204020204" charset="-122"/>
                <a:ea typeface="微软雅黑" panose="020B0503020204020204" charset="-122"/>
                <a:cs typeface="Times New Roman" panose="02020603050405020304" pitchFamily="18" charset="0"/>
                <a:sym typeface="+mn-ea"/>
              </a:rPr>
              <a:t>对乙酰氨基酚布洛芬片</a:t>
            </a:r>
            <a:r>
              <a:rPr lang="zh-CN" altLang="en-US" sz="2000" b="1">
                <a:solidFill>
                  <a:schemeClr val="tx1"/>
                </a:solidFill>
                <a:latin typeface="微软雅黑" panose="020B0503020204020204" charset="-122"/>
                <a:ea typeface="微软雅黑" panose="020B0503020204020204" charset="-122"/>
                <a:sym typeface="+mn-ea"/>
              </a:rPr>
              <a:t>优势</a:t>
            </a:r>
            <a:endParaRPr lang="zh-CN" altLang="en-US" sz="2000" b="1" dirty="0">
              <a:solidFill>
                <a:schemeClr val="tx1"/>
              </a:solidFill>
              <a:uFillTx/>
              <a:latin typeface="微软雅黑" panose="020B0503020204020204" charset="-122"/>
              <a:ea typeface="微软雅黑" panose="020B0503020204020204" charset="-122"/>
              <a:sym typeface="+mn-ea"/>
            </a:endParaRPr>
          </a:p>
        </p:txBody>
      </p:sp>
      <p:pic>
        <p:nvPicPr>
          <p:cNvPr id="26" name="图标" descr="日历"/>
          <p:cNvPicPr>
            <a:picLocks noChangeAspect="1"/>
          </p:cNvPicPr>
          <p:nvPr>
            <p:custDataLst>
              <p:tags r:id="rId10"/>
            </p:custDataLst>
          </p:nvPr>
        </p:nvPicPr>
        <p:blipFill>
          <a:blip r:embed="rId11">
            <a:extLst>
              <a:ext uri="{96DAC541-7B7A-43D3-8B79-37D633B846F1}">
                <asvg:svgBlip xmlns:asvg="http://schemas.microsoft.com/office/drawing/2016/SVG/main" r:embed="rId12"/>
              </a:ext>
            </a:extLst>
          </a:blip>
          <a:srcRect/>
          <a:stretch>
            <a:fillRect/>
          </a:stretch>
        </p:blipFill>
        <p:spPr>
          <a:xfrm>
            <a:off x="425450" y="1782445"/>
            <a:ext cx="342900" cy="309880"/>
          </a:xfrm>
          <a:prstGeom prst="rect">
            <a:avLst/>
          </a:prstGeom>
        </p:spPr>
      </p:pic>
      <p:pic>
        <p:nvPicPr>
          <p:cNvPr id="27" name="图标" descr="日历"/>
          <p:cNvPicPr>
            <a:picLocks noChangeAspect="1"/>
          </p:cNvPicPr>
          <p:nvPr>
            <p:custDataLst>
              <p:tags r:id="rId13"/>
            </p:custDataLst>
          </p:nvPr>
        </p:nvPicPr>
        <p:blipFill>
          <a:blip r:embed="rId14">
            <a:extLst>
              <a:ext uri="{96DAC541-7B7A-43D3-8B79-37D633B846F1}">
                <asvg:svgBlip xmlns:asvg="http://schemas.microsoft.com/office/drawing/2016/SVG/main" r:embed="rId15"/>
              </a:ext>
            </a:extLst>
          </a:blip>
          <a:srcRect/>
          <a:stretch>
            <a:fillRect/>
          </a:stretch>
        </p:blipFill>
        <p:spPr>
          <a:xfrm>
            <a:off x="4460875" y="1840865"/>
            <a:ext cx="342900" cy="309880"/>
          </a:xfrm>
          <a:prstGeom prst="rect">
            <a:avLst/>
          </a:prstGeom>
        </p:spPr>
      </p:pic>
      <p:pic>
        <p:nvPicPr>
          <p:cNvPr id="28" name="图标" descr="日历"/>
          <p:cNvPicPr>
            <a:picLocks noChangeAspect="1"/>
          </p:cNvPicPr>
          <p:nvPr>
            <p:custDataLst>
              <p:tags r:id="rId16"/>
            </p:custDataLst>
          </p:nvPr>
        </p:nvPicPr>
        <p:blipFill>
          <a:blip r:embed="rId11">
            <a:extLst>
              <a:ext uri="{96DAC541-7B7A-43D3-8B79-37D633B846F1}">
                <asvg:svgBlip xmlns:asvg="http://schemas.microsoft.com/office/drawing/2016/SVG/main" r:embed="rId17"/>
              </a:ext>
            </a:extLst>
          </a:blip>
          <a:srcRect/>
          <a:stretch>
            <a:fillRect/>
          </a:stretch>
        </p:blipFill>
        <p:spPr>
          <a:xfrm>
            <a:off x="8492490" y="1849120"/>
            <a:ext cx="342900" cy="309880"/>
          </a:xfrm>
          <a:prstGeom prst="rect">
            <a:avLst/>
          </a:prstGeom>
        </p:spPr>
      </p:pic>
      <p:sp>
        <p:nvSpPr>
          <p:cNvPr id="29" name="任意多边形: 形状 63"/>
          <p:cNvSpPr/>
          <p:nvPr>
            <p:custDataLst>
              <p:tags r:id="rId18"/>
            </p:custDataLst>
          </p:nvPr>
        </p:nvSpPr>
        <p:spPr>
          <a:xfrm>
            <a:off x="8516621" y="2172913"/>
            <a:ext cx="3559318" cy="75315"/>
          </a:xfrm>
          <a:custGeom>
            <a:avLst/>
            <a:gdLst>
              <a:gd name="connsiteX0" fmla="*/ 1585913 w 1638300"/>
              <a:gd name="connsiteY0" fmla="*/ 0 h 57150"/>
              <a:gd name="connsiteX1" fmla="*/ 1638300 w 1638300"/>
              <a:gd name="connsiteY1" fmla="*/ 57150 h 57150"/>
              <a:gd name="connsiteX2" fmla="*/ 0 w 1638300"/>
              <a:gd name="connsiteY2" fmla="*/ 57150 h 57150"/>
            </a:gdLst>
            <a:ahLst/>
            <a:cxnLst>
              <a:cxn ang="0">
                <a:pos x="connsiteX0" y="connsiteY0"/>
              </a:cxn>
              <a:cxn ang="0">
                <a:pos x="connsiteX1" y="connsiteY1"/>
              </a:cxn>
              <a:cxn ang="0">
                <a:pos x="connsiteX2" y="connsiteY2"/>
              </a:cxn>
            </a:cxnLst>
            <a:rect l="l" t="t" r="r" b="b"/>
            <a:pathLst>
              <a:path w="1638300" h="57150">
                <a:moveTo>
                  <a:pt x="1585913" y="0"/>
                </a:moveTo>
                <a:lnTo>
                  <a:pt x="1638300" y="57150"/>
                </a:lnTo>
                <a:lnTo>
                  <a:pt x="0" y="57150"/>
                </a:lnTo>
              </a:path>
            </a:pathLst>
          </a:custGeom>
          <a:noFill/>
          <a:ln w="25400" cap="flat">
            <a:solidFill>
              <a:schemeClr val="accent5">
                <a:lumMod val="75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solidFill>
                <a:schemeClr val="tx1"/>
              </a:solidFill>
            </a:endParaRPr>
          </a:p>
        </p:txBody>
      </p:sp>
      <p:sp>
        <p:nvSpPr>
          <p:cNvPr id="2" name="文本框 1"/>
          <p:cNvSpPr txBox="1"/>
          <p:nvPr/>
        </p:nvSpPr>
        <p:spPr>
          <a:xfrm>
            <a:off x="285750" y="930910"/>
            <a:ext cx="11731625" cy="732155"/>
          </a:xfrm>
          <a:prstGeom prst="rect">
            <a:avLst/>
          </a:prstGeom>
          <a:noFill/>
        </p:spPr>
        <p:txBody>
          <a:bodyPr wrap="square" rtlCol="0" anchor="t">
            <a:spAutoFit/>
          </a:bodyPr>
          <a:p>
            <a:pPr indent="0" fontAlgn="auto">
              <a:lnSpc>
                <a:spcPts val="2500"/>
              </a:lnSpc>
            </a:pPr>
            <a:r>
              <a:rPr lang="zh-CN" altLang="en-US" sz="2400" b="1">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单用对乙酰氨基酚或布洛芬镇痛退热各有侧重存在短板，患者交替或叠加用药易</a:t>
            </a:r>
            <a:r>
              <a:rPr lang="zh-CN" altLang="en-US" sz="24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增加用药风险。</a:t>
            </a:r>
            <a:endParaRPr lang="zh-CN" altLang="en-US" sz="24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nvSpPr>
        <p:spPr>
          <a:xfrm>
            <a:off x="-635" y="0"/>
            <a:ext cx="12192635" cy="826770"/>
          </a:xfrm>
          <a:prstGeom prst="rect">
            <a:avLst/>
          </a:prstGeom>
          <a:gradFill>
            <a:gsLst>
              <a:gs pos="33000">
                <a:srgbClr val="C00000"/>
              </a:gs>
              <a:gs pos="56000">
                <a:srgbClr val="C12A2A"/>
              </a:gs>
              <a:gs pos="15000">
                <a:srgbClr val="C00000"/>
              </a:gs>
              <a:gs pos="1000">
                <a:srgbClr val="C00000"/>
              </a:gs>
              <a:gs pos="88000">
                <a:srgbClr val="FEFFFF">
                  <a:alpha val="100000"/>
                </a:srgbClr>
              </a:gs>
              <a:gs pos="78000">
                <a:schemeClr val="bg1"/>
              </a:gs>
              <a:gs pos="38000">
                <a:srgbClr val="C00000"/>
              </a:gs>
              <a:gs pos="100000">
                <a:srgbClr val="FCFEFF"/>
              </a:gs>
            </a:gsLst>
            <a:lin ang="18900000" scaled="0"/>
          </a:gradFill>
        </p:spPr>
        <p:txBody>
          <a:bodyPr wrap="square" rtlCol="0">
            <a:noAutofit/>
          </a:bodyPr>
          <a:p>
            <a:endParaRPr lang="zh-CN" altLang="en-US">
              <a:latin typeface="Times New Roman" panose="02020603050405020304" pitchFamily="18" charset="0"/>
              <a:cs typeface="Times New Roman" panose="02020603050405020304" pitchFamily="18" charset="0"/>
            </a:endParaRPr>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9938326" y="132270"/>
            <a:ext cx="1949599" cy="649866"/>
          </a:xfrm>
          <a:prstGeom prst="rect">
            <a:avLst/>
          </a:prstGeom>
        </p:spPr>
      </p:pic>
      <p:sp>
        <p:nvSpPr>
          <p:cNvPr id="7" name="矩形 6"/>
          <p:cNvSpPr/>
          <p:nvPr/>
        </p:nvSpPr>
        <p:spPr>
          <a:xfrm>
            <a:off x="462406" y="166392"/>
            <a:ext cx="2860675" cy="521970"/>
          </a:xfrm>
          <a:prstGeom prst="rect">
            <a:avLst/>
          </a:prstGeom>
        </p:spPr>
        <p:txBody>
          <a:bodyPr wrap="none">
            <a:spAutoFit/>
          </a:bodyPr>
          <a:lstStyle/>
          <a:p>
            <a:pPr algn="l"/>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02</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a:t>
            </a:r>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 </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安全性信息</a:t>
            </a:r>
            <a:endPar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graphicFrame>
        <p:nvGraphicFramePr>
          <p:cNvPr id="15" name="表格 14"/>
          <p:cNvGraphicFramePr/>
          <p:nvPr>
            <p:custDataLst>
              <p:tags r:id="rId2"/>
            </p:custDataLst>
          </p:nvPr>
        </p:nvGraphicFramePr>
        <p:xfrm>
          <a:off x="402590" y="857885"/>
          <a:ext cx="11029950" cy="534670"/>
        </p:xfrm>
        <a:graphic>
          <a:graphicData uri="http://schemas.openxmlformats.org/drawingml/2006/table">
            <a:tbl>
              <a:tblPr firstRow="1" bandRow="1">
                <a:tableStyleId>{5C22544A-7EE6-4342-B048-85BDC9FD1C3A}</a:tableStyleId>
              </a:tblPr>
              <a:tblGrid>
                <a:gridCol w="11029950"/>
              </a:tblGrid>
              <a:tr h="534670">
                <a:tc>
                  <a:txBody>
                    <a:bodyPr/>
                    <a:p>
                      <a:pPr algn="l">
                        <a:buNone/>
                      </a:pPr>
                      <a:r>
                        <a:rPr lang="zh-CN" altLang="en-US" sz="2400">
                          <a:solidFill>
                            <a:schemeClr val="tx1"/>
                          </a:solidFill>
                          <a:latin typeface="Times New Roman" panose="02020603050405020304" pitchFamily="18" charset="0"/>
                          <a:ea typeface="+mj-ea"/>
                          <a:cs typeface="Times New Roman" panose="02020603050405020304" pitchFamily="18" charset="0"/>
                          <a:sym typeface="+mn-ea"/>
                        </a:rPr>
                        <a:t>布洛芬和对乙酰氨基酚联合应用与每个成分单独应用</a:t>
                      </a:r>
                      <a:r>
                        <a:rPr lang="zh-CN" altLang="en-US" sz="2400">
                          <a:solidFill>
                            <a:srgbClr val="C00000"/>
                          </a:solidFill>
                          <a:latin typeface="Times New Roman" panose="02020603050405020304" pitchFamily="18" charset="0"/>
                          <a:ea typeface="+mj-ea"/>
                          <a:cs typeface="Times New Roman" panose="02020603050405020304" pitchFamily="18" charset="0"/>
                          <a:sym typeface="+mn-ea"/>
                        </a:rPr>
                        <a:t>安全性方面无差异</a:t>
                      </a:r>
                      <a:endParaRPr lang="zh-CN" altLang="en-US" sz="2400">
                        <a:solidFill>
                          <a:srgbClr val="C00000"/>
                        </a:solidFill>
                        <a:latin typeface="Times New Roman" panose="02020603050405020304" pitchFamily="18" charset="0"/>
                        <a:ea typeface="+mj-ea"/>
                        <a:cs typeface="Times New Roman" panose="02020603050405020304" pitchFamily="18" charset="0"/>
                        <a:sym typeface="+mn-ea"/>
                      </a:endParaRPr>
                    </a:p>
                  </a:txBody>
                  <a:tcPr anchor="ctr" anchorCtr="0">
                    <a:solidFill>
                      <a:srgbClr val="000000">
                        <a:alpha val="0"/>
                      </a:srgbClr>
                    </a:solidFill>
                  </a:tcPr>
                </a:tc>
              </a:tr>
            </a:tbl>
          </a:graphicData>
        </a:graphic>
      </p:graphicFrame>
      <p:graphicFrame>
        <p:nvGraphicFramePr>
          <p:cNvPr id="8" name="表格 7"/>
          <p:cNvGraphicFramePr/>
          <p:nvPr>
            <p:custDataLst>
              <p:tags r:id="rId3"/>
            </p:custDataLst>
          </p:nvPr>
        </p:nvGraphicFramePr>
        <p:xfrm>
          <a:off x="829945" y="3573780"/>
          <a:ext cx="3891915" cy="2921000"/>
        </p:xfrm>
        <a:graphic>
          <a:graphicData uri="http://schemas.openxmlformats.org/drawingml/2006/table">
            <a:tbl>
              <a:tblPr/>
              <a:tblGrid>
                <a:gridCol w="2129790"/>
                <a:gridCol w="1762125"/>
              </a:tblGrid>
              <a:tr h="381000">
                <a:tc gridSpan="2">
                  <a:txBody>
                    <a:bodyPr/>
                    <a:p>
                      <a:pPr indent="0" algn="ctr" fontAlgn="auto">
                        <a:lnSpc>
                          <a:spcPts val="2400"/>
                        </a:lnSpc>
                        <a:spcBef>
                          <a:spcPct val="0"/>
                        </a:spcBef>
                        <a:spcAft>
                          <a:spcPct val="0"/>
                        </a:spcAft>
                        <a:buNone/>
                      </a:pPr>
                      <a:r>
                        <a:rPr lang="zh-CN" altLang="en-US"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安全性数据集受试者列表</a:t>
                      </a:r>
                      <a:r>
                        <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  </a:t>
                      </a:r>
                      <a:endPar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hMerge="1">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17500">
                <a:tc>
                  <a:txBody>
                    <a:bodyPr/>
                    <a:p>
                      <a:pPr indent="0" algn="just" fontAlgn="auto">
                        <a:lnSpc>
                          <a:spcPts val="1900"/>
                        </a:lnSpc>
                        <a:spcBef>
                          <a:spcPct val="0"/>
                        </a:spcBef>
                        <a:spcAft>
                          <a:spcPct val="0"/>
                        </a:spcAft>
                      </a:pPr>
                      <a:r>
                        <a:rPr lang="zh-CN" sz="1200">
                          <a:latin typeface="Times New Roman" panose="02020603050405020304" pitchFamily="18" charset="0"/>
                          <a:ea typeface="微软雅黑" panose="020B0503020204020204" charset="-122"/>
                        </a:rPr>
                        <a:t>治疗组</a:t>
                      </a:r>
                      <a:endParaRPr lang="zh-CN" sz="1200">
                        <a:latin typeface="Times New Roman" panose="02020603050405020304" pitchFamily="18" charset="0"/>
                        <a:ea typeface="微软雅黑" panose="020B0503020204020204" charset="-122"/>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just" fontAlgn="auto">
                        <a:lnSpc>
                          <a:spcPts val="1900"/>
                        </a:lnSpc>
                        <a:spcBef>
                          <a:spcPct val="0"/>
                        </a:spcBef>
                        <a:spcAft>
                          <a:spcPct val="0"/>
                        </a:spcAft>
                      </a:pPr>
                      <a:r>
                        <a:rPr lang="zh-CN" sz="1200">
                          <a:latin typeface="Times New Roman" panose="02020603050405020304" pitchFamily="18" charset="0"/>
                          <a:ea typeface="微软雅黑" panose="020B0503020204020204" charset="-122"/>
                        </a:rPr>
                        <a:t>受试者例数</a:t>
                      </a:r>
                      <a:endParaRPr lang="zh-CN" sz="1200">
                        <a:latin typeface="Times New Roman" panose="02020603050405020304" pitchFamily="18" charset="0"/>
                        <a:ea typeface="微软雅黑" panose="020B0503020204020204" charset="-122"/>
                      </a:endParaRPr>
                    </a:p>
                  </a:txBody>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17500">
                <a:tc>
                  <a:txBody>
                    <a:bodyPr/>
                    <a:p>
                      <a:pPr indent="0" algn="just" fontAlgn="auto">
                        <a:lnSpc>
                          <a:spcPts val="1900"/>
                        </a:lnSpc>
                        <a:spcBef>
                          <a:spcPct val="0"/>
                        </a:spcBef>
                        <a:spcAft>
                          <a:spcPct val="0"/>
                        </a:spcAft>
                      </a:pPr>
                      <a:r>
                        <a:rPr lang="zh-CN" sz="1200">
                          <a:latin typeface="Times New Roman" panose="02020603050405020304" pitchFamily="18" charset="0"/>
                          <a:ea typeface="微软雅黑" panose="020B0503020204020204" charset="-122"/>
                        </a:rPr>
                        <a:t>安慰剂</a:t>
                      </a:r>
                      <a:endParaRPr lang="zh-CN" sz="1200">
                        <a:latin typeface="Times New Roman" panose="02020603050405020304" pitchFamily="18" charset="0"/>
                        <a:ea typeface="微软雅黑" panose="020B0503020204020204" charset="-122"/>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156</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17500">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IBU</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432</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17500">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APAP</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330</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17500">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FDC</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715</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17500">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IBU 200 mg/APAP 500 mg</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90</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17500">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IBU 200 mg/APAP 500 mg</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536</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17500">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IBU 200 mg/APAP 500 mg</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just" fontAlgn="auto">
                        <a:lnSpc>
                          <a:spcPts val="19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89</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bl>
          </a:graphicData>
        </a:graphic>
      </p:graphicFrame>
      <p:sp>
        <p:nvSpPr>
          <p:cNvPr id="12" name="文本框 11"/>
          <p:cNvSpPr txBox="1"/>
          <p:nvPr/>
        </p:nvSpPr>
        <p:spPr>
          <a:xfrm>
            <a:off x="829945" y="3155950"/>
            <a:ext cx="9044305" cy="333375"/>
          </a:xfrm>
          <a:prstGeom prst="rect">
            <a:avLst/>
          </a:prstGeom>
          <a:noFill/>
          <a:extLst>
            <a:ext uri="{909E8E84-426E-40DD-AFC4-6F175D3DCCD1}">
              <a14:hiddenFill xmlns:a14="http://schemas.microsoft.com/office/drawing/2010/main">
                <a:solidFill>
                  <a:schemeClr val="bg1">
                    <a:lumMod val="95000"/>
                  </a:schemeClr>
                </a:solidFill>
              </a14:hiddenFill>
            </a:ext>
          </a:extLst>
        </p:spPr>
        <p:txBody>
          <a:bodyPr wrap="square" rtlCol="0" anchor="ctr" anchorCtr="0">
            <a:noAutofit/>
          </a:bodyPr>
          <a:p>
            <a:pPr indent="0">
              <a:buFont typeface="Wingdings" panose="05000000000000000000" charset="0"/>
              <a:buNone/>
            </a:pPr>
            <a:r>
              <a:rPr lang="zh-CN" altLang="en-US" sz="1200" b="1">
                <a:latin typeface="Times New Roman" panose="02020603050405020304" pitchFamily="18" charset="0"/>
                <a:ea typeface="微软雅黑" panose="020B0503020204020204" charset="-122"/>
                <a:cs typeface="Times New Roman" panose="02020603050405020304" pitchFamily="18" charset="0"/>
              </a:rPr>
              <a:t>（</a:t>
            </a:r>
            <a:r>
              <a:rPr lang="en-US" altLang="zh-CN" sz="1200" b="1">
                <a:latin typeface="Times New Roman" panose="02020603050405020304" pitchFamily="18" charset="0"/>
                <a:ea typeface="微软雅黑" panose="020B0503020204020204" charset="-122"/>
                <a:cs typeface="Times New Roman" panose="02020603050405020304" pitchFamily="18" charset="0"/>
              </a:rPr>
              <a:t>1</a:t>
            </a:r>
            <a:r>
              <a:rPr lang="zh-CN" altLang="en-US" sz="1200" b="1">
                <a:latin typeface="Times New Roman" panose="02020603050405020304" pitchFamily="18" charset="0"/>
                <a:ea typeface="微软雅黑" panose="020B0503020204020204" charset="-122"/>
                <a:cs typeface="Times New Roman" panose="02020603050405020304" pitchFamily="18" charset="0"/>
              </a:rPr>
              <a:t>）共</a:t>
            </a:r>
            <a:r>
              <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7</a:t>
            </a:r>
            <a:r>
              <a:rPr lang="zh-CN" altLang="en-US"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项临床试验</a:t>
            </a:r>
            <a:r>
              <a:rPr lang="zh-CN" altLang="en-US" sz="1200" b="1">
                <a:latin typeface="Times New Roman" panose="02020603050405020304" pitchFamily="18" charset="0"/>
                <a:ea typeface="微软雅黑" panose="020B0503020204020204" charset="-122"/>
                <a:cs typeface="Times New Roman" panose="02020603050405020304" pitchFamily="18" charset="0"/>
              </a:rPr>
              <a:t>，有</a:t>
            </a:r>
            <a:r>
              <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1477</a:t>
            </a:r>
            <a:r>
              <a:rPr lang="zh-CN" altLang="en-US"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名</a:t>
            </a:r>
            <a:r>
              <a:rPr lang="zh-CN" altLang="en-US" sz="1200" b="1">
                <a:latin typeface="Times New Roman" panose="02020603050405020304" pitchFamily="18" charset="0"/>
                <a:ea typeface="微软雅黑" panose="020B0503020204020204" charset="-122"/>
                <a:cs typeface="Times New Roman" panose="02020603050405020304" pitchFamily="18" charset="0"/>
              </a:rPr>
              <a:t>受试者接受研究药物；（</a:t>
            </a:r>
            <a:r>
              <a:rPr lang="en-US" altLang="zh-CN" sz="1200" b="1">
                <a:latin typeface="Times New Roman" panose="02020603050405020304" pitchFamily="18" charset="0"/>
                <a:ea typeface="微软雅黑" panose="020B0503020204020204" charset="-122"/>
                <a:cs typeface="Times New Roman" panose="02020603050405020304" pitchFamily="18" charset="0"/>
              </a:rPr>
              <a:t>2</a:t>
            </a:r>
            <a:r>
              <a:rPr lang="zh-CN" altLang="en-US" sz="1200" b="1">
                <a:latin typeface="Times New Roman" panose="02020603050405020304" pitchFamily="18" charset="0"/>
                <a:ea typeface="微软雅黑" panose="020B0503020204020204" charset="-122"/>
                <a:cs typeface="Times New Roman" panose="02020603050405020304" pitchFamily="18" charset="0"/>
              </a:rPr>
              <a:t>）</a:t>
            </a:r>
            <a:r>
              <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IBU</a:t>
            </a:r>
            <a:r>
              <a:rPr lang="en-US" altLang="zh-CN" sz="1200" b="1">
                <a:latin typeface="Times New Roman" panose="02020603050405020304" pitchFamily="18" charset="0"/>
                <a:ea typeface="微软雅黑" panose="020B0503020204020204" charset="-122"/>
                <a:cs typeface="Times New Roman" panose="02020603050405020304" pitchFamily="18" charset="0"/>
              </a:rPr>
              <a:t>:</a:t>
            </a:r>
            <a:r>
              <a:rPr lang="zh-CN" altLang="en-US" sz="1200" b="1">
                <a:latin typeface="Times New Roman" panose="02020603050405020304" pitchFamily="18" charset="0"/>
                <a:ea typeface="微软雅黑" panose="020B0503020204020204" charset="-122"/>
                <a:cs typeface="Times New Roman" panose="02020603050405020304" pitchFamily="18" charset="0"/>
              </a:rPr>
              <a:t>布洛芬；</a:t>
            </a:r>
            <a:r>
              <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APAP</a:t>
            </a:r>
            <a:r>
              <a:rPr lang="en-US" altLang="zh-CN" sz="1200" b="1">
                <a:latin typeface="Times New Roman" panose="02020603050405020304" pitchFamily="18" charset="0"/>
                <a:ea typeface="微软雅黑" panose="020B0503020204020204" charset="-122"/>
                <a:cs typeface="Times New Roman" panose="02020603050405020304" pitchFamily="18" charset="0"/>
              </a:rPr>
              <a:t>:</a:t>
            </a:r>
            <a:r>
              <a:rPr lang="zh-CN" altLang="en-US" sz="1200" b="1">
                <a:latin typeface="Times New Roman" panose="02020603050405020304" pitchFamily="18" charset="0"/>
                <a:ea typeface="微软雅黑" panose="020B0503020204020204" charset="-122"/>
                <a:cs typeface="Times New Roman" panose="02020603050405020304" pitchFamily="18" charset="0"/>
                <a:sym typeface="+mn-ea"/>
              </a:rPr>
              <a:t>对乙酰氨基酚；</a:t>
            </a:r>
            <a:r>
              <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FDC</a:t>
            </a:r>
            <a:r>
              <a:rPr lang="en-US" altLang="zh-CN" sz="1200" b="1">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200" b="1">
                <a:latin typeface="Times New Roman" panose="02020603050405020304" pitchFamily="18" charset="0"/>
                <a:ea typeface="微软雅黑" panose="020B0503020204020204" charset="-122"/>
                <a:cs typeface="Times New Roman" panose="02020603050405020304" pitchFamily="18" charset="0"/>
                <a:sym typeface="+mn-ea"/>
              </a:rPr>
              <a:t>本品</a:t>
            </a:r>
            <a:endParaRPr lang="zh-CN" altLang="en-US" sz="1200" b="1">
              <a:latin typeface="Times New Roman" panose="02020603050405020304" pitchFamily="18" charset="0"/>
              <a:ea typeface="微软雅黑" panose="020B0503020204020204" charset="-122"/>
              <a:cs typeface="Times New Roman" panose="02020603050405020304" pitchFamily="18" charset="0"/>
              <a:sym typeface="+mn-ea"/>
            </a:endParaRPr>
          </a:p>
        </p:txBody>
      </p:sp>
      <p:graphicFrame>
        <p:nvGraphicFramePr>
          <p:cNvPr id="9" name="表格 8"/>
          <p:cNvGraphicFramePr/>
          <p:nvPr>
            <p:custDataLst>
              <p:tags r:id="rId4"/>
            </p:custDataLst>
          </p:nvPr>
        </p:nvGraphicFramePr>
        <p:xfrm>
          <a:off x="4945380" y="3573145"/>
          <a:ext cx="6771005" cy="2912745"/>
        </p:xfrm>
        <a:graphic>
          <a:graphicData uri="http://schemas.openxmlformats.org/drawingml/2006/table">
            <a:tbl>
              <a:tblPr/>
              <a:tblGrid>
                <a:gridCol w="1590040"/>
                <a:gridCol w="527685"/>
                <a:gridCol w="1130935"/>
                <a:gridCol w="1077595"/>
                <a:gridCol w="1193800"/>
                <a:gridCol w="1250950"/>
              </a:tblGrid>
              <a:tr h="445770">
                <a:tc gridSpan="6">
                  <a:txBody>
                    <a:bodyPr/>
                    <a:p>
                      <a:pPr indent="0" algn="ctr" fontAlgn="ctr">
                        <a:lnSpc>
                          <a:spcPts val="2600"/>
                        </a:lnSpc>
                        <a:spcBef>
                          <a:spcPct val="0"/>
                        </a:spcBef>
                        <a:spcAft>
                          <a:spcPct val="0"/>
                        </a:spcAft>
                      </a:pPr>
                      <a:r>
                        <a:rPr lang="zh-CN"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不良事件（</a:t>
                      </a:r>
                      <a:r>
                        <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AE</a:t>
                      </a:r>
                      <a:r>
                        <a:rPr lang="zh-CN"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a:t>
                      </a:r>
                      <a:r>
                        <a:rPr lang="zh-CN" altLang="en-US"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按</a:t>
                      </a:r>
                      <a:r>
                        <a:rPr lang="zh-CN"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治疗组汇总</a:t>
                      </a:r>
                      <a:r>
                        <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  </a:t>
                      </a:r>
                      <a:endPar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hMerge="1">
                  <a:tcPr marL="68580" marR="68580" marT="0" marB="0" anchor="t"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r>
              <a:tr h="356235">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 </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zh-CN" sz="1200">
                          <a:latin typeface="Times New Roman" panose="02020603050405020304" pitchFamily="18" charset="0"/>
                          <a:ea typeface="微软雅黑" panose="020B0503020204020204" charset="-122"/>
                        </a:rPr>
                        <a:t>合计</a:t>
                      </a:r>
                      <a:endParaRPr lang="zh-CN" sz="1200">
                        <a:latin typeface="Times New Roman" panose="02020603050405020304" pitchFamily="18" charset="0"/>
                        <a:ea typeface="微软雅黑" panose="020B0503020204020204" charset="-122"/>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FDC</a:t>
                      </a:r>
                      <a:r>
                        <a:rPr lang="zh-CN" sz="1200">
                          <a:latin typeface="Times New Roman" panose="02020603050405020304" pitchFamily="18" charset="0"/>
                          <a:ea typeface="微软雅黑" panose="020B0503020204020204" charset="-122"/>
                          <a:cs typeface="Times New Roman" panose="02020603050405020304" pitchFamily="18" charset="0"/>
                        </a:rPr>
                        <a:t>（</a:t>
                      </a:r>
                      <a:r>
                        <a:rPr lang="en-US" altLang="zh-CN" sz="1200">
                          <a:latin typeface="Times New Roman" panose="02020603050405020304" pitchFamily="18" charset="0"/>
                          <a:ea typeface="微软雅黑" panose="020B0503020204020204" charset="-122"/>
                          <a:cs typeface="Times New Roman" panose="02020603050405020304" pitchFamily="18" charset="0"/>
                        </a:rPr>
                        <a:t>N=715</a:t>
                      </a:r>
                      <a:r>
                        <a:rPr lang="zh-CN" sz="1200">
                          <a:latin typeface="Times New Roman" panose="02020603050405020304" pitchFamily="18" charset="0"/>
                          <a:ea typeface="微软雅黑" panose="020B0503020204020204" charset="-122"/>
                          <a:cs typeface="Times New Roman" panose="02020603050405020304" pitchFamily="18" charset="0"/>
                        </a:rPr>
                        <a:t>）</a:t>
                      </a:r>
                      <a:endParaRPr 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IBU</a:t>
                      </a:r>
                      <a:r>
                        <a:rPr lang="zh-CN" sz="1200">
                          <a:latin typeface="Times New Roman" panose="02020603050405020304" pitchFamily="18" charset="0"/>
                          <a:ea typeface="微软雅黑" panose="020B0503020204020204" charset="-122"/>
                          <a:cs typeface="Times New Roman" panose="02020603050405020304" pitchFamily="18" charset="0"/>
                        </a:rPr>
                        <a:t>（</a:t>
                      </a:r>
                      <a:r>
                        <a:rPr lang="en-US" altLang="zh-CN" sz="1200">
                          <a:latin typeface="Times New Roman" panose="02020603050405020304" pitchFamily="18" charset="0"/>
                          <a:ea typeface="微软雅黑" panose="020B0503020204020204" charset="-122"/>
                          <a:cs typeface="Times New Roman" panose="02020603050405020304" pitchFamily="18" charset="0"/>
                        </a:rPr>
                        <a:t>N=432</a:t>
                      </a:r>
                      <a:r>
                        <a:rPr lang="zh-CN" sz="1200">
                          <a:latin typeface="Times New Roman" panose="02020603050405020304" pitchFamily="18" charset="0"/>
                          <a:ea typeface="微软雅黑" panose="020B0503020204020204" charset="-122"/>
                          <a:cs typeface="Times New Roman" panose="02020603050405020304" pitchFamily="18" charset="0"/>
                        </a:rPr>
                        <a:t>）</a:t>
                      </a:r>
                      <a:endParaRPr 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APAP</a:t>
                      </a:r>
                      <a:r>
                        <a:rPr lang="zh-CN" sz="1200">
                          <a:latin typeface="Times New Roman" panose="02020603050405020304" pitchFamily="18" charset="0"/>
                          <a:ea typeface="微软雅黑" panose="020B0503020204020204" charset="-122"/>
                          <a:cs typeface="Times New Roman" panose="02020603050405020304" pitchFamily="18" charset="0"/>
                        </a:rPr>
                        <a:t>（</a:t>
                      </a:r>
                      <a:r>
                        <a:rPr lang="en-US" altLang="zh-CN" sz="1200">
                          <a:latin typeface="Times New Roman" panose="02020603050405020304" pitchFamily="18" charset="0"/>
                          <a:ea typeface="微软雅黑" panose="020B0503020204020204" charset="-122"/>
                          <a:cs typeface="Times New Roman" panose="02020603050405020304" pitchFamily="18" charset="0"/>
                        </a:rPr>
                        <a:t>N=330</a:t>
                      </a:r>
                      <a:r>
                        <a:rPr lang="zh-CN" sz="1200">
                          <a:latin typeface="Times New Roman" panose="02020603050405020304" pitchFamily="18" charset="0"/>
                          <a:ea typeface="微软雅黑" panose="020B0503020204020204" charset="-122"/>
                          <a:cs typeface="Times New Roman" panose="02020603050405020304" pitchFamily="18" charset="0"/>
                        </a:rPr>
                        <a:t>）</a:t>
                      </a:r>
                      <a:endParaRPr 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zh-CN" sz="1200">
                          <a:latin typeface="Times New Roman" panose="02020603050405020304" pitchFamily="18" charset="0"/>
                          <a:ea typeface="微软雅黑" panose="020B0503020204020204" charset="-122"/>
                          <a:cs typeface="Times New Roman" panose="02020603050405020304" pitchFamily="18" charset="0"/>
                        </a:rPr>
                        <a:t>安慰剂</a:t>
                      </a:r>
                      <a:r>
                        <a:rPr lang="en-US" altLang="zh-CN" sz="1200">
                          <a:latin typeface="Times New Roman" panose="02020603050405020304" pitchFamily="18" charset="0"/>
                          <a:ea typeface="微软雅黑" panose="020B0503020204020204" charset="-122"/>
                          <a:cs typeface="Times New Roman" panose="02020603050405020304" pitchFamily="18" charset="0"/>
                        </a:rPr>
                        <a:t>N=156</a:t>
                      </a:r>
                      <a:r>
                        <a:rPr lang="zh-CN" sz="1200">
                          <a:latin typeface="Times New Roman" panose="02020603050405020304" pitchFamily="18" charset="0"/>
                          <a:ea typeface="微软雅黑" panose="020B0503020204020204" charset="-122"/>
                          <a:cs typeface="Times New Roman" panose="02020603050405020304" pitchFamily="18" charset="0"/>
                        </a:rPr>
                        <a:t>）</a:t>
                      </a:r>
                      <a:endParaRPr 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50520">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AE</a:t>
                      </a:r>
                      <a:r>
                        <a:rPr lang="zh-CN" sz="1200">
                          <a:latin typeface="Times New Roman" panose="02020603050405020304" pitchFamily="18" charset="0"/>
                          <a:ea typeface="微软雅黑" panose="020B0503020204020204" charset="-122"/>
                          <a:cs typeface="Times New Roman" panose="02020603050405020304" pitchFamily="18" charset="0"/>
                        </a:rPr>
                        <a:t>受试者例数（</a:t>
                      </a:r>
                      <a:r>
                        <a:rPr lang="en-US" altLang="zh-CN" sz="1200">
                          <a:latin typeface="Times New Roman" panose="02020603050405020304" pitchFamily="18" charset="0"/>
                          <a:ea typeface="微软雅黑" panose="020B0503020204020204" charset="-122"/>
                          <a:cs typeface="Times New Roman" panose="02020603050405020304" pitchFamily="18" charset="0"/>
                        </a:rPr>
                        <a:t>%</a:t>
                      </a:r>
                      <a:r>
                        <a:rPr lang="zh-CN" sz="1200">
                          <a:latin typeface="Times New Roman" panose="02020603050405020304" pitchFamily="18" charset="0"/>
                          <a:ea typeface="微软雅黑" panose="020B0503020204020204" charset="-122"/>
                          <a:cs typeface="Times New Roman" panose="02020603050405020304" pitchFamily="18" charset="0"/>
                        </a:rPr>
                        <a:t>）</a:t>
                      </a:r>
                      <a:endParaRPr 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302</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127</a:t>
                      </a:r>
                      <a:r>
                        <a:rPr lang="zh-CN" sz="1200">
                          <a:latin typeface="Times New Roman" panose="02020603050405020304" pitchFamily="18" charset="0"/>
                          <a:ea typeface="微软雅黑" panose="020B0503020204020204" charset="-122"/>
                          <a:cs typeface="Times New Roman" panose="02020603050405020304" pitchFamily="18" charset="0"/>
                        </a:rPr>
                        <a:t>（</a:t>
                      </a:r>
                      <a:r>
                        <a:rPr lang="en-US" altLang="zh-CN" sz="1200">
                          <a:latin typeface="Times New Roman" panose="02020603050405020304" pitchFamily="18" charset="0"/>
                          <a:ea typeface="微软雅黑" panose="020B0503020204020204" charset="-122"/>
                          <a:cs typeface="Times New Roman" panose="02020603050405020304" pitchFamily="18" charset="0"/>
                        </a:rPr>
                        <a:t>18%</a:t>
                      </a:r>
                      <a:r>
                        <a:rPr lang="zh-CN" sz="1200">
                          <a:latin typeface="Times New Roman" panose="02020603050405020304" pitchFamily="18" charset="0"/>
                          <a:ea typeface="微软雅黑" panose="020B0503020204020204" charset="-122"/>
                          <a:cs typeface="Times New Roman" panose="02020603050405020304" pitchFamily="18" charset="0"/>
                        </a:rPr>
                        <a:t>）</a:t>
                      </a:r>
                      <a:endParaRPr 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75</a:t>
                      </a:r>
                      <a:r>
                        <a:rPr lang="zh-CN" sz="1200">
                          <a:latin typeface="Times New Roman" panose="02020603050405020304" pitchFamily="18" charset="0"/>
                          <a:ea typeface="微软雅黑" panose="020B0503020204020204" charset="-122"/>
                          <a:cs typeface="Times New Roman" panose="02020603050405020304" pitchFamily="18" charset="0"/>
                        </a:rPr>
                        <a:t>（</a:t>
                      </a:r>
                      <a:r>
                        <a:rPr lang="en-US" altLang="zh-CN" sz="1200">
                          <a:latin typeface="Times New Roman" panose="02020603050405020304" pitchFamily="18" charset="0"/>
                          <a:ea typeface="微软雅黑" panose="020B0503020204020204" charset="-122"/>
                          <a:cs typeface="Times New Roman" panose="02020603050405020304" pitchFamily="18" charset="0"/>
                        </a:rPr>
                        <a:t>17%</a:t>
                      </a:r>
                      <a:r>
                        <a:rPr lang="zh-CN" sz="1200">
                          <a:latin typeface="Times New Roman" panose="02020603050405020304" pitchFamily="18" charset="0"/>
                          <a:ea typeface="微软雅黑" panose="020B0503020204020204" charset="-122"/>
                          <a:cs typeface="Times New Roman" panose="02020603050405020304" pitchFamily="18" charset="0"/>
                        </a:rPr>
                        <a:t>）</a:t>
                      </a:r>
                      <a:endParaRPr 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48</a:t>
                      </a:r>
                      <a:r>
                        <a:rPr lang="zh-CN" sz="1200">
                          <a:latin typeface="Times New Roman" panose="02020603050405020304" pitchFamily="18" charset="0"/>
                          <a:ea typeface="微软雅黑" panose="020B0503020204020204" charset="-122"/>
                          <a:cs typeface="Times New Roman" panose="02020603050405020304" pitchFamily="18" charset="0"/>
                        </a:rPr>
                        <a:t>（</a:t>
                      </a:r>
                      <a:r>
                        <a:rPr lang="en-US" altLang="zh-CN" sz="1200">
                          <a:latin typeface="Times New Roman" panose="02020603050405020304" pitchFamily="18" charset="0"/>
                          <a:ea typeface="微软雅黑" panose="020B0503020204020204" charset="-122"/>
                          <a:cs typeface="Times New Roman" panose="02020603050405020304" pitchFamily="18" charset="0"/>
                        </a:rPr>
                        <a:t>15%</a:t>
                      </a:r>
                      <a:r>
                        <a:rPr lang="zh-CN" sz="1200">
                          <a:latin typeface="Times New Roman" panose="02020603050405020304" pitchFamily="18" charset="0"/>
                          <a:ea typeface="微软雅黑" panose="020B0503020204020204" charset="-122"/>
                          <a:cs typeface="Times New Roman" panose="02020603050405020304" pitchFamily="18" charset="0"/>
                        </a:rPr>
                        <a:t>）</a:t>
                      </a:r>
                      <a:endParaRPr 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50</a:t>
                      </a:r>
                      <a:r>
                        <a:rPr lang="zh-CN" sz="1200">
                          <a:latin typeface="Times New Roman" panose="02020603050405020304" pitchFamily="18" charset="0"/>
                          <a:ea typeface="微软雅黑" panose="020B0503020204020204" charset="-122"/>
                          <a:cs typeface="Times New Roman" panose="02020603050405020304" pitchFamily="18" charset="0"/>
                        </a:rPr>
                        <a:t>（</a:t>
                      </a:r>
                      <a:r>
                        <a:rPr lang="en-US" altLang="zh-CN" sz="1200">
                          <a:latin typeface="Times New Roman" panose="02020603050405020304" pitchFamily="18" charset="0"/>
                          <a:ea typeface="微软雅黑" panose="020B0503020204020204" charset="-122"/>
                          <a:cs typeface="Times New Roman" panose="02020603050405020304" pitchFamily="18" charset="0"/>
                        </a:rPr>
                        <a:t>32%</a:t>
                      </a:r>
                      <a:r>
                        <a:rPr lang="zh-CN" sz="1200">
                          <a:latin typeface="Times New Roman" panose="02020603050405020304" pitchFamily="18" charset="0"/>
                          <a:ea typeface="微软雅黑" panose="020B0503020204020204" charset="-122"/>
                          <a:cs typeface="Times New Roman" panose="02020603050405020304" pitchFamily="18" charset="0"/>
                        </a:rPr>
                        <a:t>）</a:t>
                      </a:r>
                      <a:endParaRPr 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405765">
                <a:tc gridSpan="6">
                  <a:txBody>
                    <a:bodyPr/>
                    <a:p>
                      <a:pPr indent="0" algn="ctr" fontAlgn="ctr">
                        <a:lnSpc>
                          <a:spcPts val="2500"/>
                        </a:lnSpc>
                        <a:spcBef>
                          <a:spcPct val="0"/>
                        </a:spcBef>
                        <a:spcAft>
                          <a:spcPct val="0"/>
                        </a:spcAft>
                      </a:pPr>
                      <a:r>
                        <a:rPr 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常见不良事件受试者例数（发生率大</a:t>
                      </a:r>
                      <a:r>
                        <a:rPr lang="en-US" alt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≥2%</a:t>
                      </a:r>
                      <a:r>
                        <a:rPr 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rPr>
                        <a:t>）</a:t>
                      </a:r>
                      <a:endParaRPr lang="zh-CN" sz="1200" b="1">
                        <a:solidFill>
                          <a:srgbClr val="C00000"/>
                        </a:solidFill>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t" anchorCtr="0">
                    <a:lnL>
                      <a:noFill/>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c hMerge="1">
                  <a:tcPr>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tcPr>
                </a:tc>
              </a:tr>
              <a:tr h="339090">
                <a:tc>
                  <a:txBody>
                    <a:bodyPr/>
                    <a:p>
                      <a:pPr indent="0" algn="l" fontAlgn="ctr">
                        <a:lnSpc>
                          <a:spcPts val="2000"/>
                        </a:lnSpc>
                        <a:spcBef>
                          <a:spcPct val="0"/>
                        </a:spcBef>
                        <a:spcAft>
                          <a:spcPct val="0"/>
                        </a:spcAft>
                      </a:pPr>
                      <a:r>
                        <a:rPr lang="zh-CN" sz="1200">
                          <a:latin typeface="Times New Roman" panose="02020603050405020304" pitchFamily="18" charset="0"/>
                          <a:ea typeface="微软雅黑" panose="020B0503020204020204" charset="-122"/>
                        </a:rPr>
                        <a:t>恶心</a:t>
                      </a:r>
                      <a:endParaRPr lang="zh-CN" sz="1200">
                        <a:latin typeface="Times New Roman" panose="02020603050405020304" pitchFamily="18" charset="0"/>
                        <a:ea typeface="微软雅黑" panose="020B0503020204020204" charset="-122"/>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120</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81 (11%)</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47 (11%)</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34 (10%)</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39 (25%)</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38455">
                <a:tc>
                  <a:txBody>
                    <a:bodyPr/>
                    <a:p>
                      <a:pPr indent="0" algn="l" fontAlgn="ctr">
                        <a:lnSpc>
                          <a:spcPts val="2000"/>
                        </a:lnSpc>
                        <a:spcBef>
                          <a:spcPct val="0"/>
                        </a:spcBef>
                        <a:spcAft>
                          <a:spcPct val="0"/>
                        </a:spcAft>
                      </a:pPr>
                      <a:r>
                        <a:rPr lang="zh-CN" sz="1200">
                          <a:latin typeface="Times New Roman" panose="02020603050405020304" pitchFamily="18" charset="0"/>
                          <a:ea typeface="微软雅黑" panose="020B0503020204020204" charset="-122"/>
                        </a:rPr>
                        <a:t>呕吐</a:t>
                      </a:r>
                      <a:endParaRPr lang="zh-CN" sz="1200">
                        <a:latin typeface="Times New Roman" panose="02020603050405020304" pitchFamily="18" charset="0"/>
                        <a:ea typeface="微软雅黑" panose="020B0503020204020204" charset="-122"/>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109</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36 (5%)</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29 (7%)</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20 (6%)</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15%</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38455">
                <a:tc>
                  <a:txBody>
                    <a:bodyPr/>
                    <a:p>
                      <a:pPr indent="0" algn="l" fontAlgn="ctr">
                        <a:lnSpc>
                          <a:spcPts val="2000"/>
                        </a:lnSpc>
                        <a:spcBef>
                          <a:spcPct val="0"/>
                        </a:spcBef>
                        <a:spcAft>
                          <a:spcPct val="0"/>
                        </a:spcAft>
                      </a:pPr>
                      <a:r>
                        <a:rPr lang="zh-CN" sz="1200">
                          <a:latin typeface="Times New Roman" panose="02020603050405020304" pitchFamily="18" charset="0"/>
                          <a:ea typeface="微软雅黑" panose="020B0503020204020204" charset="-122"/>
                        </a:rPr>
                        <a:t>眩晕</a:t>
                      </a:r>
                      <a:endParaRPr lang="zh-CN" sz="1200">
                        <a:latin typeface="Times New Roman" panose="02020603050405020304" pitchFamily="18" charset="0"/>
                        <a:ea typeface="微软雅黑" panose="020B0503020204020204" charset="-122"/>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67</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30 (4%)</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13 (3%)</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13 (4%)</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11 (7%)</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r h="338455">
                <a:tc>
                  <a:txBody>
                    <a:bodyPr/>
                    <a:p>
                      <a:pPr indent="0" algn="l" fontAlgn="ctr">
                        <a:lnSpc>
                          <a:spcPts val="2000"/>
                        </a:lnSpc>
                        <a:spcBef>
                          <a:spcPct val="0"/>
                        </a:spcBef>
                        <a:spcAft>
                          <a:spcPct val="0"/>
                        </a:spcAft>
                      </a:pPr>
                      <a:r>
                        <a:rPr lang="zh-CN" sz="1200">
                          <a:latin typeface="Times New Roman" panose="02020603050405020304" pitchFamily="18" charset="0"/>
                          <a:ea typeface="微软雅黑" panose="020B0503020204020204" charset="-122"/>
                        </a:rPr>
                        <a:t>头痛</a:t>
                      </a:r>
                      <a:endParaRPr lang="zh-CN" sz="1200">
                        <a:latin typeface="Times New Roman" panose="02020603050405020304" pitchFamily="18" charset="0"/>
                        <a:ea typeface="微软雅黑" panose="020B0503020204020204" charset="-122"/>
                      </a:endParaRPr>
                    </a:p>
                  </a:txBody>
                  <a:tcPr marL="68580" marR="68580" marT="0" marB="0" anchor="t" anchorCtr="0">
                    <a:lnL>
                      <a:noFill/>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21</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8 (1.1%)</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3 (0.7%)</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5 (1.5%)</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w="6350" cap="flat" cmpd="sng">
                      <a:solidFill>
                        <a:srgbClr val="000008"/>
                      </a:solidFill>
                      <a:prstDash val="solid"/>
                      <a:headEnd type="none" w="med" len="med"/>
                      <a:tailEnd type="none" w="med" len="med"/>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c>
                  <a:txBody>
                    <a:bodyPr/>
                    <a:p>
                      <a:pPr indent="0" algn="l" fontAlgn="ctr">
                        <a:lnSpc>
                          <a:spcPts val="2000"/>
                        </a:lnSpc>
                        <a:spcBef>
                          <a:spcPct val="0"/>
                        </a:spcBef>
                        <a:spcAft>
                          <a:spcPct val="0"/>
                        </a:spcAft>
                      </a:pPr>
                      <a:r>
                        <a:rPr lang="en-US" altLang="zh-CN" sz="1200">
                          <a:latin typeface="Times New Roman" panose="02020603050405020304" pitchFamily="18" charset="0"/>
                          <a:ea typeface="微软雅黑" panose="020B0503020204020204" charset="-122"/>
                          <a:cs typeface="Times New Roman" panose="02020603050405020304" pitchFamily="18" charset="0"/>
                        </a:rPr>
                        <a:t>5 (3.2%)</a:t>
                      </a:r>
                      <a:endParaRPr lang="en-US" altLang="zh-CN" sz="1200">
                        <a:latin typeface="Times New Roman" panose="02020603050405020304" pitchFamily="18" charset="0"/>
                        <a:ea typeface="微软雅黑" panose="020B0503020204020204" charset="-122"/>
                        <a:cs typeface="Times New Roman" panose="02020603050405020304" pitchFamily="18" charset="0"/>
                      </a:endParaRPr>
                    </a:p>
                  </a:txBody>
                  <a:tcPr marL="68580" marR="68580" marT="0" marB="0" anchor="ctr" anchorCtr="0">
                    <a:lnL w="6350" cap="flat" cmpd="sng">
                      <a:solidFill>
                        <a:srgbClr val="000008"/>
                      </a:solidFill>
                      <a:prstDash val="solid"/>
                      <a:headEnd type="none" w="med" len="med"/>
                      <a:tailEnd type="none" w="med" len="med"/>
                    </a:lnL>
                    <a:lnR>
                      <a:noFill/>
                    </a:lnR>
                    <a:lnT w="6350" cap="flat" cmpd="sng">
                      <a:solidFill>
                        <a:srgbClr val="000008"/>
                      </a:solidFill>
                      <a:prstDash val="solid"/>
                      <a:headEnd type="none" w="med" len="med"/>
                      <a:tailEnd type="none" w="med" len="med"/>
                    </a:lnT>
                    <a:lnB w="6350" cap="flat" cmpd="sng">
                      <a:solidFill>
                        <a:srgbClr val="000008"/>
                      </a:solidFill>
                      <a:prstDash val="solid"/>
                      <a:headEnd type="none" w="med" len="med"/>
                      <a:tailEnd type="none" w="med" len="med"/>
                    </a:lnB>
                    <a:noFill/>
                  </a:tcPr>
                </a:tc>
              </a:tr>
            </a:tbl>
          </a:graphicData>
        </a:graphic>
      </p:graphicFrame>
      <p:sp>
        <p:nvSpPr>
          <p:cNvPr id="40" name="文本框 39"/>
          <p:cNvSpPr txBox="1"/>
          <p:nvPr/>
        </p:nvSpPr>
        <p:spPr>
          <a:xfrm>
            <a:off x="443230" y="6593205"/>
            <a:ext cx="3624580" cy="229870"/>
          </a:xfrm>
          <a:prstGeom prst="rect">
            <a:avLst/>
          </a:prstGeom>
          <a:noFill/>
        </p:spPr>
        <p:txBody>
          <a:bodyPr wrap="square" rtlCol="0" anchor="t">
            <a:spAutoFit/>
          </a:bodyPr>
          <a:p>
            <a:r>
              <a:rPr lang="en-US" altLang="zh-CN" sz="900">
                <a:latin typeface="Times New Roman" panose="02020603050405020304" pitchFamily="18" charset="0"/>
                <a:ea typeface="微软雅黑" panose="020B0503020204020204" charset="-122"/>
                <a:cs typeface="Times New Roman" panose="02020603050405020304" pitchFamily="18" charset="0"/>
                <a:sym typeface="+mn-ea"/>
              </a:rPr>
              <a:t>[1] </a:t>
            </a:r>
            <a:r>
              <a:rPr lang="zh-CN" altLang="en-US" sz="900">
                <a:latin typeface="Times New Roman" panose="02020603050405020304" pitchFamily="18" charset="0"/>
                <a:ea typeface="微软雅黑" panose="020B0503020204020204" charset="-122"/>
                <a:cs typeface="Times New Roman" panose="02020603050405020304" pitchFamily="18" charset="0"/>
                <a:sym typeface="+mn-ea"/>
              </a:rPr>
              <a:t>对乙酰氨基酚布洛芬片原研制剂</a:t>
            </a:r>
            <a:r>
              <a:rPr lang="en-US" altLang="zh-CN" sz="900">
                <a:latin typeface="Times New Roman" panose="02020603050405020304" pitchFamily="18" charset="0"/>
                <a:ea typeface="微软雅黑" panose="020B0503020204020204" charset="-122"/>
                <a:cs typeface="Times New Roman" panose="02020603050405020304" pitchFamily="18" charset="0"/>
                <a:sym typeface="+mn-ea"/>
              </a:rPr>
              <a:t>FDA</a:t>
            </a:r>
            <a:r>
              <a:rPr lang="zh-CN" altLang="en-US" sz="900">
                <a:latin typeface="Times New Roman" panose="02020603050405020304" pitchFamily="18" charset="0"/>
                <a:ea typeface="微软雅黑" panose="020B0503020204020204" charset="-122"/>
                <a:cs typeface="Times New Roman" panose="02020603050405020304" pitchFamily="18" charset="0"/>
                <a:sym typeface="+mn-ea"/>
              </a:rPr>
              <a:t>医学审评报告</a:t>
            </a:r>
            <a:endParaRPr lang="en-US" altLang="zh-CN" sz="900">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504" name="textbox 504"/>
          <p:cNvSpPr/>
          <p:nvPr/>
        </p:nvSpPr>
        <p:spPr>
          <a:xfrm>
            <a:off x="462280" y="2922270"/>
            <a:ext cx="11444605" cy="3670935"/>
          </a:xfrm>
          <a:prstGeom prst="roundRect">
            <a:avLst>
              <a:gd name="adj" fmla="val 6483"/>
            </a:avLst>
          </a:prstGeom>
          <a:noFill/>
          <a:ln w="19050" cap="flat">
            <a:solidFill>
              <a:schemeClr val="accent5">
                <a:lumMod val="75000"/>
              </a:schemeClr>
            </a:solidFill>
            <a:prstDash val="solid"/>
            <a:miter lim="0"/>
          </a:ln>
        </p:spPr>
        <p:txBody>
          <a:bodyPr vert="horz" wrap="square" lIns="0" tIns="0" rIns="0" bIns="0"/>
          <a:p>
            <a:pPr algn="l" rtl="0" eaLnBrk="0">
              <a:lnSpc>
                <a:spcPct val="100000"/>
              </a:lnSpc>
            </a:pPr>
            <a:endParaRPr sz="1000" dirty="0">
              <a:latin typeface="Times New Roman" panose="02020603050405020304" pitchFamily="18" charset="0"/>
              <a:ea typeface="Arial" panose="020B0604020202020204"/>
              <a:cs typeface="Times New Roman" panose="02020603050405020304" pitchFamily="18" charset="0"/>
            </a:endParaRPr>
          </a:p>
          <a:p>
            <a:pPr algn="l" rtl="0" eaLnBrk="0">
              <a:lnSpc>
                <a:spcPct val="101000"/>
              </a:lnSpc>
            </a:pPr>
            <a:endParaRPr sz="1000" dirty="0">
              <a:latin typeface="Times New Roman" panose="02020603050405020304" pitchFamily="18" charset="0"/>
              <a:ea typeface="Arial" panose="020B0604020202020204"/>
              <a:cs typeface="Times New Roman" panose="02020603050405020304" pitchFamily="18" charset="0"/>
            </a:endParaRPr>
          </a:p>
          <a:p>
            <a:pPr marL="330835" algn="l" rtl="0" eaLnBrk="0">
              <a:lnSpc>
                <a:spcPct val="89000"/>
              </a:lnSpc>
              <a:spcBef>
                <a:spcPts val="365"/>
              </a:spcBef>
            </a:pPr>
            <a:endParaRPr sz="1200" dirty="0">
              <a:latin typeface="Times New Roman" panose="02020603050405020304" pitchFamily="18" charset="0"/>
              <a:ea typeface="微软雅黑" panose="020B0503020204020204" charset="-122"/>
              <a:cs typeface="Times New Roman" panose="02020603050405020304" pitchFamily="18" charset="0"/>
            </a:endParaRPr>
          </a:p>
          <a:p>
            <a:pPr algn="l" rtl="0" eaLnBrk="0">
              <a:lnSpc>
                <a:spcPct val="104000"/>
              </a:lnSpc>
            </a:pPr>
            <a:endParaRPr sz="700" dirty="0">
              <a:latin typeface="Times New Roman" panose="02020603050405020304" pitchFamily="18" charset="0"/>
              <a:ea typeface="Arial" panose="020B0604020202020204"/>
              <a:cs typeface="Times New Roman" panose="02020603050405020304" pitchFamily="18" charset="0"/>
            </a:endParaRPr>
          </a:p>
          <a:p>
            <a:pPr marL="1584960" algn="l" rtl="0" eaLnBrk="0">
              <a:lnSpc>
                <a:spcPct val="89000"/>
              </a:lnSpc>
              <a:spcBef>
                <a:spcPts val="5"/>
              </a:spcBef>
              <a:tabLst>
                <a:tab pos="1633855" algn="l"/>
              </a:tabLst>
            </a:pPr>
            <a:r>
              <a:rPr sz="1200" kern="0" spc="0" dirty="0">
                <a:solidFill>
                  <a:srgbClr val="595959">
                    <a:alpha val="100000"/>
                  </a:srgbClr>
                </a:solidFill>
                <a:latin typeface="Times New Roman" panose="02020603050405020304" pitchFamily="18" charset="0"/>
                <a:ea typeface="微软雅黑" panose="020B0503020204020204" charset="-122"/>
                <a:cs typeface="Times New Roman" panose="02020603050405020304" pitchFamily="18" charset="0"/>
              </a:rPr>
              <a:t>	</a:t>
            </a:r>
            <a:endParaRPr sz="1200" dirty="0">
              <a:latin typeface="Times New Roman" panose="02020603050405020304" pitchFamily="18" charset="0"/>
              <a:ea typeface="微软雅黑" panose="020B0503020204020204" charset="-122"/>
              <a:cs typeface="Times New Roman" panose="02020603050405020304" pitchFamily="18" charset="0"/>
            </a:endParaRPr>
          </a:p>
        </p:txBody>
      </p:sp>
      <p:sp>
        <p:nvSpPr>
          <p:cNvPr id="534" name="textbox 534"/>
          <p:cNvSpPr/>
          <p:nvPr/>
        </p:nvSpPr>
        <p:spPr>
          <a:xfrm>
            <a:off x="4799330" y="2732405"/>
            <a:ext cx="2311400" cy="339090"/>
          </a:xfrm>
          <a:prstGeom prst="roundRect">
            <a:avLst>
              <a:gd name="adj" fmla="val 19989"/>
            </a:avLst>
          </a:prstGeom>
          <a:solidFill>
            <a:schemeClr val="accent5">
              <a:lumMod val="75000"/>
            </a:schemeClr>
          </a:solidFill>
          <a:ln w="19050" cap="flat">
            <a:solidFill>
              <a:schemeClr val="accent5">
                <a:lumMod val="75000"/>
              </a:schemeClr>
            </a:solidFill>
            <a:prstDash val="solid"/>
            <a:miter lim="0"/>
          </a:ln>
        </p:spPr>
        <p:txBody>
          <a:bodyPr vert="horz" wrap="square" lIns="0" tIns="0" rIns="0" bIns="0"/>
          <a:p>
            <a:pPr algn="ctr" rtl="0" eaLnBrk="0">
              <a:lnSpc>
                <a:spcPct val="108000"/>
              </a:lnSpc>
            </a:pPr>
            <a:r>
              <a:rPr lang="zh-CN" altLang="en-US" b="1">
                <a:solidFill>
                  <a:schemeClr val="bg1"/>
                </a:solidFill>
                <a:latin typeface="Times New Roman" panose="02020603050405020304" pitchFamily="18" charset="0"/>
                <a:cs typeface="Times New Roman" panose="02020603050405020304" pitchFamily="18" charset="0"/>
                <a:sym typeface="+mn-ea"/>
              </a:rPr>
              <a:t>临床试验情况</a:t>
            </a:r>
            <a:r>
              <a:rPr lang="en-US" altLang="zh-CN" baseline="3000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[1]</a:t>
            </a:r>
            <a:endParaRPr lang="en-US" altLang="zh-CN" baseline="3000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endParaRPr>
          </a:p>
          <a:p>
            <a:pPr marL="327025" algn="ctr" rtl="0" eaLnBrk="0">
              <a:lnSpc>
                <a:spcPct val="97000"/>
              </a:lnSpc>
              <a:spcBef>
                <a:spcPts val="5"/>
              </a:spcBef>
            </a:pPr>
            <a:endParaRPr lang="en-US" altLang="zh-CN" baseline="300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2" name="文本框 1"/>
          <p:cNvSpPr txBox="1"/>
          <p:nvPr/>
        </p:nvSpPr>
        <p:spPr>
          <a:xfrm>
            <a:off x="443230" y="1646555"/>
            <a:ext cx="11313160" cy="1037590"/>
          </a:xfrm>
          <a:prstGeom prst="rect">
            <a:avLst/>
          </a:prstGeom>
          <a:solidFill>
            <a:srgbClr val="F5D2D2"/>
          </a:solidFill>
          <a:ln>
            <a:noFill/>
          </a:ln>
        </p:spPr>
        <p:txBody>
          <a:bodyPr wrap="square">
            <a:noAutofit/>
          </a:bodyPr>
          <a:p>
            <a:pPr indent="0" fontAlgn="auto">
              <a:lnSpc>
                <a:spcPct val="150000"/>
              </a:lnSpc>
            </a:pPr>
            <a:r>
              <a:rPr lang="zh-CN" altLang="en-US" sz="1200">
                <a:solidFill>
                  <a:srgbClr val="C00000"/>
                </a:solidFill>
                <a:latin typeface="Times New Roman" panose="02020603050405020304" pitchFamily="18" charset="0"/>
                <a:ea typeface="微软雅黑" panose="020B0503020204020204" charset="-122"/>
                <a:cs typeface="Times New Roman" panose="02020603050405020304" pitchFamily="18" charset="0"/>
              </a:rPr>
              <a:t>1.</a:t>
            </a:r>
            <a:r>
              <a:rPr lang="zh-CN" altLang="en-US" sz="1200">
                <a:latin typeface="Times New Roman" panose="02020603050405020304" pitchFamily="18" charset="0"/>
                <a:ea typeface="微软雅黑" panose="020B0503020204020204" charset="-122"/>
                <a:cs typeface="Times New Roman" panose="02020603050405020304" pitchFamily="18" charset="0"/>
              </a:rPr>
              <a:t>偶见荨麻疹、药热及粒细胞减少。长期大量用药会导致肝肾功能异常。</a:t>
            </a:r>
            <a:r>
              <a:rPr lang="zh-CN" altLang="en-US" sz="1200">
                <a:solidFill>
                  <a:srgbClr val="FF0000"/>
                </a:solidFill>
                <a:latin typeface="Times New Roman" panose="02020603050405020304" pitchFamily="18" charset="0"/>
                <a:ea typeface="微软雅黑" panose="020B0503020204020204" charset="-122"/>
                <a:cs typeface="Times New Roman" panose="02020603050405020304" pitchFamily="18" charset="0"/>
              </a:rPr>
              <a:t> </a:t>
            </a:r>
            <a:r>
              <a:rPr lang="zh-CN" altLang="en-US" sz="1200">
                <a:solidFill>
                  <a:srgbClr val="C00000"/>
                </a:solidFill>
                <a:latin typeface="Times New Roman" panose="02020603050405020304" pitchFamily="18" charset="0"/>
                <a:ea typeface="微软雅黑" panose="020B0503020204020204" charset="-122"/>
                <a:cs typeface="Times New Roman" panose="02020603050405020304" pitchFamily="18" charset="0"/>
              </a:rPr>
              <a:t>2.</a:t>
            </a:r>
            <a:r>
              <a:rPr lang="zh-CN" altLang="en-US" sz="1200">
                <a:latin typeface="Times New Roman" panose="02020603050405020304" pitchFamily="18" charset="0"/>
                <a:ea typeface="微软雅黑" panose="020B0503020204020204" charset="-122"/>
                <a:cs typeface="Times New Roman" panose="02020603050405020304" pitchFamily="18" charset="0"/>
              </a:rPr>
              <a:t>偶见皮疹。有报道，极少数患者使用对乙酰氨基酚可能出现致命的、严重的皮肤不良反应。 </a:t>
            </a:r>
            <a:r>
              <a:rPr lang="zh-CN" altLang="en-US" sz="1200">
                <a:solidFill>
                  <a:srgbClr val="C00000"/>
                </a:solidFill>
                <a:latin typeface="Times New Roman" panose="02020603050405020304" pitchFamily="18" charset="0"/>
                <a:ea typeface="微软雅黑" panose="020B0503020204020204" charset="-122"/>
                <a:cs typeface="Times New Roman" panose="02020603050405020304" pitchFamily="18" charset="0"/>
              </a:rPr>
              <a:t>3.</a:t>
            </a:r>
            <a:r>
              <a:rPr lang="zh-CN" altLang="en-US" sz="1200">
                <a:latin typeface="Times New Roman" panose="02020603050405020304" pitchFamily="18" charset="0"/>
                <a:ea typeface="微软雅黑" panose="020B0503020204020204" charset="-122"/>
                <a:cs typeface="Times New Roman" panose="02020603050405020304" pitchFamily="18" charset="0"/>
              </a:rPr>
              <a:t>过量使用对乙酰氨基酚可引起严重肝损伤。</a:t>
            </a:r>
            <a:r>
              <a:rPr lang="zh-CN" altLang="en-US" sz="1200">
                <a:solidFill>
                  <a:srgbClr val="FF0000"/>
                </a:solidFill>
                <a:latin typeface="Times New Roman" panose="02020603050405020304" pitchFamily="18" charset="0"/>
                <a:ea typeface="微软雅黑" panose="020B0503020204020204" charset="-122"/>
                <a:cs typeface="Times New Roman" panose="02020603050405020304" pitchFamily="18" charset="0"/>
              </a:rPr>
              <a:t> </a:t>
            </a:r>
            <a:r>
              <a:rPr lang="zh-CN" altLang="en-US" sz="1200">
                <a:solidFill>
                  <a:srgbClr val="C00000"/>
                </a:solidFill>
                <a:latin typeface="Times New Roman" panose="02020603050405020304" pitchFamily="18" charset="0"/>
                <a:ea typeface="微软雅黑" panose="020B0503020204020204" charset="-122"/>
                <a:cs typeface="Times New Roman" panose="02020603050405020304" pitchFamily="18" charset="0"/>
              </a:rPr>
              <a:t>4.</a:t>
            </a:r>
            <a:r>
              <a:rPr lang="zh-CN" altLang="en-US" sz="1200">
                <a:latin typeface="Times New Roman" panose="02020603050405020304" pitchFamily="18" charset="0"/>
                <a:ea typeface="微软雅黑" panose="020B0503020204020204" charset="-122"/>
                <a:cs typeface="Times New Roman" panose="02020603050405020304" pitchFamily="18" charset="0"/>
              </a:rPr>
              <a:t>少数病人可出现恶心、呕吐、胃烧灼感或轻度消化不良、胃肠道溃疡及出血、转氨酶升高、头痛、头晕、耳鸣、视力模糊、精神紧张、嗜睡、下肢水肿或体重骤增。</a:t>
            </a:r>
            <a:r>
              <a:rPr lang="zh-CN" altLang="en-US" sz="1200">
                <a:solidFill>
                  <a:srgbClr val="C00000"/>
                </a:solidFill>
                <a:latin typeface="Times New Roman" panose="02020603050405020304" pitchFamily="18" charset="0"/>
                <a:ea typeface="微软雅黑" panose="020B0503020204020204" charset="-122"/>
                <a:cs typeface="Times New Roman" panose="02020603050405020304" pitchFamily="18" charset="0"/>
              </a:rPr>
              <a:t> 5.</a:t>
            </a:r>
            <a:r>
              <a:rPr lang="zh-CN" altLang="en-US" sz="1200">
                <a:latin typeface="Times New Roman" panose="02020603050405020304" pitchFamily="18" charset="0"/>
                <a:ea typeface="微软雅黑" panose="020B0503020204020204" charset="-122"/>
                <a:cs typeface="Times New Roman" panose="02020603050405020304" pitchFamily="18" charset="0"/>
              </a:rPr>
              <a:t>罕见过敏性肾炎、膀胱炎、肾病综合征、肾乳头坏死或肾功能衰竭、支气管痉挛。</a:t>
            </a:r>
            <a:endParaRPr lang="zh-CN" altLang="en-US" sz="1200">
              <a:latin typeface="Times New Roman" panose="02020603050405020304" pitchFamily="18" charset="0"/>
              <a:ea typeface="微软雅黑" panose="020B0503020204020204" charset="-122"/>
              <a:cs typeface="Times New Roman" panose="02020603050405020304" pitchFamily="18" charset="0"/>
            </a:endParaRPr>
          </a:p>
        </p:txBody>
      </p:sp>
      <p:sp>
        <p:nvSpPr>
          <p:cNvPr id="3" name="textbox 534"/>
          <p:cNvSpPr/>
          <p:nvPr/>
        </p:nvSpPr>
        <p:spPr>
          <a:xfrm>
            <a:off x="4308475" y="1391920"/>
            <a:ext cx="3435985" cy="339090"/>
          </a:xfrm>
          <a:prstGeom prst="roundRect">
            <a:avLst>
              <a:gd name="adj" fmla="val 19989"/>
            </a:avLst>
          </a:prstGeom>
          <a:solidFill>
            <a:schemeClr val="accent5">
              <a:lumMod val="75000"/>
            </a:schemeClr>
          </a:solidFill>
          <a:ln w="19050" cap="flat">
            <a:solidFill>
              <a:schemeClr val="accent5">
                <a:lumMod val="75000"/>
              </a:schemeClr>
            </a:solidFill>
            <a:prstDash val="solid"/>
            <a:miter lim="0"/>
          </a:ln>
        </p:spPr>
        <p:txBody>
          <a:bodyPr vert="horz" wrap="square" lIns="0" tIns="0" rIns="0" bIns="0"/>
          <a:p>
            <a:pPr marL="327025" algn="ctr" rtl="0" eaLnBrk="0">
              <a:lnSpc>
                <a:spcPct val="97000"/>
              </a:lnSpc>
              <a:spcBef>
                <a:spcPts val="5"/>
              </a:spcBef>
            </a:pPr>
            <a:r>
              <a:rPr lang="zh-CN" altLang="en-US" b="1">
                <a:solidFill>
                  <a:schemeClr val="bg1"/>
                </a:solidFill>
                <a:latin typeface="Times New Roman" panose="02020603050405020304" pitchFamily="18" charset="0"/>
                <a:sym typeface="+mn-ea"/>
              </a:rPr>
              <a:t>药品说明书收载的安全性信息</a:t>
            </a:r>
            <a:endParaRPr lang="zh-CN" altLang="en-US" b="1">
              <a:solidFill>
                <a:schemeClr val="bg1"/>
              </a:solidFill>
              <a:latin typeface="Times New Roman" panose="02020603050405020304" pitchFamily="18" charset="0"/>
              <a:sym typeface="+mn-ea"/>
            </a:endParaRPr>
          </a:p>
          <a:p>
            <a:pPr marL="327025" algn="ctr" rtl="0" eaLnBrk="0">
              <a:lnSpc>
                <a:spcPct val="97000"/>
              </a:lnSpc>
              <a:spcBef>
                <a:spcPts val="5"/>
              </a:spcBef>
            </a:pPr>
            <a:endParaRPr lang="en-US" altLang="zh-CN" baseline="30000" dirty="0">
              <a:solidFill>
                <a:schemeClr val="bg1"/>
              </a:solidFill>
              <a:latin typeface="Times New Roman" panose="02020603050405020304" pitchFamily="18" charset="0"/>
              <a:ea typeface="微软雅黑" panose="020B0503020204020204" charset="-122"/>
              <a:cs typeface="微软雅黑" panose="020B050302020402020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nvSpPr>
        <p:spPr>
          <a:xfrm>
            <a:off x="-635" y="0"/>
            <a:ext cx="12192635" cy="826770"/>
          </a:xfrm>
          <a:prstGeom prst="rect">
            <a:avLst/>
          </a:prstGeom>
          <a:gradFill>
            <a:gsLst>
              <a:gs pos="33000">
                <a:srgbClr val="C00000"/>
              </a:gs>
              <a:gs pos="56000">
                <a:srgbClr val="C12A2A"/>
              </a:gs>
              <a:gs pos="15000">
                <a:srgbClr val="C00000"/>
              </a:gs>
              <a:gs pos="1000">
                <a:srgbClr val="C00000"/>
              </a:gs>
              <a:gs pos="88000">
                <a:srgbClr val="FEFFFF">
                  <a:alpha val="100000"/>
                </a:srgbClr>
              </a:gs>
              <a:gs pos="78000">
                <a:schemeClr val="bg1"/>
              </a:gs>
              <a:gs pos="38000">
                <a:srgbClr val="C00000"/>
              </a:gs>
              <a:gs pos="100000">
                <a:srgbClr val="FCFEFF"/>
              </a:gs>
            </a:gsLst>
            <a:lin ang="18900000" scaled="0"/>
          </a:gradFill>
        </p:spPr>
        <p:txBody>
          <a:bodyPr wrap="square" rtlCol="0">
            <a:noAutofit/>
          </a:bodyPr>
          <a:p>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9938326" y="132270"/>
            <a:ext cx="1949599" cy="649866"/>
          </a:xfrm>
          <a:prstGeom prst="rect">
            <a:avLst/>
          </a:prstGeom>
        </p:spPr>
      </p:pic>
      <p:sp>
        <p:nvSpPr>
          <p:cNvPr id="7" name="矩形 6"/>
          <p:cNvSpPr/>
          <p:nvPr/>
        </p:nvSpPr>
        <p:spPr>
          <a:xfrm>
            <a:off x="462406" y="166392"/>
            <a:ext cx="3600450" cy="521970"/>
          </a:xfrm>
          <a:prstGeom prst="rect">
            <a:avLst/>
          </a:prstGeom>
        </p:spPr>
        <p:txBody>
          <a:bodyPr wrap="none">
            <a:spAutoFit/>
          </a:bodyPr>
          <a:lstStyle/>
          <a:p>
            <a:pPr algn="l"/>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03</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、有效性信息</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1</a:t>
            </a:r>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/3)</a:t>
            </a:r>
            <a:endPar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2" name="文本框 1"/>
          <p:cNvSpPr txBox="1"/>
          <p:nvPr/>
        </p:nvSpPr>
        <p:spPr>
          <a:xfrm>
            <a:off x="94615" y="6560185"/>
            <a:ext cx="3968115" cy="275590"/>
          </a:xfrm>
          <a:prstGeom prst="rect">
            <a:avLst/>
          </a:prstGeom>
          <a:noFill/>
        </p:spPr>
        <p:txBody>
          <a:bodyPr wrap="square" rtlCol="0" anchor="t">
            <a:spAutoFit/>
          </a:bodyPr>
          <a:p>
            <a:r>
              <a:rPr lang="en-US" altLang="zh-CN" sz="1200">
                <a:latin typeface="Times New Roman" panose="02020603050405020304" pitchFamily="18" charset="0"/>
                <a:cs typeface="Times New Roman" panose="02020603050405020304" pitchFamily="18" charset="0"/>
                <a:sym typeface="+mn-ea"/>
              </a:rPr>
              <a:t>[1] </a:t>
            </a:r>
            <a:r>
              <a:rPr lang="zh-CN" altLang="en-US" sz="1200">
                <a:latin typeface="Times New Roman" panose="02020603050405020304" pitchFamily="18" charset="0"/>
                <a:cs typeface="Times New Roman" panose="02020603050405020304" pitchFamily="18" charset="0"/>
                <a:sym typeface="+mn-ea"/>
              </a:rPr>
              <a:t>对乙酰氨基酚布洛芬片原研制剂</a:t>
            </a:r>
            <a:r>
              <a:rPr lang="en-US" altLang="zh-CN" sz="1200">
                <a:latin typeface="Times New Roman" panose="02020603050405020304" pitchFamily="18" charset="0"/>
                <a:cs typeface="Times New Roman" panose="02020603050405020304" pitchFamily="18" charset="0"/>
                <a:sym typeface="+mn-ea"/>
              </a:rPr>
              <a:t>FDA</a:t>
            </a:r>
            <a:r>
              <a:rPr lang="zh-CN" altLang="en-US" sz="1200">
                <a:latin typeface="Times New Roman" panose="02020603050405020304" pitchFamily="18" charset="0"/>
                <a:cs typeface="Times New Roman" panose="02020603050405020304" pitchFamily="18" charset="0"/>
                <a:sym typeface="+mn-ea"/>
              </a:rPr>
              <a:t>医学审评报告</a:t>
            </a:r>
            <a:endParaRPr lang="en-US" altLang="zh-CN" sz="1200">
              <a:latin typeface="Times New Roman" panose="02020603050405020304" pitchFamily="18" charset="0"/>
              <a:cs typeface="Times New Roman" panose="02020603050405020304" pitchFamily="18" charset="0"/>
              <a:sym typeface="+mn-ea"/>
            </a:endParaRPr>
          </a:p>
        </p:txBody>
      </p:sp>
      <p:graphicFrame>
        <p:nvGraphicFramePr>
          <p:cNvPr id="3" name="表格 2"/>
          <p:cNvGraphicFramePr/>
          <p:nvPr>
            <p:custDataLst>
              <p:tags r:id="rId2"/>
            </p:custDataLst>
          </p:nvPr>
        </p:nvGraphicFramePr>
        <p:xfrm>
          <a:off x="62865" y="1595755"/>
          <a:ext cx="6459220" cy="1417955"/>
        </p:xfrm>
        <a:graphic>
          <a:graphicData uri="http://schemas.openxmlformats.org/drawingml/2006/table">
            <a:tbl>
              <a:tblPr firstRow="1" bandRow="1">
                <a:tableStyleId>{5C22544A-7EE6-4342-B048-85BDC9FD1C3A}</a:tableStyleId>
              </a:tblPr>
              <a:tblGrid>
                <a:gridCol w="728980"/>
                <a:gridCol w="5730240"/>
              </a:tblGrid>
              <a:tr h="274320">
                <a:tc gridSpan="2">
                  <a:txBody>
                    <a:bodyPr/>
                    <a:p>
                      <a:pPr algn="ctr">
                        <a:buNone/>
                      </a:pPr>
                      <a:r>
                        <a:rPr lang="en-US" altLang="zh-CN" sz="12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3</a:t>
                      </a:r>
                      <a:r>
                        <a:rPr lang="zh-CN" altLang="en-US" sz="12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期确证性临床试验</a:t>
                      </a:r>
                      <a:r>
                        <a:rPr lang="en-US" altLang="zh-CN" sz="12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-B5061003</a:t>
                      </a:r>
                      <a:r>
                        <a:rPr lang="en-US" altLang="zh-CN" sz="1200" baseline="30000">
                          <a:solidFill>
                            <a:schemeClr val="tx1"/>
                          </a:solidFill>
                          <a:latin typeface="微软雅黑" panose="020B0503020204020204" charset="-122"/>
                          <a:ea typeface="微软雅黑" panose="020B0503020204020204" charset="-122"/>
                          <a:cs typeface="微软雅黑" panose="020B0503020204020204" charset="-122"/>
                          <a:sym typeface="+mn-ea"/>
                        </a:rPr>
                        <a:t>[1]</a:t>
                      </a:r>
                      <a:endParaRPr lang="en-US" altLang="zh-CN" sz="1200" baseline="30000">
                        <a:solidFill>
                          <a:schemeClr val="tx1"/>
                        </a:solidFill>
                        <a:latin typeface="微软雅黑" panose="020B0503020204020204" charset="-122"/>
                        <a:ea typeface="微软雅黑" panose="020B0503020204020204" charset="-122"/>
                        <a:cs typeface="微软雅黑" panose="020B0503020204020204" charset="-122"/>
                        <a:sym typeface="+mn-ea"/>
                      </a:endParaRPr>
                    </a:p>
                  </a:txBody>
                  <a:tcPr anchor="ctr" anchorCtr="0">
                    <a:solidFill>
                      <a:schemeClr val="accent5">
                        <a:lumMod val="40000"/>
                        <a:lumOff val="60000"/>
                      </a:schemeClr>
                    </a:solidFill>
                  </a:tcPr>
                </a:tc>
                <a:tc hMerge="1">
                  <a:tcPr anchor="ctr" anchorCtr="0">
                    <a:solidFill>
                      <a:srgbClr val="C00000"/>
                    </a:solidFill>
                  </a:tcPr>
                </a:tc>
              </a:tr>
              <a:tr h="401955">
                <a:tc>
                  <a:txBody>
                    <a:bodyPr/>
                    <a:p>
                      <a:pPr indent="0" fontAlgn="auto">
                        <a:lnSpc>
                          <a:spcPts val="2200"/>
                        </a:lnSpc>
                        <a:buFont typeface="Wingdings" panose="05000000000000000000" charset="0"/>
                        <a:buNone/>
                      </a:pPr>
                      <a:r>
                        <a:rPr lang="zh-CN" altLang="en-US" sz="10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试验设计</a:t>
                      </a:r>
                      <a:endParaRPr lang="zh-CN" altLang="en-US" sz="10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chemeClr val="accent5">
                        <a:lumMod val="40000"/>
                        <a:lumOff val="60000"/>
                      </a:schemeClr>
                    </a:solidFill>
                  </a:tcPr>
                </a:tc>
                <a:tc>
                  <a:txBody>
                    <a:bodyPr/>
                    <a:p>
                      <a:pPr indent="0" fontAlgn="auto">
                        <a:lnSpc>
                          <a:spcPts val="2200"/>
                        </a:lnSpc>
                        <a:buFont typeface="Wingdings" panose="05000000000000000000" charset="0"/>
                        <a:buNone/>
                      </a:pPr>
                      <a:r>
                        <a:rPr lang="zh-CN"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随机、双盲、平行，单剂量、</a:t>
                      </a:r>
                      <a:r>
                        <a:rPr lang="en-US"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FDC</a:t>
                      </a:r>
                      <a:r>
                        <a:rPr lang="zh-CN"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和单方（</a:t>
                      </a:r>
                      <a:r>
                        <a:rPr lang="en-US"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IBU</a:t>
                      </a:r>
                      <a:r>
                        <a:rPr lang="zh-CN"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片</a:t>
                      </a:r>
                      <a:r>
                        <a:rPr lang="en-US"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250mg</a:t>
                      </a:r>
                      <a:r>
                        <a:rPr lang="zh-CN"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APAP</a:t>
                      </a:r>
                      <a:r>
                        <a:rPr lang="zh-CN"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缓释片</a:t>
                      </a:r>
                      <a:r>
                        <a:rPr lang="en-US"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650mg</a:t>
                      </a:r>
                      <a:r>
                        <a:rPr lang="zh-CN"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）以及安慰剂对比</a:t>
                      </a:r>
                      <a:endParaRPr lang="zh-CN"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chemeClr val="accent5">
                        <a:lumMod val="40000"/>
                        <a:lumOff val="60000"/>
                      </a:schemeClr>
                    </a:solidFill>
                  </a:tcPr>
                </a:tc>
              </a:tr>
              <a:tr h="370840">
                <a:tc>
                  <a:txBody>
                    <a:bodyPr/>
                    <a:p>
                      <a:pPr indent="0" fontAlgn="auto">
                        <a:lnSpc>
                          <a:spcPts val="2200"/>
                        </a:lnSpc>
                        <a:buFont typeface="Wingdings" panose="05000000000000000000" charset="0"/>
                        <a:buNone/>
                      </a:pPr>
                      <a:r>
                        <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研究人群</a:t>
                      </a:r>
                      <a:endPar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chemeClr val="accent5">
                        <a:lumMod val="40000"/>
                        <a:lumOff val="60000"/>
                      </a:schemeClr>
                    </a:solidFill>
                  </a:tcPr>
                </a:tc>
                <a:tc>
                  <a:txBody>
                    <a:bodyPr/>
                    <a:p>
                      <a:pPr indent="0" fontAlgn="auto">
                        <a:lnSpc>
                          <a:spcPts val="2200"/>
                        </a:lnSpc>
                        <a:buFont typeface="Wingdings" panose="05000000000000000000" charset="0"/>
                        <a:buNone/>
                      </a:pPr>
                      <a:r>
                        <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拔除三个或三个以上磨牙且术后牙痛至少达到中等强度的男性和女性受试者</a:t>
                      </a:r>
                      <a:endPar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chemeClr val="accent5">
                        <a:lumMod val="40000"/>
                        <a:lumOff val="60000"/>
                      </a:schemeClr>
                    </a:solidFill>
                  </a:tcPr>
                </a:tc>
              </a:tr>
              <a:tr h="370840">
                <a:tc>
                  <a:txBody>
                    <a:bodyPr/>
                    <a:p>
                      <a:pPr indent="0" fontAlgn="auto">
                        <a:lnSpc>
                          <a:spcPts val="2200"/>
                        </a:lnSpc>
                        <a:buFont typeface="Wingdings" panose="05000000000000000000" charset="0"/>
                        <a:buNone/>
                      </a:pPr>
                      <a:r>
                        <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持续时间</a:t>
                      </a:r>
                      <a:endPar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chemeClr val="accent5">
                        <a:lumMod val="40000"/>
                        <a:lumOff val="60000"/>
                      </a:schemeClr>
                    </a:solidFill>
                  </a:tcPr>
                </a:tc>
                <a:tc>
                  <a:txBody>
                    <a:bodyPr/>
                    <a:p>
                      <a:pPr indent="0" fontAlgn="auto">
                        <a:lnSpc>
                          <a:spcPts val="2200"/>
                        </a:lnSpc>
                        <a:buFont typeface="Wingdings" panose="05000000000000000000" charset="0"/>
                        <a:buNone/>
                      </a:pPr>
                      <a:r>
                        <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单次给药，疼痛评价持续</a:t>
                      </a:r>
                      <a:r>
                        <a:rPr lang="en-US" altLang="zh-CN"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12 h</a:t>
                      </a:r>
                      <a:endParaRPr lang="en-US" altLang="zh-CN"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chemeClr val="accent5">
                        <a:lumMod val="40000"/>
                        <a:lumOff val="60000"/>
                      </a:schemeClr>
                    </a:solidFill>
                  </a:tcPr>
                </a:tc>
              </a:tr>
            </a:tbl>
          </a:graphicData>
        </a:graphic>
      </p:graphicFrame>
      <p:sp>
        <p:nvSpPr>
          <p:cNvPr id="25" name="文本框 24"/>
          <p:cNvSpPr txBox="1"/>
          <p:nvPr/>
        </p:nvSpPr>
        <p:spPr>
          <a:xfrm>
            <a:off x="97155" y="5582285"/>
            <a:ext cx="3333115" cy="825500"/>
          </a:xfrm>
          <a:prstGeom prst="rect">
            <a:avLst/>
          </a:prstGeom>
          <a:solidFill>
            <a:schemeClr val="accent5">
              <a:lumMod val="75000"/>
            </a:schemeClr>
          </a:solidFill>
        </p:spPr>
        <p:txBody>
          <a:bodyPr wrap="square">
            <a:noAutofit/>
          </a:bodyPr>
          <a:p>
            <a:pPr indent="0">
              <a:buFont typeface="Wingdings" panose="05000000000000000000" pitchFamily="2" charset="2"/>
              <a:buNone/>
            </a:pP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主要终点</a:t>
            </a:r>
            <a:r>
              <a:rPr lang="en-US" altLang="zh-CN" sz="1600" b="1" kern="100" dirty="0">
                <a:solidFill>
                  <a:schemeClr val="accent4"/>
                </a:solidFill>
                <a:latin typeface="Times New Roman" panose="02020603050405020304" pitchFamily="18" charset="0"/>
                <a:ea typeface="微软雅黑" panose="020B0503020204020204" charset="-122"/>
                <a:cs typeface="Times New Roman" panose="02020603050405020304" pitchFamily="18" charset="0"/>
                <a:sym typeface="+mn-ea"/>
              </a:rPr>
              <a:t>SPID8</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 </a:t>
            </a: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8 h</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内的镇痛效果</a:t>
            </a: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a:t>
            </a:r>
            <a:r>
              <a:rPr lang="zh-CN" altLang="zh-CN" sz="1600" b="1" kern="100" dirty="0">
                <a:solidFill>
                  <a:srgbClr val="FFC000"/>
                </a:solidFill>
                <a:effectLst/>
                <a:latin typeface="Times New Roman" panose="02020603050405020304" pitchFamily="18" charset="0"/>
                <a:ea typeface="微软雅黑" panose="020B0503020204020204" charset="-122"/>
                <a:cs typeface="Times New Roman" panose="02020603050405020304" pitchFamily="18" charset="0"/>
              </a:rPr>
              <a:t>明显优于</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安慰剂（</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p</a:t>
            </a: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0.001</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）和</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单独使用</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IBU</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p</a:t>
            </a: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0.008</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或</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rPr>
              <a:t>APAP</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p</a:t>
            </a: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0.001</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endPar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5" name="文本框 4"/>
          <p:cNvSpPr txBox="1"/>
          <p:nvPr/>
        </p:nvSpPr>
        <p:spPr>
          <a:xfrm>
            <a:off x="3510280" y="4389120"/>
            <a:ext cx="3000375" cy="489585"/>
          </a:xfrm>
          <a:prstGeom prst="rect">
            <a:avLst/>
          </a:prstGeom>
          <a:solidFill>
            <a:schemeClr val="accent5">
              <a:lumMod val="75000"/>
            </a:schemeClr>
          </a:solidFill>
        </p:spPr>
        <p:txBody>
          <a:bodyPr wrap="square">
            <a:noAutofit/>
          </a:bodyPr>
          <a:p>
            <a:pPr indent="0">
              <a:buFont typeface="Wingdings" panose="05000000000000000000" pitchFamily="2" charset="2"/>
              <a:buNone/>
            </a:pP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FDC</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的中位</a:t>
            </a:r>
            <a:r>
              <a:rPr lang="zh-CN" altLang="zh-CN" sz="1200" b="1" kern="100" dirty="0">
                <a:solidFill>
                  <a:schemeClr val="accent4"/>
                </a:solidFill>
                <a:latin typeface="Times New Roman" panose="02020603050405020304" pitchFamily="18" charset="0"/>
                <a:ea typeface="微软雅黑" panose="020B0503020204020204" charset="-122"/>
                <a:cs typeface="Times New Roman" panose="02020603050405020304" pitchFamily="18" charset="0"/>
                <a:sym typeface="+mn-ea"/>
              </a:rPr>
              <a:t>起效时间</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为</a:t>
            </a: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47.9 min</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200" b="1" kern="100" dirty="0">
                <a:solidFill>
                  <a:srgbClr val="FFC000"/>
                </a:solidFill>
                <a:latin typeface="Times New Roman" panose="02020603050405020304" pitchFamily="18" charset="0"/>
                <a:ea typeface="微软雅黑" panose="020B0503020204020204" charset="-122"/>
                <a:cs typeface="Times New Roman" panose="02020603050405020304" pitchFamily="18" charset="0"/>
                <a:sym typeface="+mn-ea"/>
              </a:rPr>
              <a:t>短于</a:t>
            </a: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IBU</a:t>
            </a:r>
            <a:r>
              <a:rPr lang="zh-CN" altLang="en-US"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65.9min</a:t>
            </a:r>
            <a:r>
              <a:rPr lang="zh-CN" altLang="en-US"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）和</a:t>
            </a: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APAP</a:t>
            </a:r>
            <a:r>
              <a:rPr lang="zh-CN" altLang="en-US"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56.6min</a:t>
            </a:r>
            <a:r>
              <a:rPr lang="zh-CN" altLang="en-US"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0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p</a:t>
            </a:r>
            <a:r>
              <a:rPr lang="zh-CN" altLang="en-US" sz="10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0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0.001</a:t>
            </a:r>
            <a:endParaRPr lang="zh-CN" altLang="en-US"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endParaRPr>
          </a:p>
          <a:p>
            <a:pPr indent="0">
              <a:buFont typeface="Wingdings" panose="05000000000000000000" pitchFamily="2" charset="2"/>
              <a:buNone/>
            </a:pPr>
            <a:endParaRPr lang="zh-CN" altLang="en-US"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20" name="文本框 19"/>
          <p:cNvSpPr txBox="1"/>
          <p:nvPr/>
        </p:nvSpPr>
        <p:spPr>
          <a:xfrm>
            <a:off x="3486150" y="6122670"/>
            <a:ext cx="3024505" cy="444500"/>
          </a:xfrm>
          <a:prstGeom prst="rect">
            <a:avLst/>
          </a:prstGeom>
          <a:solidFill>
            <a:schemeClr val="accent5">
              <a:lumMod val="75000"/>
            </a:schemeClr>
          </a:solidFill>
        </p:spPr>
        <p:txBody>
          <a:bodyPr wrap="square">
            <a:noAutofit/>
          </a:bodyPr>
          <a:p>
            <a:pPr indent="0">
              <a:buFont typeface="Wingdings" panose="05000000000000000000" pitchFamily="2" charset="2"/>
              <a:buNone/>
            </a:pP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FDC</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的中位</a:t>
            </a:r>
            <a:r>
              <a:rPr lang="zh-CN" altLang="zh-CN" sz="1200" b="1" kern="100" dirty="0">
                <a:solidFill>
                  <a:schemeClr val="accent4"/>
                </a:solidFill>
                <a:latin typeface="Times New Roman" panose="02020603050405020304" pitchFamily="18" charset="0"/>
                <a:ea typeface="微软雅黑" panose="020B0503020204020204" charset="-122"/>
                <a:cs typeface="Times New Roman" panose="02020603050405020304" pitchFamily="18" charset="0"/>
                <a:sym typeface="+mn-ea"/>
              </a:rPr>
              <a:t>药效持续时间</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为</a:t>
            </a: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629 min</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zh-CN" sz="1200" b="1" kern="100" dirty="0">
                <a:solidFill>
                  <a:schemeClr val="accent4"/>
                </a:solidFill>
                <a:latin typeface="Times New Roman" panose="02020603050405020304" pitchFamily="18" charset="0"/>
                <a:ea typeface="微软雅黑" panose="020B0503020204020204" charset="-122"/>
                <a:cs typeface="Times New Roman" panose="02020603050405020304" pitchFamily="18" charset="0"/>
                <a:sym typeface="+mn-ea"/>
              </a:rPr>
              <a:t>长</a:t>
            </a:r>
            <a:r>
              <a:rPr lang="zh-CN" altLang="en-US" sz="1200" b="1" kern="100" dirty="0">
                <a:solidFill>
                  <a:schemeClr val="accent4"/>
                </a:solidFill>
                <a:latin typeface="Times New Roman" panose="02020603050405020304" pitchFamily="18" charset="0"/>
                <a:ea typeface="微软雅黑" panose="020B0503020204020204" charset="-122"/>
                <a:cs typeface="Times New Roman" panose="02020603050405020304" pitchFamily="18" charset="0"/>
                <a:sym typeface="+mn-ea"/>
              </a:rPr>
              <a:t>于</a:t>
            </a: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IBU</a:t>
            </a:r>
            <a:r>
              <a:rPr lang="zh-CN" altLang="en-US"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rPr>
              <a:t>IBU</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（608.5min）和APAP（449min），p＜0.001</a:t>
            </a:r>
            <a:endPar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pic>
        <p:nvPicPr>
          <p:cNvPr id="26" name="图片 25"/>
          <p:cNvPicPr>
            <a:picLocks noChangeAspect="1"/>
          </p:cNvPicPr>
          <p:nvPr/>
        </p:nvPicPr>
        <p:blipFill>
          <a:blip r:embed="rId3"/>
          <a:stretch>
            <a:fillRect/>
          </a:stretch>
        </p:blipFill>
        <p:spPr>
          <a:xfrm>
            <a:off x="73025" y="3088005"/>
            <a:ext cx="3333115" cy="2439035"/>
          </a:xfrm>
          <a:prstGeom prst="rect">
            <a:avLst/>
          </a:prstGeom>
          <a:ln w="28575">
            <a:solidFill>
              <a:schemeClr val="accent5">
                <a:lumMod val="75000"/>
              </a:schemeClr>
            </a:solidFill>
          </a:ln>
        </p:spPr>
      </p:pic>
      <p:pic>
        <p:nvPicPr>
          <p:cNvPr id="27" name="图片 26"/>
          <p:cNvPicPr>
            <a:picLocks noChangeAspect="1"/>
          </p:cNvPicPr>
          <p:nvPr/>
        </p:nvPicPr>
        <p:blipFill>
          <a:blip r:embed="rId4"/>
          <a:stretch>
            <a:fillRect/>
          </a:stretch>
        </p:blipFill>
        <p:spPr>
          <a:xfrm>
            <a:off x="3486785" y="3088005"/>
            <a:ext cx="2999105" cy="1322070"/>
          </a:xfrm>
          <a:prstGeom prst="rect">
            <a:avLst/>
          </a:prstGeom>
          <a:ln w="28575">
            <a:solidFill>
              <a:schemeClr val="accent5">
                <a:lumMod val="75000"/>
              </a:schemeClr>
            </a:solidFill>
          </a:ln>
        </p:spPr>
      </p:pic>
      <p:pic>
        <p:nvPicPr>
          <p:cNvPr id="28" name="图片 27"/>
          <p:cNvPicPr>
            <a:picLocks noChangeAspect="1"/>
          </p:cNvPicPr>
          <p:nvPr/>
        </p:nvPicPr>
        <p:blipFill>
          <a:blip r:embed="rId5"/>
          <a:stretch>
            <a:fillRect/>
          </a:stretch>
        </p:blipFill>
        <p:spPr>
          <a:xfrm>
            <a:off x="3510915" y="4857750"/>
            <a:ext cx="2999740" cy="1223645"/>
          </a:xfrm>
          <a:prstGeom prst="rect">
            <a:avLst/>
          </a:prstGeom>
          <a:ln w="28575">
            <a:solidFill>
              <a:schemeClr val="accent5">
                <a:lumMod val="75000"/>
              </a:schemeClr>
            </a:solidFill>
          </a:ln>
        </p:spPr>
      </p:pic>
      <p:sp>
        <p:nvSpPr>
          <p:cNvPr id="4" name="文本框 3"/>
          <p:cNvSpPr txBox="1"/>
          <p:nvPr/>
        </p:nvSpPr>
        <p:spPr>
          <a:xfrm>
            <a:off x="122555" y="963930"/>
            <a:ext cx="11935460" cy="461010"/>
          </a:xfrm>
          <a:prstGeom prst="rect">
            <a:avLst/>
          </a:prstGeom>
          <a:noFill/>
        </p:spPr>
        <p:txBody>
          <a:bodyPr wrap="square" rtlCol="0" anchor="t">
            <a:noAutofit/>
          </a:bodyPr>
          <a:p>
            <a:pPr indent="0" fontAlgn="auto">
              <a:lnSpc>
                <a:spcPts val="2500"/>
              </a:lnSpc>
            </a:pPr>
            <a:r>
              <a:rPr lang="zh-CN" altLang="en-US" sz="2000" b="1">
                <a:solidFill>
                  <a:schemeClr val="tx1"/>
                </a:solidFill>
                <a:latin typeface="+mj-ea"/>
                <a:ea typeface="+mj-ea"/>
                <a:cs typeface="Times New Roman" panose="02020603050405020304" pitchFamily="18" charset="0"/>
                <a:sym typeface="+mn-ea"/>
              </a:rPr>
              <a:t>对乙酰氨基酚布洛芬片的</a:t>
            </a:r>
            <a:r>
              <a:rPr lang="zh-CN" altLang="en-US" sz="2000" b="1">
                <a:solidFill>
                  <a:srgbClr val="C00000"/>
                </a:solidFill>
                <a:latin typeface="+mj-ea"/>
                <a:ea typeface="+mj-ea"/>
                <a:cs typeface="Times New Roman" panose="02020603050405020304" pitchFamily="18" charset="0"/>
                <a:sym typeface="+mn-ea"/>
              </a:rPr>
              <a:t>镇痛效果、起效时间、药效持续时间均优于</a:t>
            </a:r>
            <a:r>
              <a:rPr lang="en-US" altLang="zh-CN" sz="2000" b="1">
                <a:solidFill>
                  <a:schemeClr val="tx1"/>
                </a:solidFill>
                <a:latin typeface="Times New Roman" panose="02020603050405020304" pitchFamily="18" charset="0"/>
                <a:ea typeface="+mj-ea"/>
                <a:cs typeface="Times New Roman" panose="02020603050405020304" pitchFamily="18" charset="0"/>
                <a:sym typeface="+mn-ea"/>
              </a:rPr>
              <a:t>IBU</a:t>
            </a:r>
            <a:r>
              <a:rPr lang="zh-CN" altLang="en-US" sz="2000" b="1">
                <a:solidFill>
                  <a:schemeClr val="tx1"/>
                </a:solidFill>
                <a:latin typeface="Times New Roman" panose="02020603050405020304" pitchFamily="18" charset="0"/>
                <a:ea typeface="+mj-ea"/>
                <a:cs typeface="Times New Roman" panose="02020603050405020304" pitchFamily="18" charset="0"/>
                <a:sym typeface="+mn-ea"/>
              </a:rPr>
              <a:t>和</a:t>
            </a:r>
            <a:r>
              <a:rPr lang="en-US" altLang="zh-CN" sz="2000" b="1">
                <a:solidFill>
                  <a:schemeClr val="tx1"/>
                </a:solidFill>
                <a:latin typeface="Times New Roman" panose="02020603050405020304" pitchFamily="18" charset="0"/>
                <a:ea typeface="+mj-ea"/>
                <a:cs typeface="Times New Roman" panose="02020603050405020304" pitchFamily="18" charset="0"/>
                <a:sym typeface="+mn-ea"/>
              </a:rPr>
              <a:t>APAP</a:t>
            </a:r>
            <a:r>
              <a:rPr lang="zh-CN" altLang="en-US" sz="2000" b="1">
                <a:solidFill>
                  <a:schemeClr val="tx1"/>
                </a:solidFill>
                <a:latin typeface="+mj-ea"/>
                <a:ea typeface="+mj-ea"/>
                <a:cs typeface="Times New Roman" panose="02020603050405020304" pitchFamily="18" charset="0"/>
                <a:sym typeface="+mn-ea"/>
              </a:rPr>
              <a:t>单药及安慰剂</a:t>
            </a:r>
            <a:r>
              <a:rPr lang="zh-CN" altLang="en-US" sz="2000" b="1" dirty="0">
                <a:ln>
                  <a:noFill/>
                </a:ln>
                <a:effectLst/>
                <a:latin typeface="Times New Roman" panose="02020603050405020304" pitchFamily="18" charset="0"/>
                <a:ea typeface="+mj-ea"/>
                <a:cs typeface="Times New Roman" panose="02020603050405020304" pitchFamily="18" charset="0"/>
                <a:sym typeface="+mn-ea"/>
              </a:rPr>
              <a:t>（</a:t>
            </a:r>
            <a:r>
              <a:rPr lang="en-US" altLang="zh-CN" sz="2000" b="1" dirty="0">
                <a:ln>
                  <a:noFill/>
                </a:ln>
                <a:effectLst/>
                <a:latin typeface="Times New Roman" panose="02020603050405020304" pitchFamily="18" charset="0"/>
                <a:ea typeface="+mj-ea"/>
                <a:cs typeface="Times New Roman" panose="02020603050405020304" pitchFamily="18" charset="0"/>
                <a:sym typeface="+mn-ea"/>
              </a:rPr>
              <a:t>P&lt;0.001</a:t>
            </a:r>
            <a:r>
              <a:rPr lang="zh-CN" altLang="en-US" sz="2000" b="1" dirty="0">
                <a:ln>
                  <a:noFill/>
                </a:ln>
                <a:effectLst/>
                <a:latin typeface="Times New Roman" panose="02020603050405020304" pitchFamily="18" charset="0"/>
                <a:ea typeface="+mj-ea"/>
                <a:cs typeface="Times New Roman" panose="02020603050405020304" pitchFamily="18" charset="0"/>
                <a:sym typeface="+mn-ea"/>
              </a:rPr>
              <a:t>）</a:t>
            </a:r>
            <a:endParaRPr lang="en-US" altLang="zh-CN" sz="2400" b="1" dirty="0">
              <a:ln>
                <a:noFill/>
              </a:ln>
              <a:solidFill>
                <a:schemeClr val="tx1"/>
              </a:solidFill>
              <a:effectLst/>
              <a:latin typeface="Times New Roman" panose="02020603050405020304" pitchFamily="18" charset="0"/>
              <a:ea typeface="+mj-ea"/>
              <a:cs typeface="Times New Roman" panose="02020603050405020304" pitchFamily="18" charset="0"/>
              <a:sym typeface="+mn-ea"/>
            </a:endParaRPr>
          </a:p>
          <a:p>
            <a:pPr indent="0" fontAlgn="auto">
              <a:lnSpc>
                <a:spcPts val="2500"/>
              </a:lnSpc>
            </a:pPr>
            <a:endParaRPr lang="zh-CN" altLang="en-US" sz="2400" b="1">
              <a:solidFill>
                <a:schemeClr val="tx1"/>
              </a:solidFill>
              <a:latin typeface="+mj-ea"/>
              <a:ea typeface="+mj-ea"/>
              <a:cs typeface="Times New Roman" panose="02020603050405020304" pitchFamily="18" charset="0"/>
              <a:sym typeface="+mn-ea"/>
            </a:endParaRPr>
          </a:p>
        </p:txBody>
      </p:sp>
      <p:graphicFrame>
        <p:nvGraphicFramePr>
          <p:cNvPr id="8" name="表格 7"/>
          <p:cNvGraphicFramePr/>
          <p:nvPr>
            <p:custDataLst>
              <p:tags r:id="rId6"/>
            </p:custDataLst>
          </p:nvPr>
        </p:nvGraphicFramePr>
        <p:xfrm>
          <a:off x="6594475" y="1608455"/>
          <a:ext cx="5389880" cy="1437640"/>
        </p:xfrm>
        <a:graphic>
          <a:graphicData uri="http://schemas.openxmlformats.org/drawingml/2006/table">
            <a:tbl>
              <a:tblPr firstRow="1" bandRow="1">
                <a:tableStyleId>{5C22544A-7EE6-4342-B048-85BDC9FD1C3A}</a:tableStyleId>
              </a:tblPr>
              <a:tblGrid>
                <a:gridCol w="841375"/>
                <a:gridCol w="4548505"/>
              </a:tblGrid>
              <a:tr h="284480">
                <a:tc gridSpan="2">
                  <a:txBody>
                    <a:bodyPr/>
                    <a:p>
                      <a:pPr algn="ctr">
                        <a:buNone/>
                      </a:pPr>
                      <a:r>
                        <a:rPr lang="en-US" altLang="zh-CN" sz="12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3</a:t>
                      </a:r>
                      <a:r>
                        <a:rPr lang="zh-CN" altLang="en-US" sz="12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期确证性临床试验</a:t>
                      </a:r>
                      <a:r>
                        <a:rPr lang="en-US" altLang="zh-CN" sz="12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微软雅黑" panose="020B0503020204020204" charset="-122"/>
                        </a:rPr>
                        <a:t>-B5061004</a:t>
                      </a:r>
                      <a:r>
                        <a:rPr lang="en-US" altLang="zh-CN" sz="1200" baseline="3000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[1]</a:t>
                      </a:r>
                      <a:endParaRPr lang="en-US" altLang="zh-CN" sz="1200" baseline="3000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nchor="ctr" anchorCtr="0">
                    <a:solidFill>
                      <a:srgbClr val="F5D2D2"/>
                    </a:solidFill>
                  </a:tcPr>
                </a:tc>
                <a:tc hMerge="1">
                  <a:tcPr anchor="ctr" anchorCtr="0">
                    <a:solidFill>
                      <a:srgbClr val="C00000"/>
                    </a:solidFill>
                  </a:tcPr>
                </a:tc>
              </a:tr>
              <a:tr h="384175">
                <a:tc>
                  <a:txBody>
                    <a:bodyPr/>
                    <a:p>
                      <a:pPr indent="0" fontAlgn="auto">
                        <a:lnSpc>
                          <a:spcPts val="2200"/>
                        </a:lnSpc>
                        <a:buFont typeface="Wingdings" panose="05000000000000000000" charset="0"/>
                        <a:buNone/>
                      </a:pPr>
                      <a:r>
                        <a:rPr lang="zh-CN" altLang="en-US" sz="10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试验设计</a:t>
                      </a:r>
                      <a:endParaRPr lang="zh-CN" altLang="en-US" sz="1000" b="1"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rgbClr val="F5D2D2"/>
                    </a:solidFill>
                  </a:tcPr>
                </a:tc>
                <a:tc>
                  <a:txBody>
                    <a:bodyPr/>
                    <a:p>
                      <a:pPr indent="0" fontAlgn="auto">
                        <a:lnSpc>
                          <a:spcPts val="2200"/>
                        </a:lnSpc>
                        <a:buFont typeface="Wingdings" panose="05000000000000000000" charset="0"/>
                        <a:buNone/>
                      </a:pPr>
                      <a:r>
                        <a:rPr lang="zh-CN" altLang="en-US"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随机、双盲、平行、多次给药，</a:t>
                      </a:r>
                      <a:r>
                        <a:rPr lang="en-US"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FDC</a:t>
                      </a:r>
                      <a:r>
                        <a:rPr lang="zh-CN" altLang="en-US"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250/650mg</a:t>
                      </a:r>
                      <a:r>
                        <a:rPr lang="zh-CN" altLang="en-US"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rPr>
                        <a:t>）与安慰剂对照，</a:t>
                      </a:r>
                      <a:endParaRPr lang="zh-CN" altLang="en-US" sz="1000" b="1" kern="100" dirty="0">
                        <a:solidFill>
                          <a:schemeClr val="tx1"/>
                        </a:solidFill>
                        <a:effectLst/>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rgbClr val="F5D2D2"/>
                    </a:solidFill>
                  </a:tcPr>
                </a:tc>
              </a:tr>
              <a:tr h="384175">
                <a:tc>
                  <a:txBody>
                    <a:bodyPr/>
                    <a:p>
                      <a:pPr indent="0" fontAlgn="auto">
                        <a:lnSpc>
                          <a:spcPts val="2200"/>
                        </a:lnSpc>
                        <a:buFont typeface="Wingdings" panose="05000000000000000000" charset="0"/>
                        <a:buNone/>
                      </a:pPr>
                      <a:r>
                        <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研究人群</a:t>
                      </a:r>
                      <a:endPar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rgbClr val="F5D2D2"/>
                    </a:solidFill>
                  </a:tcPr>
                </a:tc>
                <a:tc>
                  <a:txBody>
                    <a:bodyPr/>
                    <a:p>
                      <a:pPr indent="0" fontAlgn="auto">
                        <a:lnSpc>
                          <a:spcPts val="2200"/>
                        </a:lnSpc>
                        <a:buFont typeface="Wingdings" panose="05000000000000000000" charset="0"/>
                        <a:buNone/>
                      </a:pPr>
                      <a:r>
                        <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拔除三个或三个以上磨牙且术后牙痛至少达到中等强度的男性和女性受试者</a:t>
                      </a:r>
                      <a:endPar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rgbClr val="F5D2D2"/>
                    </a:solidFill>
                  </a:tcPr>
                </a:tc>
              </a:tr>
              <a:tr h="384810">
                <a:tc>
                  <a:txBody>
                    <a:bodyPr/>
                    <a:p>
                      <a:pPr indent="0" fontAlgn="auto">
                        <a:lnSpc>
                          <a:spcPts val="2200"/>
                        </a:lnSpc>
                        <a:buFont typeface="Wingdings" panose="05000000000000000000" charset="0"/>
                        <a:buNone/>
                      </a:pPr>
                      <a:r>
                        <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持续时间</a:t>
                      </a:r>
                      <a:endPar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rgbClr val="F5D2D2"/>
                    </a:solidFill>
                  </a:tcPr>
                </a:tc>
                <a:tc>
                  <a:txBody>
                    <a:bodyPr/>
                    <a:p>
                      <a:pPr indent="0" fontAlgn="auto">
                        <a:lnSpc>
                          <a:spcPts val="2200"/>
                        </a:lnSpc>
                        <a:buFont typeface="Wingdings" panose="05000000000000000000" charset="0"/>
                        <a:buNone/>
                      </a:pPr>
                      <a:r>
                        <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rPr>
                        <a:t>多次给药（6次），疼痛评价持续48 h</a:t>
                      </a:r>
                      <a:endParaRPr lang="zh-CN" altLang="en-US" sz="1000" b="1" kern="100" dirty="0">
                        <a:solidFill>
                          <a:schemeClr val="tx1"/>
                        </a:solidFill>
                        <a:latin typeface="Times New Roman" panose="02020603050405020304" pitchFamily="18" charset="0"/>
                        <a:ea typeface="微软雅黑" panose="020B0503020204020204" charset="-122"/>
                        <a:cs typeface="Times New Roman" panose="02020603050405020304" pitchFamily="18" charset="0"/>
                        <a:sym typeface="+mn-ea"/>
                      </a:endParaRPr>
                    </a:p>
                  </a:txBody>
                  <a:tcPr>
                    <a:solidFill>
                      <a:srgbClr val="F5D2D2"/>
                    </a:solidFill>
                  </a:tcPr>
                </a:tc>
              </a:tr>
            </a:tbl>
          </a:graphicData>
        </a:graphic>
      </p:graphicFrame>
      <p:sp>
        <p:nvSpPr>
          <p:cNvPr id="9" name="文本框 8"/>
          <p:cNvSpPr txBox="1"/>
          <p:nvPr/>
        </p:nvSpPr>
        <p:spPr>
          <a:xfrm>
            <a:off x="6594475" y="5634990"/>
            <a:ext cx="2785110" cy="621030"/>
          </a:xfrm>
          <a:prstGeom prst="rect">
            <a:avLst/>
          </a:prstGeom>
          <a:solidFill>
            <a:srgbClr val="C00000"/>
          </a:solidFill>
        </p:spPr>
        <p:txBody>
          <a:bodyPr wrap="square">
            <a:noAutofit/>
          </a:bodyPr>
          <a:p>
            <a:pPr indent="0">
              <a:buFont typeface="Wingdings" panose="05000000000000000000" pitchFamily="2" charset="2"/>
              <a:buNone/>
            </a:pP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主要终点</a:t>
            </a:r>
            <a:r>
              <a:rPr lang="en-US" altLang="zh-CN" sz="1600" b="1" kern="100" dirty="0">
                <a:solidFill>
                  <a:srgbClr val="FFC000"/>
                </a:solidFill>
                <a:latin typeface="Times New Roman" panose="02020603050405020304" pitchFamily="18" charset="0"/>
                <a:ea typeface="微软雅黑" panose="020B0503020204020204" charset="-122"/>
                <a:cs typeface="Times New Roman" panose="02020603050405020304" pitchFamily="18" charset="0"/>
                <a:sym typeface="+mn-ea"/>
              </a:rPr>
              <a:t>SPID24</a:t>
            </a:r>
            <a:r>
              <a:rPr lang="en-US" altLang="zh-CN" sz="1400" kern="100" dirty="0">
                <a:solidFill>
                  <a:srgbClr val="FF0000"/>
                </a:solidFill>
                <a:effectLst/>
                <a:latin typeface="Times New Roman" panose="02020603050405020304" pitchFamily="18" charset="0"/>
                <a:ea typeface="微软雅黑" panose="020B0503020204020204" charset="-122"/>
                <a:cs typeface="Times New Roman" panose="02020603050405020304" pitchFamily="18" charset="0"/>
                <a:sym typeface="+mn-ea"/>
              </a:rPr>
              <a:t> </a:t>
            </a: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24h</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内的镇痛效果</a:t>
            </a: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zh-CN" altLang="zh-CN" sz="1600" b="1" kern="100" dirty="0">
                <a:solidFill>
                  <a:srgbClr val="FFC000"/>
                </a:solidFill>
                <a:effectLst/>
                <a:latin typeface="Times New Roman" panose="02020603050405020304" pitchFamily="18" charset="0"/>
                <a:ea typeface="微软雅黑" panose="020B0503020204020204" charset="-122"/>
                <a:cs typeface="Times New Roman" panose="02020603050405020304" pitchFamily="18" charset="0"/>
                <a:sym typeface="+mn-ea"/>
              </a:rPr>
              <a:t>优于</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安慰剂（</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p</a:t>
            </a:r>
            <a:r>
              <a:rPr lang="zh-CN" altLang="en-US"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0.001</a:t>
            </a:r>
            <a:r>
              <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endParaRPr lang="zh-CN" altLang="zh-CN" sz="14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endParaRPr>
          </a:p>
        </p:txBody>
      </p:sp>
      <p:pic>
        <p:nvPicPr>
          <p:cNvPr id="10" name="图片 9"/>
          <p:cNvPicPr>
            <a:picLocks noChangeAspect="1"/>
          </p:cNvPicPr>
          <p:nvPr/>
        </p:nvPicPr>
        <p:blipFill>
          <a:blip r:embed="rId7"/>
          <a:stretch>
            <a:fillRect/>
          </a:stretch>
        </p:blipFill>
        <p:spPr>
          <a:xfrm>
            <a:off x="6580505" y="3100070"/>
            <a:ext cx="2794635" cy="2107565"/>
          </a:xfrm>
          <a:prstGeom prst="rect">
            <a:avLst/>
          </a:prstGeom>
          <a:ln w="28575">
            <a:solidFill>
              <a:srgbClr val="C00000"/>
            </a:solidFill>
          </a:ln>
        </p:spPr>
      </p:pic>
      <p:pic>
        <p:nvPicPr>
          <p:cNvPr id="11" name="图片 10"/>
          <p:cNvPicPr>
            <a:picLocks noChangeAspect="1"/>
          </p:cNvPicPr>
          <p:nvPr/>
        </p:nvPicPr>
        <p:blipFill>
          <a:blip r:embed="rId8"/>
          <a:stretch>
            <a:fillRect/>
          </a:stretch>
        </p:blipFill>
        <p:spPr>
          <a:xfrm>
            <a:off x="9444990" y="3100070"/>
            <a:ext cx="2563495" cy="1042670"/>
          </a:xfrm>
          <a:prstGeom prst="rect">
            <a:avLst/>
          </a:prstGeom>
          <a:ln w="28575">
            <a:solidFill>
              <a:srgbClr val="C00000"/>
            </a:solidFill>
          </a:ln>
        </p:spPr>
      </p:pic>
      <p:sp>
        <p:nvSpPr>
          <p:cNvPr id="12" name="文本框 11"/>
          <p:cNvSpPr txBox="1"/>
          <p:nvPr/>
        </p:nvSpPr>
        <p:spPr>
          <a:xfrm>
            <a:off x="9444990" y="4337685"/>
            <a:ext cx="2613025" cy="492125"/>
          </a:xfrm>
          <a:prstGeom prst="rect">
            <a:avLst/>
          </a:prstGeom>
          <a:solidFill>
            <a:srgbClr val="C00000"/>
          </a:solidFill>
        </p:spPr>
        <p:txBody>
          <a:bodyPr wrap="square">
            <a:noAutofit/>
          </a:bodyPr>
          <a:p>
            <a:pPr indent="0">
              <a:buFont typeface="Wingdings" panose="05000000000000000000" pitchFamily="2" charset="2"/>
              <a:buNone/>
            </a:pP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FDC</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的中位</a:t>
            </a:r>
            <a:r>
              <a:rPr lang="zh-CN" altLang="zh-CN" sz="1200" b="1" kern="100" dirty="0">
                <a:solidFill>
                  <a:srgbClr val="FFC000"/>
                </a:solidFill>
                <a:latin typeface="Times New Roman" panose="02020603050405020304" pitchFamily="18" charset="0"/>
                <a:ea typeface="微软雅黑" panose="020B0503020204020204" charset="-122"/>
                <a:cs typeface="Times New Roman" panose="02020603050405020304" pitchFamily="18" charset="0"/>
                <a:sym typeface="+mn-ea"/>
              </a:rPr>
              <a:t>起效时间</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为</a:t>
            </a: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59.2 min</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200" b="1" kern="100" dirty="0">
                <a:solidFill>
                  <a:srgbClr val="FFC000"/>
                </a:solidFill>
                <a:latin typeface="Times New Roman" panose="02020603050405020304" pitchFamily="18" charset="0"/>
                <a:ea typeface="微软雅黑" panose="020B0503020204020204" charset="-122"/>
                <a:cs typeface="Times New Roman" panose="02020603050405020304" pitchFamily="18" charset="0"/>
                <a:sym typeface="+mn-ea"/>
              </a:rPr>
              <a:t>短于</a:t>
            </a:r>
            <a:r>
              <a:rPr lang="zh-CN" altLang="en-US"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安慰剂（</a:t>
            </a:r>
            <a:r>
              <a:rPr lang="en-US" altLang="zh-CN"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165.9min</a:t>
            </a:r>
            <a:r>
              <a:rPr lang="zh-CN" altLang="en-US"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2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p</a:t>
            </a:r>
            <a:r>
              <a:rPr lang="zh-CN" altLang="en-US" sz="12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2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0.001</a:t>
            </a:r>
            <a:endParaRPr lang="zh-CN" altLang="en-US"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endParaRPr>
          </a:p>
          <a:p>
            <a:pPr indent="0">
              <a:buFont typeface="Wingdings" panose="05000000000000000000" pitchFamily="2" charset="2"/>
              <a:buNone/>
            </a:pPr>
            <a:endParaRPr lang="zh-CN" altLang="en-US"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endParaRPr>
          </a:p>
        </p:txBody>
      </p:sp>
      <p:pic>
        <p:nvPicPr>
          <p:cNvPr id="14" name="图片 13"/>
          <p:cNvPicPr>
            <a:picLocks noChangeAspect="1"/>
          </p:cNvPicPr>
          <p:nvPr/>
        </p:nvPicPr>
        <p:blipFill>
          <a:blip r:embed="rId9"/>
          <a:stretch>
            <a:fillRect/>
          </a:stretch>
        </p:blipFill>
        <p:spPr>
          <a:xfrm>
            <a:off x="9481185" y="4878705"/>
            <a:ext cx="2564765" cy="1269365"/>
          </a:xfrm>
          <a:prstGeom prst="rect">
            <a:avLst/>
          </a:prstGeom>
          <a:ln w="28575">
            <a:solidFill>
              <a:srgbClr val="C00000"/>
            </a:solidFill>
          </a:ln>
        </p:spPr>
      </p:pic>
      <p:sp>
        <p:nvSpPr>
          <p:cNvPr id="15" name="文本框 14"/>
          <p:cNvSpPr txBox="1"/>
          <p:nvPr/>
        </p:nvSpPr>
        <p:spPr>
          <a:xfrm>
            <a:off x="9480550" y="6256020"/>
            <a:ext cx="2577465" cy="445770"/>
          </a:xfrm>
          <a:prstGeom prst="rect">
            <a:avLst/>
          </a:prstGeom>
          <a:solidFill>
            <a:srgbClr val="C00000"/>
          </a:solidFill>
        </p:spPr>
        <p:txBody>
          <a:bodyPr wrap="square">
            <a:noAutofit/>
          </a:bodyPr>
          <a:p>
            <a:pPr indent="0">
              <a:buFont typeface="Wingdings" panose="05000000000000000000" pitchFamily="2" charset="2"/>
              <a:buNone/>
            </a:pP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FDC</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的中位</a:t>
            </a:r>
            <a:r>
              <a:rPr lang="zh-CN" altLang="zh-CN" sz="1200" b="1" kern="100" dirty="0">
                <a:solidFill>
                  <a:srgbClr val="FFC000"/>
                </a:solidFill>
                <a:latin typeface="Times New Roman" panose="02020603050405020304" pitchFamily="18" charset="0"/>
                <a:ea typeface="微软雅黑" panose="020B0503020204020204" charset="-122"/>
                <a:cs typeface="Times New Roman" panose="02020603050405020304" pitchFamily="18" charset="0"/>
                <a:sym typeface="+mn-ea"/>
              </a:rPr>
              <a:t>起效时间</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为</a:t>
            </a:r>
            <a:r>
              <a:rPr lang="en-US"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59.2 min</a:t>
            </a:r>
            <a:r>
              <a:rPr lang="zh-CN" altLang="zh-CN" sz="10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200" b="1" kern="100" dirty="0">
                <a:solidFill>
                  <a:srgbClr val="FFC000"/>
                </a:solidFill>
                <a:latin typeface="Times New Roman" panose="02020603050405020304" pitchFamily="18" charset="0"/>
                <a:ea typeface="微软雅黑" panose="020B0503020204020204" charset="-122"/>
                <a:cs typeface="Times New Roman" panose="02020603050405020304" pitchFamily="18" charset="0"/>
                <a:sym typeface="+mn-ea"/>
              </a:rPr>
              <a:t>短于</a:t>
            </a:r>
            <a:r>
              <a:rPr lang="zh-CN" altLang="en-US"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安慰剂（</a:t>
            </a:r>
            <a:r>
              <a:rPr lang="en-US" altLang="zh-CN"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165.9min</a:t>
            </a:r>
            <a:r>
              <a:rPr lang="zh-CN" altLang="en-US"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2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p</a:t>
            </a:r>
            <a:r>
              <a:rPr lang="zh-CN" altLang="en-US" sz="12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a:t>
            </a:r>
            <a:r>
              <a:rPr lang="en-US" altLang="zh-CN" sz="1200" kern="100" dirty="0">
                <a:solidFill>
                  <a:schemeClr val="bg1"/>
                </a:solidFill>
                <a:effectLst/>
                <a:latin typeface="Times New Roman" panose="02020603050405020304" pitchFamily="18" charset="0"/>
                <a:ea typeface="微软雅黑" panose="020B0503020204020204" charset="-122"/>
                <a:cs typeface="Times New Roman" panose="02020603050405020304" pitchFamily="18" charset="0"/>
                <a:sym typeface="+mn-ea"/>
              </a:rPr>
              <a:t>0.001</a:t>
            </a:r>
            <a:endParaRPr lang="zh-CN" altLang="en-US"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endParaRPr>
          </a:p>
          <a:p>
            <a:pPr indent="0">
              <a:buFont typeface="Wingdings" panose="05000000000000000000" pitchFamily="2" charset="2"/>
              <a:buNone/>
            </a:pPr>
            <a:endParaRPr lang="zh-CN" altLang="en-US" sz="1200" kern="100" dirty="0">
              <a:solidFill>
                <a:schemeClr val="bg1"/>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文本框 12"/>
          <p:cNvSpPr txBox="1"/>
          <p:nvPr/>
        </p:nvSpPr>
        <p:spPr>
          <a:xfrm>
            <a:off x="-635" y="0"/>
            <a:ext cx="12192635" cy="826770"/>
          </a:xfrm>
          <a:prstGeom prst="rect">
            <a:avLst/>
          </a:prstGeom>
          <a:gradFill>
            <a:gsLst>
              <a:gs pos="33000">
                <a:srgbClr val="C00000"/>
              </a:gs>
              <a:gs pos="56000">
                <a:srgbClr val="C12A2A"/>
              </a:gs>
              <a:gs pos="15000">
                <a:srgbClr val="C00000"/>
              </a:gs>
              <a:gs pos="1000">
                <a:srgbClr val="C00000"/>
              </a:gs>
              <a:gs pos="88000">
                <a:srgbClr val="FEFFFF">
                  <a:alpha val="100000"/>
                </a:srgbClr>
              </a:gs>
              <a:gs pos="78000">
                <a:schemeClr val="bg1"/>
              </a:gs>
              <a:gs pos="38000">
                <a:srgbClr val="C00000"/>
              </a:gs>
              <a:gs pos="100000">
                <a:srgbClr val="FCFEFF"/>
              </a:gs>
            </a:gsLst>
            <a:lin ang="18900000" scaled="0"/>
          </a:gradFill>
        </p:spPr>
        <p:txBody>
          <a:bodyPr wrap="square" rtlCol="0">
            <a:noAutofit/>
          </a:bodyPr>
          <a:p>
            <a:endParaRPr lang="zh-CN" altLang="en-US"/>
          </a:p>
        </p:txBody>
      </p:sp>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9938326" y="132270"/>
            <a:ext cx="1949599" cy="649866"/>
          </a:xfrm>
          <a:prstGeom prst="rect">
            <a:avLst/>
          </a:prstGeom>
        </p:spPr>
      </p:pic>
      <p:sp>
        <p:nvSpPr>
          <p:cNvPr id="7" name="矩形 6"/>
          <p:cNvSpPr/>
          <p:nvPr/>
        </p:nvSpPr>
        <p:spPr>
          <a:xfrm>
            <a:off x="462406" y="166392"/>
            <a:ext cx="3620770" cy="521970"/>
          </a:xfrm>
          <a:prstGeom prst="rect">
            <a:avLst/>
          </a:prstGeom>
        </p:spPr>
        <p:txBody>
          <a:bodyPr wrap="none">
            <a:spAutoFit/>
          </a:bodyPr>
          <a:lstStyle/>
          <a:p>
            <a:pPr algn="l"/>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03</a:t>
            </a:r>
            <a:r>
              <a:rPr lang="zh-CN" altLang="en-US"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a:t>
            </a:r>
            <a:r>
              <a:rPr lang="zh-CN" altLang="en-US" sz="2800" b="1" dirty="0" smtClean="0">
                <a:solidFill>
                  <a:schemeClr val="bg1"/>
                </a:solidFill>
                <a:latin typeface="微软雅黑" panose="020B0503020204020204" charset="-122"/>
                <a:ea typeface="微软雅黑" panose="020B0503020204020204" charset="-122"/>
                <a:cs typeface="微软雅黑" panose="020B0503020204020204" charset="-122"/>
              </a:rPr>
              <a:t>有效性信息</a:t>
            </a:r>
            <a:r>
              <a:rPr lang="zh-CN" altLang="en-US" sz="28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3</a:t>
            </a:r>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sym typeface="+mn-ea"/>
              </a:rPr>
              <a:t>/3</a:t>
            </a:r>
            <a:r>
              <a:rPr lang="en-US" altLang="zh-CN" sz="2800" b="1" dirty="0" smtClean="0">
                <a:solidFill>
                  <a:schemeClr val="bg1"/>
                </a:solidFill>
                <a:latin typeface="微软雅黑" panose="020B0503020204020204" charset="-122"/>
                <a:ea typeface="微软雅黑" panose="020B0503020204020204" charset="-122"/>
                <a:cs typeface="微软雅黑" panose="020B0503020204020204" charset="-122"/>
                <a:sym typeface="+mn-ea"/>
              </a:rPr>
              <a:t>)</a:t>
            </a:r>
            <a:endParaRPr lang="en-US" altLang="zh-CN" sz="28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
        <p:nvSpPr>
          <p:cNvPr id="11" name="文本框 10"/>
          <p:cNvSpPr txBox="1"/>
          <p:nvPr/>
        </p:nvSpPr>
        <p:spPr>
          <a:xfrm>
            <a:off x="134620" y="1321435"/>
            <a:ext cx="11934825" cy="879475"/>
          </a:xfrm>
          <a:prstGeom prst="rect">
            <a:avLst/>
          </a:prstGeom>
          <a:solidFill>
            <a:srgbClr val="F5D2D2"/>
          </a:solidFill>
          <a:ln>
            <a:noFill/>
            <a:prstDash val="sysDash"/>
          </a:ln>
        </p:spPr>
        <p:txBody>
          <a:bodyPr wrap="square" rtlCol="0" anchor="t">
            <a:noAutofit/>
          </a:bodyPr>
          <a:p>
            <a:pPr indent="0" fontAlgn="auto">
              <a:lnSpc>
                <a:spcPts val="2000"/>
              </a:lnSpc>
            </a:pPr>
            <a:r>
              <a:rPr lang="zh-CN" altLang="en-US" sz="1000" b="1">
                <a:solidFill>
                  <a:schemeClr val="tx1"/>
                </a:solidFill>
                <a:latin typeface="+mn-ea"/>
                <a:cs typeface="+mn-ea"/>
                <a:sym typeface="+mn-ea"/>
              </a:rPr>
              <a:t>对照原研等效性研究：</a:t>
            </a:r>
            <a:r>
              <a:rPr lang="zh-CN" altLang="en-US" sz="1000">
                <a:solidFill>
                  <a:schemeClr val="tx1"/>
                </a:solidFill>
                <a:latin typeface="+mn-ea"/>
                <a:cs typeface="+mn-ea"/>
                <a:sym typeface="+mn-ea"/>
              </a:rPr>
              <a:t>长春澜江医药科技有限公司生产的对乙酰氨基酚布洛芬片（ 受试制剂</a:t>
            </a:r>
            <a:r>
              <a:rPr lang="en-US" altLang="zh-CN" sz="1000">
                <a:solidFill>
                  <a:schemeClr val="tx1"/>
                </a:solidFill>
                <a:latin typeface="+mn-ea"/>
                <a:cs typeface="+mn-ea"/>
                <a:sym typeface="+mn-ea"/>
              </a:rPr>
              <a:t>:</a:t>
            </a:r>
            <a:r>
              <a:rPr lang="zh-CN" altLang="en-US" sz="1000">
                <a:solidFill>
                  <a:schemeClr val="tx1"/>
                </a:solidFill>
                <a:latin typeface="+mn-ea"/>
                <a:cs typeface="+mn-ea"/>
                <a:sym typeface="+mn-ea"/>
              </a:rPr>
              <a:t>每片含对乙酰氨基酚</a:t>
            </a:r>
            <a:r>
              <a:rPr lang="en-US" altLang="zh-CN" sz="1000">
                <a:solidFill>
                  <a:schemeClr val="tx1"/>
                </a:solidFill>
                <a:latin typeface="+mn-ea"/>
                <a:cs typeface="+mn-ea"/>
                <a:sym typeface="+mn-ea"/>
              </a:rPr>
              <a:t>250mg ,</a:t>
            </a:r>
            <a:r>
              <a:rPr lang="zh-CN" altLang="en-US" sz="1000">
                <a:solidFill>
                  <a:schemeClr val="tx1"/>
                </a:solidFill>
                <a:latin typeface="+mn-ea"/>
                <a:cs typeface="+mn-ea"/>
                <a:sym typeface="+mn-ea"/>
              </a:rPr>
              <a:t>布洛芬</a:t>
            </a:r>
            <a:r>
              <a:rPr lang="en-US" altLang="zh-CN" sz="1000">
                <a:solidFill>
                  <a:schemeClr val="tx1"/>
                </a:solidFill>
                <a:latin typeface="+mn-ea"/>
                <a:cs typeface="+mn-ea"/>
                <a:sym typeface="+mn-ea"/>
              </a:rPr>
              <a:t>125mg </a:t>
            </a:r>
            <a:r>
              <a:rPr lang="zh-CN" altLang="en-US" sz="1000">
                <a:solidFill>
                  <a:schemeClr val="tx1"/>
                </a:solidFill>
                <a:latin typeface="+mn-ea"/>
                <a:cs typeface="+mn-ea"/>
                <a:sym typeface="+mn-ea"/>
              </a:rPr>
              <a:t>）与美国</a:t>
            </a:r>
            <a:r>
              <a:rPr lang="en-US" altLang="zh-CN" sz="1000">
                <a:solidFill>
                  <a:schemeClr val="tx1"/>
                </a:solidFill>
                <a:latin typeface="+mn-ea"/>
                <a:cs typeface="+mn-ea"/>
                <a:sym typeface="+mn-ea"/>
              </a:rPr>
              <a:t>Glaxosmithkline Consumer Healthcare Holdings US LLC</a:t>
            </a:r>
            <a:r>
              <a:rPr lang="zh-CN" altLang="en-US" sz="1000">
                <a:solidFill>
                  <a:schemeClr val="tx1"/>
                </a:solidFill>
                <a:latin typeface="+mn-ea"/>
                <a:cs typeface="+mn-ea"/>
                <a:sym typeface="+mn-ea"/>
              </a:rPr>
              <a:t>生产的对乙酰氨基酚布洛芬片（对照药</a:t>
            </a:r>
            <a:r>
              <a:rPr lang="en-US" altLang="zh-CN" sz="1000">
                <a:solidFill>
                  <a:schemeClr val="tx1"/>
                </a:solidFill>
                <a:latin typeface="+mn-ea"/>
                <a:cs typeface="+mn-ea"/>
                <a:sym typeface="+mn-ea"/>
              </a:rPr>
              <a:t>:</a:t>
            </a:r>
            <a:r>
              <a:rPr lang="zh-CN" altLang="en-US" sz="1000">
                <a:solidFill>
                  <a:schemeClr val="tx1"/>
                </a:solidFill>
                <a:latin typeface="+mn-ea"/>
                <a:cs typeface="+mn-ea"/>
                <a:sym typeface="+mn-ea"/>
              </a:rPr>
              <a:t>每片含对乙酰氨基酚</a:t>
            </a:r>
            <a:r>
              <a:rPr lang="en-US" altLang="zh-CN" sz="1000">
                <a:solidFill>
                  <a:schemeClr val="tx1"/>
                </a:solidFill>
                <a:latin typeface="+mn-ea"/>
                <a:cs typeface="+mn-ea"/>
                <a:sym typeface="+mn-ea"/>
              </a:rPr>
              <a:t>250mg,</a:t>
            </a:r>
            <a:r>
              <a:rPr lang="zh-CN" altLang="en-US" sz="1000">
                <a:solidFill>
                  <a:schemeClr val="tx1"/>
                </a:solidFill>
                <a:latin typeface="+mn-ea"/>
                <a:cs typeface="+mn-ea"/>
                <a:sym typeface="+mn-ea"/>
              </a:rPr>
              <a:t>布洛芬</a:t>
            </a:r>
            <a:r>
              <a:rPr lang="en-US" altLang="zh-CN" sz="1000">
                <a:solidFill>
                  <a:schemeClr val="tx1"/>
                </a:solidFill>
                <a:latin typeface="+mn-ea"/>
                <a:cs typeface="+mn-ea"/>
                <a:sym typeface="+mn-ea"/>
              </a:rPr>
              <a:t>125mg</a:t>
            </a:r>
            <a:r>
              <a:rPr lang="zh-CN" altLang="en-US" sz="1000">
                <a:solidFill>
                  <a:schemeClr val="tx1"/>
                </a:solidFill>
                <a:latin typeface="+mn-ea"/>
                <a:cs typeface="+mn-ea"/>
                <a:sym typeface="+mn-ea"/>
              </a:rPr>
              <a:t>；商品名：</a:t>
            </a:r>
            <a:r>
              <a:rPr lang="en-US" altLang="zh-CN" sz="1000">
                <a:solidFill>
                  <a:schemeClr val="tx1"/>
                </a:solidFill>
                <a:latin typeface="+mn-ea"/>
                <a:cs typeface="+mn-ea"/>
                <a:sym typeface="+mn-ea"/>
              </a:rPr>
              <a:t>Advil Dual Action With Acetaminophen®</a:t>
            </a:r>
            <a:r>
              <a:rPr lang="zh-CN" altLang="en-US" sz="1000">
                <a:solidFill>
                  <a:schemeClr val="tx1"/>
                </a:solidFill>
                <a:latin typeface="+mn-ea"/>
                <a:cs typeface="+mn-ea"/>
                <a:sym typeface="+mn-ea"/>
              </a:rPr>
              <a:t>），比较两制剂在空腹及餐后给药条件下，在健康成年人群中吸收程度和速度的差异，评价其生物等效性。并评估两制剂的安全性和</a:t>
            </a:r>
            <a:r>
              <a:rPr lang="zh-CN" altLang="en-US" sz="1000">
                <a:solidFill>
                  <a:schemeClr val="tx1"/>
                </a:solidFill>
                <a:latin typeface="+mn-ea"/>
                <a:cs typeface="+mn-ea"/>
                <a:sym typeface="+mn-ea"/>
              </a:rPr>
              <a:t>耐受性。</a:t>
            </a:r>
            <a:r>
              <a:rPr lang="zh-CN" altLang="en-US" sz="1200" b="1">
                <a:solidFill>
                  <a:srgbClr val="C00000"/>
                </a:solidFill>
                <a:latin typeface="+mn-ea"/>
                <a:cs typeface="+mn-ea"/>
                <a:sym typeface="+mn-ea"/>
              </a:rPr>
              <a:t>结果证明两种制剂在空腹及餐后条件下具有生物等效性。</a:t>
            </a:r>
            <a:endParaRPr lang="zh-CN" altLang="en-US" sz="1200" b="1">
              <a:solidFill>
                <a:srgbClr val="C00000"/>
              </a:solidFill>
              <a:latin typeface="+mn-ea"/>
              <a:cs typeface="+mn-ea"/>
              <a:sym typeface="+mn-ea"/>
            </a:endParaRPr>
          </a:p>
          <a:p>
            <a:pPr indent="0" fontAlgn="auto">
              <a:lnSpc>
                <a:spcPts val="3000"/>
              </a:lnSpc>
            </a:pPr>
            <a:endParaRPr lang="zh-CN" altLang="en-US" sz="1000">
              <a:latin typeface="+mn-ea"/>
              <a:cs typeface="+mn-ea"/>
              <a:sym typeface="+mn-ea"/>
            </a:endParaRPr>
          </a:p>
          <a:p>
            <a:pPr indent="0" fontAlgn="auto">
              <a:lnSpc>
                <a:spcPts val="3000"/>
              </a:lnSpc>
            </a:pPr>
            <a:endParaRPr lang="zh-CN" altLang="en-US" sz="1000">
              <a:solidFill>
                <a:srgbClr val="FF0000"/>
              </a:solidFill>
              <a:highlight>
                <a:srgbClr val="FFFF00"/>
              </a:highlight>
              <a:latin typeface="+mn-ea"/>
              <a:cs typeface="+mn-ea"/>
              <a:sym typeface="+mn-ea"/>
            </a:endParaRPr>
          </a:p>
        </p:txBody>
      </p:sp>
      <p:grpSp>
        <p:nvGrpSpPr>
          <p:cNvPr id="9" name="组合 8"/>
          <p:cNvGrpSpPr/>
          <p:nvPr/>
        </p:nvGrpSpPr>
        <p:grpSpPr>
          <a:xfrm>
            <a:off x="972820" y="2269490"/>
            <a:ext cx="9941560" cy="4535170"/>
            <a:chOff x="1551" y="3460"/>
            <a:chExt cx="15656" cy="7142"/>
          </a:xfrm>
        </p:grpSpPr>
        <p:pic>
          <p:nvPicPr>
            <p:cNvPr id="2" name="图片 1"/>
            <p:cNvPicPr>
              <a:picLocks noChangeAspect="1"/>
            </p:cNvPicPr>
            <p:nvPr>
              <p:custDataLst>
                <p:tags r:id="rId2"/>
              </p:custDataLst>
            </p:nvPr>
          </p:nvPicPr>
          <p:blipFill>
            <a:blip r:embed="rId3"/>
            <a:stretch>
              <a:fillRect/>
            </a:stretch>
          </p:blipFill>
          <p:spPr>
            <a:xfrm>
              <a:off x="1551" y="3460"/>
              <a:ext cx="7504" cy="3480"/>
            </a:xfrm>
            <a:prstGeom prst="rect">
              <a:avLst/>
            </a:prstGeom>
            <a:ln>
              <a:solidFill>
                <a:schemeClr val="bg1">
                  <a:lumMod val="85000"/>
                </a:schemeClr>
              </a:solidFill>
            </a:ln>
          </p:spPr>
        </p:pic>
        <p:sp>
          <p:nvSpPr>
            <p:cNvPr id="10" name="文本框 9"/>
            <p:cNvSpPr txBox="1"/>
            <p:nvPr>
              <p:custDataLst>
                <p:tags r:id="rId4"/>
              </p:custDataLst>
            </p:nvPr>
          </p:nvSpPr>
          <p:spPr>
            <a:xfrm>
              <a:off x="3957" y="4246"/>
              <a:ext cx="3969" cy="483"/>
            </a:xfrm>
            <a:prstGeom prst="rect">
              <a:avLst/>
            </a:prstGeom>
            <a:solidFill>
              <a:srgbClr val="0070C0"/>
            </a:solidFill>
            <a:ln w="22225" cmpd="sng">
              <a:solidFill>
                <a:srgbClr val="000000">
                  <a:alpha val="0"/>
                </a:srgbClr>
              </a:solidFill>
              <a:prstDash val="solid"/>
            </a:ln>
          </p:spPr>
          <p:txBody>
            <a:bodyPr wrap="square" rtlCol="0" anchor="t" anchorCtr="0">
              <a:spAutoFit/>
            </a:bodyPr>
            <a:p>
              <a:r>
                <a:rPr lang="zh-CN" altLang="en-US" sz="1400">
                  <a:solidFill>
                    <a:schemeClr val="bg1"/>
                  </a:solidFill>
                  <a:sym typeface="+mn-ea"/>
                </a:rPr>
                <a:t>空腹</a:t>
              </a:r>
              <a:r>
                <a:rPr lang="en-US" altLang="zh-CN" sz="1400">
                  <a:solidFill>
                    <a:schemeClr val="bg1"/>
                  </a:solidFill>
                  <a:sym typeface="+mn-ea"/>
                </a:rPr>
                <a:t>-</a:t>
              </a:r>
              <a:r>
                <a:rPr lang="zh-CN" altLang="en-US" sz="1400">
                  <a:solidFill>
                    <a:schemeClr val="bg1"/>
                  </a:solidFill>
                  <a:sym typeface="+mn-ea"/>
                </a:rPr>
                <a:t>对乙酰氨基酚</a:t>
              </a:r>
              <a:r>
                <a:rPr lang="zh-CN" altLang="en-US" sz="1400">
                  <a:solidFill>
                    <a:schemeClr val="bg1"/>
                  </a:solidFill>
                </a:rPr>
                <a:t>血药浓度</a:t>
              </a:r>
              <a:endParaRPr lang="zh-CN" altLang="en-US" sz="1400">
                <a:solidFill>
                  <a:schemeClr val="bg1"/>
                </a:solidFill>
              </a:endParaRPr>
            </a:p>
          </p:txBody>
        </p:sp>
        <p:pic>
          <p:nvPicPr>
            <p:cNvPr id="3" name="图片 2"/>
            <p:cNvPicPr>
              <a:picLocks noChangeAspect="1"/>
            </p:cNvPicPr>
            <p:nvPr>
              <p:custDataLst>
                <p:tags r:id="rId5"/>
              </p:custDataLst>
            </p:nvPr>
          </p:nvPicPr>
          <p:blipFill>
            <a:blip r:embed="rId6"/>
            <a:stretch>
              <a:fillRect/>
            </a:stretch>
          </p:blipFill>
          <p:spPr>
            <a:xfrm>
              <a:off x="9828" y="3460"/>
              <a:ext cx="7368" cy="3480"/>
            </a:xfrm>
            <a:prstGeom prst="rect">
              <a:avLst/>
            </a:prstGeom>
            <a:ln>
              <a:solidFill>
                <a:schemeClr val="bg1">
                  <a:lumMod val="85000"/>
                </a:schemeClr>
              </a:solidFill>
            </a:ln>
          </p:spPr>
        </p:pic>
        <p:sp>
          <p:nvSpPr>
            <p:cNvPr id="12" name="文本框 11"/>
            <p:cNvSpPr txBox="1"/>
            <p:nvPr>
              <p:custDataLst>
                <p:tags r:id="rId7"/>
              </p:custDataLst>
            </p:nvPr>
          </p:nvSpPr>
          <p:spPr>
            <a:xfrm>
              <a:off x="13108" y="4355"/>
              <a:ext cx="3298" cy="483"/>
            </a:xfrm>
            <a:prstGeom prst="rect">
              <a:avLst/>
            </a:prstGeom>
            <a:solidFill>
              <a:srgbClr val="0070C0"/>
            </a:solidFill>
            <a:ln w="22225" cmpd="sng">
              <a:solidFill>
                <a:srgbClr val="000000">
                  <a:alpha val="0"/>
                </a:srgbClr>
              </a:solidFill>
              <a:prstDash val="solid"/>
            </a:ln>
          </p:spPr>
          <p:txBody>
            <a:bodyPr wrap="square" rtlCol="0">
              <a:spAutoFit/>
            </a:bodyPr>
            <a:p>
              <a:r>
                <a:rPr lang="zh-CN" altLang="en-US" sz="1400">
                  <a:solidFill>
                    <a:schemeClr val="bg1"/>
                  </a:solidFill>
                  <a:sym typeface="+mn-ea"/>
                </a:rPr>
                <a:t>空腹</a:t>
              </a:r>
              <a:r>
                <a:rPr lang="en-US" altLang="zh-CN" sz="1400">
                  <a:solidFill>
                    <a:schemeClr val="bg1"/>
                  </a:solidFill>
                  <a:sym typeface="+mn-ea"/>
                </a:rPr>
                <a:t>-</a:t>
              </a:r>
              <a:r>
                <a:rPr lang="zh-CN" altLang="en-US" sz="1400">
                  <a:solidFill>
                    <a:schemeClr val="bg1"/>
                  </a:solidFill>
                </a:rPr>
                <a:t>布洛芬血药浓度</a:t>
              </a:r>
              <a:endParaRPr lang="zh-CN" altLang="en-US" sz="1400">
                <a:solidFill>
                  <a:schemeClr val="bg1"/>
                </a:solidFill>
              </a:endParaRPr>
            </a:p>
          </p:txBody>
        </p:sp>
        <p:pic>
          <p:nvPicPr>
            <p:cNvPr id="4" name="图片 1"/>
            <p:cNvPicPr>
              <a:picLocks noChangeAspect="1" noChangeArrowheads="1"/>
            </p:cNvPicPr>
            <p:nvPr>
              <p:custDataLst>
                <p:tags r:id="rId8"/>
              </p:custDataLst>
            </p:nvPr>
          </p:nvPicPr>
          <p:blipFill>
            <a:blip r:embed="rId9">
              <a:extLst>
                <a:ext uri="{28A0092B-C50C-407E-A947-70E740481C1C}">
                  <a14:useLocalDpi xmlns:a14="http://schemas.microsoft.com/office/drawing/2010/main" val="0"/>
                </a:ext>
              </a:extLst>
            </a:blip>
            <a:srcRect/>
            <a:stretch>
              <a:fillRect/>
            </a:stretch>
          </p:blipFill>
          <p:spPr>
            <a:xfrm>
              <a:off x="1551" y="7067"/>
              <a:ext cx="7506" cy="3518"/>
            </a:xfrm>
            <a:prstGeom prst="rect">
              <a:avLst/>
            </a:prstGeom>
            <a:noFill/>
            <a:ln>
              <a:solidFill>
                <a:schemeClr val="bg1">
                  <a:lumMod val="85000"/>
                </a:schemeClr>
              </a:solidFill>
            </a:ln>
          </p:spPr>
        </p:pic>
        <p:sp>
          <p:nvSpPr>
            <p:cNvPr id="5" name="文本框 4"/>
            <p:cNvSpPr txBox="1"/>
            <p:nvPr>
              <p:custDataLst>
                <p:tags r:id="rId10"/>
              </p:custDataLst>
            </p:nvPr>
          </p:nvSpPr>
          <p:spPr>
            <a:xfrm>
              <a:off x="3908" y="7891"/>
              <a:ext cx="4018" cy="483"/>
            </a:xfrm>
            <a:prstGeom prst="rect">
              <a:avLst/>
            </a:prstGeom>
            <a:solidFill>
              <a:srgbClr val="0070C0"/>
            </a:solidFill>
            <a:ln w="22225" cmpd="sng">
              <a:solidFill>
                <a:srgbClr val="000000">
                  <a:alpha val="0"/>
                </a:srgbClr>
              </a:solidFill>
              <a:prstDash val="solid"/>
            </a:ln>
          </p:spPr>
          <p:txBody>
            <a:bodyPr wrap="square" rtlCol="0" anchor="t" anchorCtr="0">
              <a:spAutoFit/>
            </a:bodyPr>
            <a:p>
              <a:r>
                <a:rPr lang="zh-CN" altLang="en-US" sz="1400">
                  <a:solidFill>
                    <a:schemeClr val="bg1"/>
                  </a:solidFill>
                  <a:sym typeface="+mn-ea"/>
                </a:rPr>
                <a:t>餐后</a:t>
              </a:r>
              <a:r>
                <a:rPr lang="en-US" altLang="zh-CN" sz="1400">
                  <a:solidFill>
                    <a:schemeClr val="bg1"/>
                  </a:solidFill>
                  <a:sym typeface="+mn-ea"/>
                </a:rPr>
                <a:t>-</a:t>
              </a:r>
              <a:r>
                <a:rPr lang="zh-CN" altLang="en-US" sz="1400">
                  <a:solidFill>
                    <a:schemeClr val="bg1"/>
                  </a:solidFill>
                  <a:sym typeface="+mn-ea"/>
                </a:rPr>
                <a:t>对乙酰氨基酚</a:t>
              </a:r>
              <a:r>
                <a:rPr lang="zh-CN" altLang="en-US" sz="1400">
                  <a:solidFill>
                    <a:schemeClr val="bg1"/>
                  </a:solidFill>
                </a:rPr>
                <a:t>血药浓度</a:t>
              </a:r>
              <a:endParaRPr lang="zh-CN" altLang="en-US" sz="1400">
                <a:solidFill>
                  <a:schemeClr val="bg1"/>
                </a:solidFill>
              </a:endParaRPr>
            </a:p>
          </p:txBody>
        </p:sp>
        <p:pic>
          <p:nvPicPr>
            <p:cNvPr id="123" name="图片 123"/>
            <p:cNvPicPr>
              <a:picLocks noChangeAspect="1" noChangeArrowheads="1"/>
            </p:cNvPicPr>
            <p:nvPr>
              <p:custDataLst>
                <p:tags r:id="rId11"/>
              </p:custDataLst>
            </p:nvPr>
          </p:nvPicPr>
          <p:blipFill>
            <a:blip r:embed="rId12"/>
            <a:stretch>
              <a:fillRect/>
            </a:stretch>
          </p:blipFill>
          <p:spPr>
            <a:xfrm>
              <a:off x="9828" y="7067"/>
              <a:ext cx="7379" cy="3535"/>
            </a:xfrm>
            <a:prstGeom prst="rect">
              <a:avLst/>
            </a:prstGeom>
            <a:noFill/>
            <a:ln>
              <a:solidFill>
                <a:schemeClr val="bg1">
                  <a:lumMod val="85000"/>
                </a:schemeClr>
              </a:solidFill>
            </a:ln>
          </p:spPr>
        </p:pic>
        <p:sp>
          <p:nvSpPr>
            <p:cNvPr id="8" name="文本框 7"/>
            <p:cNvSpPr txBox="1"/>
            <p:nvPr>
              <p:custDataLst>
                <p:tags r:id="rId13"/>
              </p:custDataLst>
            </p:nvPr>
          </p:nvSpPr>
          <p:spPr>
            <a:xfrm>
              <a:off x="13108" y="7891"/>
              <a:ext cx="3625" cy="483"/>
            </a:xfrm>
            <a:prstGeom prst="rect">
              <a:avLst/>
            </a:prstGeom>
            <a:solidFill>
              <a:srgbClr val="0070C0"/>
            </a:solidFill>
            <a:ln w="22225" cmpd="sng">
              <a:solidFill>
                <a:srgbClr val="000000">
                  <a:alpha val="0"/>
                </a:srgbClr>
              </a:solidFill>
              <a:prstDash val="solid"/>
            </a:ln>
          </p:spPr>
          <p:txBody>
            <a:bodyPr wrap="square" rtlCol="0">
              <a:spAutoFit/>
            </a:bodyPr>
            <a:p>
              <a:r>
                <a:rPr lang="zh-CN" altLang="en-US" sz="1400">
                  <a:solidFill>
                    <a:schemeClr val="bg1"/>
                  </a:solidFill>
                  <a:sym typeface="+mn-ea"/>
                </a:rPr>
                <a:t>餐后</a:t>
              </a:r>
              <a:r>
                <a:rPr lang="en-US" altLang="zh-CN" sz="1400">
                  <a:solidFill>
                    <a:schemeClr val="bg1"/>
                  </a:solidFill>
                  <a:sym typeface="+mn-ea"/>
                </a:rPr>
                <a:t>-</a:t>
              </a:r>
              <a:r>
                <a:rPr lang="zh-CN" altLang="en-US" sz="1400">
                  <a:solidFill>
                    <a:schemeClr val="bg1"/>
                  </a:solidFill>
                </a:rPr>
                <a:t>布洛芬血药浓度</a:t>
              </a:r>
              <a:endParaRPr lang="zh-CN" altLang="en-US" sz="1400">
                <a:solidFill>
                  <a:schemeClr val="bg1"/>
                </a:solidFill>
              </a:endParaRPr>
            </a:p>
          </p:txBody>
        </p:sp>
      </p:grpSp>
      <p:sp>
        <p:nvSpPr>
          <p:cNvPr id="14" name="文本框 13"/>
          <p:cNvSpPr txBox="1"/>
          <p:nvPr/>
        </p:nvSpPr>
        <p:spPr>
          <a:xfrm>
            <a:off x="134620" y="927735"/>
            <a:ext cx="11935460" cy="411480"/>
          </a:xfrm>
          <a:prstGeom prst="rect">
            <a:avLst/>
          </a:prstGeom>
          <a:noFill/>
        </p:spPr>
        <p:txBody>
          <a:bodyPr wrap="square" rtlCol="0" anchor="t">
            <a:spAutoFit/>
          </a:bodyPr>
          <a:p>
            <a:pPr indent="0" fontAlgn="auto">
              <a:lnSpc>
                <a:spcPts val="2500"/>
              </a:lnSpc>
            </a:pPr>
            <a:r>
              <a:rPr lang="zh-CN" altLang="en-US" sz="2400" b="1">
                <a:solidFill>
                  <a:schemeClr val="tx1"/>
                </a:solidFill>
                <a:latin typeface="+mj-ea"/>
                <a:ea typeface="+mj-ea"/>
                <a:cs typeface="Times New Roman" panose="02020603050405020304" pitchFamily="18" charset="0"/>
                <a:sym typeface="+mn-ea"/>
              </a:rPr>
              <a:t>对乙酰氨基酚布洛芬片</a:t>
            </a:r>
            <a:r>
              <a:rPr lang="zh-CN" altLang="en-US" sz="2400" b="1" dirty="0">
                <a:ln>
                  <a:noFill/>
                </a:ln>
                <a:effectLst/>
                <a:latin typeface="Times New Roman" panose="02020603050405020304" pitchFamily="18" charset="0"/>
                <a:ea typeface="+mj-ea"/>
                <a:cs typeface="Times New Roman" panose="02020603050405020304" pitchFamily="18" charset="0"/>
                <a:sym typeface="+mn-ea"/>
              </a:rPr>
              <a:t>与原研制剂具有</a:t>
            </a:r>
            <a:r>
              <a:rPr lang="zh-CN" altLang="en-US" sz="2400" b="1" dirty="0">
                <a:ln>
                  <a:noFill/>
                </a:ln>
                <a:solidFill>
                  <a:srgbClr val="C00000"/>
                </a:solidFill>
                <a:effectLst/>
                <a:latin typeface="Times New Roman" panose="02020603050405020304" pitchFamily="18" charset="0"/>
                <a:ea typeface="+mj-ea"/>
                <a:cs typeface="Times New Roman" panose="02020603050405020304" pitchFamily="18" charset="0"/>
                <a:sym typeface="+mn-ea"/>
              </a:rPr>
              <a:t>生物等效性</a:t>
            </a:r>
            <a:r>
              <a:rPr lang="zh-CN" altLang="en-US" sz="2400" b="1" dirty="0">
                <a:ln>
                  <a:noFill/>
                </a:ln>
                <a:effectLst/>
                <a:latin typeface="Times New Roman" panose="02020603050405020304" pitchFamily="18" charset="0"/>
                <a:ea typeface="+mj-ea"/>
                <a:cs typeface="Times New Roman" panose="02020603050405020304" pitchFamily="18" charset="0"/>
                <a:sym typeface="+mn-ea"/>
              </a:rPr>
              <a:t>（</a:t>
            </a:r>
            <a:r>
              <a:rPr lang="en-US" altLang="zh-CN" sz="2400" b="1" dirty="0">
                <a:ln>
                  <a:noFill/>
                </a:ln>
                <a:effectLst/>
                <a:latin typeface="Times New Roman" panose="02020603050405020304" pitchFamily="18" charset="0"/>
                <a:ea typeface="+mj-ea"/>
                <a:cs typeface="Times New Roman" panose="02020603050405020304" pitchFamily="18" charset="0"/>
                <a:sym typeface="+mn-ea"/>
              </a:rPr>
              <a:t>P&lt;0.001</a:t>
            </a:r>
            <a:r>
              <a:rPr lang="zh-CN" altLang="en-US" sz="2400" b="1" dirty="0">
                <a:ln>
                  <a:noFill/>
                </a:ln>
                <a:effectLst/>
                <a:latin typeface="Times New Roman" panose="02020603050405020304" pitchFamily="18" charset="0"/>
                <a:ea typeface="+mj-ea"/>
                <a:cs typeface="Times New Roman" panose="02020603050405020304" pitchFamily="18" charset="0"/>
                <a:sym typeface="+mn-ea"/>
              </a:rPr>
              <a:t>）</a:t>
            </a:r>
            <a:endParaRPr lang="zh-CN" altLang="en-US" sz="2400" b="1">
              <a:solidFill>
                <a:schemeClr val="tx1"/>
              </a:solidFill>
              <a:latin typeface="+mj-ea"/>
              <a:ea typeface="+mj-ea"/>
              <a:cs typeface="Times New Roman" panose="02020603050405020304" pitchFamily="18" charset="0"/>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图片 15"/>
          <p:cNvPicPr>
            <a:picLocks noChangeAspect="1"/>
          </p:cNvPicPr>
          <p:nvPr/>
        </p:nvPicPr>
        <p:blipFill>
          <a:blip r:embed="rId1"/>
          <a:stretch>
            <a:fillRect/>
          </a:stretch>
        </p:blipFill>
        <p:spPr>
          <a:xfrm>
            <a:off x="4762500" y="4436745"/>
            <a:ext cx="2540635" cy="2301240"/>
          </a:xfrm>
          <a:prstGeom prst="rect">
            <a:avLst/>
          </a:prstGeom>
        </p:spPr>
      </p:pic>
      <p:sp>
        <p:nvSpPr>
          <p:cNvPr id="13" name="文本框 12"/>
          <p:cNvSpPr txBox="1"/>
          <p:nvPr/>
        </p:nvSpPr>
        <p:spPr>
          <a:xfrm>
            <a:off x="-635" y="0"/>
            <a:ext cx="12192635" cy="826770"/>
          </a:xfrm>
          <a:prstGeom prst="rect">
            <a:avLst/>
          </a:prstGeom>
          <a:gradFill>
            <a:gsLst>
              <a:gs pos="33000">
                <a:srgbClr val="C00000"/>
              </a:gs>
              <a:gs pos="56000">
                <a:srgbClr val="C12A2A"/>
              </a:gs>
              <a:gs pos="15000">
                <a:srgbClr val="C00000"/>
              </a:gs>
              <a:gs pos="1000">
                <a:srgbClr val="C00000"/>
              </a:gs>
              <a:gs pos="88000">
                <a:srgbClr val="FEFFFF">
                  <a:alpha val="100000"/>
                </a:srgbClr>
              </a:gs>
              <a:gs pos="78000">
                <a:schemeClr val="bg1"/>
              </a:gs>
              <a:gs pos="38000">
                <a:srgbClr val="C00000"/>
              </a:gs>
              <a:gs pos="100000">
                <a:srgbClr val="FCFEFF"/>
              </a:gs>
            </a:gsLst>
            <a:lin ang="18900000" scaled="0"/>
          </a:gradFill>
        </p:spPr>
        <p:txBody>
          <a:bodyPr wrap="square" rtlCol="0">
            <a:noAutofit/>
          </a:bodyPr>
          <a:p>
            <a:endParaRPr lang="zh-CN" altLang="en-US"/>
          </a:p>
        </p:txBody>
      </p:sp>
      <p:pic>
        <p:nvPicPr>
          <p:cNvPr id="6" name="图片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8326" y="132270"/>
            <a:ext cx="1949599" cy="649866"/>
          </a:xfrm>
          <a:prstGeom prst="rect">
            <a:avLst/>
          </a:prstGeom>
        </p:spPr>
      </p:pic>
      <p:sp>
        <p:nvSpPr>
          <p:cNvPr id="7" name="矩形 6"/>
          <p:cNvSpPr/>
          <p:nvPr/>
        </p:nvSpPr>
        <p:spPr>
          <a:xfrm>
            <a:off x="462406" y="166392"/>
            <a:ext cx="2672080" cy="521970"/>
          </a:xfrm>
          <a:prstGeom prst="rect">
            <a:avLst/>
          </a:prstGeom>
        </p:spPr>
        <p:txBody>
          <a:bodyPr wrap="none">
            <a:spAutoFit/>
          </a:bodyPr>
          <a:lstStyle/>
          <a:p>
            <a:pPr algn="l"/>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04</a:t>
            </a:r>
            <a:r>
              <a:rPr lang="zh-CN" altLang="en-US" sz="2800" b="1" dirty="0" smtClean="0">
                <a:solidFill>
                  <a:schemeClr val="bg1"/>
                </a:solidFill>
                <a:latin typeface="微软雅黑" panose="020B0503020204020204" charset="-122"/>
                <a:ea typeface="微软雅黑" panose="020B0503020204020204" charset="-122"/>
                <a:cs typeface="微软雅黑" panose="020B0503020204020204" charset="-122"/>
              </a:rPr>
              <a:t>、创新</a:t>
            </a:r>
            <a:r>
              <a:rPr lang="zh-CN" altLang="en-US" sz="2800" b="1" dirty="0" smtClean="0">
                <a:solidFill>
                  <a:schemeClr val="bg1"/>
                </a:solidFill>
                <a:latin typeface="微软雅黑" panose="020B0503020204020204" charset="-122"/>
                <a:ea typeface="微软雅黑" panose="020B0503020204020204" charset="-122"/>
                <a:cs typeface="微软雅黑" panose="020B0503020204020204" charset="-122"/>
              </a:rPr>
              <a:t>性信息</a:t>
            </a:r>
            <a:endParaRPr lang="en-US" altLang="zh-CN" sz="28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
        <p:nvSpPr>
          <p:cNvPr id="40" name="文本框 39"/>
          <p:cNvSpPr txBox="1"/>
          <p:nvPr/>
        </p:nvSpPr>
        <p:spPr>
          <a:xfrm>
            <a:off x="462280" y="6490970"/>
            <a:ext cx="4414520" cy="275590"/>
          </a:xfrm>
          <a:prstGeom prst="rect">
            <a:avLst/>
          </a:prstGeom>
          <a:noFill/>
        </p:spPr>
        <p:txBody>
          <a:bodyPr wrap="square" rtlCol="0" anchor="t">
            <a:spAutoFit/>
          </a:bodyPr>
          <a:p>
            <a:r>
              <a:rPr lang="en-US" altLang="zh-CN" sz="1200">
                <a:latin typeface="Times New Roman" panose="02020603050405020304" pitchFamily="18" charset="0"/>
                <a:cs typeface="Times New Roman" panose="02020603050405020304" pitchFamily="18" charset="0"/>
                <a:sym typeface="+mn-ea"/>
              </a:rPr>
              <a:t>[1] </a:t>
            </a:r>
            <a:r>
              <a:rPr lang="zh-CN" altLang="en-US" sz="1200">
                <a:latin typeface="Times New Roman" panose="02020603050405020304" pitchFamily="18" charset="0"/>
                <a:cs typeface="Times New Roman" panose="02020603050405020304" pitchFamily="18" charset="0"/>
                <a:sym typeface="+mn-ea"/>
              </a:rPr>
              <a:t>对乙酰氨基酚布洛芬片原研制剂</a:t>
            </a:r>
            <a:r>
              <a:rPr lang="en-US" altLang="zh-CN" sz="1200">
                <a:latin typeface="Times New Roman" panose="02020603050405020304" pitchFamily="18" charset="0"/>
                <a:cs typeface="Times New Roman" panose="02020603050405020304" pitchFamily="18" charset="0"/>
                <a:sym typeface="+mn-ea"/>
              </a:rPr>
              <a:t>FDA</a:t>
            </a:r>
            <a:r>
              <a:rPr lang="zh-CN" altLang="en-US" sz="1200">
                <a:latin typeface="Times New Roman" panose="02020603050405020304" pitchFamily="18" charset="0"/>
                <a:cs typeface="Times New Roman" panose="02020603050405020304" pitchFamily="18" charset="0"/>
                <a:sym typeface="+mn-ea"/>
              </a:rPr>
              <a:t>医学审评报告</a:t>
            </a:r>
            <a:endParaRPr lang="en-US" altLang="zh-CN" sz="1200">
              <a:latin typeface="Times New Roman" panose="02020603050405020304" pitchFamily="18" charset="0"/>
              <a:cs typeface="Times New Roman" panose="02020603050405020304" pitchFamily="18" charset="0"/>
              <a:sym typeface="+mn-ea"/>
            </a:endParaRPr>
          </a:p>
        </p:txBody>
      </p:sp>
      <p:sp>
        <p:nvSpPr>
          <p:cNvPr id="118" name="textbox 118"/>
          <p:cNvSpPr/>
          <p:nvPr/>
        </p:nvSpPr>
        <p:spPr>
          <a:xfrm>
            <a:off x="387350" y="1718310"/>
            <a:ext cx="4320540" cy="2160905"/>
          </a:xfrm>
          <a:prstGeom prst="roundRect">
            <a:avLst>
              <a:gd name="adj" fmla="val 17205"/>
            </a:avLst>
          </a:prstGeom>
          <a:noFill/>
          <a:ln w="19050" cap="flat">
            <a:solidFill>
              <a:srgbClr val="002C75"/>
            </a:solidFill>
            <a:prstDash val="solid"/>
            <a:miter lim="0"/>
          </a:ln>
        </p:spPr>
        <p:txBody>
          <a:bodyPr vert="horz" wrap="square" lIns="0" tIns="0" rIns="0" bIns="0"/>
          <a:p>
            <a:pPr algn="l" rtl="0" eaLnBrk="0">
              <a:lnSpc>
                <a:spcPct val="109000"/>
              </a:lnSpc>
            </a:pPr>
            <a:endParaRPr sz="10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294005" indent="-275590" algn="l" rtl="0" eaLnBrk="0">
              <a:lnSpc>
                <a:spcPct val="105000"/>
              </a:lnSpc>
              <a:tabLst>
                <a:tab pos="162560" algn="l"/>
              </a:tabLst>
            </a:pPr>
            <a:r>
              <a:rPr sz="1500" b="1" kern="0" spc="0" dirty="0">
                <a:solidFill>
                  <a:srgbClr val="002C75">
                    <a:alpha val="100000"/>
                  </a:srgbClr>
                </a:solidFill>
                <a:latin typeface="微软雅黑" panose="020B0503020204020204" charset="-122"/>
                <a:ea typeface="微软雅黑" panose="020B0503020204020204" charset="-122"/>
                <a:cs typeface="微软雅黑" panose="020B0503020204020204" charset="-122"/>
              </a:rPr>
              <a:t>	</a:t>
            </a:r>
            <a:r>
              <a:rPr sz="1500" b="1" kern="0" spc="70" dirty="0">
                <a:solidFill>
                  <a:srgbClr val="002C75">
                    <a:alpha val="100000"/>
                  </a:srgbClr>
                </a:solidFill>
                <a:latin typeface="微软雅黑" panose="020B0503020204020204" charset="-122"/>
                <a:ea typeface="微软雅黑" panose="020B0503020204020204" charset="-122"/>
                <a:cs typeface="微软雅黑" panose="020B0503020204020204" charset="-122"/>
              </a:rPr>
              <a:t>  </a:t>
            </a:r>
            <a:r>
              <a:rPr lang="zh-CN" altLang="en-US" sz="1500" kern="0" spc="0" dirty="0">
                <a:solidFill>
                  <a:schemeClr val="tx1">
                    <a:alpha val="100000"/>
                  </a:schemeClr>
                </a:solidFill>
                <a:latin typeface="微软雅黑" panose="020B0503020204020204" charset="-122"/>
                <a:ea typeface="微软雅黑" panose="020B0503020204020204" charset="-122"/>
                <a:cs typeface="微软雅黑" panose="020B0503020204020204" charset="-122"/>
              </a:rPr>
              <a:t>对乙酰氨基酚是最经典的解热镇痛药物</a:t>
            </a:r>
            <a:r>
              <a:rPr lang="zh-CN" altLang="en-US" sz="1500" kern="0" spc="0" dirty="0">
                <a:solidFill>
                  <a:schemeClr val="tx1">
                    <a:alpha val="100000"/>
                  </a:schemeClr>
                </a:solidFill>
                <a:latin typeface="微软雅黑" panose="020B0503020204020204" charset="-122"/>
                <a:ea typeface="微软雅黑" panose="020B0503020204020204" charset="-122"/>
                <a:cs typeface="微软雅黑" panose="020B0503020204020204" charset="-122"/>
              </a:rPr>
              <a:t>，被世界卫生组织列为基本药物之一。</a:t>
            </a:r>
            <a:endParaRPr sz="1500" b="1" kern="0" spc="80" dirty="0">
              <a:solidFill>
                <a:srgbClr val="FF0000">
                  <a:alpha val="100000"/>
                </a:srgbClr>
              </a:solidFill>
              <a:latin typeface="微软雅黑" panose="020B0503020204020204" charset="-122"/>
              <a:ea typeface="微软雅黑" panose="020B0503020204020204" charset="-122"/>
              <a:cs typeface="微软雅黑" panose="020B0503020204020204" charset="-122"/>
            </a:endParaRPr>
          </a:p>
          <a:p>
            <a:pPr marL="294005" indent="-275590" algn="l" rtl="0" eaLnBrk="0" fontAlgn="auto">
              <a:lnSpc>
                <a:spcPct val="105000"/>
              </a:lnSpc>
              <a:spcBef>
                <a:spcPts val="600"/>
              </a:spcBef>
              <a:tabLst>
                <a:tab pos="162560" algn="l"/>
              </a:tabLst>
            </a:pPr>
            <a:r>
              <a:rPr sz="1500" b="1" kern="0" spc="80" dirty="0">
                <a:solidFill>
                  <a:srgbClr val="FF0000">
                    <a:alpha val="100000"/>
                  </a:srgbClr>
                </a:solidFill>
                <a:latin typeface="微软雅黑" panose="020B0503020204020204" charset="-122"/>
                <a:ea typeface="微软雅黑" panose="020B0503020204020204" charset="-122"/>
                <a:cs typeface="微软雅黑" panose="020B0503020204020204" charset="-122"/>
              </a:rPr>
              <a:t> </a:t>
            </a:r>
            <a:r>
              <a:rPr lang="en-US" sz="1500" b="1" kern="0" spc="80" dirty="0">
                <a:solidFill>
                  <a:srgbClr val="FF0000">
                    <a:alpha val="100000"/>
                  </a:srgbClr>
                </a:solidFill>
                <a:latin typeface="微软雅黑" panose="020B0503020204020204" charset="-122"/>
                <a:ea typeface="微软雅黑" panose="020B0503020204020204" charset="-122"/>
                <a:cs typeface="微软雅黑" panose="020B0503020204020204" charset="-122"/>
              </a:rPr>
              <a:t>   </a:t>
            </a:r>
            <a:r>
              <a:rPr lang="zh-CN" altLang="en-US" sz="1500" kern="0" dirty="0">
                <a:solidFill>
                  <a:schemeClr val="tx1">
                    <a:alpha val="100000"/>
                  </a:schemeClr>
                </a:solidFill>
                <a:latin typeface="微软雅黑" panose="020B0503020204020204" charset="-122"/>
                <a:ea typeface="微软雅黑" panose="020B0503020204020204" charset="-122"/>
                <a:cs typeface="微软雅黑" panose="020B0503020204020204" charset="-122"/>
              </a:rPr>
              <a:t> 对乙酰氨基酚主要作用在中枢，</a:t>
            </a:r>
            <a:r>
              <a:rPr lang="zh-CN" altLang="en-US" sz="1500" kern="0" spc="0" dirty="0">
                <a:solidFill>
                  <a:schemeClr val="tx1">
                    <a:alpha val="100000"/>
                  </a:schemeClr>
                </a:solidFill>
                <a:latin typeface="微软雅黑" panose="020B0503020204020204" charset="-122"/>
                <a:ea typeface="微软雅黑" panose="020B0503020204020204" charset="-122"/>
                <a:cs typeface="微软雅黑" panose="020B0503020204020204" charset="-122"/>
              </a:rPr>
              <a:t>主要用于退热和轻度疼痛的止痛。</a:t>
            </a:r>
            <a:r>
              <a:rPr sz="1500" b="1" kern="0" spc="0" dirty="0">
                <a:solidFill>
                  <a:srgbClr val="156082">
                    <a:alpha val="100000"/>
                  </a:srgbClr>
                </a:solidFill>
                <a:latin typeface="微软雅黑" panose="020B0503020204020204" charset="-122"/>
                <a:ea typeface="微软雅黑" panose="020B0503020204020204" charset="-122"/>
                <a:cs typeface="微软雅黑" panose="020B0503020204020204" charset="-122"/>
              </a:rPr>
              <a:t>	</a:t>
            </a:r>
            <a:r>
              <a:rPr sz="1500" b="1" kern="0" spc="100" dirty="0">
                <a:solidFill>
                  <a:srgbClr val="156082">
                    <a:alpha val="100000"/>
                  </a:srgbClr>
                </a:solidFill>
                <a:latin typeface="微软雅黑" panose="020B0503020204020204" charset="-122"/>
                <a:ea typeface="微软雅黑" panose="020B0503020204020204" charset="-122"/>
                <a:cs typeface="微软雅黑" panose="020B0503020204020204" charset="-122"/>
              </a:rPr>
              <a:t> </a:t>
            </a:r>
            <a:endParaRPr sz="1500" b="1" kern="0" spc="100" dirty="0">
              <a:solidFill>
                <a:srgbClr val="156082">
                  <a:alpha val="100000"/>
                </a:srgbClr>
              </a:solidFill>
              <a:latin typeface="微软雅黑" panose="020B0503020204020204" charset="-122"/>
              <a:ea typeface="微软雅黑" panose="020B0503020204020204" charset="-122"/>
              <a:cs typeface="微软雅黑" panose="020B0503020204020204" charset="-122"/>
            </a:endParaRPr>
          </a:p>
          <a:p>
            <a:pPr marL="46355" indent="0" algn="l" rtl="0" eaLnBrk="0" fontAlgn="auto">
              <a:lnSpc>
                <a:spcPct val="97000"/>
              </a:lnSpc>
              <a:spcBef>
                <a:spcPts val="600"/>
              </a:spcBef>
              <a:tabLst>
                <a:tab pos="191135" algn="l"/>
              </a:tabLst>
            </a:pPr>
            <a:r>
              <a:rPr sz="1500" b="1" kern="0" spc="10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lang="en-US" sz="1500" b="1" kern="0" spc="10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lang="zh-CN" altLang="en-US" sz="1500" kern="0" dirty="0">
                <a:solidFill>
                  <a:srgbClr val="C00000">
                    <a:alpha val="100000"/>
                  </a:srgbClr>
                </a:solidFill>
                <a:latin typeface="微软雅黑" panose="020B0503020204020204" charset="-122"/>
                <a:ea typeface="微软雅黑" panose="020B0503020204020204" charset="-122"/>
                <a:cs typeface="微软雅黑" panose="020B0503020204020204" charset="-122"/>
              </a:rPr>
              <a:t>国家医保目录产品。</a:t>
            </a:r>
            <a:r>
              <a:rPr lang="en-US" altLang="zh-CN" sz="1500" kern="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lang="zh-CN" altLang="en-US" sz="1500" kern="0" dirty="0">
                <a:solidFill>
                  <a:srgbClr val="C00000">
                    <a:alpha val="100000"/>
                  </a:srgbClr>
                </a:solidFill>
                <a:latin typeface="微软雅黑" panose="020B0503020204020204" charset="-122"/>
                <a:ea typeface="微软雅黑" panose="020B0503020204020204" charset="-122"/>
                <a:cs typeface="微软雅黑" panose="020B0503020204020204" charset="-122"/>
                <a:sym typeface="+mn-ea"/>
              </a:rPr>
              <a:t>基药目录产品。</a:t>
            </a:r>
            <a:endParaRPr lang="zh-CN" altLang="en-US" sz="1500" kern="0" dirty="0">
              <a:solidFill>
                <a:srgbClr val="C00000">
                  <a:alpha val="100000"/>
                </a:srgbClr>
              </a:solidFill>
              <a:latin typeface="微软雅黑" panose="020B0503020204020204" charset="-122"/>
              <a:ea typeface="微软雅黑" panose="020B0503020204020204" charset="-122"/>
              <a:cs typeface="微软雅黑" panose="020B0503020204020204" charset="-122"/>
            </a:endParaRPr>
          </a:p>
          <a:p>
            <a:pPr marL="46355" indent="0" algn="l" rtl="0" eaLnBrk="0" fontAlgn="auto">
              <a:lnSpc>
                <a:spcPct val="97000"/>
              </a:lnSpc>
              <a:spcBef>
                <a:spcPts val="600"/>
              </a:spcBef>
              <a:tabLst>
                <a:tab pos="191135" algn="l"/>
              </a:tabLst>
            </a:pPr>
            <a:endParaRPr lang="zh-CN" altLang="en-US" sz="1500" kern="0" dirty="0">
              <a:solidFill>
                <a:schemeClr val="tx1">
                  <a:alpha val="100000"/>
                </a:schemeClr>
              </a:solidFill>
              <a:latin typeface="微软雅黑" panose="020B0503020204020204" charset="-122"/>
              <a:ea typeface="微软雅黑" panose="020B0503020204020204" charset="-122"/>
              <a:cs typeface="微软雅黑" panose="020B0503020204020204" charset="-122"/>
            </a:endParaRPr>
          </a:p>
          <a:p>
            <a:pPr marL="46355" indent="0" algn="l" rtl="0" eaLnBrk="0" fontAlgn="auto">
              <a:lnSpc>
                <a:spcPct val="97000"/>
              </a:lnSpc>
              <a:spcBef>
                <a:spcPts val="600"/>
              </a:spcBef>
              <a:tabLst>
                <a:tab pos="191135" algn="l"/>
              </a:tabLst>
            </a:pPr>
            <a:endParaRPr lang="zh-CN" altLang="en-US" sz="1500" kern="0" dirty="0">
              <a:solidFill>
                <a:schemeClr val="tx1">
                  <a:alpha val="100000"/>
                </a:schemeClr>
              </a:solidFill>
              <a:latin typeface="微软雅黑" panose="020B0503020204020204" charset="-122"/>
              <a:ea typeface="微软雅黑" panose="020B0503020204020204" charset="-122"/>
              <a:cs typeface="微软雅黑" panose="020B0503020204020204" charset="-122"/>
            </a:endParaRPr>
          </a:p>
          <a:p>
            <a:pPr marL="46355" indent="0" algn="l" rtl="0" eaLnBrk="0" fontAlgn="auto">
              <a:lnSpc>
                <a:spcPct val="97000"/>
              </a:lnSpc>
              <a:spcBef>
                <a:spcPts val="600"/>
              </a:spcBef>
              <a:tabLst>
                <a:tab pos="191135" algn="l"/>
              </a:tabLst>
            </a:pPr>
            <a:endParaRPr lang="zh-CN" altLang="en-US" sz="1500" kern="0" dirty="0">
              <a:solidFill>
                <a:schemeClr val="tx1">
                  <a:alpha val="100000"/>
                </a:schemeClr>
              </a:solidFill>
              <a:latin typeface="微软雅黑" panose="020B0503020204020204" charset="-122"/>
              <a:ea typeface="微软雅黑" panose="020B0503020204020204" charset="-122"/>
              <a:cs typeface="微软雅黑" panose="020B0503020204020204" charset="-122"/>
            </a:endParaRPr>
          </a:p>
          <a:p>
            <a:pPr marL="46355" indent="0" algn="l" rtl="0" eaLnBrk="0" fontAlgn="auto">
              <a:lnSpc>
                <a:spcPct val="97000"/>
              </a:lnSpc>
              <a:spcBef>
                <a:spcPts val="600"/>
              </a:spcBef>
              <a:tabLst>
                <a:tab pos="191135" algn="l"/>
              </a:tabLst>
            </a:pPr>
            <a:r>
              <a:rPr lang="en-US" altLang="zh-CN" sz="1500" kern="0" dirty="0">
                <a:solidFill>
                  <a:schemeClr val="tx1">
                    <a:alpha val="100000"/>
                  </a:schemeClr>
                </a:solidFill>
                <a:latin typeface="微软雅黑" panose="020B0503020204020204" charset="-122"/>
                <a:ea typeface="微软雅黑" panose="020B0503020204020204" charset="-122"/>
                <a:cs typeface="微软雅黑" panose="020B0503020204020204" charset="-122"/>
              </a:rPr>
              <a:t> </a:t>
            </a:r>
            <a:endParaRPr lang="zh-CN" altLang="en-US" sz="1500" kern="0" dirty="0">
              <a:solidFill>
                <a:schemeClr val="tx1">
                  <a:alpha val="100000"/>
                </a:schemeClr>
              </a:solidFill>
              <a:latin typeface="微软雅黑" panose="020B0503020204020204" charset="-122"/>
              <a:ea typeface="微软雅黑" panose="020B0503020204020204" charset="-122"/>
              <a:cs typeface="微软雅黑" panose="020B0503020204020204" charset="-122"/>
            </a:endParaRPr>
          </a:p>
        </p:txBody>
      </p:sp>
      <p:pic>
        <p:nvPicPr>
          <p:cNvPr id="130" name="picture 130"/>
          <p:cNvPicPr>
            <a:picLocks noChangeAspect="1"/>
          </p:cNvPicPr>
          <p:nvPr/>
        </p:nvPicPr>
        <p:blipFill>
          <a:blip r:embed="rId3"/>
          <a:stretch>
            <a:fillRect/>
          </a:stretch>
        </p:blipFill>
        <p:spPr>
          <a:xfrm rot="21600000">
            <a:off x="542507" y="2087995"/>
            <a:ext cx="144722" cy="132560"/>
          </a:xfrm>
          <a:prstGeom prst="rect">
            <a:avLst/>
          </a:prstGeom>
        </p:spPr>
      </p:pic>
      <p:sp>
        <p:nvSpPr>
          <p:cNvPr id="158" name="textbox 158"/>
          <p:cNvSpPr/>
          <p:nvPr/>
        </p:nvSpPr>
        <p:spPr>
          <a:xfrm>
            <a:off x="3873500" y="3941445"/>
            <a:ext cx="4036060" cy="742950"/>
          </a:xfrm>
          <a:prstGeom prst="rect">
            <a:avLst/>
          </a:prstGeom>
          <a:noFill/>
          <a:ln w="0" cap="flat">
            <a:noFill/>
            <a:prstDash val="solid"/>
            <a:miter lim="0"/>
          </a:ln>
        </p:spPr>
        <p:txBody>
          <a:bodyPr vert="horz" wrap="square" lIns="0" tIns="0" rIns="0" bIns="0"/>
          <a:p>
            <a:pPr algn="ctr" rtl="0" eaLnBrk="0">
              <a:lnSpc>
                <a:spcPct val="78000"/>
              </a:lnSpc>
            </a:pPr>
            <a:endParaRPr sz="100" dirty="0">
              <a:latin typeface="Arial" panose="020B0604020202020204"/>
              <a:ea typeface="Arial" panose="020B0604020202020204"/>
              <a:cs typeface="Arial" panose="020B0604020202020204"/>
            </a:endParaRPr>
          </a:p>
          <a:p>
            <a:pPr marL="12700" algn="ctr" rtl="0" eaLnBrk="0">
              <a:lnSpc>
                <a:spcPct val="89000"/>
              </a:lnSpc>
            </a:pPr>
            <a:r>
              <a:rPr lang="zh-CN" sz="2400" b="1" kern="0" spc="-20" dirty="0">
                <a:solidFill>
                  <a:srgbClr val="002C75">
                    <a:alpha val="100000"/>
                  </a:srgbClr>
                </a:solidFill>
                <a:latin typeface="微软雅黑" panose="020B0503020204020204" charset="-122"/>
                <a:ea typeface="微软雅黑" panose="020B0503020204020204" charset="-122"/>
                <a:cs typeface="微软雅黑" panose="020B0503020204020204" charset="-122"/>
              </a:rPr>
              <a:t>对乙酰氨基酚布洛芬片</a:t>
            </a:r>
            <a:r>
              <a:rPr sz="1700" b="1" kern="0" spc="0" dirty="0">
                <a:solidFill>
                  <a:srgbClr val="002C75">
                    <a:alpha val="100000"/>
                  </a:srgbClr>
                </a:solidFill>
                <a:latin typeface="微软雅黑" panose="020B0503020204020204" charset="-122"/>
                <a:ea typeface="微软雅黑" panose="020B0503020204020204" charset="-122"/>
                <a:cs typeface="微软雅黑" panose="020B0503020204020204" charset="-122"/>
              </a:rPr>
              <a:t>注册分类</a:t>
            </a:r>
            <a:endParaRPr sz="1700" b="1" kern="0" spc="0" dirty="0">
              <a:solidFill>
                <a:srgbClr val="002C75">
                  <a:alpha val="100000"/>
                </a:srgbClr>
              </a:solidFill>
              <a:latin typeface="微软雅黑" panose="020B0503020204020204" charset="-122"/>
              <a:ea typeface="微软雅黑" panose="020B0503020204020204" charset="-122"/>
              <a:cs typeface="微软雅黑" panose="020B0503020204020204" charset="-122"/>
            </a:endParaRPr>
          </a:p>
          <a:p>
            <a:pPr marL="12700" algn="ctr" rtl="0" eaLnBrk="0">
              <a:lnSpc>
                <a:spcPct val="89000"/>
              </a:lnSpc>
            </a:pPr>
            <a:r>
              <a:rPr lang="en-US" sz="1700" b="1" kern="0" spc="0" dirty="0">
                <a:solidFill>
                  <a:srgbClr val="C00000">
                    <a:alpha val="100000"/>
                  </a:srgbClr>
                </a:solidFill>
                <a:latin typeface="Times New Roman" panose="02020603050405020304" pitchFamily="18" charset="0"/>
                <a:ea typeface="微软雅黑" panose="020B0503020204020204" charset="-122"/>
                <a:cs typeface="Times New Roman" panose="02020603050405020304" pitchFamily="18" charset="0"/>
              </a:rPr>
              <a:t>3</a:t>
            </a:r>
            <a:r>
              <a:rPr sz="1700" b="1" kern="0" spc="0" dirty="0">
                <a:solidFill>
                  <a:srgbClr val="002C75">
                    <a:alpha val="100000"/>
                  </a:srgbClr>
                </a:solidFill>
                <a:latin typeface="微软雅黑" panose="020B0503020204020204" charset="-122"/>
                <a:ea typeface="微软雅黑" panose="020B0503020204020204" charset="-122"/>
                <a:cs typeface="微软雅黑" panose="020B0503020204020204" charset="-122"/>
              </a:rPr>
              <a:t>类</a:t>
            </a:r>
            <a:r>
              <a:rPr lang="en-US" sz="1700" b="1" kern="0" spc="0" dirty="0">
                <a:solidFill>
                  <a:srgbClr val="002C75">
                    <a:alpha val="100000"/>
                  </a:srgbClr>
                </a:solidFill>
                <a:latin typeface="微软雅黑" panose="020B0503020204020204" charset="-122"/>
                <a:ea typeface="微软雅黑" panose="020B0503020204020204" charset="-122"/>
                <a:cs typeface="微软雅黑" panose="020B0503020204020204" charset="-122"/>
              </a:rPr>
              <a:t>,</a:t>
            </a:r>
            <a:r>
              <a:rPr lang="zh-CN" altLang="en-US" sz="1700" b="1" kern="0" spc="0" dirty="0">
                <a:solidFill>
                  <a:srgbClr val="002C75">
                    <a:alpha val="100000"/>
                  </a:srgbClr>
                </a:solidFill>
                <a:latin typeface="微软雅黑" panose="020B0503020204020204" charset="-122"/>
                <a:ea typeface="微软雅黑" panose="020B0503020204020204" charset="-122"/>
                <a:cs typeface="微软雅黑" panose="020B0503020204020204" charset="-122"/>
              </a:rPr>
              <a:t>国内</a:t>
            </a:r>
            <a:r>
              <a:rPr lang="zh-CN" sz="1700" b="1" kern="0" spc="0" dirty="0">
                <a:solidFill>
                  <a:srgbClr val="002C75">
                    <a:alpha val="100000"/>
                  </a:srgbClr>
                </a:solidFill>
                <a:latin typeface="微软雅黑" panose="020B0503020204020204" charset="-122"/>
                <a:ea typeface="微软雅黑" panose="020B0503020204020204" charset="-122"/>
                <a:cs typeface="微软雅黑" panose="020B0503020204020204" charset="-122"/>
              </a:rPr>
              <a:t>首仿</a:t>
            </a:r>
            <a:r>
              <a:rPr lang="en-US" sz="1700" b="1" kern="0" spc="0" dirty="0">
                <a:solidFill>
                  <a:srgbClr val="002C75">
                    <a:alpha val="100000"/>
                  </a:srgbClr>
                </a:solidFill>
                <a:latin typeface="微软雅黑" panose="020B0503020204020204" charset="-122"/>
                <a:ea typeface="微软雅黑" panose="020B0503020204020204" charset="-122"/>
                <a:cs typeface="微软雅黑" panose="020B0503020204020204" charset="-122"/>
              </a:rPr>
              <a:t>,</a:t>
            </a:r>
            <a:r>
              <a:rPr lang="zh-CN" altLang="en-US" sz="1700" b="1">
                <a:solidFill>
                  <a:srgbClr val="C00000"/>
                </a:solidFill>
                <a:latin typeface="微软雅黑" panose="020B0503020204020204" charset="-122"/>
                <a:ea typeface="微软雅黑" panose="020B0503020204020204" charset="-122"/>
                <a:sym typeface="+mn-ea"/>
              </a:rPr>
              <a:t>填补国内空白</a:t>
            </a:r>
            <a:endParaRPr sz="17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endParaRPr>
          </a:p>
          <a:p>
            <a:pPr algn="ctr"/>
            <a:endParaRPr lang="zh-CN" altLang="en-US" sz="1700" b="1">
              <a:solidFill>
                <a:srgbClr val="FF0000"/>
              </a:solidFill>
              <a:latin typeface="微软雅黑" panose="020B0503020204020204" charset="-122"/>
              <a:ea typeface="微软雅黑" panose="020B0503020204020204" charset="-122"/>
            </a:endParaRPr>
          </a:p>
          <a:p>
            <a:pPr algn="ctr"/>
            <a:endParaRPr lang="zh-CN" altLang="en-US" sz="1700" b="1" dirty="0">
              <a:solidFill>
                <a:srgbClr val="FF0000"/>
              </a:solidFill>
              <a:latin typeface="微软雅黑" panose="020B0503020204020204" charset="-122"/>
              <a:ea typeface="微软雅黑" panose="020B0503020204020204" charset="-122"/>
              <a:cs typeface="微软雅黑" panose="020B0503020204020204" charset="-122"/>
              <a:sym typeface="+mn-ea"/>
            </a:endParaRPr>
          </a:p>
        </p:txBody>
      </p:sp>
      <p:sp>
        <p:nvSpPr>
          <p:cNvPr id="162" name="textbox 162"/>
          <p:cNvSpPr/>
          <p:nvPr/>
        </p:nvSpPr>
        <p:spPr>
          <a:xfrm>
            <a:off x="1196212" y="1415923"/>
            <a:ext cx="2714625" cy="462280"/>
          </a:xfrm>
          <a:prstGeom prst="rect">
            <a:avLst/>
          </a:prstGeom>
          <a:solidFill>
            <a:srgbClr val="FFFFFF">
              <a:alpha val="100000"/>
            </a:srgbClr>
          </a:solidFill>
          <a:ln w="0" cap="flat">
            <a:noFill/>
            <a:prstDash val="solid"/>
            <a:miter lim="0"/>
          </a:ln>
        </p:spPr>
        <p:txBody>
          <a:bodyPr vert="horz" wrap="square" lIns="0" tIns="0" rIns="0" bIns="0"/>
          <a:p>
            <a:pPr algn="l" rtl="0" eaLnBrk="0">
              <a:lnSpc>
                <a:spcPct val="118000"/>
              </a:lnSpc>
            </a:pPr>
            <a:endParaRPr sz="500" dirty="0">
              <a:latin typeface="Arial" panose="020B0604020202020204"/>
              <a:ea typeface="Arial" panose="020B0604020202020204"/>
              <a:cs typeface="Arial" panose="020B0604020202020204"/>
            </a:endParaRPr>
          </a:p>
          <a:p>
            <a:pPr marL="459105" algn="l" rtl="0" eaLnBrk="0">
              <a:lnSpc>
                <a:spcPct val="89000"/>
              </a:lnSpc>
              <a:spcBef>
                <a:spcPts val="5"/>
              </a:spcBef>
            </a:pPr>
            <a:r>
              <a:rPr lang="zh-CN" sz="2400" b="1" kern="0" spc="-20" dirty="0">
                <a:solidFill>
                  <a:srgbClr val="002C75">
                    <a:alpha val="100000"/>
                  </a:srgbClr>
                </a:solidFill>
                <a:latin typeface="微软雅黑" panose="020B0503020204020204" charset="-122"/>
                <a:ea typeface="微软雅黑" panose="020B0503020204020204" charset="-122"/>
                <a:cs typeface="微软雅黑" panose="020B0503020204020204" charset="-122"/>
              </a:rPr>
              <a:t>对乙酰氨基酚</a:t>
            </a:r>
            <a:endParaRPr lang="zh-CN" sz="2400" b="1" kern="0" spc="-20" dirty="0">
              <a:solidFill>
                <a:srgbClr val="002C75">
                  <a:alpha val="100000"/>
                </a:srgbClr>
              </a:solidFill>
              <a:latin typeface="微软雅黑" panose="020B0503020204020204" charset="-122"/>
              <a:ea typeface="微软雅黑" panose="020B0503020204020204" charset="-122"/>
              <a:cs typeface="微软雅黑" panose="020B0503020204020204" charset="-122"/>
            </a:endParaRPr>
          </a:p>
        </p:txBody>
      </p:sp>
      <p:pic>
        <p:nvPicPr>
          <p:cNvPr id="2" name="picture 130"/>
          <p:cNvPicPr>
            <a:picLocks noChangeAspect="1"/>
          </p:cNvPicPr>
          <p:nvPr/>
        </p:nvPicPr>
        <p:blipFill>
          <a:blip r:embed="rId3"/>
          <a:stretch>
            <a:fillRect/>
          </a:stretch>
        </p:blipFill>
        <p:spPr>
          <a:xfrm rot="21600000">
            <a:off x="565367" y="2712835"/>
            <a:ext cx="144722" cy="132560"/>
          </a:xfrm>
          <a:prstGeom prst="rect">
            <a:avLst/>
          </a:prstGeom>
        </p:spPr>
      </p:pic>
      <p:sp>
        <p:nvSpPr>
          <p:cNvPr id="9" name="文本框 8"/>
          <p:cNvSpPr txBox="1"/>
          <p:nvPr>
            <p:custDataLst>
              <p:tags r:id="rId4"/>
            </p:custDataLst>
          </p:nvPr>
        </p:nvSpPr>
        <p:spPr>
          <a:xfrm>
            <a:off x="324485" y="4698365"/>
            <a:ext cx="4591685" cy="1628775"/>
          </a:xfrm>
          <a:prstGeom prst="rect">
            <a:avLst/>
          </a:prstGeom>
          <a:noFill/>
          <a:ln w="19050">
            <a:solidFill>
              <a:schemeClr val="accent5">
                <a:lumMod val="75000"/>
              </a:schemeClr>
            </a:solidFill>
            <a:prstDash val="dash"/>
          </a:ln>
        </p:spPr>
        <p:txBody>
          <a:bodyPr wrap="square" rtlCol="0">
            <a:noAutofit/>
          </a:bodyPr>
          <a:p>
            <a:pPr indent="0">
              <a:buFont typeface="Wingdings" panose="05000000000000000000" charset="0"/>
              <a:buNone/>
            </a:pPr>
            <a:r>
              <a:rPr lang="zh-CN" altLang="en-US" sz="1600" b="1">
                <a:solidFill>
                  <a:schemeClr val="accent5">
                    <a:lumMod val="75000"/>
                  </a:schemeClr>
                </a:solidFill>
                <a:latin typeface="微软雅黑" panose="020B0503020204020204" charset="-122"/>
                <a:ea typeface="微软雅黑" panose="020B0503020204020204" charset="-122"/>
                <a:cs typeface="Times New Roman" panose="02020603050405020304" pitchFamily="18" charset="0"/>
                <a:sym typeface="+mn-ea"/>
              </a:rPr>
              <a:t>作用机制互补</a:t>
            </a:r>
            <a:endParaRPr lang="en-US" altLang="zh-CN" sz="1600" kern="100" dirty="0">
              <a:solidFill>
                <a:schemeClr val="accent5">
                  <a:lumMod val="75000"/>
                </a:schemeClr>
              </a:solidFill>
              <a:effectLst/>
              <a:latin typeface="微软雅黑" panose="020B0503020204020204" charset="-122"/>
              <a:ea typeface="微软雅黑" panose="020B0503020204020204" charset="-122"/>
              <a:cs typeface="微软雅黑" panose="020B0503020204020204" charset="-122"/>
              <a:sym typeface="+mn-ea"/>
            </a:endParaRPr>
          </a:p>
          <a:p>
            <a:pPr marL="285750" indent="-285750">
              <a:buFont typeface="Wingdings" panose="05000000000000000000" charset="0"/>
              <a:buChar char="ü"/>
            </a:pP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IBU</a:t>
            </a:r>
            <a:r>
              <a:rPr lang="zh-CN" altLang="zh-CN" sz="1600" kern="100" dirty="0">
                <a:solidFill>
                  <a:srgbClr val="C00000"/>
                </a:solidFill>
                <a:effectLst/>
                <a:latin typeface="Times New Roman" panose="02020603050405020304" pitchFamily="18" charset="0"/>
                <a:ea typeface="微软雅黑" panose="020B0503020204020204" charset="-122"/>
                <a:cs typeface="Times New Roman" panose="02020603050405020304" pitchFamily="18" charset="0"/>
                <a:sym typeface="+mn-ea"/>
              </a:rPr>
              <a:t>抑制</a:t>
            </a:r>
            <a:r>
              <a:rPr lang="en-US" altLang="zh-CN" sz="1600" kern="100" dirty="0">
                <a:solidFill>
                  <a:srgbClr val="C00000"/>
                </a:solidFill>
                <a:effectLst/>
                <a:latin typeface="Times New Roman" panose="02020603050405020304" pitchFamily="18" charset="0"/>
                <a:ea typeface="微软雅黑" panose="020B0503020204020204" charset="-122"/>
                <a:cs typeface="Times New Roman" panose="02020603050405020304" pitchFamily="18" charset="0"/>
                <a:sym typeface="+mn-ea"/>
              </a:rPr>
              <a:t>COX-1</a:t>
            </a:r>
            <a:r>
              <a:rPr lang="zh-CN" altLang="zh-CN" sz="1600" kern="100" dirty="0">
                <a:solidFill>
                  <a:srgbClr val="C00000"/>
                </a:solidFill>
                <a:effectLst/>
                <a:latin typeface="Times New Roman" panose="02020603050405020304" pitchFamily="18" charset="0"/>
                <a:ea typeface="微软雅黑" panose="020B0503020204020204" charset="-122"/>
                <a:cs typeface="Times New Roman" panose="02020603050405020304" pitchFamily="18" charset="0"/>
                <a:sym typeface="+mn-ea"/>
              </a:rPr>
              <a:t>和</a:t>
            </a:r>
            <a:r>
              <a:rPr lang="en-US" altLang="zh-CN" sz="1600" kern="100" dirty="0">
                <a:solidFill>
                  <a:srgbClr val="C00000"/>
                </a:solidFill>
                <a:effectLst/>
                <a:latin typeface="Times New Roman" panose="02020603050405020304" pitchFamily="18" charset="0"/>
                <a:ea typeface="微软雅黑" panose="020B0503020204020204" charset="-122"/>
                <a:cs typeface="Times New Roman" panose="02020603050405020304" pitchFamily="18" charset="0"/>
                <a:sym typeface="+mn-ea"/>
              </a:rPr>
              <a:t>COX-2</a:t>
            </a:r>
            <a:r>
              <a:rPr lang="zh-CN" altLang="zh-CN" sz="1600" kern="100" dirty="0">
                <a:solidFill>
                  <a:srgbClr val="C00000"/>
                </a:solidFill>
                <a:effectLst/>
                <a:latin typeface="Times New Roman" panose="02020603050405020304" pitchFamily="18" charset="0"/>
                <a:ea typeface="微软雅黑" panose="020B0503020204020204" charset="-122"/>
                <a:cs typeface="Times New Roman" panose="02020603050405020304" pitchFamily="18" charset="0"/>
                <a:sym typeface="+mn-ea"/>
              </a:rPr>
              <a:t>受体，</a:t>
            </a:r>
            <a:r>
              <a:rPr lang="zh-CN"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使前列腺素的合成减少，抗炎抑制疼痛</a:t>
            </a:r>
            <a:r>
              <a:rPr lang="zh-CN" altLang="en-US" sz="1600">
                <a:latin typeface="Times New Roman" panose="02020603050405020304" pitchFamily="18" charset="0"/>
                <a:ea typeface="微软雅黑" panose="020B0503020204020204" charset="-122"/>
                <a:cs typeface="Times New Roman" panose="02020603050405020304" pitchFamily="18" charset="0"/>
              </a:rPr>
              <a:t>；</a:t>
            </a:r>
            <a:endParaRPr lang="zh-CN" altLang="en-US" sz="1600">
              <a:latin typeface="Times New Roman" panose="02020603050405020304" pitchFamily="18" charset="0"/>
              <a:ea typeface="微软雅黑" panose="020B0503020204020204" charset="-122"/>
              <a:cs typeface="Times New Roman" panose="02020603050405020304" pitchFamily="18" charset="0"/>
            </a:endParaRPr>
          </a:p>
          <a:p>
            <a:pPr marL="285750" indent="-285750">
              <a:buFont typeface="Wingdings" panose="05000000000000000000" charset="0"/>
              <a:buChar char="ü"/>
            </a:pPr>
            <a:r>
              <a:rPr lang="en-US" altLang="zh-CN" sz="1600">
                <a:latin typeface="Times New Roman" panose="02020603050405020304" pitchFamily="18" charset="0"/>
                <a:ea typeface="微软雅黑" panose="020B0503020204020204" charset="-122"/>
                <a:cs typeface="Times New Roman" panose="02020603050405020304" pitchFamily="18" charset="0"/>
              </a:rPr>
              <a:t>APAP</a:t>
            </a:r>
            <a:r>
              <a:rPr lang="zh-CN"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可能引起</a:t>
            </a:r>
            <a:r>
              <a:rPr lang="zh-CN" altLang="zh-CN" sz="1600" kern="100" dirty="0">
                <a:solidFill>
                  <a:srgbClr val="C00000"/>
                </a:solidFill>
                <a:effectLst/>
                <a:latin typeface="Times New Roman" panose="02020603050405020304" pitchFamily="18" charset="0"/>
                <a:ea typeface="微软雅黑" panose="020B0503020204020204" charset="-122"/>
                <a:cs typeface="Times New Roman" panose="02020603050405020304" pitchFamily="18" charset="0"/>
                <a:sym typeface="+mn-ea"/>
              </a:rPr>
              <a:t>中枢神经系统中</a:t>
            </a:r>
            <a:r>
              <a:rPr lang="en-US" altLang="zh-CN" sz="1600" kern="100" dirty="0">
                <a:solidFill>
                  <a:srgbClr val="C00000"/>
                </a:solidFill>
                <a:effectLst/>
                <a:latin typeface="Times New Roman" panose="02020603050405020304" pitchFamily="18" charset="0"/>
                <a:ea typeface="微软雅黑" panose="020B0503020204020204" charset="-122"/>
                <a:cs typeface="Times New Roman" panose="02020603050405020304" pitchFamily="18" charset="0"/>
                <a:sym typeface="+mn-ea"/>
              </a:rPr>
              <a:t>COX</a:t>
            </a:r>
            <a:r>
              <a:rPr lang="zh-CN" altLang="zh-CN" sz="1600" kern="100" dirty="0">
                <a:solidFill>
                  <a:srgbClr val="C00000"/>
                </a:solidFill>
                <a:effectLst/>
                <a:latin typeface="Times New Roman" panose="02020603050405020304" pitchFamily="18" charset="0"/>
                <a:ea typeface="微软雅黑" panose="020B0503020204020204" charset="-122"/>
                <a:cs typeface="Times New Roman" panose="02020603050405020304" pitchFamily="18" charset="0"/>
                <a:sym typeface="+mn-ea"/>
              </a:rPr>
              <a:t>的抑制，</a:t>
            </a:r>
            <a:r>
              <a:rPr lang="zh-CN"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减少前列腺素的合成，抗炎抑制疼痛</a:t>
            </a: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a:t>
            </a:r>
            <a:endPar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endParaRPr>
          </a:p>
          <a:p>
            <a:pPr marL="285750" indent="-285750">
              <a:buFont typeface="Wingdings" panose="05000000000000000000" charset="0"/>
              <a:buChar char="ü"/>
            </a:pPr>
            <a:r>
              <a:rPr lang="zh-CN" altLang="zh-CN" sz="1600" kern="100" dirty="0">
                <a:effectLst/>
                <a:latin typeface="Times New Roman" panose="02020603050405020304" pitchFamily="18" charset="0"/>
                <a:ea typeface="微软雅黑" panose="020B0503020204020204" charset="-122"/>
                <a:cs typeface="Times New Roman" panose="02020603050405020304" pitchFamily="18" charset="0"/>
              </a:rPr>
              <a:t>组成复方协同增效，但安全性与单药相似；</a:t>
            </a:r>
            <a:endParaRPr lang="zh-CN" altLang="zh-CN" sz="1600" kern="100" dirty="0">
              <a:effectLst/>
              <a:latin typeface="Times New Roman" panose="02020603050405020304" pitchFamily="18" charset="0"/>
              <a:ea typeface="微软雅黑" panose="020B0503020204020204" charset="-122"/>
              <a:cs typeface="Times New Roman" panose="02020603050405020304" pitchFamily="18" charset="0"/>
            </a:endParaRPr>
          </a:p>
        </p:txBody>
      </p:sp>
      <p:sp>
        <p:nvSpPr>
          <p:cNvPr id="12" name="文本框 11"/>
          <p:cNvSpPr txBox="1"/>
          <p:nvPr>
            <p:custDataLst>
              <p:tags r:id="rId5"/>
            </p:custDataLst>
          </p:nvPr>
        </p:nvSpPr>
        <p:spPr>
          <a:xfrm>
            <a:off x="7398385" y="4698365"/>
            <a:ext cx="4257040" cy="1734185"/>
          </a:xfrm>
          <a:prstGeom prst="rect">
            <a:avLst/>
          </a:prstGeom>
          <a:noFill/>
          <a:ln w="19050">
            <a:solidFill>
              <a:srgbClr val="C00000"/>
            </a:solidFill>
            <a:prstDash val="dash"/>
          </a:ln>
        </p:spPr>
        <p:txBody>
          <a:bodyPr wrap="square" rtlCol="0">
            <a:noAutofit/>
          </a:bodyPr>
          <a:p>
            <a:pPr indent="0">
              <a:buFont typeface="Wingdings" panose="05000000000000000000" charset="0"/>
              <a:buNone/>
            </a:pPr>
            <a:r>
              <a:rPr lang="zh-CN" altLang="en-US" sz="1600" b="1">
                <a:solidFill>
                  <a:srgbClr val="C00000"/>
                </a:solidFill>
                <a:latin typeface="Times New Roman" panose="02020603050405020304" pitchFamily="18" charset="0"/>
                <a:cs typeface="Times New Roman" panose="02020603050405020304" pitchFamily="18" charset="0"/>
                <a:sym typeface="+mn-ea"/>
              </a:rPr>
              <a:t>比</a:t>
            </a:r>
            <a:r>
              <a:rPr lang="en-US" altLang="zh-CN" sz="1600" b="1">
                <a:solidFill>
                  <a:srgbClr val="C00000"/>
                </a:solidFill>
                <a:latin typeface="Times New Roman" panose="02020603050405020304" pitchFamily="18" charset="0"/>
                <a:cs typeface="Times New Roman" panose="02020603050405020304" pitchFamily="18" charset="0"/>
                <a:sym typeface="+mn-ea"/>
              </a:rPr>
              <a:t>IBU</a:t>
            </a:r>
            <a:r>
              <a:rPr lang="zh-CN" altLang="en-US" sz="1600" b="1">
                <a:solidFill>
                  <a:srgbClr val="C00000"/>
                </a:solidFill>
                <a:latin typeface="Times New Roman" panose="02020603050405020304" pitchFamily="18" charset="0"/>
                <a:cs typeface="Times New Roman" panose="02020603050405020304" pitchFamily="18" charset="0"/>
                <a:sym typeface="+mn-ea"/>
              </a:rPr>
              <a:t>和</a:t>
            </a:r>
            <a:r>
              <a:rPr lang="en-US" altLang="zh-CN" sz="1600" b="1">
                <a:solidFill>
                  <a:srgbClr val="C00000"/>
                </a:solidFill>
                <a:latin typeface="Times New Roman" panose="02020603050405020304" pitchFamily="18" charset="0"/>
                <a:cs typeface="Times New Roman" panose="02020603050405020304" pitchFamily="18" charset="0"/>
                <a:sym typeface="+mn-ea"/>
              </a:rPr>
              <a:t>APAP</a:t>
            </a:r>
            <a:r>
              <a:rPr lang="zh-CN" altLang="en-US" sz="1600" b="1">
                <a:solidFill>
                  <a:srgbClr val="C00000"/>
                </a:solidFill>
                <a:latin typeface="Times New Roman" panose="02020603050405020304" pitchFamily="18" charset="0"/>
                <a:cs typeface="Times New Roman" panose="02020603050405020304" pitchFamily="18" charset="0"/>
                <a:sym typeface="+mn-ea"/>
              </a:rPr>
              <a:t>单药更优</a:t>
            </a:r>
            <a:endParaRPr lang="zh-CN" altLang="en-US" sz="1600" kern="100" dirty="0">
              <a:solidFill>
                <a:srgbClr val="C00000"/>
              </a:solidFill>
              <a:effectLst/>
              <a:latin typeface="Times New Roman" panose="02020603050405020304" pitchFamily="18" charset="0"/>
              <a:ea typeface="微软雅黑" panose="020B0503020204020204" charset="-122"/>
              <a:cs typeface="Times New Roman" panose="02020603050405020304" pitchFamily="18" charset="0"/>
            </a:endParaRPr>
          </a:p>
          <a:p>
            <a:pPr marL="285750" indent="-285750">
              <a:buFont typeface="Wingdings" panose="05000000000000000000" charset="0"/>
              <a:buChar char="ü"/>
            </a:pP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rPr>
              <a:t>药效优于</a:t>
            </a: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rPr>
              <a:t>IBU</a:t>
            </a: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rPr>
              <a:t>和</a:t>
            </a: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rPr>
              <a:t>APAP</a:t>
            </a: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rPr>
              <a:t>单药；</a:t>
            </a:r>
            <a:endPar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endParaRPr>
          </a:p>
          <a:p>
            <a:pPr marL="285750" indent="-285750">
              <a:buFont typeface="Wingdings" panose="05000000000000000000" charset="0"/>
              <a:buChar char="ü"/>
            </a:pP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rPr>
              <a:t>起效时间更快；</a:t>
            </a:r>
            <a:endPar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endParaRPr>
          </a:p>
          <a:p>
            <a:pPr marL="285750" indent="-285750">
              <a:buFont typeface="Wingdings" panose="05000000000000000000" charset="0"/>
              <a:buChar char="ü"/>
            </a:pPr>
            <a:r>
              <a:rPr lang="zh-CN" altLang="zh-CN" sz="1600" kern="100" dirty="0">
                <a:effectLst/>
                <a:latin typeface="Times New Roman" panose="02020603050405020304" pitchFamily="18" charset="0"/>
                <a:ea typeface="微软雅黑" panose="020B0503020204020204" charset="-122"/>
                <a:cs typeface="Times New Roman" panose="02020603050405020304" pitchFamily="18" charset="0"/>
              </a:rPr>
              <a:t>速释</a:t>
            </a: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IBU</a:t>
            </a: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和</a:t>
            </a: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APAP</a:t>
            </a: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通常</a:t>
            </a: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4-6</a:t>
            </a: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小时服用一次，</a:t>
            </a:r>
            <a:endPar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sym typeface="+mn-ea"/>
            </a:endParaRPr>
          </a:p>
          <a:p>
            <a:pPr indent="0">
              <a:buFont typeface="Wingdings" panose="05000000000000000000" charset="0"/>
              <a:buNone/>
            </a:pP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      </a:t>
            </a: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本品每</a:t>
            </a: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8</a:t>
            </a: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小时一次；</a:t>
            </a:r>
            <a:endPar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sym typeface="+mn-ea"/>
            </a:endParaRPr>
          </a:p>
          <a:p>
            <a:pPr marL="285750" indent="-285750">
              <a:buFont typeface="Wingdings" panose="05000000000000000000" charset="0"/>
              <a:buChar char="ü"/>
            </a:pP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本品镇痛持续时间也优于</a:t>
            </a:r>
            <a:r>
              <a:rPr lang="en-US" altLang="zh-CN"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APAP</a:t>
            </a:r>
            <a:r>
              <a:rPr lang="zh-CN" altLang="en-US" sz="1600" kern="100" dirty="0">
                <a:effectLst/>
                <a:latin typeface="Times New Roman" panose="02020603050405020304" pitchFamily="18" charset="0"/>
                <a:ea typeface="微软雅黑" panose="020B0503020204020204" charset="-122"/>
                <a:cs typeface="Times New Roman" panose="02020603050405020304" pitchFamily="18" charset="0"/>
                <a:sym typeface="+mn-ea"/>
              </a:rPr>
              <a:t>缓释制剂；</a:t>
            </a:r>
            <a:endParaRPr lang="en-US" altLang="zh-CN" sz="1600">
              <a:latin typeface="Times New Roman" panose="02020603050405020304" pitchFamily="18" charset="0"/>
              <a:ea typeface="微软雅黑" panose="020B0503020204020204" charset="-122"/>
              <a:cs typeface="Times New Roman" panose="02020603050405020304" pitchFamily="18" charset="0"/>
            </a:endParaRPr>
          </a:p>
        </p:txBody>
      </p:sp>
      <p:sp>
        <p:nvSpPr>
          <p:cNvPr id="11" name="上箭头 10"/>
          <p:cNvSpPr/>
          <p:nvPr/>
        </p:nvSpPr>
        <p:spPr>
          <a:xfrm>
            <a:off x="4819650" y="1614805"/>
            <a:ext cx="885190" cy="1953895"/>
          </a:xfrm>
          <a:prstGeom prst="upArrow">
            <a:avLst/>
          </a:prstGeom>
          <a:solidFill>
            <a:schemeClr val="accent5">
              <a:lumMod val="75000"/>
            </a:schemeClr>
          </a:solidFill>
          <a:ln>
            <a:solidFill>
              <a:schemeClr val="accent5">
                <a:lumMod val="75000"/>
              </a:schemeClr>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sz="20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复方制剂</a:t>
            </a:r>
            <a:endParaRPr lang="zh-CN" altLang="en-US" sz="20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14" name="上箭头 13"/>
          <p:cNvSpPr/>
          <p:nvPr/>
        </p:nvSpPr>
        <p:spPr>
          <a:xfrm>
            <a:off x="5912485" y="1557020"/>
            <a:ext cx="885190" cy="1939290"/>
          </a:xfrm>
          <a:prstGeom prst="upArrow">
            <a:avLst/>
          </a:prstGeom>
          <a:solidFill>
            <a:srgbClr val="C00000"/>
          </a:solidFill>
          <a:ln>
            <a:solidFill>
              <a:srgbClr val="C0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rPr>
              <a:t>强强组合</a:t>
            </a:r>
            <a:endParaRPr lang="zh-CN" altLang="en-US" sz="2000" b="1" kern="0" dirty="0">
              <a:solidFill>
                <a:schemeClr val="bg1">
                  <a:alpha val="100000"/>
                </a:schemeClr>
              </a:solidFill>
              <a:latin typeface="微软雅黑" panose="020B0503020204020204" charset="-122"/>
              <a:ea typeface="微软雅黑" panose="020B0503020204020204" charset="-122"/>
              <a:cs typeface="微软雅黑" panose="020B0503020204020204" charset="-122"/>
              <a:sym typeface="+mn-ea"/>
            </a:endParaRPr>
          </a:p>
        </p:txBody>
      </p:sp>
      <p:pic>
        <p:nvPicPr>
          <p:cNvPr id="8" name="picture 136"/>
          <p:cNvPicPr>
            <a:picLocks noChangeAspect="1"/>
          </p:cNvPicPr>
          <p:nvPr/>
        </p:nvPicPr>
        <p:blipFill>
          <a:blip r:embed="rId6"/>
          <a:stretch>
            <a:fillRect/>
          </a:stretch>
        </p:blipFill>
        <p:spPr>
          <a:xfrm rot="21600000">
            <a:off x="7253593" y="3346692"/>
            <a:ext cx="144722" cy="132560"/>
          </a:xfrm>
          <a:prstGeom prst="rect">
            <a:avLst/>
          </a:prstGeom>
        </p:spPr>
      </p:pic>
      <p:grpSp>
        <p:nvGrpSpPr>
          <p:cNvPr id="4" name="组合 3"/>
          <p:cNvGrpSpPr/>
          <p:nvPr/>
        </p:nvGrpSpPr>
        <p:grpSpPr>
          <a:xfrm>
            <a:off x="6953885" y="1621790"/>
            <a:ext cx="4782820" cy="2161540"/>
            <a:chOff x="10951" y="2554"/>
            <a:chExt cx="7532" cy="3404"/>
          </a:xfrm>
        </p:grpSpPr>
        <p:sp>
          <p:nvSpPr>
            <p:cNvPr id="132" name="textbox 132"/>
            <p:cNvSpPr/>
            <p:nvPr/>
          </p:nvSpPr>
          <p:spPr>
            <a:xfrm>
              <a:off x="10951" y="2554"/>
              <a:ext cx="7533" cy="3404"/>
            </a:xfrm>
            <a:prstGeom prst="roundRect">
              <a:avLst>
                <a:gd name="adj" fmla="val 17580"/>
              </a:avLst>
            </a:prstGeom>
            <a:noFill/>
            <a:ln w="19050" cap="flat">
              <a:solidFill>
                <a:srgbClr val="C00000"/>
              </a:solidFill>
              <a:prstDash val="solid"/>
              <a:miter lim="0"/>
            </a:ln>
          </p:spPr>
          <p:txBody>
            <a:bodyPr vert="horz" wrap="square" lIns="0" tIns="0" rIns="0" bIns="0"/>
            <a:p>
              <a:pPr algn="l" rtl="0" eaLnBrk="0">
                <a:lnSpc>
                  <a:spcPct val="138000"/>
                </a:lnSpc>
              </a:pPr>
              <a:endParaRPr sz="1000" dirty="0">
                <a:latin typeface="Arial" panose="020B0604020202020204"/>
                <a:ea typeface="Arial" panose="020B0604020202020204"/>
                <a:cs typeface="Arial" panose="020B0604020202020204"/>
              </a:endParaRPr>
            </a:p>
            <a:p>
              <a:pPr marL="353695" indent="-274955" algn="l" rtl="0" eaLnBrk="0">
                <a:lnSpc>
                  <a:spcPct val="105000"/>
                </a:lnSpc>
                <a:spcBef>
                  <a:spcPts val="5"/>
                </a:spcBef>
                <a:tabLst>
                  <a:tab pos="223520" algn="l"/>
                </a:tabLst>
              </a:pP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lang="en-US"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上市多年，临床认可</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度高，我国目前临床上广泛应用的</a:t>
              </a:r>
              <a:r>
                <a:rPr lang="zh-CN"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非甾体抗炎</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药物</a:t>
              </a:r>
              <a:r>
                <a:rPr lang="zh-CN"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marL="346075" indent="-274955" algn="l" rtl="0" eaLnBrk="0" fontAlgn="auto">
                <a:lnSpc>
                  <a:spcPct val="105000"/>
                </a:lnSpc>
                <a:spcBef>
                  <a:spcPts val="600"/>
                </a:spcBef>
                <a:tabLst>
                  <a:tab pos="215900" algn="l"/>
                </a:tabLst>
              </a:pP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lang="zh-CN" altLang="en-US" sz="1500" dirty="0">
                  <a:latin typeface="微软雅黑" panose="020B0503020204020204" charset="-122"/>
                  <a:ea typeface="微软雅黑" panose="020B0503020204020204" charset="-122"/>
                  <a:cs typeface="微软雅黑" panose="020B0503020204020204" charset="-122"/>
                </a:rPr>
                <a:t>主要通过抑制环氧酶减少前列腺素等炎性介质的合成而产生外周镇痛作用，也可以用于缓解普通感冒或流行性感冒引起的发热，是家庭常备药物之一。</a:t>
              </a:r>
              <a:endParaRPr lang="zh-CN" altLang="en-US" sz="1500" dirty="0">
                <a:latin typeface="微软雅黑" panose="020B0503020204020204" charset="-122"/>
                <a:ea typeface="微软雅黑" panose="020B0503020204020204" charset="-122"/>
                <a:cs typeface="微软雅黑" panose="020B0503020204020204" charset="-122"/>
              </a:endParaRPr>
            </a:p>
            <a:p>
              <a:pPr marL="364490" indent="-274955" algn="l" rtl="0" eaLnBrk="0" fontAlgn="auto">
                <a:lnSpc>
                  <a:spcPct val="105000"/>
                </a:lnSpc>
                <a:spcBef>
                  <a:spcPts val="600"/>
                </a:spcBef>
                <a:tabLst>
                  <a:tab pos="233045" algn="l"/>
                </a:tabLst>
              </a:pPr>
              <a:r>
                <a:rPr sz="1500" b="1" kern="0" spc="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sz="1500" b="1" kern="0" spc="7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lang="zh-CN" sz="1500" kern="0" spc="70" dirty="0">
                  <a:solidFill>
                    <a:srgbClr val="C00000">
                      <a:alpha val="100000"/>
                    </a:srgbClr>
                  </a:solidFill>
                  <a:latin typeface="微软雅黑" panose="020B0503020204020204" charset="-122"/>
                  <a:ea typeface="微软雅黑" panose="020B0503020204020204" charset="-122"/>
                  <a:cs typeface="微软雅黑" panose="020B0503020204020204" charset="-122"/>
                </a:rPr>
                <a:t>国家医保目录产品。</a:t>
              </a:r>
              <a:r>
                <a:rPr lang="en-US" altLang="zh-CN" sz="1500" kern="0" spc="7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r>
                <a:rPr lang="zh-CN" sz="1500" kern="0" spc="40" dirty="0">
                  <a:solidFill>
                    <a:srgbClr val="C00000">
                      <a:alpha val="100000"/>
                    </a:srgbClr>
                  </a:solidFill>
                  <a:latin typeface="微软雅黑" panose="020B0503020204020204" charset="-122"/>
                  <a:ea typeface="微软雅黑" panose="020B0503020204020204" charset="-122"/>
                  <a:cs typeface="微软雅黑" panose="020B0503020204020204" charset="-122"/>
                </a:rPr>
                <a:t>基药目录产品。</a:t>
              </a:r>
              <a:endParaRPr lang="zh-CN" sz="1500" kern="0" spc="40" baseline="26000" dirty="0">
                <a:solidFill>
                  <a:srgbClr val="C00000">
                    <a:alpha val="100000"/>
                  </a:srgbClr>
                </a:solidFill>
                <a:latin typeface="微软雅黑" panose="020B0503020204020204" charset="-122"/>
                <a:ea typeface="微软雅黑" panose="020B0503020204020204" charset="-122"/>
                <a:cs typeface="微软雅黑" panose="020B0503020204020204" charset="-122"/>
              </a:endParaRPr>
            </a:p>
          </p:txBody>
        </p:sp>
        <p:pic>
          <p:nvPicPr>
            <p:cNvPr id="10" name="picture 136"/>
            <p:cNvPicPr>
              <a:picLocks noChangeAspect="1"/>
            </p:cNvPicPr>
            <p:nvPr/>
          </p:nvPicPr>
          <p:blipFill>
            <a:blip r:embed="rId6"/>
            <a:stretch>
              <a:fillRect/>
            </a:stretch>
          </p:blipFill>
          <p:spPr>
            <a:xfrm rot="21600000">
              <a:off x="14603" y="5307"/>
              <a:ext cx="228" cy="209"/>
            </a:xfrm>
            <a:prstGeom prst="rect">
              <a:avLst/>
            </a:prstGeom>
          </p:spPr>
        </p:pic>
      </p:grpSp>
      <p:pic>
        <p:nvPicPr>
          <p:cNvPr id="15" name="picture 136"/>
          <p:cNvPicPr>
            <a:picLocks noChangeAspect="1"/>
          </p:cNvPicPr>
          <p:nvPr/>
        </p:nvPicPr>
        <p:blipFill>
          <a:blip r:embed="rId6"/>
          <a:stretch>
            <a:fillRect/>
          </a:stretch>
        </p:blipFill>
        <p:spPr>
          <a:xfrm rot="21600000">
            <a:off x="615303" y="3186672"/>
            <a:ext cx="144722" cy="132560"/>
          </a:xfrm>
          <a:prstGeom prst="rect">
            <a:avLst/>
          </a:prstGeom>
        </p:spPr>
      </p:pic>
      <p:pic>
        <p:nvPicPr>
          <p:cNvPr id="18" name="picture 130"/>
          <p:cNvPicPr>
            <a:picLocks noChangeAspect="1"/>
          </p:cNvPicPr>
          <p:nvPr/>
        </p:nvPicPr>
        <p:blipFill>
          <a:blip r:embed="rId3"/>
          <a:stretch>
            <a:fillRect/>
          </a:stretch>
        </p:blipFill>
        <p:spPr>
          <a:xfrm rot="21600000">
            <a:off x="7182067" y="2021320"/>
            <a:ext cx="144722" cy="132560"/>
          </a:xfrm>
          <a:prstGeom prst="rect">
            <a:avLst/>
          </a:prstGeom>
        </p:spPr>
      </p:pic>
      <p:pic>
        <p:nvPicPr>
          <p:cNvPr id="19" name="picture 130"/>
          <p:cNvPicPr>
            <a:picLocks noChangeAspect="1"/>
          </p:cNvPicPr>
          <p:nvPr/>
        </p:nvPicPr>
        <p:blipFill>
          <a:blip r:embed="rId3"/>
          <a:stretch>
            <a:fillRect/>
          </a:stretch>
        </p:blipFill>
        <p:spPr>
          <a:xfrm rot="21600000">
            <a:off x="7182067" y="2604250"/>
            <a:ext cx="144722" cy="132560"/>
          </a:xfrm>
          <a:prstGeom prst="rect">
            <a:avLst/>
          </a:prstGeom>
        </p:spPr>
      </p:pic>
      <p:sp>
        <p:nvSpPr>
          <p:cNvPr id="3" name="文本框 2"/>
          <p:cNvSpPr txBox="1"/>
          <p:nvPr/>
        </p:nvSpPr>
        <p:spPr>
          <a:xfrm>
            <a:off x="319405" y="869950"/>
            <a:ext cx="11681460" cy="574040"/>
          </a:xfrm>
          <a:prstGeom prst="rect">
            <a:avLst/>
          </a:prstGeom>
          <a:noFill/>
        </p:spPr>
        <p:txBody>
          <a:bodyPr wrap="square" rtlCol="0" anchor="t">
            <a:noAutofit/>
          </a:bodyPr>
          <a:p>
            <a:pPr indent="0" fontAlgn="auto">
              <a:lnSpc>
                <a:spcPct val="100000"/>
              </a:lnSpc>
            </a:pPr>
            <a:r>
              <a:rPr lang="zh-CN" altLang="en-US" sz="2400" b="1" dirty="0">
                <a:solidFill>
                  <a:srgbClr val="C00000"/>
                </a:solidFill>
                <a:latin typeface="+mn-ea"/>
                <a:cs typeface="+mn-ea"/>
                <a:sym typeface="+mn-ea"/>
              </a:rPr>
              <a:t>自主创新复方制剂</a:t>
            </a:r>
            <a:r>
              <a:rPr lang="zh-CN" altLang="en-US" sz="2400" b="1" dirty="0">
                <a:latin typeface="+mn-ea"/>
                <a:cs typeface="+mn-ea"/>
                <a:sym typeface="+mn-ea"/>
              </a:rPr>
              <a:t>融合</a:t>
            </a:r>
            <a:r>
              <a:rPr lang="zh-CN" altLang="en-US" sz="2400" b="1" dirty="0">
                <a:solidFill>
                  <a:srgbClr val="C00000"/>
                </a:solidFill>
                <a:latin typeface="+mn-ea"/>
                <a:cs typeface="+mn-ea"/>
                <a:sym typeface="+mn-ea"/>
              </a:rPr>
              <a:t>对乙酰氨基酚</a:t>
            </a:r>
            <a:r>
              <a:rPr lang="zh-CN" altLang="en-US" sz="2400" b="1" dirty="0">
                <a:latin typeface="+mn-ea"/>
                <a:cs typeface="+mn-ea"/>
                <a:sym typeface="+mn-ea"/>
              </a:rPr>
              <a:t>与</a:t>
            </a:r>
            <a:r>
              <a:rPr lang="zh-CN" altLang="en-US" sz="2400" b="1" dirty="0">
                <a:solidFill>
                  <a:srgbClr val="C00000"/>
                </a:solidFill>
                <a:latin typeface="+mn-ea"/>
                <a:cs typeface="+mn-ea"/>
                <a:sym typeface="+mn-ea"/>
              </a:rPr>
              <a:t>布洛芬</a:t>
            </a:r>
            <a:r>
              <a:rPr lang="zh-CN" altLang="en-US" sz="2400" b="1" dirty="0">
                <a:latin typeface="+mn-ea"/>
                <a:cs typeface="+mn-ea"/>
                <a:sym typeface="+mn-ea"/>
              </a:rPr>
              <a:t>双重作用，</a:t>
            </a:r>
            <a:r>
              <a:rPr lang="zh-CN" altLang="en-US" sz="2400" b="1">
                <a:latin typeface="Times New Roman" panose="02020603050405020304" pitchFamily="18" charset="0"/>
                <a:ea typeface="微软雅黑" panose="020B0503020204020204" charset="-122"/>
                <a:cs typeface="Times New Roman" panose="02020603050405020304" pitchFamily="18" charset="0"/>
                <a:sym typeface="+mn-ea"/>
              </a:rPr>
              <a:t>构筑</a:t>
            </a:r>
            <a:r>
              <a:rPr lang="zh-CN" altLang="en-US" sz="24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镇痛</a:t>
            </a:r>
            <a:r>
              <a:rPr lang="en-US" altLang="zh-CN" sz="24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2400" b="1">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抗炎</a:t>
            </a:r>
            <a:r>
              <a:rPr lang="zh-CN" altLang="en-US" sz="2400" b="1">
                <a:latin typeface="Times New Roman" panose="02020603050405020304" pitchFamily="18" charset="0"/>
                <a:ea typeface="微软雅黑" panose="020B0503020204020204" charset="-122"/>
                <a:cs typeface="Times New Roman" panose="02020603050405020304" pitchFamily="18" charset="0"/>
                <a:sym typeface="+mn-ea"/>
              </a:rPr>
              <a:t>黄金组合</a:t>
            </a:r>
            <a:endParaRPr lang="zh-CN" altLang="en-US" sz="2400" b="1" dirty="0">
              <a:latin typeface="+mn-ea"/>
              <a:cs typeface="+mn-ea"/>
              <a:sym typeface="+mn-ea"/>
            </a:endParaRPr>
          </a:p>
        </p:txBody>
      </p:sp>
      <p:sp>
        <p:nvSpPr>
          <p:cNvPr id="164" name="textbox 164"/>
          <p:cNvSpPr/>
          <p:nvPr/>
        </p:nvSpPr>
        <p:spPr>
          <a:xfrm>
            <a:off x="8642350" y="1367790"/>
            <a:ext cx="1581150" cy="462280"/>
          </a:xfrm>
          <a:prstGeom prst="rect">
            <a:avLst/>
          </a:prstGeom>
          <a:solidFill>
            <a:srgbClr val="FFFFFF">
              <a:alpha val="100000"/>
            </a:srgbClr>
          </a:solidFill>
          <a:ln w="0" cap="flat">
            <a:noFill/>
            <a:prstDash val="solid"/>
            <a:miter lim="0"/>
          </a:ln>
        </p:spPr>
        <p:txBody>
          <a:bodyPr vert="horz" wrap="square" lIns="0" tIns="0" rIns="0" bIns="0"/>
          <a:p>
            <a:pPr algn="ctr" rtl="0" eaLnBrk="0">
              <a:lnSpc>
                <a:spcPct val="118000"/>
              </a:lnSpc>
            </a:pPr>
            <a:r>
              <a:rPr lang="zh-CN" sz="24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布洛芬</a:t>
            </a:r>
            <a:r>
              <a:rPr lang="en-US" altLang="zh-CN" sz="24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rPr>
              <a:t> </a:t>
            </a:r>
            <a:endParaRPr lang="en-US" altLang="zh-CN" sz="2400" b="1" kern="0" spc="-10" dirty="0">
              <a:solidFill>
                <a:srgbClr val="C00000">
                  <a:alpha val="100000"/>
                </a:srgbClr>
              </a:solidFill>
              <a:latin typeface="微软雅黑" panose="020B0503020204020204" charset="-122"/>
              <a:ea typeface="微软雅黑" panose="020B0503020204020204" charset="-122"/>
              <a:cs typeface="微软雅黑" panose="020B0503020204020204" charset="-122"/>
            </a:endParaRPr>
          </a:p>
        </p:txBody>
      </p:sp>
      <p:pic>
        <p:nvPicPr>
          <p:cNvPr id="5" name="picture 136"/>
          <p:cNvPicPr>
            <a:picLocks noChangeAspect="1"/>
          </p:cNvPicPr>
          <p:nvPr/>
        </p:nvPicPr>
        <p:blipFill>
          <a:blip r:embed="rId6"/>
          <a:stretch>
            <a:fillRect/>
          </a:stretch>
        </p:blipFill>
        <p:spPr>
          <a:xfrm rot="21600000">
            <a:off x="2566658" y="3158097"/>
            <a:ext cx="144722" cy="13256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 name="文本框 12"/>
          <p:cNvSpPr txBox="1"/>
          <p:nvPr/>
        </p:nvSpPr>
        <p:spPr>
          <a:xfrm>
            <a:off x="-635" y="0"/>
            <a:ext cx="12192635" cy="826770"/>
          </a:xfrm>
          <a:prstGeom prst="rect">
            <a:avLst/>
          </a:prstGeom>
          <a:gradFill>
            <a:gsLst>
              <a:gs pos="33000">
                <a:srgbClr val="C00000"/>
              </a:gs>
              <a:gs pos="56000">
                <a:srgbClr val="C12A2A"/>
              </a:gs>
              <a:gs pos="15000">
                <a:srgbClr val="C00000"/>
              </a:gs>
              <a:gs pos="1000">
                <a:srgbClr val="C00000"/>
              </a:gs>
              <a:gs pos="88000">
                <a:srgbClr val="FEFFFF">
                  <a:alpha val="100000"/>
                </a:srgbClr>
              </a:gs>
              <a:gs pos="78000">
                <a:schemeClr val="bg1"/>
              </a:gs>
              <a:gs pos="38000">
                <a:srgbClr val="C00000"/>
              </a:gs>
              <a:gs pos="100000">
                <a:srgbClr val="FCFEFF"/>
              </a:gs>
            </a:gsLst>
            <a:lin ang="18900000" scaled="0"/>
          </a:gradFill>
        </p:spPr>
        <p:txBody>
          <a:bodyPr wrap="square" rtlCol="0">
            <a:noAutofit/>
          </a:bodyPr>
          <a:p>
            <a:endParaRPr lang="zh-CN" altLang="en-US"/>
          </a:p>
        </p:txBody>
      </p:sp>
      <p:pic>
        <p:nvPicPr>
          <p:cNvPr id="6" name="图片 5"/>
          <p:cNvPicPr>
            <a:picLocks noChangeAspect="1"/>
          </p:cNvPicPr>
          <p:nvPr>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38326" y="132270"/>
            <a:ext cx="1949599" cy="649866"/>
          </a:xfrm>
          <a:prstGeom prst="rect">
            <a:avLst/>
          </a:prstGeom>
        </p:spPr>
      </p:pic>
      <p:sp>
        <p:nvSpPr>
          <p:cNvPr id="7" name="矩形 6"/>
          <p:cNvSpPr/>
          <p:nvPr/>
        </p:nvSpPr>
        <p:spPr>
          <a:xfrm>
            <a:off x="462406" y="166392"/>
            <a:ext cx="2672080" cy="521970"/>
          </a:xfrm>
          <a:prstGeom prst="rect">
            <a:avLst/>
          </a:prstGeom>
        </p:spPr>
        <p:txBody>
          <a:bodyPr wrap="none">
            <a:spAutoFit/>
          </a:bodyPr>
          <a:p>
            <a:pPr algn="l"/>
            <a:r>
              <a:rPr lang="en-US" altLang="zh-CN" sz="2800" b="1" dirty="0" smtClean="0">
                <a:solidFill>
                  <a:schemeClr val="bg1"/>
                </a:solidFill>
                <a:latin typeface="Times New Roman" panose="02020603050405020304" pitchFamily="18" charset="0"/>
                <a:ea typeface="微软雅黑" panose="020B0503020204020204" charset="-122"/>
                <a:cs typeface="Times New Roman" panose="02020603050405020304" pitchFamily="18" charset="0"/>
              </a:rPr>
              <a:t>05</a:t>
            </a:r>
            <a:r>
              <a:rPr lang="zh-CN" altLang="en-US" sz="2800" b="1" dirty="0" smtClean="0">
                <a:solidFill>
                  <a:schemeClr val="bg1"/>
                </a:solidFill>
                <a:latin typeface="微软雅黑" panose="020B0503020204020204" charset="-122"/>
                <a:ea typeface="微软雅黑" panose="020B0503020204020204" charset="-122"/>
                <a:cs typeface="微软雅黑" panose="020B0503020204020204" charset="-122"/>
              </a:rPr>
              <a:t>、公平性信息</a:t>
            </a:r>
            <a:endParaRPr lang="en-US" altLang="zh-CN" sz="2800" b="1" dirty="0" smtClean="0">
              <a:solidFill>
                <a:schemeClr val="bg1"/>
              </a:solidFill>
              <a:latin typeface="微软雅黑" panose="020B0503020204020204" charset="-122"/>
              <a:ea typeface="微软雅黑" panose="020B0503020204020204" charset="-122"/>
              <a:cs typeface="微软雅黑" panose="020B0503020204020204" charset="-122"/>
              <a:sym typeface="+mn-ea"/>
            </a:endParaRPr>
          </a:p>
        </p:txBody>
      </p:sp>
      <p:sp>
        <p:nvSpPr>
          <p:cNvPr id="10" name="矩形 9" descr="7b0a202020202262756c6c6574223a20227b5c2263617465676f727949645c223a5c225c222c5c2274656d706c61746549645c223a32303233313731337d220a7d0a"/>
          <p:cNvSpPr/>
          <p:nvPr>
            <p:custDataLst>
              <p:tags r:id="rId3"/>
            </p:custDataLst>
          </p:nvPr>
        </p:nvSpPr>
        <p:spPr>
          <a:xfrm>
            <a:off x="3761088" y="3376179"/>
            <a:ext cx="2459718" cy="2310335"/>
          </a:xfrm>
          <a:prstGeom prst="rect">
            <a:avLst/>
          </a:prstGeom>
          <a:noFill/>
        </p:spPr>
        <p:txBody>
          <a:bodyPr wrap="square" lIns="0" tIns="0" rIns="0" bIns="0" rtlCol="0">
            <a:noAutofit/>
          </a:bodyPr>
          <a:p>
            <a:pPr indent="0" algn="l" fontAlgn="auto">
              <a:lnSpc>
                <a:spcPts val="2500"/>
              </a:lnSpc>
              <a:buClrTx/>
              <a:buSzTx/>
              <a:buFont typeface="Wingdings" panose="05000000000000000000" charset="0"/>
              <a:buBlip>
                <a:blip r:embed="rId4">
                  <a:extLst>
                    <a:ext uri="{96DAC541-7B7A-43D3-8B79-37D633B846F1}">
                      <asvg:svgBlip xmlns:asvg="http://schemas.microsoft.com/office/drawing/2016/SVG/main" r:embed="rId5"/>
                    </a:ext>
                  </a:extLst>
                </a:blip>
              </a:buBlip>
            </a:pPr>
            <a:r>
              <a:rPr lang="zh-CN" altLang="en-US" sz="1400">
                <a:latin typeface="微软雅黑" panose="020B0503020204020204" charset="-122"/>
                <a:ea typeface="微软雅黑" panose="020B0503020204020204" charset="-122"/>
                <a:cs typeface="Times New Roman" panose="02020603050405020304" pitchFamily="18" charset="0"/>
                <a:sym typeface="+mn-ea"/>
              </a:rPr>
              <a:t>治疗费用合理、疗效更优，满足患者对止痛药效果好、起效快和药效长的基本需求。</a:t>
            </a:r>
            <a:endParaRPr lang="zh-CN" altLang="en-US" sz="1400">
              <a:latin typeface="微软雅黑" panose="020B0503020204020204" charset="-122"/>
              <a:ea typeface="微软雅黑" panose="020B0503020204020204" charset="-122"/>
              <a:cs typeface="Times New Roman" panose="02020603050405020304" pitchFamily="18" charset="0"/>
              <a:sym typeface="+mn-ea"/>
            </a:endParaRPr>
          </a:p>
          <a:p>
            <a:pPr indent="0" algn="l" fontAlgn="auto">
              <a:lnSpc>
                <a:spcPts val="2500"/>
              </a:lnSpc>
              <a:buClrTx/>
              <a:buSzTx/>
              <a:buFont typeface="Wingdings" panose="05000000000000000000" charset="0"/>
              <a:buBlip>
                <a:blip r:embed="rId4">
                  <a:extLst>
                    <a:ext uri="{96DAC541-7B7A-43D3-8B79-37D633B846F1}">
                      <asvg:svgBlip xmlns:asvg="http://schemas.microsoft.com/office/drawing/2016/SVG/main" r:embed="rId5"/>
                    </a:ext>
                  </a:extLst>
                </a:blip>
              </a:buBlip>
            </a:pPr>
            <a:r>
              <a:rPr lang="zh-CN" altLang="en-US" sz="1400">
                <a:latin typeface="微软雅黑" panose="020B0503020204020204" charset="-122"/>
                <a:ea typeface="微软雅黑" panose="020B0503020204020204" charset="-122"/>
                <a:cs typeface="Times New Roman" panose="02020603050405020304" pitchFamily="18" charset="0"/>
                <a:sym typeface="+mn-ea"/>
              </a:rPr>
              <a:t>本品疼痛时</a:t>
            </a:r>
            <a:r>
              <a:rPr lang="zh-CN" altLang="en-US" sz="1400">
                <a:solidFill>
                  <a:srgbClr val="C00000"/>
                </a:solidFill>
                <a:latin typeface="微软雅黑" panose="020B0503020204020204" charset="-122"/>
                <a:ea typeface="微软雅黑" panose="020B0503020204020204" charset="-122"/>
                <a:cs typeface="Times New Roman" panose="02020603050405020304" pitchFamily="18" charset="0"/>
                <a:sym typeface="+mn-ea"/>
              </a:rPr>
              <a:t>按需使用</a:t>
            </a:r>
            <a:r>
              <a:rPr lang="zh-CN" altLang="en-US" sz="1400">
                <a:latin typeface="微软雅黑" panose="020B0503020204020204" charset="-122"/>
                <a:ea typeface="微软雅黑" panose="020B0503020204020204" charset="-122"/>
                <a:cs typeface="Times New Roman" panose="02020603050405020304" pitchFamily="18" charset="0"/>
                <a:sym typeface="+mn-ea"/>
              </a:rPr>
              <a:t>，疗程短，</a:t>
            </a:r>
            <a:r>
              <a:rPr lang="zh-CN" altLang="en-US" sz="1400">
                <a:solidFill>
                  <a:srgbClr val="C00000"/>
                </a:solidFill>
                <a:latin typeface="微软雅黑" panose="020B0503020204020204" charset="-122"/>
                <a:ea typeface="微软雅黑" panose="020B0503020204020204" charset="-122"/>
                <a:cs typeface="Times New Roman" panose="02020603050405020304" pitchFamily="18" charset="0"/>
                <a:sym typeface="+mn-ea"/>
              </a:rPr>
              <a:t>占用医保基金费用低</a:t>
            </a:r>
            <a:r>
              <a:rPr lang="zh-CN" altLang="en-US" sz="1400">
                <a:latin typeface="微软雅黑" panose="020B0503020204020204" charset="-122"/>
                <a:ea typeface="微软雅黑" panose="020B0503020204020204" charset="-122"/>
                <a:cs typeface="Times New Roman" panose="02020603050405020304" pitchFamily="18" charset="0"/>
                <a:sym typeface="+mn-ea"/>
              </a:rPr>
              <a:t>。</a:t>
            </a:r>
            <a:endParaRPr lang="zh-CN" altLang="en-US" sz="1400">
              <a:latin typeface="微软雅黑" panose="020B0503020204020204" charset="-122"/>
              <a:ea typeface="微软雅黑" panose="020B0503020204020204" charset="-122"/>
              <a:cs typeface="Times New Roman" panose="02020603050405020304" pitchFamily="18" charset="0"/>
            </a:endParaRPr>
          </a:p>
          <a:p>
            <a:pPr marL="285750" indent="-285750" algn="l" fontAlgn="auto">
              <a:lnSpc>
                <a:spcPts val="2500"/>
              </a:lnSpc>
              <a:buClrTx/>
              <a:buSzTx/>
              <a:buFont typeface="Wingdings" panose="05000000000000000000" charset="0"/>
              <a:buChar char="ü"/>
            </a:pPr>
            <a:endParaRPr kumimoji="1" lang="zh-CN" altLang="en-US" sz="1400">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11" name="矩形 10" descr="7b0a202020202262756c6c6574223a20227b5c2263617465676f727949645c223a5c225c222c5c2274656d706c61746549645c223a32303233313731337d220a7d0a"/>
          <p:cNvSpPr/>
          <p:nvPr>
            <p:custDataLst>
              <p:tags r:id="rId6"/>
            </p:custDataLst>
          </p:nvPr>
        </p:nvSpPr>
        <p:spPr>
          <a:xfrm>
            <a:off x="6581140" y="3349625"/>
            <a:ext cx="2374265" cy="2076450"/>
          </a:xfrm>
          <a:prstGeom prst="rect">
            <a:avLst/>
          </a:prstGeom>
          <a:noFill/>
        </p:spPr>
        <p:txBody>
          <a:bodyPr wrap="square" lIns="0" tIns="0" rIns="0" bIns="0" rtlCol="0">
            <a:noAutofit/>
          </a:bodyPr>
          <a:p>
            <a:pPr indent="0" algn="l" fontAlgn="auto">
              <a:lnSpc>
                <a:spcPts val="2500"/>
              </a:lnSpc>
              <a:buClrTx/>
              <a:buSzTx/>
              <a:buFont typeface="Wingdings" panose="05000000000000000000" charset="0"/>
              <a:buBlip>
                <a:blip r:embed="rId4">
                  <a:extLst>
                    <a:ext uri="{96DAC541-7B7A-43D3-8B79-37D633B846F1}">
                      <asvg:svgBlip xmlns:asvg="http://schemas.microsoft.com/office/drawing/2016/SVG/main" r:embed="rId5"/>
                    </a:ext>
                  </a:extLst>
                </a:blip>
              </a:buBlip>
            </a:pP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可提供一种疗效优于医保目录内</a:t>
            </a:r>
            <a:r>
              <a:rPr lang="en-US" altLang="zh-CN" sz="1400">
                <a:latin typeface="Times New Roman" panose="02020603050405020304" pitchFamily="18" charset="0"/>
                <a:ea typeface="微软雅黑" panose="020B0503020204020204" charset="-122"/>
                <a:cs typeface="Times New Roman" panose="02020603050405020304" pitchFamily="18" charset="0"/>
                <a:sym typeface="+mn-ea"/>
              </a:rPr>
              <a:t>IBU</a:t>
            </a: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和</a:t>
            </a:r>
            <a:r>
              <a:rPr lang="en-US" altLang="zh-CN" sz="1400">
                <a:latin typeface="Times New Roman" panose="02020603050405020304" pitchFamily="18" charset="0"/>
                <a:ea typeface="微软雅黑" panose="020B0503020204020204" charset="-122"/>
                <a:cs typeface="Times New Roman" panose="02020603050405020304" pitchFamily="18" charset="0"/>
                <a:sym typeface="+mn-ea"/>
              </a:rPr>
              <a:t>APAP</a:t>
            </a: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品种的新复方制剂。</a:t>
            </a:r>
            <a:endParaRPr lang="zh-CN" altLang="en-US" sz="1400">
              <a:latin typeface="Times New Roman" panose="02020603050405020304" pitchFamily="18" charset="0"/>
              <a:ea typeface="微软雅黑" panose="020B0503020204020204" charset="-122"/>
              <a:cs typeface="Times New Roman" panose="02020603050405020304" pitchFamily="18" charset="0"/>
              <a:sym typeface="+mn-ea"/>
            </a:endParaRPr>
          </a:p>
          <a:p>
            <a:pPr indent="0" algn="l" fontAlgn="auto">
              <a:lnSpc>
                <a:spcPts val="2500"/>
              </a:lnSpc>
              <a:buClrTx/>
              <a:buSzTx/>
              <a:buFont typeface="Wingdings" panose="05000000000000000000" charset="0"/>
              <a:buBlip>
                <a:blip r:embed="rId4">
                  <a:extLst>
                    <a:ext uri="{96DAC541-7B7A-43D3-8B79-37D633B846F1}">
                      <asvg:svgBlip xmlns:asvg="http://schemas.microsoft.com/office/drawing/2016/SVG/main" r:embed="rId5"/>
                    </a:ext>
                  </a:extLst>
                </a:blip>
              </a:buBlip>
            </a:pP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同时具有更好的患者依从性。</a:t>
            </a:r>
            <a:endParaRPr lang="zh-CN" altLang="en-US" sz="1400">
              <a:latin typeface="Times New Roman" panose="02020603050405020304" pitchFamily="18" charset="0"/>
              <a:ea typeface="微软雅黑" panose="020B0503020204020204" charset="-122"/>
              <a:cs typeface="Times New Roman" panose="02020603050405020304" pitchFamily="18" charset="0"/>
            </a:endParaRPr>
          </a:p>
          <a:p>
            <a:pPr algn="ctr">
              <a:lnSpc>
                <a:spcPct val="150000"/>
              </a:lnSpc>
              <a:spcBef>
                <a:spcPct val="0"/>
              </a:spcBef>
              <a:spcAft>
                <a:spcPct val="0"/>
              </a:spcAft>
            </a:pPr>
            <a:endParaRPr kumimoji="1" lang="zh-CN" altLang="en-US" sz="14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endParaRPr>
          </a:p>
        </p:txBody>
      </p:sp>
      <p:sp>
        <p:nvSpPr>
          <p:cNvPr id="12" name="矩形 11" descr="7b0a202020202262756c6c6574223a20227b5c2263617465676f727949645c223a5c225c222c5c2274656d706c61746549645c223a32303233313731337d220a7d0a"/>
          <p:cNvSpPr/>
          <p:nvPr>
            <p:custDataLst>
              <p:tags r:id="rId7"/>
            </p:custDataLst>
          </p:nvPr>
        </p:nvSpPr>
        <p:spPr>
          <a:xfrm>
            <a:off x="9267190" y="3349625"/>
            <a:ext cx="2353945" cy="1177290"/>
          </a:xfrm>
          <a:prstGeom prst="rect">
            <a:avLst/>
          </a:prstGeom>
          <a:noFill/>
        </p:spPr>
        <p:txBody>
          <a:bodyPr wrap="square" lIns="0" tIns="0" rIns="0" bIns="0" rtlCol="0">
            <a:noAutofit/>
          </a:bodyPr>
          <a:p>
            <a:pPr marL="285750" indent="-285750" algn="l" fontAlgn="auto">
              <a:lnSpc>
                <a:spcPts val="2500"/>
              </a:lnSpc>
              <a:buClrTx/>
              <a:buSzTx/>
              <a:buFont typeface="Wingdings" panose="05000000000000000000" charset="0"/>
              <a:buBlip>
                <a:blip r:embed="rId4">
                  <a:extLst>
                    <a:ext uri="{96DAC541-7B7A-43D3-8B79-37D633B846F1}">
                      <asvg:svgBlip xmlns:asvg="http://schemas.microsoft.com/office/drawing/2016/SVG/main" r:embed="rId5"/>
                    </a:ext>
                  </a:extLst>
                </a:blip>
              </a:buBlip>
            </a:pPr>
            <a:r>
              <a:rPr lang="zh-CN" altLang="en-US" sz="1400">
                <a:latin typeface="微软雅黑" panose="020B0503020204020204" charset="-122"/>
                <a:ea typeface="微软雅黑" panose="020B0503020204020204" charset="-122"/>
                <a:cs typeface="Times New Roman" panose="02020603050405020304" pitchFamily="18" charset="0"/>
                <a:sym typeface="+mn-ea"/>
              </a:rPr>
              <a:t>本品适应症和用法用量明确，无依赖性，临床滥用风险低。</a:t>
            </a:r>
            <a:endParaRPr lang="zh-CN" altLang="en-US" sz="1400">
              <a:latin typeface="微软雅黑" panose="020B0503020204020204" charset="-122"/>
              <a:ea typeface="微软雅黑" panose="020B0503020204020204" charset="-122"/>
              <a:cs typeface="Times New Roman" panose="02020603050405020304" pitchFamily="18" charset="0"/>
              <a:sym typeface="+mn-ea"/>
            </a:endParaRPr>
          </a:p>
          <a:p>
            <a:pPr marL="285750" indent="-285750" algn="l" fontAlgn="auto">
              <a:lnSpc>
                <a:spcPts val="2500"/>
              </a:lnSpc>
              <a:buClrTx/>
              <a:buSzTx/>
              <a:buFont typeface="Wingdings" panose="05000000000000000000" charset="0"/>
              <a:buBlip>
                <a:blip r:embed="rId4">
                  <a:extLst>
                    <a:ext uri="{96DAC541-7B7A-43D3-8B79-37D633B846F1}">
                      <asvg:svgBlip xmlns:asvg="http://schemas.microsoft.com/office/drawing/2016/SVG/main" r:embed="rId5"/>
                    </a:ext>
                  </a:extLst>
                </a:blip>
              </a:buBlip>
            </a:pPr>
            <a:r>
              <a:rPr lang="zh-CN" altLang="en-US" sz="1400" dirty="0">
                <a:solidFill>
                  <a:schemeClr val="tx1">
                    <a:lumMod val="85000"/>
                    <a:lumOff val="15000"/>
                  </a:schemeClr>
                </a:solidFill>
                <a:latin typeface="微软雅黑" panose="020B0503020204020204" charset="-122"/>
                <a:ea typeface="微软雅黑" panose="020B0503020204020204" charset="-122"/>
                <a:cs typeface="+mn-ea"/>
                <a:sym typeface="+mn-ea"/>
              </a:rPr>
              <a:t>用药路径简单、成人可标准化短期对症使用、医保及临床用药监管管理难度低。</a:t>
            </a:r>
            <a:endParaRPr kumimoji="1" lang="zh-CN" altLang="en-US" sz="1400" dirty="0">
              <a:solidFill>
                <a:schemeClr val="tx1">
                  <a:lumMod val="85000"/>
                  <a:lumOff val="15000"/>
                </a:schemeClr>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21" name="Oval 11"/>
          <p:cNvSpPr/>
          <p:nvPr>
            <p:custDataLst>
              <p:tags r:id="rId8"/>
            </p:custDataLst>
          </p:nvPr>
        </p:nvSpPr>
        <p:spPr>
          <a:xfrm>
            <a:off x="1503696" y="1717675"/>
            <a:ext cx="793769" cy="79376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p>
            <a:pPr algn="ctr">
              <a:spcBef>
                <a:spcPct val="0"/>
              </a:spcBef>
              <a:spcAft>
                <a:spcPct val="0"/>
              </a:spcAft>
            </a:pPr>
            <a:r>
              <a:rPr lang="en-US" sz="2000" b="1" dirty="0">
                <a:solidFill>
                  <a:schemeClr val="lt1"/>
                </a:solidFill>
                <a:latin typeface="Times New Roman" panose="02020603050405020304" pitchFamily="18" charset="0"/>
                <a:cs typeface="Times New Roman" panose="02020603050405020304" pitchFamily="18" charset="0"/>
                <a:sym typeface="+mn-ea"/>
              </a:rPr>
              <a:t>01</a:t>
            </a:r>
            <a:endParaRPr lang="en-US" sz="2000" b="1" dirty="0">
              <a:solidFill>
                <a:schemeClr val="lt1"/>
              </a:solidFill>
              <a:latin typeface="Times New Roman" panose="02020603050405020304" pitchFamily="18" charset="0"/>
              <a:cs typeface="Times New Roman" panose="02020603050405020304" pitchFamily="18" charset="0"/>
              <a:sym typeface="+mn-ea"/>
            </a:endParaRPr>
          </a:p>
        </p:txBody>
      </p:sp>
      <p:cxnSp>
        <p:nvCxnSpPr>
          <p:cNvPr id="5" name="直接连接符 4"/>
          <p:cNvCxnSpPr/>
          <p:nvPr>
            <p:custDataLst>
              <p:tags r:id="rId9"/>
            </p:custDataLst>
          </p:nvPr>
        </p:nvCxnSpPr>
        <p:spPr>
          <a:xfrm>
            <a:off x="3643661" y="2933674"/>
            <a:ext cx="0" cy="2424878"/>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custDataLst>
              <p:tags r:id="rId10"/>
            </p:custDataLst>
          </p:nvPr>
        </p:nvCxnSpPr>
        <p:spPr>
          <a:xfrm>
            <a:off x="9174434" y="2872389"/>
            <a:ext cx="0" cy="2424878"/>
          </a:xfrm>
          <a:prstGeom prst="line">
            <a:avLst/>
          </a:prstGeom>
          <a:ln w="95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custDataLst>
              <p:tags r:id="rId11"/>
            </p:custDataLst>
          </p:nvPr>
        </p:nvCxnSpPr>
        <p:spPr>
          <a:xfrm>
            <a:off x="6474791" y="2887710"/>
            <a:ext cx="0" cy="2424878"/>
          </a:xfrm>
          <a:prstGeom prst="line">
            <a:avLst/>
          </a:prstGeom>
          <a:ln w="9525">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6" name="Oval 11"/>
          <p:cNvSpPr/>
          <p:nvPr>
            <p:custDataLst>
              <p:tags r:id="rId12"/>
            </p:custDataLst>
          </p:nvPr>
        </p:nvSpPr>
        <p:spPr>
          <a:xfrm>
            <a:off x="4738030" y="1694815"/>
            <a:ext cx="793769" cy="7937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rmAutofit/>
          </a:bodyPr>
          <a:p>
            <a:pPr algn="ctr">
              <a:spcBef>
                <a:spcPct val="0"/>
              </a:spcBef>
              <a:spcAft>
                <a:spcPct val="0"/>
              </a:spcAft>
            </a:pPr>
            <a:r>
              <a:rPr lang="en-US" sz="2000" b="1">
                <a:solidFill>
                  <a:schemeClr val="lt1"/>
                </a:solidFill>
                <a:latin typeface="Times New Roman" panose="02020603050405020304" pitchFamily="18" charset="0"/>
                <a:cs typeface="Times New Roman" panose="02020603050405020304" pitchFamily="18" charset="0"/>
                <a:sym typeface="+mn-ea"/>
              </a:rPr>
              <a:t>02</a:t>
            </a:r>
            <a:endParaRPr lang="en-US" sz="2000" b="1">
              <a:solidFill>
                <a:schemeClr val="lt1"/>
              </a:solidFill>
              <a:latin typeface="Times New Roman" panose="02020603050405020304" pitchFamily="18" charset="0"/>
              <a:cs typeface="Times New Roman" panose="02020603050405020304" pitchFamily="18" charset="0"/>
              <a:sym typeface="+mn-ea"/>
            </a:endParaRPr>
          </a:p>
        </p:txBody>
      </p:sp>
      <p:sp>
        <p:nvSpPr>
          <p:cNvPr id="22" name="Oval 11"/>
          <p:cNvSpPr/>
          <p:nvPr>
            <p:custDataLst>
              <p:tags r:id="rId13"/>
            </p:custDataLst>
          </p:nvPr>
        </p:nvSpPr>
        <p:spPr>
          <a:xfrm>
            <a:off x="7371019" y="1654175"/>
            <a:ext cx="793769" cy="79376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rmAutofit/>
          </a:bodyPr>
          <a:p>
            <a:pPr algn="ctr">
              <a:spcBef>
                <a:spcPct val="0"/>
              </a:spcBef>
              <a:spcAft>
                <a:spcPct val="0"/>
              </a:spcAft>
            </a:pPr>
            <a:r>
              <a:rPr lang="en-US" sz="2000" b="1">
                <a:solidFill>
                  <a:schemeClr val="lt1"/>
                </a:solidFill>
                <a:latin typeface="Times New Roman" panose="02020603050405020304" pitchFamily="18" charset="0"/>
                <a:cs typeface="Times New Roman" panose="02020603050405020304" pitchFamily="18" charset="0"/>
                <a:sym typeface="+mn-ea"/>
              </a:rPr>
              <a:t>03</a:t>
            </a:r>
            <a:endParaRPr lang="en-US" sz="2000" b="1">
              <a:solidFill>
                <a:schemeClr val="lt1"/>
              </a:solidFill>
              <a:latin typeface="Times New Roman" panose="02020603050405020304" pitchFamily="18" charset="0"/>
              <a:cs typeface="Times New Roman" panose="02020603050405020304" pitchFamily="18" charset="0"/>
              <a:sym typeface="+mn-ea"/>
            </a:endParaRPr>
          </a:p>
        </p:txBody>
      </p:sp>
      <p:sp>
        <p:nvSpPr>
          <p:cNvPr id="23" name="Oval 11"/>
          <p:cNvSpPr/>
          <p:nvPr>
            <p:custDataLst>
              <p:tags r:id="rId14"/>
            </p:custDataLst>
          </p:nvPr>
        </p:nvSpPr>
        <p:spPr>
          <a:xfrm>
            <a:off x="9923427" y="1654175"/>
            <a:ext cx="793769" cy="7937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rmAutofit/>
          </a:bodyPr>
          <a:p>
            <a:pPr algn="ctr">
              <a:spcBef>
                <a:spcPct val="0"/>
              </a:spcBef>
              <a:spcAft>
                <a:spcPct val="0"/>
              </a:spcAft>
            </a:pPr>
            <a:r>
              <a:rPr lang="en-US" sz="2000" b="1">
                <a:solidFill>
                  <a:schemeClr val="lt1"/>
                </a:solidFill>
                <a:latin typeface="Times New Roman" panose="02020603050405020304" pitchFamily="18" charset="0"/>
                <a:cs typeface="Times New Roman" panose="02020603050405020304" pitchFamily="18" charset="0"/>
                <a:sym typeface="+mn-ea"/>
              </a:rPr>
              <a:t>04</a:t>
            </a:r>
            <a:endParaRPr lang="en-US" sz="2000" b="1">
              <a:solidFill>
                <a:schemeClr val="lt1"/>
              </a:solidFill>
              <a:latin typeface="Times New Roman" panose="02020603050405020304" pitchFamily="18" charset="0"/>
              <a:cs typeface="Times New Roman" panose="02020603050405020304" pitchFamily="18" charset="0"/>
              <a:sym typeface="+mn-ea"/>
            </a:endParaRPr>
          </a:p>
        </p:txBody>
      </p:sp>
      <p:sp>
        <p:nvSpPr>
          <p:cNvPr id="33" name="矩形 32"/>
          <p:cNvSpPr/>
          <p:nvPr>
            <p:custDataLst>
              <p:tags r:id="rId15"/>
            </p:custDataLst>
          </p:nvPr>
        </p:nvSpPr>
        <p:spPr>
          <a:xfrm>
            <a:off x="673735" y="2804160"/>
            <a:ext cx="2780665" cy="400685"/>
          </a:xfrm>
          <a:prstGeom prst="rect">
            <a:avLst/>
          </a:prstGeom>
          <a:noFill/>
        </p:spPr>
        <p:txBody>
          <a:bodyPr wrap="square" lIns="0" tIns="0" rIns="0" bIns="0" rtlCol="0" anchor="b" anchorCtr="0">
            <a:noAutofit/>
          </a:bodyPr>
          <a:p>
            <a:pPr lvl="0" algn="ctr">
              <a:buClrTx/>
              <a:buSzTx/>
              <a:buFontTx/>
            </a:pPr>
            <a:r>
              <a:rPr lang="zh-CN" altLang="en-US" b="1">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自主创新属性，普惠公平性</a:t>
            </a:r>
            <a:endParaRPr lang="zh-CN" altLang="en-US" b="1">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34" name="矩形 33"/>
          <p:cNvSpPr/>
          <p:nvPr>
            <p:custDataLst>
              <p:tags r:id="rId16"/>
            </p:custDataLst>
          </p:nvPr>
        </p:nvSpPr>
        <p:spPr>
          <a:xfrm>
            <a:off x="3987468" y="2744072"/>
            <a:ext cx="2275223" cy="400909"/>
          </a:xfrm>
          <a:prstGeom prst="rect">
            <a:avLst/>
          </a:prstGeom>
          <a:noFill/>
        </p:spPr>
        <p:txBody>
          <a:bodyPr wrap="square" lIns="0" tIns="0" rIns="0" bIns="0" rtlCol="0" anchor="b" anchorCtr="0">
            <a:noAutofit/>
          </a:bodyPr>
          <a:p>
            <a:pPr algn="ctr">
              <a:spcBef>
                <a:spcPct val="0"/>
              </a:spcBef>
              <a:spcAft>
                <a:spcPct val="0"/>
              </a:spcAft>
            </a:pPr>
            <a:r>
              <a:rPr lang="zh-CN" altLang="en-US" b="1">
                <a:solidFill>
                  <a:srgbClr val="C00000"/>
                </a:solidFill>
                <a:latin typeface="微软雅黑" panose="020B0503020204020204" charset="-122"/>
                <a:ea typeface="微软雅黑" panose="020B0503020204020204" charset="-122"/>
                <a:cs typeface="微软雅黑" panose="020B0503020204020204" charset="-122"/>
                <a:sym typeface="+mn-ea"/>
              </a:rPr>
              <a:t>符合“保基本”原则</a:t>
            </a:r>
            <a:endParaRPr lang="zh-CN" altLang="en-US" b="1">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35" name="矩形 34"/>
          <p:cNvSpPr/>
          <p:nvPr>
            <p:custDataLst>
              <p:tags r:id="rId17"/>
            </p:custDataLst>
          </p:nvPr>
        </p:nvSpPr>
        <p:spPr>
          <a:xfrm>
            <a:off x="6796963" y="2744072"/>
            <a:ext cx="1995348" cy="400909"/>
          </a:xfrm>
          <a:prstGeom prst="rect">
            <a:avLst/>
          </a:prstGeom>
          <a:noFill/>
        </p:spPr>
        <p:txBody>
          <a:bodyPr wrap="square" lIns="0" tIns="0" rIns="0" bIns="0" rtlCol="0" anchor="b" anchorCtr="0">
            <a:noAutofit/>
          </a:bodyPr>
          <a:p>
            <a:pPr algn="ctr">
              <a:spcBef>
                <a:spcPct val="0"/>
              </a:spcBef>
              <a:spcAft>
                <a:spcPct val="0"/>
              </a:spcAft>
            </a:pPr>
            <a:r>
              <a:rPr lang="zh-CN" altLang="en-US" b="1">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rPr>
              <a:t>弥补药品目录短板</a:t>
            </a:r>
            <a:endParaRPr lang="zh-CN" altLang="en-US" b="1">
              <a:solidFill>
                <a:schemeClr val="accent5">
                  <a:lumMod val="75000"/>
                </a:schemeClr>
              </a:solidFill>
              <a:latin typeface="微软雅黑" panose="020B0503020204020204" charset="-122"/>
              <a:ea typeface="微软雅黑" panose="020B0503020204020204" charset="-122"/>
              <a:cs typeface="微软雅黑" panose="020B0503020204020204" charset="-122"/>
              <a:sym typeface="+mn-ea"/>
            </a:endParaRPr>
          </a:p>
        </p:txBody>
      </p:sp>
      <p:sp>
        <p:nvSpPr>
          <p:cNvPr id="36" name="矩形 35"/>
          <p:cNvSpPr/>
          <p:nvPr>
            <p:custDataLst>
              <p:tags r:id="rId18"/>
            </p:custDataLst>
          </p:nvPr>
        </p:nvSpPr>
        <p:spPr>
          <a:xfrm>
            <a:off x="9528401" y="2723644"/>
            <a:ext cx="1995348" cy="400909"/>
          </a:xfrm>
          <a:prstGeom prst="rect">
            <a:avLst/>
          </a:prstGeom>
          <a:noFill/>
        </p:spPr>
        <p:txBody>
          <a:bodyPr wrap="square" lIns="0" tIns="0" rIns="0" bIns="0" rtlCol="0" anchor="b" anchorCtr="0">
            <a:noAutofit/>
          </a:bodyPr>
          <a:p>
            <a:pPr fontAlgn="auto">
              <a:lnSpc>
                <a:spcPts val="2500"/>
              </a:lnSpc>
            </a:pPr>
            <a:r>
              <a:rPr lang="zh-CN" altLang="en-US" b="1">
                <a:solidFill>
                  <a:srgbClr val="C00000"/>
                </a:solidFill>
                <a:latin typeface="微软雅黑" panose="020B0503020204020204" charset="-122"/>
                <a:ea typeface="微软雅黑" panose="020B0503020204020204" charset="-122"/>
                <a:sym typeface="+mn-ea"/>
              </a:rPr>
              <a:t>临床管理难度低</a:t>
            </a:r>
            <a:endParaRPr lang="zh-CN" altLang="en-US" b="1">
              <a:solidFill>
                <a:srgbClr val="C00000"/>
              </a:solidFill>
              <a:latin typeface="微软雅黑" panose="020B0503020204020204" charset="-122"/>
              <a:ea typeface="微软雅黑" panose="020B0503020204020204" charset="-122"/>
              <a:cs typeface="+mn-ea"/>
              <a:sym typeface="+mn-ea"/>
            </a:endParaRPr>
          </a:p>
        </p:txBody>
      </p:sp>
      <p:sp>
        <p:nvSpPr>
          <p:cNvPr id="26" name="矩形 25" descr="7b0a202020202262756c6c6574223a20227b5c2263617465676f727949645c223a5c225c222c5c2274656d706c61746549645c223a32303233313731337d220a7d0a"/>
          <p:cNvSpPr/>
          <p:nvPr>
            <p:custDataLst>
              <p:tags r:id="rId19"/>
            </p:custDataLst>
          </p:nvPr>
        </p:nvSpPr>
        <p:spPr>
          <a:xfrm>
            <a:off x="408940" y="3402330"/>
            <a:ext cx="2949575" cy="1604645"/>
          </a:xfrm>
          <a:prstGeom prst="rect">
            <a:avLst/>
          </a:prstGeom>
          <a:noFill/>
        </p:spPr>
        <p:txBody>
          <a:bodyPr wrap="square" lIns="0" tIns="0" rIns="0" bIns="0" rtlCol="0" anchor="t" anchorCtr="0">
            <a:noAutofit/>
          </a:bodyPr>
          <a:lstStyle/>
          <a:p>
            <a:pPr algn="just">
              <a:lnSpc>
                <a:spcPct val="150000"/>
              </a:lnSpc>
              <a:spcBef>
                <a:spcPct val="0"/>
              </a:spcBef>
              <a:spcAft>
                <a:spcPct val="0"/>
              </a:spcAft>
              <a:buBlip>
                <a:blip r:embed="rId4">
                  <a:extLst>
                    <a:ext uri="{96DAC541-7B7A-43D3-8B79-37D633B846F1}">
                      <asvg:svgBlip xmlns:asvg="http://schemas.microsoft.com/office/drawing/2016/SVG/main" r:embed="rId5"/>
                    </a:ext>
                  </a:extLst>
                </a:blip>
              </a:buBlip>
            </a:pPr>
            <a:r>
              <a:rPr lang="zh-CN" altLang="en-US" sz="1400" dirty="0">
                <a:solidFill>
                  <a:srgbClr val="C00000"/>
                </a:solidFill>
                <a:latin typeface="+mn-ea"/>
                <a:cs typeface="+mn-ea"/>
                <a:sym typeface="+mn-ea"/>
              </a:rPr>
              <a:t>自主创新复方制剂</a:t>
            </a:r>
            <a:r>
              <a:rPr lang="zh-CN" altLang="en-US" sz="1400" dirty="0">
                <a:latin typeface="+mn-ea"/>
                <a:cs typeface="+mn-ea"/>
                <a:sym typeface="+mn-ea"/>
              </a:rPr>
              <a:t>融合</a:t>
            </a:r>
            <a:r>
              <a:rPr lang="zh-CN" altLang="en-US" sz="1400" dirty="0">
                <a:solidFill>
                  <a:srgbClr val="C00000"/>
                </a:solidFill>
                <a:latin typeface="+mn-ea"/>
                <a:cs typeface="+mn-ea"/>
                <a:sym typeface="+mn-ea"/>
              </a:rPr>
              <a:t>对乙酰氨基酚</a:t>
            </a:r>
            <a:r>
              <a:rPr lang="zh-CN" altLang="en-US" sz="1400" dirty="0">
                <a:latin typeface="+mn-ea"/>
                <a:cs typeface="+mn-ea"/>
                <a:sym typeface="+mn-ea"/>
              </a:rPr>
              <a:t>与</a:t>
            </a:r>
            <a:r>
              <a:rPr lang="zh-CN" altLang="en-US" sz="1400" dirty="0">
                <a:solidFill>
                  <a:srgbClr val="C00000"/>
                </a:solidFill>
                <a:latin typeface="+mn-ea"/>
                <a:cs typeface="+mn-ea"/>
                <a:sym typeface="+mn-ea"/>
              </a:rPr>
              <a:t>布洛芬</a:t>
            </a:r>
            <a:r>
              <a:rPr lang="zh-CN" altLang="en-US" sz="1400" dirty="0">
                <a:latin typeface="+mn-ea"/>
                <a:cs typeface="+mn-ea"/>
                <a:sym typeface="+mn-ea"/>
              </a:rPr>
              <a:t>双重作用，</a:t>
            </a: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构筑</a:t>
            </a:r>
            <a:r>
              <a:rPr lang="zh-CN" altLang="en-US" sz="14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镇痛</a:t>
            </a:r>
            <a:r>
              <a:rPr lang="en-US" altLang="zh-CN" sz="14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a:t>
            </a:r>
            <a:r>
              <a:rPr lang="zh-CN" altLang="en-US" sz="1400">
                <a:solidFill>
                  <a:srgbClr val="C00000"/>
                </a:solidFill>
                <a:latin typeface="Times New Roman" panose="02020603050405020304" pitchFamily="18" charset="0"/>
                <a:ea typeface="微软雅黑" panose="020B0503020204020204" charset="-122"/>
                <a:cs typeface="Times New Roman" panose="02020603050405020304" pitchFamily="18" charset="0"/>
                <a:sym typeface="+mn-ea"/>
              </a:rPr>
              <a:t>抗炎</a:t>
            </a:r>
            <a:r>
              <a:rPr lang="zh-CN" altLang="en-US" sz="1400">
                <a:latin typeface="Times New Roman" panose="02020603050405020304" pitchFamily="18" charset="0"/>
                <a:ea typeface="微软雅黑" panose="020B0503020204020204" charset="-122"/>
                <a:cs typeface="Times New Roman" panose="02020603050405020304" pitchFamily="18" charset="0"/>
                <a:sym typeface="+mn-ea"/>
              </a:rPr>
              <a:t>黄金组合，更快起效时间，更强镇痛效果</a:t>
            </a:r>
            <a:r>
              <a:rPr lang="zh-CN" altLang="en-US" sz="1400">
                <a:solidFill>
                  <a:schemeClr val="tx1">
                    <a:lumMod val="85000"/>
                    <a:lumOff val="15000"/>
                  </a:schemeClr>
                </a:solidFill>
                <a:latin typeface="+mn-ea"/>
                <a:cs typeface="+mn-ea"/>
                <a:sym typeface="+mn-ea"/>
              </a:rPr>
              <a:t>。</a:t>
            </a:r>
            <a:endParaRPr lang="zh-CN" altLang="en-US" sz="1400">
              <a:latin typeface="微软雅黑" panose="020B0503020204020204" charset="-122"/>
              <a:ea typeface="微软雅黑" panose="020B0503020204020204" charset="-122"/>
              <a:cs typeface="Times New Roman" panose="02020603050405020304" pitchFamily="18" charset="0"/>
              <a:sym typeface="+mn-ea"/>
            </a:endParaRPr>
          </a:p>
          <a:p>
            <a:pPr algn="just">
              <a:lnSpc>
                <a:spcPct val="150000"/>
              </a:lnSpc>
              <a:spcBef>
                <a:spcPct val="0"/>
              </a:spcBef>
              <a:spcAft>
                <a:spcPct val="0"/>
              </a:spcAft>
              <a:buBlip>
                <a:blip r:embed="rId4">
                  <a:extLst>
                    <a:ext uri="{96DAC541-7B7A-43D3-8B79-37D633B846F1}">
                      <asvg:svgBlip xmlns:asvg="http://schemas.microsoft.com/office/drawing/2016/SVG/main" r:embed="rId5"/>
                    </a:ext>
                  </a:extLst>
                </a:blip>
              </a:buBlip>
            </a:pP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适配 12 岁及以上人群各类常见轻度疼痛，满足各类患者所需</a:t>
            </a:r>
            <a:r>
              <a:rPr lang="zh-CN" altLang="en-US" sz="1400">
                <a:solidFill>
                  <a:schemeClr val="tx1">
                    <a:lumMod val="85000"/>
                    <a:lumOff val="15000"/>
                  </a:schemeClr>
                </a:solidFill>
                <a:latin typeface="+mn-ea"/>
                <a:cs typeface="+mn-ea"/>
                <a:sym typeface="+mn-ea"/>
              </a:rPr>
              <a:t>。</a:t>
            </a:r>
            <a:endParaRPr lang="zh-CN" altLang="en-US" sz="1400">
              <a:solidFill>
                <a:schemeClr val="tx1">
                  <a:lumMod val="85000"/>
                  <a:lumOff val="15000"/>
                </a:schemeClr>
              </a:solidFill>
              <a:latin typeface="+mn-ea"/>
              <a:cs typeface="+mn-ea"/>
              <a:sym typeface="+mn-ea"/>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xml><?xml version="1.0" encoding="utf-8"?>
<p:tagLst xmlns:p="http://schemas.openxmlformats.org/presentationml/2006/main">
  <p:tag name="KSO_WM_DIAGRAM_VIRTUALLY_FRAME" val="{&quot;height&quot;:438.15,&quot;left&quot;:54.6,&quot;top&quot;:69.3,&quot;width&quot;:936.85}"/>
</p:tagLst>
</file>

<file path=ppt/tags/tag11.xml><?xml version="1.0" encoding="utf-8"?>
<p:tagLst xmlns:p="http://schemas.openxmlformats.org/presentationml/2006/main">
  <p:tag name="KSO_WM_DIAGRAM_VIRTUALLY_FRAME" val="{&quot;height&quot;:438.15,&quot;left&quot;:54.6,&quot;top&quot;:69.3,&quot;width&quot;:936.85}"/>
</p:tagLst>
</file>

<file path=ppt/tags/tag12.xml><?xml version="1.0" encoding="utf-8"?>
<p:tagLst xmlns:p="http://schemas.openxmlformats.org/presentationml/2006/main">
  <p:tag name="KSO_WM_DIAGRAM_VIRTUALLY_FRAME" val="{&quot;height&quot;:438.15,&quot;left&quot;:54.6,&quot;top&quot;:69.3,&quot;width&quot;:936.85}"/>
</p:tagLst>
</file>

<file path=ppt/tags/tag13.xml><?xml version="1.0" encoding="utf-8"?>
<p:tagLst xmlns:p="http://schemas.openxmlformats.org/presentationml/2006/main">
  <p:tag name="KSO_WM_DIAGRAM_VIRTUALLY_FRAME" val="{&quot;height&quot;:438.15,&quot;left&quot;:54.6,&quot;top&quot;:69.3,&quot;width&quot;:936.85}"/>
</p:tagLst>
</file>

<file path=ppt/tags/tag14.xml><?xml version="1.0" encoding="utf-8"?>
<p:tagLst xmlns:p="http://schemas.openxmlformats.org/presentationml/2006/main">
  <p:tag name="KSO_WM_DIAGRAM_VIRTUALLY_FRAME" val="{&quot;height&quot;:438.15,&quot;left&quot;:54.6,&quot;top&quot;:69.3,&quot;width&quot;:936.85}"/>
</p:tagLst>
</file>

<file path=ppt/tags/tag15.xml><?xml version="1.0" encoding="utf-8"?>
<p:tagLst xmlns:p="http://schemas.openxmlformats.org/presentationml/2006/main">
  <p:tag name="KSO_WM_DIAGRAM_VIRTUALLY_FRAME" val="{&quot;height&quot;:438.15,&quot;left&quot;:54.6,&quot;top&quot;:69.3,&quot;width&quot;:936.85}"/>
</p:tagLst>
</file>

<file path=ppt/tags/tag16.xml><?xml version="1.0" encoding="utf-8"?>
<p:tagLst xmlns:p="http://schemas.openxmlformats.org/presentationml/2006/main">
  <p:tag name="KSO_WM_DIAGRAM_VIRTUALLY_FRAME" val="{&quot;height&quot;:438.15,&quot;left&quot;:54.6,&quot;top&quot;:69.3,&quot;width&quot;:936.85}"/>
</p:tagLst>
</file>

<file path=ppt/tags/tag17.xml><?xml version="1.0" encoding="utf-8"?>
<p:tagLst xmlns:p="http://schemas.openxmlformats.org/presentationml/2006/main">
  <p:tag name="KSO_WM_DIAGRAM_VIRTUALLY_FRAME" val="{&quot;height&quot;:438.15,&quot;left&quot;:54.6,&quot;top&quot;:69.3,&quot;width&quot;:936.85}"/>
</p:tagLst>
</file>

<file path=ppt/tags/tag18.xml><?xml version="1.0" encoding="utf-8"?>
<p:tagLst xmlns:p="http://schemas.openxmlformats.org/presentationml/2006/main">
  <p:tag name="KSO_WM_DIAGRAM_VIRTUALLY_FRAME" val="{&quot;height&quot;:438.15,&quot;left&quot;:54.6,&quot;top&quot;:69.3,&quot;width&quot;:936.85}"/>
</p:tagLst>
</file>

<file path=ppt/tags/tag19.xml><?xml version="1.0" encoding="utf-8"?>
<p:tagLst xmlns:p="http://schemas.openxmlformats.org/presentationml/2006/main">
  <p:tag name="TABLE_ENDDRAG_ORIGIN_RECT" val="910*393"/>
  <p:tag name="TABLE_ENDDRAG_RECT" val="24*118*910*393"/>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20.xml><?xml version="1.0" encoding="utf-8"?>
<p:tagLst xmlns:p="http://schemas.openxmlformats.org/presentationml/2006/main">
  <p:tag name="KSO_WM_UNIT_SUBTYPE" val="a"/>
  <p:tag name="KSO_WM_UNIT_TEXT_LAYER_COUNT" val="1"/>
  <p:tag name="KSO_WM_UNIT_NOCLEAR" val="0"/>
  <p:tag name="KSO_WM_UNIT_HIGHLIGHT" val="0"/>
  <p:tag name="KSO_WM_UNIT_COMPATIBLE" val="0"/>
  <p:tag name="KSO_WM_UNIT_DIAGRAM_ISNUMVISUAL" val="0"/>
  <p:tag name="KSO_WM_UNIT_DIAGRAM_ISREFERUNIT" val="0"/>
  <p:tag name="KSO_WM_UNIT_TYPE" val="m_h_f"/>
  <p:tag name="KSO_WM_UNIT_INDEX" val="1_1_1"/>
  <p:tag name="KSO_WM_UNIT_ID" val="diagram40492881_1*m_h_f*1_1_1"/>
  <p:tag name="KSO_WM_TEMPLATE_CATEGORY" val="diagram"/>
  <p:tag name="KSO_WM_TEMPLATE_INDEX" val="40492881"/>
  <p:tag name="KSO_WM_UNIT_LAYERLEVEL" val="1_1_1"/>
  <p:tag name="KSO_WM_TAG_VERSION" val="3.0"/>
  <p:tag name="KSO_WM_BEAUTIFY_FLAG" val="#wm#"/>
  <p:tag name="KSO_WM_UNIT_PRESET_TEXT_INDEX" val="-1"/>
  <p:tag name="KSO_WM_UNIT_PRESET_TEXT_LEN" val="0"/>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PRESET_TEXT" val="单击添加正文，文字是您思想的提炼，为了最终演示发布的良好效果。根据需要可酌情增减文字，以便观者准确理解您所传达的信息。"/>
  <p:tag name="KSO_WM_UNIT_LINE_FORE_SCHEMECOLOR_INDEX" val="-2"/>
  <p:tag name="KSO_WM_UNIT_TEXT_FILL_FORE_SCHEMECOLOR_INDEX" val="1"/>
  <p:tag name="KSO_WM_UNIT_TEXT_FILL_TYPE" val="1"/>
  <p:tag name="KSO_WM_UNIT_TEXT_TYPE" val="1"/>
  <p:tag name="KSO_WM_DIAGRAM_MAX_ITEMCNT" val="5"/>
  <p:tag name="KSO_WM_DIAGRAM_MIN_ITEMCNT" val="3"/>
  <p:tag name="KSO_WM_DIAGRAM_COLOR_MATCH_VALUE" val="{&quot;shape&quot;:{&quot;fill&quot;:{&quot;solid&quot;:{&quot;brightness&quot;:0,&quot;colorType&quot;:2,&quot;rgb&quot;:&quot;#808080&quot;,&quot;transparency&quot;:0.8999999761581421},&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2881_1*m_h_i*1_1_1"/>
  <p:tag name="KSO_WM_TEMPLATE_CATEGORY" val="diagram"/>
  <p:tag name="KSO_WM_TEMPLATE_INDEX" val="40492881"/>
  <p:tag name="KSO_WM_UNIT_LAYERLEVEL" val="1_1_1"/>
  <p:tag name="KSO_WM_TAG_VERSION" val="3.0"/>
  <p:tag name="KSO_WM_BEAUTIFY_FLAG" val="#wm#"/>
  <p:tag name="KSO_WM_UNIT_TYPE" val="m_h_i"/>
  <p:tag name="KSO_WM_UNIT_INDEX" val="1_1_1"/>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LINE_FORE_SCHEMECOLOR_INDEX" val="5"/>
  <p:tag name="KSO_WM_DIAGRAM_MAX_ITEMCNT" val="5"/>
  <p:tag name="KSO_WM_DIAGRAM_MIN_ITEMCNT" val="3"/>
  <p:tag name="KSO_WM_DIAGRAM_COLOR_MATCH_VALUE" val="{&quot;shape&quot;:{&quot;fill&quot;:{&quot;type&quot;:0},&quot;glow&quot;:{&quot;colorType&quot;:0},&quot;line&quot;:{&quot;solidLine&quot;:{&quot;brightness&quot;:0.6000000238418579,&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nb"/>
  <p:tag name="KSO_WM_UNIT_TYPE" val="m_h_i"/>
  <p:tag name="KSO_WM_UNIT_INDEX" val="1_1_2"/>
  <p:tag name="KSO_WM_UNIT_ID" val="diagram40492881_1*m_h_i*1_1_2"/>
  <p:tag name="KSO_WM_TEMPLATE_CATEGORY" val="diagram"/>
  <p:tag name="KSO_WM_TEMPLATE_INDEX" val="40492881"/>
  <p:tag name="KSO_WM_UNIT_LAYERLEVEL" val="1_1_1"/>
  <p:tag name="KSO_WM_TAG_VERSION" val="3.0"/>
  <p:tag name="KSO_WM_BEAUTIFY_FLAG" val="#wm#"/>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LINE_FORE_SCHEMECOLOR_INDEX" val="-2"/>
  <p:tag name="KSO_WM_UNIT_TEXT_FILL_FORE_SCHEMECOLOR_INDEX" val="1"/>
  <p:tag name="KSO_WM_UNIT_TEXT_FILL_TYPE" val="1"/>
  <p:tag name="KSO_WM_DIAGRAM_MAX_ITEMCNT" val="5"/>
  <p:tag name="KSO_WM_DIAGRAM_MIN_ITEMCNT" val="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3.xml><?xml version="1.0" encoding="utf-8"?>
<p:tagLst xmlns:p="http://schemas.openxmlformats.org/presentationml/2006/main">
  <p:tag name="KSO_WM_UNIT_SUBTYPE" val="a"/>
  <p:tag name="KSO_WM_UNIT_TEXT_LAYER_COUNT" val="1"/>
  <p:tag name="KSO_WM_UNIT_NOCLEAR" val="0"/>
  <p:tag name="KSO_WM_UNIT_HIGHLIGHT" val="0"/>
  <p:tag name="KSO_WM_UNIT_COMPATIBLE" val="0"/>
  <p:tag name="KSO_WM_UNIT_DIAGRAM_ISNUMVISUAL" val="0"/>
  <p:tag name="KSO_WM_UNIT_DIAGRAM_ISREFERUNIT" val="0"/>
  <p:tag name="KSO_WM_UNIT_TYPE" val="m_h_f"/>
  <p:tag name="KSO_WM_UNIT_INDEX" val="1_2_1"/>
  <p:tag name="KSO_WM_UNIT_ID" val="diagram40492881_1*m_h_f*1_2_1"/>
  <p:tag name="KSO_WM_TEMPLATE_CATEGORY" val="diagram"/>
  <p:tag name="KSO_WM_TEMPLATE_INDEX" val="40492881"/>
  <p:tag name="KSO_WM_UNIT_LAYERLEVEL" val="1_1_1"/>
  <p:tag name="KSO_WM_TAG_VERSION" val="3.0"/>
  <p:tag name="KSO_WM_BEAUTIFY_FLAG" val="#wm#"/>
  <p:tag name="KSO_WM_UNIT_PRESET_TEXT_INDEX" val="-1"/>
  <p:tag name="KSO_WM_UNIT_PRESET_TEXT_LEN" val="0"/>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PRESET_TEXT" val="添加正文，文字是您思想的提炼，为了最终演示发布的良好效果。根据需要可酌情增减文字，以便观者准确理解您所传达的信息。"/>
  <p:tag name="KSO_WM_UNIT_LINE_FORE_SCHEMECOLOR_INDEX" val="-2"/>
  <p:tag name="KSO_WM_UNIT_TEXT_FILL_FORE_SCHEMECOLOR_INDEX" val="1"/>
  <p:tag name="KSO_WM_UNIT_TEXT_FILL_TYPE" val="1"/>
  <p:tag name="KSO_WM_UNIT_TEXT_TYPE" val="1"/>
  <p:tag name="KSO_WM_DIAGRAM_MAX_ITEMCNT" val="5"/>
  <p:tag name="KSO_WM_DIAGRAM_MIN_ITEMCNT" val="3"/>
  <p:tag name="KSO_WM_DIAGRAM_COLOR_MATCH_VALUE" val="{&quot;shape&quot;:{&quot;fill&quot;:{&quot;solid&quot;:{&quot;brightness&quot;:0,&quot;colorType&quot;:2,&quot;rgb&quot;:&quot;#808080&quot;,&quot;transparency&quot;:0.8999999761581421},&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2881_1*m_h_i*1_2_1"/>
  <p:tag name="KSO_WM_TEMPLATE_CATEGORY" val="diagram"/>
  <p:tag name="KSO_WM_TEMPLATE_INDEX" val="40492881"/>
  <p:tag name="KSO_WM_UNIT_LAYERLEVEL" val="1_1_1"/>
  <p:tag name="KSO_WM_TAG_VERSION" val="3.0"/>
  <p:tag name="KSO_WM_BEAUTIFY_FLAG" val="#wm#"/>
  <p:tag name="KSO_WM_UNIT_TYPE" val="m_h_i"/>
  <p:tag name="KSO_WM_UNIT_INDEX" val="1_2_1"/>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LINE_FORE_SCHEMECOLOR_INDEX" val="5"/>
  <p:tag name="KSO_WM_DIAGRAM_MAX_ITEMCNT" val="5"/>
  <p:tag name="KSO_WM_DIAGRAM_MIN_ITEMCNT" val="3"/>
  <p:tag name="KSO_WM_DIAGRAM_COLOR_MATCH_VALUE" val="{&quot;shape&quot;:{&quot;fill&quot;:{&quot;type&quot;:0},&quot;glow&quot;:{&quot;colorType&quot;:0},&quot;line&quot;:{&quot;solidLine&quot;:{&quot;brightness&quot;:0.6000000238418579,&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nb"/>
  <p:tag name="KSO_WM_UNIT_TYPE" val="m_h_i"/>
  <p:tag name="KSO_WM_UNIT_INDEX" val="1_2_2"/>
  <p:tag name="KSO_WM_UNIT_ID" val="diagram40492881_1*m_h_i*1_2_2"/>
  <p:tag name="KSO_WM_TEMPLATE_CATEGORY" val="diagram"/>
  <p:tag name="KSO_WM_TEMPLATE_INDEX" val="40492881"/>
  <p:tag name="KSO_WM_UNIT_LAYERLEVEL" val="1_1_1"/>
  <p:tag name="KSO_WM_TAG_VERSION" val="3.0"/>
  <p:tag name="KSO_WM_BEAUTIFY_FLAG" val="#wm#"/>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LINE_FORE_SCHEMECOLOR_INDEX" val="-2"/>
  <p:tag name="KSO_WM_UNIT_TEXT_FILL_FORE_SCHEMECOLOR_INDEX" val="1"/>
  <p:tag name="KSO_WM_UNIT_TEXT_FILL_TYPE" val="1"/>
  <p:tag name="KSO_WM_DIAGRAM_MAX_ITEMCNT" val="5"/>
  <p:tag name="KSO_WM_DIAGRAM_MIN_ITEMCNT" val="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6.xml><?xml version="1.0" encoding="utf-8"?>
<p:tagLst xmlns:p="http://schemas.openxmlformats.org/presentationml/2006/main">
  <p:tag name="KSO_WM_UNIT_SUBTYPE" val="a"/>
  <p:tag name="KSO_WM_UNIT_TEXT_LAYER_COUNT" val="1"/>
  <p:tag name="KSO_WM_UNIT_NOCLEAR" val="0"/>
  <p:tag name="KSO_WM_UNIT_HIGHLIGHT" val="0"/>
  <p:tag name="KSO_WM_UNIT_COMPATIBLE" val="0"/>
  <p:tag name="KSO_WM_UNIT_DIAGRAM_ISNUMVISUAL" val="0"/>
  <p:tag name="KSO_WM_UNIT_DIAGRAM_ISREFERUNIT" val="0"/>
  <p:tag name="KSO_WM_UNIT_TYPE" val="m_h_f"/>
  <p:tag name="KSO_WM_UNIT_INDEX" val="1_3_1"/>
  <p:tag name="KSO_WM_UNIT_ID" val="diagram40492881_1*m_h_f*1_3_1"/>
  <p:tag name="KSO_WM_TEMPLATE_CATEGORY" val="diagram"/>
  <p:tag name="KSO_WM_TEMPLATE_INDEX" val="40492881"/>
  <p:tag name="KSO_WM_UNIT_LAYERLEVEL" val="1_1_1"/>
  <p:tag name="KSO_WM_TAG_VERSION" val="3.0"/>
  <p:tag name="KSO_WM_BEAUTIFY_FLAG" val="#wm#"/>
  <p:tag name="KSO_WM_UNIT_PRESET_TEXT_INDEX" val="-1"/>
  <p:tag name="KSO_WM_UNIT_PRESET_TEXT_LEN" val="0"/>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PRESET_TEXT" val="单击添加正文，文字是您思想的提炼，为了最终演示发布的良好效果。根据需要可酌情增减文字，以便观者准确理解您所传达的信息。"/>
  <p:tag name="KSO_WM_UNIT_LINE_FORE_SCHEMECOLOR_INDEX" val="-2"/>
  <p:tag name="KSO_WM_UNIT_TEXT_FILL_FORE_SCHEMECOLOR_INDEX" val="1"/>
  <p:tag name="KSO_WM_UNIT_TEXT_FILL_TYPE" val="1"/>
  <p:tag name="KSO_WM_UNIT_TEXT_TYPE" val="1"/>
  <p:tag name="KSO_WM_DIAGRAM_MAX_ITEMCNT" val="5"/>
  <p:tag name="KSO_WM_DIAGRAM_MIN_ITEMCNT" val="3"/>
  <p:tag name="KSO_WM_DIAGRAM_COLOR_MATCH_VALUE" val="{&quot;shape&quot;:{&quot;fill&quot;:{&quot;solid&quot;:{&quot;brightness&quot;:0,&quot;colorType&quot;:2,&quot;rgb&quot;:&quot;#808080&quot;,&quot;transparency&quot;:0.8999999761581421},&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nb"/>
  <p:tag name="KSO_WM_UNIT_TYPE" val="m_h_i"/>
  <p:tag name="KSO_WM_UNIT_INDEX" val="1_3_2"/>
  <p:tag name="KSO_WM_UNIT_ID" val="diagram40492881_1*m_h_i*1_3_2"/>
  <p:tag name="KSO_WM_TEMPLATE_CATEGORY" val="diagram"/>
  <p:tag name="KSO_WM_TEMPLATE_INDEX" val="40492881"/>
  <p:tag name="KSO_WM_UNIT_LAYERLEVEL" val="1_1_1"/>
  <p:tag name="KSO_WM_TAG_VERSION" val="3.0"/>
  <p:tag name="KSO_WM_BEAUTIFY_FLAG" val="#wm#"/>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LINE_FORE_SCHEMECOLOR_INDEX" val="-2"/>
  <p:tag name="KSO_WM_UNIT_TEXT_FILL_FORE_SCHEMECOLOR_INDEX" val="1"/>
  <p:tag name="KSO_WM_UNIT_TEXT_FILL_TYPE" val="1"/>
  <p:tag name="KSO_WM_DIAGRAM_MAX_ITEMCNT" val="5"/>
  <p:tag name="KSO_WM_DIAGRAM_MIN_ITEMCNT" val="3"/>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2881_1*m_h_x*1_1_1"/>
  <p:tag name="KSO_WM_TEMPLATE_CATEGORY" val="diagram"/>
  <p:tag name="KSO_WM_TEMPLATE_INDEX" val="40492881"/>
  <p:tag name="KSO_WM_UNIT_LAYERLEVEL" val="1_1_1"/>
  <p:tag name="KSO_WM_TAG_VERSION" val="3.0"/>
  <p:tag name="KSO_WM_BEAUTIFY_FLAG" val="#wm#"/>
  <p:tag name="KSO_WM_UNIT_VALUE" val="80*80"/>
  <p:tag name="KSO_WM_UNIT_TYPE" val="m_h_x"/>
  <p:tag name="KSO_WM_UNIT_INDEX" val="1_1_1"/>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FILL_TYPE" val="1"/>
  <p:tag name="KSO_WM_UNIT_FILL_FORE_SCHEMECOLOR_INDEX" val="5"/>
  <p:tag name="KSO_WM_UNIT_FILL_FORE_SCHEMECOLOR_INDEX_BRIGHTNESS" val="0"/>
  <p:tag name="KSO_WM_DIAGRAM_MAX_ITEMCNT" val="5"/>
  <p:tag name="KSO_WM_DIAGRAM_MIN_ITEMCNT" val="3"/>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5,6,5,6,5,6]}"/>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2881_1*m_h_x*1_2_1"/>
  <p:tag name="KSO_WM_TEMPLATE_CATEGORY" val="diagram"/>
  <p:tag name="KSO_WM_TEMPLATE_INDEX" val="40492881"/>
  <p:tag name="KSO_WM_UNIT_LAYERLEVEL" val="1_1_1"/>
  <p:tag name="KSO_WM_TAG_VERSION" val="3.0"/>
  <p:tag name="KSO_WM_BEAUTIFY_FLAG" val="#wm#"/>
  <p:tag name="KSO_WM_UNIT_VALUE" val="80*80"/>
  <p:tag name="KSO_WM_UNIT_TYPE" val="m_h_x"/>
  <p:tag name="KSO_WM_UNIT_INDEX" val="1_2_1"/>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FILL_TYPE" val="1"/>
  <p:tag name="KSO_WM_UNIT_FILL_FORE_SCHEMECOLOR_INDEX" val="5"/>
  <p:tag name="KSO_WM_UNIT_FILL_FORE_SCHEMECOLOR_INDEX_BRIGHTNESS" val="0"/>
  <p:tag name="KSO_WM_DIAGRAM_MAX_ITEMCNT" val="5"/>
  <p:tag name="KSO_WM_DIAGRAM_MIN_ITEMCNT" val="3"/>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5,6,5,6,5,6]}"/>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2881_1*m_h_x*1_3_1"/>
  <p:tag name="KSO_WM_TEMPLATE_CATEGORY" val="diagram"/>
  <p:tag name="KSO_WM_TEMPLATE_INDEX" val="40492881"/>
  <p:tag name="KSO_WM_UNIT_LAYERLEVEL" val="1_1_1"/>
  <p:tag name="KSO_WM_TAG_VERSION" val="3.0"/>
  <p:tag name="KSO_WM_BEAUTIFY_FLAG" val="#wm#"/>
  <p:tag name="KSO_WM_UNIT_VALUE" val="80*80"/>
  <p:tag name="KSO_WM_UNIT_TYPE" val="m_h_x"/>
  <p:tag name="KSO_WM_UNIT_INDEX" val="1_3_1"/>
  <p:tag name="KSO_WM_DIAGRAM_GROUP_CODE" val="m1-1"/>
  <p:tag name="KSO_WM_DIAGRAM_VERSION" val="3"/>
  <p:tag name="KSO_WM_DIAGRAM_COLOR_TRICK" val="1"/>
  <p:tag name="KSO_WM_DIAGRAM_COLOR_TEXT_CAN_REMOVE" val="n"/>
  <p:tag name="KSO_WM_DIAGRAM_VIRTUALLY_FRAME" val="{&quot;height&quot;:415.8249969482422,&quot;left&quot;:23.35,&quot;top&quot;:115.57500305175782,&quot;width&quot;:925.6750122070318}"/>
  <p:tag name="KSO_WM_UNIT_FILL_TYPE" val="1"/>
  <p:tag name="KSO_WM_UNIT_FILL_FORE_SCHEMECOLOR_INDEX" val="5"/>
  <p:tag name="KSO_WM_UNIT_FILL_FORE_SCHEMECOLOR_INDEX_BRIGHTNESS" val="0"/>
  <p:tag name="KSO_WM_DIAGRAM_MAX_ITEMCNT" val="5"/>
  <p:tag name="KSO_WM_DIAGRAM_MIN_ITEMCNT" val="3"/>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glow&quot;:{},&quot;line&quot;:{},&quot;shadow&quot;:{},&quot;threeD&quot;:{}}}"/>
  <p:tag name="KSO_WM_DIAGRAM_USE_COLOR_VALUE" val="{&quot;color_scheme&quot;:1,&quot;color_type&quot;:1,&quot;theme_color_indexes&quot;:[5,6,5,6,5,6]}"/>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40492881_1*m_h_i*1_1_1"/>
  <p:tag name="KSO_WM_TEMPLATE_CATEGORY" val="diagram"/>
  <p:tag name="KSO_WM_TEMPLATE_INDEX" val="40492881"/>
  <p:tag name="KSO_WM_UNIT_LAYERLEVEL" val="1_1_1"/>
  <p:tag name="KSO_WM_TAG_VERSION" val="3.0"/>
  <p:tag name="KSO_WM_UNIT_TYPE" val="m_h_i"/>
  <p:tag name="KSO_WM_UNIT_INDEX" val="1_1_1"/>
  <p:tag name="KSO_WM_DIAGRAM_GROUP_CODE" val="m1-1"/>
  <p:tag name="KSO_WM_DIAGRAM_VERSION" val="3"/>
  <p:tag name="KSO_WM_DIAGRAM_COLOR_TRICK" val="1"/>
  <p:tag name="KSO_WM_DIAGRAM_COLOR_TEXT_CAN_REMOVE" val="n"/>
  <p:tag name="KSO_WM_DIAGRAM_VIRTUALLY_FRAME" val="{&quot;height&quot;:410.650036318321,&quot;left&quot;:32.87498779296875,&quot;top&quot;:115.57500305175782,&quot;width&quot;:916.1500244140631}"/>
  <p:tag name="KSO_WM_UNIT_LINE_FORE_SCHEMECOLOR_INDEX" val="5"/>
  <p:tag name="KSO_WM_DIAGRAM_MAX_ITEMCNT" val="5"/>
  <p:tag name="KSO_WM_DIAGRAM_MIN_ITEMCNT" val="3"/>
  <p:tag name="KSO_WM_DIAGRAM_COLOR_MATCH_VALUE" val="{&quot;shape&quot;:{&quot;fill&quot;:{&quot;type&quot;:0},&quot;glow&quot;:{&quot;colorType&quot;:0},&quot;line&quot;:{&quot;solidLine&quot;:{&quot;brightness&quot;:0.6000000238418579,&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DIAGRAM_USE_COLOR_VALUE" val="{&quot;color_scheme&quot;:1,&quot;color_type&quot;:1,&quot;theme_color_indexes&quot;:[5,6,5,6,5,6]}"/>
</p:tagLst>
</file>

<file path=ppt/tags/tag32.xml><?xml version="1.0" encoding="utf-8"?>
<p:tagLst xmlns:p="http://schemas.openxmlformats.org/presentationml/2006/main">
  <p:tag name="TABLE_ENDDRAG_ORIGIN_RECT" val="868*42"/>
  <p:tag name="TABLE_ENDDRAG_RECT" val="34*70*868*42"/>
</p:tagLst>
</file>

<file path=ppt/tags/tag33.xml><?xml version="1.0" encoding="utf-8"?>
<p:tagLst xmlns:p="http://schemas.openxmlformats.org/presentationml/2006/main">
  <p:tag name="TABLE_ENDDRAG_ORIGIN_RECT" val="306*217"/>
  <p:tag name="TABLE_ENDDRAG_RECT" val="65*282*306*217"/>
</p:tagLst>
</file>

<file path=ppt/tags/tag34.xml><?xml version="1.0" encoding="utf-8"?>
<p:tagLst xmlns:p="http://schemas.openxmlformats.org/presentationml/2006/main">
  <p:tag name="TABLE_ENDDRAG_ORIGIN_RECT" val="533*229"/>
  <p:tag name="TABLE_ENDDRAG_RECT" val="389*281*533*229"/>
</p:tagLst>
</file>

<file path=ppt/tags/tag35.xml><?xml version="1.0" encoding="utf-8"?>
<p:tagLst xmlns:p="http://schemas.openxmlformats.org/presentationml/2006/main">
  <p:tag name="TABLE_ENDDRAG_ORIGIN_RECT" val="508*131"/>
  <p:tag name="TABLE_ENDDRAG_RECT" val="5*109*508*131"/>
</p:tagLst>
</file>

<file path=ppt/tags/tag36.xml><?xml version="1.0" encoding="utf-8"?>
<p:tagLst xmlns:p="http://schemas.openxmlformats.org/presentationml/2006/main">
  <p:tag name="TABLE_ENDDRAG_ORIGIN_RECT" val="424*113"/>
  <p:tag name="TABLE_ENDDRAG_RECT" val="519*126*424*113"/>
</p:tagLst>
</file>

<file path=ppt/tags/tag37.xml><?xml version="1.0" encoding="utf-8"?>
<p:tagLst xmlns:p="http://schemas.openxmlformats.org/presentationml/2006/main">
  <p:tag name="KSO_WM_BEAUTIFY_FLAG" val=""/>
  <p:tag name="KSO_WM_DIAGRAM_VIRTUALLY_FRAME" val="{&quot;height&quot;:483.85,&quot;left&quot;:87.55,&quot;top&quot;:34.55,&quot;width&quot;:774.5}"/>
</p:tagLst>
</file>

<file path=ppt/tags/tag38.xml><?xml version="1.0" encoding="utf-8"?>
<p:tagLst xmlns:p="http://schemas.openxmlformats.org/presentationml/2006/main">
  <p:tag name="KSO_WM_DIAGRAM_VIRTUALLY_FRAME" val="{&quot;height&quot;:483.85,&quot;left&quot;:87.55,&quot;top&quot;:34.55,&quot;width&quot;:774.5}"/>
</p:tagLst>
</file>

<file path=ppt/tags/tag39.xml><?xml version="1.0" encoding="utf-8"?>
<p:tagLst xmlns:p="http://schemas.openxmlformats.org/presentationml/2006/main">
  <p:tag name="KSO_WM_BEAUTIFY_FLAG" val=""/>
  <p:tag name="KSO_WM_DIAGRAM_VIRTUALLY_FRAME" val="{&quot;height&quot;:483.85,&quot;left&quot;:87.55,&quot;top&quot;:34.55,&quot;width&quot;:774.5}"/>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40.xml><?xml version="1.0" encoding="utf-8"?>
<p:tagLst xmlns:p="http://schemas.openxmlformats.org/presentationml/2006/main">
  <p:tag name="KSO_WM_DIAGRAM_VIRTUALLY_FRAME" val="{&quot;height&quot;:483.85,&quot;left&quot;:87.55,&quot;top&quot;:34.55,&quot;width&quot;:774.5}"/>
</p:tagLst>
</file>

<file path=ppt/tags/tag41.xml><?xml version="1.0" encoding="utf-8"?>
<p:tagLst xmlns:p="http://schemas.openxmlformats.org/presentationml/2006/main">
  <p:tag name="KSO_WM_BEAUTIFY_FLAG" val=""/>
</p:tagLst>
</file>

<file path=ppt/tags/tag42.xml><?xml version="1.0" encoding="utf-8"?>
<p:tagLst xmlns:p="http://schemas.openxmlformats.org/presentationml/2006/main">
  <p:tag name="KSO_WM_BEAUTIFY_FLAG" val=""/>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
</p:tagLst>
</file>

<file path=ppt/tags/tag45.xml><?xml version="1.0" encoding="utf-8"?>
<p:tagLst xmlns:p="http://schemas.openxmlformats.org/presentationml/2006/main">
  <p:tag name="KSO_WM_DIAGRAM_VIRTUALLY_FRAME" val="{&quot;height&quot;:410.1,&quot;left&quot;:96.9,&quot;top&quot;:111.45,&quot;width&quot;:670.75}"/>
</p:tagLst>
</file>

<file path=ppt/tags/tag46.xml><?xml version="1.0" encoding="utf-8"?>
<p:tagLst xmlns:p="http://schemas.openxmlformats.org/presentationml/2006/main">
  <p:tag name="KSO_WM_DIAGRAM_VIRTUALLY_FRAME" val="{&quot;height&quot;:410.1,&quot;left&quot;:96.9,&quot;top&quot;:111.45,&quot;width&quot;:670.75}"/>
</p:tagLst>
</file>

<file path=ppt/tags/tag47.xml><?xml version="1.0" encoding="utf-8"?>
<p:tagLst xmlns:p="http://schemas.openxmlformats.org/presentationml/2006/main">
  <p:tag name="KSO_WM_BEAUTIFY_FLAG" val=""/>
</p:tagLst>
</file>

<file path=ppt/tags/tag48.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964_3*l_h_f*1_2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VALUE" val="54"/>
  <p:tag name="KSO_WM_UNIT_TEXT_TYPE" val="1"/>
  <p:tag name="KSO_WM_UNIT_TEXT_LAYER_COUNT" val="1"/>
  <p:tag name="KSO_WM_UNIT_PRESET_TEXT" val="单击此处添加文本具体内容，简明扼要地阐述。根据需要可酌情增减文字，以便观者准确地理解"/>
  <p:tag name="KSO_WM_UNIT_TEXT_FILL_FORE_SCHEMECOLOR_INDEX" val="1"/>
  <p:tag name="KSO_WM_UNIT_TEXT_FILL_TYPE" val="1"/>
  <p:tag name="KSO_WM_DIAGRAM_USE_COLOR_VALUE" val="{&quot;color_scheme&quot;:1,&quot;color_type&quot;:1,&quot;theme_color_indexes&quot;:[5,6,5,6,5,6]}"/>
</p:tagLst>
</file>

<file path=ppt/tags/tag49.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964_3*l_h_f*1_3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VALUE" val="54"/>
  <p:tag name="KSO_WM_UNIT_TEXT_TYPE" val="1"/>
  <p:tag name="KSO_WM_UNIT_TEXT_LAYER_COUNT" val="1"/>
  <p:tag name="KSO_WM_UNIT_PRESET_TEXT" val="单击此处添加文本具体内容，简明扼要地阐述。根据需要可酌情增减文字，以便观者准确地理解"/>
  <p:tag name="KSO_WM_UNIT_TEXT_FILL_FORE_SCHEMECOLOR_INDEX" val="1"/>
  <p:tag name="KSO_WM_UNIT_TEXT_FILL_TYPE" val="1"/>
  <p:tag name="KSO_WM_DIAGRAM_USE_COLOR_VALUE" val="{&quot;color_scheme&quot;:1,&quot;color_type&quot;:1,&quot;theme_color_indexes&quot;:[5,6,5,6,5,6]}"/>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0.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964_3*l_h_f*1_4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此处添加文本具体内容，简明扼要地阐述。根据需要可酌情增减文字，以便观者准确地理解"/>
  <p:tag name="KSO_WM_UNIT_TEXT_FILL_FORE_SCHEMECOLOR_INDEX" val="1"/>
  <p:tag name="KSO_WM_UNIT_TEXT_FILL_TYPE" val="1"/>
  <p:tag name="KSO_WM_DIAGRAM_USE_COLOR_VALUE" val="{&quot;color_scheme&quot;:1,&quot;color_type&quot;:1,&quot;theme_color_indexes&quot;:[5,6,5,6,5,6]}"/>
</p:tagLst>
</file>

<file path=ppt/tags/tag51.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964_3*l_h_i*1_1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01"/>
  <p:tag name="KSO_WM_UNIT_FILL_TYPE" val="1"/>
  <p:tag name="KSO_WM_UNIT_FILL_FORE_SCHEMECOLOR_INDEX" val="5"/>
  <p:tag name="KSO_WM_UNIT_FILL_FORE_SCHEMECOLOR_INDEX_BRIGHTNESS" val="0"/>
  <p:tag name="KSO_WM_UNIT_TEXT_FILL_FORE_SCHEMECOLOR_INDEX" val="1"/>
  <p:tag name="KSO_WM_UNIT_TEXT_FILL_TYPE" val="1"/>
  <p:tag name="KSO_WM_DIAGRAM_USE_COLOR_VALUE" val="{&quot;color_scheme&quot;:1,&quot;color_type&quot;:1,&quot;theme_color_indexes&quot;:[5,6,5,6,5,6]}"/>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964_3*l_h_i*1_2_2"/>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5,6,5,6,5,6]}"/>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964_3*l_h_i*1_4_2"/>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5,6,5,6,5,6]}"/>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964_3*l_h_i*1_3_2"/>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DIAGRAM_USE_COLOR_VALUE" val="{&quot;color_scheme&quot;:1,&quot;color_type&quot;:1,&quot;theme_color_indexes&quot;:[5,6,5,6,5,6]}"/>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2_1"/>
  <p:tag name="KSO_WM_UNIT_ID" val="diagram20231964_3*l_h_i*1_2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02"/>
  <p:tag name="KSO_WM_UNIT_FILL_TYPE" val="1"/>
  <p:tag name="KSO_WM_UNIT_FILL_FORE_SCHEMECOLOR_INDEX" val="6"/>
  <p:tag name="KSO_WM_UNIT_FILL_FORE_SCHEMECOLOR_INDEX_BRIGHTNESS" val="0"/>
  <p:tag name="KSO_WM_UNIT_TEXT_FILL_FORE_SCHEMECOLOR_INDEX" val="1"/>
  <p:tag name="KSO_WM_UNIT_TEXT_FILL_TYPE" val="1"/>
  <p:tag name="KSO_WM_DIAGRAM_USE_COLOR_VALUE" val="{&quot;color_scheme&quot;:1,&quot;color_type&quot;:1,&quot;theme_color_indexes&quot;:[5,6,5,6,5,6]}"/>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3_1"/>
  <p:tag name="KSO_WM_UNIT_ID" val="diagram20231964_3*l_h_i*1_3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03"/>
  <p:tag name="KSO_WM_UNIT_FILL_TYPE" val="1"/>
  <p:tag name="KSO_WM_UNIT_FILL_FORE_SCHEMECOLOR_INDEX" val="5"/>
  <p:tag name="KSO_WM_UNIT_FILL_FORE_SCHEMECOLOR_INDEX_BRIGHTNESS" val="0"/>
  <p:tag name="KSO_WM_UNIT_TEXT_FILL_FORE_SCHEMECOLOR_INDEX" val="1"/>
  <p:tag name="KSO_WM_UNIT_TEXT_FILL_TYPE" val="1"/>
  <p:tag name="KSO_WM_DIAGRAM_USE_COLOR_VALUE" val="{&quot;color_scheme&quot;:1,&quot;color_type&quot;:1,&quot;theme_color_indexes&quot;:[5,6,5,6,5,6]}"/>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SUBTYPE" val="d"/>
  <p:tag name="KSO_WM_UNIT_TYPE" val="l_h_i"/>
  <p:tag name="KSO_WM_UNIT_INDEX" val="1_4_1"/>
  <p:tag name="KSO_WM_UNIT_ID" val="diagram20231964_3*l_h_i*1_4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PRESET_TEXT" val="04"/>
  <p:tag name="KSO_WM_UNIT_FILL_TYPE" val="1"/>
  <p:tag name="KSO_WM_UNIT_FILL_FORE_SCHEMECOLOR_INDEX" val="6"/>
  <p:tag name="KSO_WM_UNIT_FILL_FORE_SCHEMECOLOR_INDEX_BRIGHTNESS" val="0"/>
  <p:tag name="KSO_WM_UNIT_TEXT_FILL_FORE_SCHEMECOLOR_INDEX" val="1"/>
  <p:tag name="KSO_WM_UNIT_TEXT_FILL_TYPE" val="1"/>
  <p:tag name="KSO_WM_DIAGRAM_USE_COLOR_VALUE" val="{&quot;color_scheme&quot;:1,&quot;color_type&quot;:1,&quot;theme_color_indexes&quot;:[5,6,5,6,5,6]}"/>
</p:tagLst>
</file>

<file path=ppt/tags/tag58.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1_1"/>
  <p:tag name="KSO_WM_UNIT_ID" val="diagram20231964_3*l_h_a*1_1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VALUE" val="8"/>
  <p:tag name="KSO_WM_UNIT_TEXT_TYPE" val="1"/>
  <p:tag name="KSO_WM_UNIT_PRESET_TEXT" val="此处添加标题"/>
  <p:tag name="KSO_WM_UNIT_TEXT_FILL_FORE_SCHEMECOLOR_INDEX" val="1"/>
  <p:tag name="KSO_WM_UNIT_TEXT_FILL_TYPE" val="1"/>
  <p:tag name="KSO_WM_DIAGRAM_USE_COLOR_VALUE" val="{&quot;color_scheme&quot;:1,&quot;color_type&quot;:1,&quot;theme_color_indexes&quot;:[5,6,5,6,5,6]}"/>
</p:tagLst>
</file>

<file path=ppt/tags/tag59.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2_1"/>
  <p:tag name="KSO_WM_UNIT_ID" val="diagram20231964_3*l_h_a*1_2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
  <p:tag name="KSO_WM_UNIT_VALUE" val="8"/>
  <p:tag name="KSO_WM_UNIT_TEXT_TYPE" val="1"/>
  <p:tag name="KSO_WM_UNIT_PRESET_TEXT" val="此处添加标题"/>
  <p:tag name="KSO_WM_UNIT_TEXT_FILL_FORE_SCHEMECOLOR_INDEX" val="1"/>
  <p:tag name="KSO_WM_UNIT_TEXT_FILL_TYPE" val="1"/>
  <p:tag name="KSO_WM_DIAGRAM_USE_COLOR_VALUE" val="{&quot;color_scheme&quot;:1,&quot;color_type&quot;:1,&quot;theme_color_indexes&quot;:[5,6,5,6,5,6]}"/>
</p:tagLst>
</file>

<file path=ppt/tags/tag6.xml><?xml version="1.0" encoding="utf-8"?>
<p:tagLst xmlns:p="http://schemas.openxmlformats.org/presentationml/2006/main">
  <p:tag name="KSO_WM_UNIT_PLACING_PICTURE_USER_VIEWPORT" val="{&quot;height&quot;:1484.4740157480314,&quot;width&quot;:4453.423622047244}"/>
</p:tagLst>
</file>

<file path=ppt/tags/tag60.xml><?xml version="1.0" encoding="utf-8"?>
<p:tagLst xmlns:p="http://schemas.openxmlformats.org/presentationml/2006/main">
  <p:tag name="KSO_WM_UNIT_ISCONTENTSTITLE" val="0"/>
  <p:tag name="KSO_WM_UNIT_ISNUMDGMTITLE" val="0"/>
  <p:tag name="KSO_WM_UNIT_NOCLEAR" val="0"/>
  <p:tag name="KSO_WM_UNIT_HIGHLIGHT" val="0"/>
  <p:tag name="KSO_WM_UNIT_COMPATIBLE" val="0"/>
  <p:tag name="KSO_WM_UNIT_DIAGRAM_ISNUMVISUAL" val="0"/>
  <p:tag name="KSO_WM_UNIT_DIAGRAM_ISREFERUNIT" val="0"/>
  <p:tag name="KSO_WM_DIAGRAM_GROUP_CODE" val="l1-1"/>
  <p:tag name="KSO_WM_UNIT_TYPE" val="l_h_a"/>
  <p:tag name="KSO_WM_UNIT_INDEX" val="1_3_1"/>
  <p:tag name="KSO_WM_UNIT_ID" val="diagram20231964_3*l_h_a*1_3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
  <p:tag name="KSO_WM_UNIT_VALUE" val="8"/>
  <p:tag name="KSO_WM_UNIT_TEXT_TYPE" val="1"/>
  <p:tag name="KSO_WM_UNIT_PRESET_TEXT" val="此处添加标题"/>
  <p:tag name="KSO_WM_UNIT_TEXT_FILL_FORE_SCHEMECOLOR_INDEX" val="1"/>
  <p:tag name="KSO_WM_UNIT_TEXT_FILL_TYPE" val="1"/>
  <p:tag name="KSO_WM_DIAGRAM_USE_COLOR_VALUE" val="{&quot;color_scheme&quot;:1,&quot;color_type&quot;:1,&quot;theme_color_indexes&quot;:[5,6,5,6,5,6]}"/>
</p:tagLst>
</file>

<file path=ppt/tags/tag61.xml><?xml version="1.0" encoding="utf-8"?>
<p:tagLst xmlns:p="http://schemas.openxmlformats.org/presentationml/2006/main">
  <p:tag name="KSO_WM_UNIT_ISCONTENTSTITLE" val="0"/>
  <p:tag name="KSO_WM_UNIT_ISNUMDGMTITLE" val="0"/>
  <p:tag name="KSO_WM_UNIT_NOCLEAR" val="0"/>
  <p:tag name="KSO_WM_UNIT_VALUE" val="8"/>
  <p:tag name="KSO_WM_UNIT_HIGHLIGHT" val="0"/>
  <p:tag name="KSO_WM_UNIT_COMPATIBLE" val="0"/>
  <p:tag name="KSO_WM_UNIT_DIAGRAM_ISNUMVISUAL" val="0"/>
  <p:tag name="KSO_WM_UNIT_DIAGRAM_ISREFERUNIT" val="0"/>
  <p:tag name="KSO_WM_DIAGRAM_GROUP_CODE" val="l1-1"/>
  <p:tag name="KSO_WM_UNIT_TYPE" val="l_h_a"/>
  <p:tag name="KSO_WM_UNIT_INDEX" val="1_4_1"/>
  <p:tag name="KSO_WM_UNIT_ID" val="diagram20231964_3*l_h_a*1_4_1"/>
  <p:tag name="KSO_WM_TEMPLATE_CATEGORY" val="diagram"/>
  <p:tag name="KSO_WM_TEMPLATE_INDEX" val="20231964"/>
  <p:tag name="KSO_WM_UNIT_LAYERLEVEL" val="1_1_1"/>
  <p:tag name="KSO_WM_TAG_VERSION" val="3.0"/>
  <p:tag name="KSO_WM_BEAUTIFY_FLAG" val="#wm#"/>
  <p:tag name="KSO_WM_DIAGRAM_VERSION" val="3"/>
  <p:tag name="KSO_WM_DIAGRAM_COLOR_TRICK" val="2"/>
  <p:tag name="KSO_WM_DIAGRAM_COLOR_TEXT_CAN_REMOVE" val="n"/>
  <p:tag name="KSO_WM_DIAGRAM_MAX_ITEMCNT" val="4"/>
  <p:tag name="KSO_WM_DIAGRAM_MIN_ITEMCNT" val="2"/>
  <p:tag name="KSO_WM_DIAGRAM_VIRTUALLY_FRAME" val="{&quot;height&quot;:384.1,&quot;left&quot;:42.85,&quot;top&quot;:69.45,&quot;width&quot;:876}"/>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PRESET_TEXT" val="此处添加标题"/>
  <p:tag name="KSO_WM_UNIT_TEXT_FILL_FORE_SCHEMECOLOR_INDEX" val="1"/>
  <p:tag name="KSO_WM_UNIT_TEXT_FILL_TYPE" val="1"/>
  <p:tag name="KSO_WM_DIAGRAM_USE_COLOR_VALUE" val="{&quot;color_scheme&quot;:1,&quot;color_type&quot;:1,&quot;theme_color_indexes&quot;:[5,6,5,6,5,6]}"/>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749_3*l_h_f*1_3_1"/>
  <p:tag name="KSO_WM_TEMPLATE_CATEGORY" val="diagram"/>
  <p:tag name="KSO_WM_TEMPLATE_INDEX" val="20231749"/>
  <p:tag name="KSO_WM_UNIT_LAYERLEVEL" val="1_1_1"/>
  <p:tag name="KSO_WM_TAG_VERSION" val="3.0"/>
  <p:tag name="KSO_WM_UNIT_SUBTYPE" val="a"/>
  <p:tag name="KSO_WM_UNIT_NOCLEAR" val="0"/>
  <p:tag name="KSO_WM_DIAGRAM_GROUP_CODE" val="l1-1"/>
  <p:tag name="KSO_WM_UNIT_TYPE" val="l_h_f"/>
  <p:tag name="KSO_WM_UNIT_INDEX" val="1_3_1"/>
  <p:tag name="KSO_WM_UNIT_VALUE" val="52"/>
  <p:tag name="KSO_WM_DIAGRAM_VERSION" val="3"/>
  <p:tag name="KSO_WM_DIAGRAM_COLOR_TRICK" val="1"/>
  <p:tag name="KSO_WM_DIAGRAM_COLOR_TEXT_CAN_REMOVE" val="n"/>
  <p:tag name="KSO_WM_DIAGRAM_MAX_ITEMCNT" val="6"/>
  <p:tag name="KSO_WM_DIAGRAM_MIN_ITEMCNT" val="2"/>
  <p:tag name="KSO_WM_DIAGRAM_VIRTUALLY_FRAME" val="{&quot;height&quot;:386.225,&quot;left&quot;:67.10001220703126,&quot;top&quot;:126.275,&quot;width&quot;:862.8499877929687}"/>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TYPE" val="1"/>
  <p:tag name="KSO_WM_UNIT_TEXT_LAYER_COUNT" val="1"/>
  <p:tag name="KSO_WM_UNIT_PRESET_TEXT" val="单击此处输入你的项正文，文字是您思想的提炼，请尽量言简意赅的阐述观点内容"/>
  <p:tag name="KSO_WM_UNIT_TEXT_FILL_FORE_SCHEMECOLOR_INDEX" val="1"/>
  <p:tag name="KSO_WM_UNIT_TEXT_FILL_TYPE" val="1"/>
  <p:tag name="KSO_WM_DIAGRAM_USE_COLOR_VALUE" val="{&quot;color_scheme&quot;:1,&quot;color_type&quot;:1,&quot;theme_color_indexes&quot;:[5,6,5,6,5,6]}"/>
</p:tagLst>
</file>

<file path=ppt/tags/tag63.xml><?xml version="1.0" encoding="utf-8"?>
<p:tagLst xmlns:p="http://schemas.openxmlformats.org/presentationml/2006/main">
  <p:tag name="COMMONDATA" val="eyJoZGlkIjoiODYyMjYzNjkxYWYyNmNhZDVhNDRhZWQzMzkwMDMyODgifQ=="/>
  <p:tag name="KSO_WPP_MARK_KEY" val="3e639cc7-9e1c-40b1-9dfc-877d7d546da4"/>
  <p:tag name="commondata" val="eyJoZGlkIjoiNmUzM2QwNjY0ZDVjOThlZDgzMjczNGFlYTI5MjlkOWUifQ=="/>
  <p:tag name="resource_record_key" val="{&quot;13&quot;:[4563112,4663483,4646992,20481688,4364957,4721902,4563120,4364888],&quot;29&quot;:[20426291,50053024,50053044,50000047,50052409],&quot;70&quot;:[3321418,3321638]}"/>
</p:tagLst>
</file>

<file path=ppt/tags/tag7.xml><?xml version="1.0" encoding="utf-8"?>
<p:tagLst xmlns:p="http://schemas.openxmlformats.org/presentationml/2006/main">
  <p:tag name="KSO_WM_DIAGRAM_VIRTUALLY_FRAME" val="{&quot;height&quot;:479.65,&quot;left&quot;:16.9,&quot;top&quot;:56.45,&quot;width&quot;:919.2}"/>
</p:tagLst>
</file>

<file path=ppt/tags/tag8.xml><?xml version="1.0" encoding="utf-8"?>
<p:tagLst xmlns:p="http://schemas.openxmlformats.org/presentationml/2006/main">
  <p:tag name="KSO_WM_DIAGRAM_VIRTUALLY_FRAME" val="{&quot;height&quot;:438.15,&quot;left&quot;:54.6,&quot;top&quot;:69.3,&quot;width&quot;:936.85}"/>
</p:tagLst>
</file>

<file path=ppt/tags/tag9.xml><?xml version="1.0" encoding="utf-8"?>
<p:tagLst xmlns:p="http://schemas.openxmlformats.org/presentationml/2006/main">
  <p:tag name="KSO_WM_DIAGRAM_VIRTUALLY_FRAME" val="{&quot;height&quot;:438.15,&quot;left&quot;:54.6,&quot;top&quot;:69.3,&quot;width&quot;:936.85}"/>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t">
        <a:spAutoFit/>
      </a:bodyPr>
      <a:lstStyle>
        <a:defPPr indent="0" fontAlgn="auto">
          <a:lnSpc>
            <a:spcPts val="2500"/>
          </a:lnSpc>
          <a:defRPr lang="zh-CN" altLang="en-US" sz="1600">
            <a:latin typeface="Times New Roman" panose="02020603050405020304" pitchFamily="18" charset="0"/>
            <a:ea typeface="楷体" panose="02010609060101010101" charset="-122"/>
            <a:cs typeface="Times New Roman" panose="02020603050405020304" pitchFamily="18" charset="0"/>
            <a:sym typeface="+mn-ea"/>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4886</Words>
  <Application>WPS 演示</Application>
  <PresentationFormat>宽屏</PresentationFormat>
  <Paragraphs>423</Paragraphs>
  <Slides>9</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9</vt:i4>
      </vt:variant>
    </vt:vector>
  </HeadingPairs>
  <TitlesOfParts>
    <vt:vector size="20" baseType="lpstr">
      <vt:lpstr>Arial</vt:lpstr>
      <vt:lpstr>宋体</vt:lpstr>
      <vt:lpstr>Wingdings</vt:lpstr>
      <vt:lpstr>Times New Roman</vt:lpstr>
      <vt:lpstr>楷体</vt:lpstr>
      <vt:lpstr>微软雅黑</vt:lpstr>
      <vt:lpstr>Arial</vt:lpstr>
      <vt:lpstr>Wingdings</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jiangbo</cp:lastModifiedBy>
  <cp:revision>139</cp:revision>
  <dcterms:created xsi:type="dcterms:W3CDTF">2023-07-06T07:51:00Z</dcterms:created>
  <dcterms:modified xsi:type="dcterms:W3CDTF">2026-06-08T12:04:15Z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32296E748B7F45289D852C8F6B3A82E6_12</vt:lpwstr>
  </property>
  <property fmtid="{D5CDD505-2E9C-101B-9397-08002B2CF9AE}" pid="3" name="KSOProductBuildVer">
    <vt:lpwstr>2052-12.1.0.20305</vt:lpwstr>
  </property>
</Properties>
</file>