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72" r:id="rId3"/>
    <p:sldId id="259" r:id="rId4"/>
    <p:sldId id="277" r:id="rId5"/>
    <p:sldId id="265" r:id="rId6"/>
    <p:sldId id="262" r:id="rId7"/>
    <p:sldId id="264" r:id="rId8"/>
    <p:sldId id="267" r:id="rId9"/>
    <p:sldId id="269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0"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L="457200"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L="914400"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L="1371600"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L="1828800"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L="2286000"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L="2743200"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L="3200400"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L="3657600"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7E22"/>
    <a:srgbClr val="F39C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7"/>
    <p:restoredTop sz="94713"/>
  </p:normalViewPr>
  <p:slideViewPr>
    <p:cSldViewPr snapToGrid="0">
      <p:cViewPr varScale="1">
        <p:scale>
          <a:sx n="144" d="100"/>
          <a:sy n="144" d="100"/>
        </p:scale>
        <p:origin x="216" y="6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大家好，欢迎参加本次专题报告。今天，我们将以严谨、规范的视角，深度剖析重酒石酸利斯的明口服溶液在2026年的最新市场格局与临床价值。本次报告将聚焦于数据、证据和技术，为大家呈现一个全面、客观的分析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我们首先来看药品的核心技术数据。通用名称为重酒石酸利斯的明口服溶液，规格为120毫升含0.24克活性成分。其核心作用机制是双重胆碱酯酶抑制，这使其在临床应用中具有独特价值。目前市场上已有多家仿制药获批。在临床应用方面，其适应症明确，用法用量遵循标准滴定方案，而其最大的优势在于口服液体制剂带来的便利性和灵活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药物的价值，必须放在疾病的大背景下审视。根据最新报告，我国的AD患者数量已接近1700万，并且在过去30年里，发病率惊人地增长了242%。同时，还有近4000万的轻度认知障碍人群构成了庞大的潜在患者库。这一系列触目惊心的数字，凸显了像利斯的明这样有效药物的重要性和紧迫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根据说明书，利斯的明的安全性特征已明确。最常见的不良反应是胃肠道反应，这与胆碱酯酶抑制剂的作用机制相关，通常可以通过规范的用药方式来控制。禁忌症主要包括过敏和严重肝损伤。临床应用中，需要特别关注其对心血管系统的潜在影响，并密切监测患者体重，尤其是对于低体重患者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有效性方面，利斯的明的核心价值已经得到广泛认可和大量临床研究证实。新上市的仿制药也通过了严格的生物等效性验证。更重要的是，在2025年最新的临床指南中，利斯的明作为胆碱酯酶抑制剂的代表，依然被强力推荐为轻中度AD患者的一线治疗方案，这为其临床应用提供了坚实的权威依据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利斯的明口服溶液的创新性体现在两个层面。首先是制剂创新，它作为国内首仿并首家通过一致性评价的口服溶液，在技术上填补了市场空白。其次是应用创新，它极大地改善了吞咽困难患者的用药体验，提高了依从性，并通过灵活的剂量调整实现了个体化治疗。仿制药的上市也直接降低了患者的经济负担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marL="0"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从药物经济学和公平性角度看，利斯的明口服溶液前景广阔。其胶囊和贴剂已进入医保，为口服溶液的准入奠定了基础。仿制药的价格优势和潜在的间接成本节约，使其具备良好的成本效益潜力。更重要的是，它的上市和未来的医保准入，将极大地提升AD治疗的可及性和公平性，使更多患者受益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页脚占位符 4">
            <a:extLst>
              <a:ext uri="{FF2B5EF4-FFF2-40B4-BE49-F238E27FC236}">
                <a16:creationId xmlns:a16="http://schemas.microsoft.com/office/drawing/2014/main" id="{6101D946-9F9E-E6C8-BDBF-5B3301617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 dirty="0"/>
          </a:p>
        </p:txBody>
      </p:sp>
      <p:sp>
        <p:nvSpPr>
          <p:cNvPr id="11" name="灯片编号占位符 5">
            <a:extLst>
              <a:ext uri="{FF2B5EF4-FFF2-40B4-BE49-F238E27FC236}">
                <a16:creationId xmlns:a16="http://schemas.microsoft.com/office/drawing/2014/main" id="{417F26EE-9B9C-D5D1-7379-4F69924E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26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默认主题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7CB40A2-7739-AFC4-A451-792AFB21A65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2805" y="-35258"/>
            <a:ext cx="386499" cy="53502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57483699" r:id="rId1"/>
    <p:sldLayoutId id="215748370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13" Type="http://schemas.openxmlformats.org/officeDocument/2006/relationships/image" Target="../media/image46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12" Type="http://schemas.openxmlformats.org/officeDocument/2006/relationships/image" Target="../media/image45.sv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sv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10" Type="http://schemas.openxmlformats.org/officeDocument/2006/relationships/image" Target="../media/image43.svg"/><Relationship Id="rId4" Type="http://schemas.openxmlformats.org/officeDocument/2006/relationships/image" Target="../media/image37.svg"/><Relationship Id="rId9" Type="http://schemas.openxmlformats.org/officeDocument/2006/relationships/image" Target="../media/image42.png"/><Relationship Id="rId14" Type="http://schemas.openxmlformats.org/officeDocument/2006/relationships/image" Target="../media/image47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svg"/><Relationship Id="rId3" Type="http://schemas.openxmlformats.org/officeDocument/2006/relationships/image" Target="../media/image50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svg"/><Relationship Id="rId5" Type="http://schemas.openxmlformats.org/officeDocument/2006/relationships/image" Target="../media/image24.png"/><Relationship Id="rId4" Type="http://schemas.openxmlformats.org/officeDocument/2006/relationships/image" Target="../media/image5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9144000" y="-1524000"/>
            <a:ext cx="4445000" cy="4445000"/>
          </a:xfrm>
          <a:prstGeom prst="ellipse">
            <a:avLst/>
          </a:prstGeom>
          <a:solidFill>
            <a:srgbClr val="F39C12">
              <a:alpha val="1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-1524000" y="4826000"/>
            <a:ext cx="4064000" cy="4064000"/>
          </a:xfrm>
          <a:prstGeom prst="ellipse">
            <a:avLst/>
          </a:prstGeom>
          <a:solidFill>
            <a:srgbClr val="F39C12">
              <a:alpha val="8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508000" y="2921000"/>
            <a:ext cx="11176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ctr">
              <a:lnSpc>
                <a:spcPct val="125000"/>
              </a:lnSpc>
              <a:defRPr/>
            </a:pPr>
            <a:r>
              <a:rPr lang="en-US" sz="4400" b="1" i="0" u="none" strike="noStrike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重酒石酸利斯的明口服溶液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3556000" y="4191000"/>
            <a:ext cx="5080000" cy="50800"/>
          </a:xfrm>
          <a:prstGeom prst="roundRect">
            <a:avLst>
              <a:gd name="adj" fmla="val 0"/>
            </a:avLst>
          </a:prstGeom>
          <a:solidFill>
            <a:srgbClr val="F39C1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508000" y="4572000"/>
            <a:ext cx="11176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ctr">
              <a:lnSpc>
                <a:spcPct val="108333"/>
              </a:lnSpc>
              <a:defRPr/>
            </a:pPr>
            <a:r>
              <a:rPr lang="en-US" sz="2000" b="0" i="0" u="none" strike="noStrike" dirty="0" err="1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深圳九福药业科技有限公司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4297">
            <a:off x="1016004" y="5708650"/>
            <a:ext cx="10160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C8C8C8">
                <a:alpha val="6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6223000" y="5969000"/>
            <a:ext cx="546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r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2026年6月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3200" b="1" i="0" u="none" strike="noStrike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目录</a:t>
            </a:r>
            <a:endParaRPr lang="en-US" sz="11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270000"/>
            <a:ext cx="10668000" cy="25400"/>
          </a:xfrm>
          <a:prstGeom prst="roundRect">
            <a:avLst>
              <a:gd name="adj" fmla="val 0"/>
            </a:avLst>
          </a:prstGeom>
          <a:solidFill>
            <a:srgbClr val="00529B">
              <a:alpha val="2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838200" y="1803400"/>
            <a:ext cx="3378200" cy="1905000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4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accent3">
                  <a:lumMod val="20000"/>
                  <a:lumOff val="8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762000" y="1778000"/>
            <a:ext cx="76200" cy="1905000"/>
          </a:xfrm>
          <a:prstGeom prst="roundRect">
            <a:avLst>
              <a:gd name="adj" fmla="val 0"/>
            </a:avLst>
          </a:prstGeom>
          <a:solidFill>
            <a:srgbClr val="F39C1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1016000" y="19685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 dirty="0">
                <a:solidFill>
                  <a:schemeClr val="accent2">
                    <a:lumMod val="40000"/>
                    <a:lumOff val="6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01</a:t>
            </a:r>
            <a:endParaRPr lang="en-US" sz="1100" dirty="0">
              <a:solidFill>
                <a:schemeClr val="accent2">
                  <a:lumMod val="40000"/>
                  <a:lumOff val="6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1016000" y="2667000"/>
            <a:ext cx="292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药品基本信息</a:t>
            </a:r>
            <a:endParaRPr lang="en-US" sz="11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1016000" y="31750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4394200" y="1778000"/>
            <a:ext cx="3378200" cy="1905000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4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accent3">
                  <a:lumMod val="20000"/>
                  <a:lumOff val="8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4394200" y="1778000"/>
            <a:ext cx="76200" cy="1905000"/>
          </a:xfrm>
          <a:prstGeom prst="roundRect">
            <a:avLst>
              <a:gd name="adj" fmla="val 0"/>
            </a:avLst>
          </a:prstGeom>
          <a:solidFill>
            <a:srgbClr val="F39C1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648200" y="19685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chemeClr val="accent2">
                    <a:lumMod val="40000"/>
                    <a:lumOff val="6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02</a:t>
            </a:r>
            <a:endParaRPr lang="en-US" sz="1100">
              <a:solidFill>
                <a:schemeClr val="accent2">
                  <a:lumMod val="40000"/>
                  <a:lumOff val="6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4648200" y="2667000"/>
            <a:ext cx="292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安全性分析</a:t>
            </a:r>
            <a:endParaRPr lang="en-US" sz="11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4648200" y="31750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8026400" y="1778000"/>
            <a:ext cx="3378200" cy="1905000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4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accent3">
                  <a:lumMod val="20000"/>
                  <a:lumOff val="8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8026400" y="1778000"/>
            <a:ext cx="76200" cy="1905000"/>
          </a:xfrm>
          <a:prstGeom prst="roundRect">
            <a:avLst>
              <a:gd name="adj" fmla="val 0"/>
            </a:avLst>
          </a:prstGeom>
          <a:solidFill>
            <a:srgbClr val="F39C1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8280400" y="19685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chemeClr val="accent2">
                    <a:lumMod val="40000"/>
                    <a:lumOff val="6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03</a:t>
            </a:r>
            <a:endParaRPr lang="en-US" sz="1100">
              <a:solidFill>
                <a:schemeClr val="accent2">
                  <a:lumMod val="40000"/>
                  <a:lumOff val="6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8280400" y="2667000"/>
            <a:ext cx="292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有效性验证</a:t>
            </a:r>
            <a:endParaRPr lang="en-US" sz="110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8280400" y="3175000"/>
            <a:ext cx="2921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762000" y="4191000"/>
            <a:ext cx="5245100" cy="1905000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4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accent3">
                  <a:lumMod val="20000"/>
                  <a:lumOff val="8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762000" y="4191000"/>
            <a:ext cx="76200" cy="1905000"/>
          </a:xfrm>
          <a:prstGeom prst="roundRect">
            <a:avLst>
              <a:gd name="adj" fmla="val 0"/>
            </a:avLst>
          </a:prstGeom>
          <a:solidFill>
            <a:srgbClr val="F39C1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1016000" y="4381500"/>
            <a:ext cx="457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chemeClr val="accent2">
                    <a:lumMod val="40000"/>
                    <a:lumOff val="6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04</a:t>
            </a:r>
            <a:endParaRPr lang="en-US" sz="1100">
              <a:solidFill>
                <a:schemeClr val="accent2">
                  <a:lumMod val="40000"/>
                  <a:lumOff val="6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1016000" y="5080000"/>
            <a:ext cx="4572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创新性价值</a:t>
            </a:r>
            <a:endParaRPr lang="en-US" sz="110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1016000" y="5588000"/>
            <a:ext cx="457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" name="AutoShape 24"/>
          <p:cNvSpPr/>
          <p:nvPr/>
        </p:nvSpPr>
        <p:spPr>
          <a:xfrm>
            <a:off x="6184900" y="4191000"/>
            <a:ext cx="5245100" cy="1905000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4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accent3">
                  <a:lumMod val="20000"/>
                  <a:lumOff val="8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6184900" y="4191000"/>
            <a:ext cx="76200" cy="1905000"/>
          </a:xfrm>
          <a:prstGeom prst="roundRect">
            <a:avLst>
              <a:gd name="adj" fmla="val 0"/>
            </a:avLst>
          </a:prstGeom>
          <a:solidFill>
            <a:srgbClr val="F39C1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6438900" y="4381500"/>
            <a:ext cx="457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chemeClr val="accent2">
                    <a:lumMod val="40000"/>
                    <a:lumOff val="6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05</a:t>
            </a:r>
            <a:endParaRPr lang="en-US" sz="1100">
              <a:solidFill>
                <a:schemeClr val="accent2">
                  <a:lumMod val="40000"/>
                  <a:lumOff val="60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7" name="AutoShape 27"/>
          <p:cNvSpPr/>
          <p:nvPr/>
        </p:nvSpPr>
        <p:spPr>
          <a:xfrm>
            <a:off x="6438900" y="5080000"/>
            <a:ext cx="4572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可及性与公平性</a:t>
            </a:r>
            <a:endParaRPr lang="en-US" sz="110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8" name="AutoShape 28"/>
          <p:cNvSpPr/>
          <p:nvPr/>
        </p:nvSpPr>
        <p:spPr>
          <a:xfrm>
            <a:off x="6438900" y="5588000"/>
            <a:ext cx="457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药品核心信息与临床应用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5207000" cy="2032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397000"/>
            <a:ext cx="5207000" cy="5080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952500" y="1498600"/>
            <a:ext cx="4826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01 / 基础属性概览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952500" y="2095500"/>
            <a:ext cx="4826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通用名称：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重酒石酸利斯的明口服溶液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3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规格性状：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120ml: 0.24g (按利斯的明C₁₄H₂₂N₂O₂计)；为无色至淡黄色的澄清液体。</a:t>
            </a:r>
          </a:p>
        </p:txBody>
      </p:sp>
      <p:sp>
        <p:nvSpPr>
          <p:cNvPr id="7" name="AutoShape 7"/>
          <p:cNvSpPr/>
          <p:nvPr/>
        </p:nvSpPr>
        <p:spPr>
          <a:xfrm>
            <a:off x="762000" y="3683000"/>
            <a:ext cx="2476500" cy="2413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3937000"/>
            <a:ext cx="304800" cy="3048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397000" y="3937000"/>
            <a:ext cx="1714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作用机制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0" name="Connector 10"/>
          <p:cNvCxnSpPr/>
          <p:nvPr/>
        </p:nvCxnSpPr>
        <p:spPr>
          <a:xfrm rot="-20834">
            <a:off x="952519" y="4375150"/>
            <a:ext cx="20955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AutoShape 11"/>
          <p:cNvSpPr/>
          <p:nvPr/>
        </p:nvSpPr>
        <p:spPr>
          <a:xfrm>
            <a:off x="952500" y="4572000"/>
            <a:ext cx="20955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200" b="0" i="0" u="none" strike="noStrike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双重胆碱酯酶抑制剂，同时抑制乙酰胆碱酯酶与丁酰胆碱酯酶，提升突触间隙乙酰胆碱水平，改善认知功能。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3492500" y="3683000"/>
            <a:ext cx="2476500" cy="2413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83000" y="3937000"/>
            <a:ext cx="304800" cy="3048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4127500" y="3937000"/>
            <a:ext cx="1714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上市格局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5" name="Connector 15"/>
          <p:cNvCxnSpPr/>
          <p:nvPr/>
        </p:nvCxnSpPr>
        <p:spPr>
          <a:xfrm rot="-20834">
            <a:off x="3683019" y="4375150"/>
            <a:ext cx="20955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AutoShape 16"/>
          <p:cNvSpPr/>
          <p:nvPr/>
        </p:nvSpPr>
        <p:spPr>
          <a:xfrm>
            <a:off x="3683000" y="4572000"/>
            <a:ext cx="20955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200" b="0" i="0" u="none" strike="noStrike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2024年6月国内首家上市，2025-2026年多家仿制药陆续获批，市场供给逐步多元化，可及性持续提升。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6477000" y="1397000"/>
            <a:ext cx="5207000" cy="2032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6477000" y="1397000"/>
            <a:ext cx="5207000" cy="5080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6667500" y="1498600"/>
            <a:ext cx="4826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02 / 临床应用规范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6667500" y="2095500"/>
            <a:ext cx="4826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适应症与用法：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用于轻、中度阿尔茨海默型痴呆症状的治疗。需早晚与食物同服，起始剂量3mg/日，每2周递增，最大剂量不超过12mg/日。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6477000" y="3683000"/>
            <a:ext cx="1600200" cy="2413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04000" y="3937000"/>
            <a:ext cx="279400" cy="279400"/>
          </a:xfrm>
          <a:prstGeom prst="rect">
            <a:avLst/>
          </a:prstGeom>
        </p:spPr>
      </p:pic>
      <p:sp>
        <p:nvSpPr>
          <p:cNvPr id="23" name="AutoShape 23"/>
          <p:cNvSpPr/>
          <p:nvPr/>
        </p:nvSpPr>
        <p:spPr>
          <a:xfrm>
            <a:off x="6959600" y="3937000"/>
            <a:ext cx="1016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b="1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质量</a:t>
            </a:r>
            <a:r>
              <a:rPr lang="en-US" sz="14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优势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4" name="Connector 24"/>
          <p:cNvCxnSpPr/>
          <p:nvPr/>
        </p:nvCxnSpPr>
        <p:spPr>
          <a:xfrm rot="-33054">
            <a:off x="6604031" y="4375150"/>
            <a:ext cx="13208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AutoShape 25"/>
          <p:cNvSpPr/>
          <p:nvPr/>
        </p:nvSpPr>
        <p:spPr>
          <a:xfrm>
            <a:off x="6604000" y="4572000"/>
            <a:ext cx="13462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1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产品放行标准严格控制亚硝胺杂质</a:t>
            </a:r>
            <a:r>
              <a:rPr lang="zh-CN" altLang="en-US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，低于</a:t>
            </a:r>
            <a:r>
              <a:rPr lang="en-US" altLang="zh-CN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FDA</a:t>
            </a:r>
            <a:r>
              <a:rPr lang="zh-CN" altLang="en-US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规定的</a:t>
            </a:r>
            <a:r>
              <a:rPr lang="en-US" altLang="zh-CN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100ng/</a:t>
            </a:r>
            <a:r>
              <a:rPr lang="zh-CN" altLang="en-US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</a:t>
            </a:r>
            <a:r>
              <a:rPr lang="en-US" altLang="zh-CN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CN" altLang="en-US" sz="1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天，安全性高。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8280400" y="3683000"/>
            <a:ext cx="1600200" cy="2413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407400" y="3937000"/>
            <a:ext cx="279400" cy="279400"/>
          </a:xfrm>
          <a:prstGeom prst="rect">
            <a:avLst/>
          </a:prstGeom>
        </p:spPr>
      </p:pic>
      <p:sp>
        <p:nvSpPr>
          <p:cNvPr id="28" name="AutoShape 28"/>
          <p:cNvSpPr/>
          <p:nvPr/>
        </p:nvSpPr>
        <p:spPr>
          <a:xfrm>
            <a:off x="8763000" y="3937000"/>
            <a:ext cx="1016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剂量灵活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9" name="Connector 29"/>
          <p:cNvCxnSpPr/>
          <p:nvPr/>
        </p:nvCxnSpPr>
        <p:spPr>
          <a:xfrm rot="-33054">
            <a:off x="8407431" y="4375150"/>
            <a:ext cx="13208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AutoShape 30"/>
          <p:cNvSpPr/>
          <p:nvPr/>
        </p:nvSpPr>
        <p:spPr>
          <a:xfrm>
            <a:off x="8407400" y="4572000"/>
            <a:ext cx="13462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100" b="0" i="0" u="none" strike="noStrike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可根据患者耐受情况进行个体化精细滴定，平稳调节剂量，减少不良反应发生。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1" name="AutoShape 31"/>
          <p:cNvSpPr/>
          <p:nvPr/>
        </p:nvSpPr>
        <p:spPr>
          <a:xfrm>
            <a:off x="10007600" y="3683000"/>
            <a:ext cx="1600200" cy="2413000"/>
          </a:xfrm>
          <a:prstGeom prst="roundRect">
            <a:avLst>
              <a:gd name="adj" fmla="val 0"/>
            </a:avLst>
          </a:prstGeom>
          <a:solidFill>
            <a:srgbClr val="FDF5E6">
              <a:alpha val="100000"/>
            </a:srgbClr>
          </a:solidFill>
          <a:ln w="12700" cap="flat" cmpd="sng">
            <a:solidFill>
              <a:srgbClr val="E67E22">
                <a:alpha val="100000"/>
              </a:srgbClr>
            </a:solidFill>
            <a:prstDash val="solid"/>
            <a:round/>
          </a:ln>
          <a:effectLst>
            <a:outerShdw blurRad="101600" dist="381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32" name="Picture 3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134600" y="3937000"/>
            <a:ext cx="279400" cy="279400"/>
          </a:xfrm>
          <a:prstGeom prst="rect">
            <a:avLst/>
          </a:prstGeom>
        </p:spPr>
      </p:pic>
      <p:sp>
        <p:nvSpPr>
          <p:cNvPr id="33" name="AutoShape 33"/>
          <p:cNvSpPr/>
          <p:nvPr/>
        </p:nvSpPr>
        <p:spPr>
          <a:xfrm>
            <a:off x="10490200" y="3937000"/>
            <a:ext cx="1016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生物等效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4" name="Connector 34"/>
          <p:cNvCxnSpPr/>
          <p:nvPr/>
        </p:nvCxnSpPr>
        <p:spPr>
          <a:xfrm rot="-33054">
            <a:off x="10134631" y="4375150"/>
            <a:ext cx="13208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" name="AutoShape 35"/>
          <p:cNvSpPr/>
          <p:nvPr/>
        </p:nvSpPr>
        <p:spPr>
          <a:xfrm>
            <a:off x="10134600" y="4572000"/>
            <a:ext cx="13462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100" b="0" i="0" u="none" strike="noStrike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与原研胶囊具有生物等效性，在疗效、安全性和药代动力学特征上高度一致。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60325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参照药品与剂型优势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" name="Connector 3"/>
          <p:cNvCxnSpPr/>
          <p:nvPr/>
        </p:nvCxnSpPr>
        <p:spPr>
          <a:xfrm rot="-4092">
            <a:off x="762004" y="1263650"/>
            <a:ext cx="10668000" cy="12700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AutoShape 4"/>
          <p:cNvSpPr/>
          <p:nvPr/>
        </p:nvSpPr>
        <p:spPr>
          <a:xfrm>
            <a:off x="762000" y="1589159"/>
            <a:ext cx="5270500" cy="3683000"/>
          </a:xfrm>
          <a:prstGeom prst="roundRect">
            <a:avLst>
              <a:gd name="adj" fmla="val 0"/>
            </a:avLst>
          </a:prstGeom>
          <a:noFill/>
          <a:ln w="9525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762000" y="1589159"/>
            <a:ext cx="76200" cy="406400"/>
          </a:xfrm>
          <a:prstGeom prst="roundRect">
            <a:avLst>
              <a:gd name="adj" fmla="val 0"/>
            </a:avLst>
          </a:prstGeom>
          <a:solidFill>
            <a:srgbClr val="E67E2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1016000" y="1589159"/>
            <a:ext cx="47625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000" b="1" i="0" u="none" strike="noStrike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参照药品：重酒石酸卡巴拉汀胶囊</a:t>
            </a:r>
            <a:endParaRPr lang="en-US" sz="11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9167">
            <a:off x="1016008" y="2154309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chemeClr val="accent2">
                <a:lumMod val="40000"/>
                <a:lumOff val="60000"/>
                <a:alpha val="15000"/>
              </a:schemeClr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605159"/>
            <a:ext cx="304800" cy="3048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460500" y="2579759"/>
            <a:ext cx="4318000" cy="825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一线临床用药基石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300" b="0" i="0" u="none" strike="noStrike" dirty="0" err="1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卡巴拉汀（利斯的明）是目前治疗阿尔茨海默病（AD）最常见的一线临床用药，临床应用广泛且证据充分</a:t>
            </a:r>
            <a:r>
              <a:rPr lang="en-US" sz="1300" b="0" i="0" u="none" strike="noStrike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cxnSp>
        <p:nvCxnSpPr>
          <p:cNvPr id="10" name="Connector 10"/>
          <p:cNvCxnSpPr/>
          <p:nvPr/>
        </p:nvCxnSpPr>
        <p:spPr>
          <a:xfrm rot="-9167">
            <a:off x="1016008" y="3741809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000000">
                <a:alpha val="5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AutoShape 11"/>
          <p:cNvSpPr/>
          <p:nvPr/>
        </p:nvSpPr>
        <p:spPr>
          <a:xfrm>
            <a:off x="1016000" y="4002159"/>
            <a:ext cx="22225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原研品质背书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200" b="0" i="0" u="none" strike="noStrike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原研为瑞士诺华制药，已在国内正式上市，是公认的高品质参照制剂标准</a:t>
            </a:r>
            <a:r>
              <a:rPr lang="en-US" sz="1200" b="0" i="0" u="none" strike="noStrike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cxnSp>
        <p:nvCxnSpPr>
          <p:cNvPr id="12" name="Connector 12"/>
          <p:cNvCxnSpPr/>
          <p:nvPr/>
        </p:nvCxnSpPr>
        <p:spPr>
          <a:xfrm rot="5357030">
            <a:off x="2819400" y="4567349"/>
            <a:ext cx="1016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000000">
                <a:alpha val="8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AutoShape 13"/>
          <p:cNvSpPr/>
          <p:nvPr/>
        </p:nvSpPr>
        <p:spPr>
          <a:xfrm>
            <a:off x="3492500" y="4002159"/>
            <a:ext cx="22225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医保准入优势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200" b="0" i="0" u="none" strike="noStrike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其口服常释剂型已成功录入国家医保目录，具备良好的可及性与临床认可度</a:t>
            </a:r>
            <a:r>
              <a:rPr lang="en-US" sz="1200" b="0" i="0" u="none" strike="noStrike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sp>
        <p:nvSpPr>
          <p:cNvPr id="14" name="AutoShape 14"/>
          <p:cNvSpPr/>
          <p:nvPr/>
        </p:nvSpPr>
        <p:spPr>
          <a:xfrm>
            <a:off x="6286500" y="1589159"/>
            <a:ext cx="5270500" cy="3683000"/>
          </a:xfrm>
          <a:prstGeom prst="roundRect">
            <a:avLst>
              <a:gd name="adj" fmla="val 0"/>
            </a:avLst>
          </a:prstGeom>
          <a:noFill/>
          <a:ln w="9525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6286500" y="1589159"/>
            <a:ext cx="76200" cy="406400"/>
          </a:xfrm>
          <a:prstGeom prst="roundRect">
            <a:avLst>
              <a:gd name="adj" fmla="val 0"/>
            </a:avLst>
          </a:prstGeom>
          <a:solidFill>
            <a:srgbClr val="E67E22"/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6540500" y="1589159"/>
            <a:ext cx="47625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剂型创新：口服溶液的临床价值突破</a:t>
            </a:r>
            <a:endParaRPr lang="en-US" sz="110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7" name="Connector 17"/>
          <p:cNvCxnSpPr/>
          <p:nvPr/>
        </p:nvCxnSpPr>
        <p:spPr>
          <a:xfrm rot="-9167">
            <a:off x="6540508" y="2154309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chemeClr val="accent2">
                <a:lumMod val="40000"/>
                <a:lumOff val="60000"/>
                <a:alpha val="15000"/>
              </a:schemeClr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8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40500" y="2605159"/>
            <a:ext cx="304800" cy="3048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6985000" y="2579759"/>
            <a:ext cx="4318000" cy="825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提升用药安全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  <a:defRPr/>
            </a:pPr>
            <a:r>
              <a:rPr lang="en-US" altLang="zh-CN" sz="1300" dirty="0" err="1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产品放行标准严格控制亚硝胺杂质</a:t>
            </a:r>
            <a:r>
              <a:rPr lang="zh-CN" altLang="en-US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，低于</a:t>
            </a:r>
            <a:r>
              <a:rPr lang="en-US" altLang="zh-CN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FDA</a:t>
            </a:r>
            <a:r>
              <a:rPr lang="zh-CN" altLang="en-US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规定的</a:t>
            </a:r>
            <a:r>
              <a:rPr lang="en-US" altLang="zh-CN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100ng/</a:t>
            </a:r>
            <a:r>
              <a:rPr lang="zh-CN" altLang="en-US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人</a:t>
            </a:r>
            <a:r>
              <a:rPr lang="en-US" altLang="zh-CN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CN" altLang="en-US" sz="1300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天，安全性高。</a:t>
            </a:r>
            <a:endParaRPr lang="en-US" altLang="zh-CN" sz="1300" dirty="0">
              <a:solidFill>
                <a:srgbClr val="555555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0" name="Connector 20"/>
          <p:cNvCxnSpPr/>
          <p:nvPr/>
        </p:nvCxnSpPr>
        <p:spPr>
          <a:xfrm rot="-9167">
            <a:off x="6540508" y="3741809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000000">
                <a:alpha val="5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" name="AutoShape 21"/>
          <p:cNvSpPr/>
          <p:nvPr/>
        </p:nvSpPr>
        <p:spPr>
          <a:xfrm>
            <a:off x="6540500" y="4002159"/>
            <a:ext cx="22225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高依从性与灵活给药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200" b="0" i="0" u="none" strike="noStrike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服用便利、口感更易接受，患者用药意愿高；剂量调整灵活，满足不同阶段的个性化治疗需求</a:t>
            </a:r>
            <a:r>
              <a:rPr lang="en-US" sz="1200" b="0" i="0" u="none" strike="noStrike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cxnSp>
        <p:nvCxnSpPr>
          <p:cNvPr id="22" name="Connector 22"/>
          <p:cNvCxnSpPr/>
          <p:nvPr/>
        </p:nvCxnSpPr>
        <p:spPr>
          <a:xfrm rot="5357030">
            <a:off x="8343900" y="4567349"/>
            <a:ext cx="1016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000000">
                <a:alpha val="8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AutoShape 23"/>
          <p:cNvSpPr/>
          <p:nvPr/>
        </p:nvSpPr>
        <p:spPr>
          <a:xfrm>
            <a:off x="9017000" y="4002159"/>
            <a:ext cx="22225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临床需求的有效补充</a:t>
            </a:r>
            <a:endParaRPr lang="en-US" sz="1100" dirty="0">
              <a:solidFill>
                <a:srgbClr val="E67E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200" b="0" i="0" u="none" strike="noStrike" dirty="0" err="1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与胶囊制剂可等量转换，填补了现有固体制剂无法覆盖的临床空白，具有极高的应用价值</a:t>
            </a:r>
            <a:r>
              <a:rPr lang="en-US" sz="1200" b="0" i="0" u="none" strike="noStrike" dirty="0">
                <a:solidFill>
                  <a:srgbClr val="666666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sp>
        <p:nvSpPr>
          <p:cNvPr id="24" name="AutoShape 24"/>
          <p:cNvSpPr/>
          <p:nvPr/>
        </p:nvSpPr>
        <p:spPr>
          <a:xfrm>
            <a:off x="762000" y="5526159"/>
            <a:ext cx="10795000" cy="762000"/>
          </a:xfrm>
          <a:prstGeom prst="roundRect">
            <a:avLst>
              <a:gd name="adj" fmla="val 0"/>
            </a:avLst>
          </a:prstGeom>
          <a:noFill/>
          <a:ln w="9525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2500" y="5691259"/>
            <a:ext cx="431800" cy="431800"/>
          </a:xfrm>
          <a:prstGeom prst="rect">
            <a:avLst/>
          </a:prstGeom>
        </p:spPr>
      </p:pic>
      <p:sp>
        <p:nvSpPr>
          <p:cNvPr id="26" name="AutoShape 26"/>
          <p:cNvSpPr/>
          <p:nvPr/>
        </p:nvSpPr>
        <p:spPr>
          <a:xfrm>
            <a:off x="1651000" y="5627759"/>
            <a:ext cx="9652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0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核心总结：以重酒石酸卡巴拉汀胶囊为参照，口服溶液剂型精准解决了老年AD患者的临床痛点，在安全性、依从性与临床适用性上实现了关键突破。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中国阿尔茨海默病疾病负担</a:t>
            </a:r>
            <a:r>
              <a:rPr lang="en-US" sz="2800" b="1" i="0" u="none" strike="noStrike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 (2025)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" name="Connector 3"/>
          <p:cNvCxnSpPr/>
          <p:nvPr/>
        </p:nvCxnSpPr>
        <p:spPr>
          <a:xfrm rot="-4092">
            <a:off x="762004" y="1263650"/>
            <a:ext cx="10668008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AutoShape 4"/>
          <p:cNvSpPr/>
          <p:nvPr/>
        </p:nvSpPr>
        <p:spPr>
          <a:xfrm>
            <a:off x="762000" y="1609324"/>
            <a:ext cx="3378200" cy="2540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762000" y="1609324"/>
            <a:ext cx="3378200" cy="762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952500" y="199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1700</a:t>
            </a:r>
            <a:r>
              <a:rPr lang="en-US" sz="2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万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14566">
            <a:off x="952513" y="2999974"/>
            <a:ext cx="2997227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505050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952500" y="326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现有确诊患者总数</a:t>
            </a:r>
            <a:br>
              <a:rPr lang="en-US" sz="1600" b="0" i="0" u="none" strike="noStrike">
                <a:solidFill>
                  <a:srgbClr val="1F232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占全球阿尔茨海默病患者总数的约四分之一，是全球患者基数最大的国家。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4394200" y="1609324"/>
            <a:ext cx="3378200" cy="2540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4394200" y="1609324"/>
            <a:ext cx="3378200" cy="762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584700" y="199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+242</a:t>
            </a:r>
            <a:r>
              <a:rPr lang="en-US" sz="2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%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2" name="Connector 12"/>
          <p:cNvCxnSpPr/>
          <p:nvPr/>
        </p:nvCxnSpPr>
        <p:spPr>
          <a:xfrm rot="-14566">
            <a:off x="4584713" y="2999974"/>
            <a:ext cx="2997227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505050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3" name="AutoShape 13"/>
          <p:cNvSpPr/>
          <p:nvPr/>
        </p:nvSpPr>
        <p:spPr>
          <a:xfrm>
            <a:off x="4584700" y="326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30年发病率增长幅度</a:t>
            </a:r>
            <a:br>
              <a:rPr lang="en-US" sz="1600" b="0" i="0" u="none" strike="noStrike">
                <a:solidFill>
                  <a:srgbClr val="1F232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发病率呈现快速攀升趋势，增长速度远超全球平均水平，防控形势严峻。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8026400" y="1609324"/>
            <a:ext cx="3378200" cy="2540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8026400" y="1609324"/>
            <a:ext cx="3378200" cy="762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8216900" y="199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4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3877</a:t>
            </a:r>
            <a:r>
              <a:rPr lang="en-US" sz="2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万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7" name="Connector 17"/>
          <p:cNvCxnSpPr/>
          <p:nvPr/>
        </p:nvCxnSpPr>
        <p:spPr>
          <a:xfrm rot="-14566">
            <a:off x="8216913" y="2999974"/>
            <a:ext cx="2997227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505050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/>
        </p:nvSpPr>
        <p:spPr>
          <a:xfrm>
            <a:off x="8216900" y="3260324"/>
            <a:ext cx="29972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轻度认知障碍(MCI)人群</a:t>
            </a:r>
            <a:br>
              <a:rPr lang="en-US" sz="1600" b="0" i="0" u="none" strike="noStrike">
                <a:solidFill>
                  <a:srgbClr val="1F232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MCI患者是AD的高危潜在群体，庞大的基数意味着未来患者数量将持续激增。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762000" y="4530324"/>
            <a:ext cx="5270500" cy="13970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4720824"/>
            <a:ext cx="406400" cy="4064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1524000" y="4682724"/>
            <a:ext cx="4254500" cy="1079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未来预警：2040年患者规模将突破2400万</a:t>
            </a:r>
            <a:br>
              <a:rPr lang="en-US" sz="1600" b="0" i="0" u="none" strike="noStrike">
                <a:solidFill>
                  <a:srgbClr val="1F232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随着人口老龄化程度加深，若缺乏有效干预，我国AD患者数量将在2040年达到2400万，给医疗系统和社会照护带来极大压力。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6286500" y="4530324"/>
            <a:ext cx="5270500" cy="13970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77000" y="4720824"/>
            <a:ext cx="406400" cy="4064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7048500" y="4682724"/>
            <a:ext cx="4254500" cy="1079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核心洞察：迫切需要有效且可及的治疗方案</a:t>
            </a:r>
            <a:br>
              <a:rPr lang="en-US" sz="1600" b="0" i="0" u="none" strike="noStrike">
                <a:solidFill>
                  <a:srgbClr val="1F232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AD已成为我国继心血管疾病、恶性肿瘤之后的第三大健康挑战，沉重的社会与经济负担，凸显了加速疾病诊疗规范化、普及有效药物的紧迫性。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安全性特征概览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" name="Connector 3"/>
          <p:cNvCxnSpPr/>
          <p:nvPr/>
        </p:nvCxnSpPr>
        <p:spPr>
          <a:xfrm rot="-4092">
            <a:off x="762004" y="12636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AutoShape 4"/>
          <p:cNvSpPr/>
          <p:nvPr/>
        </p:nvSpPr>
        <p:spPr>
          <a:xfrm>
            <a:off x="762000" y="1442281"/>
            <a:ext cx="3429000" cy="4445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6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762000" y="1442281"/>
            <a:ext cx="3429000" cy="6350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1607381"/>
            <a:ext cx="304800" cy="3048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397000" y="1569281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常见不良反应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8" name="Connector 8"/>
          <p:cNvCxnSpPr/>
          <p:nvPr/>
        </p:nvCxnSpPr>
        <p:spPr>
          <a:xfrm rot="-14323">
            <a:off x="952513" y="2324931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9" name="AutoShape 9"/>
          <p:cNvSpPr/>
          <p:nvPr/>
        </p:nvSpPr>
        <p:spPr>
          <a:xfrm>
            <a:off x="952500" y="2585281"/>
            <a:ext cx="3048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胃肠道反应：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恶心、呕吐为非常常见症状，亦可出现腹泻、厌食。多与胆碱能作用机制直接相关。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952500" y="3855281"/>
            <a:ext cx="3048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其他表现：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神经系统可见头晕、头痛、偶发晕厥；代谢方面主要表现为体重降低，通常呈轻至中度。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952500" y="5061781"/>
            <a:ext cx="3048000" cy="6350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1041400" y="5125281"/>
            <a:ext cx="2857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r>
              <a:rPr lang="en-US" sz="12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注：不良反应多在剂量递增期出现，可通过与食物同服和缓慢滴定管理。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4445000" y="1442281"/>
            <a:ext cx="3429000" cy="4445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6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4445000" y="1442281"/>
            <a:ext cx="3429000" cy="6350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35500" y="1607381"/>
            <a:ext cx="304800" cy="304800"/>
          </a:xfrm>
          <a:prstGeom prst="rect">
            <a:avLst/>
          </a:prstGeom>
        </p:spPr>
      </p:pic>
      <p:sp>
        <p:nvSpPr>
          <p:cNvPr id="16" name="AutoShape 16"/>
          <p:cNvSpPr/>
          <p:nvPr/>
        </p:nvSpPr>
        <p:spPr>
          <a:xfrm>
            <a:off x="5080000" y="1569281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严格禁忌症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7" name="Connector 17"/>
          <p:cNvCxnSpPr/>
          <p:nvPr/>
        </p:nvCxnSpPr>
        <p:spPr>
          <a:xfrm rot="-14323">
            <a:off x="4635513" y="2324931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/>
        </p:nvSpPr>
        <p:spPr>
          <a:xfrm>
            <a:off x="4635500" y="2585281"/>
            <a:ext cx="3048000" cy="1397000"/>
          </a:xfrm>
          <a:prstGeom prst="roundRect">
            <a:avLst>
              <a:gd name="adj" fmla="val 0"/>
            </a:avLst>
          </a:prstGeom>
          <a:solidFill>
            <a:srgbClr val="FDF2E9">
              <a:alpha val="8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4724400" y="2686881"/>
            <a:ext cx="28575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01. 过敏风险</a:t>
            </a:r>
            <a:br>
              <a:rPr lang="en-US" sz="1300" b="0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对利斯的明、氨基甲酸衍生物或制剂中任何辅料过敏的患者，严禁使用本品。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4635500" y="4236281"/>
            <a:ext cx="3048000" cy="1397000"/>
          </a:xfrm>
          <a:prstGeom prst="roundRect">
            <a:avLst>
              <a:gd name="adj" fmla="val 0"/>
            </a:avLst>
          </a:prstGeom>
          <a:solidFill>
            <a:srgbClr val="FDF2E9">
              <a:alpha val="8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4724400" y="4337881"/>
            <a:ext cx="28575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02. 严重脏器损伤</a:t>
            </a:r>
            <a:br>
              <a:rPr lang="en-US" sz="1300" b="0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</a:b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患有严重肝脏损伤的患者禁用，因药物代谢主要经肝脏，严重损伤会导致药物蓄积风险增加。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8128000" y="1442281"/>
            <a:ext cx="3429000" cy="4445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6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8128000" y="1442281"/>
            <a:ext cx="3429000" cy="6350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18500" y="1607381"/>
            <a:ext cx="304800" cy="304800"/>
          </a:xfrm>
          <a:prstGeom prst="rect">
            <a:avLst/>
          </a:prstGeom>
        </p:spPr>
      </p:pic>
      <p:sp>
        <p:nvSpPr>
          <p:cNvPr id="25" name="AutoShape 25"/>
          <p:cNvSpPr/>
          <p:nvPr/>
        </p:nvSpPr>
        <p:spPr>
          <a:xfrm>
            <a:off x="8763000" y="1569281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临床重要注意事项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6" name="Connector 26"/>
          <p:cNvCxnSpPr/>
          <p:nvPr/>
        </p:nvCxnSpPr>
        <p:spPr>
          <a:xfrm rot="-14323">
            <a:off x="8318513" y="2324931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" name="AutoShape 27"/>
          <p:cNvSpPr/>
          <p:nvPr/>
        </p:nvSpPr>
        <p:spPr>
          <a:xfrm>
            <a:off x="8318500" y="2521781"/>
            <a:ext cx="3048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心血管系统监测：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可能引起心动过缓，慎用于窦房结综合征、房室传导阻滞患者，需密切关注心率变化。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8" name="Connector 28"/>
          <p:cNvCxnSpPr/>
          <p:nvPr/>
        </p:nvCxnSpPr>
        <p:spPr>
          <a:xfrm rot="-14323">
            <a:off x="8318513" y="3594931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AutoShape 29"/>
          <p:cNvSpPr/>
          <p:nvPr/>
        </p:nvSpPr>
        <p:spPr>
          <a:xfrm>
            <a:off x="8318500" y="3791781"/>
            <a:ext cx="3048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胃肠道风险防范：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慎用于活动性胃溃疡或十二指肠溃疡患者，避免加重胃肠道刺激，需评估获益风险比。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0" name="Connector 30"/>
          <p:cNvCxnSpPr/>
          <p:nvPr/>
        </p:nvCxnSpPr>
        <p:spPr>
          <a:xfrm rot="-14323">
            <a:off x="8318513" y="4864931"/>
            <a:ext cx="304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" name="AutoShape 31"/>
          <p:cNvSpPr/>
          <p:nvPr/>
        </p:nvSpPr>
        <p:spPr>
          <a:xfrm>
            <a:off x="8318500" y="4998281"/>
            <a:ext cx="304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特殊人群关注：</a:t>
            </a:r>
            <a:r>
              <a:rPr lang="en-US" sz="1300" b="0" i="0" u="none" strike="noStrike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体重&lt;50kg患者对不良反应更敏感，治疗全程需严密监测体重变化。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2" name="AutoShape 25">
            <a:extLst>
              <a:ext uri="{FF2B5EF4-FFF2-40B4-BE49-F238E27FC236}">
                <a16:creationId xmlns:a16="http://schemas.microsoft.com/office/drawing/2014/main" id="{A7DFF1B9-EACD-A659-20A6-D62F4996F50F}"/>
              </a:ext>
            </a:extLst>
          </p:cNvPr>
          <p:cNvSpPr/>
          <p:nvPr/>
        </p:nvSpPr>
        <p:spPr>
          <a:xfrm>
            <a:off x="755650" y="5832616"/>
            <a:ext cx="10795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0000"/>
              </a:lnSpc>
              <a:defRPr/>
            </a:pPr>
            <a:r>
              <a:rPr lang="en-US" sz="1300" b="0" i="0" u="none" strike="noStrike" dirty="0">
                <a:solidFill>
                  <a:srgbClr val="555555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查询NMPA、EMA、FDA等监管机构数据库，均未发布关于利斯的明的安全性警示、黑框警告或撤市等风险信息，临床应用记录安全可控。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临床有效性与权威指南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" name="Connector 3"/>
          <p:cNvCxnSpPr/>
          <p:nvPr/>
        </p:nvCxnSpPr>
        <p:spPr>
          <a:xfrm rot="-4092">
            <a:off x="762004" y="1263650"/>
            <a:ext cx="10668008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AutoShape 4"/>
          <p:cNvSpPr/>
          <p:nvPr/>
        </p:nvSpPr>
        <p:spPr>
          <a:xfrm>
            <a:off x="762000" y="1556055"/>
            <a:ext cx="76200" cy="3048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965200" y="1530655"/>
            <a:ext cx="508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01 核心临床价值验证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762000" y="2158677"/>
            <a:ext cx="5207000" cy="17145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762000" y="2158677"/>
            <a:ext cx="50800" cy="1714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349177"/>
            <a:ext cx="406400" cy="4064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524000" y="2180758"/>
            <a:ext cx="4191000" cy="82022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25000"/>
              </a:lnSpc>
              <a:defRPr/>
            </a:pPr>
            <a:r>
              <a:rPr lang="en-US" sz="1600" b="1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评价卡巴拉汀胶囊对于AD</a:t>
            </a:r>
            <a:r>
              <a:rPr lang="zh-CN" altLang="en-US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患者临床疗效和安全性的</a:t>
            </a:r>
            <a:r>
              <a:rPr lang="en-US" altLang="zh-CN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16</a:t>
            </a:r>
            <a:r>
              <a:rPr lang="zh-CN" altLang="en-US" sz="1600" b="1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周干预性研究 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0" name="Connector 10"/>
          <p:cNvCxnSpPr/>
          <p:nvPr/>
        </p:nvCxnSpPr>
        <p:spPr>
          <a:xfrm rot="-9291">
            <a:off x="1016009" y="2914327"/>
            <a:ext cx="4699017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1" name="AutoShape 11"/>
          <p:cNvSpPr/>
          <p:nvPr/>
        </p:nvSpPr>
        <p:spPr>
          <a:xfrm>
            <a:off x="1016000" y="3047677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在中国大陆进行的卡巴拉汀首次</a:t>
            </a:r>
            <a:r>
              <a:rPr lang="en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IV 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期研究表明，在使用最大耐受剂量的轻度至中度</a:t>
            </a:r>
            <a:r>
              <a:rPr lang="en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AD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患者中，卡巴拉汀胶囊表现出良好的耐受性和有效性。 </a:t>
            </a:r>
          </a:p>
        </p:txBody>
      </p:sp>
      <p:sp>
        <p:nvSpPr>
          <p:cNvPr id="12" name="AutoShape 12"/>
          <p:cNvSpPr/>
          <p:nvPr/>
        </p:nvSpPr>
        <p:spPr>
          <a:xfrm>
            <a:off x="762000" y="4127594"/>
            <a:ext cx="5207000" cy="17145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762000" y="4190677"/>
            <a:ext cx="50800" cy="1714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4381177"/>
            <a:ext cx="406400" cy="4064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1587500" y="4343077"/>
            <a:ext cx="419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口服溶液与胶囊BE等效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6" name="Connector 16"/>
          <p:cNvCxnSpPr/>
          <p:nvPr/>
        </p:nvCxnSpPr>
        <p:spPr>
          <a:xfrm rot="-9291">
            <a:off x="1016009" y="4946327"/>
            <a:ext cx="4699017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7" name="AutoShape 17"/>
          <p:cNvSpPr/>
          <p:nvPr/>
        </p:nvSpPr>
        <p:spPr>
          <a:xfrm>
            <a:off x="1016000" y="5017410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3mg</a:t>
            </a:r>
            <a:r>
              <a:rPr lang="zh-CN" alt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和</a:t>
            </a:r>
            <a:r>
              <a:rPr lang="en-US" altLang="zh-CN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6</a:t>
            </a:r>
            <a:r>
              <a:rPr 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mg</a:t>
            </a:r>
            <a:r>
              <a:rPr lang="zh-CN" alt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两个剂量下，口服溶液与胶囊的原形药和代谢物均生物等效。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6604000" y="1556055"/>
            <a:ext cx="76200" cy="3048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6807200" y="1530655"/>
            <a:ext cx="48768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0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02 </a:t>
            </a:r>
            <a:r>
              <a:rPr lang="en-US" altLang="zh-CN" sz="20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2025</a:t>
            </a:r>
            <a:r>
              <a:rPr lang="en-US" sz="20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权威指南强力推荐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6604000" y="2158677"/>
            <a:ext cx="4826000" cy="17145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6604000" y="2158677"/>
            <a:ext cx="50800" cy="1714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94500" y="2349177"/>
            <a:ext cx="406400" cy="406400"/>
          </a:xfrm>
          <a:prstGeom prst="rect">
            <a:avLst/>
          </a:prstGeom>
        </p:spPr>
      </p:pic>
      <p:sp>
        <p:nvSpPr>
          <p:cNvPr id="23" name="AutoShape 23"/>
          <p:cNvSpPr/>
          <p:nvPr/>
        </p:nvSpPr>
        <p:spPr>
          <a:xfrm>
            <a:off x="7200900" y="2311077"/>
            <a:ext cx="41021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《</a:t>
            </a:r>
            <a:r>
              <a:rPr lang="en-US" sz="1600" b="1" i="0" u="none" strike="noStrike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阿尔茨海默病药物治疗指南》推荐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4" name="Connector 24"/>
          <p:cNvCxnSpPr/>
          <p:nvPr/>
        </p:nvCxnSpPr>
        <p:spPr>
          <a:xfrm rot="-9822">
            <a:off x="6794509" y="2914327"/>
            <a:ext cx="4445018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5" name="AutoShape 25"/>
          <p:cNvSpPr/>
          <p:nvPr/>
        </p:nvSpPr>
        <p:spPr>
          <a:xfrm>
            <a:off x="6794500" y="3047677"/>
            <a:ext cx="4508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0" i="0" u="none" strike="noStrike" dirty="0" err="1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明确推荐胆碱酯酶抑制剂（含利斯的明）为轻中度AD患者的</a:t>
            </a:r>
            <a:r>
              <a:rPr lang="en-US" sz="13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一线治疗选择（A级证据</a:t>
            </a:r>
            <a:r>
              <a:rPr lang="en-US" sz="1300" b="1" i="0" u="none" strike="noStrike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）</a:t>
            </a:r>
            <a:r>
              <a:rPr 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，</a:t>
            </a:r>
            <a:r>
              <a:rPr lang="en-US" sz="1300" b="0" i="0" u="none" strike="noStrike" dirty="0" err="1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是目前临床最成熟、应用最广泛的对症治疗方案</a:t>
            </a:r>
            <a:r>
              <a:rPr lang="en-US" sz="1300" b="0" i="0" u="none" strike="noStrike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6604000" y="4190677"/>
            <a:ext cx="4826000" cy="1714500"/>
          </a:xfrm>
          <a:prstGeom prst="roundRect">
            <a:avLst>
              <a:gd name="adj" fmla="val 0"/>
            </a:avLst>
          </a:prstGeom>
          <a:solidFill>
            <a:srgbClr val="FDF2E9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7" name="AutoShape 27"/>
          <p:cNvSpPr/>
          <p:nvPr/>
        </p:nvSpPr>
        <p:spPr>
          <a:xfrm>
            <a:off x="6604000" y="4190677"/>
            <a:ext cx="50800" cy="1714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8" name="Picture 2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94500" y="4381177"/>
            <a:ext cx="406400" cy="406400"/>
          </a:xfrm>
          <a:prstGeom prst="rect">
            <a:avLst/>
          </a:prstGeom>
        </p:spPr>
      </p:pic>
      <p:sp>
        <p:nvSpPr>
          <p:cNvPr id="29" name="AutoShape 29"/>
          <p:cNvSpPr/>
          <p:nvPr/>
        </p:nvSpPr>
        <p:spPr>
          <a:xfrm>
            <a:off x="7366000" y="4343077"/>
            <a:ext cx="393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《</a:t>
            </a:r>
            <a:r>
              <a:rPr lang="zh-CN" altLang="en-US" sz="16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混合性认知障碍诊治专家共识</a:t>
            </a:r>
            <a:r>
              <a:rPr lang="en-US" sz="1600" b="1" i="0" u="none" strike="noStrike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》</a:t>
            </a:r>
            <a:r>
              <a:rPr lang="en-US" sz="1600" b="1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推荐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30" name="Connector 30"/>
          <p:cNvCxnSpPr/>
          <p:nvPr/>
        </p:nvCxnSpPr>
        <p:spPr>
          <a:xfrm rot="-9822">
            <a:off x="6794509" y="4946327"/>
            <a:ext cx="4445018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4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" name="AutoShape 31"/>
          <p:cNvSpPr/>
          <p:nvPr/>
        </p:nvSpPr>
        <p:spPr>
          <a:xfrm>
            <a:off x="6794500" y="5079677"/>
            <a:ext cx="4508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>
              <a:lnSpc>
                <a:spcPct val="116666"/>
              </a:lnSpc>
              <a:defRPr/>
            </a:pP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明确推荐</a:t>
            </a:r>
            <a:r>
              <a:rPr lang="zh-CN" altLang="e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胆碱酯酶抑制剂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（含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卡巴拉汀</a:t>
            </a:r>
            <a:r>
              <a:rPr lang="en-US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可用于 </a:t>
            </a:r>
            <a:r>
              <a:rPr lang="en" altLang="zh-CN" sz="1300" dirty="0" err="1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MixCI</a:t>
            </a:r>
            <a:r>
              <a:rPr lang="en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的治疗，改善患者的认知功能 和日常生活能力</a:t>
            </a:r>
            <a:r>
              <a:rPr lang="en-US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en" altLang="zh-CN" sz="13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</a:t>
            </a:r>
            <a:r>
              <a:rPr lang="zh-CN" altLang="en-US" sz="13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级推荐，</a:t>
            </a:r>
            <a:r>
              <a:rPr lang="en" altLang="zh-CN" sz="13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 </a:t>
            </a:r>
            <a:r>
              <a:rPr lang="zh-CN" altLang="en-US" sz="13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级证据</a:t>
            </a:r>
            <a:r>
              <a:rPr lang="en-US" altLang="zh-CN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r>
              <a:rPr lang="zh-CN" altLang="en-US" sz="1300" dirty="0">
                <a:solidFill>
                  <a:srgbClr val="505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 </a:t>
            </a:r>
          </a:p>
          <a:p>
            <a:pPr marL="0" indent="0" algn="l">
              <a:lnSpc>
                <a:spcPct val="116666"/>
              </a:lnSpc>
              <a:defRPr/>
            </a:pP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63090A2-0F9A-7EF2-B8A5-6DE5A7AEB530}"/>
              </a:ext>
            </a:extLst>
          </p:cNvPr>
          <p:cNvSpPr txBox="1"/>
          <p:nvPr/>
        </p:nvSpPr>
        <p:spPr>
          <a:xfrm>
            <a:off x="-34401" y="6439033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CN" altLang="e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参考</a:t>
            </a:r>
            <a:r>
              <a:rPr lang="zh-CN" altLang="en-US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资料：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FDA</a:t>
            </a:r>
            <a:r>
              <a:rPr lang="zh-CN" altLang="en-US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公布的重酒石酸卡巴拉汀口服溶液</a:t>
            </a:r>
            <a:r>
              <a:rPr lang="en-US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NDA21-025)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Clni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ica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l 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Parh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macologyand</a:t>
            </a:r>
            <a:r>
              <a:rPr lang="zh-CN" altLang="en-US" sz="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Biopharmaceutci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" altLang="zh-CN" sz="800" dirty="0" err="1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sReview</a:t>
            </a:r>
            <a:r>
              <a:rPr lang="zh-CN" altLang="en-US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附录</a:t>
            </a:r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II: 1-40.</a:t>
            </a:r>
          </a:p>
          <a:p>
            <a:pPr algn="r"/>
            <a:r>
              <a:rPr lang="en" altLang="zh-CN" sz="800" dirty="0">
                <a:solidFill>
                  <a:srgbClr val="07070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Journal </a:t>
            </a:r>
            <a:r>
              <a:rPr lang="en" altLang="zh-CN" sz="800" dirty="0" err="1">
                <a:solidFill>
                  <a:srgbClr val="07070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ofAlzheimer's</a:t>
            </a:r>
            <a:r>
              <a:rPr lang="en" altLang="zh-CN" sz="800" dirty="0">
                <a:solidFill>
                  <a:srgbClr val="070707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Disease, 2019, 72: 1313-1322. </a:t>
            </a:r>
          </a:p>
          <a:p>
            <a:pPr algn="r"/>
            <a:r>
              <a:rPr lang="en" altLang="zh-CN" sz="800" dirty="0">
                <a:solidFill>
                  <a:srgbClr val="070707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en" altLang="zh-CN" sz="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i="0" u="none" strike="noStrike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创新价值分析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143000"/>
            <a:ext cx="10668000" cy="12700"/>
          </a:xfrm>
          <a:prstGeom prst="roundRect">
            <a:avLst>
              <a:gd name="adj" fmla="val 0"/>
            </a:avLst>
          </a:prstGeom>
          <a:solidFill>
            <a:srgbClr val="E67E22">
              <a:alpha val="3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400749"/>
            <a:ext cx="5270500" cy="39243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15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 lang="zh-CN" altLang="en-US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762000" y="1393543"/>
            <a:ext cx="63499" cy="39243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1016000" y="1584043"/>
            <a:ext cx="4699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制剂创新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9167">
            <a:off x="1016008" y="2149193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3164917"/>
            <a:ext cx="304800" cy="3048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4346137"/>
            <a:ext cx="304800" cy="3048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460500" y="4233081"/>
            <a:ext cx="4463222" cy="825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更优的口服液体制剂技术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08333"/>
              </a:lnSpc>
            </a:pPr>
            <a:r>
              <a:rPr lang="en-US" sz="13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采用口服液体制型，药物吸收更迅速且生物利用度稳定，有效避免了传统固体制剂的溶出差异，保障药效发挥的一致性</a:t>
            </a:r>
            <a:r>
              <a:rPr lang="en-US" sz="13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sp>
        <p:nvSpPr>
          <p:cNvPr id="12" name="AutoShape 12"/>
          <p:cNvSpPr/>
          <p:nvPr/>
        </p:nvSpPr>
        <p:spPr>
          <a:xfrm>
            <a:off x="6350000" y="1393543"/>
            <a:ext cx="2476500" cy="20955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15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6350000" y="1393543"/>
            <a:ext cx="2476500" cy="508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540500" y="1647543"/>
            <a:ext cx="355600" cy="355600"/>
          </a:xfrm>
          <a:prstGeom prst="rect">
            <a:avLst/>
          </a:prstGeom>
        </p:spPr>
      </p:pic>
      <p:sp>
        <p:nvSpPr>
          <p:cNvPr id="15" name="AutoShape 15"/>
          <p:cNvSpPr/>
          <p:nvPr/>
        </p:nvSpPr>
        <p:spPr>
          <a:xfrm>
            <a:off x="6985000" y="1647543"/>
            <a:ext cx="17145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提升依从性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6" name="Connector 16"/>
          <p:cNvCxnSpPr/>
          <p:nvPr/>
        </p:nvCxnSpPr>
        <p:spPr>
          <a:xfrm rot="-20834">
            <a:off x="6540519" y="2212693"/>
            <a:ext cx="2095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7" name="AutoShape 17"/>
          <p:cNvSpPr/>
          <p:nvPr/>
        </p:nvSpPr>
        <p:spPr>
          <a:xfrm>
            <a:off x="6540500" y="2409543"/>
            <a:ext cx="20955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口感易接受，显著提升患者长期用药的配合度与治疗连贯性</a:t>
            </a:r>
            <a:r>
              <a:rPr lang="en-US" sz="13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9017000" y="1393543"/>
            <a:ext cx="2476500" cy="20955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15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9017000" y="1393543"/>
            <a:ext cx="2476500" cy="508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07500" y="1647543"/>
            <a:ext cx="355600" cy="3556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9652000" y="1647543"/>
            <a:ext cx="17145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剂量个体化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2" name="Connector 22"/>
          <p:cNvCxnSpPr/>
          <p:nvPr/>
        </p:nvCxnSpPr>
        <p:spPr>
          <a:xfrm rot="-20834">
            <a:off x="9207519" y="2212693"/>
            <a:ext cx="2095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" name="AutoShape 23"/>
          <p:cNvSpPr/>
          <p:nvPr/>
        </p:nvSpPr>
        <p:spPr>
          <a:xfrm>
            <a:off x="9207500" y="2409543"/>
            <a:ext cx="20955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3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支持灵活的剂量滴定与调整，可根据患者耐受度精准给药，在保障安全性的同时最大化治疗获益</a:t>
            </a:r>
            <a:r>
              <a:rPr lang="en-US" sz="13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" name="AutoShape 24"/>
          <p:cNvSpPr/>
          <p:nvPr/>
        </p:nvSpPr>
        <p:spPr>
          <a:xfrm>
            <a:off x="6350000" y="3743043"/>
            <a:ext cx="5143500" cy="15875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>
                <a:alpha val="15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6350000" y="3743043"/>
            <a:ext cx="50800" cy="1587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6" name="Picture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540500" y="3933543"/>
            <a:ext cx="406400" cy="406400"/>
          </a:xfrm>
          <a:prstGeom prst="rect">
            <a:avLst/>
          </a:prstGeom>
        </p:spPr>
      </p:pic>
      <p:sp>
        <p:nvSpPr>
          <p:cNvPr id="27" name="AutoShape 27"/>
          <p:cNvSpPr/>
          <p:nvPr/>
        </p:nvSpPr>
        <p:spPr>
          <a:xfrm>
            <a:off x="7112000" y="3933543"/>
            <a:ext cx="419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降低成本，提升药物可及性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8" name="Connector 28"/>
          <p:cNvCxnSpPr/>
          <p:nvPr/>
        </p:nvCxnSpPr>
        <p:spPr>
          <a:xfrm rot="-9167">
            <a:off x="6540508" y="4498693"/>
            <a:ext cx="47625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AutoShape 29"/>
          <p:cNvSpPr/>
          <p:nvPr/>
        </p:nvSpPr>
        <p:spPr>
          <a:xfrm>
            <a:off x="6540500" y="4695543"/>
            <a:ext cx="47625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3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本产品的</a:t>
            </a:r>
            <a:r>
              <a:rPr lang="en-US" sz="13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上市有效降低了药品价格，日均治疗费用低于国内已上市的</a:t>
            </a:r>
            <a:r>
              <a:rPr lang="zh-CN" altLang="en-US" sz="13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胶囊产品，</a:t>
            </a:r>
            <a:r>
              <a:rPr lang="en-US" sz="13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显著减轻患者家庭的经济负担，让更多阿尔茨海默病患者用得上、用得起优质药物</a:t>
            </a:r>
            <a:r>
              <a:rPr lang="en-US" sz="13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0" name="AutoShape 30"/>
          <p:cNvSpPr/>
          <p:nvPr/>
        </p:nvSpPr>
        <p:spPr>
          <a:xfrm>
            <a:off x="762000" y="5432263"/>
            <a:ext cx="10731500" cy="825500"/>
          </a:xfrm>
          <a:prstGeom prst="roundRect">
            <a:avLst>
              <a:gd name="adj" fmla="val 0"/>
            </a:avLst>
          </a:prstGeom>
          <a:solidFill>
            <a:srgbClr val="FFF8F0">
              <a:alpha val="100000"/>
            </a:srgbClr>
          </a:solidFill>
          <a:ln w="12700" cap="flat" cmpd="sng">
            <a:solidFill>
              <a:srgbClr val="E67E22">
                <a:alpha val="20000"/>
              </a:srgb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1" name="AutoShape 31"/>
          <p:cNvSpPr/>
          <p:nvPr/>
        </p:nvSpPr>
        <p:spPr>
          <a:xfrm>
            <a:off x="762000" y="5441141"/>
            <a:ext cx="50800" cy="825500"/>
          </a:xfrm>
          <a:prstGeom prst="roundRect">
            <a:avLst>
              <a:gd name="adj" fmla="val 0"/>
            </a:avLst>
          </a:prstGeom>
          <a:solidFill>
            <a:srgbClr val="E67E22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32" name="Picture 3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6000" y="5606241"/>
            <a:ext cx="406400" cy="406400"/>
          </a:xfrm>
          <a:prstGeom prst="rect">
            <a:avLst/>
          </a:prstGeom>
        </p:spPr>
      </p:pic>
      <p:sp>
        <p:nvSpPr>
          <p:cNvPr id="33" name="AutoShape 33"/>
          <p:cNvSpPr/>
          <p:nvPr/>
        </p:nvSpPr>
        <p:spPr>
          <a:xfrm>
            <a:off x="1651000" y="5542741"/>
            <a:ext cx="9652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400" b="1" i="0" u="none" strike="noStrike" dirty="0" err="1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临床获益总结：</a:t>
            </a:r>
            <a:r>
              <a:rPr lang="en-US" sz="14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利斯的明口服溶液，从质量控制到临床应用的双重创新，为AD患者构建了更安全、更有效、更便捷</a:t>
            </a:r>
            <a:r>
              <a:rPr lang="zh-CN" altLang="en-US" sz="14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、更具性价比</a:t>
            </a:r>
            <a:r>
              <a:rPr lang="en-US" sz="14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的全程治疗方案</a:t>
            </a:r>
            <a:r>
              <a:rPr lang="en-US" sz="14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4" name="AutoShape 10">
            <a:extLst>
              <a:ext uri="{FF2B5EF4-FFF2-40B4-BE49-F238E27FC236}">
                <a16:creationId xmlns:a16="http://schemas.microsoft.com/office/drawing/2014/main" id="{57F6D885-9CCA-6564-25B8-22C928EB514E}"/>
              </a:ext>
            </a:extLst>
          </p:cNvPr>
          <p:cNvSpPr/>
          <p:nvPr/>
        </p:nvSpPr>
        <p:spPr>
          <a:xfrm>
            <a:off x="1460500" y="2927128"/>
            <a:ext cx="4463222" cy="113665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16666"/>
              </a:lnSpc>
              <a:defRPr/>
            </a:pPr>
            <a:r>
              <a:rPr lang="en-US" sz="1500" b="1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专利护航，质量更严</a:t>
            </a:r>
            <a:endParaRPr lang="en-US" b="1" dirty="0">
              <a:solidFill>
                <a:srgbClr val="1F2937"/>
              </a:solidFill>
              <a:latin typeface="Microsoft YaHei" panose="020B0503020204020204" pitchFamily="34" charset="-122"/>
              <a:ea typeface="Microsoft YaHei" panose="020B0503020204020204" pitchFamily="34" charset="-122"/>
              <a:sym typeface="Noto Sans SC"/>
            </a:endParaRPr>
          </a:p>
          <a:p>
            <a:pPr marL="0" indent="0" algn="l">
              <a:lnSpc>
                <a:spcPct val="116666"/>
              </a:lnSpc>
              <a:defRPr/>
            </a:pPr>
            <a:r>
              <a:rPr lang="zh-CN" altLang="en-US" sz="1300" b="0" i="0" u="none" strike="noStrike" dirty="0">
                <a:solidFill>
                  <a:srgbClr val="4B5563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产品制备方法拟申请专利，采用更高标准控制遗传毒性亚硝胺杂质，提高产品质量放行标准。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1330CC55-D488-FC1A-B39C-CAFC257A07D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41951" y="2266531"/>
            <a:ext cx="304800" cy="304800"/>
          </a:xfrm>
          <a:prstGeom prst="rect">
            <a:avLst/>
          </a:prstGeom>
        </p:spPr>
      </p:pic>
      <p:sp>
        <p:nvSpPr>
          <p:cNvPr id="37" name="文本框 36">
            <a:extLst>
              <a:ext uri="{FF2B5EF4-FFF2-40B4-BE49-F238E27FC236}">
                <a16:creationId xmlns:a16="http://schemas.microsoft.com/office/drawing/2014/main" id="{593E72B9-D43B-6890-E626-C8803EC4A73C}"/>
              </a:ext>
            </a:extLst>
          </p:cNvPr>
          <p:cNvSpPr txBox="1"/>
          <p:nvPr/>
        </p:nvSpPr>
        <p:spPr>
          <a:xfrm>
            <a:off x="1422400" y="2235739"/>
            <a:ext cx="4501322" cy="325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altLang="zh-CN" sz="1500" b="1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注册分类</a:t>
            </a:r>
            <a:r>
              <a:rPr lang="zh-CN" altLang="en-US" sz="15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：</a:t>
            </a:r>
            <a:r>
              <a:rPr lang="en-US" altLang="zh-CN" sz="1500" b="1" dirty="0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化学药品3类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07E35BE-A975-1057-E623-643AE360A1D8}"/>
              </a:ext>
            </a:extLst>
          </p:cNvPr>
          <p:cNvSpPr txBox="1"/>
          <p:nvPr/>
        </p:nvSpPr>
        <p:spPr>
          <a:xfrm>
            <a:off x="4364362" y="6651121"/>
            <a:ext cx="782763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CN" altLang="en-US" sz="800" dirty="0">
                <a:latin typeface="ui-sans-serif"/>
              </a:rPr>
              <a:t>参考资料：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刘雨辉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,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卜先乐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,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马辛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,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等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.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阿尔茨海默病药物治疗指南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[</a:t>
            </a:r>
            <a:r>
              <a:rPr lang="en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J]. </a:t>
            </a:r>
            <a:r>
              <a:rPr lang="zh-CN" altLang="en-US" sz="800" b="0" i="0" dirty="0">
                <a:solidFill>
                  <a:srgbClr val="000000"/>
                </a:solidFill>
                <a:effectLst/>
                <a:latin typeface="ui-sans-serif"/>
              </a:rPr>
              <a:t>阿尔茨海默病及相关病杂志</a:t>
            </a:r>
            <a:r>
              <a:rPr lang="en-US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, 2025, 8(1): 8-16. </a:t>
            </a:r>
            <a:r>
              <a:rPr lang="en" altLang="zh-CN" sz="800" b="0" i="0" dirty="0">
                <a:solidFill>
                  <a:srgbClr val="000000"/>
                </a:solidFill>
                <a:effectLst/>
                <a:latin typeface="ui-sans-serif"/>
              </a:rPr>
              <a:t>DOI:10.3969/j.issn.2096-5516.2025.01.002.</a:t>
            </a:r>
            <a:endParaRPr lang="zh-CN" alt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762000" y="1566990"/>
            <a:ext cx="330200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566990"/>
            <a:ext cx="3302000" cy="609600"/>
          </a:xfrm>
          <a:prstGeom prst="roundRect">
            <a:avLst>
              <a:gd name="adj" fmla="val 0"/>
            </a:avLst>
          </a:prstGeom>
          <a:solidFill>
            <a:srgbClr val="E67E22"/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1719390"/>
            <a:ext cx="304800" cy="304800"/>
          </a:xfrm>
          <a:prstGeom prst="rect">
            <a:avLst/>
          </a:prstGeom>
        </p:spPr>
      </p:pic>
      <p:sp>
        <p:nvSpPr>
          <p:cNvPr id="6" name="AutoShape 6"/>
          <p:cNvSpPr/>
          <p:nvPr/>
        </p:nvSpPr>
        <p:spPr>
          <a:xfrm>
            <a:off x="1397000" y="1693990"/>
            <a:ext cx="241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 dirty="0" err="1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医保准入情况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14946">
            <a:off x="952514" y="2449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/>
        </p:nvSpPr>
        <p:spPr>
          <a:xfrm>
            <a:off x="952500" y="2646490"/>
            <a:ext cx="2921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已纳入医保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利斯的明胶囊和贴剂成功进入2025年国家医保乙类目录，确立了药物在临床治疗中的地位，为口服溶液的准入建立了良好基础。</a:t>
            </a:r>
          </a:p>
        </p:txBody>
      </p:sp>
      <p:cxnSp>
        <p:nvCxnSpPr>
          <p:cNvPr id="9" name="Connector 9"/>
          <p:cNvCxnSpPr/>
          <p:nvPr/>
        </p:nvCxnSpPr>
        <p:spPr>
          <a:xfrm rot="-14946">
            <a:off x="952514" y="4227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1" name="AutoShape 11"/>
          <p:cNvSpPr/>
          <p:nvPr/>
        </p:nvSpPr>
        <p:spPr>
          <a:xfrm>
            <a:off x="4445000" y="1566990"/>
            <a:ext cx="330200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4445000" y="1566990"/>
            <a:ext cx="3302000" cy="609600"/>
          </a:xfrm>
          <a:prstGeom prst="roundRect">
            <a:avLst>
              <a:gd name="adj" fmla="val 0"/>
            </a:avLst>
          </a:prstGeom>
          <a:solidFill>
            <a:srgbClr val="E67E22"/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35500" y="1719390"/>
            <a:ext cx="304800" cy="3048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5080000" y="1693990"/>
            <a:ext cx="241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成本效益潜力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5" name="Connector 15"/>
          <p:cNvCxnSpPr/>
          <p:nvPr/>
        </p:nvCxnSpPr>
        <p:spPr>
          <a:xfrm rot="-14946">
            <a:off x="4635514" y="2449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AutoShape 16"/>
          <p:cNvSpPr/>
          <p:nvPr/>
        </p:nvSpPr>
        <p:spPr>
          <a:xfrm>
            <a:off x="4635500" y="2646490"/>
            <a:ext cx="2921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直接成本显著降低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200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本产品</a:t>
            </a: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的上市引入了充分的市场竞争，有效拉低了药物价格，大幅减轻了患者和医保基金的直接医疗支出负担，提升了药物的经济可负担性</a:t>
            </a:r>
            <a:r>
              <a:rPr 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cxnSp>
        <p:nvCxnSpPr>
          <p:cNvPr id="17" name="Connector 17"/>
          <p:cNvCxnSpPr/>
          <p:nvPr/>
        </p:nvCxnSpPr>
        <p:spPr>
          <a:xfrm rot="-14946">
            <a:off x="4635514" y="4227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/>
        </p:nvSpPr>
        <p:spPr>
          <a:xfrm>
            <a:off x="4635500" y="4424490"/>
            <a:ext cx="2921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间接成本节约可观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质量标准提高</a:t>
            </a:r>
            <a:r>
              <a:rPr lang="zh-CN" alt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，</a:t>
            </a: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提高用药安全性与依从性</a:t>
            </a:r>
            <a:r>
              <a:rPr lang="zh-CN" alt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，</a:t>
            </a: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可节省家庭护理等隐性成本</a:t>
            </a:r>
            <a:r>
              <a:rPr 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sp>
        <p:nvSpPr>
          <p:cNvPr id="19" name="AutoShape 19"/>
          <p:cNvSpPr/>
          <p:nvPr/>
        </p:nvSpPr>
        <p:spPr>
          <a:xfrm>
            <a:off x="8128000" y="1566990"/>
            <a:ext cx="330200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67E22"/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AutoShape 20"/>
          <p:cNvSpPr/>
          <p:nvPr/>
        </p:nvSpPr>
        <p:spPr>
          <a:xfrm>
            <a:off x="8128000" y="1566990"/>
            <a:ext cx="3302000" cy="609600"/>
          </a:xfrm>
          <a:prstGeom prst="roundRect">
            <a:avLst>
              <a:gd name="adj" fmla="val 0"/>
            </a:avLst>
          </a:prstGeom>
          <a:solidFill>
            <a:srgbClr val="E67E22"/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18500" y="1719390"/>
            <a:ext cx="304800" cy="3048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8763000" y="1693990"/>
            <a:ext cx="2413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公平性多维考量</a:t>
            </a:r>
            <a:endParaRPr lang="en-US" sz="11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3" name="Connector 23"/>
          <p:cNvCxnSpPr/>
          <p:nvPr/>
        </p:nvCxnSpPr>
        <p:spPr>
          <a:xfrm rot="-14946">
            <a:off x="8318514" y="2449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" name="AutoShape 24"/>
          <p:cNvSpPr/>
          <p:nvPr/>
        </p:nvSpPr>
        <p:spPr>
          <a:xfrm>
            <a:off x="8318500" y="2566588"/>
            <a:ext cx="2921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提升药物可负担性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仿制药通过市场竞争机制降低药价，让更多患者能够负担得起更安全的有效治疗药物，体现了医疗资源分配的公平性</a:t>
            </a:r>
            <a:r>
              <a:rPr 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cxnSp>
        <p:nvCxnSpPr>
          <p:cNvPr id="25" name="Connector 25"/>
          <p:cNvCxnSpPr/>
          <p:nvPr/>
        </p:nvCxnSpPr>
        <p:spPr>
          <a:xfrm rot="-14946">
            <a:off x="8318514" y="4227640"/>
            <a:ext cx="2921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DDDDDD">
                <a:alpha val="100000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" name="AutoShape 26"/>
          <p:cNvSpPr/>
          <p:nvPr/>
        </p:nvSpPr>
        <p:spPr>
          <a:xfrm>
            <a:off x="8318500" y="4424490"/>
            <a:ext cx="2921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08333"/>
              </a:lnSpc>
              <a:defRPr/>
            </a:pPr>
            <a:r>
              <a:rPr lang="en-US" sz="1500" b="1" i="0" u="none" strike="noStrike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保障特殊群体可及性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l">
              <a:lnSpc>
                <a:spcPct val="116666"/>
              </a:lnSpc>
            </a:pPr>
            <a:r>
              <a:rPr lang="en-US" sz="1200" b="0" i="0" u="none" strike="noStrike" dirty="0" err="1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口服溶液剂型为认知障碍的AD患者提供了适配的治疗选择，而医保准入则是消除支付壁垒、实现不同群体公平享有医疗服务的核心途径</a:t>
            </a:r>
            <a:r>
              <a:rPr lang="en-US" sz="1200" b="0" i="0" u="none" strike="noStrike" dirty="0">
                <a:solidFill>
                  <a:srgbClr val="595959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Noto Sans SC"/>
                <a:sym typeface="Noto Sans SC"/>
              </a:rPr>
              <a:t>。</a:t>
            </a:r>
          </a:p>
        </p:txBody>
      </p:sp>
      <p:sp>
        <p:nvSpPr>
          <p:cNvPr id="27" name="AutoShape 2">
            <a:extLst>
              <a:ext uri="{FF2B5EF4-FFF2-40B4-BE49-F238E27FC236}">
                <a16:creationId xmlns:a16="http://schemas.microsoft.com/office/drawing/2014/main" id="{240D9220-3DEA-FFEE-D239-E219B14314F7}"/>
              </a:ext>
            </a:extLst>
          </p:cNvPr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0" indent="0" algn="l">
              <a:lnSpc>
                <a:spcPct val="125000"/>
              </a:lnSpc>
              <a:defRPr/>
            </a:pPr>
            <a:r>
              <a:rPr lang="en-US" sz="2800" b="1" dirty="0" err="1">
                <a:solidFill>
                  <a:srgbClr val="E67E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Noto Sans SC"/>
              </a:rPr>
              <a:t>可及性与公平性</a:t>
            </a:r>
            <a:endParaRPr lang="en-US" sz="11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28" name="Connector 3">
            <a:extLst>
              <a:ext uri="{FF2B5EF4-FFF2-40B4-BE49-F238E27FC236}">
                <a16:creationId xmlns:a16="http://schemas.microsoft.com/office/drawing/2014/main" id="{D98524BB-2D7E-FEF0-B5D4-C0F99C876E79}"/>
              </a:ext>
            </a:extLst>
          </p:cNvPr>
          <p:cNvCxnSpPr/>
          <p:nvPr/>
        </p:nvCxnSpPr>
        <p:spPr>
          <a:xfrm rot="-4092">
            <a:off x="762004" y="1200150"/>
            <a:ext cx="10668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E67E22">
                <a:alpha val="3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910</Words>
  <Application>Microsoft Macintosh PowerPoint</Application>
  <PresentationFormat>宽屏</PresentationFormat>
  <Paragraphs>132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Microsoft YaHei</vt:lpstr>
      <vt:lpstr>ui-sans-serif</vt:lpstr>
      <vt:lpstr>Arial</vt:lpstr>
      <vt:lpstr>默认主题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张雨婷(Yuting Zhang)</cp:lastModifiedBy>
  <cp:revision>10</cp:revision>
  <dcterms:modified xsi:type="dcterms:W3CDTF">2026-06-09T10:03:34Z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{"Label":"1","ContentProducer":"001191110102MACQD9K64010000","ProduceID":"7647811455270898638","ReservedCode1":"","ContentPropagator":"","PropagateID":"","ReservedCode2":""}</vt:lpwstr>
  </property>
</Properties>
</file>