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authors.xml" ContentType="application/vnd.ms-powerpoint.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9" r:id="rId6"/>
    <p:sldId id="261" r:id="rId7"/>
    <p:sldId id="271" r:id="rId8"/>
    <p:sldId id="267" r:id="rId9"/>
    <p:sldId id="264" r:id="rId10"/>
    <p:sldId id="265" r:id="rId11"/>
    <p:sldId id="274" r:id="rId12"/>
    <p:sldId id="273" r:id="rId13"/>
    <p:sldId id="268" r:id="rId14"/>
    <p:sldId id="269" r:id="rId15"/>
  </p:sldIdLst>
  <p:sldSz cx="12192000" cy="6858000"/>
  <p:notesSz cx="6858000" cy="91440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416" userDrawn="1">
          <p15:clr>
            <a:srgbClr val="A4A3A4"/>
          </p15:clr>
        </p15:guide>
        <p15:guide id="2" pos="7256" userDrawn="1">
          <p15:clr>
            <a:srgbClr val="A4A3A4"/>
          </p15:clr>
        </p15:guide>
        <p15:guide id="3" orient="horz" pos="648" userDrawn="1">
          <p15:clr>
            <a:srgbClr val="A4A3A4"/>
          </p15:clr>
        </p15:guide>
        <p15:guide id="4" orient="horz" pos="712" userDrawn="1">
          <p15:clr>
            <a:srgbClr val="A4A3A4"/>
          </p15:clr>
        </p15:guide>
        <p15:guide id="5" orient="horz" pos="3928" userDrawn="1">
          <p15:clr>
            <a:srgbClr val="A4A3A4"/>
          </p15:clr>
        </p15:guide>
        <p15:guide id="6" orient="horz" pos="386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4BE23D4-F951-932C-6F8E-BA8E0FA57D3E}" name="Eric Law" initials="EL" userId="82fe9f43df0fe710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7E"/>
    <a:srgbClr val="156082"/>
    <a:srgbClr val="20B6EA"/>
    <a:srgbClr val="C0C2C3"/>
    <a:srgbClr val="F4F49C"/>
    <a:srgbClr val="F0F18A"/>
    <a:srgbClr val="DCEAF7"/>
    <a:srgbClr val="1074BC"/>
    <a:srgbClr val="0070C0"/>
    <a:srgbClr val="115F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97" autoAdjust="0"/>
    <p:restoredTop sz="89239" autoAdjust="0"/>
  </p:normalViewPr>
  <p:slideViewPr>
    <p:cSldViewPr snapToGrid="0" showGuides="1">
      <p:cViewPr varScale="1">
        <p:scale>
          <a:sx n="70" d="100"/>
          <a:sy n="70" d="100"/>
        </p:scale>
        <p:origin x="240" y="41"/>
      </p:cViewPr>
      <p:guideLst>
        <p:guide pos="416"/>
        <p:guide pos="7256"/>
        <p:guide orient="horz" pos="648"/>
        <p:guide orient="horz" pos="712"/>
        <p:guide orient="horz" pos="3928"/>
        <p:guide orient="horz" pos="3864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0" Type="http://schemas.openxmlformats.org/officeDocument/2006/relationships/tags" Target="tags/tag13.xml"/><Relationship Id="rId2" Type="http://schemas.openxmlformats.org/officeDocument/2006/relationships/theme" Target="theme/theme1.xml"/><Relationship Id="rId19" Type="http://schemas.microsoft.com/office/2018/10/relationships/authors" Target="authors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5FFD91-8AD2-4236-920C-AFC9B982FAA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F08674-C422-40B3-93F5-55FBF44F58A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F08674-C422-40B3-93F5-55FBF44F58A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F08674-C422-40B3-93F5-55FBF44F58A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F08674-C422-40B3-93F5-55FBF44F58A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F08674-C422-40B3-93F5-55FBF44F58A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F08674-C422-40B3-93F5-55FBF44F58A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F08674-C422-40B3-93F5-55FBF44F58A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8%</a:t>
            </a:r>
            <a:r>
              <a:rPr lang="zh-CN" altLang="en-US"/>
              <a:t>再查一下</a:t>
            </a:r>
            <a:r>
              <a:rPr lang="zh-CN" altLang="en-US" dirty="0"/>
              <a:t>这个值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F08674-C422-40B3-93F5-55FBF44F58A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F08674-C422-40B3-93F5-55FBF44F58A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F08674-C422-40B3-93F5-55FBF44F58A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F08674-C422-40B3-93F5-55FBF44F58A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8A19-B8F8-4996-8BC8-4B89914614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3BEC-9193-45BD-AA02-F4CDB6EF124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8A19-B8F8-4996-8BC8-4B89914614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3BEC-9193-45BD-AA02-F4CDB6EF124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8A19-B8F8-4996-8BC8-4B89914614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3BEC-9193-45BD-AA02-F4CDB6EF124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8A19-B8F8-4996-8BC8-4B89914614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3BEC-9193-45BD-AA02-F4CDB6EF124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8A19-B8F8-4996-8BC8-4B89914614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3BEC-9193-45BD-AA02-F4CDB6EF124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8A19-B8F8-4996-8BC8-4B89914614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3BEC-9193-45BD-AA02-F4CDB6EF124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8A19-B8F8-4996-8BC8-4B89914614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3BEC-9193-45BD-AA02-F4CDB6EF124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8A19-B8F8-4996-8BC8-4B89914614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3BEC-9193-45BD-AA02-F4CDB6EF124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8A19-B8F8-4996-8BC8-4B89914614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3BEC-9193-45BD-AA02-F4CDB6EF124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8A19-B8F8-4996-8BC8-4B89914614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3BEC-9193-45BD-AA02-F4CDB6EF124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8A19-B8F8-4996-8BC8-4B89914614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3BEC-9193-45BD-AA02-F4CDB6EF124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9A8A19-B8F8-4996-8BC8-4B89914614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FC3BEC-9193-45BD-AA02-F4CDB6EF124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12.xml"/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"/>
          <p:cNvSpPr txBox="1"/>
          <p:nvPr/>
        </p:nvSpPr>
        <p:spPr>
          <a:xfrm>
            <a:off x="0" y="-4326529"/>
            <a:ext cx="12191999" cy="11184529"/>
          </a:xfrm>
          <a:custGeom>
            <a:avLst/>
            <a:gdLst>
              <a:gd name="connsiteX0" fmla="*/ 303643 w 607356"/>
              <a:gd name="connsiteY0" fmla="*/ 152704 h 606439"/>
              <a:gd name="connsiteX1" fmla="*/ 303643 w 607356"/>
              <a:gd name="connsiteY1" fmla="*/ 303219 h 606439"/>
              <a:gd name="connsiteX2" fmla="*/ 440046 w 607356"/>
              <a:gd name="connsiteY2" fmla="*/ 303219 h 606439"/>
              <a:gd name="connsiteX3" fmla="*/ 303643 w 607356"/>
              <a:gd name="connsiteY3" fmla="*/ 455005 h 606439"/>
              <a:gd name="connsiteX4" fmla="*/ 303643 w 607356"/>
              <a:gd name="connsiteY4" fmla="*/ 303220 h 606439"/>
              <a:gd name="connsiteX5" fmla="*/ 167345 w 607356"/>
              <a:gd name="connsiteY5" fmla="*/ 303220 h 606439"/>
              <a:gd name="connsiteX6" fmla="*/ 152774 w 607356"/>
              <a:gd name="connsiteY6" fmla="*/ 216821 h 606439"/>
              <a:gd name="connsiteX7" fmla="*/ 303678 w 607356"/>
              <a:gd name="connsiteY7" fmla="*/ 118559 h 606439"/>
              <a:gd name="connsiteX8" fmla="*/ 120105 w 607356"/>
              <a:gd name="connsiteY8" fmla="*/ 196638 h 606439"/>
              <a:gd name="connsiteX9" fmla="*/ 120560 w 607356"/>
              <a:gd name="connsiteY9" fmla="*/ 207402 h 606439"/>
              <a:gd name="connsiteX10" fmla="*/ 303678 w 607356"/>
              <a:gd name="connsiteY10" fmla="*/ 486516 h 606439"/>
              <a:gd name="connsiteX11" fmla="*/ 486796 w 607356"/>
              <a:gd name="connsiteY11" fmla="*/ 207402 h 606439"/>
              <a:gd name="connsiteX12" fmla="*/ 487252 w 607356"/>
              <a:gd name="connsiteY12" fmla="*/ 196638 h 606439"/>
              <a:gd name="connsiteX13" fmla="*/ 303678 w 607356"/>
              <a:gd name="connsiteY13" fmla="*/ 0 h 606439"/>
              <a:gd name="connsiteX14" fmla="*/ 607356 w 607356"/>
              <a:gd name="connsiteY14" fmla="*/ 303220 h 606439"/>
              <a:gd name="connsiteX15" fmla="*/ 303678 w 607356"/>
              <a:gd name="connsiteY15" fmla="*/ 606439 h 606439"/>
              <a:gd name="connsiteX16" fmla="*/ 0 w 607356"/>
              <a:gd name="connsiteY16" fmla="*/ 303220 h 606439"/>
              <a:gd name="connsiteX17" fmla="*/ 303678 w 607356"/>
              <a:gd name="connsiteY17" fmla="*/ 0 h 606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07356" h="606439">
                <a:moveTo>
                  <a:pt x="303643" y="152704"/>
                </a:moveTo>
                <a:lnTo>
                  <a:pt x="303643" y="303219"/>
                </a:lnTo>
                <a:lnTo>
                  <a:pt x="440046" y="303219"/>
                </a:lnTo>
                <a:cubicBezTo>
                  <a:pt x="422274" y="373123"/>
                  <a:pt x="384148" y="455005"/>
                  <a:pt x="303643" y="455005"/>
                </a:cubicBezTo>
                <a:lnTo>
                  <a:pt x="303643" y="303220"/>
                </a:lnTo>
                <a:lnTo>
                  <a:pt x="167345" y="303220"/>
                </a:lnTo>
                <a:cubicBezTo>
                  <a:pt x="158087" y="266538"/>
                  <a:pt x="154292" y="233343"/>
                  <a:pt x="152774" y="216821"/>
                </a:cubicBezTo>
                <a:close/>
                <a:moveTo>
                  <a:pt x="303678" y="118559"/>
                </a:moveTo>
                <a:lnTo>
                  <a:pt x="120105" y="196638"/>
                </a:lnTo>
                <a:lnTo>
                  <a:pt x="120560" y="207402"/>
                </a:lnTo>
                <a:cubicBezTo>
                  <a:pt x="121016" y="218773"/>
                  <a:pt x="134226" y="486516"/>
                  <a:pt x="303678" y="486516"/>
                </a:cubicBezTo>
                <a:cubicBezTo>
                  <a:pt x="473131" y="486516"/>
                  <a:pt x="486341" y="218773"/>
                  <a:pt x="486796" y="207402"/>
                </a:cubicBezTo>
                <a:lnTo>
                  <a:pt x="487252" y="196638"/>
                </a:lnTo>
                <a:close/>
                <a:moveTo>
                  <a:pt x="303678" y="0"/>
                </a:moveTo>
                <a:cubicBezTo>
                  <a:pt x="471308" y="0"/>
                  <a:pt x="607356" y="135691"/>
                  <a:pt x="607356" y="303220"/>
                </a:cubicBezTo>
                <a:cubicBezTo>
                  <a:pt x="607356" y="470597"/>
                  <a:pt x="471308" y="606439"/>
                  <a:pt x="303678" y="606439"/>
                </a:cubicBezTo>
                <a:cubicBezTo>
                  <a:pt x="135896" y="606439"/>
                  <a:pt x="0" y="470597"/>
                  <a:pt x="0" y="303220"/>
                </a:cubicBezTo>
                <a:cubicBezTo>
                  <a:pt x="0" y="135691"/>
                  <a:pt x="135896" y="0"/>
                  <a:pt x="303678" y="0"/>
                </a:cubicBezTo>
                <a:close/>
              </a:path>
            </a:pathLst>
          </a:custGeom>
          <a:effectLst/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zh-CN" altLang="en-US" sz="5400" b="1" dirty="0">
                <a:solidFill>
                  <a:srgbClr val="1B71B5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lt"/>
              </a:rPr>
              <a:t>聚普瑞锌口崩片</a:t>
            </a:r>
            <a:endParaRPr lang="en-US" altLang="zh-CN" sz="5400" b="1" dirty="0">
              <a:solidFill>
                <a:srgbClr val="1B71B5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lt"/>
            </a:endParaRPr>
          </a:p>
        </p:txBody>
      </p:sp>
      <p:sp>
        <p:nvSpPr>
          <p:cNvPr id="9" name="圆角矩形 33"/>
          <p:cNvSpPr/>
          <p:nvPr/>
        </p:nvSpPr>
        <p:spPr>
          <a:xfrm>
            <a:off x="-1" y="3004651"/>
            <a:ext cx="12192000" cy="2372635"/>
          </a:xfrm>
          <a:prstGeom prst="rect">
            <a:avLst/>
          </a:prstGeom>
          <a:gradFill flip="none" rotWithShape="1">
            <a:gsLst>
              <a:gs pos="0">
                <a:srgbClr val="094FA3"/>
              </a:gs>
              <a:gs pos="100000">
                <a:srgbClr val="21C2F3"/>
              </a:gs>
              <a:gs pos="71440">
                <a:srgbClr val="1B71B5"/>
              </a:gs>
              <a:gs pos="34000">
                <a:srgbClr val="1B71B5"/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 algn="ctr" defTabSz="457200">
              <a:lnSpc>
                <a:spcPct val="150000"/>
              </a:lnSpc>
              <a:defRPr/>
            </a:pPr>
            <a:endParaRPr lang="zh-CN" altLang="en-US" sz="2800" b="1" kern="0" dirty="0">
              <a:solidFill>
                <a:prstClr val="white"/>
              </a:solidFill>
              <a:latin typeface="Arial" panose="020B0604020202020204"/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618014" y="5885746"/>
            <a:ext cx="695597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申报企业：海南金瑞宝医药科技有限公司</a:t>
            </a:r>
            <a:endParaRPr kumimoji="0" lang="en-US" altLang="zh-CN" sz="2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-1" y="2159218"/>
            <a:ext cx="121919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>
              <a:lnSpc>
                <a:spcPct val="150000"/>
              </a:lnSpc>
              <a:defRPr/>
            </a:pPr>
            <a:r>
              <a:rPr lang="zh-CN" altLang="en-US" sz="3200" b="1" kern="0" dirty="0">
                <a:solidFill>
                  <a:srgbClr val="C00000"/>
                </a:solidFill>
                <a:latin typeface="Arial" panose="020B0604020202020204"/>
                <a:ea typeface="微软雅黑" panose="020B0503020204020204" charset="-122"/>
                <a:cs typeface="+mn-ea"/>
                <a:sym typeface="+mn-lt"/>
              </a:rPr>
              <a:t>国内首个且唯一口崩剂型的新型胃黏膜保护剂</a:t>
            </a:r>
            <a:endParaRPr lang="en-US" altLang="zh-CN" sz="3200" b="1" kern="0" dirty="0">
              <a:solidFill>
                <a:srgbClr val="C00000"/>
              </a:solidFill>
              <a:latin typeface="Arial" panose="020B0604020202020204"/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11" name="aim_238925"/>
          <p:cNvSpPr/>
          <p:nvPr/>
        </p:nvSpPr>
        <p:spPr>
          <a:xfrm>
            <a:off x="1898014" y="3408435"/>
            <a:ext cx="720000" cy="720000"/>
          </a:xfrm>
          <a:custGeom>
            <a:avLst/>
            <a:gdLst>
              <a:gd name="connsiteX0" fmla="*/ 281624 w 607639"/>
              <a:gd name="connsiteY0" fmla="*/ 164488 h 606722"/>
              <a:gd name="connsiteX1" fmla="*/ 281624 w 607639"/>
              <a:gd name="connsiteY1" fmla="*/ 191598 h 606722"/>
              <a:gd name="connsiteX2" fmla="*/ 303784 w 607639"/>
              <a:gd name="connsiteY2" fmla="*/ 213819 h 606722"/>
              <a:gd name="connsiteX3" fmla="*/ 326033 w 607639"/>
              <a:gd name="connsiteY3" fmla="*/ 191598 h 606722"/>
              <a:gd name="connsiteX4" fmla="*/ 326033 w 607639"/>
              <a:gd name="connsiteY4" fmla="*/ 164488 h 606722"/>
              <a:gd name="connsiteX5" fmla="*/ 442798 w 607639"/>
              <a:gd name="connsiteY5" fmla="*/ 281193 h 606722"/>
              <a:gd name="connsiteX6" fmla="*/ 415743 w 607639"/>
              <a:gd name="connsiteY6" fmla="*/ 281193 h 606722"/>
              <a:gd name="connsiteX7" fmla="*/ 393493 w 607639"/>
              <a:gd name="connsiteY7" fmla="*/ 303326 h 606722"/>
              <a:gd name="connsiteX8" fmla="*/ 415743 w 607639"/>
              <a:gd name="connsiteY8" fmla="*/ 325547 h 606722"/>
              <a:gd name="connsiteX9" fmla="*/ 442798 w 607639"/>
              <a:gd name="connsiteY9" fmla="*/ 325547 h 606722"/>
              <a:gd name="connsiteX10" fmla="*/ 326033 w 607639"/>
              <a:gd name="connsiteY10" fmla="*/ 442163 h 606722"/>
              <a:gd name="connsiteX11" fmla="*/ 326033 w 607639"/>
              <a:gd name="connsiteY11" fmla="*/ 415142 h 606722"/>
              <a:gd name="connsiteX12" fmla="*/ 303784 w 607639"/>
              <a:gd name="connsiteY12" fmla="*/ 392921 h 606722"/>
              <a:gd name="connsiteX13" fmla="*/ 281624 w 607639"/>
              <a:gd name="connsiteY13" fmla="*/ 415142 h 606722"/>
              <a:gd name="connsiteX14" fmla="*/ 281624 w 607639"/>
              <a:gd name="connsiteY14" fmla="*/ 442163 h 606722"/>
              <a:gd name="connsiteX15" fmla="*/ 164770 w 607639"/>
              <a:gd name="connsiteY15" fmla="*/ 325547 h 606722"/>
              <a:gd name="connsiteX16" fmla="*/ 191914 w 607639"/>
              <a:gd name="connsiteY16" fmla="*/ 325547 h 606722"/>
              <a:gd name="connsiteX17" fmla="*/ 214164 w 607639"/>
              <a:gd name="connsiteY17" fmla="*/ 303326 h 606722"/>
              <a:gd name="connsiteX18" fmla="*/ 191914 w 607639"/>
              <a:gd name="connsiteY18" fmla="*/ 281193 h 606722"/>
              <a:gd name="connsiteX19" fmla="*/ 164770 w 607639"/>
              <a:gd name="connsiteY19" fmla="*/ 281193 h 606722"/>
              <a:gd name="connsiteX20" fmla="*/ 281624 w 607639"/>
              <a:gd name="connsiteY20" fmla="*/ 164488 h 606722"/>
              <a:gd name="connsiteX21" fmla="*/ 303775 w 607639"/>
              <a:gd name="connsiteY21" fmla="*/ 67364 h 606722"/>
              <a:gd name="connsiteX22" fmla="*/ 281613 w 607639"/>
              <a:gd name="connsiteY22" fmla="*/ 89582 h 606722"/>
              <a:gd name="connsiteX23" fmla="*/ 281613 w 607639"/>
              <a:gd name="connsiteY23" fmla="*/ 119709 h 606722"/>
              <a:gd name="connsiteX24" fmla="*/ 119890 w 607639"/>
              <a:gd name="connsiteY24" fmla="*/ 281188 h 606722"/>
              <a:gd name="connsiteX25" fmla="*/ 89717 w 607639"/>
              <a:gd name="connsiteY25" fmla="*/ 281188 h 606722"/>
              <a:gd name="connsiteX26" fmla="*/ 67466 w 607639"/>
              <a:gd name="connsiteY26" fmla="*/ 303317 h 606722"/>
              <a:gd name="connsiteX27" fmla="*/ 89717 w 607639"/>
              <a:gd name="connsiteY27" fmla="*/ 325534 h 606722"/>
              <a:gd name="connsiteX28" fmla="*/ 119890 w 607639"/>
              <a:gd name="connsiteY28" fmla="*/ 325534 h 606722"/>
              <a:gd name="connsiteX29" fmla="*/ 281613 w 607639"/>
              <a:gd name="connsiteY29" fmla="*/ 487013 h 606722"/>
              <a:gd name="connsiteX30" fmla="*/ 281613 w 607639"/>
              <a:gd name="connsiteY30" fmla="*/ 517140 h 606722"/>
              <a:gd name="connsiteX31" fmla="*/ 303775 w 607639"/>
              <a:gd name="connsiteY31" fmla="*/ 539358 h 606722"/>
              <a:gd name="connsiteX32" fmla="*/ 326026 w 607639"/>
              <a:gd name="connsiteY32" fmla="*/ 517140 h 606722"/>
              <a:gd name="connsiteX33" fmla="*/ 326026 w 607639"/>
              <a:gd name="connsiteY33" fmla="*/ 487013 h 606722"/>
              <a:gd name="connsiteX34" fmla="*/ 487749 w 607639"/>
              <a:gd name="connsiteY34" fmla="*/ 325534 h 606722"/>
              <a:gd name="connsiteX35" fmla="*/ 517922 w 607639"/>
              <a:gd name="connsiteY35" fmla="*/ 325534 h 606722"/>
              <a:gd name="connsiteX36" fmla="*/ 540173 w 607639"/>
              <a:gd name="connsiteY36" fmla="*/ 303317 h 606722"/>
              <a:gd name="connsiteX37" fmla="*/ 517922 w 607639"/>
              <a:gd name="connsiteY37" fmla="*/ 281188 h 606722"/>
              <a:gd name="connsiteX38" fmla="*/ 487749 w 607639"/>
              <a:gd name="connsiteY38" fmla="*/ 281188 h 606722"/>
              <a:gd name="connsiteX39" fmla="*/ 326026 w 607639"/>
              <a:gd name="connsiteY39" fmla="*/ 119709 h 606722"/>
              <a:gd name="connsiteX40" fmla="*/ 326026 w 607639"/>
              <a:gd name="connsiteY40" fmla="*/ 89582 h 606722"/>
              <a:gd name="connsiteX41" fmla="*/ 303775 w 607639"/>
              <a:gd name="connsiteY41" fmla="*/ 67364 h 606722"/>
              <a:gd name="connsiteX42" fmla="*/ 303775 w 607639"/>
              <a:gd name="connsiteY42" fmla="*/ 0 h 606722"/>
              <a:gd name="connsiteX43" fmla="*/ 607639 w 607639"/>
              <a:gd name="connsiteY43" fmla="*/ 303317 h 606722"/>
              <a:gd name="connsiteX44" fmla="*/ 303775 w 607639"/>
              <a:gd name="connsiteY44" fmla="*/ 606722 h 606722"/>
              <a:gd name="connsiteX45" fmla="*/ 0 w 607639"/>
              <a:gd name="connsiteY45" fmla="*/ 303317 h 606722"/>
              <a:gd name="connsiteX46" fmla="*/ 303775 w 607639"/>
              <a:gd name="connsiteY46" fmla="*/ 0 h 606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607639" h="606722">
                <a:moveTo>
                  <a:pt x="281624" y="164488"/>
                </a:moveTo>
                <a:lnTo>
                  <a:pt x="281624" y="191598"/>
                </a:lnTo>
                <a:cubicBezTo>
                  <a:pt x="281624" y="203864"/>
                  <a:pt x="291502" y="213819"/>
                  <a:pt x="303784" y="213819"/>
                </a:cubicBezTo>
                <a:cubicBezTo>
                  <a:pt x="316066" y="213819"/>
                  <a:pt x="326033" y="203864"/>
                  <a:pt x="326033" y="191598"/>
                </a:cubicBezTo>
                <a:lnTo>
                  <a:pt x="326033" y="164488"/>
                </a:lnTo>
                <a:cubicBezTo>
                  <a:pt x="385929" y="173999"/>
                  <a:pt x="433275" y="221374"/>
                  <a:pt x="442798" y="281193"/>
                </a:cubicBezTo>
                <a:lnTo>
                  <a:pt x="415743" y="281193"/>
                </a:lnTo>
                <a:cubicBezTo>
                  <a:pt x="403461" y="281193"/>
                  <a:pt x="393493" y="291059"/>
                  <a:pt x="393493" y="303326"/>
                </a:cubicBezTo>
                <a:cubicBezTo>
                  <a:pt x="393493" y="315592"/>
                  <a:pt x="403461" y="325547"/>
                  <a:pt x="415743" y="325547"/>
                </a:cubicBezTo>
                <a:lnTo>
                  <a:pt x="442798" y="325547"/>
                </a:lnTo>
                <a:cubicBezTo>
                  <a:pt x="433275" y="385366"/>
                  <a:pt x="385929" y="432652"/>
                  <a:pt x="326033" y="442163"/>
                </a:cubicBezTo>
                <a:lnTo>
                  <a:pt x="326033" y="415142"/>
                </a:lnTo>
                <a:cubicBezTo>
                  <a:pt x="326033" y="402876"/>
                  <a:pt x="316066" y="392921"/>
                  <a:pt x="303784" y="392921"/>
                </a:cubicBezTo>
                <a:cubicBezTo>
                  <a:pt x="291502" y="392921"/>
                  <a:pt x="281624" y="402876"/>
                  <a:pt x="281624" y="415142"/>
                </a:cubicBezTo>
                <a:lnTo>
                  <a:pt x="281624" y="442163"/>
                </a:lnTo>
                <a:cubicBezTo>
                  <a:pt x="221728" y="432652"/>
                  <a:pt x="174293" y="385366"/>
                  <a:pt x="164770" y="325547"/>
                </a:cubicBezTo>
                <a:lnTo>
                  <a:pt x="191914" y="325547"/>
                </a:lnTo>
                <a:cubicBezTo>
                  <a:pt x="204196" y="325547"/>
                  <a:pt x="214164" y="315592"/>
                  <a:pt x="214164" y="303326"/>
                </a:cubicBezTo>
                <a:cubicBezTo>
                  <a:pt x="214164" y="291059"/>
                  <a:pt x="204196" y="281193"/>
                  <a:pt x="191914" y="281193"/>
                </a:cubicBezTo>
                <a:lnTo>
                  <a:pt x="164770" y="281193"/>
                </a:lnTo>
                <a:cubicBezTo>
                  <a:pt x="174293" y="221374"/>
                  <a:pt x="221728" y="174088"/>
                  <a:pt x="281624" y="164488"/>
                </a:cubicBezTo>
                <a:close/>
                <a:moveTo>
                  <a:pt x="303775" y="67364"/>
                </a:moveTo>
                <a:cubicBezTo>
                  <a:pt x="291492" y="67364"/>
                  <a:pt x="281613" y="77318"/>
                  <a:pt x="281613" y="89582"/>
                </a:cubicBezTo>
                <a:lnTo>
                  <a:pt x="281613" y="119709"/>
                </a:lnTo>
                <a:cubicBezTo>
                  <a:pt x="197147" y="129840"/>
                  <a:pt x="130037" y="196849"/>
                  <a:pt x="119890" y="281188"/>
                </a:cubicBezTo>
                <a:lnTo>
                  <a:pt x="89717" y="281188"/>
                </a:lnTo>
                <a:cubicBezTo>
                  <a:pt x="77435" y="281188"/>
                  <a:pt x="67466" y="291052"/>
                  <a:pt x="67466" y="303317"/>
                </a:cubicBezTo>
                <a:cubicBezTo>
                  <a:pt x="67466" y="315581"/>
                  <a:pt x="77435" y="325534"/>
                  <a:pt x="89717" y="325534"/>
                </a:cubicBezTo>
                <a:lnTo>
                  <a:pt x="119890" y="325534"/>
                </a:lnTo>
                <a:cubicBezTo>
                  <a:pt x="130037" y="409784"/>
                  <a:pt x="197147" y="476882"/>
                  <a:pt x="281613" y="487013"/>
                </a:cubicBezTo>
                <a:lnTo>
                  <a:pt x="281613" y="517140"/>
                </a:lnTo>
                <a:cubicBezTo>
                  <a:pt x="281613" y="529404"/>
                  <a:pt x="291492" y="539358"/>
                  <a:pt x="303775" y="539358"/>
                </a:cubicBezTo>
                <a:cubicBezTo>
                  <a:pt x="316058" y="539358"/>
                  <a:pt x="326026" y="529404"/>
                  <a:pt x="326026" y="517140"/>
                </a:cubicBezTo>
                <a:lnTo>
                  <a:pt x="326026" y="487013"/>
                </a:lnTo>
                <a:cubicBezTo>
                  <a:pt x="410403" y="476882"/>
                  <a:pt x="477602" y="409873"/>
                  <a:pt x="487749" y="325534"/>
                </a:cubicBezTo>
                <a:lnTo>
                  <a:pt x="517922" y="325534"/>
                </a:lnTo>
                <a:cubicBezTo>
                  <a:pt x="530204" y="325534"/>
                  <a:pt x="540173" y="315581"/>
                  <a:pt x="540173" y="303317"/>
                </a:cubicBezTo>
                <a:cubicBezTo>
                  <a:pt x="540173" y="291052"/>
                  <a:pt x="530204" y="281188"/>
                  <a:pt x="517922" y="281188"/>
                </a:cubicBezTo>
                <a:lnTo>
                  <a:pt x="487749" y="281188"/>
                </a:lnTo>
                <a:cubicBezTo>
                  <a:pt x="477602" y="196849"/>
                  <a:pt x="410403" y="129840"/>
                  <a:pt x="326026" y="119709"/>
                </a:cubicBezTo>
                <a:lnTo>
                  <a:pt x="326026" y="89582"/>
                </a:lnTo>
                <a:cubicBezTo>
                  <a:pt x="326026" y="77318"/>
                  <a:pt x="316058" y="67364"/>
                  <a:pt x="303775" y="67364"/>
                </a:cubicBezTo>
                <a:close/>
                <a:moveTo>
                  <a:pt x="303775" y="0"/>
                </a:moveTo>
                <a:cubicBezTo>
                  <a:pt x="471283" y="0"/>
                  <a:pt x="607639" y="136061"/>
                  <a:pt x="607639" y="303317"/>
                </a:cubicBezTo>
                <a:cubicBezTo>
                  <a:pt x="607639" y="470572"/>
                  <a:pt x="471283" y="606722"/>
                  <a:pt x="303775" y="606722"/>
                </a:cubicBezTo>
                <a:cubicBezTo>
                  <a:pt x="136267" y="606722"/>
                  <a:pt x="0" y="470572"/>
                  <a:pt x="0" y="303317"/>
                </a:cubicBezTo>
                <a:cubicBezTo>
                  <a:pt x="0" y="136061"/>
                  <a:pt x="136267" y="0"/>
                  <a:pt x="30377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heart_160964"/>
          <p:cNvSpPr/>
          <p:nvPr/>
        </p:nvSpPr>
        <p:spPr>
          <a:xfrm>
            <a:off x="5747672" y="3399196"/>
            <a:ext cx="576000" cy="720000"/>
          </a:xfrm>
          <a:custGeom>
            <a:avLst/>
            <a:gdLst>
              <a:gd name="connsiteX0" fmla="*/ 373273 h 605239"/>
              <a:gd name="connsiteY0" fmla="*/ 373273 h 605239"/>
              <a:gd name="connsiteX1" fmla="*/ 373273 h 605239"/>
              <a:gd name="connsiteY1" fmla="*/ 373273 h 605239"/>
              <a:gd name="connsiteX2" fmla="*/ 373273 h 605239"/>
              <a:gd name="connsiteY2" fmla="*/ 373273 h 605239"/>
              <a:gd name="connsiteX3" fmla="*/ 373273 h 605239"/>
              <a:gd name="connsiteY3" fmla="*/ 373273 h 605239"/>
              <a:gd name="connsiteX4" fmla="*/ 373273 h 605239"/>
              <a:gd name="connsiteY4" fmla="*/ 373273 h 605239"/>
              <a:gd name="connsiteX5" fmla="*/ 373273 h 605239"/>
              <a:gd name="connsiteY5" fmla="*/ 373273 h 605239"/>
              <a:gd name="connsiteX6" fmla="*/ 373273 h 605239"/>
              <a:gd name="connsiteY6" fmla="*/ 373273 h 605239"/>
              <a:gd name="connsiteX7" fmla="*/ 373273 h 605239"/>
              <a:gd name="connsiteY7" fmla="*/ 373273 h 605239"/>
              <a:gd name="connsiteX8" fmla="*/ 373273 h 605239"/>
              <a:gd name="connsiteY8" fmla="*/ 373273 h 605239"/>
              <a:gd name="connsiteX9" fmla="*/ 373273 h 605239"/>
              <a:gd name="connsiteY9" fmla="*/ 373273 h 605239"/>
              <a:gd name="connsiteX10" fmla="*/ 373273 h 605239"/>
              <a:gd name="connsiteY10" fmla="*/ 373273 h 605239"/>
              <a:gd name="connsiteX11" fmla="*/ 373273 h 605239"/>
              <a:gd name="connsiteY11" fmla="*/ 373273 h 605239"/>
              <a:gd name="connsiteX12" fmla="*/ 373273 h 605239"/>
              <a:gd name="connsiteY12" fmla="*/ 373273 h 605239"/>
              <a:gd name="connsiteX13" fmla="*/ 373273 h 605239"/>
              <a:gd name="connsiteY13" fmla="*/ 373273 h 605239"/>
              <a:gd name="connsiteX14" fmla="*/ 373273 h 605239"/>
              <a:gd name="connsiteY14" fmla="*/ 373273 h 605239"/>
              <a:gd name="connsiteX15" fmla="*/ 373273 h 605239"/>
              <a:gd name="connsiteY15" fmla="*/ 373273 h 605239"/>
              <a:gd name="connsiteX16" fmla="*/ 373273 h 605239"/>
              <a:gd name="connsiteY16" fmla="*/ 373273 h 605239"/>
              <a:gd name="connsiteX17" fmla="*/ 373273 h 605239"/>
              <a:gd name="connsiteY17" fmla="*/ 373273 h 605239"/>
              <a:gd name="connsiteX18" fmla="*/ 373273 h 605239"/>
              <a:gd name="connsiteY18" fmla="*/ 373273 h 605239"/>
              <a:gd name="connsiteX19" fmla="*/ 373273 h 605239"/>
              <a:gd name="connsiteY19" fmla="*/ 373273 h 605239"/>
              <a:gd name="connsiteX20" fmla="*/ 373273 h 605239"/>
              <a:gd name="connsiteY20" fmla="*/ 373273 h 605239"/>
              <a:gd name="connsiteX21" fmla="*/ 373273 h 605239"/>
              <a:gd name="connsiteY21" fmla="*/ 373273 h 605239"/>
              <a:gd name="connsiteX22" fmla="*/ 373273 h 605239"/>
              <a:gd name="connsiteY22" fmla="*/ 373273 h 605239"/>
              <a:gd name="connsiteX23" fmla="*/ 373273 h 605239"/>
              <a:gd name="connsiteY23" fmla="*/ 373273 h 605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435931" h="605380">
                <a:moveTo>
                  <a:pt x="186815" y="369393"/>
                </a:moveTo>
                <a:cubicBezTo>
                  <a:pt x="167038" y="369393"/>
                  <a:pt x="151160" y="385335"/>
                  <a:pt x="151160" y="404985"/>
                </a:cubicBezTo>
                <a:cubicBezTo>
                  <a:pt x="151160" y="431495"/>
                  <a:pt x="218012" y="485718"/>
                  <a:pt x="218012" y="485718"/>
                </a:cubicBezTo>
                <a:cubicBezTo>
                  <a:pt x="218012" y="485718"/>
                  <a:pt x="284864" y="432792"/>
                  <a:pt x="285143" y="404985"/>
                </a:cubicBezTo>
                <a:cubicBezTo>
                  <a:pt x="285143" y="385243"/>
                  <a:pt x="269173" y="369393"/>
                  <a:pt x="249488" y="369393"/>
                </a:cubicBezTo>
                <a:cubicBezTo>
                  <a:pt x="235932" y="369393"/>
                  <a:pt x="223955" y="377549"/>
                  <a:pt x="218105" y="388579"/>
                </a:cubicBezTo>
                <a:cubicBezTo>
                  <a:pt x="212348" y="377086"/>
                  <a:pt x="200278" y="369393"/>
                  <a:pt x="186815" y="369393"/>
                </a:cubicBezTo>
                <a:close/>
                <a:moveTo>
                  <a:pt x="218012" y="232583"/>
                </a:moveTo>
                <a:cubicBezTo>
                  <a:pt x="338346" y="232583"/>
                  <a:pt x="436024" y="269103"/>
                  <a:pt x="435931" y="389228"/>
                </a:cubicBezTo>
                <a:lnTo>
                  <a:pt x="435931" y="605195"/>
                </a:lnTo>
                <a:lnTo>
                  <a:pt x="369544" y="605195"/>
                </a:lnTo>
                <a:cubicBezTo>
                  <a:pt x="369079" y="531321"/>
                  <a:pt x="363694" y="411659"/>
                  <a:pt x="333889" y="372729"/>
                </a:cubicBezTo>
                <a:lnTo>
                  <a:pt x="333889" y="605380"/>
                </a:lnTo>
                <a:lnTo>
                  <a:pt x="102042" y="605380"/>
                </a:lnTo>
                <a:lnTo>
                  <a:pt x="102042" y="372915"/>
                </a:lnTo>
                <a:cubicBezTo>
                  <a:pt x="72145" y="411844"/>
                  <a:pt x="66852" y="530950"/>
                  <a:pt x="66388" y="605380"/>
                </a:cubicBezTo>
                <a:lnTo>
                  <a:pt x="0" y="605380"/>
                </a:lnTo>
                <a:lnTo>
                  <a:pt x="0" y="389228"/>
                </a:lnTo>
                <a:cubicBezTo>
                  <a:pt x="0" y="269103"/>
                  <a:pt x="97679" y="232583"/>
                  <a:pt x="218012" y="232583"/>
                </a:cubicBezTo>
                <a:close/>
                <a:moveTo>
                  <a:pt x="217977" y="0"/>
                </a:moveTo>
                <a:cubicBezTo>
                  <a:pt x="270083" y="0"/>
                  <a:pt x="312323" y="42161"/>
                  <a:pt x="312323" y="94170"/>
                </a:cubicBezTo>
                <a:cubicBezTo>
                  <a:pt x="312323" y="146179"/>
                  <a:pt x="270083" y="188340"/>
                  <a:pt x="217977" y="188340"/>
                </a:cubicBezTo>
                <a:cubicBezTo>
                  <a:pt x="165871" y="188340"/>
                  <a:pt x="123631" y="146179"/>
                  <a:pt x="123631" y="94170"/>
                </a:cubicBezTo>
                <a:cubicBezTo>
                  <a:pt x="123631" y="42161"/>
                  <a:pt x="165871" y="0"/>
                  <a:pt x="21797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nvestments-protection_73204"/>
          <p:cNvSpPr/>
          <p:nvPr/>
        </p:nvSpPr>
        <p:spPr>
          <a:xfrm>
            <a:off x="9573984" y="3451888"/>
            <a:ext cx="720000" cy="720000"/>
          </a:xfrm>
          <a:custGeom>
            <a:avLst/>
            <a:gdLst>
              <a:gd name="connsiteX0" fmla="*/ 554327 w 582017"/>
              <a:gd name="connsiteY0" fmla="*/ 398973 h 601853"/>
              <a:gd name="connsiteX1" fmla="*/ 563560 w 582017"/>
              <a:gd name="connsiteY1" fmla="*/ 402454 h 601853"/>
              <a:gd name="connsiteX2" fmla="*/ 577799 w 582017"/>
              <a:gd name="connsiteY2" fmla="*/ 415635 h 601853"/>
              <a:gd name="connsiteX3" fmla="*/ 578540 w 582017"/>
              <a:gd name="connsiteY3" fmla="*/ 434001 h 601853"/>
              <a:gd name="connsiteX4" fmla="*/ 468040 w 582017"/>
              <a:gd name="connsiteY4" fmla="*/ 550266 h 601853"/>
              <a:gd name="connsiteX5" fmla="*/ 448758 w 582017"/>
              <a:gd name="connsiteY5" fmla="*/ 552043 h 601853"/>
              <a:gd name="connsiteX6" fmla="*/ 357392 w 582017"/>
              <a:gd name="connsiteY6" fmla="*/ 484654 h 601853"/>
              <a:gd name="connsiteX7" fmla="*/ 354870 w 582017"/>
              <a:gd name="connsiteY7" fmla="*/ 466584 h 601853"/>
              <a:gd name="connsiteX8" fmla="*/ 366588 w 582017"/>
              <a:gd name="connsiteY8" fmla="*/ 451033 h 601853"/>
              <a:gd name="connsiteX9" fmla="*/ 384831 w 582017"/>
              <a:gd name="connsiteY9" fmla="*/ 448367 h 601853"/>
              <a:gd name="connsiteX10" fmla="*/ 443419 w 582017"/>
              <a:gd name="connsiteY10" fmla="*/ 491319 h 601853"/>
              <a:gd name="connsiteX11" fmla="*/ 462701 w 582017"/>
              <a:gd name="connsiteY11" fmla="*/ 489393 h 601853"/>
              <a:gd name="connsiteX12" fmla="*/ 545316 w 582017"/>
              <a:gd name="connsiteY12" fmla="*/ 403046 h 601853"/>
              <a:gd name="connsiteX13" fmla="*/ 554327 w 582017"/>
              <a:gd name="connsiteY13" fmla="*/ 398973 h 601853"/>
              <a:gd name="connsiteX14" fmla="*/ 262860 w 582017"/>
              <a:gd name="connsiteY14" fmla="*/ 0 h 601853"/>
              <a:gd name="connsiteX15" fmla="*/ 415651 w 582017"/>
              <a:gd name="connsiteY15" fmla="*/ 73473 h 601853"/>
              <a:gd name="connsiteX16" fmla="*/ 510885 w 582017"/>
              <a:gd name="connsiteY16" fmla="*/ 82805 h 601853"/>
              <a:gd name="connsiteX17" fmla="*/ 524829 w 582017"/>
              <a:gd name="connsiteY17" fmla="*/ 99543 h 601853"/>
              <a:gd name="connsiteX18" fmla="*/ 525571 w 582017"/>
              <a:gd name="connsiteY18" fmla="*/ 272856 h 601853"/>
              <a:gd name="connsiteX19" fmla="*/ 517412 w 582017"/>
              <a:gd name="connsiteY19" fmla="*/ 332108 h 601853"/>
              <a:gd name="connsiteX20" fmla="*/ 506138 w 582017"/>
              <a:gd name="connsiteY20" fmla="*/ 338181 h 601853"/>
              <a:gd name="connsiteX21" fmla="*/ 467125 w 582017"/>
              <a:gd name="connsiteY21" fmla="*/ 332849 h 601853"/>
              <a:gd name="connsiteX22" fmla="*/ 322938 w 582017"/>
              <a:gd name="connsiteY22" fmla="*/ 476831 h 601853"/>
              <a:gd name="connsiteX23" fmla="*/ 344002 w 582017"/>
              <a:gd name="connsiteY23" fmla="*/ 551933 h 601853"/>
              <a:gd name="connsiteX24" fmla="*/ 343260 w 582017"/>
              <a:gd name="connsiteY24" fmla="*/ 561265 h 601853"/>
              <a:gd name="connsiteX25" fmla="*/ 262860 w 582017"/>
              <a:gd name="connsiteY25" fmla="*/ 601853 h 601853"/>
              <a:gd name="connsiteX26" fmla="*/ 0 w 582017"/>
              <a:gd name="connsiteY26" fmla="*/ 272856 h 601853"/>
              <a:gd name="connsiteX27" fmla="*/ 3263 w 582017"/>
              <a:gd name="connsiteY27" fmla="*/ 93766 h 601853"/>
              <a:gd name="connsiteX28" fmla="*/ 15872 w 582017"/>
              <a:gd name="connsiteY28" fmla="*/ 80879 h 601853"/>
              <a:gd name="connsiteX29" fmla="*/ 126386 w 582017"/>
              <a:gd name="connsiteY29" fmla="*/ 73473 h 601853"/>
              <a:gd name="connsiteX30" fmla="*/ 262860 w 582017"/>
              <a:gd name="connsiteY30" fmla="*/ 0 h 601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82017" h="601853">
                <a:moveTo>
                  <a:pt x="554327" y="398973"/>
                </a:moveTo>
                <a:cubicBezTo>
                  <a:pt x="557627" y="398862"/>
                  <a:pt x="560965" y="400010"/>
                  <a:pt x="563560" y="402454"/>
                </a:cubicBezTo>
                <a:lnTo>
                  <a:pt x="577799" y="415635"/>
                </a:lnTo>
                <a:cubicBezTo>
                  <a:pt x="583138" y="420523"/>
                  <a:pt x="583435" y="428817"/>
                  <a:pt x="578540" y="434001"/>
                </a:cubicBezTo>
                <a:lnTo>
                  <a:pt x="468040" y="550266"/>
                </a:lnTo>
                <a:cubicBezTo>
                  <a:pt x="463146" y="555449"/>
                  <a:pt x="454543" y="556338"/>
                  <a:pt x="448758" y="552043"/>
                </a:cubicBezTo>
                <a:lnTo>
                  <a:pt x="357392" y="484654"/>
                </a:lnTo>
                <a:cubicBezTo>
                  <a:pt x="351756" y="480358"/>
                  <a:pt x="350569" y="472361"/>
                  <a:pt x="354870" y="466584"/>
                </a:cubicBezTo>
                <a:lnTo>
                  <a:pt x="366588" y="451033"/>
                </a:lnTo>
                <a:cubicBezTo>
                  <a:pt x="370741" y="445405"/>
                  <a:pt x="379047" y="444220"/>
                  <a:pt x="384831" y="448367"/>
                </a:cubicBezTo>
                <a:lnTo>
                  <a:pt x="443419" y="491319"/>
                </a:lnTo>
                <a:cubicBezTo>
                  <a:pt x="449055" y="495466"/>
                  <a:pt x="457806" y="494725"/>
                  <a:pt x="462701" y="489393"/>
                </a:cubicBezTo>
                <a:lnTo>
                  <a:pt x="545316" y="403046"/>
                </a:lnTo>
                <a:cubicBezTo>
                  <a:pt x="547764" y="400454"/>
                  <a:pt x="551027" y="399084"/>
                  <a:pt x="554327" y="398973"/>
                </a:cubicBezTo>
                <a:close/>
                <a:moveTo>
                  <a:pt x="262860" y="0"/>
                </a:moveTo>
                <a:cubicBezTo>
                  <a:pt x="286001" y="0"/>
                  <a:pt x="346969" y="53623"/>
                  <a:pt x="415651" y="73473"/>
                </a:cubicBezTo>
                <a:cubicBezTo>
                  <a:pt x="448731" y="82953"/>
                  <a:pt x="480179" y="82953"/>
                  <a:pt x="510885" y="82805"/>
                </a:cubicBezTo>
                <a:cubicBezTo>
                  <a:pt x="515187" y="82805"/>
                  <a:pt x="524829" y="82805"/>
                  <a:pt x="524829" y="99543"/>
                </a:cubicBezTo>
                <a:cubicBezTo>
                  <a:pt x="524829" y="101617"/>
                  <a:pt x="525571" y="271523"/>
                  <a:pt x="525571" y="272856"/>
                </a:cubicBezTo>
                <a:cubicBezTo>
                  <a:pt x="525571" y="292853"/>
                  <a:pt x="522604" y="312703"/>
                  <a:pt x="517412" y="332108"/>
                </a:cubicBezTo>
                <a:cubicBezTo>
                  <a:pt x="516671" y="335071"/>
                  <a:pt x="513704" y="341440"/>
                  <a:pt x="506138" y="338181"/>
                </a:cubicBezTo>
                <a:cubicBezTo>
                  <a:pt x="494716" y="334922"/>
                  <a:pt x="483887" y="332849"/>
                  <a:pt x="467125" y="332849"/>
                </a:cubicBezTo>
                <a:cubicBezTo>
                  <a:pt x="387466" y="332849"/>
                  <a:pt x="322938" y="397433"/>
                  <a:pt x="322938" y="476831"/>
                </a:cubicBezTo>
                <a:cubicBezTo>
                  <a:pt x="322938" y="504383"/>
                  <a:pt x="330651" y="530158"/>
                  <a:pt x="344002" y="551933"/>
                </a:cubicBezTo>
                <a:cubicBezTo>
                  <a:pt x="345485" y="554303"/>
                  <a:pt x="348156" y="557118"/>
                  <a:pt x="343260" y="561265"/>
                </a:cubicBezTo>
                <a:cubicBezTo>
                  <a:pt x="306768" y="588373"/>
                  <a:pt x="279622" y="601853"/>
                  <a:pt x="262860" y="601853"/>
                </a:cubicBezTo>
                <a:cubicBezTo>
                  <a:pt x="210199" y="601853"/>
                  <a:pt x="0" y="442613"/>
                  <a:pt x="0" y="272856"/>
                </a:cubicBezTo>
                <a:cubicBezTo>
                  <a:pt x="0" y="270930"/>
                  <a:pt x="2670" y="97322"/>
                  <a:pt x="3263" y="93766"/>
                </a:cubicBezTo>
                <a:cubicBezTo>
                  <a:pt x="5192" y="79694"/>
                  <a:pt x="11719" y="80731"/>
                  <a:pt x="15872" y="80879"/>
                </a:cubicBezTo>
                <a:cubicBezTo>
                  <a:pt x="50584" y="82509"/>
                  <a:pt x="87669" y="84582"/>
                  <a:pt x="126386" y="73473"/>
                </a:cubicBezTo>
                <a:cubicBezTo>
                  <a:pt x="195068" y="53623"/>
                  <a:pt x="240312" y="0"/>
                  <a:pt x="26286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21" name="组合 20"/>
          <p:cNvGrpSpPr/>
          <p:nvPr/>
        </p:nvGrpSpPr>
        <p:grpSpPr>
          <a:xfrm>
            <a:off x="528882" y="3298558"/>
            <a:ext cx="3686482" cy="1796660"/>
            <a:chOff x="224085" y="3164277"/>
            <a:chExt cx="3404549" cy="1796660"/>
          </a:xfrm>
        </p:grpSpPr>
        <p:sp>
          <p:nvSpPr>
            <p:cNvPr id="3" name="矩形 2"/>
            <p:cNvSpPr/>
            <p:nvPr/>
          </p:nvSpPr>
          <p:spPr>
            <a:xfrm>
              <a:off x="303953" y="4037607"/>
              <a:ext cx="3324681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 defTabSz="457200">
                <a:lnSpc>
                  <a:spcPct val="150000"/>
                </a:lnSpc>
                <a:defRPr/>
              </a:pPr>
              <a:r>
                <a:rPr lang="zh-CN" altLang="en-US" b="1" kern="0" dirty="0">
                  <a:solidFill>
                    <a:prstClr val="white"/>
                  </a:solidFill>
                  <a:latin typeface="Arial" panose="020B0604020202020204"/>
                  <a:ea typeface="微软雅黑" panose="020B0503020204020204" charset="-122"/>
                  <a:cs typeface="+mn-ea"/>
                  <a:sym typeface="+mn-lt"/>
                </a:rPr>
                <a:t>外源长效靶向保护</a:t>
              </a:r>
              <a:r>
                <a:rPr lang="en-US" altLang="zh-CN" b="1" kern="0" dirty="0">
                  <a:solidFill>
                    <a:prstClr val="white"/>
                  </a:solidFill>
                  <a:latin typeface="Arial" panose="020B0604020202020204"/>
                  <a:ea typeface="微软雅黑" panose="020B0503020204020204" charset="-122"/>
                  <a:cs typeface="+mn-ea"/>
                  <a:sym typeface="+mn-lt"/>
                </a:rPr>
                <a:t>+</a:t>
              </a:r>
              <a:r>
                <a:rPr lang="zh-CN" altLang="en-US" b="1" kern="0" dirty="0">
                  <a:solidFill>
                    <a:prstClr val="white"/>
                  </a:solidFill>
                  <a:latin typeface="Arial" panose="020B0604020202020204"/>
                  <a:ea typeface="微软雅黑" panose="020B0503020204020204" charset="-122"/>
                  <a:cs typeface="+mn-ea"/>
                  <a:sym typeface="+mn-lt"/>
                </a:rPr>
                <a:t>内源深层修复，</a:t>
              </a:r>
              <a:endParaRPr lang="en-US" altLang="zh-CN" b="1" kern="0" dirty="0">
                <a:solidFill>
                  <a:prstClr val="white"/>
                </a:solidFill>
                <a:latin typeface="Arial" panose="020B0604020202020204"/>
                <a:ea typeface="微软雅黑" panose="020B0503020204020204" charset="-122"/>
                <a:cs typeface="+mn-ea"/>
                <a:sym typeface="+mn-lt"/>
              </a:endParaRPr>
            </a:p>
            <a:p>
              <a:pPr lvl="0" algn="ctr" defTabSz="457200">
                <a:lnSpc>
                  <a:spcPct val="150000"/>
                </a:lnSpc>
                <a:defRPr/>
              </a:pPr>
              <a:r>
                <a:rPr lang="zh-CN" altLang="en-US" b="1" kern="0" dirty="0">
                  <a:solidFill>
                    <a:prstClr val="white"/>
                  </a:solidFill>
                  <a:latin typeface="Arial" panose="020B0604020202020204"/>
                  <a:ea typeface="微软雅黑" panose="020B0503020204020204" charset="-122"/>
                  <a:cs typeface="+mn-ea"/>
                  <a:sym typeface="+mn-lt"/>
                </a:rPr>
                <a:t>多效合一，直击黏膜损伤病因</a:t>
              </a:r>
              <a:endParaRPr lang="zh-CN" altLang="en-US" b="1" kern="0" dirty="0">
                <a:solidFill>
                  <a:prstClr val="white"/>
                </a:solidFill>
                <a:latin typeface="Arial" panose="020B0604020202020204"/>
                <a:ea typeface="微软雅黑" panose="020B0503020204020204" charset="-122"/>
                <a:cs typeface="+mn-ea"/>
                <a:sym typeface="+mn-lt"/>
              </a:endParaRPr>
            </a:p>
          </p:txBody>
        </p:sp>
        <p:sp>
          <p:nvSpPr>
            <p:cNvPr id="18" name="圆角矩形 20"/>
            <p:cNvSpPr/>
            <p:nvPr/>
          </p:nvSpPr>
          <p:spPr>
            <a:xfrm>
              <a:off x="224085" y="3164277"/>
              <a:ext cx="3324681" cy="1775469"/>
            </a:xfrm>
            <a:prstGeom prst="rect">
              <a:avLst/>
            </a:prstGeom>
            <a:noFill/>
            <a:ln w="28575" cap="flat" cmpd="sng" algn="ctr">
              <a:solidFill>
                <a:schemeClr val="bg1"/>
              </a:solidFill>
              <a:prstDash val="solid"/>
              <a:miter lim="800000"/>
            </a:ln>
            <a:effectLst>
              <a:outerShdw blurRad="50800" dist="38100" dir="2700000" algn="tl" rotWithShape="0">
                <a:schemeClr val="tx2">
                  <a:lumMod val="75000"/>
                  <a:lumOff val="25000"/>
                  <a:alpha val="4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4327247" y="3298559"/>
            <a:ext cx="3600000" cy="1764000"/>
            <a:chOff x="4192232" y="3195403"/>
            <a:chExt cx="3324682" cy="1764000"/>
          </a:xfrm>
        </p:grpSpPr>
        <p:sp>
          <p:nvSpPr>
            <p:cNvPr id="8" name="矩形 7"/>
            <p:cNvSpPr/>
            <p:nvPr/>
          </p:nvSpPr>
          <p:spPr>
            <a:xfrm>
              <a:off x="4192232" y="4042510"/>
              <a:ext cx="3324681" cy="87395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 defTabSz="457200">
                <a:lnSpc>
                  <a:spcPct val="150000"/>
                </a:lnSpc>
                <a:defRPr/>
              </a:pPr>
              <a:r>
                <a:rPr lang="zh-CN" altLang="en-US" b="1" kern="0" dirty="0">
                  <a:solidFill>
                    <a:prstClr val="white"/>
                  </a:solidFill>
                  <a:latin typeface="Arial" panose="020B0604020202020204"/>
                  <a:ea typeface="微软雅黑" panose="020B0503020204020204" charset="-122"/>
                  <a:cs typeface="+mn-ea"/>
                  <a:sym typeface="+mn-lt"/>
                </a:rPr>
                <a:t>口崩片剂可无水服用，</a:t>
              </a:r>
              <a:endParaRPr lang="en-US" altLang="zh-CN" b="1" kern="0" dirty="0">
                <a:solidFill>
                  <a:prstClr val="white"/>
                </a:solidFill>
                <a:latin typeface="Arial" panose="020B0604020202020204"/>
                <a:ea typeface="微软雅黑" panose="020B0503020204020204" charset="-122"/>
                <a:cs typeface="+mn-ea"/>
                <a:sym typeface="+mn-lt"/>
              </a:endParaRPr>
            </a:p>
            <a:p>
              <a:pPr lvl="0" algn="ctr" defTabSz="457200">
                <a:lnSpc>
                  <a:spcPct val="150000"/>
                </a:lnSpc>
                <a:defRPr/>
              </a:pPr>
              <a:r>
                <a:rPr lang="zh-CN" altLang="en-US" b="1" kern="0" dirty="0">
                  <a:solidFill>
                    <a:prstClr val="white"/>
                  </a:solidFill>
                  <a:latin typeface="Arial" panose="020B0604020202020204"/>
                  <a:ea typeface="微软雅黑" panose="020B0503020204020204" charset="-122"/>
                  <a:cs typeface="+mn-ea"/>
                  <a:sym typeface="+mn-lt"/>
                </a:rPr>
                <a:t>特殊胃溃疡患者优选</a:t>
              </a:r>
              <a:endParaRPr lang="zh-CN" altLang="en-US" b="1" kern="0" dirty="0">
                <a:solidFill>
                  <a:prstClr val="white"/>
                </a:solidFill>
                <a:latin typeface="Arial" panose="020B0604020202020204"/>
                <a:ea typeface="微软雅黑" panose="020B0503020204020204" charset="-122"/>
                <a:cs typeface="+mn-ea"/>
                <a:sym typeface="+mn-lt"/>
              </a:endParaRPr>
            </a:p>
          </p:txBody>
        </p:sp>
        <p:sp>
          <p:nvSpPr>
            <p:cNvPr id="19" name="圆角矩形 20"/>
            <p:cNvSpPr/>
            <p:nvPr/>
          </p:nvSpPr>
          <p:spPr>
            <a:xfrm>
              <a:off x="4192233" y="3195403"/>
              <a:ext cx="3324681" cy="1764000"/>
            </a:xfrm>
            <a:prstGeom prst="rect">
              <a:avLst/>
            </a:prstGeom>
            <a:noFill/>
            <a:ln w="28575" cap="flat" cmpd="sng" algn="ctr">
              <a:solidFill>
                <a:schemeClr val="bg1"/>
              </a:solidFill>
              <a:prstDash val="solid"/>
              <a:miter lim="800000"/>
            </a:ln>
            <a:effectLst>
              <a:outerShdw blurRad="50800" dist="38100" dir="2700000" algn="tl" rotWithShape="0">
                <a:schemeClr val="tx2">
                  <a:lumMod val="75000"/>
                  <a:lumOff val="25000"/>
                  <a:alpha val="4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8125610" y="3298558"/>
            <a:ext cx="3600003" cy="1786065"/>
            <a:chOff x="8292248" y="3169861"/>
            <a:chExt cx="3324684" cy="1786065"/>
          </a:xfrm>
        </p:grpSpPr>
        <p:sp>
          <p:nvSpPr>
            <p:cNvPr id="10" name="矩形 9"/>
            <p:cNvSpPr/>
            <p:nvPr/>
          </p:nvSpPr>
          <p:spPr>
            <a:xfrm>
              <a:off x="8292248" y="4032596"/>
              <a:ext cx="3324684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 defTabSz="457200">
                <a:lnSpc>
                  <a:spcPct val="150000"/>
                </a:lnSpc>
                <a:defRPr/>
              </a:pPr>
              <a:r>
                <a:rPr lang="zh-CN" altLang="en-US" b="1" kern="0" dirty="0">
                  <a:solidFill>
                    <a:prstClr val="white"/>
                  </a:solidFill>
                  <a:latin typeface="Arial" panose="020B0604020202020204"/>
                  <a:ea typeface="微软雅黑" panose="020B0503020204020204" charset="-122"/>
                  <a:cs typeface="+mn-ea"/>
                  <a:sym typeface="+mn-lt"/>
                </a:rPr>
                <a:t>安全性更优，不依赖前列腺素，</a:t>
              </a:r>
              <a:endParaRPr lang="en-US" altLang="zh-CN" b="1" kern="0" dirty="0">
                <a:solidFill>
                  <a:prstClr val="white"/>
                </a:solidFill>
                <a:latin typeface="Arial" panose="020B0604020202020204"/>
                <a:ea typeface="微软雅黑" panose="020B0503020204020204" charset="-122"/>
                <a:cs typeface="+mn-ea"/>
                <a:sym typeface="+mn-lt"/>
              </a:endParaRPr>
            </a:p>
            <a:p>
              <a:pPr lvl="0" algn="ctr" defTabSz="457200">
                <a:lnSpc>
                  <a:spcPct val="150000"/>
                </a:lnSpc>
                <a:defRPr/>
              </a:pPr>
              <a:r>
                <a:rPr lang="zh-CN" altLang="en-US" b="1" kern="0" dirty="0">
                  <a:solidFill>
                    <a:prstClr val="white"/>
                  </a:solidFill>
                  <a:latin typeface="Arial" panose="020B0604020202020204"/>
                  <a:ea typeface="微软雅黑" panose="020B0503020204020204" charset="-122"/>
                  <a:cs typeface="+mn-ea"/>
                  <a:sym typeface="+mn-lt"/>
                </a:rPr>
                <a:t>内源性代谢，无有害蓄积</a:t>
              </a:r>
              <a:endParaRPr lang="zh-CN" altLang="en-US" b="1" kern="0" dirty="0">
                <a:solidFill>
                  <a:prstClr val="white"/>
                </a:solidFill>
                <a:latin typeface="Arial" panose="020B0604020202020204"/>
                <a:ea typeface="微软雅黑" panose="020B0503020204020204" charset="-122"/>
                <a:cs typeface="+mn-ea"/>
                <a:sym typeface="+mn-lt"/>
              </a:endParaRPr>
            </a:p>
          </p:txBody>
        </p:sp>
        <p:sp>
          <p:nvSpPr>
            <p:cNvPr id="20" name="圆角矩形 20"/>
            <p:cNvSpPr/>
            <p:nvPr/>
          </p:nvSpPr>
          <p:spPr>
            <a:xfrm>
              <a:off x="8292251" y="3169861"/>
              <a:ext cx="3324681" cy="1775469"/>
            </a:xfrm>
            <a:prstGeom prst="rect">
              <a:avLst/>
            </a:prstGeom>
            <a:noFill/>
            <a:ln w="28575" cap="flat" cmpd="sng" algn="ctr">
              <a:solidFill>
                <a:schemeClr val="bg1"/>
              </a:solidFill>
              <a:prstDash val="solid"/>
              <a:miter lim="800000"/>
            </a:ln>
            <a:effectLst>
              <a:outerShdw blurRad="50800" dist="38100" dir="2700000" algn="tl" rotWithShape="0">
                <a:schemeClr val="tx2">
                  <a:lumMod val="75000"/>
                  <a:lumOff val="25000"/>
                  <a:alpha val="4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endParaRPr>
            </a:p>
          </p:txBody>
        </p:sp>
      </p:grpSp>
      <p:sp>
        <p:nvSpPr>
          <p:cNvPr id="22" name="标题 1"/>
          <p:cNvSpPr txBox="1"/>
          <p:nvPr/>
        </p:nvSpPr>
        <p:spPr>
          <a:xfrm>
            <a:off x="0" y="1136061"/>
            <a:ext cx="12191999" cy="1037744"/>
          </a:xfrm>
          <a:prstGeom prst="rect">
            <a:avLst/>
          </a:prstGeom>
          <a:effectLst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</a:pPr>
            <a:r>
              <a:rPr lang="zh-CN" altLang="en-US" sz="5400" b="1" dirty="0">
                <a:solidFill>
                  <a:srgbClr val="1B71B5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lt"/>
              </a:rPr>
              <a:t>聚普瑞锌口崩片</a:t>
            </a:r>
            <a:endParaRPr lang="en-US" altLang="zh-CN" sz="5400" b="1" dirty="0">
              <a:solidFill>
                <a:srgbClr val="1B71B5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lt"/>
            </a:endParaRPr>
          </a:p>
        </p:txBody>
      </p:sp>
      <p:pic>
        <p:nvPicPr>
          <p:cNvPr id="26" name="图片 25"/>
          <p:cNvPicPr>
            <a:picLocks noChangeAspect="1"/>
          </p:cNvPicPr>
          <p:nvPr/>
        </p:nvPicPr>
        <p:blipFill>
          <a:blip r:embed="rId1" cstate="hqprint">
            <a:clrChange>
              <a:clrFrom>
                <a:srgbClr val="FBFCFF"/>
              </a:clrFrom>
              <a:clrTo>
                <a:srgbClr val="FBFC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3250" y="72344"/>
            <a:ext cx="1362423" cy="136242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圆角矩形 33"/>
          <p:cNvSpPr/>
          <p:nvPr/>
        </p:nvSpPr>
        <p:spPr>
          <a:xfrm>
            <a:off x="0" y="132732"/>
            <a:ext cx="1296000" cy="576000"/>
          </a:xfrm>
          <a:prstGeom prst="rect">
            <a:avLst/>
          </a:prstGeom>
          <a:gradFill flip="none" rotWithShape="1">
            <a:gsLst>
              <a:gs pos="0">
                <a:srgbClr val="094FA3"/>
              </a:gs>
              <a:gs pos="100000">
                <a:srgbClr val="21C2F3"/>
              </a:gs>
              <a:gs pos="71440">
                <a:srgbClr val="1B71B5"/>
              </a:gs>
              <a:gs pos="34000">
                <a:srgbClr val="1B71B5"/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000" b="1" kern="0" dirty="0">
                <a:solidFill>
                  <a:prstClr val="white"/>
                </a:solidFill>
                <a:latin typeface="Arial" panose="020B0604020202020204"/>
                <a:ea typeface="微软雅黑" panose="020B0503020204020204" charset="-122"/>
                <a:cs typeface="+mn-ea"/>
                <a:sym typeface="+mn-lt"/>
              </a:rPr>
              <a:t>创新性</a:t>
            </a:r>
            <a:endParaRPr lang="en-US" altLang="zh-CN" sz="2800" b="1" kern="0" dirty="0">
              <a:solidFill>
                <a:prstClr val="white"/>
              </a:solidFill>
              <a:latin typeface="Arial" panose="020B0604020202020204"/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8" name="矩形: 圆角 9"/>
          <p:cNvSpPr/>
          <p:nvPr/>
        </p:nvSpPr>
        <p:spPr>
          <a:xfrm>
            <a:off x="1296000" y="142461"/>
            <a:ext cx="10728986" cy="576000"/>
          </a:xfrm>
          <a:prstGeom prst="roundRect">
            <a:avLst/>
          </a:prstGeom>
          <a:noFill/>
          <a:ln>
            <a:gradFill flip="none" rotWithShape="1">
              <a:gsLst>
                <a:gs pos="8000">
                  <a:schemeClr val="accent1">
                    <a:lumMod val="5000"/>
                    <a:lumOff val="95000"/>
                  </a:schemeClr>
                </a:gs>
                <a:gs pos="77000">
                  <a:srgbClr val="DCEAF7"/>
                </a:gs>
                <a:gs pos="83000">
                  <a:srgbClr val="DCEAF7"/>
                </a:gs>
                <a:gs pos="100000">
                  <a:srgbClr val="1FA1DA"/>
                </a:gs>
              </a:gsLst>
              <a:lin ang="108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应用创新：口崩片可无水服用，显著提高依从性，特殊胃溃疡患者优选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615043" y="1158928"/>
            <a:ext cx="5264256" cy="5059631"/>
            <a:chOff x="3659428" y="1082728"/>
            <a:chExt cx="4344787" cy="5059631"/>
          </a:xfrm>
        </p:grpSpPr>
        <p:sp>
          <p:nvSpPr>
            <p:cNvPr id="12" name="文本框 11"/>
            <p:cNvSpPr txBox="1"/>
            <p:nvPr/>
          </p:nvSpPr>
          <p:spPr>
            <a:xfrm>
              <a:off x="3659428" y="1787782"/>
              <a:ext cx="4344786" cy="43259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79095" indent="-342900" latinLnBrk="1">
                <a:lnSpc>
                  <a:spcPct val="130000"/>
                </a:lnSpc>
                <a:spcAft>
                  <a:spcPts val="600"/>
                </a:spcAft>
                <a:buFont typeface="+mj-lt"/>
                <a:buAutoNum type="arabicPeriod"/>
              </a:pP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无水服用，唾液即溶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：置于舌上遇唾液即崩解，服用便捷，也提升睡前服药场景便捷性</a:t>
              </a:r>
              <a:endParaRPr lang="en-US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endParaRPr>
            </a:p>
            <a:p>
              <a:pPr marL="379095" indent="-342900" latinLnBrk="1">
                <a:lnSpc>
                  <a:spcPct val="130000"/>
                </a:lnSpc>
                <a:spcAft>
                  <a:spcPts val="600"/>
                </a:spcAft>
                <a:buFont typeface="+mj-lt"/>
                <a:buAutoNum type="arabicPeriod"/>
              </a:pP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一日</a:t>
              </a:r>
              <a:r>
                <a:rPr lang="en-US" altLang="zh-CN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2</a:t>
              </a: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次，服药频次低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：颗粒剂、混悬剂或需大量饮水的普通片剂型的胃黏膜保护剂，一天服用</a:t>
              </a:r>
              <a:r>
                <a:rPr lang="en-US" altLang="zh-CN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3-4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次，易漏服</a:t>
              </a:r>
              <a:endParaRPr lang="en-US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endParaRPr>
            </a:p>
            <a:p>
              <a:pPr marL="379095" indent="-342900" latinLnBrk="1">
                <a:lnSpc>
                  <a:spcPct val="130000"/>
                </a:lnSpc>
                <a:spcAft>
                  <a:spcPts val="600"/>
                </a:spcAft>
                <a:buFont typeface="+mj-lt"/>
                <a:buAutoNum type="arabicPeriod"/>
              </a:pP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减少刺激：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口崩片在口腔内就已崩解成细小颗粒，能减轻对食道和胃肠黏膜的物理刺激</a:t>
              </a:r>
              <a:endParaRPr lang="en-US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endParaRPr>
            </a:p>
            <a:p>
              <a:pPr marL="379095" indent="-342900" latinLnBrk="1">
                <a:lnSpc>
                  <a:spcPct val="130000"/>
                </a:lnSpc>
                <a:spcAft>
                  <a:spcPts val="600"/>
                </a:spcAft>
                <a:buFont typeface="+mj-lt"/>
                <a:buAutoNum type="arabicPeriod"/>
              </a:pP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口感优化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：改善药物本身的不良口感，进一步提升了患者的服药体验</a:t>
              </a:r>
              <a:endParaRPr lang="en-US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endParaRPr>
            </a:p>
            <a:p>
              <a:pPr marL="379095" indent="-342900" latinLnBrk="1">
                <a:lnSpc>
                  <a:spcPct val="130000"/>
                </a:lnSpc>
                <a:spcAft>
                  <a:spcPts val="600"/>
                </a:spcAft>
                <a:buFont typeface="+mj-lt"/>
                <a:buAutoNum type="arabicPeriod"/>
              </a:pP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安全性更优：内源性代谢，无系统性副作用、无有害蓄积，</a:t>
              </a: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长期服用安全，依从性更高</a:t>
              </a:r>
              <a:endParaRPr lang="zh-CN" altLang="en-US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endParaRPr>
            </a:p>
          </p:txBody>
        </p:sp>
        <p:sp>
          <p:nvSpPr>
            <p:cNvPr id="13" name="矩形 12"/>
            <p:cNvSpPr/>
            <p:nvPr>
              <p:custDataLst>
                <p:tags r:id="rId1"/>
              </p:custDataLst>
            </p:nvPr>
          </p:nvSpPr>
          <p:spPr>
            <a:xfrm>
              <a:off x="3696448" y="1082728"/>
              <a:ext cx="4307767" cy="6480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r>
                <a:rPr lang="zh-CN" alt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rPr>
                <a:t>口崩片具有剂型优势，可显著提升患者依从性</a:t>
              </a:r>
              <a:endPara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14" name="圆角矩形 20"/>
            <p:cNvSpPr/>
            <p:nvPr/>
          </p:nvSpPr>
          <p:spPr>
            <a:xfrm>
              <a:off x="3696447" y="1717456"/>
              <a:ext cx="4297949" cy="4424903"/>
            </a:xfrm>
            <a:prstGeom prst="rect">
              <a:avLst/>
            </a:prstGeom>
            <a:noFill/>
            <a:ln w="28575" cap="flat" cmpd="sng" algn="ctr">
              <a:solidFill>
                <a:srgbClr val="1074BC"/>
              </a:solidFill>
              <a:prstDash val="solid"/>
              <a:miter lim="800000"/>
            </a:ln>
            <a:effectLst>
              <a:outerShdw blurRad="50800" dist="38100" dir="2700000" algn="tl" rotWithShape="0">
                <a:schemeClr val="tx2">
                  <a:lumMod val="75000"/>
                  <a:lumOff val="25000"/>
                  <a:alpha val="4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endParaRPr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6312199" y="1165545"/>
            <a:ext cx="5219403" cy="5059631"/>
            <a:chOff x="3686628" y="1082728"/>
            <a:chExt cx="4307768" cy="5059631"/>
          </a:xfrm>
        </p:grpSpPr>
        <p:sp>
          <p:nvSpPr>
            <p:cNvPr id="16" name="文本框 15"/>
            <p:cNvSpPr txBox="1"/>
            <p:nvPr/>
          </p:nvSpPr>
          <p:spPr>
            <a:xfrm>
              <a:off x="3706265" y="1787782"/>
              <a:ext cx="4142487" cy="42842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79095" indent="-342900" latinLnBrk="1">
                <a:lnSpc>
                  <a:spcPct val="130000"/>
                </a:lnSpc>
                <a:spcAft>
                  <a:spcPts val="600"/>
                </a:spcAft>
                <a:buFont typeface="+mj-lt"/>
                <a:buAutoNum type="arabicPeriod"/>
              </a:pP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对于</a:t>
              </a: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限制饮水的肾病患者</a:t>
              </a:r>
              <a:r>
                <a:rPr lang="en-US" altLang="zh-CN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/</a:t>
              </a: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合并吞咽困难的老年人</a:t>
              </a:r>
              <a:r>
                <a:rPr lang="en-US" altLang="zh-CN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(</a:t>
              </a: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如卒中后遗症</a:t>
              </a:r>
              <a:r>
                <a:rPr lang="en-US" altLang="zh-CN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)</a:t>
              </a:r>
              <a:r>
                <a:rPr lang="en-US" altLang="zh-CN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/</a:t>
              </a: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差旅工作人群</a:t>
              </a:r>
              <a:r>
                <a:rPr lang="en-US" altLang="zh-CN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/</a:t>
              </a: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卧床或术后的患者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提供了极致的便利性</a:t>
              </a:r>
              <a:endParaRPr lang="en-US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endParaRPr>
            </a:p>
            <a:p>
              <a:pPr marL="379095" indent="-342900" latinLnBrk="1">
                <a:lnSpc>
                  <a:spcPct val="130000"/>
                </a:lnSpc>
                <a:spcAft>
                  <a:spcPts val="600"/>
                </a:spcAft>
                <a:buFont typeface="+mj-lt"/>
                <a:buAutoNum type="arabicPeriod"/>
              </a:pP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适用于合并锌缺乏的胃溃疡患者</a:t>
              </a:r>
              <a:r>
                <a:rPr lang="en-US" altLang="zh-CN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(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如长期饮食不均衡的老年人、需要肠内或肠外营养支持的患者</a:t>
              </a:r>
              <a:r>
                <a:rPr lang="en-US" altLang="zh-CN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)</a:t>
              </a:r>
              <a:endParaRPr lang="en-US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endParaRPr>
            </a:p>
            <a:p>
              <a:pPr marL="379095" indent="-342900" latinLnBrk="1">
                <a:lnSpc>
                  <a:spcPct val="130000"/>
                </a:lnSpc>
                <a:spcAft>
                  <a:spcPts val="600"/>
                </a:spcAft>
                <a:buFont typeface="+mj-lt"/>
                <a:buAutoNum type="arabicPeriod"/>
              </a:pP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不依赖内源性前列素和机体代偿能力，</a:t>
              </a: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对长期患病、机体修复机能衰退的老年患者效果好</a:t>
              </a:r>
              <a:endParaRPr lang="zh-CN" altLang="en-US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endParaRPr>
            </a:p>
            <a:p>
              <a:pPr marL="379095" indent="-342900" latinLnBrk="1">
                <a:lnSpc>
                  <a:spcPct val="130000"/>
                </a:lnSpc>
                <a:spcAft>
                  <a:spcPts val="600"/>
                </a:spcAft>
                <a:buFont typeface="+mj-lt"/>
                <a:buAutoNum type="arabicPeriod"/>
              </a:pP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在临床推荐剂量下无生殖毒性，当</a:t>
              </a: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孕妇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服用本品的治疗</a:t>
              </a: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获益大于其风险时方可服用</a:t>
              </a:r>
              <a:endParaRPr lang="zh-CN" altLang="en-US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endParaRPr>
            </a:p>
          </p:txBody>
        </p:sp>
        <p:sp>
          <p:nvSpPr>
            <p:cNvPr id="17" name="矩形 16"/>
            <p:cNvSpPr/>
            <p:nvPr>
              <p:custDataLst>
                <p:tags r:id="rId2"/>
              </p:custDataLst>
            </p:nvPr>
          </p:nvSpPr>
          <p:spPr>
            <a:xfrm>
              <a:off x="3686628" y="1082728"/>
              <a:ext cx="4307767" cy="6480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r>
                <a:rPr lang="zh-CN" alt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rPr>
                <a:t>聚普瑞锌口崩片，特殊胃溃疡患者优选</a:t>
              </a:r>
              <a:endPara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18" name="圆角矩形 20"/>
            <p:cNvSpPr/>
            <p:nvPr/>
          </p:nvSpPr>
          <p:spPr>
            <a:xfrm>
              <a:off x="3696447" y="1717456"/>
              <a:ext cx="4297949" cy="4424903"/>
            </a:xfrm>
            <a:prstGeom prst="rect">
              <a:avLst/>
            </a:prstGeom>
            <a:noFill/>
            <a:ln w="28575" cap="flat" cmpd="sng" algn="ctr">
              <a:solidFill>
                <a:srgbClr val="1074BC"/>
              </a:solidFill>
              <a:prstDash val="solid"/>
              <a:miter lim="800000"/>
            </a:ln>
            <a:effectLst>
              <a:outerShdw blurRad="50800" dist="38100" dir="2700000" algn="tl" rotWithShape="0">
                <a:schemeClr val="tx2">
                  <a:lumMod val="75000"/>
                  <a:lumOff val="25000"/>
                  <a:alpha val="4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endParaRPr>
            </a:p>
          </p:txBody>
        </p:sp>
      </p:grpSp>
      <p:sp>
        <p:nvSpPr>
          <p:cNvPr id="27" name="矩形 26"/>
          <p:cNvSpPr/>
          <p:nvPr/>
        </p:nvSpPr>
        <p:spPr>
          <a:xfrm>
            <a:off x="508757" y="6282230"/>
            <a:ext cx="220948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1.</a:t>
            </a:r>
            <a:r>
              <a:rPr lang="zh-CN" altLang="en-US" sz="900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聚普瑞锌口崩片</a:t>
            </a:r>
            <a:r>
              <a:rPr lang="en-US" altLang="zh-CN" sz="900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BE</a:t>
            </a:r>
            <a:r>
              <a:rPr lang="zh-CN" altLang="en-US" sz="900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研究报告</a:t>
            </a:r>
            <a:endParaRPr lang="en-US" altLang="zh-CN" sz="9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2190389" y="6282230"/>
            <a:ext cx="220948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2.</a:t>
            </a:r>
            <a:r>
              <a:rPr lang="zh-CN" altLang="en-US" sz="900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药品说明书</a:t>
            </a:r>
            <a:endParaRPr lang="en-US" altLang="zh-CN" sz="9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圆角矩形 33"/>
          <p:cNvSpPr/>
          <p:nvPr/>
        </p:nvSpPr>
        <p:spPr>
          <a:xfrm>
            <a:off x="0" y="132732"/>
            <a:ext cx="1296000" cy="576000"/>
          </a:xfrm>
          <a:prstGeom prst="rect">
            <a:avLst/>
          </a:prstGeom>
          <a:gradFill flip="none" rotWithShape="1">
            <a:gsLst>
              <a:gs pos="0">
                <a:srgbClr val="094FA3"/>
              </a:gs>
              <a:gs pos="100000">
                <a:srgbClr val="21C2F3"/>
              </a:gs>
              <a:gs pos="71440">
                <a:srgbClr val="1B71B5"/>
              </a:gs>
              <a:gs pos="34000">
                <a:srgbClr val="1B71B5"/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000" b="1" kern="0" dirty="0">
                <a:solidFill>
                  <a:prstClr val="white"/>
                </a:solidFill>
                <a:latin typeface="Arial" panose="020B0604020202020204"/>
                <a:ea typeface="微软雅黑" panose="020B0503020204020204" charset="-122"/>
                <a:cs typeface="+mn-ea"/>
                <a:sym typeface="+mn-lt"/>
              </a:rPr>
              <a:t>公平性</a:t>
            </a:r>
            <a:endParaRPr lang="en-US" altLang="zh-CN" sz="2800" b="1" kern="0" dirty="0">
              <a:solidFill>
                <a:prstClr val="white"/>
              </a:solidFill>
              <a:latin typeface="Arial" panose="020B0604020202020204"/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4" name="矩形: 圆角 9"/>
          <p:cNvSpPr/>
          <p:nvPr/>
        </p:nvSpPr>
        <p:spPr>
          <a:xfrm>
            <a:off x="1296000" y="142461"/>
            <a:ext cx="10728986" cy="576000"/>
          </a:xfrm>
          <a:prstGeom prst="roundRect">
            <a:avLst/>
          </a:prstGeom>
          <a:noFill/>
          <a:ln>
            <a:gradFill flip="none" rotWithShape="1">
              <a:gsLst>
                <a:gs pos="8000">
                  <a:schemeClr val="accent1">
                    <a:lumMod val="5000"/>
                    <a:lumOff val="95000"/>
                  </a:schemeClr>
                </a:gs>
                <a:gs pos="77000">
                  <a:srgbClr val="DCEAF7"/>
                </a:gs>
                <a:gs pos="83000">
                  <a:srgbClr val="DCEAF7"/>
                </a:gs>
                <a:gs pos="100000">
                  <a:srgbClr val="1FA1DA"/>
                </a:gs>
              </a:gsLst>
              <a:lin ang="108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填补医保目录内胃黏膜保护剂口崩剂型的空白</a:t>
            </a:r>
            <a:endParaRPr lang="zh-CN" altLang="en-US" sz="2800" b="1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11499" y="1775729"/>
            <a:ext cx="5207506" cy="1849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21945" indent="-285750" latinLnBrk="1">
              <a:lnSpc>
                <a:spcPct val="13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消化性溃疡</a:t>
            </a:r>
            <a:r>
              <a:rPr lang="en-US" altLang="zh-CN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(PU)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在普通人群中终身患病率</a:t>
            </a:r>
            <a:r>
              <a:rPr lang="en-US" altLang="zh-CN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5%-10%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，临床上胃溃疡约占</a:t>
            </a:r>
            <a:r>
              <a:rPr lang="en-US" altLang="zh-CN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PU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的</a:t>
            </a:r>
            <a:r>
              <a:rPr lang="en-US" altLang="zh-CN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1/4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；胃溃疡中有幽门螺杆菌</a:t>
            </a:r>
            <a:r>
              <a:rPr lang="en-US" altLang="zh-CN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(</a:t>
            </a:r>
            <a:r>
              <a:rPr lang="en-US" altLang="zh-CN" sz="1400" dirty="0" err="1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Hp</a:t>
            </a:r>
            <a:r>
              <a:rPr lang="en-US" altLang="zh-CN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)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感染阳性率高，经久不愈者可进展为胃癌。</a:t>
            </a:r>
            <a:endParaRPr lang="en-US" altLang="zh-CN" sz="14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  <a:p>
            <a:pPr marL="321945" indent="-285750" latinLnBrk="1">
              <a:lnSpc>
                <a:spcPct val="13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本品作为新型胃黏膜保护剂，</a:t>
            </a:r>
            <a:r>
              <a:rPr lang="zh-CN" altLang="en-US" sz="1400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多效合一，直击黏膜损伤病因，依从性和安全性更高，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有利于预防胃癌，切实提升消化系统疾病防控水平。</a:t>
            </a:r>
            <a:endParaRPr lang="en-US" altLang="zh-CN" sz="14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</p:txBody>
      </p:sp>
      <p:sp>
        <p:nvSpPr>
          <p:cNvPr id="8" name="矩形 7"/>
          <p:cNvSpPr/>
          <p:nvPr>
            <p:custDataLst>
              <p:tags r:id="rId1"/>
            </p:custDataLst>
          </p:nvPr>
        </p:nvSpPr>
        <p:spPr>
          <a:xfrm>
            <a:off x="711499" y="1146228"/>
            <a:ext cx="5219402" cy="54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提高</a:t>
            </a:r>
            <a:r>
              <a:rPr lang="en-US" altLang="zh-CN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Hp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根除率、提升消化系统疾病防控水平</a:t>
            </a:r>
            <a:endParaRPr lang="zh-CN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9" name="圆角矩形 20"/>
          <p:cNvSpPr/>
          <p:nvPr/>
        </p:nvSpPr>
        <p:spPr>
          <a:xfrm>
            <a:off x="723396" y="1679356"/>
            <a:ext cx="5207506" cy="1990943"/>
          </a:xfrm>
          <a:prstGeom prst="rect">
            <a:avLst/>
          </a:prstGeom>
          <a:noFill/>
          <a:ln w="28575" cap="flat" cmpd="sng" algn="ctr">
            <a:solidFill>
              <a:srgbClr val="1074BC"/>
            </a:solidFill>
            <a:prstDash val="solid"/>
            <a:miter lim="800000"/>
          </a:ln>
          <a:effectLst>
            <a:outerShdw blurRad="50800" dist="38100" dir="2700000" algn="tl" rotWithShape="0">
              <a:schemeClr val="tx2">
                <a:lumMod val="75000"/>
                <a:lumOff val="2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400432" y="1754410"/>
            <a:ext cx="4941336" cy="1849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21945" indent="-285750" latinLnBrk="1">
              <a:lnSpc>
                <a:spcPct val="13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目前医保目录内常规胃黏膜保护剂多为颗粒剂、混悬剂或需大量饮水的普通片剂，</a:t>
            </a:r>
            <a:r>
              <a:rPr lang="zh-CN" altLang="en-US" sz="1400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普遍存在“机制单一、依从性差、或具有系统性</a:t>
            </a:r>
            <a:r>
              <a:rPr lang="en-US" altLang="zh-CN" sz="1400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/</a:t>
            </a:r>
            <a:r>
              <a:rPr lang="zh-CN" altLang="en-US" sz="1400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蓄积性副作用”的局限性</a:t>
            </a:r>
            <a:endParaRPr lang="en-US" altLang="zh-CN" sz="1400" b="1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  <a:p>
            <a:pPr marL="321945" indent="-285750" latinLnBrk="1">
              <a:lnSpc>
                <a:spcPct val="13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聚普瑞锌口崩片可弥补现有制剂局限性，若纳入医保，</a:t>
            </a:r>
            <a:r>
              <a:rPr lang="zh-CN" altLang="en-US" sz="1400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将填补医保目录内治疗胃溃疡口崩剂型的空白，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提高患者医疗保障水平。</a:t>
            </a:r>
            <a:endParaRPr lang="zh-CN" altLang="en-US" sz="14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</p:txBody>
      </p:sp>
      <p:sp>
        <p:nvSpPr>
          <p:cNvPr id="11" name="矩形 10"/>
          <p:cNvSpPr/>
          <p:nvPr>
            <p:custDataLst>
              <p:tags r:id="rId2"/>
            </p:custDataLst>
          </p:nvPr>
        </p:nvSpPr>
        <p:spPr>
          <a:xfrm>
            <a:off x="6261399" y="1133527"/>
            <a:ext cx="5219402" cy="54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填补医保目录空白，临床亟需</a:t>
            </a:r>
            <a:endParaRPr lang="zh-CN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" name="圆角矩形 20"/>
          <p:cNvSpPr/>
          <p:nvPr/>
        </p:nvSpPr>
        <p:spPr>
          <a:xfrm>
            <a:off x="6273296" y="1666655"/>
            <a:ext cx="5207506" cy="1990943"/>
          </a:xfrm>
          <a:prstGeom prst="rect">
            <a:avLst/>
          </a:prstGeom>
          <a:noFill/>
          <a:ln w="28575" cap="flat" cmpd="sng" algn="ctr">
            <a:solidFill>
              <a:srgbClr val="1074BC"/>
            </a:solidFill>
            <a:prstDash val="solid"/>
            <a:miter lim="800000"/>
          </a:ln>
          <a:effectLst>
            <a:outerShdw blurRad="50800" dist="38100" dir="2700000" algn="tl" rotWithShape="0">
              <a:schemeClr val="tx2">
                <a:lumMod val="75000"/>
                <a:lumOff val="2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844516" y="4572355"/>
            <a:ext cx="4941471" cy="1329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21945" indent="-285750" latinLnBrk="1">
              <a:lnSpc>
                <a:spcPct val="13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若纳入医保，</a:t>
            </a:r>
            <a:r>
              <a:rPr lang="zh-CN" altLang="en-US" sz="1400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可优效替代医保目录内硫糖铝等传统物理屏障类胃黏膜保护剂，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节约医保基金支出。</a:t>
            </a:r>
            <a:endParaRPr lang="zh-CN" altLang="en-US" sz="14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  <a:p>
            <a:pPr marL="321945" indent="-285750" latinLnBrk="1">
              <a:lnSpc>
                <a:spcPct val="13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聚普瑞锌口崩片可促进溃疡高质量愈合，降低复发率、并发症风险及远期癌变风险，减轻人群疾病负担</a:t>
            </a:r>
            <a:r>
              <a:rPr lang="zh-CN" altLang="en-US" sz="16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。</a:t>
            </a:r>
            <a:endParaRPr lang="zh-CN" altLang="en-US" sz="16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</p:txBody>
      </p:sp>
      <p:sp>
        <p:nvSpPr>
          <p:cNvPr id="14" name="矩形 13"/>
          <p:cNvSpPr/>
          <p:nvPr>
            <p:custDataLst>
              <p:tags r:id="rId3"/>
            </p:custDataLst>
          </p:nvPr>
        </p:nvSpPr>
        <p:spPr>
          <a:xfrm>
            <a:off x="723396" y="3851327"/>
            <a:ext cx="5219402" cy="54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节约医保基金支出，符合“保基本”原则</a:t>
            </a:r>
            <a:endParaRPr lang="zh-CN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5" name="圆角矩形 20"/>
          <p:cNvSpPr/>
          <p:nvPr/>
        </p:nvSpPr>
        <p:spPr>
          <a:xfrm>
            <a:off x="735293" y="4397155"/>
            <a:ext cx="5207506" cy="1788763"/>
          </a:xfrm>
          <a:prstGeom prst="rect">
            <a:avLst/>
          </a:prstGeom>
          <a:noFill/>
          <a:ln w="28575" cap="flat" cmpd="sng" algn="ctr">
            <a:solidFill>
              <a:srgbClr val="1074BC"/>
            </a:solidFill>
            <a:prstDash val="solid"/>
            <a:miter lim="800000"/>
          </a:ln>
          <a:effectLst>
            <a:outerShdw blurRad="50800" dist="38100" dir="2700000" algn="tl" rotWithShape="0">
              <a:schemeClr val="tx2">
                <a:lumMod val="75000"/>
                <a:lumOff val="2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388535" y="4459291"/>
            <a:ext cx="4941336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21945" indent="-285750" latinLnBrk="1">
              <a:lnSpc>
                <a:spcPct val="13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口崩片无水服用，唾液即溶，一日</a:t>
            </a:r>
            <a:r>
              <a:rPr lang="en-US" altLang="zh-CN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2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次，服药频次低，无系统性副作用和有害蓄积，</a:t>
            </a:r>
            <a:r>
              <a:rPr lang="zh-CN" altLang="en-US" sz="1400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长期服用安全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，依从性更高</a:t>
            </a:r>
            <a:endParaRPr lang="en-US" altLang="zh-CN" sz="14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  <a:p>
            <a:pPr marL="321945" indent="-285750" latinLnBrk="1">
              <a:lnSpc>
                <a:spcPct val="13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适应症范围明确，诊断路径清晰，</a:t>
            </a:r>
            <a:r>
              <a:rPr lang="zh-CN" altLang="en-US" sz="1400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无滥用风险。</a:t>
            </a:r>
            <a:endParaRPr lang="zh-CN" altLang="en-US" sz="1400" b="1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  <a:p>
            <a:pPr marL="321945" indent="-285750" latinLnBrk="1">
              <a:lnSpc>
                <a:spcPct val="13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1400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治疗限制饮水的肾病患者</a:t>
            </a:r>
            <a:r>
              <a:rPr lang="en-US" altLang="zh-CN" sz="1400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/</a:t>
            </a:r>
            <a:r>
              <a:rPr lang="zh-CN" altLang="en-US" sz="1400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合并吞咽困难</a:t>
            </a:r>
            <a:r>
              <a:rPr lang="en-US" altLang="zh-CN" sz="1400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/</a:t>
            </a:r>
            <a:r>
              <a:rPr lang="zh-CN" altLang="en-US" sz="1400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合并锌缺乏的胃溃疡患者不受限制，对孕妇患者友好</a:t>
            </a:r>
            <a:endParaRPr lang="zh-CN" altLang="en-US" sz="1400" b="1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</p:txBody>
      </p:sp>
      <p:sp>
        <p:nvSpPr>
          <p:cNvPr id="17" name="矩形 16"/>
          <p:cNvSpPr/>
          <p:nvPr>
            <p:custDataLst>
              <p:tags r:id="rId4"/>
            </p:custDataLst>
          </p:nvPr>
        </p:nvSpPr>
        <p:spPr>
          <a:xfrm>
            <a:off x="6249502" y="3851327"/>
            <a:ext cx="5219402" cy="54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无滥用风险，临床管理难度小</a:t>
            </a:r>
            <a:endParaRPr lang="zh-CN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8" name="圆角矩形 20"/>
          <p:cNvSpPr/>
          <p:nvPr/>
        </p:nvSpPr>
        <p:spPr>
          <a:xfrm>
            <a:off x="6261399" y="4397155"/>
            <a:ext cx="5207506" cy="1788763"/>
          </a:xfrm>
          <a:prstGeom prst="rect">
            <a:avLst/>
          </a:prstGeom>
          <a:noFill/>
          <a:ln w="28575" cap="flat" cmpd="sng" algn="ctr">
            <a:solidFill>
              <a:srgbClr val="1074BC"/>
            </a:solidFill>
            <a:prstDash val="solid"/>
            <a:miter lim="800000"/>
          </a:ln>
          <a:effectLst>
            <a:outerShdw blurRad="50800" dist="38100" dir="2700000" algn="tl" rotWithShape="0">
              <a:schemeClr val="tx2">
                <a:lumMod val="75000"/>
                <a:lumOff val="2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圆角矩形 33"/>
          <p:cNvSpPr/>
          <p:nvPr/>
        </p:nvSpPr>
        <p:spPr>
          <a:xfrm>
            <a:off x="0" y="1270000"/>
            <a:ext cx="12192000" cy="3924300"/>
          </a:xfrm>
          <a:prstGeom prst="rect">
            <a:avLst/>
          </a:prstGeom>
          <a:gradFill flip="none" rotWithShape="1">
            <a:gsLst>
              <a:gs pos="0">
                <a:srgbClr val="094FA3"/>
              </a:gs>
              <a:gs pos="100000">
                <a:srgbClr val="21C2F3"/>
              </a:gs>
              <a:gs pos="71440">
                <a:srgbClr val="1B71B5"/>
              </a:gs>
              <a:gs pos="34000">
                <a:srgbClr val="1B71B5"/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 algn="ctr" defTabSz="457200">
              <a:lnSpc>
                <a:spcPct val="150000"/>
              </a:lnSpc>
              <a:defRPr/>
            </a:pPr>
            <a:endParaRPr lang="zh-CN" altLang="en-US" sz="2800" b="1" kern="0" dirty="0">
              <a:solidFill>
                <a:prstClr val="white"/>
              </a:solidFill>
              <a:latin typeface="Arial" panose="020B0604020202020204"/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22" name="圆角矩形 33"/>
          <p:cNvSpPr/>
          <p:nvPr/>
        </p:nvSpPr>
        <p:spPr>
          <a:xfrm>
            <a:off x="4902199" y="2552700"/>
            <a:ext cx="5054601" cy="9525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 algn="ctr" defTabSz="457200">
              <a:lnSpc>
                <a:spcPct val="150000"/>
              </a:lnSpc>
              <a:defRPr/>
            </a:pPr>
            <a:endParaRPr lang="zh-CN" altLang="en-US" sz="2800" b="1" kern="0" dirty="0">
              <a:solidFill>
                <a:prstClr val="white"/>
              </a:solidFill>
              <a:latin typeface="Arial" panose="020B0604020202020204"/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19" name="标题 1"/>
          <p:cNvSpPr txBox="1"/>
          <p:nvPr/>
        </p:nvSpPr>
        <p:spPr>
          <a:xfrm>
            <a:off x="0" y="1136060"/>
            <a:ext cx="12191999" cy="3753439"/>
          </a:xfrm>
          <a:prstGeom prst="rect">
            <a:avLst/>
          </a:prstGeom>
          <a:effectLst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zh-CN" altLang="en-US" sz="4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lt"/>
              </a:rPr>
              <a:t>感谢专家评审！</a:t>
            </a:r>
            <a:endParaRPr lang="en-US" altLang="zh-CN" sz="4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lt"/>
            </a:endParaRP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zh-CN" altLang="en-US" sz="4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lt"/>
              </a:rPr>
              <a:t>恳请支持 </a:t>
            </a:r>
            <a:r>
              <a:rPr lang="zh-CN" altLang="en-US" sz="5400" b="1" dirty="0">
                <a:solidFill>
                  <a:srgbClr val="1B71B5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lt"/>
              </a:rPr>
              <a:t>聚普瑞锌口崩片</a:t>
            </a:r>
            <a:endParaRPr lang="en-US" altLang="zh-CN" sz="5400" b="1" dirty="0">
              <a:solidFill>
                <a:srgbClr val="1B71B5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lt"/>
            </a:endParaRP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zh-CN" altLang="en-US" sz="4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lt"/>
              </a:rPr>
              <a:t>纳入国家基本医保目录</a:t>
            </a:r>
            <a:endParaRPr lang="en-US" altLang="zh-CN" sz="4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lt"/>
            </a:endParaRPr>
          </a:p>
        </p:txBody>
      </p:sp>
      <p:pic>
        <p:nvPicPr>
          <p:cNvPr id="20" name="图片 19"/>
          <p:cNvPicPr>
            <a:picLocks noChangeAspect="1"/>
          </p:cNvPicPr>
          <p:nvPr/>
        </p:nvPicPr>
        <p:blipFill>
          <a:blip r:embed="rId1" cstate="hqprint">
            <a:clrChange>
              <a:clrFrom>
                <a:srgbClr val="FBFCFF"/>
              </a:clrFrom>
              <a:clrTo>
                <a:srgbClr val="FBFC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3250" y="72344"/>
            <a:ext cx="1362423" cy="136242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圆角矩形 33"/>
          <p:cNvSpPr/>
          <p:nvPr/>
        </p:nvSpPr>
        <p:spPr>
          <a:xfrm>
            <a:off x="564429" y="380514"/>
            <a:ext cx="1442171" cy="583005"/>
          </a:xfrm>
          <a:prstGeom prst="rect">
            <a:avLst/>
          </a:prstGeom>
          <a:gradFill flip="none" rotWithShape="1">
            <a:gsLst>
              <a:gs pos="0">
                <a:srgbClr val="094FA3"/>
              </a:gs>
              <a:gs pos="100000">
                <a:srgbClr val="21C2F3"/>
              </a:gs>
              <a:gs pos="71440">
                <a:srgbClr val="1B71B5"/>
              </a:gs>
              <a:gs pos="34000">
                <a:srgbClr val="1B71B5"/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 anchorCtr="1"/>
          <a:lstStyle/>
          <a:p>
            <a:pPr marL="0" marR="0" lvl="0" indent="0" algn="ctr" defTabSz="4572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2800" b="1" kern="0" dirty="0">
              <a:solidFill>
                <a:prstClr val="white"/>
              </a:solidFill>
              <a:latin typeface="Arial" panose="020B0604020202020204"/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564429" y="1159125"/>
            <a:ext cx="540000" cy="540000"/>
          </a:xfrm>
          <a:prstGeom prst="rect">
            <a:avLst/>
          </a:prstGeom>
          <a:solidFill>
            <a:srgbClr val="094FA3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600" kern="0" dirty="0">
                <a:solidFill>
                  <a:prstClr val="white"/>
                </a:solidFill>
                <a:latin typeface="Calibri" panose="020F0502020204030204"/>
                <a:ea typeface="微软雅黑" panose="020B0503020204020204" charset="-122"/>
              </a:rPr>
              <a:t>1</a:t>
            </a:r>
            <a:endParaRPr lang="zh-CN" altLang="en-US" sz="3600" kern="0" dirty="0">
              <a:solidFill>
                <a:prstClr val="white"/>
              </a:solidFill>
              <a:latin typeface="Calibri" panose="020F0502020204030204"/>
              <a:ea typeface="微软雅黑" panose="020B050302020402020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64429" y="2227085"/>
            <a:ext cx="540000" cy="540000"/>
          </a:xfrm>
          <a:prstGeom prst="rect">
            <a:avLst/>
          </a:prstGeom>
          <a:solidFill>
            <a:srgbClr val="094FA3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600" kern="0" dirty="0">
                <a:solidFill>
                  <a:prstClr val="white"/>
                </a:solidFill>
                <a:latin typeface="Calibri" panose="020F0502020204030204"/>
                <a:ea typeface="微软雅黑" panose="020B0503020204020204" charset="-122"/>
              </a:rPr>
              <a:t>2</a:t>
            </a:r>
            <a:endParaRPr lang="zh-CN" altLang="en-US" sz="3600" kern="0" dirty="0">
              <a:solidFill>
                <a:prstClr val="white"/>
              </a:solidFill>
              <a:latin typeface="Calibri" panose="020F0502020204030204"/>
              <a:ea typeface="微软雅黑" panose="020B050302020402020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64429" y="3295045"/>
            <a:ext cx="540000" cy="540000"/>
          </a:xfrm>
          <a:prstGeom prst="rect">
            <a:avLst/>
          </a:prstGeom>
          <a:solidFill>
            <a:srgbClr val="094FA3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600" kern="0" dirty="0">
                <a:solidFill>
                  <a:prstClr val="white"/>
                </a:solidFill>
                <a:latin typeface="Calibri" panose="020F0502020204030204"/>
                <a:ea typeface="微软雅黑" panose="020B0503020204020204" charset="-122"/>
              </a:rPr>
              <a:t>3</a:t>
            </a:r>
            <a:endParaRPr lang="zh-CN" altLang="en-US" sz="3600" kern="0" dirty="0">
              <a:solidFill>
                <a:prstClr val="white"/>
              </a:solidFill>
              <a:latin typeface="Calibri" panose="020F0502020204030204"/>
              <a:ea typeface="微软雅黑" panose="020B050302020402020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64429" y="4363005"/>
            <a:ext cx="540000" cy="540000"/>
          </a:xfrm>
          <a:prstGeom prst="rect">
            <a:avLst/>
          </a:prstGeom>
          <a:solidFill>
            <a:srgbClr val="094FA3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600" kern="0" dirty="0">
                <a:solidFill>
                  <a:prstClr val="white"/>
                </a:solidFill>
                <a:latin typeface="Calibri" panose="020F0502020204030204"/>
                <a:ea typeface="微软雅黑" panose="020B0503020204020204" charset="-122"/>
              </a:rPr>
              <a:t>4</a:t>
            </a:r>
            <a:endParaRPr lang="zh-CN" altLang="en-US" sz="3600" kern="0" dirty="0">
              <a:solidFill>
                <a:prstClr val="white"/>
              </a:solidFill>
              <a:latin typeface="Calibri" panose="020F0502020204030204"/>
              <a:ea typeface="微软雅黑" panose="020B050302020402020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64429" y="5405565"/>
            <a:ext cx="540000" cy="540000"/>
          </a:xfrm>
          <a:prstGeom prst="rect">
            <a:avLst/>
          </a:prstGeom>
          <a:solidFill>
            <a:srgbClr val="094FA3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600" kern="0" dirty="0">
                <a:solidFill>
                  <a:prstClr val="white"/>
                </a:solidFill>
                <a:latin typeface="Calibri" panose="020F0502020204030204"/>
                <a:ea typeface="微软雅黑" panose="020B0503020204020204" charset="-122"/>
              </a:rPr>
              <a:t>5</a:t>
            </a:r>
            <a:endParaRPr lang="zh-CN" altLang="en-US" sz="3600" kern="0" dirty="0">
              <a:solidFill>
                <a:prstClr val="white"/>
              </a:solidFill>
              <a:latin typeface="Calibri" panose="020F0502020204030204"/>
              <a:ea typeface="微软雅黑" panose="020B0503020204020204" charset="-122"/>
            </a:endParaRPr>
          </a:p>
        </p:txBody>
      </p:sp>
      <p:cxnSp>
        <p:nvCxnSpPr>
          <p:cNvPr id="11" name="直接连接符 10"/>
          <p:cNvCxnSpPr/>
          <p:nvPr/>
        </p:nvCxnSpPr>
        <p:spPr>
          <a:xfrm>
            <a:off x="983529" y="1848919"/>
            <a:ext cx="9094526" cy="0"/>
          </a:xfrm>
          <a:prstGeom prst="line">
            <a:avLst/>
          </a:prstGeom>
          <a:ln w="28575">
            <a:gradFill>
              <a:gsLst>
                <a:gs pos="100000">
                  <a:schemeClr val="accent1">
                    <a:lumMod val="5000"/>
                    <a:lumOff val="95000"/>
                  </a:schemeClr>
                </a:gs>
                <a:gs pos="0">
                  <a:schemeClr val="bg1">
                    <a:lumMod val="75000"/>
                  </a:schemeClr>
                </a:gs>
              </a:gsLst>
            </a:gra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1191714" y="1105176"/>
            <a:ext cx="1472072" cy="580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Times New Roman" panose="02020603050405020304" pitchFamily="18" charset="0"/>
                <a:ea typeface="微软雅黑" panose="020B0503020204020204" charset="-122"/>
                <a:sym typeface="Times New Roman" panose="02020603050405020304" pitchFamily="18" charset="0"/>
              </a:rPr>
              <a:t>基本信息</a:t>
            </a:r>
            <a:endParaRPr lang="en-US" altLang="zh-CN" sz="2400" b="1" dirty="0">
              <a:latin typeface="Times New Roman" panose="02020603050405020304" pitchFamily="18" charset="0"/>
              <a:ea typeface="微软雅黑" panose="020B0503020204020204" charset="-122"/>
              <a:sym typeface="Times New Roman" panose="02020603050405020304" pitchFamily="18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235222" y="2186838"/>
            <a:ext cx="1151664" cy="580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Times New Roman" panose="02020603050405020304" pitchFamily="18" charset="0"/>
                <a:ea typeface="微软雅黑" panose="020B0503020204020204" charset="-122"/>
                <a:sym typeface="Times New Roman" panose="02020603050405020304" pitchFamily="18" charset="0"/>
              </a:rPr>
              <a:t>有效性</a:t>
            </a:r>
            <a:endParaRPr lang="en-US" altLang="zh-CN" sz="2400" b="1" dirty="0">
              <a:latin typeface="Times New Roman" panose="02020603050405020304" pitchFamily="18" charset="0"/>
              <a:ea typeface="微软雅黑" panose="020B0503020204020204" charset="-122"/>
              <a:sym typeface="Times New Roman" panose="02020603050405020304" pitchFamily="18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1235222" y="3247409"/>
            <a:ext cx="11516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Times New Roman" panose="02020603050405020304" pitchFamily="18" charset="0"/>
                <a:ea typeface="微软雅黑" panose="020B0503020204020204" charset="-122"/>
                <a:sym typeface="Times New Roman" panose="02020603050405020304" pitchFamily="18" charset="0"/>
              </a:rPr>
              <a:t>安全性</a:t>
            </a:r>
            <a:endParaRPr lang="zh-CN" altLang="en-US" sz="2400" b="1" dirty="0">
              <a:latin typeface="Times New Roman" panose="02020603050405020304" pitchFamily="18" charset="0"/>
              <a:ea typeface="微软雅黑" panose="020B0503020204020204" charset="-122"/>
              <a:sym typeface="Times New Roman" panose="02020603050405020304" pitchFamily="18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1247500" y="4305832"/>
            <a:ext cx="12275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Times New Roman" panose="02020603050405020304" pitchFamily="18" charset="0"/>
                <a:ea typeface="微软雅黑" panose="020B0503020204020204" charset="-122"/>
                <a:sym typeface="Times New Roman" panose="02020603050405020304" pitchFamily="18" charset="0"/>
              </a:rPr>
              <a:t>创新性</a:t>
            </a:r>
            <a:endParaRPr lang="zh-CN" altLang="en-US" sz="2400" b="1" dirty="0">
              <a:latin typeface="Times New Roman" panose="02020603050405020304" pitchFamily="18" charset="0"/>
              <a:ea typeface="微软雅黑" panose="020B0503020204020204" charset="-122"/>
              <a:sym typeface="Times New Roman" panose="02020603050405020304" pitchFamily="18" charset="0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1268580" y="5373951"/>
            <a:ext cx="11853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Times New Roman" panose="02020603050405020304" pitchFamily="18" charset="0"/>
                <a:ea typeface="微软雅黑" panose="020B0503020204020204" charset="-122"/>
                <a:sym typeface="Times New Roman" panose="02020603050405020304" pitchFamily="18" charset="0"/>
              </a:rPr>
              <a:t>公平性</a:t>
            </a:r>
            <a:endParaRPr lang="zh-CN" altLang="en-US" sz="2400" b="1" dirty="0">
              <a:latin typeface="Times New Roman" panose="02020603050405020304" pitchFamily="18" charset="0"/>
              <a:ea typeface="微软雅黑" panose="020B0503020204020204" charset="-122"/>
              <a:sym typeface="Times New Roman" panose="02020603050405020304" pitchFamily="18" charset="0"/>
            </a:endParaRPr>
          </a:p>
        </p:txBody>
      </p:sp>
      <p:cxnSp>
        <p:nvCxnSpPr>
          <p:cNvPr id="22" name="直接连接符 21"/>
          <p:cNvCxnSpPr/>
          <p:nvPr/>
        </p:nvCxnSpPr>
        <p:spPr>
          <a:xfrm>
            <a:off x="983529" y="2938073"/>
            <a:ext cx="9094526" cy="0"/>
          </a:xfrm>
          <a:prstGeom prst="line">
            <a:avLst/>
          </a:prstGeom>
          <a:ln w="28575">
            <a:gradFill>
              <a:gsLst>
                <a:gs pos="100000">
                  <a:schemeClr val="accent1">
                    <a:lumMod val="5000"/>
                    <a:lumOff val="95000"/>
                  </a:schemeClr>
                </a:gs>
                <a:gs pos="0">
                  <a:schemeClr val="bg1">
                    <a:lumMod val="75000"/>
                  </a:schemeClr>
                </a:gs>
              </a:gsLst>
            </a:gra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983529" y="3988282"/>
            <a:ext cx="9094526" cy="0"/>
          </a:xfrm>
          <a:prstGeom prst="line">
            <a:avLst/>
          </a:prstGeom>
          <a:ln w="28575">
            <a:gradFill>
              <a:gsLst>
                <a:gs pos="100000">
                  <a:schemeClr val="accent1">
                    <a:lumMod val="5000"/>
                    <a:lumOff val="95000"/>
                  </a:schemeClr>
                </a:gs>
                <a:gs pos="0">
                  <a:schemeClr val="bg1">
                    <a:lumMod val="75000"/>
                  </a:schemeClr>
                </a:gs>
              </a:gsLst>
            </a:gra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>
            <a:off x="983529" y="5132651"/>
            <a:ext cx="9094526" cy="0"/>
          </a:xfrm>
          <a:prstGeom prst="line">
            <a:avLst/>
          </a:prstGeom>
          <a:ln w="28575">
            <a:gradFill>
              <a:gsLst>
                <a:gs pos="100000">
                  <a:schemeClr val="accent1">
                    <a:lumMod val="5000"/>
                    <a:lumOff val="95000"/>
                  </a:schemeClr>
                </a:gs>
                <a:gs pos="0">
                  <a:schemeClr val="bg1">
                    <a:lumMod val="75000"/>
                  </a:schemeClr>
                </a:gs>
              </a:gsLst>
            </a:gra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983529" y="6096482"/>
            <a:ext cx="9094526" cy="0"/>
          </a:xfrm>
          <a:prstGeom prst="line">
            <a:avLst/>
          </a:prstGeom>
          <a:ln w="28575">
            <a:gradFill>
              <a:gsLst>
                <a:gs pos="100000">
                  <a:schemeClr val="accent1">
                    <a:lumMod val="5000"/>
                    <a:lumOff val="95000"/>
                  </a:schemeClr>
                </a:gs>
                <a:gs pos="0">
                  <a:schemeClr val="bg1">
                    <a:lumMod val="75000"/>
                  </a:schemeClr>
                </a:gs>
              </a:gsLst>
            </a:gra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矩形 26"/>
          <p:cNvSpPr/>
          <p:nvPr/>
        </p:nvSpPr>
        <p:spPr>
          <a:xfrm>
            <a:off x="601560" y="432020"/>
            <a:ext cx="1292724" cy="52322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kern="0" dirty="0">
                <a:solidFill>
                  <a:prstClr val="white"/>
                </a:solidFill>
                <a:latin typeface="Calibri" panose="020F0502020204030204"/>
                <a:ea typeface="微软雅黑" panose="020B0503020204020204" charset="-122"/>
              </a:rPr>
              <a:t>目录</a:t>
            </a:r>
            <a:endParaRPr lang="zh-CN" altLang="en-US" sz="2800" kern="0" dirty="0">
              <a:solidFill>
                <a:prstClr val="white"/>
              </a:solidFill>
              <a:latin typeface="Calibri" panose="020F0502020204030204"/>
              <a:ea typeface="微软雅黑" panose="020B050302020402020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578001" y="1316709"/>
            <a:ext cx="50898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国内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首个且唯一口崩剂型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的新型胃黏膜保护剂</a:t>
            </a:r>
            <a:endParaRPr lang="zh-CN" altLang="en-US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2578001" y="2115841"/>
            <a:ext cx="6404317" cy="7772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sz="1350">
                <a:solidFill>
                  <a:srgbClr val="000000"/>
                </a:solidFill>
                <a:latin typeface="微软雅黑" panose="020B0503020204020204" charset="-122"/>
              </a:rPr>
              <a:t>临床研究证实疗效明确；对标硫糖铝分散片具备综合优势</a:t>
            </a:r>
            <a:endParaRPr lang="en-US" altLang="zh-CN" b="1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r>
              <a:rPr sz="1350">
                <a:solidFill>
                  <a:srgbClr val="000000"/>
                </a:solidFill>
                <a:latin typeface="微软雅黑" panose="020B0503020204020204" charset="-122"/>
              </a:rPr>
              <a:t>权威指南“强推荐”聚普瑞锌治疗胃溃疡</a:t>
            </a:r>
            <a:endParaRPr sz="135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578001" y="3168339"/>
            <a:ext cx="6096000" cy="777264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sz="1350">
                <a:solidFill>
                  <a:srgbClr val="000000"/>
                </a:solidFill>
                <a:latin typeface="微软雅黑" panose="020B0503020204020204" charset="-122"/>
              </a:rPr>
              <a:t>总体安全性良好</a:t>
            </a:r>
            <a:endParaRPr lang="en-US" altLang="zh-CN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r>
              <a:rPr sz="1350">
                <a:solidFill>
                  <a:srgbClr val="000000"/>
                </a:solidFill>
                <a:latin typeface="微软雅黑" panose="020B0503020204020204" charset="-122"/>
              </a:rPr>
              <a:t>较参照药硫糖铝分散片及其他胃黏膜保护剂，聚普瑞锌安全性更优</a:t>
            </a:r>
            <a:endParaRPr sz="135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2578001" y="4054016"/>
            <a:ext cx="9297850" cy="1061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外源长效靶向保护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+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内源深层修复，多效合一，直击黏膜损伤病因</a:t>
            </a:r>
            <a:endParaRPr lang="en-US" altLang="zh-CN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口崩片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可无水服用，唾液即溶，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显著提高依从性</a:t>
            </a:r>
            <a:endParaRPr lang="en-US" altLang="zh-CN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特殊患者优选：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更适宜限制饮水的肾病患者</a:t>
            </a:r>
            <a:r>
              <a:rPr lang="en-US" altLang="zh-CN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/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吞咽困难患者</a:t>
            </a:r>
            <a:r>
              <a:rPr lang="en-US" altLang="zh-CN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/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锌缺乏患者</a:t>
            </a:r>
            <a:endParaRPr lang="zh-CN" altLang="en-US" b="1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578001" y="5310685"/>
            <a:ext cx="8900778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sz="1350">
                <a:solidFill>
                  <a:srgbClr val="000000"/>
                </a:solidFill>
                <a:latin typeface="微软雅黑" panose="020B0503020204020204" charset="-122"/>
              </a:rPr>
              <a:t>弥补医保目录短板，填补医保目录内治疗胃溃疡口崩剂型的空白</a:t>
            </a:r>
            <a:endParaRPr lang="en-US" altLang="zh-CN" b="1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+mn-lt"/>
            </a:endParaRPr>
          </a:p>
          <a:p>
            <a:r>
              <a:rPr sz="1350">
                <a:solidFill>
                  <a:srgbClr val="000000"/>
                </a:solidFill>
                <a:latin typeface="微软雅黑" panose="020B0503020204020204" charset="-122"/>
              </a:rPr>
              <a:t>可优效替代医保目录内硫糖铝等传统胃黏膜保护剂，节约医保基金支出</a:t>
            </a:r>
            <a:endParaRPr sz="135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2608" y="210312"/>
            <a:ext cx="576072" cy="292608"/>
          </a:xfrm>
          <a:prstGeom prst="rect">
            <a:avLst/>
          </a:prstGeom>
          <a:solidFill>
            <a:srgbClr val="0070C0"/>
          </a:solidFill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" tIns="9144" rIns="9144" bIns="9144" rtlCol="0" anchor="ctr"/>
          <a:lstStyle/>
          <a:p>
            <a:pPr algn="ctr"/>
            <a:r>
              <a:rPr sz="1000" b="1">
                <a:solidFill>
                  <a:srgbClr val="FFFFFF"/>
                </a:solidFill>
                <a:latin typeface="微软雅黑" panose="020B0503020204020204" charset="-122"/>
              </a:rPr>
              <a:t>基本信息</a:t>
            </a:r>
            <a:endParaRPr sz="1000" b="1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68680" y="201168"/>
            <a:ext cx="11018520" cy="310896"/>
          </a:xfrm>
          <a:prstGeom prst="rect">
            <a:avLst/>
          </a:prstGeom>
          <a:noFill/>
          <a:ln w="12700">
            <a:solidFill>
              <a:srgbClr val="D2E6F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l"/>
            <a:r>
              <a:rPr sz="1650" b="1">
                <a:solidFill>
                  <a:srgbClr val="000000"/>
                </a:solidFill>
                <a:latin typeface="微软雅黑" panose="020B0503020204020204" charset="-122"/>
              </a:rPr>
              <a:t>国内首个且唯一口崩剂型的新型胃黏膜保护剂</a:t>
            </a:r>
            <a:endParaRPr sz="1650" b="1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2608" y="585216"/>
            <a:ext cx="11576304" cy="18288"/>
          </a:xfrm>
          <a:prstGeom prst="rect">
            <a:avLst/>
          </a:prstGeom>
          <a:solidFill>
            <a:srgbClr val="DCEB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971032" y="6537960"/>
            <a:ext cx="274320" cy="164592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800" b="0">
                <a:solidFill>
                  <a:srgbClr val="5A5A5A"/>
                </a:solidFill>
                <a:latin typeface="微软雅黑" panose="020B0503020204020204" charset="-122"/>
              </a:rPr>
              <a:t>3</a:t>
            </a:r>
            <a:endParaRPr sz="800" b="0">
              <a:solidFill>
                <a:srgbClr val="5A5A5A"/>
              </a:solidFill>
              <a:latin typeface="微软雅黑" panose="020B0503020204020204" charset="-122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38912" y="777240"/>
          <a:ext cx="4983480" cy="452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7320"/>
                <a:gridCol w="3566160"/>
              </a:tblGrid>
              <a:tr h="502920">
                <a:tc>
                  <a:txBody>
                    <a:bodyPr wrap="square"/>
                    <a:lstStyle/>
                    <a:p>
                      <a:pPr algn="ctr"/>
                      <a:r>
                        <a:rPr sz="820" b="1">
                          <a:solidFill>
                            <a:srgbClr val="FFFFFF"/>
                          </a:solidFill>
                          <a:latin typeface="微软雅黑" panose="020B0503020204020204" charset="-122"/>
                        </a:rPr>
                        <a:t>项目</a:t>
                      </a:r>
                      <a:endParaRPr sz="82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0070C0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20" b="1">
                          <a:solidFill>
                            <a:srgbClr val="FFFFFF"/>
                          </a:solidFill>
                          <a:latin typeface="微软雅黑" panose="020B0503020204020204" charset="-122"/>
                        </a:rPr>
                        <a:t>聚普瑞锌口崩片</a:t>
                      </a:r>
                      <a:endParaRPr sz="82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0070C0"/>
                    </a:solidFill>
                  </a:tcPr>
                </a:tc>
              </a:tr>
              <a:tr h="502920">
                <a:tc>
                  <a:txBody>
                    <a:bodyPr wrap="square"/>
                    <a:lstStyle/>
                    <a:p>
                      <a:pPr algn="ctr"/>
                      <a:r>
                        <a:rPr sz="820" b="1">
                          <a:solidFill>
                            <a:srgbClr val="005298"/>
                          </a:solidFill>
                          <a:latin typeface="微软雅黑" panose="020B0503020204020204" charset="-122"/>
                        </a:rPr>
                        <a:t>通用名</a:t>
                      </a:r>
                      <a:endParaRPr sz="820" b="1">
                        <a:solidFill>
                          <a:srgbClr val="005298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EBF4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2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聚普瑞锌口崩片</a:t>
                      </a:r>
                      <a:endParaRPr sz="82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7FBFF"/>
                    </a:solidFill>
                  </a:tcPr>
                </a:tc>
              </a:tr>
              <a:tr h="502920">
                <a:tc>
                  <a:txBody>
                    <a:bodyPr wrap="square"/>
                    <a:lstStyle/>
                    <a:p>
                      <a:pPr algn="ctr"/>
                      <a:r>
                        <a:rPr sz="820" b="1">
                          <a:solidFill>
                            <a:srgbClr val="005298"/>
                          </a:solidFill>
                          <a:latin typeface="微软雅黑" panose="020B0503020204020204" charset="-122"/>
                        </a:rPr>
                        <a:t>注册规格</a:t>
                      </a:r>
                      <a:endParaRPr sz="820" b="1">
                        <a:solidFill>
                          <a:srgbClr val="005298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EBF4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2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75mg</a:t>
                      </a:r>
                      <a:endParaRPr sz="82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7FBFF"/>
                    </a:solidFill>
                  </a:tcPr>
                </a:tc>
              </a:tr>
              <a:tr h="502920">
                <a:tc>
                  <a:txBody>
                    <a:bodyPr wrap="square"/>
                    <a:lstStyle/>
                    <a:p>
                      <a:pPr algn="ctr"/>
                      <a:r>
                        <a:rPr sz="820" b="1">
                          <a:solidFill>
                            <a:srgbClr val="005298"/>
                          </a:solidFill>
                          <a:latin typeface="微软雅黑" panose="020B0503020204020204" charset="-122"/>
                        </a:rPr>
                        <a:t>申报目录类别</a:t>
                      </a:r>
                      <a:endParaRPr sz="820" b="1">
                        <a:solidFill>
                          <a:srgbClr val="005298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EBF4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2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基本医保目录</a:t>
                      </a:r>
                      <a:endParaRPr sz="82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7FBFF"/>
                    </a:solidFill>
                  </a:tcPr>
                </a:tc>
              </a:tr>
              <a:tr h="502920">
                <a:tc>
                  <a:txBody>
                    <a:bodyPr wrap="square"/>
                    <a:lstStyle/>
                    <a:p>
                      <a:pPr algn="ctr"/>
                      <a:r>
                        <a:rPr sz="820" b="1">
                          <a:solidFill>
                            <a:srgbClr val="005298"/>
                          </a:solidFill>
                          <a:latin typeface="微软雅黑" panose="020B0503020204020204" charset="-122"/>
                        </a:rPr>
                        <a:t>适应症</a:t>
                      </a:r>
                      <a:endParaRPr sz="820" b="1">
                        <a:solidFill>
                          <a:srgbClr val="005298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EBF4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2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胃黏膜保护药物，用于胃溃疡治疗</a:t>
                      </a:r>
                      <a:endParaRPr sz="82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7FBFF"/>
                    </a:solidFill>
                  </a:tcPr>
                </a:tc>
              </a:tr>
              <a:tr h="502920">
                <a:tc>
                  <a:txBody>
                    <a:bodyPr wrap="square"/>
                    <a:lstStyle/>
                    <a:p>
                      <a:pPr algn="ctr"/>
                      <a:r>
                        <a:rPr sz="820" b="1">
                          <a:solidFill>
                            <a:srgbClr val="005298"/>
                          </a:solidFill>
                          <a:latin typeface="微软雅黑" panose="020B0503020204020204" charset="-122"/>
                        </a:rPr>
                        <a:t>用法用量</a:t>
                      </a:r>
                      <a:endParaRPr sz="820" b="1">
                        <a:solidFill>
                          <a:srgbClr val="005298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EBF4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2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成人1日2次，每次75mg；早餐后和睡前口服；可无水服用，也可用水送服</a:t>
                      </a:r>
                      <a:endParaRPr sz="82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7FBFF"/>
                    </a:solidFill>
                  </a:tcPr>
                </a:tc>
              </a:tr>
              <a:tr h="502920">
                <a:tc>
                  <a:txBody>
                    <a:bodyPr wrap="square"/>
                    <a:lstStyle/>
                    <a:p>
                      <a:pPr algn="ctr"/>
                      <a:r>
                        <a:rPr sz="820" b="1">
                          <a:solidFill>
                            <a:srgbClr val="005298"/>
                          </a:solidFill>
                          <a:latin typeface="微软雅黑" panose="020B0503020204020204" charset="-122"/>
                        </a:rPr>
                        <a:t>全球首个上市国家及时间</a:t>
                      </a:r>
                      <a:endParaRPr sz="820" b="1">
                        <a:solidFill>
                          <a:srgbClr val="005298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EBF4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2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日本，2006年7月</a:t>
                      </a:r>
                      <a:endParaRPr sz="82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7FBFF"/>
                    </a:solidFill>
                  </a:tcPr>
                </a:tc>
              </a:tr>
              <a:tr h="502920">
                <a:tc>
                  <a:txBody>
                    <a:bodyPr wrap="square"/>
                    <a:lstStyle/>
                    <a:p>
                      <a:pPr algn="ctr"/>
                      <a:r>
                        <a:rPr sz="820" b="1">
                          <a:solidFill>
                            <a:srgbClr val="005298"/>
                          </a:solidFill>
                          <a:latin typeface="微软雅黑" panose="020B0503020204020204" charset="-122"/>
                        </a:rPr>
                        <a:t>中国上市时间/同通用名药品</a:t>
                      </a:r>
                      <a:endParaRPr sz="820" b="1">
                        <a:solidFill>
                          <a:srgbClr val="005298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EBF4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2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已于6月10日前完成技术审评；国内无同通用名药品，独家</a:t>
                      </a:r>
                      <a:endParaRPr sz="82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7FBFF"/>
                    </a:solidFill>
                  </a:tcPr>
                </a:tc>
              </a:tr>
              <a:tr h="502920">
                <a:tc>
                  <a:txBody>
                    <a:bodyPr wrap="square"/>
                    <a:lstStyle/>
                    <a:p>
                      <a:pPr algn="ctr"/>
                      <a:r>
                        <a:rPr sz="820" b="1">
                          <a:solidFill>
                            <a:srgbClr val="005298"/>
                          </a:solidFill>
                          <a:latin typeface="微软雅黑" panose="020B0503020204020204" charset="-122"/>
                        </a:rPr>
                        <a:t>是否OTC/注册分类</a:t>
                      </a:r>
                      <a:endParaRPr sz="820" b="1">
                        <a:solidFill>
                          <a:srgbClr val="005298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EBF4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82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否；化学药品3类</a:t>
                      </a:r>
                      <a:endParaRPr sz="82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7FB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20040" y="6355080"/>
            <a:ext cx="11521440" cy="228600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l"/>
            <a:r>
              <a:rPr sz="650" b="0">
                <a:solidFill>
                  <a:srgbClr val="5A5A5A"/>
                </a:solidFill>
                <a:latin typeface="微软雅黑" panose="020B0503020204020204" charset="-122"/>
              </a:rPr>
              <a:t>资料来源：聚普瑞锌口崩片药品说明书/申报资料；国家医保目录（2024年）；硫糖铝分散片公开说明书。</a:t>
            </a:r>
            <a:endParaRPr sz="650" b="0">
              <a:solidFill>
                <a:srgbClr val="5A5A5A"/>
              </a:solidFill>
              <a:latin typeface="微软雅黑" panose="020B0503020204020204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623560" y="768096"/>
            <a:ext cx="6172200" cy="310896"/>
          </a:xfrm>
          <a:prstGeom prst="rect">
            <a:avLst/>
          </a:prstGeom>
          <a:solidFill>
            <a:srgbClr val="0070C0"/>
          </a:solidFill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1150" b="1">
                <a:solidFill>
                  <a:srgbClr val="FFFFFF"/>
                </a:solidFill>
                <a:latin typeface="微软雅黑" panose="020B0503020204020204" charset="-122"/>
              </a:rPr>
              <a:t>参照药品建议：硫糖铝分散片</a:t>
            </a:r>
            <a:endParaRPr sz="1150" b="1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5000" y="1124712"/>
            <a:ext cx="5989320" cy="969264"/>
          </a:xfrm>
          <a:prstGeom prst="rect">
            <a:avLst/>
          </a:prstGeom>
          <a:noFill/>
        </p:spPr>
        <p:txBody>
          <a:bodyPr wrap="square" lIns="54864" tIns="54864" rIns="54864" bIns="54864">
            <a:spAutoFit/>
          </a:bodyPr>
          <a:lstStyle/>
          <a:p>
            <a:pPr>
              <a:spcAft>
                <a:spcPts val="300"/>
              </a:spcAft>
            </a:pPr>
            <a:r>
              <a:rPr sz="860" b="0">
                <a:solidFill>
                  <a:srgbClr val="000000"/>
                </a:solidFill>
                <a:latin typeface="微软雅黑" panose="020B0503020204020204" charset="-122"/>
              </a:rPr>
              <a:t>• 医保目录内传统胃黏膜保护剂代表：硫糖铝口服常释剂型已纳入医保乙类</a:t>
            </a:r>
            <a:endParaRPr sz="860" b="0">
              <a:solidFill>
                <a:srgbClr val="000000"/>
              </a:solidFill>
              <a:latin typeface="微软雅黑" panose="020B0503020204020204" charset="-122"/>
            </a:endParaRPr>
          </a:p>
          <a:p>
            <a:pPr>
              <a:spcAft>
                <a:spcPts val="300"/>
              </a:spcAft>
            </a:pPr>
            <a:r>
              <a:rPr sz="860" b="0">
                <a:solidFill>
                  <a:srgbClr val="000000"/>
                </a:solidFill>
                <a:latin typeface="微软雅黑" panose="020B0503020204020204" charset="-122"/>
              </a:rPr>
              <a:t>• 临床定位重合：胃黏膜保护/酸相关胃黏膜损伤治疗场景</a:t>
            </a:r>
            <a:endParaRPr sz="860" b="0">
              <a:solidFill>
                <a:srgbClr val="000000"/>
              </a:solidFill>
              <a:latin typeface="微软雅黑" panose="020B0503020204020204" charset="-122"/>
            </a:endParaRPr>
          </a:p>
          <a:p>
            <a:pPr>
              <a:spcAft>
                <a:spcPts val="300"/>
              </a:spcAft>
            </a:pPr>
            <a:r>
              <a:rPr sz="860" b="0">
                <a:solidFill>
                  <a:srgbClr val="000000"/>
                </a:solidFill>
                <a:latin typeface="微软雅黑" panose="020B0503020204020204" charset="-122"/>
              </a:rPr>
              <a:t>• 可比性强：多厂家、可及性高，公开挂网价格可用于费用测算</a:t>
            </a:r>
            <a:endParaRPr sz="860" b="0">
              <a:solidFill>
                <a:srgbClr val="000000"/>
              </a:solidFill>
              <a:latin typeface="微软雅黑" panose="020B0503020204020204" charset="-122"/>
            </a:endParaRPr>
          </a:p>
          <a:p>
            <a:pPr>
              <a:spcAft>
                <a:spcPts val="300"/>
              </a:spcAft>
            </a:pPr>
            <a:r>
              <a:rPr sz="860" b="0">
                <a:solidFill>
                  <a:srgbClr val="000000"/>
                </a:solidFill>
                <a:latin typeface="微软雅黑" panose="020B0503020204020204" charset="-122"/>
              </a:rPr>
              <a:t>• 对标重点：机制、剂型、服药频次、安全性和医保支付效率</a:t>
            </a:r>
            <a:endParaRPr sz="860" b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23560" y="2212848"/>
            <a:ext cx="6172200" cy="228600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1050" b="1">
                <a:solidFill>
                  <a:srgbClr val="005298"/>
                </a:solidFill>
                <a:latin typeface="微软雅黑" panose="020B0503020204020204" charset="-122"/>
              </a:rPr>
              <a:t>表  本品相比于参照药品的优势</a:t>
            </a:r>
            <a:endParaRPr sz="1050" b="1">
              <a:solidFill>
                <a:srgbClr val="005298"/>
              </a:solidFill>
              <a:latin typeface="微软雅黑" panose="020B0503020204020204" charset="-122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623560" y="2487168"/>
          <a:ext cx="6172200" cy="3639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0120"/>
                <a:gridCol w="2743200"/>
                <a:gridCol w="2468880"/>
              </a:tblGrid>
              <a:tr h="519901">
                <a:tc>
                  <a:txBody>
                    <a:bodyPr wrap="square"/>
                    <a:lstStyle/>
                    <a:p>
                      <a:pPr algn="ctr"/>
                      <a:r>
                        <a:rPr sz="820" b="1">
                          <a:solidFill>
                            <a:srgbClr val="FFFFFF"/>
                          </a:solidFill>
                          <a:latin typeface="微软雅黑" panose="020B0503020204020204" charset="-122"/>
                        </a:rPr>
                        <a:t>维度</a:t>
                      </a:r>
                      <a:endParaRPr sz="82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0070C0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20" b="1">
                          <a:solidFill>
                            <a:srgbClr val="FFFFFF"/>
                          </a:solidFill>
                          <a:latin typeface="微软雅黑" panose="020B0503020204020204" charset="-122"/>
                        </a:rPr>
                        <a:t>聚普瑞锌口崩片</a:t>
                      </a:r>
                      <a:endParaRPr sz="82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0070C0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820" b="1">
                          <a:solidFill>
                            <a:srgbClr val="FFFFFF"/>
                          </a:solidFill>
                          <a:latin typeface="微软雅黑" panose="020B0503020204020204" charset="-122"/>
                        </a:rPr>
                        <a:t>硫糖铝分散片</a:t>
                      </a:r>
                      <a:endParaRPr sz="82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0070C0"/>
                    </a:solidFill>
                  </a:tcPr>
                </a:tc>
              </a:tr>
              <a:tr h="519901">
                <a:tc>
                  <a:txBody>
                    <a:bodyPr wrap="square"/>
                    <a:lstStyle/>
                    <a:p>
                      <a:pPr algn="ctr"/>
                      <a:r>
                        <a:rPr sz="700" b="1">
                          <a:solidFill>
                            <a:srgbClr val="005298"/>
                          </a:solidFill>
                          <a:latin typeface="微软雅黑" panose="020B0503020204020204" charset="-122"/>
                        </a:rPr>
                        <a:t>作用机制</a:t>
                      </a:r>
                      <a:endParaRPr sz="700" b="1">
                        <a:solidFill>
                          <a:srgbClr val="005298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E6F2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70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多效合一：物理屏障+促修复+抗炎/抗氧化+抗Hp</a:t>
                      </a:r>
                      <a:endParaRPr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5FB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70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物理屏障为主：酸性环境下形成保护膜，弱中和胃酸</a:t>
                      </a:r>
                      <a:endParaRPr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CFCFC"/>
                    </a:solidFill>
                  </a:tcPr>
                </a:tc>
              </a:tr>
              <a:tr h="519901">
                <a:tc>
                  <a:txBody>
                    <a:bodyPr wrap="square"/>
                    <a:lstStyle/>
                    <a:p>
                      <a:pPr algn="ctr"/>
                      <a:r>
                        <a:rPr sz="700" b="1">
                          <a:solidFill>
                            <a:srgbClr val="005298"/>
                          </a:solidFill>
                          <a:latin typeface="微软雅黑" panose="020B0503020204020204" charset="-122"/>
                        </a:rPr>
                        <a:t>物理屏障</a:t>
                      </a:r>
                      <a:endParaRPr sz="700" b="1">
                        <a:solidFill>
                          <a:srgbClr val="005298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E6F2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70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特异性黏附损伤面，靶向富集并持续保护</a:t>
                      </a:r>
                      <a:endParaRPr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5FB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70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被动覆盖，受胃内酸度、进食和给药时点影响</a:t>
                      </a:r>
                      <a:endParaRPr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CFCFC"/>
                    </a:solidFill>
                  </a:tcPr>
                </a:tc>
              </a:tr>
              <a:tr h="519901">
                <a:tc>
                  <a:txBody>
                    <a:bodyPr wrap="square"/>
                    <a:lstStyle/>
                    <a:p>
                      <a:pPr algn="ctr"/>
                      <a:r>
                        <a:rPr sz="700" b="1">
                          <a:solidFill>
                            <a:srgbClr val="005298"/>
                          </a:solidFill>
                          <a:latin typeface="微软雅黑" panose="020B0503020204020204" charset="-122"/>
                        </a:rPr>
                        <a:t>抗Hp作用</a:t>
                      </a:r>
                      <a:endParaRPr sz="700" b="1">
                        <a:solidFill>
                          <a:srgbClr val="005298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E6F2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70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抑制尿素酶，改善Hp相关微环境，可辅助根除</a:t>
                      </a:r>
                      <a:endParaRPr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5FB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70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无明确Hp根除定位，不属于根除方案核心/辅助药物</a:t>
                      </a:r>
                      <a:endParaRPr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CFCFC"/>
                    </a:solidFill>
                  </a:tcPr>
                </a:tc>
              </a:tr>
              <a:tr h="519901">
                <a:tc>
                  <a:txBody>
                    <a:bodyPr wrap="square"/>
                    <a:lstStyle/>
                    <a:p>
                      <a:pPr algn="ctr"/>
                      <a:r>
                        <a:rPr sz="700" b="1">
                          <a:solidFill>
                            <a:srgbClr val="005298"/>
                          </a:solidFill>
                          <a:latin typeface="微软雅黑" panose="020B0503020204020204" charset="-122"/>
                        </a:rPr>
                        <a:t>NSAIDs损伤防护</a:t>
                      </a:r>
                      <a:endParaRPr sz="700" b="1">
                        <a:solidFill>
                          <a:srgbClr val="005298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E6F2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70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不依赖前列腺素，兼具抗炎/抗氧化修复</a:t>
                      </a:r>
                      <a:endParaRPr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5FB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70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局部覆盖为主，预防NSAIDs相关损伤证据有限</a:t>
                      </a:r>
                      <a:endParaRPr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CFCFC"/>
                    </a:solidFill>
                  </a:tcPr>
                </a:tc>
              </a:tr>
              <a:tr h="519901">
                <a:tc>
                  <a:txBody>
                    <a:bodyPr wrap="square"/>
                    <a:lstStyle/>
                    <a:p>
                      <a:pPr algn="ctr"/>
                      <a:r>
                        <a:rPr sz="700" b="1">
                          <a:solidFill>
                            <a:srgbClr val="005298"/>
                          </a:solidFill>
                          <a:latin typeface="微软雅黑" panose="020B0503020204020204" charset="-122"/>
                        </a:rPr>
                        <a:t>剂型/服用</a:t>
                      </a:r>
                      <a:endParaRPr sz="700" b="1">
                        <a:solidFill>
                          <a:srgbClr val="005298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E6F2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70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口崩片，可无水服用；睡前服药更便捷</a:t>
                      </a:r>
                      <a:endParaRPr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5FB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70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分散片需水分散或送服；餐前1小时及睡前服用</a:t>
                      </a:r>
                      <a:endParaRPr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CFCFC"/>
                    </a:solidFill>
                  </a:tcPr>
                </a:tc>
              </a:tr>
              <a:tr h="519906">
                <a:tc>
                  <a:txBody>
                    <a:bodyPr wrap="square"/>
                    <a:lstStyle/>
                    <a:p>
                      <a:pPr algn="ctr"/>
                      <a:r>
                        <a:rPr sz="700" b="1">
                          <a:solidFill>
                            <a:srgbClr val="005298"/>
                          </a:solidFill>
                          <a:latin typeface="微软雅黑" panose="020B0503020204020204" charset="-122"/>
                        </a:rPr>
                        <a:t>服药频次</a:t>
                      </a:r>
                      <a:endParaRPr sz="700" b="1">
                        <a:solidFill>
                          <a:srgbClr val="005298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E6F2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70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每日2次</a:t>
                      </a:r>
                      <a:endParaRPr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5FB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70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每日4次，药物负荷高</a:t>
                      </a:r>
                      <a:endParaRPr sz="70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CFC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矩形 50"/>
          <p:cNvSpPr/>
          <p:nvPr>
            <p:custDataLst>
              <p:tags r:id="rId1"/>
            </p:custDataLst>
          </p:nvPr>
        </p:nvSpPr>
        <p:spPr>
          <a:xfrm>
            <a:off x="369236" y="1594618"/>
            <a:ext cx="4248000" cy="792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现有方案的抗黏膜损伤病因作用低，</a:t>
            </a:r>
            <a:endParaRPr lang="en-US" altLang="zh-C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Noto Sans SC" panose="020B0200000000000000" charset="-122"/>
              </a:rPr>
              <a:t>无法实现高质量愈合，疗效有限</a:t>
            </a:r>
            <a:endParaRPr lang="en-US" altLang="zh-C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软雅黑" panose="020B0503020204020204" charset="-122"/>
              <a:sym typeface="Noto Sans SC" panose="020B0200000000000000" charset="-122"/>
            </a:endParaRPr>
          </a:p>
        </p:txBody>
      </p:sp>
      <p:sp>
        <p:nvSpPr>
          <p:cNvPr id="54" name="矩形 53"/>
          <p:cNvSpPr/>
          <p:nvPr>
            <p:custDataLst>
              <p:tags r:id="rId2"/>
            </p:custDataLst>
          </p:nvPr>
        </p:nvSpPr>
        <p:spPr>
          <a:xfrm>
            <a:off x="8557260" y="1596075"/>
            <a:ext cx="3276000" cy="79054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胃溃疡患者使用受限、</a:t>
            </a:r>
            <a:endParaRPr lang="en-US" altLang="zh-C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可及性低</a:t>
            </a:r>
            <a:endParaRPr lang="zh-CN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6" name="圆角矩形 33"/>
          <p:cNvSpPr/>
          <p:nvPr/>
        </p:nvSpPr>
        <p:spPr>
          <a:xfrm>
            <a:off x="0" y="132732"/>
            <a:ext cx="1296000" cy="576000"/>
          </a:xfrm>
          <a:prstGeom prst="rect">
            <a:avLst/>
          </a:prstGeom>
          <a:gradFill flip="none" rotWithShape="1">
            <a:gsLst>
              <a:gs pos="0">
                <a:srgbClr val="094FA3"/>
              </a:gs>
              <a:gs pos="100000">
                <a:srgbClr val="21C2F3"/>
              </a:gs>
              <a:gs pos="71440">
                <a:srgbClr val="1B71B5"/>
              </a:gs>
              <a:gs pos="34000">
                <a:srgbClr val="1B71B5"/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000" b="1" kern="0" dirty="0">
                <a:solidFill>
                  <a:prstClr val="white"/>
                </a:solidFill>
                <a:latin typeface="Arial" panose="020B0604020202020204"/>
                <a:ea typeface="微软雅黑" panose="020B0503020204020204" charset="-122"/>
                <a:cs typeface="+mn-ea"/>
                <a:sym typeface="+mn-lt"/>
              </a:rPr>
              <a:t>基本信息</a:t>
            </a:r>
            <a:endParaRPr lang="en-US" altLang="zh-CN" sz="2800" b="1" kern="0" dirty="0">
              <a:solidFill>
                <a:prstClr val="white"/>
              </a:solidFill>
              <a:latin typeface="Arial" panose="020B0604020202020204"/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7" name="矩形: 圆角 9"/>
          <p:cNvSpPr/>
          <p:nvPr/>
        </p:nvSpPr>
        <p:spPr>
          <a:xfrm>
            <a:off x="1296000" y="142461"/>
            <a:ext cx="10728986" cy="576000"/>
          </a:xfrm>
          <a:prstGeom prst="roundRect">
            <a:avLst/>
          </a:prstGeom>
          <a:noFill/>
          <a:ln>
            <a:gradFill flip="none" rotWithShape="1">
              <a:gsLst>
                <a:gs pos="8000">
                  <a:schemeClr val="accent1">
                    <a:lumMod val="5000"/>
                    <a:lumOff val="95000"/>
                  </a:schemeClr>
                </a:gs>
                <a:gs pos="77000">
                  <a:srgbClr val="DCEAF7"/>
                </a:gs>
                <a:gs pos="83000">
                  <a:srgbClr val="DCEAF7"/>
                </a:gs>
                <a:gs pos="100000">
                  <a:srgbClr val="1FA1DA"/>
                </a:gs>
              </a:gsLst>
              <a:lin ang="108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医保目录内现有胃黏膜保护剂存在局限性</a:t>
            </a:r>
            <a:endParaRPr lang="zh-CN" altLang="en-US" sz="2800" b="1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55298" y="2386618"/>
            <a:ext cx="4070772" cy="396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79095" indent="-342900" latinLnBrk="1">
              <a:lnSpc>
                <a:spcPct val="130000"/>
              </a:lnSpc>
              <a:buFont typeface="+mj-lt"/>
              <a:buAutoNum type="arabicPeriod"/>
            </a:pPr>
            <a:r>
              <a:rPr lang="zh-CN" altLang="en-US" sz="1400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作用机制单一：</a:t>
            </a:r>
            <a:endParaRPr lang="en-US" altLang="zh-CN" sz="1400" b="1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  <a:p>
            <a:pPr marL="144145" indent="-71755" latinLnBrk="1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传统铋剂、硫糖铝是物理屏障类，仅有被动覆盖作用，治标不治本</a:t>
            </a:r>
            <a:endParaRPr lang="en-US" altLang="zh-CN" sz="14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  <a:p>
            <a:pPr marL="144145" indent="-71755" latinLnBrk="1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米索前列醇等主要外源性补充前列腺素</a:t>
            </a:r>
            <a:r>
              <a:rPr lang="en-US" altLang="zh-CN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(PG)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；</a:t>
            </a:r>
            <a:endParaRPr lang="en-US" altLang="zh-CN" sz="14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  <a:p>
            <a:pPr marL="144145" indent="-71755" latinLnBrk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替普瑞酮、硫糖铝分散片则严重依赖机体内源性合成</a:t>
            </a:r>
            <a:r>
              <a:rPr lang="en-US" altLang="zh-CN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PG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和黏液的能力</a:t>
            </a:r>
            <a:endParaRPr lang="en-US" altLang="zh-CN" sz="14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  <a:p>
            <a:pPr marL="379095" indent="-342900" latinLnBrk="1">
              <a:lnSpc>
                <a:spcPct val="130000"/>
              </a:lnSpc>
              <a:spcAft>
                <a:spcPts val="600"/>
              </a:spcAft>
              <a:buFont typeface="+mj-lt"/>
              <a:buAutoNum type="arabicPeriod" startAt="2"/>
            </a:pPr>
            <a:r>
              <a:rPr lang="zh-CN" altLang="en-US" sz="1400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无抗幽门螺杆菌</a:t>
            </a:r>
            <a:r>
              <a:rPr lang="en-US" altLang="zh-CN" sz="1400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(</a:t>
            </a:r>
            <a:r>
              <a:rPr lang="en-US" altLang="zh-CN" sz="1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Hp</a:t>
            </a:r>
            <a:r>
              <a:rPr lang="en-US" altLang="zh-CN" sz="1400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)</a:t>
            </a:r>
            <a:r>
              <a:rPr lang="zh-CN" altLang="en-US" sz="1400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作用或作用微弱：</a:t>
            </a:r>
            <a:endParaRPr lang="en-US" altLang="zh-CN" sz="14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  <a:p>
            <a:pPr marL="144145" indent="-71755" latinLnBrk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无法改善因</a:t>
            </a:r>
            <a:r>
              <a:rPr lang="en-US" altLang="zh-CN" sz="1400" dirty="0" err="1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Hp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感染主导的微环境恶化</a:t>
            </a:r>
            <a:endParaRPr lang="en-US" altLang="zh-CN" sz="14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  <a:p>
            <a:pPr marL="379095" indent="-342900" latinLnBrk="1">
              <a:lnSpc>
                <a:spcPct val="130000"/>
              </a:lnSpc>
              <a:buFont typeface="+mj-lt"/>
              <a:buAutoNum type="arabicPeriod" startAt="3"/>
            </a:pPr>
            <a:r>
              <a:rPr lang="zh-CN" altLang="en-US" sz="1400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溃疡复发率高，患者高质量愈合难：</a:t>
            </a:r>
            <a:endParaRPr lang="en-US" altLang="zh-CN" sz="1400" b="1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  <a:p>
            <a:pPr marL="144145" indent="-71755" latinLnBrk="1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质子泵抑制剂在</a:t>
            </a:r>
            <a:r>
              <a:rPr lang="en-US" altLang="zh-CN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PU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中抑酸应用广泛，但</a:t>
            </a:r>
            <a:r>
              <a:rPr lang="zh-CN" altLang="en-US" sz="1400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溃疡复发率仍高达</a:t>
            </a:r>
            <a:r>
              <a:rPr lang="en-US" altLang="zh-CN" sz="1400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10%-50%</a:t>
            </a:r>
            <a:endParaRPr lang="en-US" altLang="zh-CN" sz="1400" b="1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  <a:p>
            <a:pPr marL="144145" indent="-71755" latinLnBrk="1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单纯抑酸或被动覆盖均无法修复黏膜受损的微结构、无法主动干预炎症反应或刺激受损细胞再生</a:t>
            </a:r>
            <a:endParaRPr lang="en-US" altLang="zh-CN" sz="14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47102" y="836388"/>
            <a:ext cx="11660388" cy="7287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latinLnBrk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消化性溃疡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(PU)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包括胃溃疡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(GU)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和十二指溃疡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(DU)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，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PU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在普通人群中终身患病率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5%-10%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，年发病率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0.1%-0.3%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；临床上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DU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多于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GU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，两者之比约为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3:1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。</a:t>
            </a:r>
            <a:endParaRPr lang="zh-CN" altLang="en-US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8535106" y="2386618"/>
            <a:ext cx="3242416" cy="3579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79095" indent="-342900" latinLnBrk="1">
              <a:lnSpc>
                <a:spcPct val="13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常规胃黏膜保护剂多为颗粒剂、混悬剂或需大量饮水的普通片剂，</a:t>
            </a:r>
            <a:r>
              <a:rPr lang="zh-CN" altLang="en-US" sz="1400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对合并吞咽困难的老年溃疡患者（如卒中后遗症）给药困难。</a:t>
            </a:r>
            <a:endParaRPr lang="en-US" altLang="zh-CN" sz="1400" b="1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  <a:p>
            <a:pPr marL="379095" indent="-342900" latinLnBrk="1">
              <a:lnSpc>
                <a:spcPct val="13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替普瑞酮、硫糖铝分散片等促黏液</a:t>
            </a:r>
            <a:r>
              <a:rPr lang="en-US" altLang="zh-CN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/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内源性前列腺素生成剂，机制严重依赖机体代偿能力，</a:t>
            </a:r>
            <a:r>
              <a:rPr lang="zh-CN" altLang="en-US" sz="1400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对于长期患病、机体修复机能衰退的老年患者效果打折扣。</a:t>
            </a:r>
            <a:endParaRPr lang="zh-CN" altLang="en-US" sz="14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  <a:p>
            <a:pPr marL="379095" indent="-342900" latinLnBrk="1">
              <a:lnSpc>
                <a:spcPct val="13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米索前列醇等前列腺素类似物，强烈刺激胃肠道和子宫平滑肌，</a:t>
            </a:r>
            <a:r>
              <a:rPr lang="zh-CN" altLang="en-US" sz="1400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孕妇及备孕妇女绝对禁用。</a:t>
            </a:r>
            <a:endParaRPr lang="en-US" altLang="zh-CN" sz="1400" b="1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954874" y="2386618"/>
            <a:ext cx="3242594" cy="3480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79095" indent="-342900" latinLnBrk="1">
              <a:lnSpc>
                <a:spcPct val="130000"/>
              </a:lnSpc>
              <a:buFont typeface="+mj-lt"/>
              <a:buAutoNum type="arabicPeriod"/>
            </a:pPr>
            <a:r>
              <a:rPr lang="zh-CN" altLang="en-US" sz="1400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安全性低，存在系统性副作用或有重金属蓄积等风险：</a:t>
            </a:r>
            <a:endParaRPr lang="en-US" altLang="zh-CN" sz="1400" b="1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  <a:p>
            <a:pPr marL="144145" indent="-71755" latinLnBrk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铋剂</a:t>
            </a:r>
            <a:r>
              <a:rPr lang="en-US" altLang="zh-CN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/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硫糖铝有铋脑病</a:t>
            </a:r>
            <a:r>
              <a:rPr lang="en-US" altLang="zh-CN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/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铝蓄积的安全性隐患，极易引起顽固性便秘</a:t>
            </a:r>
            <a:endParaRPr lang="en-US" altLang="zh-CN" sz="14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  <a:p>
            <a:pPr marL="144145" indent="-71755" latinLnBrk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米索前列醇等有流产风险</a:t>
            </a:r>
            <a:endParaRPr lang="en-US" altLang="zh-CN" sz="14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  <a:p>
            <a:pPr marL="379095" indent="-342900" latinLnBrk="1">
              <a:lnSpc>
                <a:spcPct val="130000"/>
              </a:lnSpc>
              <a:spcAft>
                <a:spcPts val="600"/>
              </a:spcAft>
              <a:buFont typeface="+mj-lt"/>
              <a:buAutoNum type="arabicPeriod" startAt="2"/>
            </a:pPr>
            <a:r>
              <a:rPr lang="zh-CN" altLang="en-US" sz="1400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患者依从性差：</a:t>
            </a:r>
            <a:endParaRPr lang="en-US" altLang="zh-CN" sz="1400" b="1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  <a:p>
            <a:pPr marL="144145" indent="-71755" latinLnBrk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400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给药频次高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：给药频次多为一天</a:t>
            </a:r>
            <a:r>
              <a:rPr lang="en-US" altLang="zh-CN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3-4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次，患者药物负荷高，容易漏服</a:t>
            </a:r>
            <a:endParaRPr lang="en-US" altLang="zh-CN" sz="14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  <a:p>
            <a:pPr marL="144145" indent="-71755" latinLnBrk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400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副作用强烈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rPr>
              <a:t>：可能导致严重腹痛、腹泻、便秘、骨病或脑病等副作用，患者难以耐受</a:t>
            </a:r>
            <a:endParaRPr lang="zh-CN" altLang="en-US" sz="14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Noto Sans SC" panose="020B0200000000000000" charset="-122"/>
            </a:endParaRPr>
          </a:p>
        </p:txBody>
      </p:sp>
      <p:sp>
        <p:nvSpPr>
          <p:cNvPr id="13" name="矩形 12"/>
          <p:cNvSpPr/>
          <p:nvPr>
            <p:custDataLst>
              <p:tags r:id="rId3"/>
            </p:custDataLst>
          </p:nvPr>
        </p:nvSpPr>
        <p:spPr>
          <a:xfrm>
            <a:off x="4969121" y="1594618"/>
            <a:ext cx="3219998" cy="792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现有方案的安全性低、患者</a:t>
            </a:r>
            <a:endParaRPr lang="en-US" altLang="zh-C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依从性差</a:t>
            </a:r>
            <a:endParaRPr lang="zh-CN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5" name="圆角矩形 20"/>
          <p:cNvSpPr/>
          <p:nvPr/>
        </p:nvSpPr>
        <p:spPr>
          <a:xfrm>
            <a:off x="394636" y="2385161"/>
            <a:ext cx="4192096" cy="3952176"/>
          </a:xfrm>
          <a:prstGeom prst="rect">
            <a:avLst/>
          </a:prstGeom>
          <a:noFill/>
          <a:ln w="28575" cap="flat" cmpd="sng" algn="ctr">
            <a:solidFill>
              <a:srgbClr val="1074BC"/>
            </a:solidFill>
            <a:prstDash val="solid"/>
            <a:miter lim="800000"/>
          </a:ln>
          <a:effectLst>
            <a:outerShdw blurRad="50800" dist="38100" dir="2700000" algn="tl" rotWithShape="0">
              <a:schemeClr val="tx2">
                <a:lumMod val="75000"/>
                <a:lumOff val="2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16" name="圆角矩形 20"/>
          <p:cNvSpPr/>
          <p:nvPr/>
        </p:nvSpPr>
        <p:spPr>
          <a:xfrm>
            <a:off x="4978742" y="2385161"/>
            <a:ext cx="3204000" cy="3952176"/>
          </a:xfrm>
          <a:prstGeom prst="rect">
            <a:avLst/>
          </a:prstGeom>
          <a:noFill/>
          <a:ln w="28575" cap="flat" cmpd="sng" algn="ctr">
            <a:solidFill>
              <a:srgbClr val="1074BC"/>
            </a:solidFill>
            <a:prstDash val="solid"/>
            <a:miter lim="800000"/>
          </a:ln>
          <a:effectLst>
            <a:outerShdw blurRad="50800" dist="38100" dir="2700000" algn="tl" rotWithShape="0">
              <a:schemeClr val="tx2">
                <a:lumMod val="75000"/>
                <a:lumOff val="2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17" name="圆角矩形 20"/>
          <p:cNvSpPr/>
          <p:nvPr/>
        </p:nvSpPr>
        <p:spPr>
          <a:xfrm>
            <a:off x="8565608" y="2385161"/>
            <a:ext cx="3242416" cy="3952176"/>
          </a:xfrm>
          <a:prstGeom prst="rect">
            <a:avLst/>
          </a:prstGeom>
          <a:noFill/>
          <a:ln w="28575" cap="flat" cmpd="sng" algn="ctr">
            <a:solidFill>
              <a:srgbClr val="1074BC"/>
            </a:solidFill>
            <a:prstDash val="solid"/>
            <a:miter lim="800000"/>
          </a:ln>
          <a:effectLst>
            <a:outerShdw blurRad="50800" dist="38100" dir="2700000" algn="tl" rotWithShape="0">
              <a:schemeClr val="tx2">
                <a:lumMod val="75000"/>
                <a:lumOff val="2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369235" y="6350780"/>
            <a:ext cx="51552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1.</a:t>
            </a:r>
            <a:r>
              <a:rPr lang="zh-CN" altLang="en-US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各药品说明书</a:t>
            </a: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.</a:t>
            </a:r>
            <a:endParaRPr lang="en-US" altLang="zh-CN" sz="9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2.</a:t>
            </a:r>
            <a:r>
              <a:rPr lang="zh-CN" altLang="en-US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许平</a:t>
            </a: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.</a:t>
            </a:r>
            <a:r>
              <a:rPr lang="zh-CN" altLang="en-US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新型黏膜保护剂聚普瑞锌临床应用专家共识</a:t>
            </a: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[J].</a:t>
            </a:r>
            <a:r>
              <a:rPr lang="zh-CN" altLang="en-US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胃肠病学</a:t>
            </a: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,2023,28(02):82-90.</a:t>
            </a:r>
            <a:endParaRPr lang="zh-CN" altLang="en-US" sz="9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4526071" y="6387554"/>
            <a:ext cx="74989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3.</a:t>
            </a:r>
            <a:r>
              <a:rPr lang="zh-CN" altLang="en-US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张敏敏</a:t>
            </a: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.</a:t>
            </a:r>
            <a:r>
              <a:rPr lang="zh-CN" altLang="en-US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消化性溃疡诊断与治疗共识意见（</a:t>
            </a: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2022</a:t>
            </a:r>
            <a:r>
              <a:rPr lang="zh-CN" altLang="en-US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年，上海）</a:t>
            </a: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[J].</a:t>
            </a:r>
            <a:r>
              <a:rPr lang="zh-CN" altLang="en-US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胃肠病学</a:t>
            </a: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,2023,28(04):208-225.</a:t>
            </a:r>
            <a:br>
              <a:rPr lang="zh-CN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</a:b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4.</a:t>
            </a:r>
            <a:r>
              <a:rPr lang="zh-CN" altLang="en-US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中国中西医结合学会消化系统疾病专业委员会 </a:t>
            </a: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,</a:t>
            </a:r>
            <a:r>
              <a:rPr lang="zh-CN" altLang="en-US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消化性溃疡中西医结合诊疗专家共识</a:t>
            </a: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(2025</a:t>
            </a:r>
            <a:r>
              <a:rPr lang="zh-CN" altLang="en-US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年</a:t>
            </a: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)[J].</a:t>
            </a:r>
            <a:r>
              <a:rPr lang="zh-CN" altLang="en-US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中国中西医结合消化杂志</a:t>
            </a: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,2025,33(11):977-990.</a:t>
            </a:r>
            <a:endParaRPr lang="zh-CN" altLang="en-US" sz="9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2608" y="210312"/>
            <a:ext cx="576072" cy="292608"/>
          </a:xfrm>
          <a:prstGeom prst="rect">
            <a:avLst/>
          </a:prstGeom>
          <a:solidFill>
            <a:srgbClr val="0070C0"/>
          </a:solidFill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" tIns="9144" rIns="9144" bIns="9144" rtlCol="0" anchor="ctr"/>
          <a:lstStyle/>
          <a:p>
            <a:pPr algn="ctr"/>
            <a:r>
              <a:rPr sz="1000" b="1">
                <a:solidFill>
                  <a:srgbClr val="FFFFFF"/>
                </a:solidFill>
                <a:latin typeface="微软雅黑" panose="020B0503020204020204" charset="-122"/>
              </a:rPr>
              <a:t>有效性</a:t>
            </a:r>
            <a:endParaRPr sz="1000" b="1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68680" y="201168"/>
            <a:ext cx="11018520" cy="310896"/>
          </a:xfrm>
          <a:prstGeom prst="rect">
            <a:avLst/>
          </a:prstGeom>
          <a:noFill/>
          <a:ln w="12700">
            <a:solidFill>
              <a:srgbClr val="D2E6F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l"/>
            <a:r>
              <a:rPr sz="1650" b="1">
                <a:solidFill>
                  <a:srgbClr val="000000"/>
                </a:solidFill>
                <a:latin typeface="微软雅黑" panose="020B0503020204020204" charset="-122"/>
              </a:rPr>
              <a:t>聚普瑞锌治疗胃溃疡疗效明确；较硫糖铝分散片具备主动修复优势</a:t>
            </a:r>
            <a:endParaRPr sz="1650" b="1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2608" y="585216"/>
            <a:ext cx="11576304" cy="18288"/>
          </a:xfrm>
          <a:prstGeom prst="rect">
            <a:avLst/>
          </a:prstGeom>
          <a:solidFill>
            <a:srgbClr val="DCEB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971032" y="6537960"/>
            <a:ext cx="274320" cy="164592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800" b="0">
                <a:solidFill>
                  <a:srgbClr val="5A5A5A"/>
                </a:solidFill>
                <a:latin typeface="微软雅黑" panose="020B0503020204020204" charset="-122"/>
              </a:rPr>
              <a:t>5</a:t>
            </a:r>
            <a:endParaRPr sz="800" b="0">
              <a:solidFill>
                <a:srgbClr val="5A5A5A"/>
              </a:solidFill>
              <a:latin typeface="微软雅黑" panose="020B0503020204020204" charset="-122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1480" y="777240"/>
            <a:ext cx="7040880" cy="320040"/>
          </a:xfrm>
          <a:prstGeom prst="rect">
            <a:avLst/>
          </a:prstGeom>
          <a:solidFill>
            <a:srgbClr val="0070C0"/>
          </a:solidFill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微软雅黑" panose="020B0503020204020204" charset="-122"/>
              </a:rPr>
              <a:t>聚普瑞锌治疗胃溃疡注册临床研究结果</a:t>
            </a:r>
            <a:endParaRPr sz="1200" b="1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02920" y="1234440"/>
            <a:ext cx="1691640" cy="1554480"/>
          </a:xfrm>
          <a:prstGeom prst="roundRect">
            <a:avLst/>
          </a:prstGeom>
          <a:solidFill>
            <a:srgbClr val="F2F8FC"/>
          </a:solidFill>
          <a:ln w="12700">
            <a:solidFill>
              <a:srgbClr val="BEDC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t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12648" y="1325880"/>
            <a:ext cx="1472184" cy="301752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950" b="1">
                <a:solidFill>
                  <a:srgbClr val="005298"/>
                </a:solidFill>
                <a:latin typeface="微软雅黑" panose="020B0503020204020204" charset="-122"/>
              </a:rPr>
              <a:t>胃镜检查证实有效率</a:t>
            </a:r>
            <a:endParaRPr sz="950" b="1">
              <a:solidFill>
                <a:srgbClr val="005298"/>
              </a:solidFill>
              <a:latin typeface="微软雅黑" panose="020B050302020402020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2648" y="1673352"/>
            <a:ext cx="1472184" cy="5029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2400" b="1">
                <a:solidFill>
                  <a:srgbClr val="E60012"/>
                </a:solidFill>
                <a:latin typeface="微软雅黑" panose="020B0503020204020204" charset="-122"/>
              </a:rPr>
              <a:t>81.48%</a:t>
            </a:r>
            <a:endParaRPr sz="2400" b="1">
              <a:solidFill>
                <a:srgbClr val="E60012"/>
              </a:solidFill>
              <a:latin typeface="微软雅黑" panose="020B0503020204020204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2648" y="2221992"/>
            <a:ext cx="1472184" cy="5029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800" b="0">
                <a:solidFill>
                  <a:srgbClr val="5A5A5A"/>
                </a:solidFill>
                <a:latin typeface="微软雅黑" panose="020B0503020204020204" charset="-122"/>
              </a:rPr>
              <a:t>治疗8周，经胃镜证实的胃溃疡有效率</a:t>
            </a:r>
            <a:endParaRPr sz="800" b="0">
              <a:solidFill>
                <a:srgbClr val="5A5A5A"/>
              </a:solidFill>
              <a:latin typeface="微软雅黑" panose="020B0503020204020204" charset="-122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377440" y="1234440"/>
            <a:ext cx="1691640" cy="1554480"/>
          </a:xfrm>
          <a:prstGeom prst="roundRect">
            <a:avLst/>
          </a:prstGeom>
          <a:solidFill>
            <a:srgbClr val="F2F8FC"/>
          </a:solidFill>
          <a:ln w="12700">
            <a:solidFill>
              <a:srgbClr val="BEDC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t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487168" y="1325880"/>
            <a:ext cx="1472184" cy="301752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950" b="1">
                <a:solidFill>
                  <a:srgbClr val="005298"/>
                </a:solidFill>
                <a:latin typeface="微软雅黑" panose="020B0503020204020204" charset="-122"/>
              </a:rPr>
              <a:t>胃肠道症状改善</a:t>
            </a:r>
            <a:endParaRPr sz="950" b="1">
              <a:solidFill>
                <a:srgbClr val="005298"/>
              </a:solidFill>
              <a:latin typeface="微软雅黑" panose="020B0503020204020204" charset="-12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87168" y="1673352"/>
            <a:ext cx="1472184" cy="5029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2400" b="1">
                <a:solidFill>
                  <a:srgbClr val="E60012"/>
                </a:solidFill>
                <a:latin typeface="微软雅黑" panose="020B0503020204020204" charset="-122"/>
              </a:rPr>
              <a:t>81.48%</a:t>
            </a:r>
            <a:endParaRPr sz="2400" b="1">
              <a:solidFill>
                <a:srgbClr val="E60012"/>
              </a:solidFill>
              <a:latin typeface="微软雅黑" panose="020B0503020204020204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87168" y="2221992"/>
            <a:ext cx="1472184" cy="5029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800" b="0">
                <a:solidFill>
                  <a:srgbClr val="5A5A5A"/>
                </a:solidFill>
                <a:latin typeface="微软雅黑" panose="020B0503020204020204" charset="-122"/>
              </a:rPr>
              <a:t>治疗8周，胃肠道症状改善有效率</a:t>
            </a:r>
            <a:endParaRPr sz="800" b="0">
              <a:solidFill>
                <a:srgbClr val="5A5A5A"/>
              </a:solidFill>
              <a:latin typeface="微软雅黑" panose="020B0503020204020204" charset="-122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251960" y="1234440"/>
            <a:ext cx="1691640" cy="1554480"/>
          </a:xfrm>
          <a:prstGeom prst="roundRect">
            <a:avLst/>
          </a:prstGeom>
          <a:solidFill>
            <a:srgbClr val="F2F8FC"/>
          </a:solidFill>
          <a:ln w="12700">
            <a:solidFill>
              <a:srgbClr val="BEDC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t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361688" y="1325880"/>
            <a:ext cx="1472184" cy="301752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950" b="1">
                <a:solidFill>
                  <a:srgbClr val="005298"/>
                </a:solidFill>
                <a:latin typeface="微软雅黑" panose="020B0503020204020204" charset="-122"/>
              </a:rPr>
              <a:t>早期症状改善</a:t>
            </a:r>
            <a:endParaRPr sz="950" b="1">
              <a:solidFill>
                <a:srgbClr val="005298"/>
              </a:solidFill>
              <a:latin typeface="微软雅黑" panose="020B0503020204020204" charset="-12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61688" y="1673352"/>
            <a:ext cx="1472184" cy="5029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2400" b="1">
                <a:solidFill>
                  <a:srgbClr val="E60012"/>
                </a:solidFill>
                <a:latin typeface="微软雅黑" panose="020B0503020204020204" charset="-122"/>
              </a:rPr>
              <a:t>44.44%</a:t>
            </a:r>
            <a:endParaRPr sz="2400" b="1">
              <a:solidFill>
                <a:srgbClr val="E60012"/>
              </a:solidFill>
              <a:latin typeface="微软雅黑" panose="020B0503020204020204" charset="-12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61688" y="2221992"/>
            <a:ext cx="1472184" cy="5029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800" b="0">
                <a:solidFill>
                  <a:srgbClr val="5A5A5A"/>
                </a:solidFill>
                <a:latin typeface="微软雅黑" panose="020B0503020204020204" charset="-122"/>
              </a:rPr>
              <a:t>治疗4周，症状改善有效率</a:t>
            </a:r>
            <a:endParaRPr sz="800" b="0">
              <a:solidFill>
                <a:srgbClr val="5A5A5A"/>
              </a:solidFill>
              <a:latin typeface="微软雅黑" panose="020B0503020204020204" charset="-122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6126480" y="1234440"/>
            <a:ext cx="1234440" cy="1554480"/>
          </a:xfrm>
          <a:prstGeom prst="roundRect">
            <a:avLst/>
          </a:prstGeom>
          <a:solidFill>
            <a:srgbClr val="F2F8FC"/>
          </a:solidFill>
          <a:ln w="12700">
            <a:solidFill>
              <a:srgbClr val="BEDC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t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236208" y="1325880"/>
            <a:ext cx="1014984" cy="301752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950" b="1">
                <a:solidFill>
                  <a:srgbClr val="005298"/>
                </a:solidFill>
                <a:latin typeface="微软雅黑" panose="020B0503020204020204" charset="-122"/>
              </a:rPr>
              <a:t>不良事件总发生率</a:t>
            </a:r>
            <a:endParaRPr sz="950" b="1">
              <a:solidFill>
                <a:srgbClr val="005298"/>
              </a:solidFill>
              <a:latin typeface="微软雅黑" panose="020B0503020204020204" charset="-12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236208" y="1673352"/>
            <a:ext cx="1014984" cy="5029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2400" b="1">
                <a:solidFill>
                  <a:srgbClr val="0070C0"/>
                </a:solidFill>
                <a:latin typeface="微软雅黑" panose="020B0503020204020204" charset="-122"/>
              </a:rPr>
              <a:t>8.18%</a:t>
            </a:r>
            <a:endParaRPr sz="2400" b="1">
              <a:solidFill>
                <a:srgbClr val="0070C0"/>
              </a:solidFill>
              <a:latin typeface="微软雅黑" panose="020B0503020204020204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36208" y="2221992"/>
            <a:ext cx="1014984" cy="5029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800" b="0">
                <a:solidFill>
                  <a:srgbClr val="5A5A5A"/>
                </a:solidFill>
                <a:latin typeface="微软雅黑" panose="020B0503020204020204" charset="-122"/>
              </a:rPr>
              <a:t>均轻微可耐受，无严重不良事件</a:t>
            </a:r>
            <a:endParaRPr sz="800" b="0">
              <a:solidFill>
                <a:srgbClr val="5A5A5A"/>
              </a:solidFill>
              <a:latin typeface="微软雅黑" panose="020B0503020204020204" charset="-122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02920" y="3017520"/>
            <a:ext cx="6858000" cy="347472"/>
          </a:xfrm>
          <a:prstGeom prst="rect">
            <a:avLst/>
          </a:prstGeom>
          <a:solidFill>
            <a:srgbClr val="E5F4FC"/>
          </a:solidFill>
          <a:ln w="12700">
            <a:solidFill>
              <a:srgbClr val="BEDC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1100" b="1">
                <a:solidFill>
                  <a:srgbClr val="005298"/>
                </a:solidFill>
                <a:latin typeface="微软雅黑" panose="020B0503020204020204" charset="-122"/>
              </a:rPr>
              <a:t>从“被动覆盖”升级为“外源长效靶向保护 + 内源深层修复”</a:t>
            </a:r>
            <a:endParaRPr sz="1100" b="1">
              <a:solidFill>
                <a:srgbClr val="005298"/>
              </a:solidFill>
              <a:latin typeface="微软雅黑" panose="020B0503020204020204" charset="-122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502920" y="3547872"/>
            <a:ext cx="1572768" cy="950976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4D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820" b="0">
                <a:solidFill>
                  <a:srgbClr val="000000"/>
                </a:solidFill>
                <a:latin typeface="微软雅黑" panose="020B0503020204020204" charset="-122"/>
              </a:rPr>
              <a:t>特异性黏附</a:t>
            </a:r>
            <a:endParaRPr sz="820" b="0">
              <a:solidFill>
                <a:srgbClr val="000000"/>
              </a:solidFill>
              <a:latin typeface="微软雅黑" panose="020B0503020204020204" charset="-122"/>
            </a:endParaRPr>
          </a:p>
          <a:p>
            <a:pPr algn="ctr"/>
            <a:r>
              <a:rPr sz="820" b="0">
                <a:solidFill>
                  <a:srgbClr val="000000"/>
                </a:solidFill>
                <a:latin typeface="微软雅黑" panose="020B0503020204020204" charset="-122"/>
              </a:rPr>
              <a:t>聚集于损伤面，形成长效保护屏障</a:t>
            </a:r>
            <a:endParaRPr sz="820" b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02920" y="3547872"/>
            <a:ext cx="1572768" cy="256032"/>
          </a:xfrm>
          <a:prstGeom prst="rect">
            <a:avLst/>
          </a:prstGeom>
          <a:solidFill>
            <a:srgbClr val="0070C0"/>
          </a:solidFill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850" b="1">
                <a:solidFill>
                  <a:srgbClr val="FFFFFF"/>
                </a:solidFill>
                <a:latin typeface="微软雅黑" panose="020B0503020204020204" charset="-122"/>
              </a:rPr>
              <a:t>特异性黏附</a:t>
            </a:r>
            <a:endParaRPr sz="850" b="1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2240280" y="3547872"/>
            <a:ext cx="1572768" cy="950976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4D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820" b="0">
                <a:solidFill>
                  <a:srgbClr val="000000"/>
                </a:solidFill>
                <a:latin typeface="微软雅黑" panose="020B0503020204020204" charset="-122"/>
              </a:rPr>
              <a:t>促修复再生</a:t>
            </a:r>
            <a:endParaRPr sz="820" b="0">
              <a:solidFill>
                <a:srgbClr val="000000"/>
              </a:solidFill>
              <a:latin typeface="微软雅黑" panose="020B0503020204020204" charset="-122"/>
            </a:endParaRPr>
          </a:p>
          <a:p>
            <a:pPr algn="ctr"/>
            <a:r>
              <a:rPr sz="820" b="0">
                <a:solidFill>
                  <a:srgbClr val="000000"/>
                </a:solidFill>
                <a:latin typeface="微软雅黑" panose="020B0503020204020204" charset="-122"/>
              </a:rPr>
              <a:t>锌离子激活生长因子，促进组织修复</a:t>
            </a:r>
            <a:endParaRPr sz="820" b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240280" y="3547872"/>
            <a:ext cx="1572768" cy="256032"/>
          </a:xfrm>
          <a:prstGeom prst="rect">
            <a:avLst/>
          </a:prstGeom>
          <a:solidFill>
            <a:srgbClr val="0070C0"/>
          </a:solidFill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850" b="1">
                <a:solidFill>
                  <a:srgbClr val="FFFFFF"/>
                </a:solidFill>
                <a:latin typeface="微软雅黑" panose="020B0503020204020204" charset="-122"/>
              </a:rPr>
              <a:t>促修复再生</a:t>
            </a:r>
            <a:endParaRPr sz="850" b="1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3977639" y="3547872"/>
            <a:ext cx="1572768" cy="950976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4D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820" b="0">
                <a:solidFill>
                  <a:srgbClr val="000000"/>
                </a:solidFill>
                <a:latin typeface="微软雅黑" panose="020B0503020204020204" charset="-122"/>
              </a:rPr>
              <a:t>抗炎抗氧化</a:t>
            </a:r>
            <a:endParaRPr sz="820" b="0">
              <a:solidFill>
                <a:srgbClr val="000000"/>
              </a:solidFill>
              <a:latin typeface="微软雅黑" panose="020B0503020204020204" charset="-122"/>
            </a:endParaRPr>
          </a:p>
          <a:p>
            <a:pPr algn="ctr"/>
            <a:r>
              <a:rPr sz="820" b="0">
                <a:solidFill>
                  <a:srgbClr val="000000"/>
                </a:solidFill>
                <a:latin typeface="微软雅黑" panose="020B0503020204020204" charset="-122"/>
              </a:rPr>
              <a:t>L-肌肽抑制氧化应激和炎症因子</a:t>
            </a:r>
            <a:endParaRPr sz="820" b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977639" y="3547872"/>
            <a:ext cx="1572768" cy="256032"/>
          </a:xfrm>
          <a:prstGeom prst="rect">
            <a:avLst/>
          </a:prstGeom>
          <a:solidFill>
            <a:srgbClr val="0070C0"/>
          </a:solidFill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850" b="1">
                <a:solidFill>
                  <a:srgbClr val="FFFFFF"/>
                </a:solidFill>
                <a:latin typeface="微软雅黑" panose="020B0503020204020204" charset="-122"/>
              </a:rPr>
              <a:t>抗炎抗氧化</a:t>
            </a:r>
            <a:endParaRPr sz="850" b="1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5714999" y="3547872"/>
            <a:ext cx="1572768" cy="950976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4D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820" b="0">
                <a:solidFill>
                  <a:srgbClr val="000000"/>
                </a:solidFill>
                <a:latin typeface="微软雅黑" panose="020B0503020204020204" charset="-122"/>
              </a:rPr>
              <a:t>抗Hp微环境</a:t>
            </a:r>
            <a:endParaRPr sz="820" b="0">
              <a:solidFill>
                <a:srgbClr val="000000"/>
              </a:solidFill>
              <a:latin typeface="微软雅黑" panose="020B0503020204020204" charset="-122"/>
            </a:endParaRPr>
          </a:p>
          <a:p>
            <a:pPr algn="ctr"/>
            <a:r>
              <a:rPr sz="820" b="0">
                <a:solidFill>
                  <a:srgbClr val="000000"/>
                </a:solidFill>
                <a:latin typeface="微软雅黑" panose="020B0503020204020204" charset="-122"/>
              </a:rPr>
              <a:t>抑制尿素酶，改善Hp相关炎症</a:t>
            </a:r>
            <a:endParaRPr sz="820" b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714999" y="3547872"/>
            <a:ext cx="1572768" cy="256032"/>
          </a:xfrm>
          <a:prstGeom prst="rect">
            <a:avLst/>
          </a:prstGeom>
          <a:solidFill>
            <a:srgbClr val="0070C0"/>
          </a:solidFill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850" b="1">
                <a:solidFill>
                  <a:srgbClr val="FFFFFF"/>
                </a:solidFill>
                <a:latin typeface="微软雅黑" panose="020B0503020204020204" charset="-122"/>
              </a:rPr>
              <a:t>抗Hp微环境</a:t>
            </a:r>
            <a:endParaRPr sz="850" b="1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635240" y="777240"/>
            <a:ext cx="4160520" cy="320040"/>
          </a:xfrm>
          <a:prstGeom prst="rect">
            <a:avLst/>
          </a:prstGeom>
          <a:solidFill>
            <a:srgbClr val="0070C0"/>
          </a:solidFill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1130" b="1">
                <a:solidFill>
                  <a:srgbClr val="FFFFFF"/>
                </a:solidFill>
                <a:latin typeface="微软雅黑" panose="020B0503020204020204" charset="-122"/>
              </a:rPr>
              <a:t>硫糖铝分散片对标：传统物理屏障类</a:t>
            </a:r>
            <a:endParaRPr sz="1130" b="1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699248" y="1216152"/>
            <a:ext cx="3977639" cy="2331720"/>
          </a:xfrm>
          <a:prstGeom prst="rect">
            <a:avLst/>
          </a:prstGeom>
          <a:noFill/>
        </p:spPr>
        <p:txBody>
          <a:bodyPr wrap="square" lIns="54864" tIns="54864" rIns="54864" bIns="54864">
            <a:spAutoFit/>
          </a:bodyPr>
          <a:lstStyle/>
          <a:p>
            <a:pPr>
              <a:spcAft>
                <a:spcPts val="300"/>
              </a:spcAft>
            </a:pPr>
            <a:r>
              <a:rPr sz="840" b="0">
                <a:solidFill>
                  <a:srgbClr val="000000"/>
                </a:solidFill>
                <a:latin typeface="微软雅黑" panose="020B0503020204020204" charset="-122"/>
              </a:rPr>
              <a:t>• 作用方式：主要在酸性环境下形成保护膜，覆盖受损黏膜</a:t>
            </a:r>
            <a:endParaRPr sz="840" b="0">
              <a:solidFill>
                <a:srgbClr val="000000"/>
              </a:solidFill>
              <a:latin typeface="微软雅黑" panose="020B0503020204020204" charset="-122"/>
            </a:endParaRPr>
          </a:p>
          <a:p>
            <a:pPr>
              <a:spcAft>
                <a:spcPts val="300"/>
              </a:spcAft>
            </a:pPr>
            <a:r>
              <a:rPr sz="840" b="0">
                <a:solidFill>
                  <a:srgbClr val="000000"/>
                </a:solidFill>
                <a:latin typeface="微软雅黑" panose="020B0503020204020204" charset="-122"/>
              </a:rPr>
              <a:t>• 适应症口径：公开说明书多为慢性胃炎及胃酸过多相关症状</a:t>
            </a:r>
            <a:endParaRPr sz="840" b="0">
              <a:solidFill>
                <a:srgbClr val="000000"/>
              </a:solidFill>
              <a:latin typeface="微软雅黑" panose="020B0503020204020204" charset="-122"/>
            </a:endParaRPr>
          </a:p>
          <a:p>
            <a:pPr>
              <a:spcAft>
                <a:spcPts val="300"/>
              </a:spcAft>
            </a:pPr>
            <a:r>
              <a:rPr sz="840" b="0">
                <a:solidFill>
                  <a:srgbClr val="000000"/>
                </a:solidFill>
                <a:latin typeface="微软雅黑" panose="020B0503020204020204" charset="-122"/>
              </a:rPr>
              <a:t>• 服药负担：0.25g×4片/次，一日4次，餐前1小时及睡前服用</a:t>
            </a:r>
            <a:endParaRPr sz="840" b="0">
              <a:solidFill>
                <a:srgbClr val="000000"/>
              </a:solidFill>
              <a:latin typeface="微软雅黑" panose="020B0503020204020204" charset="-122"/>
            </a:endParaRPr>
          </a:p>
          <a:p>
            <a:pPr>
              <a:spcAft>
                <a:spcPts val="300"/>
              </a:spcAft>
            </a:pPr>
            <a:r>
              <a:rPr sz="840" b="0">
                <a:solidFill>
                  <a:srgbClr val="000000"/>
                </a:solidFill>
                <a:latin typeface="微软雅黑" panose="020B0503020204020204" charset="-122"/>
              </a:rPr>
              <a:t>• 证据差异：未见与本品直接对照公开研究；抗Hp/主动修复定位不足</a:t>
            </a:r>
            <a:endParaRPr sz="840" b="0">
              <a:solidFill>
                <a:srgbClr val="000000"/>
              </a:solidFill>
              <a:latin typeface="微软雅黑" panose="020B0503020204020204" charset="-122"/>
            </a:endParaRPr>
          </a:p>
          <a:p>
            <a:pPr>
              <a:spcAft>
                <a:spcPts val="300"/>
              </a:spcAft>
            </a:pPr>
            <a:r>
              <a:rPr sz="840" b="0">
                <a:solidFill>
                  <a:srgbClr val="000000"/>
                </a:solidFill>
                <a:latin typeface="微软雅黑" panose="020B0503020204020204" charset="-122"/>
              </a:rPr>
              <a:t>• 安全关注：较常见便秘；肝肾功能不全、习惯性便秘者慎用</a:t>
            </a:r>
            <a:endParaRPr sz="840" b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635240" y="3703320"/>
            <a:ext cx="4160520" cy="256032"/>
          </a:xfrm>
          <a:prstGeom prst="rect">
            <a:avLst/>
          </a:prstGeom>
          <a:solidFill>
            <a:srgbClr val="E5F4FC"/>
          </a:solidFill>
          <a:ln w="12700">
            <a:solidFill>
              <a:srgbClr val="BEDC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1000" b="1">
                <a:solidFill>
                  <a:srgbClr val="005298"/>
                </a:solidFill>
                <a:latin typeface="微软雅黑" panose="020B0503020204020204" charset="-122"/>
              </a:rPr>
              <a:t>依从性关键指标对比</a:t>
            </a:r>
            <a:endParaRPr sz="1000" b="1">
              <a:solidFill>
                <a:srgbClr val="005298"/>
              </a:solidFill>
              <a:latin typeface="微软雅黑" panose="020B0503020204020204" charset="-122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7772400" y="4160520"/>
            <a:ext cx="1234440" cy="868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950" b="1">
                <a:solidFill>
                  <a:srgbClr val="0070C0"/>
                </a:solidFill>
                <a:latin typeface="微软雅黑" panose="020B0503020204020204" charset="-122"/>
              </a:rPr>
              <a:t>每日给药频次</a:t>
            </a:r>
            <a:endParaRPr sz="950" b="1">
              <a:solidFill>
                <a:srgbClr val="0070C0"/>
              </a:solidFill>
              <a:latin typeface="微软雅黑" panose="020B0503020204020204" charset="-122"/>
            </a:endParaRPr>
          </a:p>
          <a:p>
            <a:pPr algn="ctr"/>
            <a:r>
              <a:rPr sz="950" b="1">
                <a:solidFill>
                  <a:srgbClr val="0070C0"/>
                </a:solidFill>
                <a:latin typeface="微软雅黑" panose="020B0503020204020204" charset="-122"/>
              </a:rPr>
              <a:t>2次</a:t>
            </a:r>
            <a:endParaRPr sz="950" b="1">
              <a:solidFill>
                <a:srgbClr val="0070C0"/>
              </a:solidFill>
              <a:latin typeface="微软雅黑" panose="020B0503020204020204" charset="-122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9125712" y="4370832"/>
            <a:ext cx="411480" cy="27432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1200" b="1">
                <a:solidFill>
                  <a:srgbClr val="5A5A5A"/>
                </a:solidFill>
                <a:latin typeface="微软雅黑" panose="020B0503020204020204" charset="-122"/>
              </a:rPr>
              <a:t>VS</a:t>
            </a:r>
            <a:endParaRPr sz="1200" b="1">
              <a:solidFill>
                <a:srgbClr val="5A5A5A"/>
              </a:solidFill>
              <a:latin typeface="微软雅黑" panose="020B0503020204020204" charset="-122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9674352" y="4160520"/>
            <a:ext cx="1234440" cy="8686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6001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950" b="1">
                <a:solidFill>
                  <a:srgbClr val="E60012"/>
                </a:solidFill>
                <a:latin typeface="微软雅黑" panose="020B0503020204020204" charset="-122"/>
              </a:rPr>
              <a:t>每日给药频次</a:t>
            </a:r>
            <a:endParaRPr sz="950" b="1">
              <a:solidFill>
                <a:srgbClr val="E60012"/>
              </a:solidFill>
              <a:latin typeface="微软雅黑" panose="020B0503020204020204" charset="-122"/>
            </a:endParaRPr>
          </a:p>
          <a:p>
            <a:pPr algn="ctr"/>
            <a:r>
              <a:rPr sz="950" b="1">
                <a:solidFill>
                  <a:srgbClr val="E60012"/>
                </a:solidFill>
                <a:latin typeface="微软雅黑" panose="020B0503020204020204" charset="-122"/>
              </a:rPr>
              <a:t>4次</a:t>
            </a:r>
            <a:endParaRPr sz="950" b="1">
              <a:solidFill>
                <a:srgbClr val="E60012"/>
              </a:solidFill>
              <a:latin typeface="微软雅黑" panose="020B0503020204020204" charset="-122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726679" y="5074920"/>
            <a:ext cx="1417320" cy="228600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720" b="0">
                <a:solidFill>
                  <a:srgbClr val="5A5A5A"/>
                </a:solidFill>
                <a:latin typeface="微软雅黑" panose="020B0503020204020204" charset="-122"/>
              </a:rPr>
              <a:t>聚普瑞锌口崩片</a:t>
            </a:r>
            <a:endParaRPr sz="720" b="0">
              <a:solidFill>
                <a:srgbClr val="5A5A5A"/>
              </a:solidFill>
              <a:latin typeface="微软雅黑" panose="020B0503020204020204" charset="-122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9555480" y="5074920"/>
            <a:ext cx="1554480" cy="228600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720" b="0">
                <a:solidFill>
                  <a:srgbClr val="5A5A5A"/>
                </a:solidFill>
                <a:latin typeface="微软雅黑" panose="020B0503020204020204" charset="-122"/>
              </a:rPr>
              <a:t>硫糖铝分散片</a:t>
            </a:r>
            <a:endParaRPr sz="720" b="0">
              <a:solidFill>
                <a:srgbClr val="5A5A5A"/>
              </a:solidFill>
              <a:latin typeface="微软雅黑" panose="020B0503020204020204" charset="-122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502920" y="5532120"/>
            <a:ext cx="11201400" cy="411480"/>
          </a:xfrm>
          <a:prstGeom prst="roundRect">
            <a:avLst/>
          </a:prstGeom>
          <a:solidFill>
            <a:srgbClr val="005298"/>
          </a:solidFill>
          <a:ln w="12700">
            <a:solidFill>
              <a:srgbClr val="00529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1020" b="1">
                <a:solidFill>
                  <a:srgbClr val="FFFFFF"/>
                </a:solidFill>
                <a:latin typeface="微软雅黑" panose="020B0503020204020204" charset="-122"/>
              </a:rPr>
              <a:t>结论：本品在“临床有效性数据 + 主动修复机制 + 低频无水给药”上形成综合优势，适合优效替代硫糖铝等传统物理屏障类制剂。</a:t>
            </a:r>
            <a:endParaRPr sz="1020" b="1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20040" y="6355080"/>
            <a:ext cx="11521440" cy="228600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l"/>
            <a:r>
              <a:rPr sz="650" b="0">
                <a:solidFill>
                  <a:srgbClr val="5A5A5A"/>
                </a:solidFill>
                <a:latin typeface="微软雅黑" panose="020B0503020204020204" charset="-122"/>
              </a:rPr>
              <a:t>1. Shen W, et al. Med Eng Phys. 2022;110:103860（展示本品治疗胃溃疡有效性/安全性结果，原研究阳性对照非硫糖铝）；2. 硫糖铝分散片公开说明书。</a:t>
            </a:r>
            <a:endParaRPr sz="650" b="0">
              <a:solidFill>
                <a:srgbClr val="5A5A5A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2608" y="210312"/>
            <a:ext cx="576072" cy="292608"/>
          </a:xfrm>
          <a:prstGeom prst="rect">
            <a:avLst/>
          </a:prstGeom>
          <a:solidFill>
            <a:srgbClr val="0070C0"/>
          </a:solidFill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" tIns="9144" rIns="9144" bIns="9144" rtlCol="0" anchor="ctr"/>
          <a:lstStyle/>
          <a:p>
            <a:pPr algn="ctr"/>
            <a:r>
              <a:rPr sz="1000" b="1">
                <a:solidFill>
                  <a:srgbClr val="FFFFFF"/>
                </a:solidFill>
                <a:latin typeface="微软雅黑" panose="020B0503020204020204" charset="-122"/>
              </a:rPr>
              <a:t>有效性</a:t>
            </a:r>
            <a:endParaRPr sz="1000" b="1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68680" y="201168"/>
            <a:ext cx="11018520" cy="310896"/>
          </a:xfrm>
          <a:prstGeom prst="rect">
            <a:avLst/>
          </a:prstGeom>
          <a:noFill/>
          <a:ln w="12700">
            <a:solidFill>
              <a:srgbClr val="D2E6F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l"/>
            <a:r>
              <a:rPr sz="1650" b="1">
                <a:solidFill>
                  <a:srgbClr val="000000"/>
                </a:solidFill>
                <a:latin typeface="微软雅黑" panose="020B0503020204020204" charset="-122"/>
              </a:rPr>
              <a:t>显著提高幽门螺杆菌(Hp)根除率，硫糖铝分散片无明确抗Hp根除定位</a:t>
            </a:r>
            <a:endParaRPr sz="1650" b="1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2608" y="585216"/>
            <a:ext cx="11576304" cy="18288"/>
          </a:xfrm>
          <a:prstGeom prst="rect">
            <a:avLst/>
          </a:prstGeom>
          <a:solidFill>
            <a:srgbClr val="DCEB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971032" y="6537960"/>
            <a:ext cx="274320" cy="164592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800" b="0">
                <a:solidFill>
                  <a:srgbClr val="5A5A5A"/>
                </a:solidFill>
                <a:latin typeface="微软雅黑" panose="020B0503020204020204" charset="-122"/>
              </a:rPr>
              <a:t>6</a:t>
            </a:r>
            <a:endParaRPr sz="800" b="0">
              <a:solidFill>
                <a:srgbClr val="5A5A5A"/>
              </a:solidFill>
              <a:latin typeface="微软雅黑" panose="020B0503020204020204" charset="-122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1480" y="777240"/>
            <a:ext cx="6949440" cy="320040"/>
          </a:xfrm>
          <a:prstGeom prst="rect">
            <a:avLst/>
          </a:prstGeom>
          <a:solidFill>
            <a:srgbClr val="0070C0"/>
          </a:solidFill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微软雅黑" panose="020B0503020204020204" charset="-122"/>
              </a:rPr>
              <a:t>聚普瑞锌联合三联/四联方案显著提升Hp相关治疗结局</a:t>
            </a:r>
            <a:endParaRPr sz="1200" b="1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2920" y="1234440"/>
            <a:ext cx="3246120" cy="2880360"/>
          </a:xfrm>
          <a:prstGeom prst="rect">
            <a:avLst/>
          </a:prstGeom>
          <a:solidFill>
            <a:srgbClr val="FFFFFF"/>
          </a:solidFill>
          <a:ln w="12700">
            <a:solidFill>
              <a:srgbClr val="B9DC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t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" y="1307592"/>
            <a:ext cx="3063239" cy="228600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1050" b="1">
                <a:solidFill>
                  <a:srgbClr val="005298"/>
                </a:solidFill>
                <a:latin typeface="微软雅黑" panose="020B0503020204020204" charset="-122"/>
              </a:rPr>
              <a:t>溃疡愈合率</a:t>
            </a:r>
            <a:endParaRPr sz="1050" b="1">
              <a:solidFill>
                <a:srgbClr val="005298"/>
              </a:solidFill>
              <a:latin typeface="微软雅黑" panose="020B0503020204020204" charset="-122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22960" y="3566160"/>
            <a:ext cx="2606039" cy="13716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314450" y="1927555"/>
            <a:ext cx="502920" cy="1638604"/>
          </a:xfrm>
          <a:prstGeom prst="rect">
            <a:avLst/>
          </a:prstGeom>
          <a:solidFill>
            <a:srgbClr val="E600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49858" y="1698955"/>
            <a:ext cx="832104" cy="201168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1000" b="1">
                <a:solidFill>
                  <a:srgbClr val="E60012"/>
                </a:solidFill>
                <a:latin typeface="微软雅黑" panose="020B0503020204020204" charset="-122"/>
              </a:rPr>
              <a:t>89.6%</a:t>
            </a:r>
            <a:endParaRPr sz="1000" b="1">
              <a:solidFill>
                <a:srgbClr val="E60012"/>
              </a:solidFill>
              <a:latin typeface="微软雅黑" panose="020B0503020204020204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94409" y="3639312"/>
            <a:ext cx="1143000" cy="384048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720" b="0">
                <a:solidFill>
                  <a:srgbClr val="000000"/>
                </a:solidFill>
                <a:latin typeface="微软雅黑" panose="020B0503020204020204" charset="-122"/>
              </a:rPr>
              <a:t>聚普瑞锌+</a:t>
            </a:r>
            <a:endParaRPr sz="720" b="0">
              <a:solidFill>
                <a:srgbClr val="000000"/>
              </a:solidFill>
              <a:latin typeface="微软雅黑" panose="020B0503020204020204" charset="-122"/>
            </a:endParaRPr>
          </a:p>
          <a:p>
            <a:pPr algn="ctr"/>
            <a:r>
              <a:rPr sz="720" b="0">
                <a:solidFill>
                  <a:srgbClr val="000000"/>
                </a:solidFill>
                <a:latin typeface="微软雅黑" panose="020B0503020204020204" charset="-122"/>
              </a:rPr>
              <a:t>三/四联</a:t>
            </a:r>
            <a:endParaRPr sz="720" b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434590" y="2253081"/>
            <a:ext cx="502920" cy="131307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69998" y="2024481"/>
            <a:ext cx="832104" cy="201168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1000" b="1">
                <a:solidFill>
                  <a:srgbClr val="0070C0"/>
                </a:solidFill>
                <a:latin typeface="微软雅黑" panose="020B0503020204020204" charset="-122"/>
              </a:rPr>
              <a:t>71.8%</a:t>
            </a:r>
            <a:endParaRPr sz="1000" b="1">
              <a:solidFill>
                <a:srgbClr val="0070C0"/>
              </a:solidFill>
              <a:latin typeface="微软雅黑" panose="020B0503020204020204" charset="-12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14550" y="3639312"/>
            <a:ext cx="1143000" cy="384048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720" b="0">
                <a:solidFill>
                  <a:srgbClr val="000000"/>
                </a:solidFill>
                <a:latin typeface="微软雅黑" panose="020B0503020204020204" charset="-122"/>
              </a:rPr>
              <a:t>三/四联</a:t>
            </a:r>
            <a:endParaRPr sz="720" b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0080" y="3813048"/>
            <a:ext cx="2971800" cy="201168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720" b="0">
                <a:solidFill>
                  <a:srgbClr val="5A5A5A"/>
                </a:solidFill>
                <a:latin typeface="微软雅黑" panose="020B0503020204020204" charset="-122"/>
              </a:rPr>
              <a:t>治疗4周或1个月；提高17.4个百分点，P＜0.05</a:t>
            </a:r>
            <a:endParaRPr sz="720" b="0">
              <a:solidFill>
                <a:srgbClr val="5A5A5A"/>
              </a:solidFill>
              <a:latin typeface="微软雅黑" panose="020B0503020204020204" charset="-122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977639" y="1234440"/>
            <a:ext cx="3246120" cy="2880360"/>
          </a:xfrm>
          <a:prstGeom prst="rect">
            <a:avLst/>
          </a:prstGeom>
          <a:solidFill>
            <a:srgbClr val="FFFFFF"/>
          </a:solidFill>
          <a:ln w="12700">
            <a:solidFill>
              <a:srgbClr val="B9DC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t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069079" y="1307592"/>
            <a:ext cx="3063239" cy="228600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1050" b="1">
                <a:solidFill>
                  <a:srgbClr val="005298"/>
                </a:solidFill>
                <a:latin typeface="微软雅黑" panose="020B0503020204020204" charset="-122"/>
              </a:rPr>
              <a:t>Hp根除率</a:t>
            </a:r>
            <a:endParaRPr sz="1050" b="1">
              <a:solidFill>
                <a:srgbClr val="005298"/>
              </a:solidFill>
              <a:latin typeface="微软雅黑" panose="020B0503020204020204" charset="-122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297679" y="3566160"/>
            <a:ext cx="2606039" cy="13716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789169" y="2083003"/>
            <a:ext cx="502920" cy="1483156"/>
          </a:xfrm>
          <a:prstGeom prst="rect">
            <a:avLst/>
          </a:prstGeom>
          <a:solidFill>
            <a:srgbClr val="E600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624577" y="1854403"/>
            <a:ext cx="832104" cy="201168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1000" b="1">
                <a:solidFill>
                  <a:srgbClr val="E60012"/>
                </a:solidFill>
                <a:latin typeface="微软雅黑" panose="020B0503020204020204" charset="-122"/>
              </a:rPr>
              <a:t>81.1%</a:t>
            </a:r>
            <a:endParaRPr sz="1000" b="1">
              <a:solidFill>
                <a:srgbClr val="E60012"/>
              </a:solidFill>
              <a:latin typeface="微软雅黑" panose="020B0503020204020204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69129" y="3639312"/>
            <a:ext cx="1143000" cy="384048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720" b="0">
                <a:solidFill>
                  <a:srgbClr val="000000"/>
                </a:solidFill>
                <a:latin typeface="微软雅黑" panose="020B0503020204020204" charset="-122"/>
              </a:rPr>
              <a:t>聚普瑞锌+</a:t>
            </a:r>
            <a:endParaRPr sz="720" b="0">
              <a:solidFill>
                <a:srgbClr val="000000"/>
              </a:solidFill>
              <a:latin typeface="微软雅黑" panose="020B0503020204020204" charset="-122"/>
            </a:endParaRPr>
          </a:p>
          <a:p>
            <a:pPr algn="ctr"/>
            <a:r>
              <a:rPr sz="720" b="0">
                <a:solidFill>
                  <a:srgbClr val="000000"/>
                </a:solidFill>
                <a:latin typeface="微软雅黑" panose="020B0503020204020204" charset="-122"/>
              </a:rPr>
              <a:t>三/四联</a:t>
            </a:r>
            <a:endParaRPr sz="720" b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909309" y="2384755"/>
            <a:ext cx="502920" cy="118140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744717" y="2156155"/>
            <a:ext cx="832104" cy="201168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1000" b="1">
                <a:solidFill>
                  <a:srgbClr val="0070C0"/>
                </a:solidFill>
                <a:latin typeface="微软雅黑" panose="020B0503020204020204" charset="-122"/>
              </a:rPr>
              <a:t>64.6%</a:t>
            </a:r>
            <a:endParaRPr sz="1000" b="1">
              <a:solidFill>
                <a:srgbClr val="0070C0"/>
              </a:solidFill>
              <a:latin typeface="微软雅黑" panose="020B0503020204020204" charset="-122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589269" y="3639312"/>
            <a:ext cx="1143000" cy="384048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720" b="0">
                <a:solidFill>
                  <a:srgbClr val="000000"/>
                </a:solidFill>
                <a:latin typeface="微软雅黑" panose="020B0503020204020204" charset="-122"/>
              </a:rPr>
              <a:t>三/四联</a:t>
            </a:r>
            <a:endParaRPr sz="720" b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114800" y="3813048"/>
            <a:ext cx="2971800" cy="201168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720" b="0">
                <a:solidFill>
                  <a:srgbClr val="5A5A5A"/>
                </a:solidFill>
                <a:latin typeface="微软雅黑" panose="020B0503020204020204" charset="-122"/>
              </a:rPr>
              <a:t>治疗4周或1个月；提高16.5个百分点，P＜0.05</a:t>
            </a:r>
            <a:endParaRPr sz="720" b="0">
              <a:solidFill>
                <a:srgbClr val="5A5A5A"/>
              </a:solidFill>
              <a:latin typeface="微软雅黑" panose="020B0503020204020204" charset="-122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502920" y="4343400"/>
            <a:ext cx="6720840" cy="658368"/>
          </a:xfrm>
          <a:prstGeom prst="roundRect">
            <a:avLst/>
          </a:prstGeom>
          <a:solidFill>
            <a:srgbClr val="E5F4FC"/>
          </a:solidFill>
          <a:ln w="12700">
            <a:solidFill>
              <a:srgbClr val="BEDC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1000" b="1">
                <a:solidFill>
                  <a:srgbClr val="005298"/>
                </a:solidFill>
                <a:latin typeface="微软雅黑" panose="020B0503020204020204" charset="-122"/>
              </a:rPr>
              <a:t>聚普瑞锌可抑制Hp尿素酶、减轻Hp相关黏膜炎症；专家共识推荐用于Hp根除辅助（证据等级Ⅱ，推荐强度B）。</a:t>
            </a:r>
            <a:endParaRPr sz="1000" b="1">
              <a:solidFill>
                <a:srgbClr val="005298"/>
              </a:solidFill>
              <a:latin typeface="微软雅黑" panose="020B0503020204020204" charset="-122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543800" y="777240"/>
            <a:ext cx="4251960" cy="320040"/>
          </a:xfrm>
          <a:prstGeom prst="rect">
            <a:avLst/>
          </a:prstGeom>
          <a:solidFill>
            <a:srgbClr val="0070C0"/>
          </a:solidFill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1120" b="1">
                <a:solidFill>
                  <a:srgbClr val="FFFFFF"/>
                </a:solidFill>
                <a:latin typeface="微软雅黑" panose="020B0503020204020204" charset="-122"/>
              </a:rPr>
              <a:t>与硫糖铝分散片对标：Hp相关价值差异</a:t>
            </a:r>
            <a:endParaRPr sz="1120" b="1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graphicFrame>
        <p:nvGraphicFramePr>
          <p:cNvPr id="29" name="Table 28"/>
          <p:cNvGraphicFramePr>
            <a:graphicFrameLocks noGrp="1"/>
          </p:cNvGraphicFramePr>
          <p:nvPr/>
        </p:nvGraphicFramePr>
        <p:xfrm>
          <a:off x="7543800" y="1234440"/>
          <a:ext cx="4251960" cy="324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3232"/>
                <a:gridCol w="1828800"/>
                <a:gridCol w="1709928"/>
              </a:tblGrid>
              <a:tr h="649224">
                <a:tc>
                  <a:txBody>
                    <a:bodyPr wrap="square"/>
                    <a:lstStyle/>
                    <a:p>
                      <a:pPr algn="ctr"/>
                      <a:r>
                        <a:rPr sz="760" b="1">
                          <a:solidFill>
                            <a:srgbClr val="FFFFFF"/>
                          </a:solidFill>
                          <a:latin typeface="微软雅黑" panose="020B0503020204020204" charset="-122"/>
                        </a:rPr>
                        <a:t>维度</a:t>
                      </a:r>
                      <a:endParaRPr sz="76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0070C0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760" b="1">
                          <a:solidFill>
                            <a:srgbClr val="FFFFFF"/>
                          </a:solidFill>
                          <a:latin typeface="微软雅黑" panose="020B0503020204020204" charset="-122"/>
                        </a:rPr>
                        <a:t>聚普瑞锌</a:t>
                      </a:r>
                      <a:endParaRPr sz="76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0070C0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760" b="1">
                          <a:solidFill>
                            <a:srgbClr val="FFFFFF"/>
                          </a:solidFill>
                          <a:latin typeface="微软雅黑" panose="020B0503020204020204" charset="-122"/>
                        </a:rPr>
                        <a:t>硫糖铝分散片</a:t>
                      </a:r>
                      <a:endParaRPr sz="76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0070C0"/>
                    </a:solidFill>
                  </a:tcPr>
                </a:tc>
              </a:tr>
              <a:tr h="649224">
                <a:tc>
                  <a:txBody>
                    <a:bodyPr wrap="square"/>
                    <a:lstStyle/>
                    <a:p>
                      <a:pPr algn="ctr"/>
                      <a:r>
                        <a:rPr sz="710" b="1">
                          <a:solidFill>
                            <a:srgbClr val="005298"/>
                          </a:solidFill>
                          <a:latin typeface="微软雅黑" panose="020B0503020204020204" charset="-122"/>
                        </a:rPr>
                        <a:t>抗Hp机制</a:t>
                      </a:r>
                      <a:endParaRPr sz="710" b="1">
                        <a:solidFill>
                          <a:srgbClr val="005298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E6F2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67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抑制尿素酶，改善Hp感染微环境</a:t>
                      </a:r>
                      <a:endParaRPr sz="67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5FB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67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主要形成保护膜，无明确根除机制</a:t>
                      </a:r>
                      <a:endParaRPr sz="67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CFCFC"/>
                    </a:solidFill>
                  </a:tcPr>
                </a:tc>
              </a:tr>
              <a:tr h="649224">
                <a:tc>
                  <a:txBody>
                    <a:bodyPr wrap="square"/>
                    <a:lstStyle/>
                    <a:p>
                      <a:pPr algn="ctr"/>
                      <a:r>
                        <a:rPr sz="710" b="1">
                          <a:solidFill>
                            <a:srgbClr val="005298"/>
                          </a:solidFill>
                          <a:latin typeface="微软雅黑" panose="020B0503020204020204" charset="-122"/>
                        </a:rPr>
                        <a:t>临床数据</a:t>
                      </a:r>
                      <a:endParaRPr sz="710" b="1">
                        <a:solidFill>
                          <a:srgbClr val="005298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E6F2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67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联合方案Hp根除率提升16.5个百分点</a:t>
                      </a:r>
                      <a:endParaRPr sz="67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5FB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67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未见明确辅助根除率提升数据</a:t>
                      </a:r>
                      <a:endParaRPr sz="67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CFCFC"/>
                    </a:solidFill>
                  </a:tcPr>
                </a:tc>
              </a:tr>
              <a:tr h="649224">
                <a:tc>
                  <a:txBody>
                    <a:bodyPr wrap="square"/>
                    <a:lstStyle/>
                    <a:p>
                      <a:pPr algn="ctr"/>
                      <a:r>
                        <a:rPr sz="710" b="1">
                          <a:solidFill>
                            <a:srgbClr val="005298"/>
                          </a:solidFill>
                          <a:latin typeface="微软雅黑" panose="020B0503020204020204" charset="-122"/>
                        </a:rPr>
                        <a:t>指南/共识</a:t>
                      </a:r>
                      <a:endParaRPr sz="710" b="1">
                        <a:solidFill>
                          <a:srgbClr val="005298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E6F2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67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Hp根除辅助推荐（Ⅱ/B）</a:t>
                      </a:r>
                      <a:endParaRPr sz="67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5FB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67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非Hp根除方案核心或辅助推荐药物</a:t>
                      </a:r>
                      <a:endParaRPr sz="67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CFCFC"/>
                    </a:solidFill>
                  </a:tcPr>
                </a:tc>
              </a:tr>
              <a:tr h="649224">
                <a:tc>
                  <a:txBody>
                    <a:bodyPr wrap="square"/>
                    <a:lstStyle/>
                    <a:p>
                      <a:pPr algn="ctr"/>
                      <a:r>
                        <a:rPr sz="710" b="1">
                          <a:solidFill>
                            <a:srgbClr val="005298"/>
                          </a:solidFill>
                          <a:latin typeface="微软雅黑" panose="020B0503020204020204" charset="-122"/>
                        </a:rPr>
                        <a:t>临床意义</a:t>
                      </a:r>
                      <a:endParaRPr sz="710" b="1">
                        <a:solidFill>
                          <a:srgbClr val="005298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E6F2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67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同时覆盖“根除+修复+抗炎”</a:t>
                      </a:r>
                      <a:endParaRPr sz="67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5FB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67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以症状缓解/局部覆盖为主</a:t>
                      </a:r>
                      <a:endParaRPr sz="67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CFCFC"/>
                    </a:solidFill>
                  </a:tcPr>
                </a:tc>
              </a:tr>
            </a:tbl>
          </a:graphicData>
        </a:graphic>
      </p:graphicFrame>
      <p:sp>
        <p:nvSpPr>
          <p:cNvPr id="30" name="Rounded Rectangle 29"/>
          <p:cNvSpPr/>
          <p:nvPr/>
        </p:nvSpPr>
        <p:spPr>
          <a:xfrm>
            <a:off x="7543800" y="4709160"/>
            <a:ext cx="4251960" cy="960120"/>
          </a:xfrm>
          <a:prstGeom prst="roundRect">
            <a:avLst/>
          </a:prstGeom>
          <a:solidFill>
            <a:srgbClr val="FFFAF0"/>
          </a:solidFill>
          <a:ln w="12700">
            <a:solidFill>
              <a:srgbClr val="F686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850" b="0">
                <a:solidFill>
                  <a:srgbClr val="000000"/>
                </a:solidFill>
                <a:latin typeface="微软雅黑" panose="020B0503020204020204" charset="-122"/>
              </a:rPr>
              <a:t>对比结论</a:t>
            </a:r>
            <a:endParaRPr sz="850" b="0">
              <a:solidFill>
                <a:srgbClr val="000000"/>
              </a:solidFill>
              <a:latin typeface="微软雅黑" panose="020B0503020204020204" charset="-122"/>
            </a:endParaRPr>
          </a:p>
          <a:p>
            <a:pPr algn="ctr"/>
            <a:r>
              <a:rPr sz="850" b="0">
                <a:solidFill>
                  <a:srgbClr val="000000"/>
                </a:solidFill>
                <a:latin typeface="微软雅黑" panose="020B0503020204020204" charset="-122"/>
              </a:rPr>
              <a:t>聚普瑞锌不仅是黏膜保护剂，更能从Hp相关炎症、氧化应激和组织修复多环节改善溃疡微环境；硫糖铝分散片以覆盖保护为主，难以解决Hp感染主导的病因。</a:t>
            </a:r>
            <a:endParaRPr sz="850" b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0040" y="6355080"/>
            <a:ext cx="11521440" cy="228600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l"/>
            <a:r>
              <a:rPr sz="650" b="0">
                <a:solidFill>
                  <a:srgbClr val="5A5A5A"/>
                </a:solidFill>
                <a:latin typeface="微软雅黑" panose="020B0503020204020204" charset="-122"/>
              </a:rPr>
              <a:t>1. 何春生. 中外医学研究,2018; 2. 李华伟. 淮海医药,2021; 3. 新型黏膜保护剂聚普瑞锌临床应用专家共识,2023; 4. 硫糖铝分散片公开说明书。</a:t>
            </a:r>
            <a:endParaRPr sz="650" b="0">
              <a:solidFill>
                <a:srgbClr val="5A5A5A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/>
          <p:cNvSpPr txBox="1"/>
          <p:nvPr/>
        </p:nvSpPr>
        <p:spPr>
          <a:xfrm>
            <a:off x="450245" y="6056664"/>
            <a:ext cx="9582755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1.</a:t>
            </a:r>
            <a:r>
              <a:rPr lang="zh-CN" altLang="en-US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[</a:t>
            </a:r>
            <a:r>
              <a:rPr lang="zh-CN" altLang="en-US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许平</a:t>
            </a: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.</a:t>
            </a:r>
            <a:r>
              <a:rPr lang="zh-CN" altLang="en-US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新型黏膜保护剂聚普瑞锌临床应用专家共识</a:t>
            </a: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[J].</a:t>
            </a:r>
            <a:r>
              <a:rPr lang="zh-CN" altLang="en-US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胃肠病学</a:t>
            </a: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,2023,28(02):82-90.</a:t>
            </a:r>
            <a:br>
              <a:rPr lang="zh-CN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</a:b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2.</a:t>
            </a:r>
            <a:r>
              <a:rPr lang="zh-CN" altLang="en-US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张敏敏</a:t>
            </a: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.</a:t>
            </a:r>
            <a:r>
              <a:rPr lang="zh-CN" altLang="en-US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消化性溃疡诊断与治疗共识意见（</a:t>
            </a: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2022</a:t>
            </a:r>
            <a:r>
              <a:rPr lang="zh-CN" altLang="en-US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年，上海）</a:t>
            </a: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[J].</a:t>
            </a:r>
            <a:r>
              <a:rPr lang="zh-CN" altLang="en-US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胃肠病学</a:t>
            </a: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,2023,28(04):208-225.</a:t>
            </a:r>
            <a:br>
              <a:rPr lang="zh-CN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</a:b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3.</a:t>
            </a:r>
            <a:r>
              <a:rPr lang="zh-CN" altLang="en-US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中国中西医结合学会消化系统疾病专业委员会 </a:t>
            </a: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,</a:t>
            </a:r>
            <a:r>
              <a:rPr lang="zh-CN" altLang="en-US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冯培民</a:t>
            </a: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,</a:t>
            </a:r>
            <a:r>
              <a:rPr lang="zh-CN" altLang="en-US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李景南</a:t>
            </a: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,</a:t>
            </a:r>
            <a:r>
              <a:rPr lang="zh-CN" altLang="en-US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等</a:t>
            </a: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.</a:t>
            </a:r>
            <a:r>
              <a:rPr lang="zh-CN" altLang="en-US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消化性溃疡中西医结合诊疗专家共识</a:t>
            </a: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(2025</a:t>
            </a:r>
            <a:r>
              <a:rPr lang="zh-CN" altLang="en-US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年</a:t>
            </a: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)[J].</a:t>
            </a:r>
            <a:r>
              <a:rPr lang="zh-CN" altLang="en-US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中国中西医结合消化杂志</a:t>
            </a:r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,2025,33(11):977-990.</a:t>
            </a:r>
            <a:endParaRPr lang="zh-CN" altLang="en-US" sz="9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5" name="圆角矩形 33"/>
          <p:cNvSpPr/>
          <p:nvPr/>
        </p:nvSpPr>
        <p:spPr>
          <a:xfrm>
            <a:off x="0" y="132732"/>
            <a:ext cx="1296000" cy="576000"/>
          </a:xfrm>
          <a:prstGeom prst="rect">
            <a:avLst/>
          </a:prstGeom>
          <a:gradFill flip="none" rotWithShape="1">
            <a:gsLst>
              <a:gs pos="0">
                <a:srgbClr val="094FA3"/>
              </a:gs>
              <a:gs pos="100000">
                <a:srgbClr val="21C2F3"/>
              </a:gs>
              <a:gs pos="71440">
                <a:srgbClr val="1B71B5"/>
              </a:gs>
              <a:gs pos="34000">
                <a:srgbClr val="1B71B5"/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000" b="1" kern="0" dirty="0">
                <a:solidFill>
                  <a:prstClr val="white"/>
                </a:solidFill>
                <a:latin typeface="Arial" panose="020B0604020202020204"/>
                <a:ea typeface="微软雅黑" panose="020B0503020204020204" charset="-122"/>
                <a:cs typeface="+mn-ea"/>
                <a:sym typeface="+mn-lt"/>
              </a:rPr>
              <a:t>有效性</a:t>
            </a:r>
            <a:endParaRPr lang="en-US" altLang="zh-CN" sz="2800" b="1" kern="0" dirty="0">
              <a:solidFill>
                <a:prstClr val="white"/>
              </a:solidFill>
              <a:latin typeface="Arial" panose="020B0604020202020204"/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7" name="矩形: 圆角 9"/>
          <p:cNvSpPr/>
          <p:nvPr/>
        </p:nvSpPr>
        <p:spPr>
          <a:xfrm>
            <a:off x="1296000" y="142461"/>
            <a:ext cx="10728986" cy="576000"/>
          </a:xfrm>
          <a:prstGeom prst="roundRect">
            <a:avLst/>
          </a:prstGeom>
          <a:noFill/>
          <a:ln>
            <a:gradFill flip="none" rotWithShape="1">
              <a:gsLst>
                <a:gs pos="8000">
                  <a:schemeClr val="accent1">
                    <a:lumMod val="5000"/>
                    <a:lumOff val="95000"/>
                  </a:schemeClr>
                </a:gs>
                <a:gs pos="77000">
                  <a:srgbClr val="DCEAF7"/>
                </a:gs>
                <a:gs pos="83000">
                  <a:srgbClr val="DCEAF7"/>
                </a:gs>
                <a:gs pos="100000">
                  <a:srgbClr val="1FA1DA"/>
                </a:gs>
              </a:gsLst>
              <a:lin ang="108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权威指南“强推荐”聚普瑞锌治疗胃溃疡</a:t>
            </a:r>
            <a:endParaRPr lang="zh-CN" altLang="en-US" sz="2800" b="1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://www.cdpu2017.cn/Public/images/logo_t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185" y="1270419"/>
            <a:ext cx="314325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385724" y="2217153"/>
            <a:ext cx="3513476" cy="7287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b="1" dirty="0">
                <a:solidFill>
                  <a:srgbClr val="145D7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《</a:t>
            </a:r>
            <a:r>
              <a:rPr lang="zh-CN" altLang="en-US" b="1" dirty="0">
                <a:solidFill>
                  <a:srgbClr val="145D7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新型黏膜保护剂聚普瑞锌临床应用专家共识</a:t>
            </a:r>
            <a:r>
              <a:rPr lang="en-US" altLang="zh-CN" b="1" dirty="0">
                <a:solidFill>
                  <a:srgbClr val="145D7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》</a:t>
            </a:r>
            <a:r>
              <a:rPr lang="zh-CN" altLang="en-US" b="1" dirty="0">
                <a:solidFill>
                  <a:srgbClr val="145D7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（</a:t>
            </a:r>
            <a:r>
              <a:rPr lang="en-US" altLang="zh-CN" b="1" dirty="0">
                <a:solidFill>
                  <a:srgbClr val="145D7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2023</a:t>
            </a:r>
            <a:r>
              <a:rPr lang="zh-CN" altLang="en-US" b="1" dirty="0">
                <a:solidFill>
                  <a:srgbClr val="145D7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年）</a:t>
            </a:r>
            <a:r>
              <a:rPr lang="en-US" altLang="zh-CN" b="1" baseline="30000" dirty="0">
                <a:solidFill>
                  <a:srgbClr val="145D7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1</a:t>
            </a:r>
            <a:endParaRPr lang="zh-CN" altLang="en-US" b="1" baseline="30000" dirty="0">
              <a:solidFill>
                <a:srgbClr val="145D7E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9" name="圆角矩形 20"/>
          <p:cNvSpPr/>
          <p:nvPr/>
        </p:nvSpPr>
        <p:spPr>
          <a:xfrm>
            <a:off x="498752" y="1257460"/>
            <a:ext cx="3463648" cy="4686140"/>
          </a:xfrm>
          <a:prstGeom prst="rect">
            <a:avLst/>
          </a:prstGeom>
          <a:noFill/>
          <a:ln w="28575" cap="flat" cmpd="sng" algn="ctr">
            <a:solidFill>
              <a:srgbClr val="1074BC"/>
            </a:solidFill>
            <a:prstDash val="solid"/>
            <a:miter lim="800000"/>
          </a:ln>
          <a:effectLst>
            <a:outerShdw blurRad="50800" dist="38100" dir="2700000" algn="tl" rotWithShape="0">
              <a:schemeClr val="tx2">
                <a:lumMod val="75000"/>
                <a:lumOff val="2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98752" y="3612167"/>
            <a:ext cx="3456215" cy="2135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zh-CN" altLang="en-US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推荐聚普瑞锌用于</a:t>
            </a:r>
            <a:r>
              <a:rPr lang="zh-CN" altLang="zh-CN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胃溃疡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治疗</a:t>
            </a:r>
            <a:r>
              <a:rPr lang="en-US" altLang="zh-CN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(</a:t>
            </a:r>
            <a:r>
              <a:rPr lang="zh-CN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证据等级</a:t>
            </a:r>
            <a:r>
              <a:rPr lang="en-US" altLang="zh-CN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:Ⅰ</a:t>
            </a:r>
            <a:r>
              <a:rPr lang="zh-CN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、推荐强度</a:t>
            </a:r>
            <a:r>
              <a:rPr lang="en-US" altLang="zh-CN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:A)</a:t>
            </a:r>
            <a:endParaRPr lang="en-US" altLang="zh-CN" b="1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推荐聚普瑞锌用于</a:t>
            </a:r>
            <a:r>
              <a:rPr lang="zh-CN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Hp根除辅助、PPI难治性溃疡补充、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维</a:t>
            </a:r>
            <a:r>
              <a:rPr lang="zh-CN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持治疗预防复发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(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证据等级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:Ⅱ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、推荐强度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:B)</a:t>
            </a:r>
            <a:endParaRPr lang="en-US" altLang="zh-CN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pic>
        <p:nvPicPr>
          <p:cNvPr id="1028" name="Picture 4" descr="https://www.cma.org.cn/picture/0/fece075ba61b4212b324cb619968284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4292" y="1250168"/>
            <a:ext cx="3004106" cy="106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圆角矩形 20"/>
          <p:cNvSpPr/>
          <p:nvPr/>
        </p:nvSpPr>
        <p:spPr>
          <a:xfrm>
            <a:off x="4450319" y="1257460"/>
            <a:ext cx="3372881" cy="4686140"/>
          </a:xfrm>
          <a:prstGeom prst="rect">
            <a:avLst/>
          </a:prstGeom>
          <a:noFill/>
          <a:ln w="28575" cap="flat" cmpd="sng" algn="ctr">
            <a:solidFill>
              <a:srgbClr val="1074BC"/>
            </a:solidFill>
            <a:prstDash val="solid"/>
            <a:miter lim="800000"/>
          </a:ln>
          <a:effectLst>
            <a:outerShdw blurRad="50800" dist="38100" dir="2700000" algn="tl" rotWithShape="0">
              <a:schemeClr val="tx2">
                <a:lumMod val="75000"/>
                <a:lumOff val="2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488352" y="2229853"/>
            <a:ext cx="3334848" cy="7287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b="1" dirty="0">
                <a:solidFill>
                  <a:srgbClr val="145D7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《</a:t>
            </a:r>
            <a:r>
              <a:rPr lang="zh-CN" altLang="en-US" b="1" dirty="0">
                <a:solidFill>
                  <a:srgbClr val="145D7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消化性溃疡诊断与治疗共识意见</a:t>
            </a:r>
            <a:r>
              <a:rPr lang="en-US" altLang="zh-CN" b="1" dirty="0">
                <a:solidFill>
                  <a:srgbClr val="145D7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》</a:t>
            </a:r>
            <a:r>
              <a:rPr lang="zh-CN" altLang="en-US" b="1" dirty="0">
                <a:solidFill>
                  <a:srgbClr val="145D7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（</a:t>
            </a:r>
            <a:r>
              <a:rPr lang="en-US" altLang="zh-CN" b="1" dirty="0">
                <a:solidFill>
                  <a:srgbClr val="145D7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2022</a:t>
            </a:r>
            <a:r>
              <a:rPr lang="zh-CN" altLang="en-US" b="1" dirty="0">
                <a:solidFill>
                  <a:srgbClr val="145D7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年，上海）</a:t>
            </a:r>
            <a:r>
              <a:rPr lang="en-US" altLang="zh-CN" b="1" baseline="30000" dirty="0">
                <a:solidFill>
                  <a:srgbClr val="145D7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</a:t>
            </a:r>
            <a:endParaRPr lang="zh-CN" altLang="en-US" b="1" baseline="30000" dirty="0">
              <a:solidFill>
                <a:srgbClr val="145D7E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574292" y="3599006"/>
            <a:ext cx="27760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陈述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4.3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：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黏膜保护剂可用于消化性溃疡</a:t>
            </a:r>
            <a:r>
              <a:rPr lang="en-US" altLang="zh-CN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(PU)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的治疗，有助于提高黏膜愈合质量                </a:t>
            </a:r>
            <a:r>
              <a:rPr lang="en-US" altLang="zh-CN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(</a:t>
            </a:r>
            <a:r>
              <a:rPr lang="zh-CN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推荐强度</a:t>
            </a:r>
            <a:r>
              <a:rPr lang="en-US" altLang="zh-CN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:</a:t>
            </a:r>
            <a:r>
              <a:rPr lang="zh-CN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强推荐</a:t>
            </a:r>
            <a:r>
              <a:rPr lang="en-US" altLang="zh-CN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)</a:t>
            </a:r>
            <a:endParaRPr lang="en-US" altLang="zh-CN" b="1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8" name="圆角矩形 20"/>
          <p:cNvSpPr/>
          <p:nvPr/>
        </p:nvSpPr>
        <p:spPr>
          <a:xfrm>
            <a:off x="8274352" y="1257460"/>
            <a:ext cx="3372881" cy="4686140"/>
          </a:xfrm>
          <a:prstGeom prst="rect">
            <a:avLst/>
          </a:prstGeom>
          <a:noFill/>
          <a:ln w="28575" cap="flat" cmpd="sng" algn="ctr">
            <a:solidFill>
              <a:srgbClr val="1074BC"/>
            </a:solidFill>
            <a:prstDash val="solid"/>
            <a:miter lim="800000"/>
          </a:ln>
          <a:effectLst>
            <a:outerShdw blurRad="50800" dist="38100" dir="2700000" algn="tl" rotWithShape="0">
              <a:schemeClr val="tx2">
                <a:lumMod val="75000"/>
                <a:lumOff val="25000"/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5092" y="1422745"/>
            <a:ext cx="3104144" cy="668357"/>
          </a:xfrm>
          <a:prstGeom prst="rect">
            <a:avLst/>
          </a:prstGeom>
        </p:spPr>
      </p:pic>
      <p:sp>
        <p:nvSpPr>
          <p:cNvPr id="22" name="矩形 21"/>
          <p:cNvSpPr/>
          <p:nvPr/>
        </p:nvSpPr>
        <p:spPr>
          <a:xfrm>
            <a:off x="8264673" y="2217153"/>
            <a:ext cx="3334848" cy="7287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b="1" dirty="0">
                <a:solidFill>
                  <a:srgbClr val="145D7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《</a:t>
            </a:r>
            <a:r>
              <a:rPr lang="zh-CN" altLang="en-US" b="1" dirty="0">
                <a:solidFill>
                  <a:srgbClr val="145D7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消化性溃疡中西医结合诊疗专家共识</a:t>
            </a:r>
            <a:r>
              <a:rPr lang="en-US" altLang="zh-CN" b="1" dirty="0">
                <a:solidFill>
                  <a:srgbClr val="145D7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》</a:t>
            </a:r>
            <a:r>
              <a:rPr lang="zh-CN" altLang="en-US" b="1" dirty="0">
                <a:solidFill>
                  <a:srgbClr val="145D7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（</a:t>
            </a:r>
            <a:r>
              <a:rPr lang="en-US" altLang="zh-CN" b="1" dirty="0">
                <a:solidFill>
                  <a:srgbClr val="145D7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2025</a:t>
            </a:r>
            <a:r>
              <a:rPr lang="zh-CN" altLang="en-US" b="1" dirty="0">
                <a:solidFill>
                  <a:srgbClr val="145D7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年）</a:t>
            </a:r>
            <a:r>
              <a:rPr lang="en-US" altLang="zh-CN" b="1" baseline="30000" dirty="0">
                <a:solidFill>
                  <a:srgbClr val="145D7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3</a:t>
            </a:r>
            <a:endParaRPr lang="zh-CN" altLang="en-US" b="1" baseline="30000" dirty="0">
              <a:solidFill>
                <a:srgbClr val="145D7E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8264673" y="3544468"/>
            <a:ext cx="3290509" cy="2419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zh-CN" altLang="en-US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黏膜保护剂 </a:t>
            </a:r>
            <a:r>
              <a:rPr lang="en-US" altLang="zh-CN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(</a:t>
            </a:r>
            <a:r>
              <a:rPr lang="zh-CN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推荐强度</a:t>
            </a:r>
            <a:r>
              <a:rPr lang="en-US" altLang="zh-CN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:</a:t>
            </a:r>
            <a:r>
              <a:rPr lang="zh-CN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强推荐</a:t>
            </a:r>
            <a:r>
              <a:rPr lang="en-US" altLang="zh-CN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) </a:t>
            </a:r>
            <a:r>
              <a:rPr lang="zh-CN" altLang="en-US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：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黏膜保护剂可在溃疡病变表层形成保护膜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, 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保护病变免受胃酸、 胃蛋白酶和胆汁酸等刺激。在抑酸治疗的基础上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, 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联合使用黏膜保护剂可改善 </a:t>
            </a:r>
            <a:r>
              <a:rPr lang="en-US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PU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预后。 </a:t>
            </a:r>
            <a:endParaRPr lang="en-US" altLang="zh-CN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26" name="badge_159542"/>
          <p:cNvSpPr/>
          <p:nvPr/>
        </p:nvSpPr>
        <p:spPr>
          <a:xfrm>
            <a:off x="9806778" y="2965934"/>
            <a:ext cx="720000" cy="540000"/>
          </a:xfrm>
          <a:custGeom>
            <a:avLst/>
            <a:gdLst>
              <a:gd name="T0" fmla="*/ 600116 w 606244"/>
              <a:gd name="T1" fmla="*/ 600116 w 606244"/>
              <a:gd name="T2" fmla="*/ 600116 w 606244"/>
              <a:gd name="T3" fmla="*/ 600116 w 606244"/>
              <a:gd name="T4" fmla="*/ 600116 w 606244"/>
              <a:gd name="T5" fmla="*/ 600116 w 606244"/>
              <a:gd name="T6" fmla="*/ 600116 w 606244"/>
              <a:gd name="T7" fmla="*/ 600116 w 606244"/>
              <a:gd name="T8" fmla="*/ 600116 w 606244"/>
              <a:gd name="T9" fmla="*/ 600116 w 606244"/>
              <a:gd name="T10" fmla="*/ 600116 w 606244"/>
              <a:gd name="T11" fmla="*/ 600116 w 606244"/>
              <a:gd name="T12" fmla="*/ 600116 w 606244"/>
              <a:gd name="T13" fmla="*/ 600116 w 606244"/>
              <a:gd name="T14" fmla="*/ 600116 w 606244"/>
              <a:gd name="T15" fmla="*/ 600116 w 606244"/>
              <a:gd name="T16" fmla="*/ 600116 w 606244"/>
              <a:gd name="T17" fmla="*/ 600116 w 606244"/>
              <a:gd name="T18" fmla="*/ 600116 w 606244"/>
              <a:gd name="T19" fmla="*/ 600116 w 606244"/>
              <a:gd name="T20" fmla="*/ 600116 w 606244"/>
              <a:gd name="T21" fmla="*/ 600116 w 606244"/>
              <a:gd name="T22" fmla="*/ 600116 w 606244"/>
              <a:gd name="T23" fmla="*/ 600116 w 606244"/>
              <a:gd name="T24" fmla="*/ 600116 w 606244"/>
              <a:gd name="T25" fmla="*/ 600116 w 606244"/>
              <a:gd name="T26" fmla="*/ 600116 w 606244"/>
              <a:gd name="T27" fmla="*/ 600116 w 606244"/>
              <a:gd name="T28" fmla="*/ 600116 w 606244"/>
              <a:gd name="T29" fmla="*/ 600116 w 606244"/>
              <a:gd name="T30" fmla="*/ 600116 w 606244"/>
              <a:gd name="T31" fmla="*/ 600116 w 606244"/>
              <a:gd name="T32" fmla="*/ 600116 w 606244"/>
              <a:gd name="T33" fmla="*/ 600116 w 606244"/>
              <a:gd name="T34" fmla="*/ 600116 w 606244"/>
              <a:gd name="T35" fmla="*/ 600116 w 606244"/>
              <a:gd name="T36" fmla="*/ 600116 w 606244"/>
              <a:gd name="T37" fmla="*/ 600116 w 606244"/>
              <a:gd name="T38" fmla="*/ 600116 w 606244"/>
              <a:gd name="T39" fmla="*/ 600116 w 606244"/>
              <a:gd name="T40" fmla="*/ 600116 w 606244"/>
              <a:gd name="T41" fmla="*/ 600116 w 606244"/>
              <a:gd name="T42" fmla="*/ 600116 w 606244"/>
              <a:gd name="T43" fmla="*/ 600116 w 606244"/>
              <a:gd name="T44" fmla="*/ 600116 w 606244"/>
              <a:gd name="T45" fmla="*/ 600116 w 606244"/>
              <a:gd name="T46" fmla="*/ 600116 w 606244"/>
              <a:gd name="T47" fmla="*/ 600116 w 606244"/>
              <a:gd name="T48" fmla="*/ 600116 w 606244"/>
              <a:gd name="T49" fmla="*/ 600116 w 606244"/>
              <a:gd name="T50" fmla="*/ 600116 w 606244"/>
              <a:gd name="T51" fmla="*/ 600116 w 606244"/>
              <a:gd name="T52" fmla="*/ 600116 w 606244"/>
              <a:gd name="T53" fmla="*/ 600116 w 606244"/>
              <a:gd name="T54" fmla="*/ 600116 w 606244"/>
              <a:gd name="T55" fmla="*/ 600116 w 606244"/>
              <a:gd name="T56" fmla="*/ 600116 w 606244"/>
              <a:gd name="T57" fmla="*/ 600116 w 606244"/>
              <a:gd name="T58" fmla="*/ 600116 w 606244"/>
              <a:gd name="T59" fmla="*/ 600116 w 606244"/>
              <a:gd name="T60" fmla="*/ 600116 w 606244"/>
              <a:gd name="T61" fmla="*/ 600116 w 606244"/>
              <a:gd name="T62" fmla="*/ 600116 w 606244"/>
              <a:gd name="T63" fmla="*/ 600116 w 606244"/>
              <a:gd name="T64" fmla="*/ 600116 w 606244"/>
              <a:gd name="T65" fmla="*/ 600116 w 606244"/>
              <a:gd name="T66" fmla="*/ 600116 w 606244"/>
              <a:gd name="T67" fmla="*/ 600116 w 606244"/>
              <a:gd name="T68" fmla="*/ 600116 w 606244"/>
              <a:gd name="T69" fmla="*/ 600116 w 606244"/>
              <a:gd name="T70" fmla="*/ 600116 w 606244"/>
              <a:gd name="T71" fmla="*/ 600116 w 606244"/>
              <a:gd name="T72" fmla="*/ 600116 w 606244"/>
              <a:gd name="T73" fmla="*/ 600116 w 606244"/>
              <a:gd name="T74" fmla="*/ 600116 w 606244"/>
              <a:gd name="T75" fmla="*/ 600116 w 606244"/>
              <a:gd name="T76" fmla="*/ 600116 w 606244"/>
              <a:gd name="T77" fmla="*/ 600116 w 606244"/>
              <a:gd name="T78" fmla="*/ 600116 w 606244"/>
              <a:gd name="T79" fmla="*/ 600116 w 606244"/>
              <a:gd name="T80" fmla="*/ 600116 w 606244"/>
              <a:gd name="T81" fmla="*/ 600116 w 606244"/>
              <a:gd name="T82" fmla="*/ 600116 w 606244"/>
              <a:gd name="T83" fmla="*/ 600116 w 606244"/>
              <a:gd name="T84" fmla="*/ 600116 w 606244"/>
              <a:gd name="T85" fmla="*/ 600116 w 606244"/>
              <a:gd name="T86" fmla="*/ 600116 w 606244"/>
              <a:gd name="T87" fmla="*/ 600116 w 606244"/>
              <a:gd name="T88" fmla="*/ 600116 w 606244"/>
              <a:gd name="T89" fmla="*/ 600116 w 606244"/>
              <a:gd name="T90" fmla="*/ 455839 w 606244"/>
              <a:gd name="T91" fmla="*/ 455839 w 606244"/>
              <a:gd name="T92" fmla="*/ 600116 w 606244"/>
              <a:gd name="T93" fmla="*/ 600116 w 606244"/>
              <a:gd name="T94" fmla="*/ 600116 w 606244"/>
              <a:gd name="T95" fmla="*/ 600116 w 6062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6569" h="4545">
                <a:moveTo>
                  <a:pt x="5088" y="2057"/>
                </a:moveTo>
                <a:lnTo>
                  <a:pt x="5084" y="2049"/>
                </a:lnTo>
                <a:lnTo>
                  <a:pt x="5090" y="2043"/>
                </a:lnTo>
                <a:cubicBezTo>
                  <a:pt x="5206" y="1940"/>
                  <a:pt x="5273" y="1793"/>
                  <a:pt x="5274" y="1639"/>
                </a:cubicBezTo>
                <a:cubicBezTo>
                  <a:pt x="5274" y="1484"/>
                  <a:pt x="5209" y="1336"/>
                  <a:pt x="5093" y="1233"/>
                </a:cubicBezTo>
                <a:lnTo>
                  <a:pt x="5086" y="1227"/>
                </a:lnTo>
                <a:lnTo>
                  <a:pt x="5090" y="1219"/>
                </a:lnTo>
                <a:cubicBezTo>
                  <a:pt x="5105" y="1185"/>
                  <a:pt x="5116" y="1149"/>
                  <a:pt x="5122" y="1113"/>
                </a:cubicBezTo>
                <a:lnTo>
                  <a:pt x="6498" y="1113"/>
                </a:lnTo>
                <a:cubicBezTo>
                  <a:pt x="6544" y="1113"/>
                  <a:pt x="6569" y="1165"/>
                  <a:pt x="6541" y="1201"/>
                </a:cubicBezTo>
                <a:lnTo>
                  <a:pt x="6208" y="1616"/>
                </a:lnTo>
                <a:cubicBezTo>
                  <a:pt x="6197" y="1629"/>
                  <a:pt x="6197" y="1648"/>
                  <a:pt x="6208" y="1661"/>
                </a:cubicBezTo>
                <a:lnTo>
                  <a:pt x="6540" y="2065"/>
                </a:lnTo>
                <a:cubicBezTo>
                  <a:pt x="6569" y="2100"/>
                  <a:pt x="6544" y="2153"/>
                  <a:pt x="6498" y="2153"/>
                </a:cubicBezTo>
                <a:lnTo>
                  <a:pt x="5117" y="2153"/>
                </a:lnTo>
                <a:cubicBezTo>
                  <a:pt x="5109" y="2120"/>
                  <a:pt x="5100" y="2088"/>
                  <a:pt x="5088" y="2057"/>
                </a:cubicBezTo>
                <a:close/>
                <a:moveTo>
                  <a:pt x="69" y="2152"/>
                </a:moveTo>
                <a:lnTo>
                  <a:pt x="1445" y="2152"/>
                </a:lnTo>
                <a:cubicBezTo>
                  <a:pt x="1452" y="2116"/>
                  <a:pt x="1462" y="2081"/>
                  <a:pt x="1477" y="2047"/>
                </a:cubicBezTo>
                <a:lnTo>
                  <a:pt x="1481" y="2039"/>
                </a:lnTo>
                <a:lnTo>
                  <a:pt x="1474" y="2032"/>
                </a:lnTo>
                <a:cubicBezTo>
                  <a:pt x="1358" y="1929"/>
                  <a:pt x="1292" y="1781"/>
                  <a:pt x="1293" y="1627"/>
                </a:cubicBezTo>
                <a:cubicBezTo>
                  <a:pt x="1293" y="1472"/>
                  <a:pt x="1361" y="1324"/>
                  <a:pt x="1477" y="1223"/>
                </a:cubicBezTo>
                <a:lnTo>
                  <a:pt x="1484" y="1216"/>
                </a:lnTo>
                <a:lnTo>
                  <a:pt x="1480" y="1208"/>
                </a:lnTo>
                <a:cubicBezTo>
                  <a:pt x="1466" y="1177"/>
                  <a:pt x="1457" y="1145"/>
                  <a:pt x="1450" y="1113"/>
                </a:cubicBezTo>
                <a:lnTo>
                  <a:pt x="72" y="1113"/>
                </a:lnTo>
                <a:cubicBezTo>
                  <a:pt x="26" y="1113"/>
                  <a:pt x="1" y="1167"/>
                  <a:pt x="30" y="1201"/>
                </a:cubicBezTo>
                <a:lnTo>
                  <a:pt x="362" y="1605"/>
                </a:lnTo>
                <a:cubicBezTo>
                  <a:pt x="373" y="1619"/>
                  <a:pt x="373" y="1637"/>
                  <a:pt x="362" y="1651"/>
                </a:cubicBezTo>
                <a:lnTo>
                  <a:pt x="29" y="2065"/>
                </a:lnTo>
                <a:cubicBezTo>
                  <a:pt x="0" y="2100"/>
                  <a:pt x="24" y="2152"/>
                  <a:pt x="69" y="2152"/>
                </a:cubicBezTo>
                <a:close/>
                <a:moveTo>
                  <a:pt x="1405" y="3961"/>
                </a:moveTo>
                <a:lnTo>
                  <a:pt x="1153" y="3943"/>
                </a:lnTo>
                <a:lnTo>
                  <a:pt x="1057" y="3708"/>
                </a:lnTo>
                <a:cubicBezTo>
                  <a:pt x="1040" y="3664"/>
                  <a:pt x="977" y="3664"/>
                  <a:pt x="958" y="3708"/>
                </a:cubicBezTo>
                <a:lnTo>
                  <a:pt x="862" y="3943"/>
                </a:lnTo>
                <a:lnTo>
                  <a:pt x="610" y="3961"/>
                </a:lnTo>
                <a:cubicBezTo>
                  <a:pt x="562" y="3965"/>
                  <a:pt x="544" y="4024"/>
                  <a:pt x="580" y="4055"/>
                </a:cubicBezTo>
                <a:lnTo>
                  <a:pt x="773" y="4217"/>
                </a:lnTo>
                <a:lnTo>
                  <a:pt x="713" y="4463"/>
                </a:lnTo>
                <a:cubicBezTo>
                  <a:pt x="701" y="4509"/>
                  <a:pt x="752" y="4545"/>
                  <a:pt x="793" y="4520"/>
                </a:cubicBezTo>
                <a:lnTo>
                  <a:pt x="1008" y="4387"/>
                </a:lnTo>
                <a:lnTo>
                  <a:pt x="1222" y="4520"/>
                </a:lnTo>
                <a:cubicBezTo>
                  <a:pt x="1262" y="4545"/>
                  <a:pt x="1313" y="4508"/>
                  <a:pt x="1302" y="4463"/>
                </a:cubicBezTo>
                <a:lnTo>
                  <a:pt x="1242" y="4217"/>
                </a:lnTo>
                <a:lnTo>
                  <a:pt x="1436" y="4055"/>
                </a:lnTo>
                <a:cubicBezTo>
                  <a:pt x="1472" y="4024"/>
                  <a:pt x="1453" y="3965"/>
                  <a:pt x="1405" y="3961"/>
                </a:cubicBezTo>
                <a:close/>
                <a:moveTo>
                  <a:pt x="2544" y="3961"/>
                </a:moveTo>
                <a:lnTo>
                  <a:pt x="2292" y="3943"/>
                </a:lnTo>
                <a:lnTo>
                  <a:pt x="2196" y="3708"/>
                </a:lnTo>
                <a:cubicBezTo>
                  <a:pt x="2178" y="3664"/>
                  <a:pt x="2116" y="3664"/>
                  <a:pt x="2097" y="3708"/>
                </a:cubicBezTo>
                <a:lnTo>
                  <a:pt x="2001" y="3943"/>
                </a:lnTo>
                <a:lnTo>
                  <a:pt x="1749" y="3961"/>
                </a:lnTo>
                <a:cubicBezTo>
                  <a:pt x="1701" y="3965"/>
                  <a:pt x="1682" y="4024"/>
                  <a:pt x="1718" y="4055"/>
                </a:cubicBezTo>
                <a:lnTo>
                  <a:pt x="1912" y="4217"/>
                </a:lnTo>
                <a:lnTo>
                  <a:pt x="1852" y="4463"/>
                </a:lnTo>
                <a:cubicBezTo>
                  <a:pt x="1840" y="4509"/>
                  <a:pt x="1890" y="4545"/>
                  <a:pt x="1932" y="4520"/>
                </a:cubicBezTo>
                <a:lnTo>
                  <a:pt x="2146" y="4387"/>
                </a:lnTo>
                <a:lnTo>
                  <a:pt x="2361" y="4520"/>
                </a:lnTo>
                <a:cubicBezTo>
                  <a:pt x="2401" y="4545"/>
                  <a:pt x="2452" y="4508"/>
                  <a:pt x="2441" y="4463"/>
                </a:cubicBezTo>
                <a:lnTo>
                  <a:pt x="2381" y="4217"/>
                </a:lnTo>
                <a:lnTo>
                  <a:pt x="2574" y="4055"/>
                </a:lnTo>
                <a:cubicBezTo>
                  <a:pt x="2610" y="4024"/>
                  <a:pt x="2590" y="3965"/>
                  <a:pt x="2544" y="3961"/>
                </a:cubicBezTo>
                <a:close/>
                <a:moveTo>
                  <a:pt x="3681" y="3961"/>
                </a:moveTo>
                <a:lnTo>
                  <a:pt x="3429" y="3943"/>
                </a:lnTo>
                <a:lnTo>
                  <a:pt x="3333" y="3708"/>
                </a:lnTo>
                <a:cubicBezTo>
                  <a:pt x="3316" y="3664"/>
                  <a:pt x="3253" y="3664"/>
                  <a:pt x="3234" y="3708"/>
                </a:cubicBezTo>
                <a:lnTo>
                  <a:pt x="3138" y="3943"/>
                </a:lnTo>
                <a:lnTo>
                  <a:pt x="2886" y="3961"/>
                </a:lnTo>
                <a:cubicBezTo>
                  <a:pt x="2838" y="3965"/>
                  <a:pt x="2820" y="4024"/>
                  <a:pt x="2856" y="4055"/>
                </a:cubicBezTo>
                <a:lnTo>
                  <a:pt x="3049" y="4217"/>
                </a:lnTo>
                <a:lnTo>
                  <a:pt x="2989" y="4463"/>
                </a:lnTo>
                <a:cubicBezTo>
                  <a:pt x="2977" y="4509"/>
                  <a:pt x="3028" y="4545"/>
                  <a:pt x="3069" y="4520"/>
                </a:cubicBezTo>
                <a:lnTo>
                  <a:pt x="3284" y="4387"/>
                </a:lnTo>
                <a:lnTo>
                  <a:pt x="3498" y="4520"/>
                </a:lnTo>
                <a:cubicBezTo>
                  <a:pt x="3538" y="4545"/>
                  <a:pt x="3589" y="4508"/>
                  <a:pt x="3578" y="4463"/>
                </a:cubicBezTo>
                <a:lnTo>
                  <a:pt x="3518" y="4217"/>
                </a:lnTo>
                <a:lnTo>
                  <a:pt x="3712" y="4055"/>
                </a:lnTo>
                <a:cubicBezTo>
                  <a:pt x="3748" y="4024"/>
                  <a:pt x="3728" y="3965"/>
                  <a:pt x="3681" y="3961"/>
                </a:cubicBezTo>
                <a:close/>
                <a:moveTo>
                  <a:pt x="4818" y="3961"/>
                </a:moveTo>
                <a:lnTo>
                  <a:pt x="4566" y="3943"/>
                </a:lnTo>
                <a:lnTo>
                  <a:pt x="4470" y="3708"/>
                </a:lnTo>
                <a:cubicBezTo>
                  <a:pt x="4453" y="3664"/>
                  <a:pt x="4390" y="3664"/>
                  <a:pt x="4372" y="3708"/>
                </a:cubicBezTo>
                <a:lnTo>
                  <a:pt x="4276" y="3943"/>
                </a:lnTo>
                <a:lnTo>
                  <a:pt x="4024" y="3961"/>
                </a:lnTo>
                <a:cubicBezTo>
                  <a:pt x="3976" y="3965"/>
                  <a:pt x="3957" y="4024"/>
                  <a:pt x="3993" y="4055"/>
                </a:cubicBezTo>
                <a:lnTo>
                  <a:pt x="4186" y="4217"/>
                </a:lnTo>
                <a:lnTo>
                  <a:pt x="4126" y="4463"/>
                </a:lnTo>
                <a:cubicBezTo>
                  <a:pt x="4114" y="4509"/>
                  <a:pt x="4165" y="4545"/>
                  <a:pt x="4206" y="4520"/>
                </a:cubicBezTo>
                <a:lnTo>
                  <a:pt x="4421" y="4387"/>
                </a:lnTo>
                <a:lnTo>
                  <a:pt x="4636" y="4520"/>
                </a:lnTo>
                <a:cubicBezTo>
                  <a:pt x="4676" y="4545"/>
                  <a:pt x="4726" y="4508"/>
                  <a:pt x="4716" y="4463"/>
                </a:cubicBezTo>
                <a:lnTo>
                  <a:pt x="4656" y="4217"/>
                </a:lnTo>
                <a:lnTo>
                  <a:pt x="4849" y="4055"/>
                </a:lnTo>
                <a:cubicBezTo>
                  <a:pt x="4885" y="4024"/>
                  <a:pt x="4866" y="3965"/>
                  <a:pt x="4818" y="3961"/>
                </a:cubicBezTo>
                <a:close/>
                <a:moveTo>
                  <a:pt x="5956" y="3961"/>
                </a:moveTo>
                <a:lnTo>
                  <a:pt x="5704" y="3943"/>
                </a:lnTo>
                <a:lnTo>
                  <a:pt x="5608" y="3708"/>
                </a:lnTo>
                <a:cubicBezTo>
                  <a:pt x="5590" y="3664"/>
                  <a:pt x="5528" y="3664"/>
                  <a:pt x="5509" y="3708"/>
                </a:cubicBezTo>
                <a:lnTo>
                  <a:pt x="5413" y="3943"/>
                </a:lnTo>
                <a:lnTo>
                  <a:pt x="5161" y="3961"/>
                </a:lnTo>
                <a:cubicBezTo>
                  <a:pt x="5113" y="3965"/>
                  <a:pt x="5094" y="4024"/>
                  <a:pt x="5130" y="4055"/>
                </a:cubicBezTo>
                <a:lnTo>
                  <a:pt x="5324" y="4217"/>
                </a:lnTo>
                <a:lnTo>
                  <a:pt x="5264" y="4463"/>
                </a:lnTo>
                <a:cubicBezTo>
                  <a:pt x="5252" y="4509"/>
                  <a:pt x="5302" y="4545"/>
                  <a:pt x="5344" y="4520"/>
                </a:cubicBezTo>
                <a:lnTo>
                  <a:pt x="5558" y="4387"/>
                </a:lnTo>
                <a:lnTo>
                  <a:pt x="5773" y="4520"/>
                </a:lnTo>
                <a:cubicBezTo>
                  <a:pt x="5813" y="4545"/>
                  <a:pt x="5864" y="4508"/>
                  <a:pt x="5853" y="4463"/>
                </a:cubicBezTo>
                <a:lnTo>
                  <a:pt x="5793" y="4217"/>
                </a:lnTo>
                <a:lnTo>
                  <a:pt x="5986" y="4055"/>
                </a:lnTo>
                <a:cubicBezTo>
                  <a:pt x="6022" y="4024"/>
                  <a:pt x="6004" y="3965"/>
                  <a:pt x="5956" y="3961"/>
                </a:cubicBezTo>
                <a:close/>
                <a:moveTo>
                  <a:pt x="4874" y="1797"/>
                </a:moveTo>
                <a:lnTo>
                  <a:pt x="4810" y="1853"/>
                </a:lnTo>
                <a:cubicBezTo>
                  <a:pt x="4741" y="1915"/>
                  <a:pt x="4717" y="2013"/>
                  <a:pt x="4753" y="2100"/>
                </a:cubicBezTo>
                <a:lnTo>
                  <a:pt x="4786" y="2179"/>
                </a:lnTo>
                <a:cubicBezTo>
                  <a:pt x="4837" y="2299"/>
                  <a:pt x="4770" y="2436"/>
                  <a:pt x="4645" y="2471"/>
                </a:cubicBezTo>
                <a:lnTo>
                  <a:pt x="4562" y="2493"/>
                </a:lnTo>
                <a:cubicBezTo>
                  <a:pt x="4473" y="2519"/>
                  <a:pt x="4409" y="2597"/>
                  <a:pt x="4404" y="2691"/>
                </a:cubicBezTo>
                <a:lnTo>
                  <a:pt x="4400" y="2776"/>
                </a:lnTo>
                <a:cubicBezTo>
                  <a:pt x="4393" y="2893"/>
                  <a:pt x="4297" y="2981"/>
                  <a:pt x="4184" y="2981"/>
                </a:cubicBezTo>
                <a:cubicBezTo>
                  <a:pt x="4170" y="2981"/>
                  <a:pt x="4158" y="2980"/>
                  <a:pt x="4145" y="2977"/>
                </a:cubicBezTo>
                <a:lnTo>
                  <a:pt x="4061" y="2963"/>
                </a:lnTo>
                <a:cubicBezTo>
                  <a:pt x="4048" y="2960"/>
                  <a:pt x="4036" y="2959"/>
                  <a:pt x="4022" y="2959"/>
                </a:cubicBezTo>
                <a:cubicBezTo>
                  <a:pt x="3944" y="2959"/>
                  <a:pt x="3870" y="3001"/>
                  <a:pt x="3833" y="3071"/>
                </a:cubicBezTo>
                <a:lnTo>
                  <a:pt x="3792" y="3145"/>
                </a:lnTo>
                <a:cubicBezTo>
                  <a:pt x="3752" y="3217"/>
                  <a:pt x="3677" y="3257"/>
                  <a:pt x="3601" y="3257"/>
                </a:cubicBezTo>
                <a:cubicBezTo>
                  <a:pt x="3557" y="3257"/>
                  <a:pt x="3513" y="3244"/>
                  <a:pt x="3474" y="3216"/>
                </a:cubicBezTo>
                <a:lnTo>
                  <a:pt x="3405" y="3167"/>
                </a:lnTo>
                <a:cubicBezTo>
                  <a:pt x="3368" y="3139"/>
                  <a:pt x="3322" y="3125"/>
                  <a:pt x="3278" y="3125"/>
                </a:cubicBezTo>
                <a:cubicBezTo>
                  <a:pt x="3234" y="3125"/>
                  <a:pt x="3190" y="3139"/>
                  <a:pt x="3152" y="3165"/>
                </a:cubicBezTo>
                <a:lnTo>
                  <a:pt x="3082" y="3215"/>
                </a:lnTo>
                <a:cubicBezTo>
                  <a:pt x="3044" y="3243"/>
                  <a:pt x="3000" y="3255"/>
                  <a:pt x="2957" y="3255"/>
                </a:cubicBezTo>
                <a:cubicBezTo>
                  <a:pt x="2881" y="3255"/>
                  <a:pt x="2806" y="3215"/>
                  <a:pt x="2766" y="3141"/>
                </a:cubicBezTo>
                <a:lnTo>
                  <a:pt x="2726" y="3067"/>
                </a:lnTo>
                <a:cubicBezTo>
                  <a:pt x="2688" y="2996"/>
                  <a:pt x="2614" y="2953"/>
                  <a:pt x="2536" y="2953"/>
                </a:cubicBezTo>
                <a:cubicBezTo>
                  <a:pt x="2524" y="2953"/>
                  <a:pt x="2510" y="2955"/>
                  <a:pt x="2498" y="2956"/>
                </a:cubicBezTo>
                <a:lnTo>
                  <a:pt x="2414" y="2971"/>
                </a:lnTo>
                <a:cubicBezTo>
                  <a:pt x="2402" y="2973"/>
                  <a:pt x="2389" y="2973"/>
                  <a:pt x="2377" y="2973"/>
                </a:cubicBezTo>
                <a:cubicBezTo>
                  <a:pt x="2264" y="2973"/>
                  <a:pt x="2166" y="2884"/>
                  <a:pt x="2161" y="2767"/>
                </a:cubicBezTo>
                <a:lnTo>
                  <a:pt x="2157" y="2681"/>
                </a:lnTo>
                <a:cubicBezTo>
                  <a:pt x="2153" y="2588"/>
                  <a:pt x="2089" y="2508"/>
                  <a:pt x="2000" y="2483"/>
                </a:cubicBezTo>
                <a:lnTo>
                  <a:pt x="1918" y="2460"/>
                </a:lnTo>
                <a:cubicBezTo>
                  <a:pt x="1793" y="2424"/>
                  <a:pt x="1728" y="2287"/>
                  <a:pt x="1778" y="2167"/>
                </a:cubicBezTo>
                <a:lnTo>
                  <a:pt x="1812" y="2088"/>
                </a:lnTo>
                <a:cubicBezTo>
                  <a:pt x="1848" y="2003"/>
                  <a:pt x="1825" y="1903"/>
                  <a:pt x="1756" y="1841"/>
                </a:cubicBezTo>
                <a:lnTo>
                  <a:pt x="1692" y="1785"/>
                </a:lnTo>
                <a:cubicBezTo>
                  <a:pt x="1594" y="1699"/>
                  <a:pt x="1594" y="1547"/>
                  <a:pt x="1693" y="1460"/>
                </a:cubicBezTo>
                <a:lnTo>
                  <a:pt x="1757" y="1404"/>
                </a:lnTo>
                <a:cubicBezTo>
                  <a:pt x="1826" y="1343"/>
                  <a:pt x="1850" y="1244"/>
                  <a:pt x="1814" y="1157"/>
                </a:cubicBezTo>
                <a:lnTo>
                  <a:pt x="1781" y="1079"/>
                </a:lnTo>
                <a:cubicBezTo>
                  <a:pt x="1730" y="959"/>
                  <a:pt x="1797" y="821"/>
                  <a:pt x="1922" y="787"/>
                </a:cubicBezTo>
                <a:lnTo>
                  <a:pt x="2005" y="764"/>
                </a:lnTo>
                <a:cubicBezTo>
                  <a:pt x="2094" y="739"/>
                  <a:pt x="2158" y="660"/>
                  <a:pt x="2164" y="567"/>
                </a:cubicBezTo>
                <a:lnTo>
                  <a:pt x="2168" y="481"/>
                </a:lnTo>
                <a:cubicBezTo>
                  <a:pt x="2174" y="364"/>
                  <a:pt x="2270" y="276"/>
                  <a:pt x="2384" y="276"/>
                </a:cubicBezTo>
                <a:cubicBezTo>
                  <a:pt x="2397" y="276"/>
                  <a:pt x="2409" y="277"/>
                  <a:pt x="2422" y="280"/>
                </a:cubicBezTo>
                <a:lnTo>
                  <a:pt x="2506" y="295"/>
                </a:lnTo>
                <a:cubicBezTo>
                  <a:pt x="2520" y="297"/>
                  <a:pt x="2532" y="299"/>
                  <a:pt x="2545" y="299"/>
                </a:cubicBezTo>
                <a:cubicBezTo>
                  <a:pt x="2624" y="299"/>
                  <a:pt x="2697" y="256"/>
                  <a:pt x="2734" y="187"/>
                </a:cubicBezTo>
                <a:lnTo>
                  <a:pt x="2776" y="112"/>
                </a:lnTo>
                <a:cubicBezTo>
                  <a:pt x="2816" y="40"/>
                  <a:pt x="2890" y="0"/>
                  <a:pt x="2966" y="0"/>
                </a:cubicBezTo>
                <a:cubicBezTo>
                  <a:pt x="3010" y="0"/>
                  <a:pt x="3054" y="13"/>
                  <a:pt x="3093" y="41"/>
                </a:cubicBezTo>
                <a:lnTo>
                  <a:pt x="3162" y="91"/>
                </a:lnTo>
                <a:cubicBezTo>
                  <a:pt x="3200" y="119"/>
                  <a:pt x="3245" y="132"/>
                  <a:pt x="3289" y="132"/>
                </a:cubicBezTo>
                <a:cubicBezTo>
                  <a:pt x="3333" y="132"/>
                  <a:pt x="3377" y="119"/>
                  <a:pt x="3416" y="92"/>
                </a:cubicBezTo>
                <a:lnTo>
                  <a:pt x="3485" y="43"/>
                </a:lnTo>
                <a:cubicBezTo>
                  <a:pt x="3524" y="15"/>
                  <a:pt x="3568" y="3"/>
                  <a:pt x="3610" y="3"/>
                </a:cubicBezTo>
                <a:cubicBezTo>
                  <a:pt x="3686" y="3"/>
                  <a:pt x="3761" y="43"/>
                  <a:pt x="3801" y="116"/>
                </a:cubicBezTo>
                <a:lnTo>
                  <a:pt x="3841" y="191"/>
                </a:lnTo>
                <a:cubicBezTo>
                  <a:pt x="3880" y="261"/>
                  <a:pt x="3953" y="304"/>
                  <a:pt x="4032" y="304"/>
                </a:cubicBezTo>
                <a:cubicBezTo>
                  <a:pt x="4044" y="304"/>
                  <a:pt x="4056" y="303"/>
                  <a:pt x="4069" y="301"/>
                </a:cubicBezTo>
                <a:lnTo>
                  <a:pt x="4153" y="287"/>
                </a:lnTo>
                <a:cubicBezTo>
                  <a:pt x="4165" y="284"/>
                  <a:pt x="4178" y="284"/>
                  <a:pt x="4190" y="284"/>
                </a:cubicBezTo>
                <a:cubicBezTo>
                  <a:pt x="4304" y="284"/>
                  <a:pt x="4401" y="373"/>
                  <a:pt x="4406" y="491"/>
                </a:cubicBezTo>
                <a:lnTo>
                  <a:pt x="4410" y="576"/>
                </a:lnTo>
                <a:cubicBezTo>
                  <a:pt x="4414" y="669"/>
                  <a:pt x="4478" y="749"/>
                  <a:pt x="4568" y="775"/>
                </a:cubicBezTo>
                <a:lnTo>
                  <a:pt x="4650" y="797"/>
                </a:lnTo>
                <a:cubicBezTo>
                  <a:pt x="4776" y="833"/>
                  <a:pt x="4841" y="971"/>
                  <a:pt x="4790" y="1091"/>
                </a:cubicBezTo>
                <a:lnTo>
                  <a:pt x="4757" y="1169"/>
                </a:lnTo>
                <a:cubicBezTo>
                  <a:pt x="4721" y="1255"/>
                  <a:pt x="4744" y="1355"/>
                  <a:pt x="4813" y="1416"/>
                </a:cubicBezTo>
                <a:lnTo>
                  <a:pt x="4877" y="1472"/>
                </a:lnTo>
                <a:cubicBezTo>
                  <a:pt x="4973" y="1559"/>
                  <a:pt x="4973" y="1711"/>
                  <a:pt x="4874" y="1797"/>
                </a:cubicBezTo>
                <a:close/>
                <a:moveTo>
                  <a:pt x="3976" y="1331"/>
                </a:moveTo>
                <a:lnTo>
                  <a:pt x="3713" y="1067"/>
                </a:lnTo>
                <a:lnTo>
                  <a:pt x="3109" y="1668"/>
                </a:lnTo>
                <a:lnTo>
                  <a:pt x="2856" y="1413"/>
                </a:lnTo>
                <a:lnTo>
                  <a:pt x="2592" y="1676"/>
                </a:lnTo>
                <a:lnTo>
                  <a:pt x="2845" y="1931"/>
                </a:lnTo>
                <a:lnTo>
                  <a:pt x="3108" y="2195"/>
                </a:lnTo>
                <a:lnTo>
                  <a:pt x="3372" y="1932"/>
                </a:lnTo>
                <a:lnTo>
                  <a:pt x="3976" y="1331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badge_159542"/>
          <p:cNvSpPr/>
          <p:nvPr/>
        </p:nvSpPr>
        <p:spPr>
          <a:xfrm>
            <a:off x="1782462" y="3059006"/>
            <a:ext cx="720000" cy="540000"/>
          </a:xfrm>
          <a:custGeom>
            <a:avLst/>
            <a:gdLst>
              <a:gd name="T0" fmla="*/ 600116 w 606244"/>
              <a:gd name="T1" fmla="*/ 600116 w 606244"/>
              <a:gd name="T2" fmla="*/ 600116 w 606244"/>
              <a:gd name="T3" fmla="*/ 600116 w 606244"/>
              <a:gd name="T4" fmla="*/ 600116 w 606244"/>
              <a:gd name="T5" fmla="*/ 600116 w 606244"/>
              <a:gd name="T6" fmla="*/ 600116 w 606244"/>
              <a:gd name="T7" fmla="*/ 600116 w 606244"/>
              <a:gd name="T8" fmla="*/ 600116 w 606244"/>
              <a:gd name="T9" fmla="*/ 600116 w 606244"/>
              <a:gd name="T10" fmla="*/ 600116 w 606244"/>
              <a:gd name="T11" fmla="*/ 600116 w 606244"/>
              <a:gd name="T12" fmla="*/ 600116 w 606244"/>
              <a:gd name="T13" fmla="*/ 600116 w 606244"/>
              <a:gd name="T14" fmla="*/ 600116 w 606244"/>
              <a:gd name="T15" fmla="*/ 600116 w 606244"/>
              <a:gd name="T16" fmla="*/ 600116 w 606244"/>
              <a:gd name="T17" fmla="*/ 600116 w 606244"/>
              <a:gd name="T18" fmla="*/ 600116 w 606244"/>
              <a:gd name="T19" fmla="*/ 600116 w 606244"/>
              <a:gd name="T20" fmla="*/ 600116 w 606244"/>
              <a:gd name="T21" fmla="*/ 600116 w 606244"/>
              <a:gd name="T22" fmla="*/ 600116 w 606244"/>
              <a:gd name="T23" fmla="*/ 600116 w 606244"/>
              <a:gd name="T24" fmla="*/ 600116 w 606244"/>
              <a:gd name="T25" fmla="*/ 600116 w 606244"/>
              <a:gd name="T26" fmla="*/ 600116 w 606244"/>
              <a:gd name="T27" fmla="*/ 600116 w 606244"/>
              <a:gd name="T28" fmla="*/ 600116 w 606244"/>
              <a:gd name="T29" fmla="*/ 600116 w 606244"/>
              <a:gd name="T30" fmla="*/ 600116 w 606244"/>
              <a:gd name="T31" fmla="*/ 600116 w 606244"/>
              <a:gd name="T32" fmla="*/ 600116 w 606244"/>
              <a:gd name="T33" fmla="*/ 600116 w 606244"/>
              <a:gd name="T34" fmla="*/ 600116 w 606244"/>
              <a:gd name="T35" fmla="*/ 600116 w 606244"/>
              <a:gd name="T36" fmla="*/ 600116 w 606244"/>
              <a:gd name="T37" fmla="*/ 600116 w 606244"/>
              <a:gd name="T38" fmla="*/ 600116 w 606244"/>
              <a:gd name="T39" fmla="*/ 600116 w 606244"/>
              <a:gd name="T40" fmla="*/ 600116 w 606244"/>
              <a:gd name="T41" fmla="*/ 600116 w 606244"/>
              <a:gd name="T42" fmla="*/ 600116 w 606244"/>
              <a:gd name="T43" fmla="*/ 600116 w 606244"/>
              <a:gd name="T44" fmla="*/ 600116 w 606244"/>
              <a:gd name="T45" fmla="*/ 600116 w 606244"/>
              <a:gd name="T46" fmla="*/ 600116 w 606244"/>
              <a:gd name="T47" fmla="*/ 600116 w 606244"/>
              <a:gd name="T48" fmla="*/ 600116 w 606244"/>
              <a:gd name="T49" fmla="*/ 600116 w 606244"/>
              <a:gd name="T50" fmla="*/ 600116 w 606244"/>
              <a:gd name="T51" fmla="*/ 600116 w 606244"/>
              <a:gd name="T52" fmla="*/ 600116 w 606244"/>
              <a:gd name="T53" fmla="*/ 600116 w 606244"/>
              <a:gd name="T54" fmla="*/ 600116 w 606244"/>
              <a:gd name="T55" fmla="*/ 600116 w 606244"/>
              <a:gd name="T56" fmla="*/ 600116 w 606244"/>
              <a:gd name="T57" fmla="*/ 600116 w 606244"/>
              <a:gd name="T58" fmla="*/ 600116 w 606244"/>
              <a:gd name="T59" fmla="*/ 600116 w 606244"/>
              <a:gd name="T60" fmla="*/ 600116 w 606244"/>
              <a:gd name="T61" fmla="*/ 600116 w 606244"/>
              <a:gd name="T62" fmla="*/ 600116 w 606244"/>
              <a:gd name="T63" fmla="*/ 600116 w 606244"/>
              <a:gd name="T64" fmla="*/ 600116 w 606244"/>
              <a:gd name="T65" fmla="*/ 600116 w 606244"/>
              <a:gd name="T66" fmla="*/ 600116 w 606244"/>
              <a:gd name="T67" fmla="*/ 600116 w 606244"/>
              <a:gd name="T68" fmla="*/ 600116 w 606244"/>
              <a:gd name="T69" fmla="*/ 600116 w 606244"/>
              <a:gd name="T70" fmla="*/ 600116 w 606244"/>
              <a:gd name="T71" fmla="*/ 600116 w 606244"/>
              <a:gd name="T72" fmla="*/ 600116 w 606244"/>
              <a:gd name="T73" fmla="*/ 600116 w 606244"/>
              <a:gd name="T74" fmla="*/ 600116 w 606244"/>
              <a:gd name="T75" fmla="*/ 600116 w 606244"/>
              <a:gd name="T76" fmla="*/ 600116 w 606244"/>
              <a:gd name="T77" fmla="*/ 600116 w 606244"/>
              <a:gd name="T78" fmla="*/ 600116 w 606244"/>
              <a:gd name="T79" fmla="*/ 600116 w 606244"/>
              <a:gd name="T80" fmla="*/ 600116 w 606244"/>
              <a:gd name="T81" fmla="*/ 600116 w 606244"/>
              <a:gd name="T82" fmla="*/ 600116 w 606244"/>
              <a:gd name="T83" fmla="*/ 600116 w 606244"/>
              <a:gd name="T84" fmla="*/ 600116 w 606244"/>
              <a:gd name="T85" fmla="*/ 600116 w 606244"/>
              <a:gd name="T86" fmla="*/ 600116 w 606244"/>
              <a:gd name="T87" fmla="*/ 600116 w 606244"/>
              <a:gd name="T88" fmla="*/ 600116 w 606244"/>
              <a:gd name="T89" fmla="*/ 600116 w 606244"/>
              <a:gd name="T90" fmla="*/ 455839 w 606244"/>
              <a:gd name="T91" fmla="*/ 455839 w 606244"/>
              <a:gd name="T92" fmla="*/ 600116 w 606244"/>
              <a:gd name="T93" fmla="*/ 600116 w 606244"/>
              <a:gd name="T94" fmla="*/ 600116 w 606244"/>
              <a:gd name="T95" fmla="*/ 600116 w 6062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6569" h="4545">
                <a:moveTo>
                  <a:pt x="5088" y="2057"/>
                </a:moveTo>
                <a:lnTo>
                  <a:pt x="5084" y="2049"/>
                </a:lnTo>
                <a:lnTo>
                  <a:pt x="5090" y="2043"/>
                </a:lnTo>
                <a:cubicBezTo>
                  <a:pt x="5206" y="1940"/>
                  <a:pt x="5273" y="1793"/>
                  <a:pt x="5274" y="1639"/>
                </a:cubicBezTo>
                <a:cubicBezTo>
                  <a:pt x="5274" y="1484"/>
                  <a:pt x="5209" y="1336"/>
                  <a:pt x="5093" y="1233"/>
                </a:cubicBezTo>
                <a:lnTo>
                  <a:pt x="5086" y="1227"/>
                </a:lnTo>
                <a:lnTo>
                  <a:pt x="5090" y="1219"/>
                </a:lnTo>
                <a:cubicBezTo>
                  <a:pt x="5105" y="1185"/>
                  <a:pt x="5116" y="1149"/>
                  <a:pt x="5122" y="1113"/>
                </a:cubicBezTo>
                <a:lnTo>
                  <a:pt x="6498" y="1113"/>
                </a:lnTo>
                <a:cubicBezTo>
                  <a:pt x="6544" y="1113"/>
                  <a:pt x="6569" y="1165"/>
                  <a:pt x="6541" y="1201"/>
                </a:cubicBezTo>
                <a:lnTo>
                  <a:pt x="6208" y="1616"/>
                </a:lnTo>
                <a:cubicBezTo>
                  <a:pt x="6197" y="1629"/>
                  <a:pt x="6197" y="1648"/>
                  <a:pt x="6208" y="1661"/>
                </a:cubicBezTo>
                <a:lnTo>
                  <a:pt x="6540" y="2065"/>
                </a:lnTo>
                <a:cubicBezTo>
                  <a:pt x="6569" y="2100"/>
                  <a:pt x="6544" y="2153"/>
                  <a:pt x="6498" y="2153"/>
                </a:cubicBezTo>
                <a:lnTo>
                  <a:pt x="5117" y="2153"/>
                </a:lnTo>
                <a:cubicBezTo>
                  <a:pt x="5109" y="2120"/>
                  <a:pt x="5100" y="2088"/>
                  <a:pt x="5088" y="2057"/>
                </a:cubicBezTo>
                <a:close/>
                <a:moveTo>
                  <a:pt x="69" y="2152"/>
                </a:moveTo>
                <a:lnTo>
                  <a:pt x="1445" y="2152"/>
                </a:lnTo>
                <a:cubicBezTo>
                  <a:pt x="1452" y="2116"/>
                  <a:pt x="1462" y="2081"/>
                  <a:pt x="1477" y="2047"/>
                </a:cubicBezTo>
                <a:lnTo>
                  <a:pt x="1481" y="2039"/>
                </a:lnTo>
                <a:lnTo>
                  <a:pt x="1474" y="2032"/>
                </a:lnTo>
                <a:cubicBezTo>
                  <a:pt x="1358" y="1929"/>
                  <a:pt x="1292" y="1781"/>
                  <a:pt x="1293" y="1627"/>
                </a:cubicBezTo>
                <a:cubicBezTo>
                  <a:pt x="1293" y="1472"/>
                  <a:pt x="1361" y="1324"/>
                  <a:pt x="1477" y="1223"/>
                </a:cubicBezTo>
                <a:lnTo>
                  <a:pt x="1484" y="1216"/>
                </a:lnTo>
                <a:lnTo>
                  <a:pt x="1480" y="1208"/>
                </a:lnTo>
                <a:cubicBezTo>
                  <a:pt x="1466" y="1177"/>
                  <a:pt x="1457" y="1145"/>
                  <a:pt x="1450" y="1113"/>
                </a:cubicBezTo>
                <a:lnTo>
                  <a:pt x="72" y="1113"/>
                </a:lnTo>
                <a:cubicBezTo>
                  <a:pt x="26" y="1113"/>
                  <a:pt x="1" y="1167"/>
                  <a:pt x="30" y="1201"/>
                </a:cubicBezTo>
                <a:lnTo>
                  <a:pt x="362" y="1605"/>
                </a:lnTo>
                <a:cubicBezTo>
                  <a:pt x="373" y="1619"/>
                  <a:pt x="373" y="1637"/>
                  <a:pt x="362" y="1651"/>
                </a:cubicBezTo>
                <a:lnTo>
                  <a:pt x="29" y="2065"/>
                </a:lnTo>
                <a:cubicBezTo>
                  <a:pt x="0" y="2100"/>
                  <a:pt x="24" y="2152"/>
                  <a:pt x="69" y="2152"/>
                </a:cubicBezTo>
                <a:close/>
                <a:moveTo>
                  <a:pt x="1405" y="3961"/>
                </a:moveTo>
                <a:lnTo>
                  <a:pt x="1153" y="3943"/>
                </a:lnTo>
                <a:lnTo>
                  <a:pt x="1057" y="3708"/>
                </a:lnTo>
                <a:cubicBezTo>
                  <a:pt x="1040" y="3664"/>
                  <a:pt x="977" y="3664"/>
                  <a:pt x="958" y="3708"/>
                </a:cubicBezTo>
                <a:lnTo>
                  <a:pt x="862" y="3943"/>
                </a:lnTo>
                <a:lnTo>
                  <a:pt x="610" y="3961"/>
                </a:lnTo>
                <a:cubicBezTo>
                  <a:pt x="562" y="3965"/>
                  <a:pt x="544" y="4024"/>
                  <a:pt x="580" y="4055"/>
                </a:cubicBezTo>
                <a:lnTo>
                  <a:pt x="773" y="4217"/>
                </a:lnTo>
                <a:lnTo>
                  <a:pt x="713" y="4463"/>
                </a:lnTo>
                <a:cubicBezTo>
                  <a:pt x="701" y="4509"/>
                  <a:pt x="752" y="4545"/>
                  <a:pt x="793" y="4520"/>
                </a:cubicBezTo>
                <a:lnTo>
                  <a:pt x="1008" y="4387"/>
                </a:lnTo>
                <a:lnTo>
                  <a:pt x="1222" y="4520"/>
                </a:lnTo>
                <a:cubicBezTo>
                  <a:pt x="1262" y="4545"/>
                  <a:pt x="1313" y="4508"/>
                  <a:pt x="1302" y="4463"/>
                </a:cubicBezTo>
                <a:lnTo>
                  <a:pt x="1242" y="4217"/>
                </a:lnTo>
                <a:lnTo>
                  <a:pt x="1436" y="4055"/>
                </a:lnTo>
                <a:cubicBezTo>
                  <a:pt x="1472" y="4024"/>
                  <a:pt x="1453" y="3965"/>
                  <a:pt x="1405" y="3961"/>
                </a:cubicBezTo>
                <a:close/>
                <a:moveTo>
                  <a:pt x="2544" y="3961"/>
                </a:moveTo>
                <a:lnTo>
                  <a:pt x="2292" y="3943"/>
                </a:lnTo>
                <a:lnTo>
                  <a:pt x="2196" y="3708"/>
                </a:lnTo>
                <a:cubicBezTo>
                  <a:pt x="2178" y="3664"/>
                  <a:pt x="2116" y="3664"/>
                  <a:pt x="2097" y="3708"/>
                </a:cubicBezTo>
                <a:lnTo>
                  <a:pt x="2001" y="3943"/>
                </a:lnTo>
                <a:lnTo>
                  <a:pt x="1749" y="3961"/>
                </a:lnTo>
                <a:cubicBezTo>
                  <a:pt x="1701" y="3965"/>
                  <a:pt x="1682" y="4024"/>
                  <a:pt x="1718" y="4055"/>
                </a:cubicBezTo>
                <a:lnTo>
                  <a:pt x="1912" y="4217"/>
                </a:lnTo>
                <a:lnTo>
                  <a:pt x="1852" y="4463"/>
                </a:lnTo>
                <a:cubicBezTo>
                  <a:pt x="1840" y="4509"/>
                  <a:pt x="1890" y="4545"/>
                  <a:pt x="1932" y="4520"/>
                </a:cubicBezTo>
                <a:lnTo>
                  <a:pt x="2146" y="4387"/>
                </a:lnTo>
                <a:lnTo>
                  <a:pt x="2361" y="4520"/>
                </a:lnTo>
                <a:cubicBezTo>
                  <a:pt x="2401" y="4545"/>
                  <a:pt x="2452" y="4508"/>
                  <a:pt x="2441" y="4463"/>
                </a:cubicBezTo>
                <a:lnTo>
                  <a:pt x="2381" y="4217"/>
                </a:lnTo>
                <a:lnTo>
                  <a:pt x="2574" y="4055"/>
                </a:lnTo>
                <a:cubicBezTo>
                  <a:pt x="2610" y="4024"/>
                  <a:pt x="2590" y="3965"/>
                  <a:pt x="2544" y="3961"/>
                </a:cubicBezTo>
                <a:close/>
                <a:moveTo>
                  <a:pt x="3681" y="3961"/>
                </a:moveTo>
                <a:lnTo>
                  <a:pt x="3429" y="3943"/>
                </a:lnTo>
                <a:lnTo>
                  <a:pt x="3333" y="3708"/>
                </a:lnTo>
                <a:cubicBezTo>
                  <a:pt x="3316" y="3664"/>
                  <a:pt x="3253" y="3664"/>
                  <a:pt x="3234" y="3708"/>
                </a:cubicBezTo>
                <a:lnTo>
                  <a:pt x="3138" y="3943"/>
                </a:lnTo>
                <a:lnTo>
                  <a:pt x="2886" y="3961"/>
                </a:lnTo>
                <a:cubicBezTo>
                  <a:pt x="2838" y="3965"/>
                  <a:pt x="2820" y="4024"/>
                  <a:pt x="2856" y="4055"/>
                </a:cubicBezTo>
                <a:lnTo>
                  <a:pt x="3049" y="4217"/>
                </a:lnTo>
                <a:lnTo>
                  <a:pt x="2989" y="4463"/>
                </a:lnTo>
                <a:cubicBezTo>
                  <a:pt x="2977" y="4509"/>
                  <a:pt x="3028" y="4545"/>
                  <a:pt x="3069" y="4520"/>
                </a:cubicBezTo>
                <a:lnTo>
                  <a:pt x="3284" y="4387"/>
                </a:lnTo>
                <a:lnTo>
                  <a:pt x="3498" y="4520"/>
                </a:lnTo>
                <a:cubicBezTo>
                  <a:pt x="3538" y="4545"/>
                  <a:pt x="3589" y="4508"/>
                  <a:pt x="3578" y="4463"/>
                </a:cubicBezTo>
                <a:lnTo>
                  <a:pt x="3518" y="4217"/>
                </a:lnTo>
                <a:lnTo>
                  <a:pt x="3712" y="4055"/>
                </a:lnTo>
                <a:cubicBezTo>
                  <a:pt x="3748" y="4024"/>
                  <a:pt x="3728" y="3965"/>
                  <a:pt x="3681" y="3961"/>
                </a:cubicBezTo>
                <a:close/>
                <a:moveTo>
                  <a:pt x="4818" y="3961"/>
                </a:moveTo>
                <a:lnTo>
                  <a:pt x="4566" y="3943"/>
                </a:lnTo>
                <a:lnTo>
                  <a:pt x="4470" y="3708"/>
                </a:lnTo>
                <a:cubicBezTo>
                  <a:pt x="4453" y="3664"/>
                  <a:pt x="4390" y="3664"/>
                  <a:pt x="4372" y="3708"/>
                </a:cubicBezTo>
                <a:lnTo>
                  <a:pt x="4276" y="3943"/>
                </a:lnTo>
                <a:lnTo>
                  <a:pt x="4024" y="3961"/>
                </a:lnTo>
                <a:cubicBezTo>
                  <a:pt x="3976" y="3965"/>
                  <a:pt x="3957" y="4024"/>
                  <a:pt x="3993" y="4055"/>
                </a:cubicBezTo>
                <a:lnTo>
                  <a:pt x="4186" y="4217"/>
                </a:lnTo>
                <a:lnTo>
                  <a:pt x="4126" y="4463"/>
                </a:lnTo>
                <a:cubicBezTo>
                  <a:pt x="4114" y="4509"/>
                  <a:pt x="4165" y="4545"/>
                  <a:pt x="4206" y="4520"/>
                </a:cubicBezTo>
                <a:lnTo>
                  <a:pt x="4421" y="4387"/>
                </a:lnTo>
                <a:lnTo>
                  <a:pt x="4636" y="4520"/>
                </a:lnTo>
                <a:cubicBezTo>
                  <a:pt x="4676" y="4545"/>
                  <a:pt x="4726" y="4508"/>
                  <a:pt x="4716" y="4463"/>
                </a:cubicBezTo>
                <a:lnTo>
                  <a:pt x="4656" y="4217"/>
                </a:lnTo>
                <a:lnTo>
                  <a:pt x="4849" y="4055"/>
                </a:lnTo>
                <a:cubicBezTo>
                  <a:pt x="4885" y="4024"/>
                  <a:pt x="4866" y="3965"/>
                  <a:pt x="4818" y="3961"/>
                </a:cubicBezTo>
                <a:close/>
                <a:moveTo>
                  <a:pt x="5956" y="3961"/>
                </a:moveTo>
                <a:lnTo>
                  <a:pt x="5704" y="3943"/>
                </a:lnTo>
                <a:lnTo>
                  <a:pt x="5608" y="3708"/>
                </a:lnTo>
                <a:cubicBezTo>
                  <a:pt x="5590" y="3664"/>
                  <a:pt x="5528" y="3664"/>
                  <a:pt x="5509" y="3708"/>
                </a:cubicBezTo>
                <a:lnTo>
                  <a:pt x="5413" y="3943"/>
                </a:lnTo>
                <a:lnTo>
                  <a:pt x="5161" y="3961"/>
                </a:lnTo>
                <a:cubicBezTo>
                  <a:pt x="5113" y="3965"/>
                  <a:pt x="5094" y="4024"/>
                  <a:pt x="5130" y="4055"/>
                </a:cubicBezTo>
                <a:lnTo>
                  <a:pt x="5324" y="4217"/>
                </a:lnTo>
                <a:lnTo>
                  <a:pt x="5264" y="4463"/>
                </a:lnTo>
                <a:cubicBezTo>
                  <a:pt x="5252" y="4509"/>
                  <a:pt x="5302" y="4545"/>
                  <a:pt x="5344" y="4520"/>
                </a:cubicBezTo>
                <a:lnTo>
                  <a:pt x="5558" y="4387"/>
                </a:lnTo>
                <a:lnTo>
                  <a:pt x="5773" y="4520"/>
                </a:lnTo>
                <a:cubicBezTo>
                  <a:pt x="5813" y="4545"/>
                  <a:pt x="5864" y="4508"/>
                  <a:pt x="5853" y="4463"/>
                </a:cubicBezTo>
                <a:lnTo>
                  <a:pt x="5793" y="4217"/>
                </a:lnTo>
                <a:lnTo>
                  <a:pt x="5986" y="4055"/>
                </a:lnTo>
                <a:cubicBezTo>
                  <a:pt x="6022" y="4024"/>
                  <a:pt x="6004" y="3965"/>
                  <a:pt x="5956" y="3961"/>
                </a:cubicBezTo>
                <a:close/>
                <a:moveTo>
                  <a:pt x="4874" y="1797"/>
                </a:moveTo>
                <a:lnTo>
                  <a:pt x="4810" y="1853"/>
                </a:lnTo>
                <a:cubicBezTo>
                  <a:pt x="4741" y="1915"/>
                  <a:pt x="4717" y="2013"/>
                  <a:pt x="4753" y="2100"/>
                </a:cubicBezTo>
                <a:lnTo>
                  <a:pt x="4786" y="2179"/>
                </a:lnTo>
                <a:cubicBezTo>
                  <a:pt x="4837" y="2299"/>
                  <a:pt x="4770" y="2436"/>
                  <a:pt x="4645" y="2471"/>
                </a:cubicBezTo>
                <a:lnTo>
                  <a:pt x="4562" y="2493"/>
                </a:lnTo>
                <a:cubicBezTo>
                  <a:pt x="4473" y="2519"/>
                  <a:pt x="4409" y="2597"/>
                  <a:pt x="4404" y="2691"/>
                </a:cubicBezTo>
                <a:lnTo>
                  <a:pt x="4400" y="2776"/>
                </a:lnTo>
                <a:cubicBezTo>
                  <a:pt x="4393" y="2893"/>
                  <a:pt x="4297" y="2981"/>
                  <a:pt x="4184" y="2981"/>
                </a:cubicBezTo>
                <a:cubicBezTo>
                  <a:pt x="4170" y="2981"/>
                  <a:pt x="4158" y="2980"/>
                  <a:pt x="4145" y="2977"/>
                </a:cubicBezTo>
                <a:lnTo>
                  <a:pt x="4061" y="2963"/>
                </a:lnTo>
                <a:cubicBezTo>
                  <a:pt x="4048" y="2960"/>
                  <a:pt x="4036" y="2959"/>
                  <a:pt x="4022" y="2959"/>
                </a:cubicBezTo>
                <a:cubicBezTo>
                  <a:pt x="3944" y="2959"/>
                  <a:pt x="3870" y="3001"/>
                  <a:pt x="3833" y="3071"/>
                </a:cubicBezTo>
                <a:lnTo>
                  <a:pt x="3792" y="3145"/>
                </a:lnTo>
                <a:cubicBezTo>
                  <a:pt x="3752" y="3217"/>
                  <a:pt x="3677" y="3257"/>
                  <a:pt x="3601" y="3257"/>
                </a:cubicBezTo>
                <a:cubicBezTo>
                  <a:pt x="3557" y="3257"/>
                  <a:pt x="3513" y="3244"/>
                  <a:pt x="3474" y="3216"/>
                </a:cubicBezTo>
                <a:lnTo>
                  <a:pt x="3405" y="3167"/>
                </a:lnTo>
                <a:cubicBezTo>
                  <a:pt x="3368" y="3139"/>
                  <a:pt x="3322" y="3125"/>
                  <a:pt x="3278" y="3125"/>
                </a:cubicBezTo>
                <a:cubicBezTo>
                  <a:pt x="3234" y="3125"/>
                  <a:pt x="3190" y="3139"/>
                  <a:pt x="3152" y="3165"/>
                </a:cubicBezTo>
                <a:lnTo>
                  <a:pt x="3082" y="3215"/>
                </a:lnTo>
                <a:cubicBezTo>
                  <a:pt x="3044" y="3243"/>
                  <a:pt x="3000" y="3255"/>
                  <a:pt x="2957" y="3255"/>
                </a:cubicBezTo>
                <a:cubicBezTo>
                  <a:pt x="2881" y="3255"/>
                  <a:pt x="2806" y="3215"/>
                  <a:pt x="2766" y="3141"/>
                </a:cubicBezTo>
                <a:lnTo>
                  <a:pt x="2726" y="3067"/>
                </a:lnTo>
                <a:cubicBezTo>
                  <a:pt x="2688" y="2996"/>
                  <a:pt x="2614" y="2953"/>
                  <a:pt x="2536" y="2953"/>
                </a:cubicBezTo>
                <a:cubicBezTo>
                  <a:pt x="2524" y="2953"/>
                  <a:pt x="2510" y="2955"/>
                  <a:pt x="2498" y="2956"/>
                </a:cubicBezTo>
                <a:lnTo>
                  <a:pt x="2414" y="2971"/>
                </a:lnTo>
                <a:cubicBezTo>
                  <a:pt x="2402" y="2973"/>
                  <a:pt x="2389" y="2973"/>
                  <a:pt x="2377" y="2973"/>
                </a:cubicBezTo>
                <a:cubicBezTo>
                  <a:pt x="2264" y="2973"/>
                  <a:pt x="2166" y="2884"/>
                  <a:pt x="2161" y="2767"/>
                </a:cubicBezTo>
                <a:lnTo>
                  <a:pt x="2157" y="2681"/>
                </a:lnTo>
                <a:cubicBezTo>
                  <a:pt x="2153" y="2588"/>
                  <a:pt x="2089" y="2508"/>
                  <a:pt x="2000" y="2483"/>
                </a:cubicBezTo>
                <a:lnTo>
                  <a:pt x="1918" y="2460"/>
                </a:lnTo>
                <a:cubicBezTo>
                  <a:pt x="1793" y="2424"/>
                  <a:pt x="1728" y="2287"/>
                  <a:pt x="1778" y="2167"/>
                </a:cubicBezTo>
                <a:lnTo>
                  <a:pt x="1812" y="2088"/>
                </a:lnTo>
                <a:cubicBezTo>
                  <a:pt x="1848" y="2003"/>
                  <a:pt x="1825" y="1903"/>
                  <a:pt x="1756" y="1841"/>
                </a:cubicBezTo>
                <a:lnTo>
                  <a:pt x="1692" y="1785"/>
                </a:lnTo>
                <a:cubicBezTo>
                  <a:pt x="1594" y="1699"/>
                  <a:pt x="1594" y="1547"/>
                  <a:pt x="1693" y="1460"/>
                </a:cubicBezTo>
                <a:lnTo>
                  <a:pt x="1757" y="1404"/>
                </a:lnTo>
                <a:cubicBezTo>
                  <a:pt x="1826" y="1343"/>
                  <a:pt x="1850" y="1244"/>
                  <a:pt x="1814" y="1157"/>
                </a:cubicBezTo>
                <a:lnTo>
                  <a:pt x="1781" y="1079"/>
                </a:lnTo>
                <a:cubicBezTo>
                  <a:pt x="1730" y="959"/>
                  <a:pt x="1797" y="821"/>
                  <a:pt x="1922" y="787"/>
                </a:cubicBezTo>
                <a:lnTo>
                  <a:pt x="2005" y="764"/>
                </a:lnTo>
                <a:cubicBezTo>
                  <a:pt x="2094" y="739"/>
                  <a:pt x="2158" y="660"/>
                  <a:pt x="2164" y="567"/>
                </a:cubicBezTo>
                <a:lnTo>
                  <a:pt x="2168" y="481"/>
                </a:lnTo>
                <a:cubicBezTo>
                  <a:pt x="2174" y="364"/>
                  <a:pt x="2270" y="276"/>
                  <a:pt x="2384" y="276"/>
                </a:cubicBezTo>
                <a:cubicBezTo>
                  <a:pt x="2397" y="276"/>
                  <a:pt x="2409" y="277"/>
                  <a:pt x="2422" y="280"/>
                </a:cubicBezTo>
                <a:lnTo>
                  <a:pt x="2506" y="295"/>
                </a:lnTo>
                <a:cubicBezTo>
                  <a:pt x="2520" y="297"/>
                  <a:pt x="2532" y="299"/>
                  <a:pt x="2545" y="299"/>
                </a:cubicBezTo>
                <a:cubicBezTo>
                  <a:pt x="2624" y="299"/>
                  <a:pt x="2697" y="256"/>
                  <a:pt x="2734" y="187"/>
                </a:cubicBezTo>
                <a:lnTo>
                  <a:pt x="2776" y="112"/>
                </a:lnTo>
                <a:cubicBezTo>
                  <a:pt x="2816" y="40"/>
                  <a:pt x="2890" y="0"/>
                  <a:pt x="2966" y="0"/>
                </a:cubicBezTo>
                <a:cubicBezTo>
                  <a:pt x="3010" y="0"/>
                  <a:pt x="3054" y="13"/>
                  <a:pt x="3093" y="41"/>
                </a:cubicBezTo>
                <a:lnTo>
                  <a:pt x="3162" y="91"/>
                </a:lnTo>
                <a:cubicBezTo>
                  <a:pt x="3200" y="119"/>
                  <a:pt x="3245" y="132"/>
                  <a:pt x="3289" y="132"/>
                </a:cubicBezTo>
                <a:cubicBezTo>
                  <a:pt x="3333" y="132"/>
                  <a:pt x="3377" y="119"/>
                  <a:pt x="3416" y="92"/>
                </a:cubicBezTo>
                <a:lnTo>
                  <a:pt x="3485" y="43"/>
                </a:lnTo>
                <a:cubicBezTo>
                  <a:pt x="3524" y="15"/>
                  <a:pt x="3568" y="3"/>
                  <a:pt x="3610" y="3"/>
                </a:cubicBezTo>
                <a:cubicBezTo>
                  <a:pt x="3686" y="3"/>
                  <a:pt x="3761" y="43"/>
                  <a:pt x="3801" y="116"/>
                </a:cubicBezTo>
                <a:lnTo>
                  <a:pt x="3841" y="191"/>
                </a:lnTo>
                <a:cubicBezTo>
                  <a:pt x="3880" y="261"/>
                  <a:pt x="3953" y="304"/>
                  <a:pt x="4032" y="304"/>
                </a:cubicBezTo>
                <a:cubicBezTo>
                  <a:pt x="4044" y="304"/>
                  <a:pt x="4056" y="303"/>
                  <a:pt x="4069" y="301"/>
                </a:cubicBezTo>
                <a:lnTo>
                  <a:pt x="4153" y="287"/>
                </a:lnTo>
                <a:cubicBezTo>
                  <a:pt x="4165" y="284"/>
                  <a:pt x="4178" y="284"/>
                  <a:pt x="4190" y="284"/>
                </a:cubicBezTo>
                <a:cubicBezTo>
                  <a:pt x="4304" y="284"/>
                  <a:pt x="4401" y="373"/>
                  <a:pt x="4406" y="491"/>
                </a:cubicBezTo>
                <a:lnTo>
                  <a:pt x="4410" y="576"/>
                </a:lnTo>
                <a:cubicBezTo>
                  <a:pt x="4414" y="669"/>
                  <a:pt x="4478" y="749"/>
                  <a:pt x="4568" y="775"/>
                </a:cubicBezTo>
                <a:lnTo>
                  <a:pt x="4650" y="797"/>
                </a:lnTo>
                <a:cubicBezTo>
                  <a:pt x="4776" y="833"/>
                  <a:pt x="4841" y="971"/>
                  <a:pt x="4790" y="1091"/>
                </a:cubicBezTo>
                <a:lnTo>
                  <a:pt x="4757" y="1169"/>
                </a:lnTo>
                <a:cubicBezTo>
                  <a:pt x="4721" y="1255"/>
                  <a:pt x="4744" y="1355"/>
                  <a:pt x="4813" y="1416"/>
                </a:cubicBezTo>
                <a:lnTo>
                  <a:pt x="4877" y="1472"/>
                </a:lnTo>
                <a:cubicBezTo>
                  <a:pt x="4973" y="1559"/>
                  <a:pt x="4973" y="1711"/>
                  <a:pt x="4874" y="1797"/>
                </a:cubicBezTo>
                <a:close/>
                <a:moveTo>
                  <a:pt x="3976" y="1331"/>
                </a:moveTo>
                <a:lnTo>
                  <a:pt x="3713" y="1067"/>
                </a:lnTo>
                <a:lnTo>
                  <a:pt x="3109" y="1668"/>
                </a:lnTo>
                <a:lnTo>
                  <a:pt x="2856" y="1413"/>
                </a:lnTo>
                <a:lnTo>
                  <a:pt x="2592" y="1676"/>
                </a:lnTo>
                <a:lnTo>
                  <a:pt x="2845" y="1931"/>
                </a:lnTo>
                <a:lnTo>
                  <a:pt x="3108" y="2195"/>
                </a:lnTo>
                <a:lnTo>
                  <a:pt x="3372" y="1932"/>
                </a:lnTo>
                <a:lnTo>
                  <a:pt x="3976" y="1331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badge_159542"/>
          <p:cNvSpPr/>
          <p:nvPr/>
        </p:nvSpPr>
        <p:spPr>
          <a:xfrm>
            <a:off x="5776759" y="2965934"/>
            <a:ext cx="720000" cy="540000"/>
          </a:xfrm>
          <a:custGeom>
            <a:avLst/>
            <a:gdLst>
              <a:gd name="T0" fmla="*/ 600116 w 606244"/>
              <a:gd name="T1" fmla="*/ 600116 w 606244"/>
              <a:gd name="T2" fmla="*/ 600116 w 606244"/>
              <a:gd name="T3" fmla="*/ 600116 w 606244"/>
              <a:gd name="T4" fmla="*/ 600116 w 606244"/>
              <a:gd name="T5" fmla="*/ 600116 w 606244"/>
              <a:gd name="T6" fmla="*/ 600116 w 606244"/>
              <a:gd name="T7" fmla="*/ 600116 w 606244"/>
              <a:gd name="T8" fmla="*/ 600116 w 606244"/>
              <a:gd name="T9" fmla="*/ 600116 w 606244"/>
              <a:gd name="T10" fmla="*/ 600116 w 606244"/>
              <a:gd name="T11" fmla="*/ 600116 w 606244"/>
              <a:gd name="T12" fmla="*/ 600116 w 606244"/>
              <a:gd name="T13" fmla="*/ 600116 w 606244"/>
              <a:gd name="T14" fmla="*/ 600116 w 606244"/>
              <a:gd name="T15" fmla="*/ 600116 w 606244"/>
              <a:gd name="T16" fmla="*/ 600116 w 606244"/>
              <a:gd name="T17" fmla="*/ 600116 w 606244"/>
              <a:gd name="T18" fmla="*/ 600116 w 606244"/>
              <a:gd name="T19" fmla="*/ 600116 w 606244"/>
              <a:gd name="T20" fmla="*/ 600116 w 606244"/>
              <a:gd name="T21" fmla="*/ 600116 w 606244"/>
              <a:gd name="T22" fmla="*/ 600116 w 606244"/>
              <a:gd name="T23" fmla="*/ 600116 w 606244"/>
              <a:gd name="T24" fmla="*/ 600116 w 606244"/>
              <a:gd name="T25" fmla="*/ 600116 w 606244"/>
              <a:gd name="T26" fmla="*/ 600116 w 606244"/>
              <a:gd name="T27" fmla="*/ 600116 w 606244"/>
              <a:gd name="T28" fmla="*/ 600116 w 606244"/>
              <a:gd name="T29" fmla="*/ 600116 w 606244"/>
              <a:gd name="T30" fmla="*/ 600116 w 606244"/>
              <a:gd name="T31" fmla="*/ 600116 w 606244"/>
              <a:gd name="T32" fmla="*/ 600116 w 606244"/>
              <a:gd name="T33" fmla="*/ 600116 w 606244"/>
              <a:gd name="T34" fmla="*/ 600116 w 606244"/>
              <a:gd name="T35" fmla="*/ 600116 w 606244"/>
              <a:gd name="T36" fmla="*/ 600116 w 606244"/>
              <a:gd name="T37" fmla="*/ 600116 w 606244"/>
              <a:gd name="T38" fmla="*/ 600116 w 606244"/>
              <a:gd name="T39" fmla="*/ 600116 w 606244"/>
              <a:gd name="T40" fmla="*/ 600116 w 606244"/>
              <a:gd name="T41" fmla="*/ 600116 w 606244"/>
              <a:gd name="T42" fmla="*/ 600116 w 606244"/>
              <a:gd name="T43" fmla="*/ 600116 w 606244"/>
              <a:gd name="T44" fmla="*/ 600116 w 606244"/>
              <a:gd name="T45" fmla="*/ 600116 w 606244"/>
              <a:gd name="T46" fmla="*/ 600116 w 606244"/>
              <a:gd name="T47" fmla="*/ 600116 w 606244"/>
              <a:gd name="T48" fmla="*/ 600116 w 606244"/>
              <a:gd name="T49" fmla="*/ 600116 w 606244"/>
              <a:gd name="T50" fmla="*/ 600116 w 606244"/>
              <a:gd name="T51" fmla="*/ 600116 w 606244"/>
              <a:gd name="T52" fmla="*/ 600116 w 606244"/>
              <a:gd name="T53" fmla="*/ 600116 w 606244"/>
              <a:gd name="T54" fmla="*/ 600116 w 606244"/>
              <a:gd name="T55" fmla="*/ 600116 w 606244"/>
              <a:gd name="T56" fmla="*/ 600116 w 606244"/>
              <a:gd name="T57" fmla="*/ 600116 w 606244"/>
              <a:gd name="T58" fmla="*/ 600116 w 606244"/>
              <a:gd name="T59" fmla="*/ 600116 w 606244"/>
              <a:gd name="T60" fmla="*/ 600116 w 606244"/>
              <a:gd name="T61" fmla="*/ 600116 w 606244"/>
              <a:gd name="T62" fmla="*/ 600116 w 606244"/>
              <a:gd name="T63" fmla="*/ 600116 w 606244"/>
              <a:gd name="T64" fmla="*/ 600116 w 606244"/>
              <a:gd name="T65" fmla="*/ 600116 w 606244"/>
              <a:gd name="T66" fmla="*/ 600116 w 606244"/>
              <a:gd name="T67" fmla="*/ 600116 w 606244"/>
              <a:gd name="T68" fmla="*/ 600116 w 606244"/>
              <a:gd name="T69" fmla="*/ 600116 w 606244"/>
              <a:gd name="T70" fmla="*/ 600116 w 606244"/>
              <a:gd name="T71" fmla="*/ 600116 w 606244"/>
              <a:gd name="T72" fmla="*/ 600116 w 606244"/>
              <a:gd name="T73" fmla="*/ 600116 w 606244"/>
              <a:gd name="T74" fmla="*/ 600116 w 606244"/>
              <a:gd name="T75" fmla="*/ 600116 w 606244"/>
              <a:gd name="T76" fmla="*/ 600116 w 606244"/>
              <a:gd name="T77" fmla="*/ 600116 w 606244"/>
              <a:gd name="T78" fmla="*/ 600116 w 606244"/>
              <a:gd name="T79" fmla="*/ 600116 w 606244"/>
              <a:gd name="T80" fmla="*/ 600116 w 606244"/>
              <a:gd name="T81" fmla="*/ 600116 w 606244"/>
              <a:gd name="T82" fmla="*/ 600116 w 606244"/>
              <a:gd name="T83" fmla="*/ 600116 w 606244"/>
              <a:gd name="T84" fmla="*/ 600116 w 606244"/>
              <a:gd name="T85" fmla="*/ 600116 w 606244"/>
              <a:gd name="T86" fmla="*/ 600116 w 606244"/>
              <a:gd name="T87" fmla="*/ 600116 w 606244"/>
              <a:gd name="T88" fmla="*/ 600116 w 606244"/>
              <a:gd name="T89" fmla="*/ 600116 w 606244"/>
              <a:gd name="T90" fmla="*/ 455839 w 606244"/>
              <a:gd name="T91" fmla="*/ 455839 w 606244"/>
              <a:gd name="T92" fmla="*/ 600116 w 606244"/>
              <a:gd name="T93" fmla="*/ 600116 w 606244"/>
              <a:gd name="T94" fmla="*/ 600116 w 606244"/>
              <a:gd name="T95" fmla="*/ 600116 w 6062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6569" h="4545">
                <a:moveTo>
                  <a:pt x="5088" y="2057"/>
                </a:moveTo>
                <a:lnTo>
                  <a:pt x="5084" y="2049"/>
                </a:lnTo>
                <a:lnTo>
                  <a:pt x="5090" y="2043"/>
                </a:lnTo>
                <a:cubicBezTo>
                  <a:pt x="5206" y="1940"/>
                  <a:pt x="5273" y="1793"/>
                  <a:pt x="5274" y="1639"/>
                </a:cubicBezTo>
                <a:cubicBezTo>
                  <a:pt x="5274" y="1484"/>
                  <a:pt x="5209" y="1336"/>
                  <a:pt x="5093" y="1233"/>
                </a:cubicBezTo>
                <a:lnTo>
                  <a:pt x="5086" y="1227"/>
                </a:lnTo>
                <a:lnTo>
                  <a:pt x="5090" y="1219"/>
                </a:lnTo>
                <a:cubicBezTo>
                  <a:pt x="5105" y="1185"/>
                  <a:pt x="5116" y="1149"/>
                  <a:pt x="5122" y="1113"/>
                </a:cubicBezTo>
                <a:lnTo>
                  <a:pt x="6498" y="1113"/>
                </a:lnTo>
                <a:cubicBezTo>
                  <a:pt x="6544" y="1113"/>
                  <a:pt x="6569" y="1165"/>
                  <a:pt x="6541" y="1201"/>
                </a:cubicBezTo>
                <a:lnTo>
                  <a:pt x="6208" y="1616"/>
                </a:lnTo>
                <a:cubicBezTo>
                  <a:pt x="6197" y="1629"/>
                  <a:pt x="6197" y="1648"/>
                  <a:pt x="6208" y="1661"/>
                </a:cubicBezTo>
                <a:lnTo>
                  <a:pt x="6540" y="2065"/>
                </a:lnTo>
                <a:cubicBezTo>
                  <a:pt x="6569" y="2100"/>
                  <a:pt x="6544" y="2153"/>
                  <a:pt x="6498" y="2153"/>
                </a:cubicBezTo>
                <a:lnTo>
                  <a:pt x="5117" y="2153"/>
                </a:lnTo>
                <a:cubicBezTo>
                  <a:pt x="5109" y="2120"/>
                  <a:pt x="5100" y="2088"/>
                  <a:pt x="5088" y="2057"/>
                </a:cubicBezTo>
                <a:close/>
                <a:moveTo>
                  <a:pt x="69" y="2152"/>
                </a:moveTo>
                <a:lnTo>
                  <a:pt x="1445" y="2152"/>
                </a:lnTo>
                <a:cubicBezTo>
                  <a:pt x="1452" y="2116"/>
                  <a:pt x="1462" y="2081"/>
                  <a:pt x="1477" y="2047"/>
                </a:cubicBezTo>
                <a:lnTo>
                  <a:pt x="1481" y="2039"/>
                </a:lnTo>
                <a:lnTo>
                  <a:pt x="1474" y="2032"/>
                </a:lnTo>
                <a:cubicBezTo>
                  <a:pt x="1358" y="1929"/>
                  <a:pt x="1292" y="1781"/>
                  <a:pt x="1293" y="1627"/>
                </a:cubicBezTo>
                <a:cubicBezTo>
                  <a:pt x="1293" y="1472"/>
                  <a:pt x="1361" y="1324"/>
                  <a:pt x="1477" y="1223"/>
                </a:cubicBezTo>
                <a:lnTo>
                  <a:pt x="1484" y="1216"/>
                </a:lnTo>
                <a:lnTo>
                  <a:pt x="1480" y="1208"/>
                </a:lnTo>
                <a:cubicBezTo>
                  <a:pt x="1466" y="1177"/>
                  <a:pt x="1457" y="1145"/>
                  <a:pt x="1450" y="1113"/>
                </a:cubicBezTo>
                <a:lnTo>
                  <a:pt x="72" y="1113"/>
                </a:lnTo>
                <a:cubicBezTo>
                  <a:pt x="26" y="1113"/>
                  <a:pt x="1" y="1167"/>
                  <a:pt x="30" y="1201"/>
                </a:cubicBezTo>
                <a:lnTo>
                  <a:pt x="362" y="1605"/>
                </a:lnTo>
                <a:cubicBezTo>
                  <a:pt x="373" y="1619"/>
                  <a:pt x="373" y="1637"/>
                  <a:pt x="362" y="1651"/>
                </a:cubicBezTo>
                <a:lnTo>
                  <a:pt x="29" y="2065"/>
                </a:lnTo>
                <a:cubicBezTo>
                  <a:pt x="0" y="2100"/>
                  <a:pt x="24" y="2152"/>
                  <a:pt x="69" y="2152"/>
                </a:cubicBezTo>
                <a:close/>
                <a:moveTo>
                  <a:pt x="1405" y="3961"/>
                </a:moveTo>
                <a:lnTo>
                  <a:pt x="1153" y="3943"/>
                </a:lnTo>
                <a:lnTo>
                  <a:pt x="1057" y="3708"/>
                </a:lnTo>
                <a:cubicBezTo>
                  <a:pt x="1040" y="3664"/>
                  <a:pt x="977" y="3664"/>
                  <a:pt x="958" y="3708"/>
                </a:cubicBezTo>
                <a:lnTo>
                  <a:pt x="862" y="3943"/>
                </a:lnTo>
                <a:lnTo>
                  <a:pt x="610" y="3961"/>
                </a:lnTo>
                <a:cubicBezTo>
                  <a:pt x="562" y="3965"/>
                  <a:pt x="544" y="4024"/>
                  <a:pt x="580" y="4055"/>
                </a:cubicBezTo>
                <a:lnTo>
                  <a:pt x="773" y="4217"/>
                </a:lnTo>
                <a:lnTo>
                  <a:pt x="713" y="4463"/>
                </a:lnTo>
                <a:cubicBezTo>
                  <a:pt x="701" y="4509"/>
                  <a:pt x="752" y="4545"/>
                  <a:pt x="793" y="4520"/>
                </a:cubicBezTo>
                <a:lnTo>
                  <a:pt x="1008" y="4387"/>
                </a:lnTo>
                <a:lnTo>
                  <a:pt x="1222" y="4520"/>
                </a:lnTo>
                <a:cubicBezTo>
                  <a:pt x="1262" y="4545"/>
                  <a:pt x="1313" y="4508"/>
                  <a:pt x="1302" y="4463"/>
                </a:cubicBezTo>
                <a:lnTo>
                  <a:pt x="1242" y="4217"/>
                </a:lnTo>
                <a:lnTo>
                  <a:pt x="1436" y="4055"/>
                </a:lnTo>
                <a:cubicBezTo>
                  <a:pt x="1472" y="4024"/>
                  <a:pt x="1453" y="3965"/>
                  <a:pt x="1405" y="3961"/>
                </a:cubicBezTo>
                <a:close/>
                <a:moveTo>
                  <a:pt x="2544" y="3961"/>
                </a:moveTo>
                <a:lnTo>
                  <a:pt x="2292" y="3943"/>
                </a:lnTo>
                <a:lnTo>
                  <a:pt x="2196" y="3708"/>
                </a:lnTo>
                <a:cubicBezTo>
                  <a:pt x="2178" y="3664"/>
                  <a:pt x="2116" y="3664"/>
                  <a:pt x="2097" y="3708"/>
                </a:cubicBezTo>
                <a:lnTo>
                  <a:pt x="2001" y="3943"/>
                </a:lnTo>
                <a:lnTo>
                  <a:pt x="1749" y="3961"/>
                </a:lnTo>
                <a:cubicBezTo>
                  <a:pt x="1701" y="3965"/>
                  <a:pt x="1682" y="4024"/>
                  <a:pt x="1718" y="4055"/>
                </a:cubicBezTo>
                <a:lnTo>
                  <a:pt x="1912" y="4217"/>
                </a:lnTo>
                <a:lnTo>
                  <a:pt x="1852" y="4463"/>
                </a:lnTo>
                <a:cubicBezTo>
                  <a:pt x="1840" y="4509"/>
                  <a:pt x="1890" y="4545"/>
                  <a:pt x="1932" y="4520"/>
                </a:cubicBezTo>
                <a:lnTo>
                  <a:pt x="2146" y="4387"/>
                </a:lnTo>
                <a:lnTo>
                  <a:pt x="2361" y="4520"/>
                </a:lnTo>
                <a:cubicBezTo>
                  <a:pt x="2401" y="4545"/>
                  <a:pt x="2452" y="4508"/>
                  <a:pt x="2441" y="4463"/>
                </a:cubicBezTo>
                <a:lnTo>
                  <a:pt x="2381" y="4217"/>
                </a:lnTo>
                <a:lnTo>
                  <a:pt x="2574" y="4055"/>
                </a:lnTo>
                <a:cubicBezTo>
                  <a:pt x="2610" y="4024"/>
                  <a:pt x="2590" y="3965"/>
                  <a:pt x="2544" y="3961"/>
                </a:cubicBezTo>
                <a:close/>
                <a:moveTo>
                  <a:pt x="3681" y="3961"/>
                </a:moveTo>
                <a:lnTo>
                  <a:pt x="3429" y="3943"/>
                </a:lnTo>
                <a:lnTo>
                  <a:pt x="3333" y="3708"/>
                </a:lnTo>
                <a:cubicBezTo>
                  <a:pt x="3316" y="3664"/>
                  <a:pt x="3253" y="3664"/>
                  <a:pt x="3234" y="3708"/>
                </a:cubicBezTo>
                <a:lnTo>
                  <a:pt x="3138" y="3943"/>
                </a:lnTo>
                <a:lnTo>
                  <a:pt x="2886" y="3961"/>
                </a:lnTo>
                <a:cubicBezTo>
                  <a:pt x="2838" y="3965"/>
                  <a:pt x="2820" y="4024"/>
                  <a:pt x="2856" y="4055"/>
                </a:cubicBezTo>
                <a:lnTo>
                  <a:pt x="3049" y="4217"/>
                </a:lnTo>
                <a:lnTo>
                  <a:pt x="2989" y="4463"/>
                </a:lnTo>
                <a:cubicBezTo>
                  <a:pt x="2977" y="4509"/>
                  <a:pt x="3028" y="4545"/>
                  <a:pt x="3069" y="4520"/>
                </a:cubicBezTo>
                <a:lnTo>
                  <a:pt x="3284" y="4387"/>
                </a:lnTo>
                <a:lnTo>
                  <a:pt x="3498" y="4520"/>
                </a:lnTo>
                <a:cubicBezTo>
                  <a:pt x="3538" y="4545"/>
                  <a:pt x="3589" y="4508"/>
                  <a:pt x="3578" y="4463"/>
                </a:cubicBezTo>
                <a:lnTo>
                  <a:pt x="3518" y="4217"/>
                </a:lnTo>
                <a:lnTo>
                  <a:pt x="3712" y="4055"/>
                </a:lnTo>
                <a:cubicBezTo>
                  <a:pt x="3748" y="4024"/>
                  <a:pt x="3728" y="3965"/>
                  <a:pt x="3681" y="3961"/>
                </a:cubicBezTo>
                <a:close/>
                <a:moveTo>
                  <a:pt x="4818" y="3961"/>
                </a:moveTo>
                <a:lnTo>
                  <a:pt x="4566" y="3943"/>
                </a:lnTo>
                <a:lnTo>
                  <a:pt x="4470" y="3708"/>
                </a:lnTo>
                <a:cubicBezTo>
                  <a:pt x="4453" y="3664"/>
                  <a:pt x="4390" y="3664"/>
                  <a:pt x="4372" y="3708"/>
                </a:cubicBezTo>
                <a:lnTo>
                  <a:pt x="4276" y="3943"/>
                </a:lnTo>
                <a:lnTo>
                  <a:pt x="4024" y="3961"/>
                </a:lnTo>
                <a:cubicBezTo>
                  <a:pt x="3976" y="3965"/>
                  <a:pt x="3957" y="4024"/>
                  <a:pt x="3993" y="4055"/>
                </a:cubicBezTo>
                <a:lnTo>
                  <a:pt x="4186" y="4217"/>
                </a:lnTo>
                <a:lnTo>
                  <a:pt x="4126" y="4463"/>
                </a:lnTo>
                <a:cubicBezTo>
                  <a:pt x="4114" y="4509"/>
                  <a:pt x="4165" y="4545"/>
                  <a:pt x="4206" y="4520"/>
                </a:cubicBezTo>
                <a:lnTo>
                  <a:pt x="4421" y="4387"/>
                </a:lnTo>
                <a:lnTo>
                  <a:pt x="4636" y="4520"/>
                </a:lnTo>
                <a:cubicBezTo>
                  <a:pt x="4676" y="4545"/>
                  <a:pt x="4726" y="4508"/>
                  <a:pt x="4716" y="4463"/>
                </a:cubicBezTo>
                <a:lnTo>
                  <a:pt x="4656" y="4217"/>
                </a:lnTo>
                <a:lnTo>
                  <a:pt x="4849" y="4055"/>
                </a:lnTo>
                <a:cubicBezTo>
                  <a:pt x="4885" y="4024"/>
                  <a:pt x="4866" y="3965"/>
                  <a:pt x="4818" y="3961"/>
                </a:cubicBezTo>
                <a:close/>
                <a:moveTo>
                  <a:pt x="5956" y="3961"/>
                </a:moveTo>
                <a:lnTo>
                  <a:pt x="5704" y="3943"/>
                </a:lnTo>
                <a:lnTo>
                  <a:pt x="5608" y="3708"/>
                </a:lnTo>
                <a:cubicBezTo>
                  <a:pt x="5590" y="3664"/>
                  <a:pt x="5528" y="3664"/>
                  <a:pt x="5509" y="3708"/>
                </a:cubicBezTo>
                <a:lnTo>
                  <a:pt x="5413" y="3943"/>
                </a:lnTo>
                <a:lnTo>
                  <a:pt x="5161" y="3961"/>
                </a:lnTo>
                <a:cubicBezTo>
                  <a:pt x="5113" y="3965"/>
                  <a:pt x="5094" y="4024"/>
                  <a:pt x="5130" y="4055"/>
                </a:cubicBezTo>
                <a:lnTo>
                  <a:pt x="5324" y="4217"/>
                </a:lnTo>
                <a:lnTo>
                  <a:pt x="5264" y="4463"/>
                </a:lnTo>
                <a:cubicBezTo>
                  <a:pt x="5252" y="4509"/>
                  <a:pt x="5302" y="4545"/>
                  <a:pt x="5344" y="4520"/>
                </a:cubicBezTo>
                <a:lnTo>
                  <a:pt x="5558" y="4387"/>
                </a:lnTo>
                <a:lnTo>
                  <a:pt x="5773" y="4520"/>
                </a:lnTo>
                <a:cubicBezTo>
                  <a:pt x="5813" y="4545"/>
                  <a:pt x="5864" y="4508"/>
                  <a:pt x="5853" y="4463"/>
                </a:cubicBezTo>
                <a:lnTo>
                  <a:pt x="5793" y="4217"/>
                </a:lnTo>
                <a:lnTo>
                  <a:pt x="5986" y="4055"/>
                </a:lnTo>
                <a:cubicBezTo>
                  <a:pt x="6022" y="4024"/>
                  <a:pt x="6004" y="3965"/>
                  <a:pt x="5956" y="3961"/>
                </a:cubicBezTo>
                <a:close/>
                <a:moveTo>
                  <a:pt x="4874" y="1797"/>
                </a:moveTo>
                <a:lnTo>
                  <a:pt x="4810" y="1853"/>
                </a:lnTo>
                <a:cubicBezTo>
                  <a:pt x="4741" y="1915"/>
                  <a:pt x="4717" y="2013"/>
                  <a:pt x="4753" y="2100"/>
                </a:cubicBezTo>
                <a:lnTo>
                  <a:pt x="4786" y="2179"/>
                </a:lnTo>
                <a:cubicBezTo>
                  <a:pt x="4837" y="2299"/>
                  <a:pt x="4770" y="2436"/>
                  <a:pt x="4645" y="2471"/>
                </a:cubicBezTo>
                <a:lnTo>
                  <a:pt x="4562" y="2493"/>
                </a:lnTo>
                <a:cubicBezTo>
                  <a:pt x="4473" y="2519"/>
                  <a:pt x="4409" y="2597"/>
                  <a:pt x="4404" y="2691"/>
                </a:cubicBezTo>
                <a:lnTo>
                  <a:pt x="4400" y="2776"/>
                </a:lnTo>
                <a:cubicBezTo>
                  <a:pt x="4393" y="2893"/>
                  <a:pt x="4297" y="2981"/>
                  <a:pt x="4184" y="2981"/>
                </a:cubicBezTo>
                <a:cubicBezTo>
                  <a:pt x="4170" y="2981"/>
                  <a:pt x="4158" y="2980"/>
                  <a:pt x="4145" y="2977"/>
                </a:cubicBezTo>
                <a:lnTo>
                  <a:pt x="4061" y="2963"/>
                </a:lnTo>
                <a:cubicBezTo>
                  <a:pt x="4048" y="2960"/>
                  <a:pt x="4036" y="2959"/>
                  <a:pt x="4022" y="2959"/>
                </a:cubicBezTo>
                <a:cubicBezTo>
                  <a:pt x="3944" y="2959"/>
                  <a:pt x="3870" y="3001"/>
                  <a:pt x="3833" y="3071"/>
                </a:cubicBezTo>
                <a:lnTo>
                  <a:pt x="3792" y="3145"/>
                </a:lnTo>
                <a:cubicBezTo>
                  <a:pt x="3752" y="3217"/>
                  <a:pt x="3677" y="3257"/>
                  <a:pt x="3601" y="3257"/>
                </a:cubicBezTo>
                <a:cubicBezTo>
                  <a:pt x="3557" y="3257"/>
                  <a:pt x="3513" y="3244"/>
                  <a:pt x="3474" y="3216"/>
                </a:cubicBezTo>
                <a:lnTo>
                  <a:pt x="3405" y="3167"/>
                </a:lnTo>
                <a:cubicBezTo>
                  <a:pt x="3368" y="3139"/>
                  <a:pt x="3322" y="3125"/>
                  <a:pt x="3278" y="3125"/>
                </a:cubicBezTo>
                <a:cubicBezTo>
                  <a:pt x="3234" y="3125"/>
                  <a:pt x="3190" y="3139"/>
                  <a:pt x="3152" y="3165"/>
                </a:cubicBezTo>
                <a:lnTo>
                  <a:pt x="3082" y="3215"/>
                </a:lnTo>
                <a:cubicBezTo>
                  <a:pt x="3044" y="3243"/>
                  <a:pt x="3000" y="3255"/>
                  <a:pt x="2957" y="3255"/>
                </a:cubicBezTo>
                <a:cubicBezTo>
                  <a:pt x="2881" y="3255"/>
                  <a:pt x="2806" y="3215"/>
                  <a:pt x="2766" y="3141"/>
                </a:cubicBezTo>
                <a:lnTo>
                  <a:pt x="2726" y="3067"/>
                </a:lnTo>
                <a:cubicBezTo>
                  <a:pt x="2688" y="2996"/>
                  <a:pt x="2614" y="2953"/>
                  <a:pt x="2536" y="2953"/>
                </a:cubicBezTo>
                <a:cubicBezTo>
                  <a:pt x="2524" y="2953"/>
                  <a:pt x="2510" y="2955"/>
                  <a:pt x="2498" y="2956"/>
                </a:cubicBezTo>
                <a:lnTo>
                  <a:pt x="2414" y="2971"/>
                </a:lnTo>
                <a:cubicBezTo>
                  <a:pt x="2402" y="2973"/>
                  <a:pt x="2389" y="2973"/>
                  <a:pt x="2377" y="2973"/>
                </a:cubicBezTo>
                <a:cubicBezTo>
                  <a:pt x="2264" y="2973"/>
                  <a:pt x="2166" y="2884"/>
                  <a:pt x="2161" y="2767"/>
                </a:cubicBezTo>
                <a:lnTo>
                  <a:pt x="2157" y="2681"/>
                </a:lnTo>
                <a:cubicBezTo>
                  <a:pt x="2153" y="2588"/>
                  <a:pt x="2089" y="2508"/>
                  <a:pt x="2000" y="2483"/>
                </a:cubicBezTo>
                <a:lnTo>
                  <a:pt x="1918" y="2460"/>
                </a:lnTo>
                <a:cubicBezTo>
                  <a:pt x="1793" y="2424"/>
                  <a:pt x="1728" y="2287"/>
                  <a:pt x="1778" y="2167"/>
                </a:cubicBezTo>
                <a:lnTo>
                  <a:pt x="1812" y="2088"/>
                </a:lnTo>
                <a:cubicBezTo>
                  <a:pt x="1848" y="2003"/>
                  <a:pt x="1825" y="1903"/>
                  <a:pt x="1756" y="1841"/>
                </a:cubicBezTo>
                <a:lnTo>
                  <a:pt x="1692" y="1785"/>
                </a:lnTo>
                <a:cubicBezTo>
                  <a:pt x="1594" y="1699"/>
                  <a:pt x="1594" y="1547"/>
                  <a:pt x="1693" y="1460"/>
                </a:cubicBezTo>
                <a:lnTo>
                  <a:pt x="1757" y="1404"/>
                </a:lnTo>
                <a:cubicBezTo>
                  <a:pt x="1826" y="1343"/>
                  <a:pt x="1850" y="1244"/>
                  <a:pt x="1814" y="1157"/>
                </a:cubicBezTo>
                <a:lnTo>
                  <a:pt x="1781" y="1079"/>
                </a:lnTo>
                <a:cubicBezTo>
                  <a:pt x="1730" y="959"/>
                  <a:pt x="1797" y="821"/>
                  <a:pt x="1922" y="787"/>
                </a:cubicBezTo>
                <a:lnTo>
                  <a:pt x="2005" y="764"/>
                </a:lnTo>
                <a:cubicBezTo>
                  <a:pt x="2094" y="739"/>
                  <a:pt x="2158" y="660"/>
                  <a:pt x="2164" y="567"/>
                </a:cubicBezTo>
                <a:lnTo>
                  <a:pt x="2168" y="481"/>
                </a:lnTo>
                <a:cubicBezTo>
                  <a:pt x="2174" y="364"/>
                  <a:pt x="2270" y="276"/>
                  <a:pt x="2384" y="276"/>
                </a:cubicBezTo>
                <a:cubicBezTo>
                  <a:pt x="2397" y="276"/>
                  <a:pt x="2409" y="277"/>
                  <a:pt x="2422" y="280"/>
                </a:cubicBezTo>
                <a:lnTo>
                  <a:pt x="2506" y="295"/>
                </a:lnTo>
                <a:cubicBezTo>
                  <a:pt x="2520" y="297"/>
                  <a:pt x="2532" y="299"/>
                  <a:pt x="2545" y="299"/>
                </a:cubicBezTo>
                <a:cubicBezTo>
                  <a:pt x="2624" y="299"/>
                  <a:pt x="2697" y="256"/>
                  <a:pt x="2734" y="187"/>
                </a:cubicBezTo>
                <a:lnTo>
                  <a:pt x="2776" y="112"/>
                </a:lnTo>
                <a:cubicBezTo>
                  <a:pt x="2816" y="40"/>
                  <a:pt x="2890" y="0"/>
                  <a:pt x="2966" y="0"/>
                </a:cubicBezTo>
                <a:cubicBezTo>
                  <a:pt x="3010" y="0"/>
                  <a:pt x="3054" y="13"/>
                  <a:pt x="3093" y="41"/>
                </a:cubicBezTo>
                <a:lnTo>
                  <a:pt x="3162" y="91"/>
                </a:lnTo>
                <a:cubicBezTo>
                  <a:pt x="3200" y="119"/>
                  <a:pt x="3245" y="132"/>
                  <a:pt x="3289" y="132"/>
                </a:cubicBezTo>
                <a:cubicBezTo>
                  <a:pt x="3333" y="132"/>
                  <a:pt x="3377" y="119"/>
                  <a:pt x="3416" y="92"/>
                </a:cubicBezTo>
                <a:lnTo>
                  <a:pt x="3485" y="43"/>
                </a:lnTo>
                <a:cubicBezTo>
                  <a:pt x="3524" y="15"/>
                  <a:pt x="3568" y="3"/>
                  <a:pt x="3610" y="3"/>
                </a:cubicBezTo>
                <a:cubicBezTo>
                  <a:pt x="3686" y="3"/>
                  <a:pt x="3761" y="43"/>
                  <a:pt x="3801" y="116"/>
                </a:cubicBezTo>
                <a:lnTo>
                  <a:pt x="3841" y="191"/>
                </a:lnTo>
                <a:cubicBezTo>
                  <a:pt x="3880" y="261"/>
                  <a:pt x="3953" y="304"/>
                  <a:pt x="4032" y="304"/>
                </a:cubicBezTo>
                <a:cubicBezTo>
                  <a:pt x="4044" y="304"/>
                  <a:pt x="4056" y="303"/>
                  <a:pt x="4069" y="301"/>
                </a:cubicBezTo>
                <a:lnTo>
                  <a:pt x="4153" y="287"/>
                </a:lnTo>
                <a:cubicBezTo>
                  <a:pt x="4165" y="284"/>
                  <a:pt x="4178" y="284"/>
                  <a:pt x="4190" y="284"/>
                </a:cubicBezTo>
                <a:cubicBezTo>
                  <a:pt x="4304" y="284"/>
                  <a:pt x="4401" y="373"/>
                  <a:pt x="4406" y="491"/>
                </a:cubicBezTo>
                <a:lnTo>
                  <a:pt x="4410" y="576"/>
                </a:lnTo>
                <a:cubicBezTo>
                  <a:pt x="4414" y="669"/>
                  <a:pt x="4478" y="749"/>
                  <a:pt x="4568" y="775"/>
                </a:cubicBezTo>
                <a:lnTo>
                  <a:pt x="4650" y="797"/>
                </a:lnTo>
                <a:cubicBezTo>
                  <a:pt x="4776" y="833"/>
                  <a:pt x="4841" y="971"/>
                  <a:pt x="4790" y="1091"/>
                </a:cubicBezTo>
                <a:lnTo>
                  <a:pt x="4757" y="1169"/>
                </a:lnTo>
                <a:cubicBezTo>
                  <a:pt x="4721" y="1255"/>
                  <a:pt x="4744" y="1355"/>
                  <a:pt x="4813" y="1416"/>
                </a:cubicBezTo>
                <a:lnTo>
                  <a:pt x="4877" y="1472"/>
                </a:lnTo>
                <a:cubicBezTo>
                  <a:pt x="4973" y="1559"/>
                  <a:pt x="4973" y="1711"/>
                  <a:pt x="4874" y="1797"/>
                </a:cubicBezTo>
                <a:close/>
                <a:moveTo>
                  <a:pt x="3976" y="1331"/>
                </a:moveTo>
                <a:lnTo>
                  <a:pt x="3713" y="1067"/>
                </a:lnTo>
                <a:lnTo>
                  <a:pt x="3109" y="1668"/>
                </a:lnTo>
                <a:lnTo>
                  <a:pt x="2856" y="1413"/>
                </a:lnTo>
                <a:lnTo>
                  <a:pt x="2592" y="1676"/>
                </a:lnTo>
                <a:lnTo>
                  <a:pt x="2845" y="1931"/>
                </a:lnTo>
                <a:lnTo>
                  <a:pt x="3108" y="2195"/>
                </a:lnTo>
                <a:lnTo>
                  <a:pt x="3372" y="1932"/>
                </a:lnTo>
                <a:lnTo>
                  <a:pt x="3976" y="1331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2608" y="210312"/>
            <a:ext cx="576072" cy="292608"/>
          </a:xfrm>
          <a:prstGeom prst="rect">
            <a:avLst/>
          </a:prstGeom>
          <a:solidFill>
            <a:srgbClr val="0070C0"/>
          </a:solidFill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" tIns="9144" rIns="9144" bIns="9144" rtlCol="0" anchor="ctr"/>
          <a:lstStyle/>
          <a:p>
            <a:pPr algn="ctr"/>
            <a:r>
              <a:rPr sz="1000" b="1">
                <a:solidFill>
                  <a:srgbClr val="FFFFFF"/>
                </a:solidFill>
                <a:latin typeface="微软雅黑" panose="020B0503020204020204" charset="-122"/>
              </a:rPr>
              <a:t>安全性</a:t>
            </a:r>
            <a:endParaRPr sz="1000" b="1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68680" y="201168"/>
            <a:ext cx="11018520" cy="310896"/>
          </a:xfrm>
          <a:prstGeom prst="rect">
            <a:avLst/>
          </a:prstGeom>
          <a:noFill/>
          <a:ln w="12700">
            <a:solidFill>
              <a:srgbClr val="D2E6F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l"/>
            <a:r>
              <a:rPr sz="1650" b="1">
                <a:solidFill>
                  <a:srgbClr val="000000"/>
                </a:solidFill>
                <a:latin typeface="微软雅黑" panose="020B0503020204020204" charset="-122"/>
              </a:rPr>
              <a:t>安全性良好；较硫糖铝分散片及其他黏膜保护剂，聚普瑞锌安全性更优</a:t>
            </a:r>
            <a:endParaRPr sz="1650" b="1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2608" y="585216"/>
            <a:ext cx="11576304" cy="18288"/>
          </a:xfrm>
          <a:prstGeom prst="rect">
            <a:avLst/>
          </a:prstGeom>
          <a:solidFill>
            <a:srgbClr val="DCEB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971032" y="6537960"/>
            <a:ext cx="274320" cy="164592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ctr"/>
            <a:r>
              <a:rPr sz="800" b="0">
                <a:solidFill>
                  <a:srgbClr val="5A5A5A"/>
                </a:solidFill>
                <a:latin typeface="微软雅黑" panose="020B0503020204020204" charset="-122"/>
              </a:rPr>
              <a:t>8</a:t>
            </a:r>
            <a:endParaRPr sz="800" b="0">
              <a:solidFill>
                <a:srgbClr val="5A5A5A"/>
              </a:solidFill>
              <a:latin typeface="微软雅黑" panose="020B0503020204020204" charset="-122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1480" y="777240"/>
            <a:ext cx="5440680" cy="320040"/>
          </a:xfrm>
          <a:prstGeom prst="rect">
            <a:avLst/>
          </a:prstGeom>
          <a:solidFill>
            <a:srgbClr val="0070C0"/>
          </a:solidFill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微软雅黑" panose="020B0503020204020204" charset="-122"/>
              </a:rPr>
              <a:t>本品总体安全性良好</a:t>
            </a:r>
            <a:endParaRPr sz="1200" b="1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2920" y="1170432"/>
            <a:ext cx="5257800" cy="1508760"/>
          </a:xfrm>
          <a:prstGeom prst="rect">
            <a:avLst/>
          </a:prstGeom>
          <a:noFill/>
        </p:spPr>
        <p:txBody>
          <a:bodyPr wrap="square" lIns="54864" tIns="54864" rIns="54864" bIns="54864">
            <a:spAutoFit/>
          </a:bodyPr>
          <a:lstStyle/>
          <a:p>
            <a:pPr>
              <a:spcAft>
                <a:spcPts val="300"/>
              </a:spcAft>
            </a:pPr>
            <a:r>
              <a:rPr sz="870" b="0">
                <a:solidFill>
                  <a:srgbClr val="000000"/>
                </a:solidFill>
                <a:latin typeface="微软雅黑" panose="020B0503020204020204" charset="-122"/>
              </a:rPr>
              <a:t>• 聚普瑞锌口崩片BE研究中：所有不良事件均为1级，无严重不良事件，无受试者因不良事件退出，均恢复正常</a:t>
            </a:r>
            <a:endParaRPr sz="870" b="0">
              <a:solidFill>
                <a:srgbClr val="000000"/>
              </a:solidFill>
              <a:latin typeface="微软雅黑" panose="020B0503020204020204" charset="-122"/>
            </a:endParaRPr>
          </a:p>
          <a:p>
            <a:pPr>
              <a:spcAft>
                <a:spcPts val="300"/>
              </a:spcAft>
            </a:pPr>
            <a:r>
              <a:rPr sz="870" b="0">
                <a:solidFill>
                  <a:srgbClr val="000000"/>
                </a:solidFill>
                <a:latin typeface="微软雅黑" panose="020B0503020204020204" charset="-122"/>
              </a:rPr>
              <a:t>• 聚普瑞锌上市应用多年，文献与专家共识显示长期应用安全性良好，未报告严重不良事件</a:t>
            </a:r>
            <a:endParaRPr sz="870" b="0">
              <a:solidFill>
                <a:srgbClr val="000000"/>
              </a:solidFill>
              <a:latin typeface="微软雅黑" panose="020B0503020204020204" charset="-122"/>
            </a:endParaRPr>
          </a:p>
          <a:p>
            <a:pPr>
              <a:spcAft>
                <a:spcPts val="300"/>
              </a:spcAft>
            </a:pPr>
            <a:r>
              <a:rPr sz="870" b="0">
                <a:solidFill>
                  <a:srgbClr val="000000"/>
                </a:solidFill>
                <a:latin typeface="微软雅黑" panose="020B0503020204020204" charset="-122"/>
              </a:rPr>
              <a:t>• 体外遗传毒性试验阴性；临床推荐剂量下无生殖毒性；长期重复给药毒性试验安全窗较高</a:t>
            </a:r>
            <a:endParaRPr sz="870" b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2920" y="2852928"/>
            <a:ext cx="5257800" cy="274320"/>
          </a:xfrm>
          <a:prstGeom prst="rect">
            <a:avLst/>
          </a:prstGeom>
          <a:solidFill>
            <a:srgbClr val="E5F4FC"/>
          </a:solidFill>
          <a:ln w="12700">
            <a:solidFill>
              <a:srgbClr val="BEDC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1050" b="1">
                <a:solidFill>
                  <a:srgbClr val="005298"/>
                </a:solidFill>
                <a:latin typeface="微软雅黑" panose="020B0503020204020204" charset="-122"/>
              </a:rPr>
              <a:t>安全性优势来源</a:t>
            </a:r>
            <a:endParaRPr sz="1050" b="1">
              <a:solidFill>
                <a:srgbClr val="005298"/>
              </a:solidFill>
              <a:latin typeface="微软雅黑" panose="020B0503020204020204" charset="-122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02920" y="3310128"/>
            <a:ext cx="2514600" cy="6583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9DC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800" b="0">
                <a:solidFill>
                  <a:srgbClr val="000000"/>
                </a:solidFill>
                <a:latin typeface="微软雅黑" panose="020B0503020204020204" charset="-122"/>
              </a:rPr>
              <a:t>内源性代谢</a:t>
            </a:r>
            <a:endParaRPr sz="800" b="0">
              <a:solidFill>
                <a:srgbClr val="000000"/>
              </a:solidFill>
              <a:latin typeface="微软雅黑" panose="020B0503020204020204" charset="-122"/>
            </a:endParaRPr>
          </a:p>
          <a:p>
            <a:pPr algn="ctr"/>
            <a:r>
              <a:rPr sz="800" b="0">
                <a:solidFill>
                  <a:srgbClr val="000000"/>
                </a:solidFill>
                <a:latin typeface="微软雅黑" panose="020B0503020204020204" charset="-122"/>
              </a:rPr>
              <a:t>锌与L-肌肽为人体相关成分，无有害蓄积</a:t>
            </a:r>
            <a:endParaRPr sz="800" b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2920" y="3310128"/>
            <a:ext cx="2514600" cy="201168"/>
          </a:xfrm>
          <a:prstGeom prst="rect">
            <a:avLst/>
          </a:prstGeom>
          <a:solidFill>
            <a:srgbClr val="0070C0"/>
          </a:solidFill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820" b="1">
                <a:solidFill>
                  <a:srgbClr val="FFFFFF"/>
                </a:solidFill>
                <a:latin typeface="微软雅黑" panose="020B0503020204020204" charset="-122"/>
              </a:rPr>
              <a:t>内源性代谢</a:t>
            </a:r>
            <a:endParaRPr sz="820" b="1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200400" y="3310128"/>
            <a:ext cx="2514600" cy="6583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9DC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800" b="0">
                <a:solidFill>
                  <a:srgbClr val="000000"/>
                </a:solidFill>
                <a:latin typeface="微软雅黑" panose="020B0503020204020204" charset="-122"/>
              </a:rPr>
              <a:t>不依赖PG</a:t>
            </a:r>
            <a:endParaRPr sz="800" b="0">
              <a:solidFill>
                <a:srgbClr val="000000"/>
              </a:solidFill>
              <a:latin typeface="微软雅黑" panose="020B0503020204020204" charset="-122"/>
            </a:endParaRPr>
          </a:p>
          <a:p>
            <a:pPr algn="ctr"/>
            <a:r>
              <a:rPr sz="800" b="0">
                <a:solidFill>
                  <a:srgbClr val="000000"/>
                </a:solidFill>
                <a:latin typeface="微软雅黑" panose="020B0503020204020204" charset="-122"/>
              </a:rPr>
              <a:t>规避前列腺素相关腹泻、子宫收缩等风险</a:t>
            </a:r>
            <a:endParaRPr sz="800" b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00400" y="3310128"/>
            <a:ext cx="2514600" cy="201168"/>
          </a:xfrm>
          <a:prstGeom prst="rect">
            <a:avLst/>
          </a:prstGeom>
          <a:solidFill>
            <a:srgbClr val="0070C0"/>
          </a:solidFill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820" b="1">
                <a:solidFill>
                  <a:srgbClr val="FFFFFF"/>
                </a:solidFill>
                <a:latin typeface="微软雅黑" panose="020B0503020204020204" charset="-122"/>
              </a:rPr>
              <a:t>不依赖PG</a:t>
            </a:r>
            <a:endParaRPr sz="820" b="1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02920" y="4151376"/>
            <a:ext cx="2514600" cy="6583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9DC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800" b="0">
                <a:solidFill>
                  <a:srgbClr val="000000"/>
                </a:solidFill>
                <a:latin typeface="微软雅黑" panose="020B0503020204020204" charset="-122"/>
              </a:rPr>
              <a:t>低频给药</a:t>
            </a:r>
            <a:endParaRPr sz="800" b="0">
              <a:solidFill>
                <a:srgbClr val="000000"/>
              </a:solidFill>
              <a:latin typeface="微软雅黑" panose="020B0503020204020204" charset="-122"/>
            </a:endParaRPr>
          </a:p>
          <a:p>
            <a:pPr algn="ctr"/>
            <a:r>
              <a:rPr sz="800" b="0">
                <a:solidFill>
                  <a:srgbClr val="000000"/>
                </a:solidFill>
                <a:latin typeface="微软雅黑" panose="020B0503020204020204" charset="-122"/>
              </a:rPr>
              <a:t>每日2次，降低漏服和用药负担</a:t>
            </a:r>
            <a:endParaRPr sz="800" b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2920" y="4151376"/>
            <a:ext cx="2514600" cy="201168"/>
          </a:xfrm>
          <a:prstGeom prst="rect">
            <a:avLst/>
          </a:prstGeom>
          <a:solidFill>
            <a:srgbClr val="0070C0"/>
          </a:solidFill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820" b="1">
                <a:solidFill>
                  <a:srgbClr val="FFFFFF"/>
                </a:solidFill>
                <a:latin typeface="微软雅黑" panose="020B0503020204020204" charset="-122"/>
              </a:rPr>
              <a:t>低频给药</a:t>
            </a:r>
            <a:endParaRPr sz="820" b="1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200400" y="4151376"/>
            <a:ext cx="2514600" cy="6583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9DC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800" b="0">
                <a:solidFill>
                  <a:srgbClr val="000000"/>
                </a:solidFill>
                <a:latin typeface="微软雅黑" panose="020B0503020204020204" charset="-122"/>
              </a:rPr>
              <a:t>无水服用</a:t>
            </a:r>
            <a:endParaRPr sz="800" b="0">
              <a:solidFill>
                <a:srgbClr val="000000"/>
              </a:solidFill>
              <a:latin typeface="微软雅黑" panose="020B0503020204020204" charset="-122"/>
            </a:endParaRPr>
          </a:p>
          <a:p>
            <a:pPr algn="ctr"/>
            <a:r>
              <a:rPr sz="800" b="0">
                <a:solidFill>
                  <a:srgbClr val="000000"/>
                </a:solidFill>
                <a:latin typeface="微软雅黑" panose="020B0503020204020204" charset="-122"/>
              </a:rPr>
              <a:t>限制饮水/吞咽困难患者更友好</a:t>
            </a:r>
            <a:endParaRPr sz="800" b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200400" y="4151376"/>
            <a:ext cx="2514600" cy="201168"/>
          </a:xfrm>
          <a:prstGeom prst="rect">
            <a:avLst/>
          </a:prstGeom>
          <a:solidFill>
            <a:srgbClr val="0070C0"/>
          </a:solidFill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820" b="1">
                <a:solidFill>
                  <a:srgbClr val="FFFFFF"/>
                </a:solidFill>
                <a:latin typeface="微软雅黑" panose="020B0503020204020204" charset="-122"/>
              </a:rPr>
              <a:t>无水服用</a:t>
            </a:r>
            <a:endParaRPr sz="820" b="1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080760" y="777240"/>
            <a:ext cx="5715000" cy="320040"/>
          </a:xfrm>
          <a:prstGeom prst="rect">
            <a:avLst/>
          </a:prstGeom>
          <a:solidFill>
            <a:srgbClr val="0070C0"/>
          </a:solidFill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1150" b="1">
                <a:solidFill>
                  <a:srgbClr val="FFFFFF"/>
                </a:solidFill>
                <a:latin typeface="微软雅黑" panose="020B0503020204020204" charset="-122"/>
              </a:rPr>
              <a:t>较参照药及其他黏膜保护剂，聚普瑞锌安全性更优</a:t>
            </a:r>
            <a:endParaRPr sz="1150" b="1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6080760" y="1234440"/>
          <a:ext cx="5715000" cy="39776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"/>
                <a:gridCol w="1508760"/>
                <a:gridCol w="1600200"/>
                <a:gridCol w="1554480"/>
              </a:tblGrid>
              <a:tr h="795527">
                <a:tc>
                  <a:txBody>
                    <a:bodyPr wrap="square"/>
                    <a:lstStyle/>
                    <a:p>
                      <a:pPr algn="ctr"/>
                      <a:r>
                        <a:rPr sz="740" b="1">
                          <a:solidFill>
                            <a:srgbClr val="FFFFFF"/>
                          </a:solidFill>
                          <a:latin typeface="微软雅黑" panose="020B0503020204020204" charset="-122"/>
                        </a:rPr>
                        <a:t>安全性维度</a:t>
                      </a:r>
                      <a:endParaRPr sz="74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0070C0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740" b="1">
                          <a:solidFill>
                            <a:srgbClr val="FFFFFF"/>
                          </a:solidFill>
                          <a:latin typeface="微软雅黑" panose="020B0503020204020204" charset="-122"/>
                        </a:rPr>
                        <a:t>聚普瑞锌</a:t>
                      </a:r>
                      <a:endParaRPr sz="74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0070C0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740" b="1">
                          <a:solidFill>
                            <a:srgbClr val="FFFFFF"/>
                          </a:solidFill>
                          <a:latin typeface="微软雅黑" panose="020B0503020204020204" charset="-122"/>
                        </a:rPr>
                        <a:t>硫糖铝分散片</a:t>
                      </a:r>
                      <a:endParaRPr sz="74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0070C0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740" b="1">
                          <a:solidFill>
                            <a:srgbClr val="FFFFFF"/>
                          </a:solidFill>
                          <a:latin typeface="微软雅黑" panose="020B0503020204020204" charset="-122"/>
                        </a:rPr>
                        <a:t>PG类似物/铋剂等</a:t>
                      </a:r>
                      <a:endParaRPr sz="740" b="1">
                        <a:solidFill>
                          <a:srgbClr val="FFFFFF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0070C0"/>
                    </a:solidFill>
                  </a:tcPr>
                </a:tc>
              </a:tr>
              <a:tr h="795527">
                <a:tc>
                  <a:txBody>
                    <a:bodyPr wrap="square"/>
                    <a:lstStyle/>
                    <a:p>
                      <a:pPr algn="ctr"/>
                      <a:r>
                        <a:rPr sz="680" b="1">
                          <a:solidFill>
                            <a:srgbClr val="005298"/>
                          </a:solidFill>
                          <a:latin typeface="微软雅黑" panose="020B0503020204020204" charset="-122"/>
                        </a:rPr>
                        <a:t>NSAIDs损伤防护</a:t>
                      </a:r>
                      <a:endParaRPr sz="680" b="1">
                        <a:solidFill>
                          <a:srgbClr val="005298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E6F2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65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不依赖前列腺素，兼具抗炎/抗氧化修复</a:t>
                      </a:r>
                      <a:endParaRPr sz="65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5FB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65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以局部覆盖为主，预防NSAIDs损伤证据有限</a:t>
                      </a:r>
                      <a:endParaRPr sz="65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FFA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64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PG类似物可伴腹泻/流产风险；铋剂有蓄积风险</a:t>
                      </a:r>
                      <a:endParaRPr sz="64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CFCFC"/>
                    </a:solidFill>
                  </a:tcPr>
                </a:tc>
              </a:tr>
              <a:tr h="795527">
                <a:tc>
                  <a:txBody>
                    <a:bodyPr wrap="square"/>
                    <a:lstStyle/>
                    <a:p>
                      <a:pPr algn="ctr"/>
                      <a:r>
                        <a:rPr sz="680" b="1">
                          <a:solidFill>
                            <a:srgbClr val="005298"/>
                          </a:solidFill>
                          <a:latin typeface="微软雅黑" panose="020B0503020204020204" charset="-122"/>
                        </a:rPr>
                        <a:t>全身安全性</a:t>
                      </a:r>
                      <a:endParaRPr sz="680" b="1">
                        <a:solidFill>
                          <a:srgbClr val="005298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E6F2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65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内源性代谢，无有害蓄积，长期服用安全</a:t>
                      </a:r>
                      <a:endParaRPr sz="65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5FB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65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含铝盐；肝肾功能不全慎用，长期大量用药需关注铝蓄积</a:t>
                      </a:r>
                      <a:endParaRPr sz="65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FFA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64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铋剂长期使用有铋中毒风险；PG类似物有子宫收缩风险</a:t>
                      </a:r>
                      <a:endParaRPr sz="64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CFCFC"/>
                    </a:solidFill>
                  </a:tcPr>
                </a:tc>
              </a:tr>
              <a:tr h="795527">
                <a:tc>
                  <a:txBody>
                    <a:bodyPr wrap="square"/>
                    <a:lstStyle/>
                    <a:p>
                      <a:pPr algn="ctr"/>
                      <a:r>
                        <a:rPr sz="680" b="1">
                          <a:solidFill>
                            <a:srgbClr val="005298"/>
                          </a:solidFill>
                          <a:latin typeface="微软雅黑" panose="020B0503020204020204" charset="-122"/>
                        </a:rPr>
                        <a:t>胃肠道耐受</a:t>
                      </a:r>
                      <a:endParaRPr sz="680" b="1">
                        <a:solidFill>
                          <a:srgbClr val="005298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E6F2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65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临床研究不良事件轻微可耐受</a:t>
                      </a:r>
                      <a:endParaRPr sz="65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5FB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65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较常见便秘；少见恶心、腹泻、胃痉挛等</a:t>
                      </a:r>
                      <a:endParaRPr sz="65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FFA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64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不同品种可见腹痛、腹泻、便秘等</a:t>
                      </a:r>
                      <a:endParaRPr sz="64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CFCFC"/>
                    </a:solidFill>
                  </a:tcPr>
                </a:tc>
              </a:tr>
              <a:tr h="795531">
                <a:tc>
                  <a:txBody>
                    <a:bodyPr wrap="square"/>
                    <a:lstStyle/>
                    <a:p>
                      <a:pPr algn="ctr"/>
                      <a:r>
                        <a:rPr sz="680" b="1">
                          <a:solidFill>
                            <a:srgbClr val="005298"/>
                          </a:solidFill>
                          <a:latin typeface="微软雅黑" panose="020B0503020204020204" charset="-122"/>
                        </a:rPr>
                        <a:t>药物相互作用</a:t>
                      </a:r>
                      <a:endParaRPr sz="680" b="1">
                        <a:solidFill>
                          <a:srgbClr val="005298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E6F2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65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相互作用负担低</a:t>
                      </a:r>
                      <a:endParaRPr sz="65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5FB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65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可减少四环素/喹诺酮/华法林/地高辛等吸收，需避免同服或错开</a:t>
                      </a:r>
                      <a:endParaRPr sz="65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FFAF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640" b="0">
                          <a:solidFill>
                            <a:srgbClr val="000000"/>
                          </a:solidFill>
                          <a:latin typeface="微软雅黑" panose="020B0503020204020204" charset="-122"/>
                        </a:rPr>
                        <a:t>部分药物需严格禁忌/监测</a:t>
                      </a:r>
                      <a:endParaRPr sz="640" b="0">
                        <a:solidFill>
                          <a:srgbClr val="000000"/>
                        </a:solidFill>
                        <a:latin typeface="微软雅黑" panose="020B0503020204020204" charset="-122"/>
                      </a:endParaRPr>
                    </a:p>
                  </a:txBody>
                  <a:tcPr marL="27432" marR="27432" marT="27432" marB="27432" anchor="ctr">
                    <a:solidFill>
                      <a:srgbClr val="FCFCFC"/>
                    </a:solidFill>
                  </a:tcPr>
                </a:tc>
              </a:tr>
            </a:tbl>
          </a:graphicData>
        </a:graphic>
      </p:graphicFrame>
      <p:sp>
        <p:nvSpPr>
          <p:cNvPr id="19" name="Rounded Rectangle 18"/>
          <p:cNvSpPr/>
          <p:nvPr/>
        </p:nvSpPr>
        <p:spPr>
          <a:xfrm>
            <a:off x="6080760" y="5440680"/>
            <a:ext cx="5715000" cy="411480"/>
          </a:xfrm>
          <a:prstGeom prst="roundRect">
            <a:avLst/>
          </a:prstGeom>
          <a:solidFill>
            <a:srgbClr val="005298"/>
          </a:solidFill>
          <a:ln w="12700">
            <a:solidFill>
              <a:srgbClr val="00529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54864" rIns="54864" bIns="54864" rtlCol="0" anchor="ctr"/>
          <a:lstStyle/>
          <a:p>
            <a:pPr algn="ctr"/>
            <a:r>
              <a:rPr sz="930" b="1">
                <a:solidFill>
                  <a:srgbClr val="FFFFFF"/>
                </a:solidFill>
                <a:latin typeface="微软雅黑" panose="020B0503020204020204" charset="-122"/>
              </a:rPr>
              <a:t>结论：与硫糖铝分散片相比，本品没有铝蓄积与高频服药负担，且兼具主动修复机制，长期治疗和特殊人群管理更友好。</a:t>
            </a:r>
            <a:endParaRPr sz="930" b="1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0040" y="6355080"/>
            <a:ext cx="11521440" cy="228600"/>
          </a:xfrm>
          <a:prstGeom prst="rect">
            <a:avLst/>
          </a:prstGeom>
          <a:noFill/>
        </p:spPr>
        <p:txBody>
          <a:bodyPr wrap="square" lIns="18288" tIns="18288" rIns="18288" bIns="18288" anchor="t">
            <a:spAutoFit/>
          </a:bodyPr>
          <a:lstStyle/>
          <a:p>
            <a:pPr algn="l"/>
            <a:r>
              <a:rPr sz="650" b="0">
                <a:solidFill>
                  <a:srgbClr val="5A5A5A"/>
                </a:solidFill>
                <a:latin typeface="微软雅黑" panose="020B0503020204020204" charset="-122"/>
              </a:rPr>
              <a:t>1. 聚普瑞锌口崩片BE研究报告；2. 新型黏膜保护剂聚普瑞锌临床应用专家共识,2023；3. ゼリア新薬工業株式会社IF文件；4. 各药品说明书/公开说明书。</a:t>
            </a:r>
            <a:endParaRPr sz="650" b="0">
              <a:solidFill>
                <a:srgbClr val="5A5A5A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圆角矩形 33"/>
          <p:cNvSpPr/>
          <p:nvPr/>
        </p:nvSpPr>
        <p:spPr>
          <a:xfrm>
            <a:off x="0" y="132732"/>
            <a:ext cx="1296000" cy="576000"/>
          </a:xfrm>
          <a:prstGeom prst="rect">
            <a:avLst/>
          </a:prstGeom>
          <a:gradFill flip="none" rotWithShape="1">
            <a:gsLst>
              <a:gs pos="0">
                <a:srgbClr val="094FA3"/>
              </a:gs>
              <a:gs pos="100000">
                <a:srgbClr val="21C2F3"/>
              </a:gs>
              <a:gs pos="71440">
                <a:srgbClr val="1B71B5"/>
              </a:gs>
              <a:gs pos="34000">
                <a:srgbClr val="1B71B5"/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000" b="1" kern="0" dirty="0">
                <a:solidFill>
                  <a:prstClr val="white"/>
                </a:solidFill>
                <a:latin typeface="Arial" panose="020B0604020202020204"/>
                <a:ea typeface="微软雅黑" panose="020B0503020204020204" charset="-122"/>
                <a:cs typeface="+mn-ea"/>
                <a:sym typeface="+mn-lt"/>
              </a:rPr>
              <a:t>创新性</a:t>
            </a:r>
            <a:endParaRPr lang="en-US" altLang="zh-CN" sz="2800" b="1" kern="0" dirty="0">
              <a:solidFill>
                <a:prstClr val="white"/>
              </a:solidFill>
              <a:latin typeface="Arial" panose="020B0604020202020204"/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8" name="矩形: 圆角 9"/>
          <p:cNvSpPr/>
          <p:nvPr/>
        </p:nvSpPr>
        <p:spPr>
          <a:xfrm>
            <a:off x="1296000" y="142461"/>
            <a:ext cx="10728986" cy="576000"/>
          </a:xfrm>
          <a:prstGeom prst="roundRect">
            <a:avLst/>
          </a:prstGeom>
          <a:noFill/>
          <a:ln>
            <a:gradFill flip="none" rotWithShape="1">
              <a:gsLst>
                <a:gs pos="8000">
                  <a:schemeClr val="accent1">
                    <a:lumMod val="5000"/>
                    <a:lumOff val="95000"/>
                  </a:schemeClr>
                </a:gs>
                <a:gs pos="77000">
                  <a:srgbClr val="DCEAF7"/>
                </a:gs>
                <a:gs pos="83000">
                  <a:srgbClr val="DCEAF7"/>
                </a:gs>
                <a:gs pos="100000">
                  <a:srgbClr val="1FA1DA"/>
                </a:gs>
              </a:gsLst>
              <a:lin ang="108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剂型创新：国内首个且唯一口崩剂型的新型胃黏膜保护剂</a:t>
            </a:r>
            <a:endParaRPr lang="zh-CN" altLang="en-US" sz="2800" b="1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524327" y="1082728"/>
            <a:ext cx="3635999" cy="5224731"/>
            <a:chOff x="511628" y="1082728"/>
            <a:chExt cx="2954461" cy="5224731"/>
          </a:xfrm>
        </p:grpSpPr>
        <p:sp>
          <p:nvSpPr>
            <p:cNvPr id="9" name="文本框 8"/>
            <p:cNvSpPr txBox="1"/>
            <p:nvPr/>
          </p:nvSpPr>
          <p:spPr>
            <a:xfrm>
              <a:off x="563226" y="2128728"/>
              <a:ext cx="2894252" cy="30148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79095" indent="-342900" latinLnBrk="1">
                <a:lnSpc>
                  <a:spcPct val="130000"/>
                </a:lnSpc>
                <a:spcAft>
                  <a:spcPts val="600"/>
                </a:spcAft>
                <a:buFont typeface="+mj-lt"/>
                <a:buAutoNum type="arabicPeriod"/>
              </a:pP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传统聚普瑞锌颗粒剂需用水冲服，且药物本身有金属味、稳定性不佳</a:t>
              </a:r>
              <a:endParaRPr lang="en-US" altLang="zh-CN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endParaRPr>
            </a:p>
            <a:p>
              <a:pPr marL="379095" indent="-342900" latinLnBrk="1">
                <a:lnSpc>
                  <a:spcPct val="130000"/>
                </a:lnSpc>
                <a:spcAft>
                  <a:spcPts val="600"/>
                </a:spcAft>
                <a:buFont typeface="+mj-lt"/>
                <a:buAutoNum type="arabicPeriod"/>
              </a:pPr>
              <a:r>
                <a:rPr lang="zh-CN" altLang="en-US" b="1" dirty="0">
                  <a:solidFill>
                    <a:srgbClr val="C0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口崩片攻克“难溶、难吃、难稳定”痛点，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采用甘露醇、交联聚维酮等优质辅料组合，</a:t>
              </a:r>
              <a:r>
                <a:rPr lang="zh-CN" altLang="en-US" b="1" dirty="0">
                  <a:solidFill>
                    <a:srgbClr val="C0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提升崩解速度</a:t>
              </a:r>
              <a:r>
                <a:rPr lang="zh-CN" altLang="en-US" dirty="0">
                  <a:solidFill>
                    <a:srgbClr val="C0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、</a:t>
              </a:r>
              <a:r>
                <a:rPr lang="zh-CN" altLang="en-US" b="1" dirty="0">
                  <a:solidFill>
                    <a:srgbClr val="C0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实现有效掩味、</a:t>
              </a: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提升溶解速率与稳定性</a:t>
              </a:r>
              <a:endParaRPr lang="zh-CN" altLang="en-US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endParaRPr>
            </a:p>
          </p:txBody>
        </p:sp>
        <p:sp>
          <p:nvSpPr>
            <p:cNvPr id="11" name="矩形 10"/>
            <p:cNvSpPr/>
            <p:nvPr>
              <p:custDataLst>
                <p:tags r:id="rId1"/>
              </p:custDataLst>
            </p:nvPr>
          </p:nvSpPr>
          <p:spPr>
            <a:xfrm>
              <a:off x="511628" y="1082728"/>
              <a:ext cx="2954461" cy="7920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r>
                <a:rPr lang="zh-CN" alt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rPr>
                <a:t>技术先进：速崩掩味，同质等效，胃黏膜修复新选择</a:t>
              </a:r>
              <a:endPara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12" name="圆角矩形 20"/>
            <p:cNvSpPr/>
            <p:nvPr/>
          </p:nvSpPr>
          <p:spPr>
            <a:xfrm>
              <a:off x="524329" y="1843741"/>
              <a:ext cx="2933150" cy="4463718"/>
            </a:xfrm>
            <a:prstGeom prst="rect">
              <a:avLst/>
            </a:prstGeom>
            <a:noFill/>
            <a:ln w="28575" cap="flat" cmpd="sng" algn="ctr">
              <a:solidFill>
                <a:srgbClr val="1074BC"/>
              </a:solidFill>
              <a:prstDash val="solid"/>
              <a:miter lim="800000"/>
            </a:ln>
            <a:effectLst>
              <a:outerShdw blurRad="50800" dist="38100" dir="2700000" algn="tl" rotWithShape="0">
                <a:schemeClr val="tx2">
                  <a:lumMod val="75000"/>
                  <a:lumOff val="25000"/>
                  <a:alpha val="4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endParaRP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4482532" y="1082728"/>
            <a:ext cx="3683568" cy="5255022"/>
            <a:chOff x="3686629" y="1082728"/>
            <a:chExt cx="3040186" cy="5255022"/>
          </a:xfrm>
        </p:grpSpPr>
        <p:sp>
          <p:nvSpPr>
            <p:cNvPr id="13" name="文本框 12"/>
            <p:cNvSpPr txBox="1"/>
            <p:nvPr/>
          </p:nvSpPr>
          <p:spPr>
            <a:xfrm>
              <a:off x="3705387" y="1882556"/>
              <a:ext cx="2780347" cy="44551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79095" indent="-342900" latinLnBrk="1">
                <a:lnSpc>
                  <a:spcPct val="130000"/>
                </a:lnSpc>
                <a:spcAft>
                  <a:spcPts val="600"/>
                </a:spcAft>
                <a:buFont typeface="+mj-lt"/>
                <a:buAutoNum type="arabicPeriod"/>
              </a:pP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聚普瑞锌是锌离子与</a:t>
              </a:r>
              <a:r>
                <a:rPr lang="en-US" altLang="zh-CN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L-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肌肽（</a:t>
              </a:r>
              <a:r>
                <a:rPr lang="en-US" altLang="zh-CN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1:1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）的特异性螯合物。有效成分与创面渗出的蛋白质进行配体交换反应，锌离子和</a:t>
              </a:r>
              <a:r>
                <a:rPr lang="en-US" altLang="zh-CN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L-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肌肽被</a:t>
              </a: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精准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地释放到病灶部位，</a:t>
              </a: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实现外源长效靶向保护</a:t>
              </a:r>
              <a:endParaRPr lang="en-US" altLang="zh-CN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endParaRPr>
            </a:p>
            <a:p>
              <a:pPr marL="379095" indent="-342900" latinLnBrk="1">
                <a:lnSpc>
                  <a:spcPct val="130000"/>
                </a:lnSpc>
                <a:spcAft>
                  <a:spcPts val="600"/>
                </a:spcAft>
                <a:buFont typeface="+mj-lt"/>
                <a:buAutoNum type="arabicPeriod"/>
              </a:pP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有效成分特异性黏附损伤面，不依赖</a:t>
              </a:r>
              <a:r>
                <a:rPr lang="en-US" altLang="zh-CN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PG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，结合锌的促组织生长作用与</a:t>
              </a:r>
              <a:r>
                <a:rPr lang="en-US" altLang="zh-CN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L-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肌肽的强效抗氧化作用，</a:t>
              </a: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启动内源深层修复</a:t>
              </a:r>
              <a:endParaRPr lang="en-US" altLang="zh-CN" b="1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endParaRPr>
            </a:p>
          </p:txBody>
        </p:sp>
        <p:sp>
          <p:nvSpPr>
            <p:cNvPr id="14" name="矩形 13"/>
            <p:cNvSpPr/>
            <p:nvPr>
              <p:custDataLst>
                <p:tags r:id="rId2"/>
              </p:custDataLst>
            </p:nvPr>
          </p:nvSpPr>
          <p:spPr>
            <a:xfrm>
              <a:off x="3686629" y="1082728"/>
              <a:ext cx="3040186" cy="7920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r>
                <a:rPr lang="zh-CN" alt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rPr>
                <a:t> 结构独特：实现外源长效靶向保护、内源深层修复</a:t>
              </a:r>
              <a:endPara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15" name="圆角矩形 20"/>
            <p:cNvSpPr/>
            <p:nvPr/>
          </p:nvSpPr>
          <p:spPr>
            <a:xfrm>
              <a:off x="3696446" y="1882556"/>
              <a:ext cx="3000926" cy="4424903"/>
            </a:xfrm>
            <a:prstGeom prst="rect">
              <a:avLst/>
            </a:prstGeom>
            <a:noFill/>
            <a:ln w="28575" cap="flat" cmpd="sng" algn="ctr">
              <a:solidFill>
                <a:srgbClr val="1074BC"/>
              </a:solidFill>
              <a:prstDash val="solid"/>
              <a:miter lim="800000"/>
            </a:ln>
            <a:effectLst>
              <a:outerShdw blurRad="50800" dist="38100" dir="2700000" algn="tl" rotWithShape="0">
                <a:schemeClr val="tx2">
                  <a:lumMod val="75000"/>
                  <a:lumOff val="25000"/>
                  <a:alpha val="4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8441201" y="1079104"/>
            <a:ext cx="3383899" cy="5220318"/>
            <a:chOff x="8453435" y="1079104"/>
            <a:chExt cx="3048000" cy="5220318"/>
          </a:xfrm>
        </p:grpSpPr>
        <p:sp>
          <p:nvSpPr>
            <p:cNvPr id="16" name="文本框 15"/>
            <p:cNvSpPr txBox="1"/>
            <p:nvPr/>
          </p:nvSpPr>
          <p:spPr>
            <a:xfrm>
              <a:off x="8473276" y="1938228"/>
              <a:ext cx="3028159" cy="43611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79095" indent="-342900" latinLnBrk="1">
                <a:lnSpc>
                  <a:spcPct val="130000"/>
                </a:lnSpc>
                <a:spcAft>
                  <a:spcPts val="600"/>
                </a:spcAft>
                <a:buFont typeface="+mj-lt"/>
                <a:buAutoNum type="arabicPeriod"/>
              </a:pP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物理屏障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：特异性黏附损伤面，抵御胃酸、胃蛋白酶</a:t>
              </a:r>
              <a:endParaRPr lang="en-US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endParaRPr>
            </a:p>
            <a:p>
              <a:pPr marL="379095" indent="-342900" latinLnBrk="1">
                <a:lnSpc>
                  <a:spcPct val="130000"/>
                </a:lnSpc>
                <a:spcAft>
                  <a:spcPts val="600"/>
                </a:spcAft>
                <a:buFont typeface="+mj-lt"/>
                <a:buAutoNum type="arabicPeriod"/>
              </a:pP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锌离子补充：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激活生长因子，促进组织修复与再生</a:t>
              </a:r>
              <a:endParaRPr lang="en-US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endParaRPr>
            </a:p>
            <a:p>
              <a:pPr marL="379095" indent="-342900" latinLnBrk="1">
                <a:lnSpc>
                  <a:spcPct val="130000"/>
                </a:lnSpc>
                <a:spcAft>
                  <a:spcPts val="600"/>
                </a:spcAft>
                <a:buFont typeface="+mj-lt"/>
                <a:buAutoNum type="arabicPeriod"/>
              </a:pP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抗炎</a:t>
              </a:r>
              <a:r>
                <a:rPr lang="en-US" altLang="zh-CN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/</a:t>
              </a: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抗氧化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：抑制</a:t>
              </a:r>
              <a:r>
                <a:rPr lang="en-US" altLang="zh-CN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NF-</a:t>
              </a:r>
              <a:r>
                <a:rPr lang="el-GR" altLang="zh-CN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κ</a:t>
              </a:r>
              <a:r>
                <a:rPr lang="en-US" altLang="zh-CN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B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等炎症因子通路，诱导抗氧化酶等</a:t>
              </a:r>
              <a:endParaRPr lang="en-US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endParaRPr>
            </a:p>
            <a:p>
              <a:pPr marL="379095" indent="-342900" latinLnBrk="1">
                <a:lnSpc>
                  <a:spcPct val="130000"/>
                </a:lnSpc>
                <a:spcAft>
                  <a:spcPts val="600"/>
                </a:spcAft>
                <a:buFont typeface="+mj-lt"/>
                <a:buAutoNum type="arabicPeriod"/>
              </a:pP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抗</a:t>
              </a:r>
              <a:r>
                <a:rPr lang="en-US" altLang="zh-CN" b="1" dirty="0" err="1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Hp</a:t>
              </a: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作用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：抑制尿素酶，改善因</a:t>
              </a:r>
              <a:r>
                <a:rPr lang="en-US" altLang="zh-CN" dirty="0" err="1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Hp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感染的微环境恶化</a:t>
              </a:r>
              <a:endParaRPr lang="en-US" altLang="zh-CN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endParaRPr>
            </a:p>
            <a:p>
              <a:pPr marL="379095" indent="-342900" latinLnBrk="1">
                <a:lnSpc>
                  <a:spcPct val="130000"/>
                </a:lnSpc>
                <a:spcAft>
                  <a:spcPts val="600"/>
                </a:spcAft>
                <a:buFont typeface="+mj-lt"/>
                <a:buAutoNum type="arabicPeriod"/>
              </a:pPr>
              <a:r>
                <a:rPr lang="en-US" altLang="zh-CN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NSAIDs</a:t>
              </a: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损伤防护：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Noto Sans SC" panose="020B0200000000000000" charset="-122"/>
                </a:rPr>
                <a:t>内源性代谢，不依赖前列素途径</a:t>
              </a:r>
              <a:endParaRPr lang="zh-CN" altLang="en-US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Noto Sans SC" panose="020B0200000000000000" charset="-122"/>
              </a:endParaRPr>
            </a:p>
          </p:txBody>
        </p:sp>
        <p:sp>
          <p:nvSpPr>
            <p:cNvPr id="17" name="矩形 16"/>
            <p:cNvSpPr/>
            <p:nvPr>
              <p:custDataLst>
                <p:tags r:id="rId3"/>
              </p:custDataLst>
            </p:nvPr>
          </p:nvSpPr>
          <p:spPr>
            <a:xfrm>
              <a:off x="8453435" y="1079104"/>
              <a:ext cx="3035300" cy="7920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r>
                <a:rPr lang="zh-CN" alt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ea typeface="微软雅黑" panose="020B0503020204020204" charset="-122"/>
                  <a:sym typeface="Arial" panose="020B0604020202020204" pitchFamily="34" charset="0"/>
                </a:rPr>
                <a:t>治疗理念全面：多效合一，直击黏膜损伤病因</a:t>
              </a:r>
              <a:endPara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18" name="圆角矩形 20"/>
            <p:cNvSpPr/>
            <p:nvPr/>
          </p:nvSpPr>
          <p:spPr>
            <a:xfrm>
              <a:off x="8466135" y="1840117"/>
              <a:ext cx="3022600" cy="4428527"/>
            </a:xfrm>
            <a:prstGeom prst="rect">
              <a:avLst/>
            </a:prstGeom>
            <a:noFill/>
            <a:ln w="28575" cap="flat" cmpd="sng" algn="ctr">
              <a:solidFill>
                <a:srgbClr val="1074BC"/>
              </a:solidFill>
              <a:prstDash val="solid"/>
              <a:miter lim="800000"/>
            </a:ln>
            <a:effectLst>
              <a:outerShdw blurRad="50800" dist="38100" dir="2700000" algn="tl" rotWithShape="0">
                <a:schemeClr val="tx2">
                  <a:lumMod val="75000"/>
                  <a:lumOff val="25000"/>
                  <a:alpha val="4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endParaRPr>
            </a:p>
          </p:txBody>
        </p:sp>
      </p:grpSp>
      <p:sp>
        <p:nvSpPr>
          <p:cNvPr id="19" name="文本框 18"/>
          <p:cNvSpPr txBox="1"/>
          <p:nvPr/>
        </p:nvSpPr>
        <p:spPr>
          <a:xfrm>
            <a:off x="524327" y="6404874"/>
            <a:ext cx="3635999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1.</a:t>
            </a:r>
            <a:r>
              <a:rPr lang="zh-CN" altLang="zh-CN" sz="9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中华消化心身联盟. 胃肠病学, 2023,28(2):82-90.</a:t>
            </a:r>
            <a:endParaRPr lang="zh-CN" altLang="en-US" sz="9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424.3,&quot;left&quot;:33.95,&quot;top&quot;:55.1,&quot;width&quot;:656.1}"/>
</p:tagLst>
</file>

<file path=ppt/tags/tag10.xml><?xml version="1.0" encoding="utf-8"?>
<p:tagLst xmlns:p="http://schemas.openxmlformats.org/presentationml/2006/main">
  <p:tag name="KSO_WM_DIAGRAM_VIRTUALLY_FRAME" val="{&quot;height&quot;:424.3,&quot;left&quot;:33.95,&quot;top&quot;:55.1,&quot;width&quot;:656.1}"/>
</p:tagLst>
</file>

<file path=ppt/tags/tag11.xml><?xml version="1.0" encoding="utf-8"?>
<p:tagLst xmlns:p="http://schemas.openxmlformats.org/presentationml/2006/main">
  <p:tag name="KSO_WM_DIAGRAM_VIRTUALLY_FRAME" val="{&quot;height&quot;:424.3,&quot;left&quot;:33.95,&quot;top&quot;:55.1,&quot;width&quot;:656.1}"/>
</p:tagLst>
</file>

<file path=ppt/tags/tag12.xml><?xml version="1.0" encoding="utf-8"?>
<p:tagLst xmlns:p="http://schemas.openxmlformats.org/presentationml/2006/main">
  <p:tag name="KSO_WM_DIAGRAM_VIRTUALLY_FRAME" val="{&quot;height&quot;:424.3,&quot;left&quot;:33.95,&quot;top&quot;:55.1,&quot;width&quot;:656.1}"/>
</p:tagLst>
</file>

<file path=ppt/tags/tag13.xml><?xml version="1.0" encoding="utf-8"?>
<p:tagLst xmlns:p="http://schemas.openxmlformats.org/presentationml/2006/main">
  <p:tag name="ISLIDE.GUIDESSETTING" val="{&quot;Id&quot;:&quot;GuidesStyle_Normal&quot;,&quot;Name&quot;:&quot;GuidesStyle_Normal&quot;,&quot;Kind&quot;:0,&quot;OldGuidesSetting&quot;:{&quot;HeaderHeight&quot;:15.0,&quot;FooterHeight&quot;:9.0,&quot;SideMargin&quot;:5.5,&quot;TopMargin&quot;:0.0,&quot;BottomMargin&quot;:0.0,&quot;IntervalMargin&quot;:1.5}}"/>
</p:tagLst>
</file>

<file path=ppt/tags/tag2.xml><?xml version="1.0" encoding="utf-8"?>
<p:tagLst xmlns:p="http://schemas.openxmlformats.org/presentationml/2006/main">
  <p:tag name="KSO_WM_DIAGRAM_VIRTUALLY_FRAME" val="{&quot;height&quot;:424.3,&quot;left&quot;:33.95,&quot;top&quot;:55.1,&quot;width&quot;:656.1}"/>
</p:tagLst>
</file>

<file path=ppt/tags/tag3.xml><?xml version="1.0" encoding="utf-8"?>
<p:tagLst xmlns:p="http://schemas.openxmlformats.org/presentationml/2006/main">
  <p:tag name="KSO_WM_DIAGRAM_VIRTUALLY_FRAME" val="{&quot;height&quot;:424.3,&quot;left&quot;:33.95,&quot;top&quot;:55.1,&quot;width&quot;:656.1}"/>
</p:tagLst>
</file>

<file path=ppt/tags/tag4.xml><?xml version="1.0" encoding="utf-8"?>
<p:tagLst xmlns:p="http://schemas.openxmlformats.org/presentationml/2006/main">
  <p:tag name="KSO_WM_DIAGRAM_VIRTUALLY_FRAME" val="{&quot;height&quot;:424.3,&quot;left&quot;:33.95,&quot;top&quot;:55.1,&quot;width&quot;:656.1}"/>
</p:tagLst>
</file>

<file path=ppt/tags/tag5.xml><?xml version="1.0" encoding="utf-8"?>
<p:tagLst xmlns:p="http://schemas.openxmlformats.org/presentationml/2006/main">
  <p:tag name="KSO_WM_DIAGRAM_VIRTUALLY_FRAME" val="{&quot;height&quot;:424.3,&quot;left&quot;:33.95,&quot;top&quot;:55.1,&quot;width&quot;:656.1}"/>
</p:tagLst>
</file>

<file path=ppt/tags/tag6.xml><?xml version="1.0" encoding="utf-8"?>
<p:tagLst xmlns:p="http://schemas.openxmlformats.org/presentationml/2006/main">
  <p:tag name="KSO_WM_DIAGRAM_VIRTUALLY_FRAME" val="{&quot;height&quot;:424.3,&quot;left&quot;:33.95,&quot;top&quot;:55.1,&quot;width&quot;:656.1}"/>
</p:tagLst>
</file>

<file path=ppt/tags/tag7.xml><?xml version="1.0" encoding="utf-8"?>
<p:tagLst xmlns:p="http://schemas.openxmlformats.org/presentationml/2006/main">
  <p:tag name="KSO_WM_DIAGRAM_VIRTUALLY_FRAME" val="{&quot;height&quot;:424.3,&quot;left&quot;:33.95,&quot;top&quot;:55.1,&quot;width&quot;:656.1}"/>
</p:tagLst>
</file>

<file path=ppt/tags/tag8.xml><?xml version="1.0" encoding="utf-8"?>
<p:tagLst xmlns:p="http://schemas.openxmlformats.org/presentationml/2006/main">
  <p:tag name="KSO_WM_DIAGRAM_VIRTUALLY_FRAME" val="{&quot;height&quot;:424.3,&quot;left&quot;:33.95,&quot;top&quot;:55.1,&quot;width&quot;:656.1}"/>
</p:tagLst>
</file>

<file path=ppt/tags/tag9.xml><?xml version="1.0" encoding="utf-8"?>
<p:tagLst xmlns:p="http://schemas.openxmlformats.org/presentationml/2006/main">
  <p:tag name="KSO_WM_DIAGRAM_VIRTUALLY_FRAME" val="{&quot;height&quot;:424.3,&quot;left&quot;:33.95,&quot;top&quot;:55.1,&quot;width&quot;:656.1}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5912</Words>
  <Application>WPS 演示</Application>
  <PresentationFormat>宽屏</PresentationFormat>
  <Paragraphs>518</Paragraphs>
  <Slides>12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4" baseType="lpstr">
      <vt:lpstr>Arial</vt:lpstr>
      <vt:lpstr>宋体</vt:lpstr>
      <vt:lpstr>Wingdings</vt:lpstr>
      <vt:lpstr>微软雅黑</vt:lpstr>
      <vt:lpstr>Arial</vt:lpstr>
      <vt:lpstr>Calibri</vt:lpstr>
      <vt:lpstr>Times New Roman</vt:lpstr>
      <vt:lpstr>Noto Sans SC</vt:lpstr>
      <vt:lpstr>等线</vt:lpstr>
      <vt:lpstr>Arial Unicode MS</vt:lpstr>
      <vt:lpstr>等线 Light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Eric Law</dc:creator>
  <cp:lastModifiedBy>NEW</cp:lastModifiedBy>
  <cp:revision>156</cp:revision>
  <dcterms:created xsi:type="dcterms:W3CDTF">2026-03-30T08:47:00Z</dcterms:created>
  <dcterms:modified xsi:type="dcterms:W3CDTF">2026-06-09T06:00:41Z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2052-12.1.0.26895</vt:lpwstr>
  </property>
  <property fmtid="{D5CDD505-2E9C-101B-9397-08002B2CF9AE}" pid="3" name="ICV">
    <vt:lpwstr>ADC322612F7045C2A1FB62F403B2CCF8_13</vt:lpwstr>
  </property>
</Properties>
</file>