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rawings/drawing1.xml" ContentType="application/vnd.openxmlformats-officedocument.drawingml.chartshapes+xml"/>
  <Override PartName="/ppt/handoutMasters/handoutMaster1.xml" ContentType="application/vnd.openxmlformats-officedocument.presentationml.handoutMaster+xml"/>
  <Override PartName="/ppt/media/image13.svg" ContentType="image/svg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16765409" r:id="rId3"/>
    <p:sldId id="16765411" r:id="rId5"/>
    <p:sldId id="16765398" r:id="rId6"/>
    <p:sldId id="16765413" r:id="rId7"/>
    <p:sldId id="16765400" r:id="rId8"/>
    <p:sldId id="16765401" r:id="rId9"/>
    <p:sldId id="16765402" r:id="rId10"/>
    <p:sldId id="256" r:id="rId11"/>
    <p:sldId id="16765404" r:id="rId12"/>
    <p:sldId id="16765405" r:id="rId13"/>
    <p:sldId id="16765406" r:id="rId14"/>
    <p:sldId id="16765408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5" autoAdjust="0"/>
    <p:restoredTop sz="95244" autoAdjust="0"/>
  </p:normalViewPr>
  <p:slideViewPr>
    <p:cSldViewPr snapToGrid="0">
      <p:cViewPr>
        <p:scale>
          <a:sx n="73" d="100"/>
          <a:sy n="73" d="100"/>
        </p:scale>
        <p:origin x="77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7407706273956"/>
          <c:y val="0.109072880515617"/>
          <c:w val="0.911236635061529"/>
          <c:h val="0.6101140307387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新冠占比(%)</c:v>
                </c:pt>
              </c:strCache>
            </c:strRef>
          </c:tx>
          <c:spPr>
            <a:solidFill>
              <a:srgbClr val="0070C0"/>
            </a:solidFill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200" b="0" i="0" u="none" strike="noStrike" kern="1200" baseline="0">
                        <a:solidFill>
                          <a:srgbClr val="0070C0"/>
                        </a:solidFill>
                        <a:latin typeface="Arial" panose="020B0604020202020204"/>
                        <a:ea typeface="+mn-ea"/>
                        <a:cs typeface="+mn-cs"/>
                      </a:defRPr>
                    </a:pPr>
                    <a:r>
                      <a:rPr lang="en-US" altLang="zh-CN"/>
                      <a:t>8.7</a:t>
                    </a:r>
                    <a:endParaRPr lang="en-US" altLang="zh-C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00242065447254034"/>
                  <c:y val="0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200" b="0" i="0" u="none" strike="noStrike" kern="1200" baseline="0">
                        <a:solidFill>
                          <a:srgbClr val="0070C0"/>
                        </a:solidFill>
                        <a:latin typeface="Arial" panose="020B0604020202020204"/>
                        <a:ea typeface="+mn-ea"/>
                        <a:cs typeface="+mn-cs"/>
                      </a:defRPr>
                    </a:pPr>
                    <a:r>
                      <a:rPr lang="en-US" altLang="zh-CN"/>
                      <a:t>105.4</a:t>
                    </a:r>
                    <a:endParaRPr lang="en-US" altLang="zh-C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200" b="0" i="0" u="none" strike="noStrike" kern="1200" baseline="0">
                        <a:solidFill>
                          <a:srgbClr val="0070C0"/>
                        </a:solidFill>
                        <a:latin typeface="Arial" panose="020B0604020202020204"/>
                        <a:ea typeface="+mn-ea"/>
                        <a:cs typeface="+mn-cs"/>
                      </a:defRPr>
                    </a:pPr>
                    <a:r>
                      <a:rPr lang="en-US" altLang="zh-CN"/>
                      <a:t>50.5</a:t>
                    </a:r>
                    <a:endParaRPr lang="en-US" altLang="zh-C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rgbClr val="0070C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Sheet1!$A$2:$A$4</c:f>
              <c:strCache>
                <c:ptCount val="3"/>
                <c:pt idx="0">
                  <c:v>2026年1-4月</c:v>
                </c:pt>
                <c:pt idx="1">
                  <c:v>2025年1-6月</c:v>
                </c:pt>
                <c:pt idx="2">
                  <c:v>2025年7-9月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7.6</c:v>
                </c:pt>
                <c:pt idx="1">
                  <c:v>38</c:v>
                </c:pt>
                <c:pt idx="2">
                  <c:v>24.4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 cmpd="sng" algn="ctr">
            <a:solidFill>
              <a:srgbClr val="CCCCCC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rgbClr val="333333"/>
                </a:solidFill>
                <a:latin typeface="Arial" panose="020B0604020202020204"/>
                <a:ea typeface="+mn-ea"/>
                <a:cs typeface="+mn-cs"/>
              </a:defRPr>
            </a:pPr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1"/>
        <c:axPos val="l"/>
        <c:majorGridlines>
          <c:spPr>
            <a:ln w="12700" cap="flat" cmpd="sng" algn="ctr">
              <a:solidFill>
                <a:srgbClr val="E0E6F1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  <c:extLst>
      <c:ext uri="{0b15fc19-7d7d-44ad-8c2d-2c3a37ce22c3}">
        <chartProps xmlns="https://web.wps.cn/et/2018/main" chartId="{ef9a86e8-258b-41ea-9590-16a9acfbdf99}"/>
      </c:ext>
    </c:extLst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pct</c:v>
                </c:pt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explosion val="0"/>
          <c:dPt>
            <c:idx val="0"/>
            <c:bubble3D val="0"/>
            <c:spPr>
              <a:solidFill>
                <a:srgbClr val="0070C0"/>
              </a:solidFill>
              <a:effectLst/>
            </c:spPr>
          </c:dPt>
          <c:dPt>
            <c:idx val="1"/>
            <c:bubble3D val="0"/>
            <c:spPr>
              <a:solidFill>
                <a:srgbClr val="B8D4F0"/>
              </a:solidFill>
              <a:effectLst/>
            </c:spPr>
          </c:dPt>
          <c:dLbls>
            <c:dLbl>
              <c:idx val="0"/>
              <c:layout>
                <c:manualLayout>
                  <c:x val="-0.0193817121254169"/>
                  <c:y val="-0.0395144845597385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en-US" altLang="zh-CN"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1496632986825"/>
                      <c:h val="0.48150871061363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0206514852418329"/>
                  <c:y val="-0.0158831015835317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en-US" altLang="zh-CN"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626057956774"/>
                      <c:h val="0.416329866537335"/>
                    </c:manualLayout>
                  </c15:layout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alt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Sheet1!$A$2:$A$3</c:f>
              <c:strCache>
                <c:ptCount val="2"/>
                <c:pt idx="0">
                  <c:v>NB.1.8.1</c:v>
                </c:pt>
                <c:pt idx="1">
                  <c:v>其他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0366343763793"/>
          <c:y val="0.708904969512088"/>
          <c:w val="0.419266847863963"/>
          <c:h val="0.10569162186814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800" b="0" i="0" u="none" strike="noStrike" kern="1200" baseline="0">
              <a:solidFill>
                <a:srgbClr val="333333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span"/>
    <c:showDLblsOverMax val="1"/>
    <c:extLst>
      <c:ext uri="{0b15fc19-7d7d-44ad-8c2d-2c3a37ce22c3}">
        <chartProps xmlns="https://web.wps.cn/et/2018/main" chartId="{a3c04de1-1d8b-4ce4-af41-da0a6973919e}"/>
      </c:ext>
    </c:extLst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explosion val="0"/>
          <c:dPt>
            <c:idx val="0"/>
            <c:bubble3D val="0"/>
            <c:spPr>
              <a:solidFill>
                <a:srgbClr val="0070C0"/>
              </a:solidFill>
              <a:effectLst/>
            </c:spPr>
          </c:dPt>
          <c:dPt>
            <c:idx val="1"/>
            <c:bubble3D val="0"/>
            <c:spPr>
              <a:solidFill>
                <a:srgbClr val="D0E4F5"/>
              </a:solidFill>
              <a:effectLst/>
            </c:spPr>
          </c:dPt>
          <c:dLbls>
            <c:dLbl>
              <c:idx val="0"/>
              <c:layout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000" b="0" i="0" u="none" strike="noStrike" kern="1200" baseline="0">
                      <a:solidFill>
                        <a:srgbClr val="FFFFFF"/>
                      </a:solidFill>
                      <a:latin typeface="Arial" panose="020B0604020202020204"/>
                      <a:ea typeface="+mn-ea"/>
                      <a:cs typeface="+mn-cs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000" b="0" i="0" u="none" strike="noStrike" kern="1200" baseline="0">
                      <a:solidFill>
                        <a:srgbClr val="FFFFFF"/>
                      </a:solidFill>
                      <a:latin typeface="Arial" panose="020B0604020202020204"/>
                      <a:ea typeface="+mn-ea"/>
                      <a:cs typeface="+mn-cs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Sheet1!$A$2:$A$3</c:f>
              <c:strCache>
                <c:ptCount val="2"/>
                <c:pt idx="0">
                  <c:v>不良反应</c:v>
                </c:pt>
                <c:pt idx="1">
                  <c:v>正常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32.3</c:v>
                </c:pt>
                <c:pt idx="1">
                  <c:v>67.7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/>
      <c:overlay val="0"/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rgbClr val="333333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span"/>
    <c:showDLblsOverMax val="1"/>
    <c:extLst>
      <c:ext uri="{0b15fc19-7d7d-44ad-8c2d-2c3a37ce22c3}">
        <chartProps xmlns="https://web.wps.cn/et/2018/main" chartId="{8cd077b1-526e-4139-8c20-644a03c92aed}"/>
      </c:ext>
    </c:extLst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73326E-A004-4766-90CD-DB00EE69AF68}" type="doc">
      <dgm:prSet loTypeId="urn:microsoft.com/office/officeart/2005/8/layout/hList1" loCatId="list" qsTypeId="urn:microsoft.com/office/officeart/2005/8/quickstyle/simple4#3" qsCatId="simple" csTypeId="urn:microsoft.com/office/officeart/2005/8/colors/accent1_2#3" csCatId="accent1" phldr="1"/>
      <dgm:spPr/>
      <dgm:t>
        <a:bodyPr/>
        <a:lstStyle/>
        <a:p>
          <a:endParaRPr lang="zh-CN" altLang="en-US"/>
        </a:p>
      </dgm:t>
    </dgm:pt>
    <dgm:pt modelId="{126C8C42-9F6D-495C-B64B-53717E0F8319}">
      <dgm:prSet phldrT="[文本]" custT="1"/>
      <dgm:spPr/>
      <dgm:t>
        <a:bodyPr/>
        <a:lstStyle/>
        <a:p>
          <a:r>
            <a:rPr lang="zh-CN" altLang="en-US" sz="1500" dirty="0"/>
            <a:t>解决什么问题？</a:t>
          </a:r>
        </a:p>
      </dgm:t>
    </dgm:pt>
    <dgm:pt modelId="{C2BBA6C0-679D-45D6-A2D7-7EF6AEFB10FB}" cxnId="{7E849EC9-F532-4961-B7E3-0F42E7FE572A}" type="parTrans">
      <dgm:prSet/>
      <dgm:spPr/>
      <dgm:t>
        <a:bodyPr/>
        <a:lstStyle/>
        <a:p>
          <a:endParaRPr lang="zh-CN" altLang="en-US"/>
        </a:p>
      </dgm:t>
    </dgm:pt>
    <dgm:pt modelId="{31052C54-5A48-4F16-A05A-8870E2395457}" cxnId="{7E849EC9-F532-4961-B7E3-0F42E7FE572A}" type="sibTrans">
      <dgm:prSet/>
      <dgm:spPr/>
      <dgm:t>
        <a:bodyPr/>
        <a:lstStyle/>
        <a:p>
          <a:endParaRPr lang="zh-CN" altLang="en-US"/>
        </a:p>
      </dgm:t>
    </dgm:pt>
    <dgm:pt modelId="{F1E4ABD6-A424-40BF-A658-2C40E8263214}">
      <dgm:prSet phldrT="[文本]" custT="1"/>
      <dgm:spPr/>
      <dgm:t>
        <a:bodyPr/>
        <a:lstStyle/>
        <a:p>
          <a:pPr>
            <a:lnSpc>
              <a:spcPct val="200000"/>
            </a:lnSpc>
          </a:pPr>
          <a:r>
            <a:rPr lang="zh-CN" altLang="en-US" sz="1400" dirty="0">
              <a:latin typeface="+mn-ea"/>
              <a:ea typeface="+mn-ea"/>
            </a:rPr>
            <a:t>新冠持续循环，老年和基础病患者需要低</a:t>
          </a:r>
          <a:r>
            <a:rPr lang="en-US" altLang="en-US" sz="1400" dirty="0">
              <a:latin typeface="+mn-ea"/>
              <a:ea typeface="+mn-ea"/>
            </a:rPr>
            <a:t>DDI</a:t>
          </a:r>
          <a:r>
            <a:rPr lang="zh-CN" altLang="en-US" sz="1400" dirty="0">
              <a:latin typeface="+mn-ea"/>
              <a:ea typeface="+mn-ea"/>
            </a:rPr>
            <a:t>、可快速使用的口服抗病毒药。</a:t>
          </a:r>
        </a:p>
      </dgm:t>
    </dgm:pt>
    <dgm:pt modelId="{42F28D29-6C0C-4F65-AF97-8888F0975568}" cxnId="{25EAA3CF-6B80-4C6B-857D-E9B63D90D4E0}" type="parTrans">
      <dgm:prSet/>
      <dgm:spPr/>
      <dgm:t>
        <a:bodyPr/>
        <a:lstStyle/>
        <a:p>
          <a:endParaRPr lang="zh-CN" altLang="en-US"/>
        </a:p>
      </dgm:t>
    </dgm:pt>
    <dgm:pt modelId="{AB579486-BD1B-4D10-BB3B-A09FEFADC85F}" cxnId="{25EAA3CF-6B80-4C6B-857D-E9B63D90D4E0}" type="sibTrans">
      <dgm:prSet/>
      <dgm:spPr/>
      <dgm:t>
        <a:bodyPr/>
        <a:lstStyle/>
        <a:p>
          <a:endParaRPr lang="zh-CN" altLang="en-US"/>
        </a:p>
      </dgm:t>
    </dgm:pt>
    <dgm:pt modelId="{0DC45446-07EC-4FF5-B6D5-73C4343C4B35}">
      <dgm:prSet phldrT="[文本]" custT="1"/>
      <dgm:spPr/>
      <dgm:t>
        <a:bodyPr/>
        <a:lstStyle/>
        <a:p>
          <a:r>
            <a:rPr lang="zh-CN" altLang="en-US" sz="1500" dirty="0"/>
            <a:t>为什么不是简单重复已有</a:t>
          </a:r>
          <a:r>
            <a:rPr lang="en-US" altLang="en-US" sz="1500" dirty="0"/>
            <a:t>3CL</a:t>
          </a:r>
          <a:r>
            <a:rPr lang="zh-CN" altLang="en-US" sz="1500" dirty="0"/>
            <a:t>药物？</a:t>
          </a:r>
        </a:p>
      </dgm:t>
    </dgm:pt>
    <dgm:pt modelId="{7CE04D43-DFEA-4E40-8AE1-B72DDEC07A8C}" cxnId="{93382B6A-D3EB-49E1-86E9-E7DDA1904656}" type="parTrans">
      <dgm:prSet/>
      <dgm:spPr/>
      <dgm:t>
        <a:bodyPr/>
        <a:lstStyle/>
        <a:p>
          <a:endParaRPr lang="zh-CN" altLang="en-US"/>
        </a:p>
      </dgm:t>
    </dgm:pt>
    <dgm:pt modelId="{B6418120-23E6-4334-88D3-FAC3A0D286BB}" cxnId="{93382B6A-D3EB-49E1-86E9-E7DDA1904656}" type="sibTrans">
      <dgm:prSet/>
      <dgm:spPr/>
      <dgm:t>
        <a:bodyPr/>
        <a:lstStyle/>
        <a:p>
          <a:endParaRPr lang="zh-CN" altLang="en-US"/>
        </a:p>
      </dgm:t>
    </dgm:pt>
    <dgm:pt modelId="{2BC6D881-9362-4F2B-BBA8-40C088C52D84}">
      <dgm:prSet phldrT="[文本]" custT="1"/>
      <dgm:spPr/>
      <dgm:t>
        <a:bodyPr/>
        <a:lstStyle/>
        <a:p>
          <a:pPr>
            <a:lnSpc>
              <a:spcPct val="200000"/>
            </a:lnSpc>
          </a:pPr>
          <a:r>
            <a:rPr lang="zh-CN" altLang="en-US" sz="1400" dirty="0">
              <a:latin typeface="+mn-ea"/>
              <a:ea typeface="+mn-ea"/>
            </a:rPr>
            <a:t>本品是全球唯一单一成分</a:t>
          </a:r>
          <a:r>
            <a:rPr lang="en-US" altLang="en-US" sz="1400" dirty="0">
              <a:latin typeface="+mn-ea"/>
              <a:ea typeface="+mn-ea"/>
            </a:rPr>
            <a:t>3CLpro+CTSL</a:t>
          </a:r>
          <a:r>
            <a:rPr lang="zh-CN" altLang="en-US" sz="1400" dirty="0">
              <a:latin typeface="+mn-ea"/>
              <a:ea typeface="+mn-ea"/>
            </a:rPr>
            <a:t>双靶点药物，同时阻断病毒复制与病毒入侵，且无需利托那韦。</a:t>
          </a:r>
        </a:p>
      </dgm:t>
    </dgm:pt>
    <dgm:pt modelId="{18C616D4-81CF-4707-8822-85F6BD695B81}" cxnId="{D6DA39DE-CCF7-4E38-B450-2DA297697B0E}" type="parTrans">
      <dgm:prSet/>
      <dgm:spPr/>
      <dgm:t>
        <a:bodyPr/>
        <a:lstStyle/>
        <a:p>
          <a:endParaRPr lang="zh-CN" altLang="en-US"/>
        </a:p>
      </dgm:t>
    </dgm:pt>
    <dgm:pt modelId="{D8D1D7DC-FBB0-45AE-B3A3-0AFF73F3750E}" cxnId="{D6DA39DE-CCF7-4E38-B450-2DA297697B0E}" type="sibTrans">
      <dgm:prSet/>
      <dgm:spPr/>
      <dgm:t>
        <a:bodyPr/>
        <a:lstStyle/>
        <a:p>
          <a:endParaRPr lang="zh-CN" altLang="en-US"/>
        </a:p>
      </dgm:t>
    </dgm:pt>
    <dgm:pt modelId="{AB75BA12-455E-4746-B528-F2BD99D95929}">
      <dgm:prSet phldrT="[文本]" custT="1"/>
      <dgm:spPr/>
      <dgm:t>
        <a:bodyPr/>
        <a:lstStyle/>
        <a:p>
          <a:r>
            <a:rPr lang="zh-CN" altLang="en-US" sz="1500" dirty="0"/>
            <a:t>医保为什么应支持？</a:t>
          </a:r>
        </a:p>
      </dgm:t>
    </dgm:pt>
    <dgm:pt modelId="{068E62C9-272C-40F6-BC44-49257C817F4A}" cxnId="{5C236CA8-C654-4186-97CA-6A7C70BB114F}" type="parTrans">
      <dgm:prSet/>
      <dgm:spPr/>
      <dgm:t>
        <a:bodyPr/>
        <a:lstStyle/>
        <a:p>
          <a:endParaRPr lang="zh-CN" altLang="en-US"/>
        </a:p>
      </dgm:t>
    </dgm:pt>
    <dgm:pt modelId="{B073A19F-D75A-4E55-93A0-CD28BA82DA74}" cxnId="{5C236CA8-C654-4186-97CA-6A7C70BB114F}" type="sibTrans">
      <dgm:prSet/>
      <dgm:spPr/>
      <dgm:t>
        <a:bodyPr/>
        <a:lstStyle/>
        <a:p>
          <a:endParaRPr lang="zh-CN" altLang="en-US"/>
        </a:p>
      </dgm:t>
    </dgm:pt>
    <dgm:pt modelId="{06F4FDC0-92C7-4E93-BFD2-DBAC21245416}">
      <dgm:prSet phldrT="[文本]" custT="1"/>
      <dgm:spPr/>
      <dgm:t>
        <a:bodyPr/>
        <a:lstStyle/>
        <a:p>
          <a:pPr>
            <a:lnSpc>
              <a:spcPct val="200000"/>
            </a:lnSpc>
          </a:pPr>
          <a:r>
            <a:rPr lang="zh-CN" sz="1400" dirty="0"/>
            <a:t>在疗程费用锚定参照药的前提下，可为高危多重用药患者提供更安全、有效、可储备的国产双靶点治疗选择。</a:t>
          </a:r>
          <a:endParaRPr lang="zh-CN" altLang="en-US" sz="1400" dirty="0">
            <a:latin typeface="+mn-ea"/>
            <a:ea typeface="+mn-ea"/>
          </a:endParaRPr>
        </a:p>
      </dgm:t>
    </dgm:pt>
    <dgm:pt modelId="{34B814C0-F622-443A-A3C7-8819F933AB39}" cxnId="{81D26A8A-DECA-4162-B250-C29C08B629A9}" type="parTrans">
      <dgm:prSet/>
      <dgm:spPr/>
      <dgm:t>
        <a:bodyPr/>
        <a:lstStyle/>
        <a:p>
          <a:endParaRPr lang="zh-CN" altLang="en-US"/>
        </a:p>
      </dgm:t>
    </dgm:pt>
    <dgm:pt modelId="{174C5CC8-F16D-4049-82FA-C8CF2B5E3CC5}" cxnId="{81D26A8A-DECA-4162-B250-C29C08B629A9}" type="sibTrans">
      <dgm:prSet/>
      <dgm:spPr/>
      <dgm:t>
        <a:bodyPr/>
        <a:lstStyle/>
        <a:p>
          <a:endParaRPr lang="zh-CN" altLang="en-US"/>
        </a:p>
      </dgm:t>
    </dgm:pt>
    <dgm:pt modelId="{4FFCF6FF-B4F2-40BA-AF4B-AFA1B7B2CE8E}" type="pres">
      <dgm:prSet presAssocID="{C373326E-A004-4766-90CD-DB00EE69AF68}" presName="Name0" presStyleCnt="0">
        <dgm:presLayoutVars>
          <dgm:dir/>
          <dgm:animLvl val="lvl"/>
          <dgm:resizeHandles val="exact"/>
        </dgm:presLayoutVars>
      </dgm:prSet>
      <dgm:spPr/>
    </dgm:pt>
    <dgm:pt modelId="{3BC18BF5-FE15-4EA8-A488-039D6385A9A9}" type="pres">
      <dgm:prSet presAssocID="{126C8C42-9F6D-495C-B64B-53717E0F8319}" presName="composite" presStyleCnt="0"/>
      <dgm:spPr/>
    </dgm:pt>
    <dgm:pt modelId="{0226A26E-792A-4975-82F8-5A98836E357C}" type="pres">
      <dgm:prSet presAssocID="{126C8C42-9F6D-495C-B64B-53717E0F831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D04E003-1346-4BD7-A6BB-1301EDD2C45D}" type="pres">
      <dgm:prSet presAssocID="{126C8C42-9F6D-495C-B64B-53717E0F8319}" presName="desTx" presStyleLbl="alignAccFollowNode1" presStyleIdx="0" presStyleCnt="3">
        <dgm:presLayoutVars>
          <dgm:bulletEnabled val="1"/>
        </dgm:presLayoutVars>
      </dgm:prSet>
      <dgm:spPr/>
    </dgm:pt>
    <dgm:pt modelId="{6F8BCCB4-754B-4C67-BFD9-9910BC98B9B3}" type="pres">
      <dgm:prSet presAssocID="{31052C54-5A48-4F16-A05A-8870E2395457}" presName="space" presStyleCnt="0"/>
      <dgm:spPr/>
    </dgm:pt>
    <dgm:pt modelId="{6FCC1D53-5F9C-474D-A161-BF5190BCEBE3}" type="pres">
      <dgm:prSet presAssocID="{0DC45446-07EC-4FF5-B6D5-73C4343C4B35}" presName="composite" presStyleCnt="0"/>
      <dgm:spPr/>
    </dgm:pt>
    <dgm:pt modelId="{112BCDA1-6948-4184-B0CC-D9BE3051A354}" type="pres">
      <dgm:prSet presAssocID="{0DC45446-07EC-4FF5-B6D5-73C4343C4B3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6BFA0C8-DEB7-4610-AA51-6B2F1FD016A9}" type="pres">
      <dgm:prSet presAssocID="{0DC45446-07EC-4FF5-B6D5-73C4343C4B35}" presName="desTx" presStyleLbl="alignAccFollowNode1" presStyleIdx="1" presStyleCnt="3">
        <dgm:presLayoutVars>
          <dgm:bulletEnabled val="1"/>
        </dgm:presLayoutVars>
      </dgm:prSet>
      <dgm:spPr/>
    </dgm:pt>
    <dgm:pt modelId="{B7E6B28C-923E-4A51-B70D-C01D7457F5AC}" type="pres">
      <dgm:prSet presAssocID="{B6418120-23E6-4334-88D3-FAC3A0D286BB}" presName="space" presStyleCnt="0"/>
      <dgm:spPr/>
    </dgm:pt>
    <dgm:pt modelId="{8E94C450-244B-468C-84F1-DCCBCBDDF34B}" type="pres">
      <dgm:prSet presAssocID="{AB75BA12-455E-4746-B528-F2BD99D95929}" presName="composite" presStyleCnt="0"/>
      <dgm:spPr/>
    </dgm:pt>
    <dgm:pt modelId="{30A5A0AA-C985-4B9A-81A0-380EE3FD7C6F}" type="pres">
      <dgm:prSet presAssocID="{AB75BA12-455E-4746-B528-F2BD99D9592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9D6E00C-F75E-4020-808B-993011BE9F7B}" type="pres">
      <dgm:prSet presAssocID="{AB75BA12-455E-4746-B528-F2BD99D9592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9287127-95FD-418F-B73D-9B4450E67C98}" type="presOf" srcId="{F1E4ABD6-A424-40BF-A658-2C40E8263214}" destId="{FD04E003-1346-4BD7-A6BB-1301EDD2C45D}" srcOrd="0" destOrd="0" presId="urn:microsoft.com/office/officeart/2005/8/layout/hList1"/>
    <dgm:cxn modelId="{ADB95240-6288-4985-AFEA-FC5DEE77E027}" type="presOf" srcId="{AB75BA12-455E-4746-B528-F2BD99D95929}" destId="{30A5A0AA-C985-4B9A-81A0-380EE3FD7C6F}" srcOrd="0" destOrd="0" presId="urn:microsoft.com/office/officeart/2005/8/layout/hList1"/>
    <dgm:cxn modelId="{00819040-A9EC-4243-89CE-7A33B7DBDE00}" type="presOf" srcId="{0DC45446-07EC-4FF5-B6D5-73C4343C4B35}" destId="{112BCDA1-6948-4184-B0CC-D9BE3051A354}" srcOrd="0" destOrd="0" presId="urn:microsoft.com/office/officeart/2005/8/layout/hList1"/>
    <dgm:cxn modelId="{E2AABC66-E205-4834-9AD9-7311275C2878}" type="presOf" srcId="{C373326E-A004-4766-90CD-DB00EE69AF68}" destId="{4FFCF6FF-B4F2-40BA-AF4B-AFA1B7B2CE8E}" srcOrd="0" destOrd="0" presId="urn:microsoft.com/office/officeart/2005/8/layout/hList1"/>
    <dgm:cxn modelId="{93382B6A-D3EB-49E1-86E9-E7DDA1904656}" srcId="{C373326E-A004-4766-90CD-DB00EE69AF68}" destId="{0DC45446-07EC-4FF5-B6D5-73C4343C4B35}" srcOrd="1" destOrd="0" parTransId="{7CE04D43-DFEA-4E40-8AE1-B72DDEC07A8C}" sibTransId="{B6418120-23E6-4334-88D3-FAC3A0D286BB}"/>
    <dgm:cxn modelId="{81D26A8A-DECA-4162-B250-C29C08B629A9}" srcId="{AB75BA12-455E-4746-B528-F2BD99D95929}" destId="{06F4FDC0-92C7-4E93-BFD2-DBAC21245416}" srcOrd="0" destOrd="0" parTransId="{34B814C0-F622-443A-A3C7-8819F933AB39}" sibTransId="{174C5CC8-F16D-4049-82FA-C8CF2B5E3CC5}"/>
    <dgm:cxn modelId="{5C236CA8-C654-4186-97CA-6A7C70BB114F}" srcId="{C373326E-A004-4766-90CD-DB00EE69AF68}" destId="{AB75BA12-455E-4746-B528-F2BD99D95929}" srcOrd="2" destOrd="0" parTransId="{068E62C9-272C-40F6-BC44-49257C817F4A}" sibTransId="{B073A19F-D75A-4E55-93A0-CD28BA82DA74}"/>
    <dgm:cxn modelId="{7C98C9AD-0B32-44D8-A493-FCC0A3BECCEC}" type="presOf" srcId="{126C8C42-9F6D-495C-B64B-53717E0F8319}" destId="{0226A26E-792A-4975-82F8-5A98836E357C}" srcOrd="0" destOrd="0" presId="urn:microsoft.com/office/officeart/2005/8/layout/hList1"/>
    <dgm:cxn modelId="{7E849EC9-F532-4961-B7E3-0F42E7FE572A}" srcId="{C373326E-A004-4766-90CD-DB00EE69AF68}" destId="{126C8C42-9F6D-495C-B64B-53717E0F8319}" srcOrd="0" destOrd="0" parTransId="{C2BBA6C0-679D-45D6-A2D7-7EF6AEFB10FB}" sibTransId="{31052C54-5A48-4F16-A05A-8870E2395457}"/>
    <dgm:cxn modelId="{8D8D6CCC-F2DD-44FB-89AA-4384CE394282}" type="presOf" srcId="{2BC6D881-9362-4F2B-BBA8-40C088C52D84}" destId="{96BFA0C8-DEB7-4610-AA51-6B2F1FD016A9}" srcOrd="0" destOrd="0" presId="urn:microsoft.com/office/officeart/2005/8/layout/hList1"/>
    <dgm:cxn modelId="{25EAA3CF-6B80-4C6B-857D-E9B63D90D4E0}" srcId="{126C8C42-9F6D-495C-B64B-53717E0F8319}" destId="{F1E4ABD6-A424-40BF-A658-2C40E8263214}" srcOrd="0" destOrd="0" parTransId="{42F28D29-6C0C-4F65-AF97-8888F0975568}" sibTransId="{AB579486-BD1B-4D10-BB3B-A09FEFADC85F}"/>
    <dgm:cxn modelId="{C9F4CFDC-5497-4075-A574-68E185E9F6E2}" type="presOf" srcId="{06F4FDC0-92C7-4E93-BFD2-DBAC21245416}" destId="{19D6E00C-F75E-4020-808B-993011BE9F7B}" srcOrd="0" destOrd="0" presId="urn:microsoft.com/office/officeart/2005/8/layout/hList1"/>
    <dgm:cxn modelId="{D6DA39DE-CCF7-4E38-B450-2DA297697B0E}" srcId="{0DC45446-07EC-4FF5-B6D5-73C4343C4B35}" destId="{2BC6D881-9362-4F2B-BBA8-40C088C52D84}" srcOrd="0" destOrd="0" parTransId="{18C616D4-81CF-4707-8822-85F6BD695B81}" sibTransId="{D8D1D7DC-FBB0-45AE-B3A3-0AFF73F3750E}"/>
    <dgm:cxn modelId="{145EFB32-EA18-4C8D-B0A4-E5702533B0E5}" type="presParOf" srcId="{4FFCF6FF-B4F2-40BA-AF4B-AFA1B7B2CE8E}" destId="{3BC18BF5-FE15-4EA8-A488-039D6385A9A9}" srcOrd="0" destOrd="0" presId="urn:microsoft.com/office/officeart/2005/8/layout/hList1"/>
    <dgm:cxn modelId="{C0385FD4-B9FF-47A1-8521-4D9582E50274}" type="presParOf" srcId="{3BC18BF5-FE15-4EA8-A488-039D6385A9A9}" destId="{0226A26E-792A-4975-82F8-5A98836E357C}" srcOrd="0" destOrd="0" presId="urn:microsoft.com/office/officeart/2005/8/layout/hList1"/>
    <dgm:cxn modelId="{2E145EC7-6DF2-487A-BD67-76BDCD7A4FD0}" type="presParOf" srcId="{3BC18BF5-FE15-4EA8-A488-039D6385A9A9}" destId="{FD04E003-1346-4BD7-A6BB-1301EDD2C45D}" srcOrd="1" destOrd="0" presId="urn:microsoft.com/office/officeart/2005/8/layout/hList1"/>
    <dgm:cxn modelId="{6551E527-D101-45CB-B228-60DC4CD50FAC}" type="presParOf" srcId="{4FFCF6FF-B4F2-40BA-AF4B-AFA1B7B2CE8E}" destId="{6F8BCCB4-754B-4C67-BFD9-9910BC98B9B3}" srcOrd="1" destOrd="0" presId="urn:microsoft.com/office/officeart/2005/8/layout/hList1"/>
    <dgm:cxn modelId="{A096CBBA-1E84-495D-AFC7-D8708CB3F05C}" type="presParOf" srcId="{4FFCF6FF-B4F2-40BA-AF4B-AFA1B7B2CE8E}" destId="{6FCC1D53-5F9C-474D-A161-BF5190BCEBE3}" srcOrd="2" destOrd="0" presId="urn:microsoft.com/office/officeart/2005/8/layout/hList1"/>
    <dgm:cxn modelId="{CC168BA2-5A9B-4F3D-8090-C29532D81424}" type="presParOf" srcId="{6FCC1D53-5F9C-474D-A161-BF5190BCEBE3}" destId="{112BCDA1-6948-4184-B0CC-D9BE3051A354}" srcOrd="0" destOrd="0" presId="urn:microsoft.com/office/officeart/2005/8/layout/hList1"/>
    <dgm:cxn modelId="{798C9815-F16E-4071-95BF-617EED643710}" type="presParOf" srcId="{6FCC1D53-5F9C-474D-A161-BF5190BCEBE3}" destId="{96BFA0C8-DEB7-4610-AA51-6B2F1FD016A9}" srcOrd="1" destOrd="0" presId="urn:microsoft.com/office/officeart/2005/8/layout/hList1"/>
    <dgm:cxn modelId="{849958AF-4FD5-4980-91C9-F6A4D110193D}" type="presParOf" srcId="{4FFCF6FF-B4F2-40BA-AF4B-AFA1B7B2CE8E}" destId="{B7E6B28C-923E-4A51-B70D-C01D7457F5AC}" srcOrd="3" destOrd="0" presId="urn:microsoft.com/office/officeart/2005/8/layout/hList1"/>
    <dgm:cxn modelId="{FE5735EF-01E5-4823-9F71-8057251AD88A}" type="presParOf" srcId="{4FFCF6FF-B4F2-40BA-AF4B-AFA1B7B2CE8E}" destId="{8E94C450-244B-468C-84F1-DCCBCBDDF34B}" srcOrd="4" destOrd="0" presId="urn:microsoft.com/office/officeart/2005/8/layout/hList1"/>
    <dgm:cxn modelId="{E4839712-7FE5-4757-8700-9541B54F3791}" type="presParOf" srcId="{8E94C450-244B-468C-84F1-DCCBCBDDF34B}" destId="{30A5A0AA-C985-4B9A-81A0-380EE3FD7C6F}" srcOrd="0" destOrd="0" presId="urn:microsoft.com/office/officeart/2005/8/layout/hList1"/>
    <dgm:cxn modelId="{5FAA7415-77B1-458C-916C-F8BEDE7F092F}" type="presParOf" srcId="{8E94C450-244B-468C-84F1-DCCBCBDDF34B}" destId="{19D6E00C-F75E-4020-808B-993011BE9F7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9817492" cy="3362796"/>
        <a:chOff x="0" y="0"/>
        <a:chExt cx="9817492" cy="3362796"/>
      </a:xfrm>
    </dsp:grpSpPr>
    <dsp:sp modelId="{0226A26E-792A-4975-82F8-5A98836E357C}">
      <dsp:nvSpPr>
        <dsp:cNvPr id="3" name="矩形 2"/>
        <dsp:cNvSpPr/>
      </dsp:nvSpPr>
      <dsp:spPr bwMode="white">
        <a:xfrm>
          <a:off x="0" y="0"/>
          <a:ext cx="2993138" cy="993601"/>
        </a:xfrm>
        <a:prstGeom prst="rect">
          <a:avLst/>
        </a:prstGeom>
      </dsp:spPr>
      <dsp:style>
        <a:lnRef idx="1">
          <a:schemeClr val="accen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06680" tIns="60960" rIns="10668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dirty="0"/>
            <a:t>解决什么问题？</a:t>
          </a:r>
        </a:p>
      </dsp:txBody>
      <dsp:txXfrm>
        <a:off x="0" y="0"/>
        <a:ext cx="2993138" cy="993601"/>
      </dsp:txXfrm>
    </dsp:sp>
    <dsp:sp modelId="{FD04E003-1346-4BD7-A6BB-1301EDD2C45D}">
      <dsp:nvSpPr>
        <dsp:cNvPr id="4" name="矩形 3"/>
        <dsp:cNvSpPr/>
      </dsp:nvSpPr>
      <dsp:spPr bwMode="white">
        <a:xfrm>
          <a:off x="0" y="993601"/>
          <a:ext cx="2993138" cy="2369195"/>
        </a:xfrm>
        <a:prstGeom prst="rect">
          <a:avLst/>
        </a:prstGeom>
      </dsp:spPr>
      <dsp:style>
        <a:lnRef idx="1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74676" tIns="74676" rIns="99568" bIns="112014" anchor="t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14300" lvl="1" indent="-1143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dirty="0">
              <a:solidFill>
                <a:schemeClr val="dk1"/>
              </a:solidFill>
              <a:latin typeface="+mn-ea"/>
              <a:ea typeface="+mn-ea"/>
            </a:rPr>
            <a:t>新冠持续循环，老年和基础病患者需要低</a:t>
          </a:r>
          <a:r>
            <a:rPr lang="en-US" altLang="en-US" sz="1400" dirty="0">
              <a:solidFill>
                <a:schemeClr val="dk1"/>
              </a:solidFill>
              <a:latin typeface="+mn-ea"/>
              <a:ea typeface="+mn-ea"/>
            </a:rPr>
            <a:t>DDI</a:t>
          </a:r>
          <a:r>
            <a:rPr lang="zh-CN" altLang="en-US" sz="1400" dirty="0">
              <a:solidFill>
                <a:schemeClr val="dk1"/>
              </a:solidFill>
              <a:latin typeface="+mn-ea"/>
              <a:ea typeface="+mn-ea"/>
            </a:rPr>
            <a:t>、可快速使用的口服抗病毒药。</a:t>
          </a:r>
          <a:endParaRPr>
            <a:solidFill>
              <a:schemeClr val="dk1"/>
            </a:solidFill>
          </a:endParaRPr>
        </a:p>
      </dsp:txBody>
      <dsp:txXfrm>
        <a:off x="0" y="993601"/>
        <a:ext cx="2993138" cy="2369195"/>
      </dsp:txXfrm>
    </dsp:sp>
    <dsp:sp modelId="{112BCDA1-6948-4184-B0CC-D9BE3051A354}">
      <dsp:nvSpPr>
        <dsp:cNvPr id="5" name="矩形 4"/>
        <dsp:cNvSpPr/>
      </dsp:nvSpPr>
      <dsp:spPr bwMode="white">
        <a:xfrm>
          <a:off x="3412177" y="0"/>
          <a:ext cx="2993138" cy="993601"/>
        </a:xfrm>
        <a:prstGeom prst="rect">
          <a:avLst/>
        </a:prstGeom>
      </dsp:spPr>
      <dsp:style>
        <a:lnRef idx="1">
          <a:schemeClr val="accen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06680" tIns="60960" rIns="10668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dirty="0"/>
            <a:t>为什么不是简单重复已有</a:t>
          </a:r>
          <a:r>
            <a:rPr lang="en-US" altLang="en-US" sz="1500" dirty="0"/>
            <a:t>3CL</a:t>
          </a:r>
          <a:r>
            <a:rPr lang="zh-CN" altLang="en-US" sz="1500" dirty="0"/>
            <a:t>药物？</a:t>
          </a:r>
        </a:p>
      </dsp:txBody>
      <dsp:txXfrm>
        <a:off x="3412177" y="0"/>
        <a:ext cx="2993138" cy="993601"/>
      </dsp:txXfrm>
    </dsp:sp>
    <dsp:sp modelId="{96BFA0C8-DEB7-4610-AA51-6B2F1FD016A9}">
      <dsp:nvSpPr>
        <dsp:cNvPr id="6" name="矩形 5"/>
        <dsp:cNvSpPr/>
      </dsp:nvSpPr>
      <dsp:spPr bwMode="white">
        <a:xfrm>
          <a:off x="3412177" y="993601"/>
          <a:ext cx="2993138" cy="2369195"/>
        </a:xfrm>
        <a:prstGeom prst="rect">
          <a:avLst/>
        </a:prstGeom>
      </dsp:spPr>
      <dsp:style>
        <a:lnRef idx="1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74676" tIns="74676" rIns="99568" bIns="112014" anchor="t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14300" lvl="1" indent="-1143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dirty="0">
              <a:solidFill>
                <a:schemeClr val="dk1"/>
              </a:solidFill>
              <a:latin typeface="+mn-ea"/>
              <a:ea typeface="+mn-ea"/>
            </a:rPr>
            <a:t>本品是全球唯一单一成分</a:t>
          </a:r>
          <a:r>
            <a:rPr lang="en-US" altLang="en-US" sz="1400" dirty="0">
              <a:solidFill>
                <a:schemeClr val="dk1"/>
              </a:solidFill>
              <a:latin typeface="+mn-ea"/>
              <a:ea typeface="+mn-ea"/>
            </a:rPr>
            <a:t>3CLpro+CTSL</a:t>
          </a:r>
          <a:r>
            <a:rPr lang="zh-CN" altLang="en-US" sz="1400" dirty="0">
              <a:solidFill>
                <a:schemeClr val="dk1"/>
              </a:solidFill>
              <a:latin typeface="+mn-ea"/>
              <a:ea typeface="+mn-ea"/>
            </a:rPr>
            <a:t>双靶点药物，同时阻断病毒复制与病毒入侵，且无需利托那韦。</a:t>
          </a:r>
          <a:endParaRPr>
            <a:solidFill>
              <a:schemeClr val="dk1"/>
            </a:solidFill>
          </a:endParaRPr>
        </a:p>
      </dsp:txBody>
      <dsp:txXfrm>
        <a:off x="3412177" y="993601"/>
        <a:ext cx="2993138" cy="2369195"/>
      </dsp:txXfrm>
    </dsp:sp>
    <dsp:sp modelId="{30A5A0AA-C985-4B9A-81A0-380EE3FD7C6F}">
      <dsp:nvSpPr>
        <dsp:cNvPr id="7" name="矩形 6"/>
        <dsp:cNvSpPr/>
      </dsp:nvSpPr>
      <dsp:spPr bwMode="white">
        <a:xfrm>
          <a:off x="6824354" y="0"/>
          <a:ext cx="2993138" cy="993601"/>
        </a:xfrm>
        <a:prstGeom prst="rect">
          <a:avLst/>
        </a:prstGeom>
      </dsp:spPr>
      <dsp:style>
        <a:lnRef idx="1">
          <a:schemeClr val="accen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06680" tIns="60960" rIns="10668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dirty="0"/>
            <a:t>医保为什么应支持？</a:t>
          </a:r>
        </a:p>
      </dsp:txBody>
      <dsp:txXfrm>
        <a:off x="6824354" y="0"/>
        <a:ext cx="2993138" cy="993601"/>
      </dsp:txXfrm>
    </dsp:sp>
    <dsp:sp modelId="{19D6E00C-F75E-4020-808B-993011BE9F7B}">
      <dsp:nvSpPr>
        <dsp:cNvPr id="8" name="矩形 7"/>
        <dsp:cNvSpPr/>
      </dsp:nvSpPr>
      <dsp:spPr bwMode="white">
        <a:xfrm>
          <a:off x="6824354" y="993601"/>
          <a:ext cx="2993138" cy="2369195"/>
        </a:xfrm>
        <a:prstGeom prst="rect">
          <a:avLst/>
        </a:prstGeom>
      </dsp:spPr>
      <dsp:style>
        <a:lnRef idx="1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74676" tIns="74676" rIns="99568" bIns="112014" anchor="t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14300" lvl="1" indent="-1143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sz="1400" dirty="0">
              <a:solidFill>
                <a:schemeClr val="dk1"/>
              </a:solidFill>
            </a:rPr>
            <a:t>在疗程费用锚定参照药的前提下，可为高危多重用药患者提供更安全、有效、可储备的国产双靶点治疗选择。</a:t>
          </a:r>
          <a:endParaRPr lang="zh-CN" altLang="en-US" sz="1400" dirty="0">
            <a:solidFill>
              <a:schemeClr val="dk1"/>
            </a:solidFill>
            <a:latin typeface="+mn-ea"/>
            <a:ea typeface="+mn-ea"/>
          </a:endParaRPr>
        </a:p>
      </dsp:txBody>
      <dsp:txXfrm>
        <a:off x="6824354" y="993601"/>
        <a:ext cx="2993138" cy="2369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3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0.105305628404277</cdr:x>
      <cdr:y>0.0799210656142082</cdr:y>
    </cdr:from>
    <cdr:to>
      <cdr:x>0.369780108936857</cdr:x>
      <cdr:y>0.256536753823384</cdr:y>
    </cdr:to>
    <cdr:sp>
      <cdr:nvSpPr>
        <cdr:cNvPr id="2" name="矩形 1"/>
        <cdr:cNvSpPr/>
      </cdr:nvSpPr>
      <cdr:spPr xmlns:a="http://schemas.openxmlformats.org/drawingml/2006/main">
        <a:xfrm xmlns:a="http://schemas.openxmlformats.org/drawingml/2006/main">
          <a:off x="331470" y="102870"/>
          <a:ext cx="832485" cy="22733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 xmlns:a="http://schemas.openxmlformats.org/drawingml/2006/main">
        <a:bodyPr vertOverflow="clip" horzOverflow="clip" wrap="square" rtlCol="0" anchor="t"/>
        <a:p>
          <a:r>
            <a:rPr lang="zh-CN" sz="1400"/>
            <a:t>万人</a:t>
          </a:r>
          <a:endParaRPr lang="zh-CN" sz="14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4F551-9EC6-4454-A362-2EC9D4039B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07C45-F88B-40F5-8C63-ADDF3F863F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2C6F4-3F8A-49B1-B04B-471AF80CEA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349D-50B9-4AC5-B9FC-E57466470F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5957-0219-475A-8136-0AF077222B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349D-50B9-4AC5-B9FC-E57466470F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5957-0219-475A-8136-0AF077222B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349D-50B9-4AC5-B9FC-E57466470F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5957-0219-475A-8136-0AF077222B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349D-50B9-4AC5-B9FC-E57466470F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5957-0219-475A-8136-0AF077222B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349D-50B9-4AC5-B9FC-E57466470F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5957-0219-475A-8136-0AF077222B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349D-50B9-4AC5-B9FC-E57466470F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5957-0219-475A-8136-0AF077222B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349D-50B9-4AC5-B9FC-E57466470F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5957-0219-475A-8136-0AF077222B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349D-50B9-4AC5-B9FC-E57466470F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5957-0219-475A-8136-0AF077222B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349D-50B9-4AC5-B9FC-E57466470F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5957-0219-475A-8136-0AF077222B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349D-50B9-4AC5-B9FC-E57466470F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5957-0219-475A-8136-0AF077222B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349D-50B9-4AC5-B9FC-E57466470F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5957-0219-475A-8136-0AF077222B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0349D-50B9-4AC5-B9FC-E57466470F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A5957-0219-475A-8136-0AF077222B5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1" Type="http://schemas.openxmlformats.org/officeDocument/2006/relationships/slideLayout" Target="../slideLayouts/slideLayout13.xml"/><Relationship Id="rId30" Type="http://schemas.openxmlformats.org/officeDocument/2006/relationships/image" Target="../media/image3.png"/><Relationship Id="rId3" Type="http://schemas.openxmlformats.org/officeDocument/2006/relationships/tags" Target="../tags/tag52.xml"/><Relationship Id="rId29" Type="http://schemas.openxmlformats.org/officeDocument/2006/relationships/image" Target="../media/image2.png"/><Relationship Id="rId28" Type="http://schemas.openxmlformats.org/officeDocument/2006/relationships/tags" Target="../tags/tag77.xml"/><Relationship Id="rId27" Type="http://schemas.openxmlformats.org/officeDocument/2006/relationships/tags" Target="../tags/tag76.xml"/><Relationship Id="rId26" Type="http://schemas.openxmlformats.org/officeDocument/2006/relationships/tags" Target="../tags/tag75.xml"/><Relationship Id="rId25" Type="http://schemas.openxmlformats.org/officeDocument/2006/relationships/tags" Target="../tags/tag74.xml"/><Relationship Id="rId24" Type="http://schemas.openxmlformats.org/officeDocument/2006/relationships/tags" Target="../tags/tag73.xml"/><Relationship Id="rId23" Type="http://schemas.openxmlformats.org/officeDocument/2006/relationships/tags" Target="../tags/tag72.xml"/><Relationship Id="rId22" Type="http://schemas.openxmlformats.org/officeDocument/2006/relationships/tags" Target="../tags/tag71.xml"/><Relationship Id="rId21" Type="http://schemas.openxmlformats.org/officeDocument/2006/relationships/tags" Target="../tags/tag70.xml"/><Relationship Id="rId20" Type="http://schemas.openxmlformats.org/officeDocument/2006/relationships/tags" Target="../tags/tag69.xml"/><Relationship Id="rId2" Type="http://schemas.openxmlformats.org/officeDocument/2006/relationships/tags" Target="../tags/tag51.xml"/><Relationship Id="rId19" Type="http://schemas.openxmlformats.org/officeDocument/2006/relationships/tags" Target="../tags/tag68.xml"/><Relationship Id="rId18" Type="http://schemas.openxmlformats.org/officeDocument/2006/relationships/tags" Target="../tags/tag67.xml"/><Relationship Id="rId17" Type="http://schemas.openxmlformats.org/officeDocument/2006/relationships/tags" Target="../tags/tag66.xml"/><Relationship Id="rId16" Type="http://schemas.openxmlformats.org/officeDocument/2006/relationships/tags" Target="../tags/tag65.xml"/><Relationship Id="rId15" Type="http://schemas.openxmlformats.org/officeDocument/2006/relationships/tags" Target="../tags/tag64.xml"/><Relationship Id="rId14" Type="http://schemas.openxmlformats.org/officeDocument/2006/relationships/tags" Target="../tags/tag63.xml"/><Relationship Id="rId13" Type="http://schemas.openxmlformats.org/officeDocument/2006/relationships/tags" Target="../tags/tag62.xml"/><Relationship Id="rId12" Type="http://schemas.openxmlformats.org/officeDocument/2006/relationships/tags" Target="../tags/tag6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image" Target="../media/image13.svg"/><Relationship Id="rId3" Type="http://schemas.openxmlformats.org/officeDocument/2006/relationships/image" Target="../media/image12.png"/><Relationship Id="rId21" Type="http://schemas.openxmlformats.org/officeDocument/2006/relationships/slideLayout" Target="../slideLayouts/slideLayout13.xml"/><Relationship Id="rId20" Type="http://schemas.openxmlformats.org/officeDocument/2006/relationships/image" Target="../media/image3.png"/><Relationship Id="rId2" Type="http://schemas.openxmlformats.org/officeDocument/2006/relationships/tags" Target="../tags/tag79.xml"/><Relationship Id="rId19" Type="http://schemas.openxmlformats.org/officeDocument/2006/relationships/image" Target="../media/image2.png"/><Relationship Id="rId18" Type="http://schemas.openxmlformats.org/officeDocument/2006/relationships/tags" Target="../tags/tag93.xml"/><Relationship Id="rId17" Type="http://schemas.openxmlformats.org/officeDocument/2006/relationships/tags" Target="../tags/tag92.xml"/><Relationship Id="rId16" Type="http://schemas.openxmlformats.org/officeDocument/2006/relationships/tags" Target="../tags/tag91.xml"/><Relationship Id="rId15" Type="http://schemas.openxmlformats.org/officeDocument/2006/relationships/tags" Target="../tags/tag90.xml"/><Relationship Id="rId14" Type="http://schemas.openxmlformats.org/officeDocument/2006/relationships/tags" Target="../tags/tag89.xml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tags" Target="../tags/tag78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1.png"/><Relationship Id="rId7" Type="http://schemas.openxmlformats.org/officeDocument/2006/relationships/image" Target="../media/image3.png"/><Relationship Id="rId6" Type="http://schemas.openxmlformats.org/officeDocument/2006/relationships/image" Target="../media/image2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1" Type="http://schemas.openxmlformats.org/officeDocument/2006/relationships/notesSlide" Target="../notesSlides/notesSlide2.xml"/><Relationship Id="rId20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9" Type="http://schemas.openxmlformats.org/officeDocument/2006/relationships/image" Target="../media/image5.png"/><Relationship Id="rId18" Type="http://schemas.openxmlformats.org/officeDocument/2006/relationships/image" Target="../media/image3.png"/><Relationship Id="rId17" Type="http://schemas.openxmlformats.org/officeDocument/2006/relationships/image" Target="../media/image2.png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image" Target="../media/image3.png"/><Relationship Id="rId7" Type="http://schemas.openxmlformats.org/officeDocument/2006/relationships/image" Target="../media/image7.svg"/><Relationship Id="rId6" Type="http://schemas.openxmlformats.org/officeDocument/2006/relationships/image" Target="../media/image6.png"/><Relationship Id="rId5" Type="http://schemas.openxmlformats.org/officeDocument/2006/relationships/tags" Target="../tags/tag17.xml"/><Relationship Id="rId4" Type="http://schemas.openxmlformats.org/officeDocument/2006/relationships/image" Target="../media/image2.png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6.xml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7" Type="http://schemas.openxmlformats.org/officeDocument/2006/relationships/slideLayout" Target="../slideLayouts/slideLayout13.xml"/><Relationship Id="rId26" Type="http://schemas.openxmlformats.org/officeDocument/2006/relationships/image" Target="../media/image3.png"/><Relationship Id="rId25" Type="http://schemas.openxmlformats.org/officeDocument/2006/relationships/image" Target="../media/image2.png"/><Relationship Id="rId24" Type="http://schemas.openxmlformats.org/officeDocument/2006/relationships/tags" Target="../tags/tag45.xml"/><Relationship Id="rId23" Type="http://schemas.openxmlformats.org/officeDocument/2006/relationships/tags" Target="../tags/tag44.xml"/><Relationship Id="rId22" Type="http://schemas.openxmlformats.org/officeDocument/2006/relationships/tags" Target="../tags/tag43.xml"/><Relationship Id="rId21" Type="http://schemas.openxmlformats.org/officeDocument/2006/relationships/tags" Target="../tags/tag42.xml"/><Relationship Id="rId20" Type="http://schemas.openxmlformats.org/officeDocument/2006/relationships/tags" Target="../tags/tag41.xml"/><Relationship Id="rId2" Type="http://schemas.openxmlformats.org/officeDocument/2006/relationships/tags" Target="../tags/tag23.xml"/><Relationship Id="rId19" Type="http://schemas.openxmlformats.org/officeDocument/2006/relationships/tags" Target="../tags/tag40.xml"/><Relationship Id="rId18" Type="http://schemas.openxmlformats.org/officeDocument/2006/relationships/tags" Target="../tags/tag39.xml"/><Relationship Id="rId17" Type="http://schemas.openxmlformats.org/officeDocument/2006/relationships/tags" Target="../tags/tag38.xml"/><Relationship Id="rId16" Type="http://schemas.openxmlformats.org/officeDocument/2006/relationships/tags" Target="../tags/tag37.xml"/><Relationship Id="rId15" Type="http://schemas.openxmlformats.org/officeDocument/2006/relationships/tags" Target="../tags/tag36.xml"/><Relationship Id="rId14" Type="http://schemas.openxmlformats.org/officeDocument/2006/relationships/tags" Target="../tags/tag35.xml"/><Relationship Id="rId13" Type="http://schemas.openxmlformats.org/officeDocument/2006/relationships/tags" Target="../tags/tag34.xml"/><Relationship Id="rId12" Type="http://schemas.openxmlformats.org/officeDocument/2006/relationships/tags" Target="../tags/tag33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tags" Target="../tags/tag2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167005" y="79375"/>
            <a:ext cx="5715000" cy="59563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MiSans" pitchFamily="34" charset="-120"/>
              </a:rPr>
              <a:t>申报条件：拟新增通用名【条件1】  </a:t>
            </a:r>
            <a:endParaRPr lang="en-US" sz="20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MiSans" pitchFamily="34" charset="-12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MiSans" pitchFamily="34" charset="-120"/>
              </a:rPr>
              <a:t>申报目录类别：</a:t>
            </a:r>
            <a:r>
              <a:rPr lang="zh-CN" altLang="en-US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MiSans" pitchFamily="34" charset="-120"/>
              </a:rPr>
              <a:t>基本</a:t>
            </a:r>
            <a:r>
              <a:rPr lang="zh-CN" altLang="en-US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MiSans" pitchFamily="34" charset="-120"/>
              </a:rPr>
              <a:t>医保目录</a:t>
            </a:r>
            <a:endParaRPr lang="zh-CN" altLang="en-US" sz="20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MiSans" pitchFamily="34" charset="-12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571500" y="674370"/>
            <a:ext cx="11049000" cy="0"/>
          </a:xfrm>
          <a:prstGeom prst="straightConnector1">
            <a:avLst/>
          </a:prstGeom>
          <a:noFill/>
          <a:ln w="12700">
            <a:solidFill>
              <a:srgbClr val="E2E8F0"/>
            </a:solidFill>
            <a:prstDash val="solid"/>
            <a:headEnd type="none"/>
            <a:tailEnd type="none"/>
          </a:ln>
        </p:spPr>
      </p:sp>
      <p:sp>
        <p:nvSpPr>
          <p:cNvPr id="5" name="Text 3"/>
          <p:cNvSpPr/>
          <p:nvPr/>
        </p:nvSpPr>
        <p:spPr>
          <a:xfrm>
            <a:off x="2201545" y="1108710"/>
            <a:ext cx="7523480" cy="5715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r>
              <a:rPr lang="zh-CN" altLang="zh-CN" sz="4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奥格特韦钠胶囊（奥维宁</a:t>
            </a:r>
            <a:r>
              <a:rPr lang="en-US" altLang="zh-CN" sz="4800" b="1" baseline="30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®</a:t>
            </a:r>
            <a:r>
              <a:rPr lang="zh-CN" altLang="zh-CN" sz="4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zh-CN" sz="48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 4"/>
          <p:cNvSpPr/>
          <p:nvPr/>
        </p:nvSpPr>
        <p:spPr>
          <a:xfrm>
            <a:off x="4245287" y="5647904"/>
            <a:ext cx="2989372" cy="3429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黑体" panose="02010609060101010101" pitchFamily="49" charset="-122"/>
                <a:ea typeface="黑体" panose="02010609060101010101" pitchFamily="49" charset="-122"/>
                <a:cs typeface="MiSans" pitchFamily="34" charset="-120"/>
              </a:rPr>
              <a:t>浙江艾森药业有限公司</a:t>
            </a:r>
            <a:endParaRPr 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Shape 5"/>
          <p:cNvSpPr/>
          <p:nvPr/>
        </p:nvSpPr>
        <p:spPr>
          <a:xfrm>
            <a:off x="1943450" y="3276391"/>
            <a:ext cx="8382000" cy="0"/>
          </a:xfrm>
          <a:prstGeom prst="straightConnector1">
            <a:avLst/>
          </a:prstGeom>
          <a:noFill/>
          <a:ln w="12700">
            <a:solidFill>
              <a:srgbClr val="E2E8F0"/>
            </a:solidFill>
            <a:prstDash val="solid"/>
            <a:headEnd type="none"/>
            <a:tailEnd type="none"/>
          </a:ln>
        </p:spPr>
      </p:sp>
      <p:sp>
        <p:nvSpPr>
          <p:cNvPr id="8" name="Shape 6"/>
          <p:cNvSpPr/>
          <p:nvPr/>
        </p:nvSpPr>
        <p:spPr>
          <a:xfrm>
            <a:off x="167005" y="3674110"/>
            <a:ext cx="2482215" cy="1386205"/>
          </a:xfrm>
          <a:prstGeom prst="rect">
            <a:avLst/>
          </a:prstGeom>
          <a:solidFill>
            <a:srgbClr val="F7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5828030" y="3670935"/>
            <a:ext cx="2453005" cy="1393190"/>
          </a:xfrm>
          <a:prstGeom prst="rect">
            <a:avLst/>
          </a:prstGeom>
          <a:solidFill>
            <a:srgbClr val="F7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2649220" y="3670935"/>
            <a:ext cx="3189605" cy="1392555"/>
          </a:xfrm>
          <a:prstGeom prst="rect">
            <a:avLst/>
          </a:prstGeom>
          <a:solidFill>
            <a:srgbClr val="F7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8289290" y="3664585"/>
            <a:ext cx="3623945" cy="1391285"/>
          </a:xfrm>
          <a:prstGeom prst="rect">
            <a:avLst/>
          </a:prstGeom>
          <a:solidFill>
            <a:srgbClr val="F7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21285" y="3681730"/>
            <a:ext cx="2527935" cy="127254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MiSans" pitchFamily="34" charset="-120"/>
              </a:rPr>
              <a:t>全球唯一双靶点</a:t>
            </a:r>
            <a:endParaRPr lang="zh-CN" altLang="en-US" sz="20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MiSans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3CLpro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抑制复制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CTSL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阻断入侵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672715" y="3674110"/>
            <a:ext cx="3072130" cy="14763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MiSans" pitchFamily="34" charset="-120"/>
              </a:rPr>
              <a:t>全球唯一双靶点</a:t>
            </a:r>
            <a:endParaRPr lang="en-US" altLang="zh-CN" sz="20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MiSans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MiSans" pitchFamily="34" charset="-120"/>
              </a:rPr>
              <a:t>耐药屏障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MiSans" pitchFamily="34" charset="-120"/>
              </a:rPr>
              <a:t>更高</a:t>
            </a:r>
            <a:endParaRPr lang="zh-CN" altLang="zh-CN" dirty="0">
              <a:latin typeface="黑体" panose="02010609060101010101" pitchFamily="49" charset="-122"/>
              <a:ea typeface="黑体" panose="02010609060101010101" pitchFamily="49" charset="-122"/>
              <a:cs typeface="MiSans" pitchFamily="34" charset="-12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5814060" y="3710305"/>
            <a:ext cx="2437130" cy="139954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MiSans" pitchFamily="34" charset="-120"/>
              </a:rPr>
              <a:t>症状恢复提前</a:t>
            </a:r>
            <a:r>
              <a:rPr lang="en-US" altLang="zh-CN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MiSans" pitchFamily="34" charset="-120"/>
              </a:rPr>
              <a:t>2.44</a:t>
            </a: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MiSans" pitchFamily="34" charset="-120"/>
              </a:rPr>
              <a:t>天</a:t>
            </a:r>
            <a:endParaRPr lang="en-US" altLang="zh-CN" sz="20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MiSans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MiSans" pitchFamily="34" charset="-120"/>
              </a:rPr>
              <a:t>优于其他药物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MiSans" pitchFamily="34" charset="-12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320405" y="3668395"/>
            <a:ext cx="3464560" cy="13214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MiSans" pitchFamily="34" charset="-120"/>
              </a:rPr>
              <a:t>高危人群获益突出</a:t>
            </a:r>
            <a:endParaRPr lang="en-US" altLang="zh-CN" sz="20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MiSans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MiSans" pitchFamily="34" charset="-120"/>
              </a:rPr>
              <a:t>60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MiSans" pitchFamily="34" charset="-120"/>
              </a:rPr>
              <a:t>岁以上和心血管疾病</a:t>
            </a:r>
            <a:b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MiSans" pitchFamily="34" charset="-120"/>
              </a:rPr>
            </a:b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MiSans" pitchFamily="34" charset="-120"/>
              </a:rPr>
              <a:t>患者症状恢复时间缩短更明显</a:t>
            </a:r>
            <a:endParaRPr lang="en-US" sz="2000" dirty="0">
              <a:latin typeface="黑体" panose="02010609060101010101" pitchFamily="49" charset="-122"/>
              <a:ea typeface="黑体" panose="02010609060101010101" pitchFamily="49" charset="-122"/>
              <a:cs typeface="MiSans" pitchFamily="34" charset="-120"/>
            </a:endParaRPr>
          </a:p>
        </p:txBody>
      </p:sp>
      <p:sp>
        <p:nvSpPr>
          <p:cNvPr id="2" name="Rectangle 4"/>
          <p:cNvSpPr/>
          <p:nvPr/>
        </p:nvSpPr>
        <p:spPr>
          <a:xfrm>
            <a:off x="166852" y="2021419"/>
            <a:ext cx="11247120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defRPr sz="2200" b="1">
                <a:solidFill>
                  <a:srgbClr val="1A3A5C"/>
                </a:solidFill>
                <a:latin typeface="微软雅黑" panose="020B0503020204020204" charset="-122"/>
              </a:defRPr>
            </a:pPr>
            <a:r>
              <a:rPr lang="zh-CN" altLang="en-US" dirty="0">
                <a:solidFill>
                  <a:srgbClr val="FF0000"/>
                </a:solidFill>
              </a:rPr>
              <a:t>全球首个且目前唯一单一成分3</a:t>
            </a:r>
            <a:r>
              <a:rPr lang="en-US" altLang="zh-CN" dirty="0">
                <a:solidFill>
                  <a:srgbClr val="FF0000"/>
                </a:solidFill>
              </a:rPr>
              <a:t>CLpro+CTSL</a:t>
            </a:r>
            <a:r>
              <a:rPr lang="zh-CN" altLang="en-US" dirty="0">
                <a:solidFill>
                  <a:srgbClr val="FF0000"/>
                </a:solidFill>
              </a:rPr>
              <a:t>双靶点口服抗病毒药</a:t>
            </a:r>
            <a:r>
              <a:rPr dirty="0">
                <a:solidFill>
                  <a:schemeClr val="tx1"/>
                </a:solidFill>
              </a:rPr>
              <a:t>：</a:t>
            </a:r>
            <a:endParaRPr dirty="0">
              <a:solidFill>
                <a:schemeClr val="tx1"/>
              </a:solidFill>
            </a:endParaRPr>
          </a:p>
          <a:p>
            <a:pPr algn="ctr">
              <a:spcBef>
                <a:spcPts val="400"/>
              </a:spcBef>
              <a:defRPr sz="2200" b="1">
                <a:solidFill>
                  <a:srgbClr val="E85D04"/>
                </a:solidFill>
                <a:latin typeface="微软雅黑" panose="020B0503020204020204" charset="-122"/>
              </a:defRPr>
            </a:pPr>
            <a:r>
              <a:rPr lang="en-US" altLang="zh-CN" dirty="0">
                <a:solidFill>
                  <a:schemeClr val="tx1"/>
                </a:solidFill>
              </a:rPr>
              <a:t>         </a:t>
            </a:r>
            <a:r>
              <a:rPr lang="zh-CN" altLang="en-US" dirty="0">
                <a:solidFill>
                  <a:schemeClr val="tx1"/>
                </a:solidFill>
              </a:rPr>
              <a:t>同时阻断病毒复制与病毒入侵，无需利托那韦，服务高危基础病多重用药人群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515098"/>
            <a:ext cx="10719755" cy="3429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1" name="Rectangle 20"/>
          <p:cNvSpPr/>
          <p:nvPr/>
        </p:nvSpPr>
        <p:spPr>
          <a:xfrm>
            <a:off x="0" y="6515100"/>
            <a:ext cx="2201545" cy="3429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 b="1">
                <a:solidFill>
                  <a:srgbClr val="FFFFFF"/>
                </a:solidFill>
                <a:latin typeface="微软雅黑" panose="020B0503020204020204" charset="-122"/>
              </a:defRPr>
            </a:pPr>
            <a:r>
              <a:rPr lang="zh-CN" sz="2000" dirty="0" err="1"/>
              <a:t>临床与医保价值：</a:t>
            </a:r>
            <a:endParaRPr lang="zh-CN" sz="2000" dirty="0" err="1"/>
          </a:p>
        </p:txBody>
      </p:sp>
      <p:sp>
        <p:nvSpPr>
          <p:cNvPr id="22" name="Rectangle 21"/>
          <p:cNvSpPr/>
          <p:nvPr/>
        </p:nvSpPr>
        <p:spPr>
          <a:xfrm>
            <a:off x="2301875" y="6452235"/>
            <a:ext cx="9845040" cy="5029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>
              <a:defRPr sz="1400">
                <a:solidFill>
                  <a:srgbClr val="1A3A5C"/>
                </a:solidFill>
                <a:latin typeface="微软雅黑" panose="020B0503020204020204" charset="-122"/>
              </a:defRPr>
            </a:pP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全球唯一单一成分双靶点抗病毒药，为高危多重用药患者提供低</a:t>
            </a:r>
            <a:r>
              <a:rPr lang="en-US" altLang="zh-CN" sz="1400" dirty="0">
                <a:solidFill>
                  <a:schemeClr val="tx1"/>
                </a:solidFill>
                <a:latin typeface="+mn-ea"/>
              </a:rPr>
              <a:t>DDI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治疗选择。</a:t>
            </a:r>
            <a:endParaRPr lang="zh-CN" altLang="en-US" sz="14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68422" y="-9998"/>
            <a:ext cx="2210435" cy="62928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060" y="6133630"/>
            <a:ext cx="1471940" cy="762936"/>
          </a:xfrm>
          <a:prstGeom prst="rect">
            <a:avLst/>
          </a:prstGeom>
        </p:spPr>
      </p:pic>
      <p:pic>
        <p:nvPicPr>
          <p:cNvPr id="26" name="图片 2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38"/>
          <a:stretch>
            <a:fillRect/>
          </a:stretch>
        </p:blipFill>
        <p:spPr>
          <a:xfrm>
            <a:off x="11290913" y="15216"/>
            <a:ext cx="1030014" cy="70069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4"/>
          <p:cNvSpPr/>
          <p:nvPr/>
        </p:nvSpPr>
        <p:spPr>
          <a:xfrm>
            <a:off x="0" y="52"/>
            <a:ext cx="1509204" cy="285750"/>
          </a:xfrm>
          <a:prstGeom prst="rect">
            <a:avLst/>
          </a:prstGeom>
          <a:solidFill>
            <a:srgbClr val="0070C0"/>
          </a:solidFill>
          <a:ln w="0" cap="flat">
            <a:solidFill>
              <a:srgbClr val="0070C0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3205" algn="l" rtl="0" eaLnBrk="0">
              <a:lnSpc>
                <a:spcPct val="89000"/>
              </a:lnSpc>
            </a:pPr>
            <a:r>
              <a:rPr lang="zh-CN" altLang="en-US"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创新性 </a:t>
            </a:r>
            <a:r>
              <a:rPr lang="en-US" altLang="zh-CN"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2/2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Rectangle 19"/>
          <p:cNvSpPr/>
          <p:nvPr/>
        </p:nvSpPr>
        <p:spPr>
          <a:xfrm>
            <a:off x="305" y="6523612"/>
            <a:ext cx="10719449" cy="3453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20"/>
          <p:cNvSpPr/>
          <p:nvPr/>
        </p:nvSpPr>
        <p:spPr>
          <a:xfrm>
            <a:off x="0" y="6511925"/>
            <a:ext cx="2362200" cy="3454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 b="1">
                <a:solidFill>
                  <a:srgbClr val="FFFFFF"/>
                </a:solidFill>
                <a:latin typeface="微软雅黑" panose="020B0503020204020204" charset="-122"/>
              </a:defRPr>
            </a:pPr>
            <a:r>
              <a:rPr lang="zh-CN" altLang="en-US" sz="2000" dirty="0"/>
              <a:t>临床与医保价值：</a:t>
            </a:r>
            <a:endParaRPr lang="zh-CN" altLang="en-US" sz="2000" dirty="0"/>
          </a:p>
        </p:txBody>
      </p:sp>
      <p:sp>
        <p:nvSpPr>
          <p:cNvPr id="5" name="Rectangle 21"/>
          <p:cNvSpPr/>
          <p:nvPr/>
        </p:nvSpPr>
        <p:spPr>
          <a:xfrm>
            <a:off x="2615565" y="6430010"/>
            <a:ext cx="9165590" cy="5067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全球唯一双靶点机制提供区别于目录内单靶/复方方案的临床和储备价值。</a:t>
            </a:r>
            <a:endParaRPr lang="zh-CN" altLang="en-US" sz="14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940" y="2160270"/>
            <a:ext cx="3401060" cy="2987040"/>
          </a:xfrm>
          <a:prstGeom prst="rect">
            <a:avLst/>
          </a:prstGeom>
        </p:spPr>
      </p:pic>
      <p:sp>
        <p:nvSpPr>
          <p:cNvPr id="7" name="标题 1"/>
          <p:cNvSpPr txBox="1"/>
          <p:nvPr/>
        </p:nvSpPr>
        <p:spPr bwMode="auto">
          <a:xfrm>
            <a:off x="173355" y="408491"/>
            <a:ext cx="11845290" cy="6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r>
              <a:rPr lang="zh-CN" altLang="en-US" sz="2400" kern="0" dirty="0">
                <a:solidFill>
                  <a:srgbClr val="0070C0"/>
                </a:solidFill>
                <a:cs typeface="微软雅黑" panose="020B0503020204020204" charset="-122"/>
                <a:sym typeface="+mn-ea"/>
              </a:rPr>
              <a:t>全球唯一3</a:t>
            </a:r>
            <a:r>
              <a:rPr lang="en-US" altLang="zh-CN" sz="2400" kern="0" dirty="0">
                <a:solidFill>
                  <a:srgbClr val="0070C0"/>
                </a:solidFill>
                <a:cs typeface="微软雅黑" panose="020B0503020204020204" charset="-122"/>
                <a:sym typeface="+mn-ea"/>
              </a:rPr>
              <a:t>CLpro+CTSL</a:t>
            </a:r>
            <a:r>
              <a:rPr lang="zh-CN" altLang="en-US" sz="2400" kern="0" dirty="0">
                <a:solidFill>
                  <a:srgbClr val="0070C0"/>
                </a:solidFill>
                <a:cs typeface="微软雅黑" panose="020B0503020204020204" charset="-122"/>
                <a:sym typeface="+mn-ea"/>
              </a:rPr>
              <a:t>双靶点：一个药物同时阻断复制与入侵</a:t>
            </a:r>
            <a:endParaRPr lang="zh-CN" altLang="en-US" sz="2400" kern="0" dirty="0">
              <a:solidFill>
                <a:srgbClr val="0070C0"/>
              </a:solidFill>
              <a:cs typeface="微软雅黑" panose="020B0503020204020204" charset="-122"/>
              <a:sym typeface="+mn-ea"/>
            </a:endParaRPr>
          </a:p>
        </p:txBody>
      </p:sp>
      <p:sp>
        <p:nvSpPr>
          <p:cNvPr id="12" name="形状1"/>
          <p:cNvSpPr/>
          <p:nvPr>
            <p:custDataLst>
              <p:tags r:id="rId2"/>
            </p:custDataLst>
          </p:nvPr>
        </p:nvSpPr>
        <p:spPr>
          <a:xfrm>
            <a:off x="6569710" y="1132840"/>
            <a:ext cx="1776730" cy="2152650"/>
          </a:xfrm>
          <a:custGeom>
            <a:avLst/>
            <a:gdLst/>
            <a:ahLst/>
            <a:cxnLst/>
            <a:rect l="l" t="t" r="r" b="b"/>
            <a:pathLst>
              <a:path w="1594308" h="1688900">
                <a:moveTo>
                  <a:pt x="35722" y="0"/>
                </a:moveTo>
                <a:cubicBezTo>
                  <a:pt x="63267" y="1812"/>
                  <a:pt x="90236" y="7301"/>
                  <a:pt x="117153" y="13441"/>
                </a:cubicBezTo>
                <a:cubicBezTo>
                  <a:pt x="712437" y="149226"/>
                  <a:pt x="1193213" y="583065"/>
                  <a:pt x="1389874" y="1157658"/>
                </a:cubicBezTo>
                <a:lnTo>
                  <a:pt x="1594308" y="1091234"/>
                </a:lnTo>
                <a:lnTo>
                  <a:pt x="1206709" y="1688900"/>
                </a:lnTo>
                <a:lnTo>
                  <a:pt x="586966" y="1418539"/>
                </a:lnTo>
                <a:lnTo>
                  <a:pt x="805208" y="1347628"/>
                </a:lnTo>
                <a:cubicBezTo>
                  <a:pt x="678722" y="983781"/>
                  <a:pt x="375808" y="708460"/>
                  <a:pt x="0" y="616979"/>
                </a:cubicBezTo>
                <a:lnTo>
                  <a:pt x="281137" y="300469"/>
                </a:lnTo>
                <a:close/>
              </a:path>
            </a:pathLst>
          </a:custGeom>
          <a:solidFill>
            <a:schemeClr val="accent1"/>
          </a:solidFill>
          <a:ln w="3175" cap="flat" cmpd="sng" algn="ctr">
            <a:noFill/>
            <a:prstDash val="solid"/>
            <a:miter lim="800000"/>
          </a:ln>
          <a:effectLst>
            <a:outerShdw blurRad="152400" dist="50800" dir="2700000" algn="tl" rotWithShape="0">
              <a:srgbClr val="376FFF">
                <a:lumMod val="75000"/>
                <a:alpha val="4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形状2"/>
          <p:cNvSpPr/>
          <p:nvPr>
            <p:custDataLst>
              <p:tags r:id="rId3"/>
            </p:custDataLst>
          </p:nvPr>
        </p:nvSpPr>
        <p:spPr>
          <a:xfrm>
            <a:off x="3655060" y="838835"/>
            <a:ext cx="2546985" cy="1529080"/>
          </a:xfrm>
          <a:custGeom>
            <a:avLst/>
            <a:gdLst/>
            <a:ahLst/>
            <a:cxnLst/>
            <a:rect l="l" t="t" r="r" b="b"/>
            <a:pathLst>
              <a:path w="1966020" h="1362845">
                <a:moveTo>
                  <a:pt x="1517380" y="0"/>
                </a:moveTo>
                <a:lnTo>
                  <a:pt x="1966020" y="553317"/>
                </a:lnTo>
                <a:lnTo>
                  <a:pt x="1517380" y="1059182"/>
                </a:lnTo>
                <a:lnTo>
                  <a:pt x="1517380" y="829708"/>
                </a:lnTo>
                <a:cubicBezTo>
                  <a:pt x="1135027" y="837512"/>
                  <a:pt x="781922" y="1037666"/>
                  <a:pt x="578396" y="1362845"/>
                </a:cubicBezTo>
                <a:lnTo>
                  <a:pt x="365134" y="999160"/>
                </a:lnTo>
                <a:lnTo>
                  <a:pt x="0" y="1141086"/>
                </a:lnTo>
                <a:cubicBezTo>
                  <a:pt x="9651" y="1116826"/>
                  <a:pt x="22493" y="1094201"/>
                  <a:pt x="35872" y="1071801"/>
                </a:cubicBezTo>
                <a:cubicBezTo>
                  <a:pt x="348964" y="547612"/>
                  <a:pt x="910137" y="224431"/>
                  <a:pt x="1517380" y="214954"/>
                </a:cubicBezTo>
                <a:close/>
              </a:path>
            </a:pathLst>
          </a:custGeom>
          <a:solidFill>
            <a:schemeClr val="accent1"/>
          </a:solidFill>
          <a:ln w="3175" cap="flat" cmpd="sng" algn="ctr">
            <a:noFill/>
            <a:prstDash val="solid"/>
            <a:miter lim="800000"/>
          </a:ln>
          <a:effectLst>
            <a:outerShdw blurRad="152400" dist="50800" dir="2700000" algn="tl" rotWithShape="0">
              <a:srgbClr val="376FFF">
                <a:lumMod val="75000"/>
                <a:alpha val="4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形状3"/>
          <p:cNvSpPr/>
          <p:nvPr>
            <p:custDataLst>
              <p:tags r:id="rId4"/>
            </p:custDataLst>
          </p:nvPr>
        </p:nvSpPr>
        <p:spPr>
          <a:xfrm>
            <a:off x="2960588" y="2738628"/>
            <a:ext cx="1133817" cy="2311665"/>
          </a:xfrm>
          <a:custGeom>
            <a:avLst/>
            <a:gdLst/>
            <a:ahLst/>
            <a:cxnLst/>
            <a:rect l="l" t="t" r="r" b="b"/>
            <a:pathLst>
              <a:path w="1010957" h="2059095">
                <a:moveTo>
                  <a:pt x="664874" y="0"/>
                </a:moveTo>
                <a:lnTo>
                  <a:pt x="1007342" y="583003"/>
                </a:lnTo>
                <a:lnTo>
                  <a:pt x="789100" y="512092"/>
                </a:lnTo>
                <a:cubicBezTo>
                  <a:pt x="677581" y="880742"/>
                  <a:pt x="760774" y="1281465"/>
                  <a:pt x="1010957" y="1576352"/>
                </a:cubicBezTo>
                <a:lnTo>
                  <a:pt x="601664" y="1666244"/>
                </a:lnTo>
                <a:lnTo>
                  <a:pt x="623909" y="2059095"/>
                </a:lnTo>
                <a:cubicBezTo>
                  <a:pt x="601129" y="2040072"/>
                  <a:pt x="581084" y="2018273"/>
                  <a:pt x="561533" y="1995901"/>
                </a:cubicBezTo>
                <a:cubicBezTo>
                  <a:pt x="159750" y="1536149"/>
                  <a:pt x="25799" y="902573"/>
                  <a:pt x="204434" y="322122"/>
                </a:cubicBezTo>
                <a:lnTo>
                  <a:pt x="0" y="255698"/>
                </a:lnTo>
                <a:close/>
              </a:path>
            </a:pathLst>
          </a:custGeom>
          <a:solidFill>
            <a:srgbClr val="0070C0"/>
          </a:solidFill>
          <a:ln w="3175" cap="flat" cmpd="sng" algn="ctr">
            <a:noFill/>
            <a:prstDash val="solid"/>
            <a:miter lim="800000"/>
          </a:ln>
          <a:effectLst>
            <a:outerShdw blurRad="152400" dist="50800" dir="2700000" algn="tl" rotWithShape="0">
              <a:srgbClr val="376FFF">
                <a:lumMod val="75000"/>
                <a:alpha val="4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形状4"/>
          <p:cNvSpPr/>
          <p:nvPr>
            <p:custDataLst>
              <p:tags r:id="rId5"/>
            </p:custDataLst>
          </p:nvPr>
        </p:nvSpPr>
        <p:spPr>
          <a:xfrm>
            <a:off x="4291428" y="5046423"/>
            <a:ext cx="2165175" cy="1124502"/>
          </a:xfrm>
          <a:custGeom>
            <a:avLst/>
            <a:gdLst/>
            <a:ahLst/>
            <a:cxnLst/>
            <a:rect l="l" t="t" r="r" b="b"/>
            <a:pathLst>
              <a:path w="1930283" h="1002383">
                <a:moveTo>
                  <a:pt x="660298" y="0"/>
                </a:moveTo>
                <a:lnTo>
                  <a:pt x="525416" y="185649"/>
                </a:lnTo>
                <a:cubicBezTo>
                  <a:pt x="839116" y="403925"/>
                  <a:pt x="1242091" y="449635"/>
                  <a:pt x="1597690" y="306518"/>
                </a:cubicBezTo>
                <a:lnTo>
                  <a:pt x="1556078" y="729928"/>
                </a:lnTo>
                <a:lnTo>
                  <a:pt x="1930283" y="828511"/>
                </a:lnTo>
                <a:cubicBezTo>
                  <a:pt x="1910040" y="841361"/>
                  <a:pt x="1888287" y="851190"/>
                  <a:pt x="1866280" y="860600"/>
                </a:cubicBezTo>
                <a:cubicBezTo>
                  <a:pt x="1304873" y="1100647"/>
                  <a:pt x="660913" y="1032256"/>
                  <a:pt x="164073" y="682995"/>
                </a:cubicBezTo>
                <a:lnTo>
                  <a:pt x="37726" y="856896"/>
                </a:lnTo>
                <a:lnTo>
                  <a:pt x="0" y="145550"/>
                </a:lnTo>
                <a:close/>
              </a:path>
            </a:pathLst>
          </a:custGeom>
          <a:solidFill>
            <a:srgbClr val="0070C0"/>
          </a:solidFill>
          <a:ln w="3175" cap="flat" cmpd="sng" algn="ctr">
            <a:noFill/>
            <a:prstDash val="solid"/>
            <a:miter lim="800000"/>
          </a:ln>
          <a:effectLst>
            <a:outerShdw blurRad="152400" dist="50800" dir="2700000" algn="tl" rotWithShape="0">
              <a:srgbClr val="376FFF">
                <a:lumMod val="75000"/>
                <a:alpha val="4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形状5"/>
          <p:cNvSpPr/>
          <p:nvPr>
            <p:custDataLst>
              <p:tags r:id="rId6"/>
            </p:custDataLst>
          </p:nvPr>
        </p:nvSpPr>
        <p:spPr>
          <a:xfrm>
            <a:off x="7024259" y="3691417"/>
            <a:ext cx="1420023" cy="2042394"/>
          </a:xfrm>
          <a:custGeom>
            <a:avLst/>
            <a:gdLst/>
            <a:ahLst/>
            <a:cxnLst/>
            <a:rect l="l" t="t" r="r" b="b"/>
            <a:pathLst>
              <a:path w="1263895" h="1819562">
                <a:moveTo>
                  <a:pt x="1244377" y="0"/>
                </a:moveTo>
                <a:cubicBezTo>
                  <a:pt x="1251168" y="26772"/>
                  <a:pt x="1254285" y="54134"/>
                  <a:pt x="1256765" y="81647"/>
                </a:cubicBezTo>
                <a:cubicBezTo>
                  <a:pt x="1311579" y="689756"/>
                  <a:pt x="1047542" y="1281065"/>
                  <a:pt x="561842" y="1645660"/>
                </a:cubicBezTo>
                <a:lnTo>
                  <a:pt x="688189" y="1819562"/>
                </a:lnTo>
                <a:lnTo>
                  <a:pt x="0" y="1635623"/>
                </a:lnTo>
                <a:lnTo>
                  <a:pt x="65617" y="962666"/>
                </a:lnTo>
                <a:lnTo>
                  <a:pt x="200498" y="1148313"/>
                </a:lnTo>
                <a:cubicBezTo>
                  <a:pt x="507005" y="915921"/>
                  <a:pt x="675203" y="543500"/>
                  <a:pt x="646608" y="158417"/>
                </a:cubicBezTo>
                <a:lnTo>
                  <a:pt x="1033591" y="327589"/>
                </a:lnTo>
                <a:close/>
              </a:path>
            </a:pathLst>
          </a:custGeom>
          <a:solidFill>
            <a:srgbClr val="0070C0"/>
          </a:solidFill>
          <a:ln w="3175" cap="flat" cmpd="sng" algn="ctr">
            <a:noFill/>
            <a:prstDash val="solid"/>
            <a:miter lim="800000"/>
          </a:ln>
          <a:effectLst>
            <a:outerShdw blurRad="152400" dist="50800" dir="2700000" algn="tl" rotWithShape="0">
              <a:srgbClr val="376FFF">
                <a:lumMod val="75000"/>
                <a:alpha val="4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>
            <p:custDataLst>
              <p:tags r:id="rId7"/>
            </p:custDataLst>
          </p:nvPr>
        </p:nvSpPr>
        <p:spPr>
          <a:xfrm>
            <a:off x="724535" y="5154930"/>
            <a:ext cx="2445385" cy="67246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 dirty="0">
                <a:solidFill>
                  <a:srgbClr val="0070C0"/>
                </a:solidFill>
                <a:latin typeface="微软雅黑" panose="020B0503020204020204" charset="-122"/>
              </a:rPr>
              <a:t>单药有效暴露</a:t>
            </a:r>
            <a:endParaRPr lang="zh-CN" altLang="en-US" sz="2600" b="1" dirty="0">
              <a:solidFill>
                <a:srgbClr val="0070C0"/>
              </a:solidFill>
              <a:latin typeface="微软雅黑" panose="020B0503020204020204" charset="-122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 dirty="0">
                <a:solidFill>
                  <a:srgbClr val="0070C0"/>
                </a:solidFill>
                <a:latin typeface="微软雅黑" panose="020B0503020204020204" charset="-122"/>
              </a:rPr>
              <a:t>无需利托那韦</a:t>
            </a:r>
            <a:endParaRPr lang="zh-CN" altLang="en-US" sz="2600" b="1" dirty="0">
              <a:solidFill>
                <a:srgbClr val="0070C0"/>
              </a:solidFill>
              <a:latin typeface="微软雅黑" panose="020B0503020204020204" charset="-122"/>
            </a:endParaRPr>
          </a:p>
        </p:txBody>
      </p:sp>
      <p:sp>
        <p:nvSpPr>
          <p:cNvPr id="22" name="矩形 21"/>
          <p:cNvSpPr/>
          <p:nvPr>
            <p:custDataLst>
              <p:tags r:id="rId8"/>
            </p:custDataLst>
          </p:nvPr>
        </p:nvSpPr>
        <p:spPr>
          <a:xfrm>
            <a:off x="8653780" y="1525905"/>
            <a:ext cx="3538220" cy="60833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dirty="0">
                <a:solidFill>
                  <a:srgbClr val="0070C0"/>
                </a:solidFill>
                <a:latin typeface="微软雅黑" panose="020B0503020204020204" charset="-122"/>
              </a:rPr>
              <a:t>CTSL</a:t>
            </a:r>
            <a:r>
              <a:rPr lang="zh-CN" altLang="en-US" sz="2600" b="1" dirty="0">
                <a:solidFill>
                  <a:srgbClr val="0070C0"/>
                </a:solidFill>
                <a:latin typeface="微软雅黑" panose="020B0503020204020204" charset="-122"/>
              </a:rPr>
              <a:t>抑制阻断病毒</a:t>
            </a:r>
            <a:endParaRPr lang="zh-CN" altLang="en-US" sz="2600" b="1" dirty="0">
              <a:solidFill>
                <a:srgbClr val="0070C0"/>
              </a:solidFill>
              <a:latin typeface="微软雅黑" panose="020B0503020204020204" charset="-122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 dirty="0">
                <a:solidFill>
                  <a:srgbClr val="0070C0"/>
                </a:solidFill>
                <a:latin typeface="微软雅黑" panose="020B0503020204020204" charset="-122"/>
              </a:rPr>
              <a:t>入侵</a:t>
            </a:r>
            <a:endParaRPr lang="zh-CN" altLang="en-US" sz="2600" b="1" dirty="0">
              <a:solidFill>
                <a:srgbClr val="0070C0"/>
              </a:solidFill>
              <a:latin typeface="微软雅黑" panose="020B0503020204020204" charset="-122"/>
            </a:endParaRPr>
          </a:p>
        </p:txBody>
      </p:sp>
      <p:sp>
        <p:nvSpPr>
          <p:cNvPr id="24" name="矩形 23"/>
          <p:cNvSpPr/>
          <p:nvPr>
            <p:custDataLst>
              <p:tags r:id="rId9"/>
            </p:custDataLst>
          </p:nvPr>
        </p:nvSpPr>
        <p:spPr>
          <a:xfrm>
            <a:off x="528955" y="2747645"/>
            <a:ext cx="1614170" cy="67246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 dirty="0">
                <a:solidFill>
                  <a:srgbClr val="0070C0"/>
                </a:solidFill>
                <a:latin typeface="微软雅黑" panose="020B0503020204020204" charset="-122"/>
              </a:rPr>
              <a:t>临床结果</a:t>
            </a:r>
            <a:endParaRPr lang="zh-CN" altLang="en-US" sz="2600" b="1" dirty="0">
              <a:solidFill>
                <a:srgbClr val="0070C0"/>
              </a:solidFill>
              <a:latin typeface="微软雅黑" panose="020B0503020204020204" charset="-122"/>
            </a:endParaRPr>
          </a:p>
        </p:txBody>
      </p:sp>
      <p:sp>
        <p:nvSpPr>
          <p:cNvPr id="26" name="矩形 25"/>
          <p:cNvSpPr/>
          <p:nvPr>
            <p:custDataLst>
              <p:tags r:id="rId10"/>
            </p:custDataLst>
          </p:nvPr>
        </p:nvSpPr>
        <p:spPr>
          <a:xfrm>
            <a:off x="8895080" y="4809490"/>
            <a:ext cx="3060700" cy="61150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dirty="0">
                <a:solidFill>
                  <a:srgbClr val="0070C0"/>
                </a:solidFill>
                <a:latin typeface="微软雅黑" panose="020B0503020204020204" charset="-122"/>
              </a:rPr>
              <a:t>3CLpro</a:t>
            </a:r>
            <a:r>
              <a:rPr lang="zh-CN" altLang="en-US" sz="2600" b="1" dirty="0">
                <a:solidFill>
                  <a:srgbClr val="0070C0"/>
                </a:solidFill>
                <a:latin typeface="微软雅黑" panose="020B0503020204020204" charset="-122"/>
              </a:rPr>
              <a:t>抑制阻断病毒复制</a:t>
            </a:r>
            <a:endParaRPr lang="zh-CN" altLang="en-US" sz="2600" b="1" dirty="0">
              <a:solidFill>
                <a:srgbClr val="0070C0"/>
              </a:solidFill>
              <a:latin typeface="微软雅黑" panose="020B0503020204020204" charset="-122"/>
            </a:endParaRPr>
          </a:p>
        </p:txBody>
      </p:sp>
      <p:sp>
        <p:nvSpPr>
          <p:cNvPr id="27" name="矩形 26"/>
          <p:cNvSpPr/>
          <p:nvPr>
            <p:custDataLst>
              <p:tags r:id="rId11"/>
            </p:custDataLst>
          </p:nvPr>
        </p:nvSpPr>
        <p:spPr>
          <a:xfrm>
            <a:off x="118729" y="1651037"/>
            <a:ext cx="3536085" cy="10965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charset="-122"/>
                <a:cs typeface="微软雅黑" panose="020B0503020204020204" charset="-122"/>
              </a:rPr>
              <a:t>低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charset="-122"/>
                <a:cs typeface="微软雅黑" panose="020B0503020204020204" charset="-122"/>
              </a:rPr>
              <a:t>DDI、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charset="-122"/>
                <a:cs typeface="微软雅黑" panose="020B0503020204020204" charset="-122"/>
              </a:rPr>
              <a:t>高危人群适用、公共卫生储备</a:t>
            </a:r>
            <a:endParaRPr lang="zh-CN" altLang="en-US" sz="1600" dirty="0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矩形 27"/>
          <p:cNvSpPr/>
          <p:nvPr>
            <p:custDataLst>
              <p:tags r:id="rId12"/>
            </p:custDataLst>
          </p:nvPr>
        </p:nvSpPr>
        <p:spPr>
          <a:xfrm>
            <a:off x="-366411" y="898483"/>
            <a:ext cx="3536085" cy="67233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 dirty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</a:rPr>
              <a:t>医保结果</a:t>
            </a:r>
            <a:endParaRPr lang="zh-CN" altLang="en-US" sz="2600" b="1" dirty="0">
              <a:solidFill>
                <a:srgbClr val="0070C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0" name="椭圆 49"/>
          <p:cNvSpPr/>
          <p:nvPr>
            <p:custDataLst>
              <p:tags r:id="rId13"/>
            </p:custDataLst>
          </p:nvPr>
        </p:nvSpPr>
        <p:spPr>
          <a:xfrm>
            <a:off x="3559608" y="1233802"/>
            <a:ext cx="292133" cy="292133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9" name="椭圆 28"/>
          <p:cNvSpPr/>
          <p:nvPr>
            <p:custDataLst>
              <p:tags r:id="rId14"/>
            </p:custDataLst>
          </p:nvPr>
        </p:nvSpPr>
        <p:spPr>
          <a:xfrm>
            <a:off x="3655292" y="1329486"/>
            <a:ext cx="100765" cy="100765"/>
          </a:xfrm>
          <a:prstGeom prst="ellipse">
            <a:avLst/>
          </a:prstGeom>
          <a:solidFill>
            <a:srgbClr val="376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cxnSp>
        <p:nvCxnSpPr>
          <p:cNvPr id="52" name="直接连接符 51"/>
          <p:cNvCxnSpPr/>
          <p:nvPr>
            <p:custDataLst>
              <p:tags r:id="rId15"/>
            </p:custDataLst>
          </p:nvPr>
        </p:nvCxnSpPr>
        <p:spPr>
          <a:xfrm>
            <a:off x="3264934" y="1380292"/>
            <a:ext cx="294674" cy="0"/>
          </a:xfrm>
          <a:prstGeom prst="line">
            <a:avLst/>
          </a:prstGeom>
          <a:noFill/>
          <a:ln w="12700" cap="flat" cmpd="sng" algn="ctr">
            <a:solidFill>
              <a:srgbClr val="376FFF"/>
            </a:solidFill>
            <a:prstDash val="sysDot"/>
            <a:miter lim="800000"/>
          </a:ln>
          <a:effectLst/>
        </p:spPr>
      </p:cxnSp>
      <p:sp>
        <p:nvSpPr>
          <p:cNvPr id="30" name="椭圆 29"/>
          <p:cNvSpPr/>
          <p:nvPr>
            <p:custDataLst>
              <p:tags r:id="rId16"/>
            </p:custDataLst>
          </p:nvPr>
        </p:nvSpPr>
        <p:spPr>
          <a:xfrm flipH="1">
            <a:off x="2741295" y="3256915"/>
            <a:ext cx="219075" cy="212090"/>
          </a:xfrm>
          <a:prstGeom prst="ellipse">
            <a:avLst/>
          </a:prstGeom>
          <a:solidFill>
            <a:srgbClr val="376FFF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1" name="椭圆 30"/>
          <p:cNvSpPr/>
          <p:nvPr>
            <p:custDataLst>
              <p:tags r:id="rId17"/>
            </p:custDataLst>
          </p:nvPr>
        </p:nvSpPr>
        <p:spPr>
          <a:xfrm>
            <a:off x="2762414" y="3273455"/>
            <a:ext cx="100765" cy="100765"/>
          </a:xfrm>
          <a:prstGeom prst="ellipse">
            <a:avLst/>
          </a:prstGeom>
          <a:solidFill>
            <a:srgbClr val="376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cxnSp>
        <p:nvCxnSpPr>
          <p:cNvPr id="32" name="直接连接符 31"/>
          <p:cNvCxnSpPr/>
          <p:nvPr>
            <p:custDataLst>
              <p:tags r:id="rId18"/>
            </p:custDataLst>
          </p:nvPr>
        </p:nvCxnSpPr>
        <p:spPr>
          <a:xfrm>
            <a:off x="2239341" y="3273461"/>
            <a:ext cx="294674" cy="0"/>
          </a:xfrm>
          <a:prstGeom prst="line">
            <a:avLst/>
          </a:prstGeom>
          <a:noFill/>
          <a:ln w="12700" cap="flat" cmpd="sng" algn="ctr">
            <a:solidFill>
              <a:srgbClr val="376FFF"/>
            </a:solidFill>
            <a:prstDash val="sysDot"/>
            <a:miter lim="800000"/>
          </a:ln>
          <a:effectLst/>
        </p:spPr>
      </p:cxnSp>
      <p:sp>
        <p:nvSpPr>
          <p:cNvPr id="41" name="椭圆 40"/>
          <p:cNvSpPr/>
          <p:nvPr>
            <p:custDataLst>
              <p:tags r:id="rId19"/>
            </p:custDataLst>
          </p:nvPr>
        </p:nvSpPr>
        <p:spPr>
          <a:xfrm>
            <a:off x="7819208" y="1570987"/>
            <a:ext cx="292133" cy="292133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2" name="椭圆 41"/>
          <p:cNvSpPr/>
          <p:nvPr>
            <p:custDataLst>
              <p:tags r:id="rId20"/>
            </p:custDataLst>
          </p:nvPr>
        </p:nvSpPr>
        <p:spPr>
          <a:xfrm>
            <a:off x="7881238" y="1711756"/>
            <a:ext cx="100765" cy="100765"/>
          </a:xfrm>
          <a:prstGeom prst="ellipse">
            <a:avLst/>
          </a:prstGeom>
          <a:solidFill>
            <a:srgbClr val="376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cxnSp>
        <p:nvCxnSpPr>
          <p:cNvPr id="43" name="直接连接符 42"/>
          <p:cNvCxnSpPr/>
          <p:nvPr>
            <p:custDataLst>
              <p:tags r:id="rId21"/>
            </p:custDataLst>
          </p:nvPr>
        </p:nvCxnSpPr>
        <p:spPr>
          <a:xfrm>
            <a:off x="8289142" y="1711762"/>
            <a:ext cx="294674" cy="0"/>
          </a:xfrm>
          <a:prstGeom prst="line">
            <a:avLst/>
          </a:prstGeom>
          <a:noFill/>
          <a:ln w="12700" cap="flat" cmpd="sng" algn="ctr">
            <a:solidFill>
              <a:srgbClr val="376FFF"/>
            </a:solidFill>
            <a:prstDash val="sysDot"/>
            <a:miter lim="800000"/>
          </a:ln>
          <a:effectLst/>
        </p:spPr>
      </p:cxnSp>
      <p:sp>
        <p:nvSpPr>
          <p:cNvPr id="44" name="椭圆 43"/>
          <p:cNvSpPr/>
          <p:nvPr>
            <p:custDataLst>
              <p:tags r:id="rId22"/>
            </p:custDataLst>
          </p:nvPr>
        </p:nvSpPr>
        <p:spPr>
          <a:xfrm>
            <a:off x="8274990" y="4962756"/>
            <a:ext cx="292133" cy="292133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5" name="椭圆 44"/>
          <p:cNvSpPr/>
          <p:nvPr>
            <p:custDataLst>
              <p:tags r:id="rId23"/>
            </p:custDataLst>
          </p:nvPr>
        </p:nvSpPr>
        <p:spPr>
          <a:xfrm>
            <a:off x="8343369" y="5046375"/>
            <a:ext cx="100765" cy="100765"/>
          </a:xfrm>
          <a:prstGeom prst="ellipse">
            <a:avLst/>
          </a:prstGeom>
          <a:solidFill>
            <a:srgbClr val="376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cxnSp>
        <p:nvCxnSpPr>
          <p:cNvPr id="46" name="直接连接符 45"/>
          <p:cNvCxnSpPr/>
          <p:nvPr>
            <p:custDataLst>
              <p:tags r:id="rId24"/>
            </p:custDataLst>
          </p:nvPr>
        </p:nvCxnSpPr>
        <p:spPr>
          <a:xfrm>
            <a:off x="8583634" y="5068606"/>
            <a:ext cx="294674" cy="0"/>
          </a:xfrm>
          <a:prstGeom prst="line">
            <a:avLst/>
          </a:prstGeom>
          <a:noFill/>
          <a:ln w="12700" cap="flat" cmpd="sng" algn="ctr">
            <a:solidFill>
              <a:srgbClr val="376FFF"/>
            </a:solidFill>
            <a:prstDash val="sysDot"/>
            <a:miter lim="800000"/>
          </a:ln>
          <a:effectLst/>
        </p:spPr>
      </p:cxnSp>
      <p:sp>
        <p:nvSpPr>
          <p:cNvPr id="61" name="椭圆 60"/>
          <p:cNvSpPr/>
          <p:nvPr>
            <p:custDataLst>
              <p:tags r:id="rId25"/>
            </p:custDataLst>
          </p:nvPr>
        </p:nvSpPr>
        <p:spPr>
          <a:xfrm>
            <a:off x="3063240" y="5321935"/>
            <a:ext cx="287020" cy="27686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62" name="椭圆 61"/>
          <p:cNvSpPr/>
          <p:nvPr>
            <p:custDataLst>
              <p:tags r:id="rId26"/>
            </p:custDataLst>
          </p:nvPr>
        </p:nvSpPr>
        <p:spPr>
          <a:xfrm>
            <a:off x="3176270" y="5420995"/>
            <a:ext cx="76200" cy="100965"/>
          </a:xfrm>
          <a:prstGeom prst="ellipse">
            <a:avLst/>
          </a:prstGeom>
          <a:solidFill>
            <a:srgbClr val="376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cxnSp>
        <p:nvCxnSpPr>
          <p:cNvPr id="64" name="直接连接符 63"/>
          <p:cNvCxnSpPr/>
          <p:nvPr>
            <p:custDataLst>
              <p:tags r:id="rId27"/>
            </p:custDataLst>
          </p:nvPr>
        </p:nvCxnSpPr>
        <p:spPr>
          <a:xfrm flipH="1">
            <a:off x="3446181" y="5500477"/>
            <a:ext cx="769620" cy="17780"/>
          </a:xfrm>
          <a:prstGeom prst="line">
            <a:avLst/>
          </a:prstGeom>
          <a:noFill/>
          <a:ln w="12700" cap="flat" cmpd="sng" algn="ctr">
            <a:solidFill>
              <a:srgbClr val="376FFF"/>
            </a:solidFill>
            <a:prstDash val="sysDot"/>
            <a:miter lim="800000"/>
          </a:ln>
          <a:effectLst/>
        </p:spPr>
      </p:cxnSp>
      <p:sp>
        <p:nvSpPr>
          <p:cNvPr id="35" name="矩形 34"/>
          <p:cNvSpPr/>
          <p:nvPr>
            <p:custDataLst>
              <p:tags r:id="rId28"/>
            </p:custDataLst>
          </p:nvPr>
        </p:nvSpPr>
        <p:spPr>
          <a:xfrm>
            <a:off x="118745" y="3493135"/>
            <a:ext cx="2644775" cy="5861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charset="-122"/>
                <a:cs typeface="微软雅黑" panose="020B0503020204020204" charset="-122"/>
              </a:rPr>
              <a:t>症状恢复提前、病毒载量下降</a:t>
            </a:r>
            <a:endParaRPr lang="zh-CN" altLang="en-US" sz="1600" dirty="0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755" y="6074893"/>
            <a:ext cx="1471940" cy="762936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38"/>
          <a:stretch>
            <a:fillRect/>
          </a:stretch>
        </p:blipFill>
        <p:spPr>
          <a:xfrm>
            <a:off x="11043196" y="-1131"/>
            <a:ext cx="1116899" cy="86298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1141183" y="75149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70C0"/>
                </a:solidFill>
              </a:rPr>
              <a:t>原创结构</a:t>
            </a:r>
            <a:endParaRPr lang="en-US" altLang="zh-CN" sz="1400" b="1" dirty="0">
              <a:solidFill>
                <a:srgbClr val="0070C0"/>
              </a:solidFill>
            </a:endParaRPr>
          </a:p>
          <a:p>
            <a:pPr algn="ctr"/>
            <a:r>
              <a:rPr lang="zh-CN" altLang="en-US" sz="1400" b="1" dirty="0">
                <a:solidFill>
                  <a:srgbClr val="0070C0"/>
                </a:solidFill>
              </a:rPr>
              <a:t>单药暴露</a:t>
            </a:r>
            <a:endParaRPr lang="zh-CN" altLang="en-US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4"/>
          <p:cNvSpPr/>
          <p:nvPr/>
        </p:nvSpPr>
        <p:spPr>
          <a:xfrm>
            <a:off x="-1" y="52"/>
            <a:ext cx="1074657" cy="286309"/>
          </a:xfrm>
          <a:prstGeom prst="rect">
            <a:avLst/>
          </a:prstGeom>
          <a:solidFill>
            <a:srgbClr val="0070C0"/>
          </a:solidFill>
          <a:ln w="0" cap="flat">
            <a:solidFill>
              <a:srgbClr val="0070C0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3205" algn="l" rtl="0" eaLnBrk="0">
              <a:lnSpc>
                <a:spcPct val="89000"/>
              </a:lnSpc>
            </a:pPr>
            <a:r>
              <a:rPr lang="zh-CN" altLang="en-US"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公平性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Rectangle 19"/>
          <p:cNvSpPr/>
          <p:nvPr/>
        </p:nvSpPr>
        <p:spPr>
          <a:xfrm>
            <a:off x="305" y="6523612"/>
            <a:ext cx="10719449" cy="3453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4" name="Rectangle 20"/>
          <p:cNvSpPr/>
          <p:nvPr/>
        </p:nvSpPr>
        <p:spPr>
          <a:xfrm>
            <a:off x="0" y="6511925"/>
            <a:ext cx="2299335" cy="3454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 b="1">
                <a:solidFill>
                  <a:srgbClr val="FFFFFF"/>
                </a:solidFill>
                <a:latin typeface="微软雅黑" panose="020B0503020204020204" charset="-122"/>
              </a:defRPr>
            </a:pPr>
            <a:r>
              <a:rPr lang="zh-CN" altLang="en-US" sz="2000" dirty="0"/>
              <a:t>临床与医保价值：</a:t>
            </a:r>
            <a:endParaRPr lang="zh-CN" altLang="en-US" sz="2000" dirty="0"/>
          </a:p>
        </p:txBody>
      </p:sp>
      <p:sp>
        <p:nvSpPr>
          <p:cNvPr id="5" name="Rectangle 21"/>
          <p:cNvSpPr/>
          <p:nvPr/>
        </p:nvSpPr>
        <p:spPr>
          <a:xfrm>
            <a:off x="2411095" y="6445250"/>
            <a:ext cx="9370060" cy="4394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纳入目录可为持续循环的新冠提供国产低</a:t>
            </a:r>
            <a:r>
              <a:rPr lang="en-US" altLang="zh-CN" sz="1400" dirty="0">
                <a:solidFill>
                  <a:schemeClr val="tx1"/>
                </a:solidFill>
                <a:latin typeface="+mn-ea"/>
              </a:rPr>
              <a:t>DDI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双靶点公共卫生储备。</a:t>
            </a:r>
            <a:endParaRPr lang="zh-CN" altLang="en-US" sz="1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409169" y="449124"/>
            <a:ext cx="10833086" cy="635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全球唯一双靶点国产方案：服务个体治疗，也增强公共卫生储备</a:t>
            </a:r>
            <a:endParaRPr lang="zh-CN" altLang="en-US" sz="2400" b="1" kern="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圆角矩形 23"/>
          <p:cNvSpPr/>
          <p:nvPr>
            <p:custDataLst>
              <p:tags r:id="rId1"/>
            </p:custDataLst>
          </p:nvPr>
        </p:nvSpPr>
        <p:spPr>
          <a:xfrm>
            <a:off x="470535" y="1917065"/>
            <a:ext cx="5474335" cy="2025650"/>
          </a:xfrm>
          <a:prstGeom prst="roundRect">
            <a:avLst/>
          </a:prstGeom>
          <a:gradFill>
            <a:gsLst>
              <a:gs pos="100000">
                <a:srgbClr val="B3CED5">
                  <a:alpha val="0"/>
                </a:srgbClr>
              </a:gs>
              <a:gs pos="0">
                <a:srgbClr val="F2F2F2"/>
              </a:gs>
            </a:gsLst>
            <a:lin ang="540000" scaled="1"/>
          </a:gradFill>
          <a:ln w="19050"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altLang="zh-CN" sz="1400" b="1" dirty="0">
              <a:solidFill>
                <a:srgbClr val="009D8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1195705" y="2576919"/>
            <a:ext cx="3948430" cy="14401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defRPr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微软雅黑 Light" panose="020B0502040204020203" charset="-122"/>
              </a:defRPr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 Light" panose="020B0502040204020203" charset="-122"/>
              </a:rPr>
              <a:t>较安慰剂提前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 Light" panose="020B0502040204020203" charset="-122"/>
              </a:rPr>
              <a:t>2.44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 Light" panose="020B0502040204020203" charset="-122"/>
              </a:rPr>
              <a:t>天恢复全身症状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 Light" panose="020B0502040204020203" charset="-122"/>
            </a:endParaRPr>
          </a:p>
          <a:p>
            <a:pPr>
              <a:defRPr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微软雅黑 Light" panose="020B0502040204020203" charset="-122"/>
              </a:defRPr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 Light" panose="020B0502040204020203" charset="-122"/>
              </a:rPr>
              <a:t>帮助患者更快回归生活和学习状态，减少并发症。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 Light" panose="020B0502040204020203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95705" y="2162810"/>
            <a:ext cx="40239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zh-CN" altLang="en-US" sz="1600" b="1" dirty="0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</a:rPr>
              <a:t>助个人回归日常，缩短高危人群恢复时间</a:t>
            </a:r>
            <a:endParaRPr lang="zh-CN" altLang="en-US" sz="1600" b="1" dirty="0">
              <a:solidFill>
                <a:schemeClr val="accent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3" name="图片 13" descr="人物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625" y="2253615"/>
            <a:ext cx="356235" cy="37147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786698" y="4288160"/>
            <a:ext cx="2440940" cy="396240"/>
            <a:chOff x="3067" y="2453"/>
            <a:chExt cx="3844" cy="624"/>
          </a:xfrm>
        </p:grpSpPr>
        <p:sp>
          <p:nvSpPr>
            <p:cNvPr id="15" name="矩形 14"/>
            <p:cNvSpPr/>
            <p:nvPr>
              <p:custDataLst>
                <p:tags r:id="rId5"/>
              </p:custDataLst>
            </p:nvPr>
          </p:nvSpPr>
          <p:spPr>
            <a:xfrm>
              <a:off x="3139" y="2517"/>
              <a:ext cx="3772" cy="56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CN" altLang="en-US" sz="200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6"/>
              </p:custDataLst>
            </p:nvPr>
          </p:nvSpPr>
          <p:spPr>
            <a:xfrm>
              <a:off x="3067" y="2453"/>
              <a:ext cx="3780" cy="509"/>
            </a:xfrm>
            <a:prstGeom prst="rect">
              <a:avLst/>
            </a:prstGeom>
            <a:solidFill>
              <a:srgbClr val="0070C0"/>
            </a:solidFill>
            <a:effectLst/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15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3.  </a:t>
              </a:r>
              <a:r>
                <a:rPr lang="zh-CN" altLang="en-US" sz="15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弥补目录短板</a:t>
              </a:r>
              <a:endParaRPr lang="zh-CN" altLang="en-US" sz="15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7" name="矩形: 圆角 16"/>
          <p:cNvSpPr/>
          <p:nvPr>
            <p:custDataLst>
              <p:tags r:id="rId7"/>
            </p:custDataLst>
          </p:nvPr>
        </p:nvSpPr>
        <p:spPr>
          <a:xfrm>
            <a:off x="6148705" y="1918970"/>
            <a:ext cx="5576570" cy="2111375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CN" altLang="en-US" sz="143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8"/>
            </p:custDataLst>
          </p:nvPr>
        </p:nvSpPr>
        <p:spPr>
          <a:xfrm>
            <a:off x="6260465" y="2104390"/>
            <a:ext cx="5419090" cy="16732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 defTabSz="914400">
              <a:lnSpc>
                <a:spcPct val="150000"/>
              </a:lnSpc>
              <a:buFont typeface="Wingdings" panose="05000000000000000000" charset="0"/>
              <a:buChar char="ü"/>
              <a:defRPr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微软雅黑 Light" panose="020B0502040204020203" charset="-122"/>
              </a:defRPr>
            </a:pPr>
            <a:r>
              <a:rPr lang="zh-CN" altLang="en-US" sz="1400" b="1" dirty="0">
                <a:solidFill>
                  <a:srgbClr val="21212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 Light" panose="020B0502040204020203" charset="-122"/>
              </a:rPr>
              <a:t>国产供应链，产能充足，</a:t>
            </a:r>
            <a:r>
              <a:rPr lang="zh-CN" altLang="en-US" sz="1400" dirty="0">
                <a:solidFill>
                  <a:srgbClr val="21212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 Light" panose="020B0502040204020203" charset="-122"/>
              </a:rPr>
              <a:t>提高新冠药物可及性，可作为国家公共卫生防控流感传染病的</a:t>
            </a:r>
            <a:r>
              <a:rPr lang="zh-CN" altLang="en-US" sz="1400" b="1" dirty="0">
                <a:solidFill>
                  <a:srgbClr val="21212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 Light" panose="020B0502040204020203" charset="-122"/>
              </a:rPr>
              <a:t>战略储备药物；</a:t>
            </a:r>
            <a:endParaRPr lang="zh-CN" altLang="en-US" sz="1400" b="1" dirty="0">
              <a:solidFill>
                <a:srgbClr val="21212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 Light" panose="020B0502040204020203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ü"/>
              <a:defRPr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微软雅黑 Light" panose="020B0502040204020203" charset="-122"/>
              </a:defRPr>
            </a:pPr>
            <a:r>
              <a:rPr lang="zh-CN" altLang="en-US" sz="1400" b="1" dirty="0">
                <a:solidFill>
                  <a:srgbClr val="21212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定价较低，可显著降低群众和医保基金负担，</a:t>
            </a:r>
            <a:r>
              <a:rPr lang="zh-CN" altLang="en-US" sz="1400" dirty="0">
                <a:solidFill>
                  <a:srgbClr val="21212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符合“保基本”的定位，契合</a:t>
            </a:r>
            <a:r>
              <a:rPr lang="zh-CN" altLang="en-US" sz="1400" b="1" dirty="0">
                <a:solidFill>
                  <a:srgbClr val="21212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医保基金中长期可持续目标</a:t>
            </a:r>
            <a:endParaRPr lang="en-US" altLang="zh-CN" sz="14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微软雅黑 Light" panose="020B0502040204020203" charset="-122"/>
            </a:endParaRPr>
          </a:p>
        </p:txBody>
      </p:sp>
      <p:sp>
        <p:nvSpPr>
          <p:cNvPr id="19" name="矩形: 圆角 18"/>
          <p:cNvSpPr/>
          <p:nvPr>
            <p:custDataLst>
              <p:tags r:id="rId9"/>
            </p:custDataLst>
          </p:nvPr>
        </p:nvSpPr>
        <p:spPr>
          <a:xfrm>
            <a:off x="6232334" y="4915483"/>
            <a:ext cx="5576570" cy="1106978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CN" altLang="en-US" sz="160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10"/>
            </p:custDataLst>
          </p:nvPr>
        </p:nvSpPr>
        <p:spPr>
          <a:xfrm>
            <a:off x="6260274" y="5066828"/>
            <a:ext cx="5269574" cy="70057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 defTabSz="914400">
              <a:lnSpc>
                <a:spcPct val="150000"/>
              </a:lnSpc>
              <a:buFont typeface="Wingdings" panose="05000000000000000000" charset="0"/>
              <a:buChar char="ü"/>
              <a:defRPr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微软雅黑 Light" panose="020B0502040204020203" charset="-122"/>
              </a:defRPr>
            </a:pPr>
            <a:r>
              <a:rPr lang="zh-CN" altLang="en-US" sz="1400" dirty="0">
                <a:solidFill>
                  <a:srgbClr val="21212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 Light" panose="020B0502040204020203" charset="-122"/>
              </a:rPr>
              <a:t>奥格特韦钠胶囊，无需利托那韦，减少多重用药风险；</a:t>
            </a:r>
            <a:endParaRPr lang="zh-CN" altLang="en-US" sz="1400" dirty="0">
              <a:solidFill>
                <a:srgbClr val="21212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 Light" panose="020B0502040204020203" charset="-122"/>
            </a:endParaRPr>
          </a:p>
          <a:p>
            <a:pPr marL="285750" indent="-285750" defTabSz="914400">
              <a:lnSpc>
                <a:spcPct val="150000"/>
              </a:lnSpc>
              <a:buFont typeface="Wingdings" panose="05000000000000000000" charset="0"/>
              <a:buChar char="ü"/>
              <a:defRPr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微软雅黑 Light" panose="020B0502040204020203" charset="-122"/>
              </a:defRPr>
            </a:pPr>
            <a:r>
              <a:rPr lang="zh-CN" altLang="en-US" sz="1400" dirty="0">
                <a:solidFill>
                  <a:srgbClr val="21212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 Light" panose="020B0502040204020203" charset="-122"/>
              </a:rPr>
              <a:t>无需根据患者体重调整药物剂量，一天两次，</a:t>
            </a:r>
            <a:r>
              <a:rPr lang="zh-CN" altLang="en-US" sz="1400" b="1" dirty="0">
                <a:solidFill>
                  <a:srgbClr val="21212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 Light" panose="020B0502040204020203" charset="-122"/>
              </a:rPr>
              <a:t>依从性好</a:t>
            </a:r>
            <a:r>
              <a:rPr lang="zh-CN" altLang="en-US" sz="1400" dirty="0">
                <a:solidFill>
                  <a:srgbClr val="21212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 Light" panose="020B0502040204020203" charset="-122"/>
              </a:rPr>
              <a:t>；</a:t>
            </a:r>
            <a:endParaRPr lang="zh-CN" altLang="en-US" sz="1400" dirty="0">
              <a:solidFill>
                <a:srgbClr val="21212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 Light" panose="020B0502040204020203" charset="-122"/>
            </a:endParaRPr>
          </a:p>
        </p:txBody>
      </p:sp>
      <p:sp>
        <p:nvSpPr>
          <p:cNvPr id="21" name="圆角矩形 9"/>
          <p:cNvSpPr/>
          <p:nvPr>
            <p:custDataLst>
              <p:tags r:id="rId11"/>
            </p:custDataLst>
          </p:nvPr>
        </p:nvSpPr>
        <p:spPr>
          <a:xfrm>
            <a:off x="470535" y="4868545"/>
            <a:ext cx="5237480" cy="490220"/>
          </a:xfrm>
          <a:prstGeom prst="roundRect">
            <a:avLst/>
          </a:prstGeom>
          <a:gradFill>
            <a:gsLst>
              <a:gs pos="100000">
                <a:srgbClr val="B3CED5">
                  <a:alpha val="0"/>
                </a:srgbClr>
              </a:gs>
              <a:gs pos="0">
                <a:srgbClr val="F2F2F2"/>
              </a:gs>
            </a:gsLst>
            <a:lin ang="540000" scaled="1"/>
          </a:gradFill>
          <a:ln w="19050"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914400">
              <a:buFont typeface="Wingdings" panose="05000000000000000000" charset="0"/>
              <a:buChar char="ü"/>
              <a:defRPr/>
            </a:pPr>
            <a:r>
              <a:rPr lang="zh-CN" altLang="en-US" sz="1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全球首创全新双靶点作用机制，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且单药疗效显著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2" name="圆角矩形 10"/>
          <p:cNvSpPr/>
          <p:nvPr>
            <p:custDataLst>
              <p:tags r:id="rId12"/>
            </p:custDataLst>
          </p:nvPr>
        </p:nvSpPr>
        <p:spPr>
          <a:xfrm>
            <a:off x="441960" y="5509895"/>
            <a:ext cx="5266055" cy="490220"/>
          </a:xfrm>
          <a:prstGeom prst="roundRect">
            <a:avLst/>
          </a:prstGeom>
          <a:gradFill>
            <a:gsLst>
              <a:gs pos="100000">
                <a:srgbClr val="B3CED5">
                  <a:alpha val="0"/>
                </a:srgbClr>
              </a:gs>
              <a:gs pos="0">
                <a:srgbClr val="F2F2F2"/>
              </a:gs>
            </a:gsLst>
            <a:lin ang="540000" scaled="1"/>
          </a:gradFill>
          <a:ln w="19050"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914400">
              <a:buFont typeface="Wingdings" panose="05000000000000000000" charset="0"/>
              <a:buChar char="ü"/>
              <a:defRPr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新的化学结构，提供一种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新的安全、有效的临床治疗选择，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丰富国家公卫应对新冠疫情的战略储备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794739" y="1282335"/>
            <a:ext cx="2440940" cy="396240"/>
            <a:chOff x="3067" y="2453"/>
            <a:chExt cx="3844" cy="624"/>
          </a:xfrm>
        </p:grpSpPr>
        <p:sp>
          <p:nvSpPr>
            <p:cNvPr id="26" name="矩形 25"/>
            <p:cNvSpPr/>
            <p:nvPr>
              <p:custDataLst>
                <p:tags r:id="rId13"/>
              </p:custDataLst>
            </p:nvPr>
          </p:nvSpPr>
          <p:spPr>
            <a:xfrm>
              <a:off x="3139" y="2517"/>
              <a:ext cx="3772" cy="56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CN" altLang="en-US" sz="200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14"/>
              </p:custDataLst>
            </p:nvPr>
          </p:nvSpPr>
          <p:spPr>
            <a:xfrm>
              <a:off x="3067" y="2453"/>
              <a:ext cx="3780" cy="509"/>
            </a:xfrm>
            <a:prstGeom prst="rect">
              <a:avLst/>
            </a:prstGeom>
            <a:solidFill>
              <a:srgbClr val="0070C0"/>
            </a:solidFill>
            <a:effectLst/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15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1.  </a:t>
              </a:r>
              <a:r>
                <a:rPr lang="zh-CN" altLang="en-US" sz="15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公共健康影响</a:t>
              </a:r>
              <a:endParaRPr lang="zh-CN" altLang="en-US" sz="15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616825" y="1247140"/>
            <a:ext cx="2804817" cy="436880"/>
            <a:chOff x="3067" y="2453"/>
            <a:chExt cx="4788" cy="688"/>
          </a:xfrm>
        </p:grpSpPr>
        <p:sp>
          <p:nvSpPr>
            <p:cNvPr id="30" name="矩形 29"/>
            <p:cNvSpPr/>
            <p:nvPr>
              <p:custDataLst>
                <p:tags r:id="rId15"/>
              </p:custDataLst>
            </p:nvPr>
          </p:nvSpPr>
          <p:spPr>
            <a:xfrm>
              <a:off x="3139" y="2517"/>
              <a:ext cx="4716" cy="624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CN" altLang="en-US" sz="200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47" name="文本框 46"/>
            <p:cNvSpPr txBox="1"/>
            <p:nvPr>
              <p:custDataLst>
                <p:tags r:id="rId16"/>
              </p:custDataLst>
            </p:nvPr>
          </p:nvSpPr>
          <p:spPr>
            <a:xfrm>
              <a:off x="3067" y="2453"/>
              <a:ext cx="4710" cy="507"/>
            </a:xfrm>
            <a:prstGeom prst="rect">
              <a:avLst/>
            </a:prstGeom>
            <a:solidFill>
              <a:srgbClr val="0070C0"/>
            </a:solidFill>
            <a:effectLst/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15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2.  </a:t>
              </a:r>
              <a:r>
                <a:rPr lang="zh-CN" altLang="en-US" sz="15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符合“保基本”原则</a:t>
              </a:r>
              <a:endParaRPr lang="zh-CN" altLang="en-US" sz="15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616825" y="4237990"/>
            <a:ext cx="2923561" cy="412750"/>
            <a:chOff x="3007" y="1735"/>
            <a:chExt cx="3729" cy="650"/>
          </a:xfrm>
        </p:grpSpPr>
        <p:sp>
          <p:nvSpPr>
            <p:cNvPr id="49" name="矩形 48"/>
            <p:cNvSpPr/>
            <p:nvPr>
              <p:custDataLst>
                <p:tags r:id="rId17"/>
              </p:custDataLst>
            </p:nvPr>
          </p:nvSpPr>
          <p:spPr>
            <a:xfrm>
              <a:off x="3060" y="1825"/>
              <a:ext cx="3676" cy="56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CN" altLang="en-US" sz="200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50" name="文本框 49"/>
            <p:cNvSpPr txBox="1"/>
            <p:nvPr>
              <p:custDataLst>
                <p:tags r:id="rId18"/>
              </p:custDataLst>
            </p:nvPr>
          </p:nvSpPr>
          <p:spPr>
            <a:xfrm>
              <a:off x="3007" y="1735"/>
              <a:ext cx="3656" cy="507"/>
            </a:xfrm>
            <a:prstGeom prst="rect">
              <a:avLst/>
            </a:prstGeom>
            <a:solidFill>
              <a:srgbClr val="0070C0"/>
            </a:solidFill>
            <a:effectLst/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15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4.</a:t>
              </a:r>
              <a:r>
                <a:rPr lang="zh-CN" altLang="en-US" sz="15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临床管理难度低</a:t>
              </a:r>
              <a:endParaRPr lang="zh-CN" altLang="en-US" sz="15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195705" y="3111500"/>
            <a:ext cx="33782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zh-CN" altLang="en-US" sz="1600" b="1" dirty="0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</a:rPr>
              <a:t>高风险人群恢复提前4.5–5.5天</a:t>
            </a:r>
            <a:endParaRPr lang="zh-CN" altLang="en-US" sz="1600" b="1" dirty="0">
              <a:solidFill>
                <a:schemeClr val="accent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755" y="6074893"/>
            <a:ext cx="1471940" cy="762936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38"/>
          <a:stretch>
            <a:fillRect/>
          </a:stretch>
        </p:blipFill>
        <p:spPr>
          <a:xfrm>
            <a:off x="11043196" y="-1131"/>
            <a:ext cx="1116899" cy="86298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1141183" y="75149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70C0"/>
                </a:solidFill>
              </a:rPr>
              <a:t>高危适用</a:t>
            </a:r>
            <a:endParaRPr lang="en-US" altLang="zh-CN" sz="1400" b="1" dirty="0">
              <a:solidFill>
                <a:srgbClr val="0070C0"/>
              </a:solidFill>
            </a:endParaRPr>
          </a:p>
          <a:p>
            <a:pPr algn="ctr"/>
            <a:r>
              <a:rPr lang="zh-CN" altLang="en-US" sz="1400" b="1" dirty="0">
                <a:solidFill>
                  <a:srgbClr val="0070C0"/>
                </a:solidFill>
              </a:rPr>
              <a:t>战略储备</a:t>
            </a:r>
            <a:endParaRPr lang="zh-CN" altLang="en-US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4"/>
          <p:cNvSpPr/>
          <p:nvPr/>
        </p:nvSpPr>
        <p:spPr>
          <a:xfrm>
            <a:off x="0" y="0"/>
            <a:ext cx="1273810" cy="272415"/>
          </a:xfrm>
          <a:prstGeom prst="rect">
            <a:avLst/>
          </a:prstGeom>
          <a:solidFill>
            <a:srgbClr val="0070C0"/>
          </a:solidFill>
          <a:ln w="0" cap="flat">
            <a:solidFill>
              <a:srgbClr val="0070C0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3205" algn="l" rtl="0" eaLnBrk="0">
              <a:lnSpc>
                <a:spcPct val="89000"/>
              </a:lnSpc>
            </a:pPr>
            <a:r>
              <a:rPr lang="zh-CN" altLang="en-US"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</a:t>
            </a:r>
            <a:endParaRPr lang="en-US" altLang="zh-CN" sz="1400" b="1" kern="0" spc="-3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6" name="图示 5"/>
          <p:cNvGraphicFramePr/>
          <p:nvPr/>
        </p:nvGraphicFramePr>
        <p:xfrm>
          <a:off x="1013906" y="2403602"/>
          <a:ext cx="9817492" cy="3362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7" name="Rectangle 19"/>
          <p:cNvSpPr/>
          <p:nvPr/>
        </p:nvSpPr>
        <p:spPr>
          <a:xfrm>
            <a:off x="305" y="6512619"/>
            <a:ext cx="10719449" cy="3453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20"/>
          <p:cNvSpPr/>
          <p:nvPr/>
        </p:nvSpPr>
        <p:spPr>
          <a:xfrm>
            <a:off x="304" y="6511958"/>
            <a:ext cx="2003593" cy="3453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 b="1">
                <a:solidFill>
                  <a:srgbClr val="FFFFFF"/>
                </a:solidFill>
                <a:latin typeface="微软雅黑" panose="020B0503020204020204" charset="-122"/>
              </a:defRPr>
            </a:pPr>
            <a:r>
              <a:rPr lang="zh-CN" altLang="en-US" sz="2000" dirty="0"/>
              <a:t>临床与医保价值</a:t>
            </a:r>
            <a:endParaRPr sz="2000" dirty="0"/>
          </a:p>
        </p:txBody>
      </p:sp>
      <p:sp>
        <p:nvSpPr>
          <p:cNvPr id="9" name="Rectangle 21"/>
          <p:cNvSpPr/>
          <p:nvPr/>
        </p:nvSpPr>
        <p:spPr>
          <a:xfrm>
            <a:off x="2003897" y="6429729"/>
            <a:ext cx="9777067" cy="50655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建议定位为全球唯一低</a:t>
            </a:r>
            <a:r>
              <a:rPr lang="en-US" altLang="zh-CN" sz="1400" dirty="0">
                <a:solidFill>
                  <a:schemeClr val="tx1"/>
                </a:solidFill>
                <a:latin typeface="+mn-ea"/>
              </a:rPr>
              <a:t>DDI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双靶点国产抗新冠药，按参照药锚定合理准入。</a:t>
            </a:r>
            <a:endParaRPr lang="zh-CN" altLang="zh-CN" sz="1400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51599" y="685478"/>
            <a:ext cx="11429365" cy="1469390"/>
            <a:chOff x="1200" y="2000"/>
            <a:chExt cx="23200" cy="2600"/>
          </a:xfrm>
        </p:grpSpPr>
        <p:grpSp>
          <p:nvGrpSpPr>
            <p:cNvPr id="4" name="组合 3"/>
            <p:cNvGrpSpPr/>
            <p:nvPr/>
          </p:nvGrpSpPr>
          <p:grpSpPr>
            <a:xfrm>
              <a:off x="1200" y="2000"/>
              <a:ext cx="23200" cy="2200"/>
              <a:chOff x="1200" y="2000"/>
              <a:chExt cx="23200" cy="2200"/>
            </a:xfrm>
          </p:grpSpPr>
          <p:sp>
            <p:nvSpPr>
              <p:cNvPr id="11" name="Text 1"/>
              <p:cNvSpPr/>
              <p:nvPr/>
            </p:nvSpPr>
            <p:spPr>
              <a:xfrm>
                <a:off x="1200" y="2000"/>
                <a:ext cx="23200" cy="12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4000" b="1" dirty="0">
                    <a:solidFill>
                      <a:srgbClr val="003399"/>
                    </a:solidFill>
                    <a:latin typeface="MiSans" pitchFamily="34" charset="-122"/>
                    <a:ea typeface="MiSans" pitchFamily="34" charset="-122"/>
                    <a:cs typeface="MiSans" pitchFamily="34" charset="-120"/>
                  </a:rPr>
                  <a:t>感谢</a:t>
                </a:r>
                <a:r>
                  <a:rPr lang="zh-CN" altLang="en-US" sz="4000" b="1" dirty="0">
                    <a:solidFill>
                      <a:srgbClr val="003399"/>
                    </a:solidFill>
                    <a:latin typeface="MiSans" pitchFamily="34" charset="-122"/>
                    <a:ea typeface="MiSans" pitchFamily="34" charset="-122"/>
                    <a:cs typeface="MiSans" pitchFamily="34" charset="-120"/>
                  </a:rPr>
                  <a:t>支持</a:t>
                </a:r>
                <a:endParaRPr lang="zh-CN" altLang="en-US" sz="4000" b="1" dirty="0">
                  <a:solidFill>
                    <a:srgbClr val="003399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endParaRPr>
              </a:p>
            </p:txBody>
          </p:sp>
          <p:sp>
            <p:nvSpPr>
              <p:cNvPr id="12" name="Text 2"/>
              <p:cNvSpPr/>
              <p:nvPr/>
            </p:nvSpPr>
            <p:spPr>
              <a:xfrm>
                <a:off x="1200" y="3400"/>
                <a:ext cx="23200" cy="8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400" dirty="0">
                    <a:solidFill>
                      <a:srgbClr val="4A5568"/>
                    </a:solidFill>
                    <a:latin typeface="MiSans" pitchFamily="34" charset="-122"/>
                    <a:ea typeface="MiSans" pitchFamily="34" charset="-122"/>
                    <a:cs typeface="MiSans" pitchFamily="34" charset="-120"/>
                  </a:rPr>
                  <a:t>恳请纳入国家医保目录</a:t>
                </a:r>
                <a:endParaRPr lang="en-US" sz="1600" dirty="0"/>
              </a:p>
            </p:txBody>
          </p:sp>
        </p:grpSp>
        <p:sp>
          <p:nvSpPr>
            <p:cNvPr id="5" name="Shape 3"/>
            <p:cNvSpPr/>
            <p:nvPr/>
          </p:nvSpPr>
          <p:spPr>
            <a:xfrm>
              <a:off x="8800" y="4600"/>
              <a:ext cx="8000" cy="0"/>
            </a:xfrm>
            <a:prstGeom prst="straightConnector1">
              <a:avLst/>
            </a:prstGeom>
            <a:noFill/>
            <a:ln w="25400">
              <a:solidFill>
                <a:srgbClr val="1A3C6E"/>
              </a:solidFill>
              <a:prstDash val="solid"/>
              <a:headEnd type="none"/>
              <a:tailEnd type="none"/>
            </a:ln>
          </p:spPr>
        </p:sp>
      </p:grpSp>
      <p:sp>
        <p:nvSpPr>
          <p:cNvPr id="13" name="Text 20"/>
          <p:cNvSpPr/>
          <p:nvPr/>
        </p:nvSpPr>
        <p:spPr>
          <a:xfrm>
            <a:off x="-1270000" y="5898515"/>
            <a:ext cx="14732000" cy="5080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212121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申报企业：浙江艾森药业有限公司</a:t>
            </a:r>
            <a:endParaRPr lang="en-US" sz="1600" b="1" dirty="0">
              <a:solidFill>
                <a:srgbClr val="212121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755" y="6095213"/>
            <a:ext cx="1471940" cy="762936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38"/>
          <a:stretch>
            <a:fillRect/>
          </a:stretch>
        </p:blipFill>
        <p:spPr>
          <a:xfrm>
            <a:off x="11236938" y="15216"/>
            <a:ext cx="1030014" cy="70069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8422" y="-9998"/>
            <a:ext cx="2210435" cy="6292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2920" y="836295"/>
            <a:ext cx="5224780" cy="4408170"/>
          </a:xfrm>
          <a:prstGeom prst="rect">
            <a:avLst/>
          </a:prstGeom>
        </p:spPr>
      </p:pic>
      <p:sp>
        <p:nvSpPr>
          <p:cNvPr id="3" name="Text 1"/>
          <p:cNvSpPr/>
          <p:nvPr/>
        </p:nvSpPr>
        <p:spPr>
          <a:xfrm>
            <a:off x="820524" y="185497"/>
            <a:ext cx="2857500" cy="3810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MiSans" pitchFamily="34" charset="-120"/>
              </a:rPr>
              <a:t>目 录</a:t>
            </a:r>
            <a:endParaRPr lang="en-US" sz="48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Shape 2"/>
          <p:cNvSpPr/>
          <p:nvPr/>
        </p:nvSpPr>
        <p:spPr>
          <a:xfrm>
            <a:off x="552646" y="775100"/>
            <a:ext cx="11049000" cy="0"/>
          </a:xfrm>
          <a:prstGeom prst="straightConnector1">
            <a:avLst/>
          </a:prstGeom>
          <a:noFill/>
          <a:ln w="12700">
            <a:solidFill>
              <a:srgbClr val="E2E8F0"/>
            </a:solidFill>
            <a:prstDash val="solid"/>
            <a:headEnd type="none"/>
            <a:tailEnd type="none"/>
          </a:ln>
        </p:spPr>
      </p:sp>
      <p:sp>
        <p:nvSpPr>
          <p:cNvPr id="7" name="Shape 5"/>
          <p:cNvSpPr/>
          <p:nvPr>
            <p:custDataLst>
              <p:tags r:id="rId2"/>
            </p:custDataLst>
          </p:nvPr>
        </p:nvSpPr>
        <p:spPr>
          <a:xfrm>
            <a:off x="552646" y="953621"/>
            <a:ext cx="1912070" cy="927667"/>
          </a:xfrm>
          <a:prstGeom prst="rect">
            <a:avLst/>
          </a:prstGeom>
          <a:solidFill>
            <a:srgbClr val="F7FAFC"/>
          </a:solidFill>
          <a:ln w="12700">
            <a:solidFill>
              <a:srgbClr val="E2E8F0"/>
            </a:solidFill>
            <a:prstDash val="solid"/>
          </a:ln>
        </p:spPr>
        <p:txBody>
          <a:bodyPr anchor="t"/>
          <a:lstStyle/>
          <a:p>
            <a:endParaRPr lang="zh-CN" altLang="en-US" sz="2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 6"/>
          <p:cNvSpPr/>
          <p:nvPr>
            <p:custDataLst>
              <p:tags r:id="rId3"/>
            </p:custDataLst>
          </p:nvPr>
        </p:nvSpPr>
        <p:spPr>
          <a:xfrm>
            <a:off x="553085" y="953770"/>
            <a:ext cx="1920875" cy="9563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60000"/>
              </a:lnSpc>
            </a:pPr>
            <a:r>
              <a:rPr lang="en-US" sz="2800" b="1" dirty="0">
                <a:solidFill>
                  <a:srgbClr val="1A202C"/>
                </a:solidFill>
                <a:latin typeface="黑体" panose="02010609060101010101" pitchFamily="49" charset="-122"/>
                <a:ea typeface="黑体" panose="02010609060101010101" pitchFamily="49" charset="-122"/>
                <a:cs typeface="MiSans" pitchFamily="34" charset="-120"/>
              </a:rPr>
              <a:t>01基本信息</a:t>
            </a:r>
            <a:endParaRPr lang="en-US" sz="2800" b="1" dirty="0">
              <a:solidFill>
                <a:srgbClr val="1A202C"/>
              </a:solidFill>
              <a:latin typeface="黑体" panose="02010609060101010101" pitchFamily="49" charset="-122"/>
              <a:ea typeface="黑体" panose="02010609060101010101" pitchFamily="49" charset="-122"/>
              <a:cs typeface="MiSans" pitchFamily="34" charset="-120"/>
            </a:endParaRPr>
          </a:p>
        </p:txBody>
      </p:sp>
      <p:sp>
        <p:nvSpPr>
          <p:cNvPr id="9" name="Shape 7"/>
          <p:cNvSpPr/>
          <p:nvPr>
            <p:custDataLst>
              <p:tags r:id="rId4"/>
            </p:custDataLst>
          </p:nvPr>
        </p:nvSpPr>
        <p:spPr>
          <a:xfrm>
            <a:off x="552646" y="2090323"/>
            <a:ext cx="1912070" cy="927667"/>
          </a:xfrm>
          <a:prstGeom prst="rect">
            <a:avLst/>
          </a:prstGeom>
          <a:solidFill>
            <a:srgbClr val="F7FAFC"/>
          </a:solidFill>
          <a:ln w="12700">
            <a:solidFill>
              <a:srgbClr val="E2E8F0"/>
            </a:solidFill>
            <a:prstDash val="solid"/>
          </a:ln>
        </p:spPr>
        <p:txBody>
          <a:bodyPr anchor="t"/>
          <a:lstStyle/>
          <a:p>
            <a:endParaRPr lang="zh-CN" altLang="en-US" sz="2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 8"/>
          <p:cNvSpPr/>
          <p:nvPr>
            <p:custDataLst>
              <p:tags r:id="rId5"/>
            </p:custDataLst>
          </p:nvPr>
        </p:nvSpPr>
        <p:spPr>
          <a:xfrm>
            <a:off x="552450" y="2090420"/>
            <a:ext cx="1911985" cy="6578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60000"/>
              </a:lnSpc>
            </a:pPr>
            <a:r>
              <a:rPr lang="en-US" altLang="zh-CN" sz="2800" b="1" dirty="0">
                <a:solidFill>
                  <a:srgbClr val="1A202C"/>
                </a:solidFill>
                <a:latin typeface="黑体" panose="02010609060101010101" pitchFamily="49" charset="-122"/>
                <a:ea typeface="黑体" panose="02010609060101010101" pitchFamily="49" charset="-122"/>
                <a:cs typeface="MiSans" pitchFamily="34" charset="-120"/>
              </a:rPr>
              <a:t>02</a:t>
            </a:r>
            <a:r>
              <a:rPr lang="zh-CN" altLang="en-US" sz="2800" b="1" dirty="0">
                <a:solidFill>
                  <a:srgbClr val="1A202C"/>
                </a:solidFill>
                <a:latin typeface="黑体" panose="02010609060101010101" pitchFamily="49" charset="-122"/>
                <a:ea typeface="黑体" panose="02010609060101010101" pitchFamily="49" charset="-122"/>
                <a:cs typeface="MiSans" pitchFamily="34" charset="-120"/>
              </a:rPr>
              <a:t>有效性</a:t>
            </a:r>
            <a:endParaRPr lang="zh-CN" altLang="en-US" sz="2800" b="1" dirty="0">
              <a:solidFill>
                <a:srgbClr val="1A202C"/>
              </a:solidFill>
              <a:latin typeface="黑体" panose="02010609060101010101" pitchFamily="49" charset="-122"/>
              <a:ea typeface="黑体" panose="02010609060101010101" pitchFamily="49" charset="-122"/>
              <a:cs typeface="MiSans" pitchFamily="34" charset="-120"/>
            </a:endParaRPr>
          </a:p>
        </p:txBody>
      </p:sp>
      <p:sp>
        <p:nvSpPr>
          <p:cNvPr id="11" name="Shape 9"/>
          <p:cNvSpPr/>
          <p:nvPr>
            <p:custDataLst>
              <p:tags r:id="rId6"/>
            </p:custDataLst>
          </p:nvPr>
        </p:nvSpPr>
        <p:spPr>
          <a:xfrm>
            <a:off x="552646" y="3227024"/>
            <a:ext cx="1912070" cy="927667"/>
          </a:xfrm>
          <a:prstGeom prst="rect">
            <a:avLst/>
          </a:prstGeom>
          <a:solidFill>
            <a:srgbClr val="F7FAFC"/>
          </a:solidFill>
          <a:ln w="12700">
            <a:solidFill>
              <a:srgbClr val="E2E8F0"/>
            </a:solidFill>
            <a:prstDash val="solid"/>
          </a:ln>
        </p:spPr>
        <p:txBody>
          <a:bodyPr anchor="t"/>
          <a:lstStyle/>
          <a:p>
            <a:endParaRPr lang="zh-CN" altLang="en-US" sz="2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 10"/>
          <p:cNvSpPr/>
          <p:nvPr>
            <p:custDataLst>
              <p:tags r:id="rId7"/>
            </p:custDataLst>
          </p:nvPr>
        </p:nvSpPr>
        <p:spPr>
          <a:xfrm>
            <a:off x="552646" y="3227024"/>
            <a:ext cx="1912070" cy="92766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60000"/>
              </a:lnSpc>
            </a:pPr>
            <a:r>
              <a:rPr lang="en-US" altLang="zh-CN" sz="2800" b="1" dirty="0">
                <a:solidFill>
                  <a:srgbClr val="1A202C"/>
                </a:solidFill>
                <a:latin typeface="黑体" panose="02010609060101010101" pitchFamily="49" charset="-122"/>
                <a:ea typeface="黑体" panose="02010609060101010101" pitchFamily="49" charset="-122"/>
                <a:cs typeface="MiSans" pitchFamily="34" charset="-120"/>
              </a:rPr>
              <a:t>03</a:t>
            </a:r>
            <a:r>
              <a:rPr lang="zh-CN" altLang="en-US" sz="2800" b="1" dirty="0">
                <a:solidFill>
                  <a:srgbClr val="1A202C"/>
                </a:solidFill>
                <a:latin typeface="黑体" panose="02010609060101010101" pitchFamily="49" charset="-122"/>
                <a:ea typeface="黑体" panose="02010609060101010101" pitchFamily="49" charset="-122"/>
                <a:cs typeface="MiSans" pitchFamily="34" charset="-120"/>
              </a:rPr>
              <a:t>安全性</a:t>
            </a:r>
            <a:endParaRPr 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Shape 11"/>
          <p:cNvSpPr/>
          <p:nvPr>
            <p:custDataLst>
              <p:tags r:id="rId8"/>
            </p:custDataLst>
          </p:nvPr>
        </p:nvSpPr>
        <p:spPr>
          <a:xfrm>
            <a:off x="561751" y="4362399"/>
            <a:ext cx="1912070" cy="927667"/>
          </a:xfrm>
          <a:prstGeom prst="rect">
            <a:avLst/>
          </a:prstGeom>
          <a:solidFill>
            <a:srgbClr val="F7FAFC"/>
          </a:solidFill>
          <a:ln w="12700">
            <a:solidFill>
              <a:srgbClr val="E2E8F0"/>
            </a:solidFill>
            <a:prstDash val="solid"/>
          </a:ln>
        </p:spPr>
        <p:txBody>
          <a:bodyPr anchor="t"/>
          <a:lstStyle/>
          <a:p>
            <a:endParaRPr lang="zh-CN" altLang="en-US" sz="2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 12"/>
          <p:cNvSpPr/>
          <p:nvPr>
            <p:custDataLst>
              <p:tags r:id="rId9"/>
            </p:custDataLst>
          </p:nvPr>
        </p:nvSpPr>
        <p:spPr>
          <a:xfrm>
            <a:off x="561751" y="4362399"/>
            <a:ext cx="1912070" cy="92766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60000"/>
              </a:lnSpc>
            </a:pPr>
            <a:r>
              <a:rPr lang="en-US" altLang="zh-CN" sz="2400" b="1" dirty="0">
                <a:solidFill>
                  <a:srgbClr val="1A202C"/>
                </a:solidFill>
                <a:latin typeface="黑体" panose="02010609060101010101" pitchFamily="49" charset="-122"/>
                <a:ea typeface="黑体" panose="02010609060101010101" pitchFamily="49" charset="-122"/>
                <a:cs typeface="MiSans" pitchFamily="34" charset="-120"/>
              </a:rPr>
              <a:t>04</a:t>
            </a:r>
            <a:r>
              <a:rPr lang="zh-CN" altLang="en-US" sz="2400" b="1" dirty="0">
                <a:solidFill>
                  <a:srgbClr val="1A202C"/>
                </a:solidFill>
                <a:latin typeface="黑体" panose="02010609060101010101" pitchFamily="49" charset="-122"/>
                <a:ea typeface="黑体" panose="02010609060101010101" pitchFamily="49" charset="-122"/>
                <a:cs typeface="MiSans" pitchFamily="34" charset="-120"/>
              </a:rPr>
              <a:t>创新性</a:t>
            </a:r>
            <a:endParaRPr 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Shape 13"/>
          <p:cNvSpPr/>
          <p:nvPr>
            <p:custDataLst>
              <p:tags r:id="rId10"/>
            </p:custDataLst>
          </p:nvPr>
        </p:nvSpPr>
        <p:spPr>
          <a:xfrm>
            <a:off x="561751" y="5497774"/>
            <a:ext cx="1912070" cy="927667"/>
          </a:xfrm>
          <a:prstGeom prst="rect">
            <a:avLst/>
          </a:prstGeom>
          <a:solidFill>
            <a:srgbClr val="F7FAFC"/>
          </a:solidFill>
          <a:ln w="12700">
            <a:solidFill>
              <a:srgbClr val="E2E8F0"/>
            </a:solidFill>
            <a:prstDash val="solid"/>
          </a:ln>
        </p:spPr>
        <p:txBody>
          <a:bodyPr anchor="t"/>
          <a:lstStyle/>
          <a:p>
            <a:endParaRPr lang="zh-CN" altLang="en-US" sz="2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Text 14"/>
          <p:cNvSpPr/>
          <p:nvPr>
            <p:custDataLst>
              <p:tags r:id="rId11"/>
            </p:custDataLst>
          </p:nvPr>
        </p:nvSpPr>
        <p:spPr>
          <a:xfrm>
            <a:off x="561751" y="5497774"/>
            <a:ext cx="1912070" cy="92766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60000"/>
              </a:lnSpc>
            </a:pPr>
            <a:r>
              <a:rPr lang="en-US" sz="2400" b="1" dirty="0">
                <a:solidFill>
                  <a:srgbClr val="1A202C"/>
                </a:solidFill>
                <a:latin typeface="黑体" panose="02010609060101010101" pitchFamily="49" charset="-122"/>
                <a:ea typeface="黑体" panose="02010609060101010101" pitchFamily="49" charset="-122"/>
                <a:cs typeface="MiSans" pitchFamily="34" charset="-120"/>
              </a:rPr>
              <a:t>05公平性</a:t>
            </a:r>
            <a:endParaRPr 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Text 15"/>
          <p:cNvSpPr/>
          <p:nvPr>
            <p:custDataLst>
              <p:tags r:id="rId12"/>
            </p:custDataLst>
          </p:nvPr>
        </p:nvSpPr>
        <p:spPr>
          <a:xfrm>
            <a:off x="2929890" y="984250"/>
            <a:ext cx="3869690" cy="9023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+mn-ea"/>
              </a:rPr>
              <a:t>全球唯一单一成分3</a:t>
            </a:r>
            <a:r>
              <a:rPr lang="en-US" altLang="zh-CN" dirty="0">
                <a:latin typeface="+mn-ea"/>
              </a:rPr>
              <a:t>CLpro+CTSL</a:t>
            </a:r>
            <a:r>
              <a:rPr lang="zh-CN" altLang="en-US" dirty="0">
                <a:latin typeface="+mn-ea"/>
              </a:rPr>
              <a:t>双靶点抗新冠口服药，参照药清晰</a:t>
            </a:r>
            <a:endParaRPr lang="zh-CN" altLang="en-US" dirty="0">
              <a:latin typeface="+mn-ea"/>
            </a:endParaRPr>
          </a:p>
        </p:txBody>
      </p:sp>
      <p:sp>
        <p:nvSpPr>
          <p:cNvPr id="18" name="Text 16"/>
          <p:cNvSpPr/>
          <p:nvPr>
            <p:custDataLst>
              <p:tags r:id="rId13"/>
            </p:custDataLst>
          </p:nvPr>
        </p:nvSpPr>
        <p:spPr>
          <a:xfrm>
            <a:off x="2929255" y="2134235"/>
            <a:ext cx="3870325" cy="8864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+mn-ea"/>
              </a:rPr>
              <a:t>双靶点抑制</a:t>
            </a:r>
            <a:r>
              <a:rPr lang="zh-CN" altLang="en-US" dirty="0">
                <a:latin typeface="+mn-ea"/>
              </a:rPr>
              <a:t>病毒复制与入侵，症状恢复提前2.44天</a:t>
            </a:r>
            <a:r>
              <a:rPr lang="en-US" altLang="zh-CN" baseline="30000" dirty="0">
                <a:latin typeface="+mn-ea"/>
              </a:rPr>
              <a:t>[1]</a:t>
            </a:r>
            <a:r>
              <a:rPr lang="zh-CN" altLang="en-US" dirty="0">
                <a:latin typeface="+mn-ea"/>
              </a:rPr>
              <a:t>，高危人群获益更明显</a:t>
            </a:r>
            <a:endParaRPr lang="zh-CN" altLang="en-US" dirty="0">
              <a:latin typeface="+mn-ea"/>
            </a:endParaRPr>
          </a:p>
        </p:txBody>
      </p:sp>
      <p:sp>
        <p:nvSpPr>
          <p:cNvPr id="19" name="Text 17"/>
          <p:cNvSpPr/>
          <p:nvPr>
            <p:custDataLst>
              <p:tags r:id="rId14"/>
            </p:custDataLst>
          </p:nvPr>
        </p:nvSpPr>
        <p:spPr>
          <a:xfrm>
            <a:off x="2929255" y="3227070"/>
            <a:ext cx="3870325" cy="9315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+mn-ea"/>
              </a:rPr>
              <a:t>无需利托那韦，降低</a:t>
            </a:r>
            <a:r>
              <a:rPr lang="en-US" altLang="zh-CN" dirty="0">
                <a:latin typeface="+mn-ea"/>
              </a:rPr>
              <a:t>DDI、</a:t>
            </a:r>
            <a:r>
              <a:rPr lang="zh-CN" altLang="en-US" dirty="0">
                <a:latin typeface="+mn-ea"/>
              </a:rPr>
              <a:t>禁忌和多重用药管理负担</a:t>
            </a:r>
            <a:endParaRPr lang="zh-CN" altLang="en-US" dirty="0">
              <a:latin typeface="+mn-ea"/>
            </a:endParaRPr>
          </a:p>
        </p:txBody>
      </p:sp>
      <p:sp>
        <p:nvSpPr>
          <p:cNvPr id="20" name="Text 18"/>
          <p:cNvSpPr/>
          <p:nvPr>
            <p:custDataLst>
              <p:tags r:id="rId15"/>
            </p:custDataLst>
          </p:nvPr>
        </p:nvSpPr>
        <p:spPr>
          <a:xfrm>
            <a:off x="2929890" y="4391660"/>
            <a:ext cx="3869055" cy="89154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zh-CN" altLang="en-US" dirty="0">
                <a:latin typeface="+mn-ea"/>
              </a:rPr>
              <a:t>原创结构同时结合3</a:t>
            </a:r>
            <a:r>
              <a:rPr lang="en-US" altLang="zh-CN" dirty="0">
                <a:latin typeface="+mn-ea"/>
              </a:rPr>
              <a:t>CLpro</a:t>
            </a:r>
            <a:r>
              <a:rPr lang="zh-CN" altLang="en-US" dirty="0">
                <a:latin typeface="+mn-ea"/>
              </a:rPr>
              <a:t>和</a:t>
            </a:r>
            <a:r>
              <a:rPr lang="en-US" altLang="zh-CN" dirty="0">
                <a:latin typeface="+mn-ea"/>
              </a:rPr>
              <a:t>CTSL，</a:t>
            </a:r>
            <a:r>
              <a:rPr lang="zh-CN" altLang="en-US" dirty="0">
                <a:latin typeface="+mn-ea"/>
              </a:rPr>
              <a:t>形成区别于单靶3</a:t>
            </a:r>
            <a:r>
              <a:rPr lang="en-US" altLang="zh-CN" dirty="0">
                <a:latin typeface="+mn-ea"/>
              </a:rPr>
              <a:t>CL</a:t>
            </a:r>
            <a:r>
              <a:rPr lang="zh-CN" altLang="en-US" dirty="0">
                <a:latin typeface="+mn-ea"/>
              </a:rPr>
              <a:t>药物的机制优势</a:t>
            </a:r>
            <a:endParaRPr lang="zh-CN" altLang="en-US" dirty="0">
              <a:latin typeface="+mn-ea"/>
            </a:endParaRPr>
          </a:p>
        </p:txBody>
      </p:sp>
      <p:sp>
        <p:nvSpPr>
          <p:cNvPr id="21" name="Text 19"/>
          <p:cNvSpPr/>
          <p:nvPr>
            <p:custDataLst>
              <p:tags r:id="rId16"/>
            </p:custDataLst>
          </p:nvPr>
        </p:nvSpPr>
        <p:spPr>
          <a:xfrm>
            <a:off x="2855595" y="5505450"/>
            <a:ext cx="3997325" cy="9156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zh-CN" altLang="en-US" dirty="0">
                <a:latin typeface="+mn-ea"/>
              </a:rPr>
              <a:t>补齐目录内低</a:t>
            </a:r>
            <a:r>
              <a:rPr lang="en-US" altLang="zh-CN" dirty="0">
                <a:latin typeface="+mn-ea"/>
              </a:rPr>
              <a:t>DDI</a:t>
            </a:r>
            <a:r>
              <a:rPr lang="zh-CN" altLang="en-US" dirty="0">
                <a:latin typeface="+mn-ea"/>
              </a:rPr>
              <a:t>单药抗新冠选择，支持公共卫生战略储备</a:t>
            </a:r>
            <a:endParaRPr lang="zh-CN" altLang="en-US" dirty="0">
              <a:latin typeface="+mn-ea"/>
            </a:endParaRPr>
          </a:p>
        </p:txBody>
      </p:sp>
      <p:sp>
        <p:nvSpPr>
          <p:cNvPr id="2" name="Rectangle 19"/>
          <p:cNvSpPr/>
          <p:nvPr/>
        </p:nvSpPr>
        <p:spPr>
          <a:xfrm>
            <a:off x="1" y="6515098"/>
            <a:ext cx="10719754" cy="3429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ectangle 20"/>
          <p:cNvSpPr/>
          <p:nvPr/>
        </p:nvSpPr>
        <p:spPr>
          <a:xfrm>
            <a:off x="0" y="6515100"/>
            <a:ext cx="2206625" cy="3429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 b="1">
                <a:solidFill>
                  <a:srgbClr val="FFFFFF"/>
                </a:solidFill>
                <a:latin typeface="微软雅黑" panose="020B0503020204020204" charset="-122"/>
              </a:defRPr>
            </a:pPr>
            <a:r>
              <a:rPr lang="zh-CN" altLang="en-US" sz="2000" dirty="0"/>
              <a:t>临床与医保价值</a:t>
            </a:r>
            <a:endParaRPr lang="zh-CN" altLang="en-US" sz="2000" dirty="0"/>
          </a:p>
        </p:txBody>
      </p:sp>
      <p:sp>
        <p:nvSpPr>
          <p:cNvPr id="23" name="Rectangle 21"/>
          <p:cNvSpPr/>
          <p:nvPr/>
        </p:nvSpPr>
        <p:spPr>
          <a:xfrm>
            <a:off x="2206625" y="6515097"/>
            <a:ext cx="7973060" cy="4051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defRPr sz="1400">
                <a:solidFill>
                  <a:srgbClr val="1A3A5C"/>
                </a:solidFill>
                <a:latin typeface="微软雅黑" panose="020B0503020204020204" charset="-122"/>
              </a:defRPr>
            </a:pP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全篇价值围绕“全球唯一双靶点、低</a:t>
            </a:r>
            <a:r>
              <a:rPr lang="en-US" altLang="zh-CN" sz="1400" dirty="0">
                <a:solidFill>
                  <a:schemeClr val="tx1"/>
                </a:solidFill>
                <a:latin typeface="+mn-ea"/>
              </a:rPr>
              <a:t>DDI、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高危适用、战略储备”展开。</a:t>
            </a:r>
            <a:endParaRPr lang="zh-CN" altLang="en-US" sz="14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755" y="6133629"/>
            <a:ext cx="1471940" cy="762936"/>
          </a:xfrm>
          <a:prstGeom prst="rect">
            <a:avLst/>
          </a:prstGeom>
        </p:spPr>
      </p:pic>
      <p:pic>
        <p:nvPicPr>
          <p:cNvPr id="26" name="图片 25"/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38"/>
          <a:stretch>
            <a:fillRect/>
          </a:stretch>
        </p:blipFill>
        <p:spPr>
          <a:xfrm>
            <a:off x="11043196" y="30399"/>
            <a:ext cx="1116899" cy="759881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6739255" y="5656580"/>
            <a:ext cx="5338445" cy="4953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200" dirty="0">
                <a:solidFill>
                  <a:srgbClr val="212121"/>
                </a:solidFill>
                <a:latin typeface="+mn-ea"/>
                <a:sym typeface="+mn-ea"/>
              </a:rPr>
              <a:t>备注：本文对新冠病毒主蛋白酶（</a:t>
            </a:r>
            <a:r>
              <a:rPr lang="en-US" altLang="zh-CN" sz="1200" dirty="0" err="1">
                <a:solidFill>
                  <a:srgbClr val="212121"/>
                </a:solidFill>
                <a:latin typeface="+mn-ea"/>
                <a:sym typeface="+mn-ea"/>
              </a:rPr>
              <a:t>Mpro</a:t>
            </a:r>
            <a:r>
              <a:rPr lang="en-US" altLang="zh-CN" sz="1200" dirty="0">
                <a:solidFill>
                  <a:srgbClr val="212121"/>
                </a:solidFill>
                <a:latin typeface="+mn-ea"/>
                <a:sym typeface="+mn-ea"/>
              </a:rPr>
              <a:t>/3CL</a:t>
            </a:r>
            <a:r>
              <a:rPr lang="zh-CN" altLang="en-US" sz="1200" dirty="0">
                <a:solidFill>
                  <a:srgbClr val="212121"/>
                </a:solidFill>
                <a:latin typeface="+mn-ea"/>
                <a:sym typeface="+mn-ea"/>
              </a:rPr>
              <a:t>蛋白酶）统一简称为</a:t>
            </a:r>
            <a:r>
              <a:rPr lang="en-US" altLang="zh-CN" sz="1200" dirty="0">
                <a:solidFill>
                  <a:srgbClr val="212121"/>
                </a:solidFill>
                <a:latin typeface="+mn-ea"/>
                <a:sym typeface="+mn-ea"/>
              </a:rPr>
              <a:t>3CLpro</a:t>
            </a:r>
            <a:r>
              <a:rPr lang="zh-CN" altLang="en-US" sz="1200" dirty="0">
                <a:solidFill>
                  <a:srgbClr val="212121"/>
                </a:solidFill>
                <a:latin typeface="+mn-ea"/>
                <a:sym typeface="+mn-ea"/>
              </a:rPr>
              <a:t>，组织蛋白酶</a:t>
            </a:r>
            <a:r>
              <a:rPr lang="en-US" altLang="zh-CN" sz="1200" dirty="0">
                <a:solidFill>
                  <a:srgbClr val="212121"/>
                </a:solidFill>
                <a:latin typeface="+mn-ea"/>
                <a:sym typeface="+mn-ea"/>
              </a:rPr>
              <a:t>L</a:t>
            </a:r>
            <a:r>
              <a:rPr lang="zh-CN" altLang="en-US" sz="1200" dirty="0">
                <a:solidFill>
                  <a:srgbClr val="212121"/>
                </a:solidFill>
                <a:latin typeface="+mn-ea"/>
                <a:sym typeface="+mn-ea"/>
              </a:rPr>
              <a:t>统一简称</a:t>
            </a:r>
            <a:r>
              <a:rPr lang="en-US" altLang="zh-CN" sz="1200" dirty="0">
                <a:solidFill>
                  <a:srgbClr val="212121"/>
                </a:solidFill>
                <a:latin typeface="+mn-ea"/>
                <a:sym typeface="+mn-ea"/>
              </a:rPr>
              <a:t>CTSL</a:t>
            </a:r>
            <a:endParaRPr lang="en-US" altLang="zh-CN" sz="1200" dirty="0">
              <a:solidFill>
                <a:srgbClr val="212121"/>
              </a:solidFill>
              <a:latin typeface="+mn-ea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278755" y="6208395"/>
            <a:ext cx="5764530" cy="2768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800" dirty="0">
                <a:solidFill>
                  <a:srgbClr val="212121"/>
                </a:solidFill>
              </a:rPr>
              <a:t>[1]</a:t>
            </a:r>
            <a:r>
              <a:rPr lang="zh-CN" altLang="en-US" sz="800" dirty="0">
                <a:solidFill>
                  <a:srgbClr val="212121"/>
                </a:solidFill>
              </a:rPr>
              <a:t>参考文献：临床研究总结报告：一项评估奥格特韦钠（</a:t>
            </a:r>
            <a:r>
              <a:rPr lang="en-US" altLang="zh-CN" sz="800" dirty="0">
                <a:solidFill>
                  <a:srgbClr val="212121"/>
                </a:solidFill>
              </a:rPr>
              <a:t>STI-1558）</a:t>
            </a:r>
            <a:r>
              <a:rPr lang="zh-CN" altLang="en-US" sz="800" dirty="0">
                <a:solidFill>
                  <a:srgbClr val="212121"/>
                </a:solidFill>
              </a:rPr>
              <a:t>在轻型普通型新型冠状病毒感染(</a:t>
            </a:r>
            <a:r>
              <a:rPr lang="en-US" altLang="zh-CN" sz="800" dirty="0">
                <a:solidFill>
                  <a:srgbClr val="212121"/>
                </a:solidFill>
              </a:rPr>
              <a:t>COVID-19)</a:t>
            </a:r>
            <a:r>
              <a:rPr lang="zh-CN" altLang="en-US" sz="800" dirty="0">
                <a:solidFill>
                  <a:srgbClr val="212121"/>
                </a:solidFill>
              </a:rPr>
              <a:t>成人受试者中的多中心、随机、双盲、安慰剂对照、有效性和安全性的</a:t>
            </a:r>
            <a:r>
              <a:rPr lang="en-US" altLang="zh-CN" sz="800" dirty="0">
                <a:solidFill>
                  <a:srgbClr val="212121"/>
                </a:solidFill>
              </a:rPr>
              <a:t>III</a:t>
            </a:r>
            <a:r>
              <a:rPr lang="zh-CN" altLang="en-US" sz="800" dirty="0">
                <a:solidFill>
                  <a:srgbClr val="212121"/>
                </a:solidFill>
              </a:rPr>
              <a:t>期临床研究</a:t>
            </a:r>
            <a:endParaRPr lang="zh-CN" altLang="en-US" sz="800" dirty="0">
              <a:solidFill>
                <a:srgbClr val="21212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39255" y="4705350"/>
            <a:ext cx="1396365" cy="95631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5239" y="361007"/>
            <a:ext cx="381000" cy="28575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ct val="140000"/>
              </a:lnSpc>
            </a:pPr>
            <a:endParaRPr lang="en-US" sz="1050" dirty="0">
              <a:solidFill>
                <a:srgbClr val="002060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208267" y="478454"/>
            <a:ext cx="13115866" cy="378917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ts val="2880"/>
              </a:lnSpc>
            </a:pPr>
            <a:r>
              <a:rPr lang="zh-CN" altLang="zh-CN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参照药清晰，但本品是全球唯一单一成分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3CLpro+CTSL</a:t>
            </a:r>
            <a:r>
              <a:rPr lang="zh-CN" altLang="zh-CN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双靶点方案</a:t>
            </a:r>
            <a:endParaRPr lang="zh-CN" altLang="zh-CN" sz="24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4" name="Table 0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08267" y="1466764"/>
          <a:ext cx="5263107" cy="4893257"/>
        </p:xfrm>
        <a:graphic>
          <a:graphicData uri="http://schemas.openxmlformats.org/drawingml/2006/table">
            <a:tbl>
              <a:tblPr/>
              <a:tblGrid>
                <a:gridCol w="1368653"/>
                <a:gridCol w="3894454"/>
              </a:tblGrid>
              <a:tr h="247060">
                <a:tc>
                  <a:txBody>
                    <a:bodyPr/>
                    <a:lstStyle/>
                    <a:p>
                      <a:pPr algn="l"/>
                      <a:r>
                        <a:rPr lang="en-US" sz="1400" b="1" u="none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MiSans" pitchFamily="34" charset="-120"/>
                        </a:rPr>
                        <a:t>项目</a:t>
                      </a:r>
                      <a:endParaRPr lang="en-US" sz="1400" b="1" dirty="0">
                        <a:latin typeface="微软雅黑" panose="020B0503020204020204" charset="-122"/>
                        <a:ea typeface="微软雅黑" panose="020B0503020204020204" charset="-122"/>
                        <a:cs typeface="MiSans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1" u="none" dirty="0" err="1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MiSans" pitchFamily="34" charset="-120"/>
                        </a:rPr>
                        <a:t>内容</a:t>
                      </a:r>
                      <a:endParaRPr lang="en-US" altLang="zh-CN" sz="1400" b="1" dirty="0">
                        <a:latin typeface="微软雅黑" panose="020B0503020204020204" charset="-122"/>
                        <a:ea typeface="微软雅黑" panose="020B0503020204020204" charset="-122"/>
                        <a:cs typeface="MiSans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069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+mn-lt"/>
                        </a:rPr>
                        <a:t>通用名称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+mn-lt"/>
                        </a:rPr>
                        <a:t>奥格特韦钠胶囊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247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>
                          <a:latin typeface="+mn-lt"/>
                        </a:rPr>
                        <a:t>商品名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>
                          <a:latin typeface="+mn-lt"/>
                        </a:rPr>
                        <a:t>奥维宁</a:t>
                      </a:r>
                      <a:r>
                        <a:rPr lang="en-US" altLang="zh-CN" sz="1400" noProof="0" dirty="0">
                          <a:latin typeface="+mn-lt"/>
                        </a:rPr>
                        <a:t>®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13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>
                          <a:latin typeface="+mn-lt"/>
                        </a:rPr>
                        <a:t>英文名称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+mn-lt"/>
                        </a:rPr>
                        <a:t>Olgotrelvir</a:t>
                      </a:r>
                      <a:r>
                        <a:rPr lang="en-US" sz="1400" dirty="0">
                          <a:latin typeface="+mn-lt"/>
                        </a:rPr>
                        <a:t> Sodium Capsules 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69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+mn-lt"/>
                        </a:rPr>
                        <a:t>注册规格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latin typeface="+mn-lt"/>
                        </a:rPr>
                        <a:t>0.2g（按</a:t>
                      </a:r>
                      <a:r>
                        <a:rPr lang="en-US" altLang="zh-CN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altLang="zh-CN" sz="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r>
                        <a:rPr lang="en-US" altLang="zh-CN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altLang="zh-CN" sz="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en-US" altLang="zh-CN" sz="1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altLang="zh-CN" sz="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altLang="zh-CN" sz="1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altLang="zh-CN" sz="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altLang="zh-CN" sz="1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400" dirty="0" err="1">
                          <a:latin typeface="+mn-lt"/>
                        </a:rPr>
                        <a:t>计</a:t>
                      </a:r>
                      <a:r>
                        <a:rPr lang="en-US" sz="1400" dirty="0">
                          <a:latin typeface="+mn-lt"/>
                        </a:rPr>
                        <a:t>）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2022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>
                          <a:latin typeface="+mn-lt"/>
                        </a:rPr>
                        <a:t>注册分类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>
                          <a:latin typeface="+mn-lt"/>
                        </a:rPr>
                        <a:t>化学药品</a:t>
                      </a:r>
                      <a:r>
                        <a:rPr lang="en-US" altLang="zh-CN" sz="1400" dirty="0">
                          <a:latin typeface="+mn-lt"/>
                        </a:rPr>
                        <a:t>1</a:t>
                      </a:r>
                      <a:r>
                        <a:rPr lang="zh-CN" altLang="en-US" sz="1400" dirty="0">
                          <a:latin typeface="+mn-lt"/>
                        </a:rPr>
                        <a:t>类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758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+mn-lt"/>
                        </a:rPr>
                        <a:t>适应症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+mn-lt"/>
                        </a:rPr>
                        <a:t>用于治疗轻中型新型冠状病毒感染(COVID-19)的成年患者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351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+mn-lt"/>
                        </a:rPr>
                        <a:t>用法用量</a:t>
                      </a:r>
                      <a:r>
                        <a:rPr lang="zh-CN" altLang="en-US" sz="1400" dirty="0">
                          <a:latin typeface="+mn-lt"/>
                        </a:rPr>
                        <a:t>、疗程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>
                          <a:latin typeface="+mn-lt"/>
                        </a:rPr>
                        <a:t>口服，空腹服用。剂量：成人患者的推荐剂量为：</a:t>
                      </a:r>
                      <a:r>
                        <a:rPr lang="en-US" sz="1400" dirty="0">
                          <a:latin typeface="+mn-lt"/>
                        </a:rPr>
                        <a:t>每次0.6g（3粒），</a:t>
                      </a:r>
                      <a:r>
                        <a:rPr lang="en-US" sz="1400" dirty="0" err="1">
                          <a:latin typeface="+mn-lt"/>
                        </a:rPr>
                        <a:t>每日两次</a:t>
                      </a:r>
                      <a:r>
                        <a:rPr lang="en-US" sz="1400" dirty="0">
                          <a:latin typeface="+mn-lt"/>
                        </a:rPr>
                        <a:t>，</a:t>
                      </a:r>
                      <a:r>
                        <a:rPr lang="zh-CN" altLang="en-US" sz="1400" dirty="0">
                          <a:latin typeface="+mn-lt"/>
                        </a:rPr>
                        <a:t>服用间隔不少于</a:t>
                      </a:r>
                      <a:r>
                        <a:rPr lang="en-US" altLang="zh-CN" sz="1400" dirty="0">
                          <a:latin typeface="+mn-lt"/>
                        </a:rPr>
                        <a:t>8</a:t>
                      </a:r>
                      <a:r>
                        <a:rPr lang="zh-CN" altLang="en-US" sz="1400" dirty="0">
                          <a:latin typeface="+mn-lt"/>
                        </a:rPr>
                        <a:t>小时，</a:t>
                      </a:r>
                      <a:r>
                        <a:rPr lang="en-US" sz="1400" dirty="0">
                          <a:latin typeface="+mn-lt"/>
                        </a:rPr>
                        <a:t>连续服用5天</a:t>
                      </a:r>
                      <a:r>
                        <a:rPr lang="zh-CN" altLang="en-US" sz="1400" dirty="0">
                          <a:latin typeface="+mn-lt"/>
                        </a:rPr>
                        <a:t>。</a:t>
                      </a:r>
                      <a:r>
                        <a:rPr lang="en-US" sz="1400" dirty="0">
                          <a:latin typeface="+mn-lt"/>
                        </a:rPr>
                        <a:t>应在首次出现症状3天或以内尽快使用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758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+mn-lt"/>
                        </a:rPr>
                        <a:t>中国大陆首次上市时间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+mn-lt"/>
                        </a:rPr>
                        <a:t>2025年10月28日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013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>
                          <a:latin typeface="+mn-lt"/>
                        </a:rPr>
                        <a:t>目前大陆地区</a:t>
                      </a:r>
                      <a:r>
                        <a:rPr lang="en-US" sz="1400" dirty="0" err="1">
                          <a:latin typeface="+mn-lt"/>
                        </a:rPr>
                        <a:t>同通用名药品上市情况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>
                          <a:latin typeface="+mn-lt"/>
                        </a:rPr>
                        <a:t>独家，无其他同通用名药品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013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>
                          <a:latin typeface="+mn-lt"/>
                        </a:rPr>
                        <a:t>全球首个上市国家</a:t>
                      </a:r>
                      <a:r>
                        <a:rPr lang="en-US" altLang="zh-CN" sz="1400" dirty="0">
                          <a:latin typeface="+mn-lt"/>
                        </a:rPr>
                        <a:t>/</a:t>
                      </a:r>
                      <a:r>
                        <a:rPr lang="zh-CN" altLang="en-US" sz="1400" dirty="0">
                          <a:latin typeface="+mn-lt"/>
                        </a:rPr>
                        <a:t>地区及时间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>
                          <a:latin typeface="+mn-lt"/>
                        </a:rPr>
                        <a:t>中国，</a:t>
                      </a:r>
                      <a:r>
                        <a:rPr lang="en-US" altLang="zh-CN" sz="1400" dirty="0">
                          <a:latin typeface="+mn-lt"/>
                        </a:rPr>
                        <a:t>2025</a:t>
                      </a:r>
                      <a:r>
                        <a:rPr lang="zh-CN" altLang="en-US" sz="1400" dirty="0">
                          <a:latin typeface="+mn-lt"/>
                        </a:rPr>
                        <a:t>年</a:t>
                      </a:r>
                      <a:r>
                        <a:rPr lang="en-US" altLang="zh-CN" sz="1400" dirty="0">
                          <a:latin typeface="+mn-lt"/>
                        </a:rPr>
                        <a:t>10</a:t>
                      </a:r>
                      <a:r>
                        <a:rPr lang="zh-CN" altLang="en-US" sz="1400" dirty="0">
                          <a:latin typeface="+mn-lt"/>
                        </a:rPr>
                        <a:t>月</a:t>
                      </a:r>
                      <a:r>
                        <a:rPr lang="en-US" altLang="zh-CN" sz="1400" dirty="0">
                          <a:latin typeface="+mn-lt"/>
                        </a:rPr>
                        <a:t>28</a:t>
                      </a:r>
                      <a:r>
                        <a:rPr lang="zh-CN" altLang="en-US" sz="1400" dirty="0">
                          <a:latin typeface="+mn-lt"/>
                        </a:rPr>
                        <a:t>日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364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+mn-lt"/>
                        </a:rPr>
                        <a:t>是否OTC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+mn-lt"/>
                        </a:rPr>
                        <a:t>否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08267" y="1130283"/>
            <a:ext cx="5263107" cy="2775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1. </a:t>
            </a:r>
            <a:r>
              <a:rPr lang="zh-CN" altLang="en-US" sz="1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奥格特韦钠药品基本信息</a:t>
            </a:r>
            <a:endParaRPr lang="zh-CN" altLang="en-US" sz="1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64"/>
          <p:cNvSpPr/>
          <p:nvPr/>
        </p:nvSpPr>
        <p:spPr>
          <a:xfrm>
            <a:off x="0" y="52"/>
            <a:ext cx="1509204" cy="285750"/>
          </a:xfrm>
          <a:prstGeom prst="rect">
            <a:avLst/>
          </a:prstGeom>
          <a:solidFill>
            <a:srgbClr val="0070C0"/>
          </a:solidFill>
          <a:ln w="0" cap="flat">
            <a:solidFill>
              <a:srgbClr val="0070C0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3205" algn="l" rtl="0" eaLnBrk="0">
              <a:lnSpc>
                <a:spcPct val="89000"/>
              </a:lnSpc>
            </a:pPr>
            <a:r>
              <a:rPr sz="1400" b="1" kern="0" spc="-3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基本信息</a:t>
            </a:r>
            <a:r>
              <a:rPr sz="1400" b="1" kern="0" spc="2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1/</a:t>
            </a:r>
            <a:r>
              <a:rPr lang="en-US"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Rectangle 19"/>
          <p:cNvSpPr/>
          <p:nvPr/>
        </p:nvSpPr>
        <p:spPr>
          <a:xfrm>
            <a:off x="306" y="6560038"/>
            <a:ext cx="10719450" cy="3429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20"/>
          <p:cNvSpPr/>
          <p:nvPr/>
        </p:nvSpPr>
        <p:spPr>
          <a:xfrm>
            <a:off x="305" y="6560038"/>
            <a:ext cx="1986150" cy="3429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 b="1">
                <a:solidFill>
                  <a:srgbClr val="FFFFFF"/>
                </a:solidFill>
                <a:latin typeface="微软雅黑" panose="020B0503020204020204" charset="-122"/>
              </a:defRPr>
            </a:pPr>
            <a:r>
              <a:rPr lang="zh-CN" altLang="zh-CN" sz="2000" b="1" dirty="0">
                <a:solidFill>
                  <a:srgbClr val="FFFFFF"/>
                </a:solidFill>
                <a:latin typeface="微软雅黑" panose="020B0503020204020204" charset="-122"/>
              </a:rPr>
              <a:t>临床与医保价值</a:t>
            </a:r>
            <a:endParaRPr sz="2000" b="1" dirty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3" name="Rectangle 21"/>
          <p:cNvSpPr/>
          <p:nvPr/>
        </p:nvSpPr>
        <p:spPr>
          <a:xfrm>
            <a:off x="1986454" y="6496993"/>
            <a:ext cx="10105023" cy="5029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defRPr sz="1400">
                <a:solidFill>
                  <a:srgbClr val="1A3A5C"/>
                </a:solidFill>
                <a:latin typeface="微软雅黑" panose="020B0503020204020204" charset="-122"/>
              </a:defRPr>
            </a:pP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相较目录内</a:t>
            </a:r>
            <a:r>
              <a:rPr lang="en-US" altLang="zh-CN" sz="1400" dirty="0">
                <a:solidFill>
                  <a:schemeClr val="tx1"/>
                </a:solidFill>
                <a:latin typeface="+mn-ea"/>
              </a:rPr>
              <a:t>3CL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方案，本品以全球唯一双靶点和无需利托那韦形成增量价值</a:t>
            </a:r>
            <a:endParaRPr sz="1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15293" y="6342956"/>
            <a:ext cx="619252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212121"/>
                </a:solidFill>
              </a:rPr>
              <a:t>[2]</a:t>
            </a:r>
            <a:r>
              <a:rPr lang="zh-CN" altLang="en-US" sz="800" dirty="0">
                <a:solidFill>
                  <a:srgbClr val="212121"/>
                </a:solidFill>
              </a:rPr>
              <a:t>参考文献：《关于2026年第二批参照药预沟通信息的公示》</a:t>
            </a:r>
            <a:endParaRPr lang="zh-CN" altLang="en-US" sz="800" dirty="0">
              <a:solidFill>
                <a:srgbClr val="21212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632726" y="1446376"/>
            <a:ext cx="6458756" cy="246313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抗新冠病毒药物对比分析</a:t>
            </a:r>
            <a:endParaRPr lang="zh-CN" altLang="en-US" sz="1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632723" y="5434139"/>
            <a:ext cx="6458754" cy="7629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0070C0"/>
                </a:solidFill>
                <a:latin typeface="+mn-ea"/>
              </a:rPr>
              <a:t>共同点</a:t>
            </a:r>
            <a:endParaRPr lang="en-US" altLang="zh-CN" dirty="0">
              <a:solidFill>
                <a:srgbClr val="0070C0"/>
              </a:solidFill>
              <a:latin typeface="+mn-ea"/>
            </a:endParaRPr>
          </a:p>
          <a:p>
            <a:pPr algn="ctr"/>
            <a:r>
              <a:rPr lang="zh-CN" altLang="en-US" sz="1050" dirty="0">
                <a:solidFill>
                  <a:srgbClr val="0070C0"/>
                </a:solidFill>
                <a:latin typeface="+mn-ea"/>
              </a:rPr>
              <a:t>均以</a:t>
            </a:r>
            <a:r>
              <a:rPr lang="en-US" altLang="zh-CN" sz="1050" dirty="0">
                <a:solidFill>
                  <a:srgbClr val="0070C0"/>
                </a:solidFill>
                <a:latin typeface="+mn-ea"/>
              </a:rPr>
              <a:t>11</a:t>
            </a:r>
            <a:r>
              <a:rPr lang="zh-CN" altLang="en-US" sz="1050" dirty="0">
                <a:solidFill>
                  <a:srgbClr val="0070C0"/>
                </a:solidFill>
                <a:latin typeface="+mn-ea"/>
              </a:rPr>
              <a:t>种症状消失为临床三期终点丨同适应症丨同</a:t>
            </a:r>
            <a:r>
              <a:rPr lang="en-US" altLang="zh-CN" sz="1050" dirty="0">
                <a:solidFill>
                  <a:srgbClr val="0070C0"/>
                </a:solidFill>
                <a:latin typeface="+mn-ea"/>
              </a:rPr>
              <a:t>3CLpro</a:t>
            </a:r>
            <a:r>
              <a:rPr lang="zh-CN" altLang="en-US" sz="1050" dirty="0">
                <a:solidFill>
                  <a:srgbClr val="0070C0"/>
                </a:solidFill>
                <a:latin typeface="+mn-ea"/>
              </a:rPr>
              <a:t>靶点抑制病毒复制丨均为自主知识产权抗新冠药</a:t>
            </a:r>
            <a:endParaRPr lang="en-US" altLang="zh-CN" sz="105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32723" y="1125917"/>
            <a:ext cx="6458755" cy="2775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altLang="zh-CN" sz="1400" b="1" kern="0" spc="-1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 </a:t>
            </a:r>
            <a:r>
              <a:rPr lang="zh-CN" altLang="en-US" sz="1400" b="1" kern="0" spc="-1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参照药品：</a:t>
            </a:r>
            <a:r>
              <a:rPr lang="en-US" altLang="zh-CN" sz="1400" b="1" kern="0" spc="-15" dirty="0" err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先</a:t>
            </a:r>
            <a:r>
              <a:rPr lang="en-US" altLang="zh-CN" sz="1400" b="1" kern="0" dirty="0" err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诺特韦片</a:t>
            </a:r>
            <a:r>
              <a:rPr lang="en-US" altLang="zh-CN" sz="1400" b="1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en-US" altLang="zh-CN" sz="1400" b="1" kern="0" dirty="0" err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利托那韦片组合包装</a:t>
            </a:r>
            <a:r>
              <a:rPr lang="en-US" altLang="zh-CN" sz="1400" b="1" kern="0" baseline="30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[2]</a:t>
            </a:r>
            <a:r>
              <a:rPr lang="zh-CN" altLang="en-US" sz="1400" b="1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（国家医保局建议）</a:t>
            </a:r>
            <a:endParaRPr lang="zh-CN" alt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654" y="6140003"/>
            <a:ext cx="1471940" cy="762936"/>
          </a:xfrm>
          <a:prstGeom prst="rect">
            <a:avLst/>
          </a:prstGeom>
        </p:spPr>
      </p:pic>
      <p:graphicFrame>
        <p:nvGraphicFramePr>
          <p:cNvPr id="9" name="Table 1"/>
          <p:cNvGraphicFramePr>
            <a:graphicFrameLocks noGrp="1"/>
          </p:cNvGraphicFramePr>
          <p:nvPr/>
        </p:nvGraphicFramePr>
        <p:xfrm>
          <a:off x="5632723" y="1714607"/>
          <a:ext cx="6458754" cy="3676648"/>
        </p:xfrm>
        <a:graphic>
          <a:graphicData uri="http://schemas.openxmlformats.org/drawingml/2006/table">
            <a:tbl>
              <a:tblPr/>
              <a:tblGrid>
                <a:gridCol w="1097988"/>
                <a:gridCol w="2476351"/>
                <a:gridCol w="2884415"/>
              </a:tblGrid>
              <a:tr h="534703">
                <a:tc>
                  <a:txBody>
                    <a:bodyPr/>
                    <a:lstStyle/>
                    <a:p>
                      <a:pPr algn="l"/>
                      <a:r>
                        <a:rPr lang="en-US" sz="1400" b="1" u="none" dirty="0">
                          <a:solidFill>
                            <a:srgbClr val="FFFFFF"/>
                          </a:solidFill>
                          <a:latin typeface="等线" panose="02010600030101010101" pitchFamily="34" charset="-122"/>
                          <a:ea typeface="等线" panose="02010600030101010101" pitchFamily="34" charset="-122"/>
                          <a:cs typeface="等线" panose="02010600030101010101" pitchFamily="34" charset="-120"/>
                        </a:rPr>
                        <a:t>对比维度</a:t>
                      </a:r>
                      <a:endParaRPr lang="en-US" sz="1400" dirty="0">
                        <a:latin typeface="等线" panose="02010600030101010101" pitchFamily="34" charset="-122"/>
                        <a:ea typeface="等线" panose="02010600030101010101" pitchFamily="34" charset="-122"/>
                        <a:cs typeface="等线" panose="02010600030101010101" pitchFamily="34" charset="-122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u="none" dirty="0">
                          <a:solidFill>
                            <a:srgbClr val="FFFFFF"/>
                          </a:solidFill>
                          <a:latin typeface="等线" panose="02010600030101010101" pitchFamily="34" charset="-122"/>
                          <a:ea typeface="等线" panose="02010600030101010101" pitchFamily="34" charset="-122"/>
                          <a:cs typeface="等线" panose="02010600030101010101" pitchFamily="34" charset="-120"/>
                        </a:rPr>
                        <a:t>先诺特韦/利托那韦</a:t>
                      </a:r>
                      <a:endParaRPr lang="en-US" sz="1400" dirty="0">
                        <a:latin typeface="等线" panose="02010600030101010101" pitchFamily="34" charset="-122"/>
                        <a:ea typeface="等线" panose="02010600030101010101" pitchFamily="34" charset="-122"/>
                        <a:cs typeface="等线" panose="02010600030101010101" pitchFamily="34" charset="-122"/>
                      </a:endParaRPr>
                    </a:p>
                    <a:p>
                      <a:pPr algn="l"/>
                      <a:r>
                        <a:rPr lang="en-US" sz="1400" b="1" u="none" dirty="0">
                          <a:solidFill>
                            <a:srgbClr val="FFFFFF"/>
                          </a:solidFill>
                          <a:latin typeface="等线" panose="02010600030101010101" pitchFamily="34" charset="-122"/>
                          <a:ea typeface="等线" panose="02010600030101010101" pitchFamily="34" charset="-122"/>
                          <a:cs typeface="等线" panose="02010600030101010101" pitchFamily="34" charset="-120"/>
                        </a:rPr>
                        <a:t>（目录内参照药）</a:t>
                      </a:r>
                      <a:endParaRPr lang="en-US" sz="1400" dirty="0">
                        <a:latin typeface="等线" panose="02010600030101010101" pitchFamily="34" charset="-122"/>
                        <a:ea typeface="等线" panose="02010600030101010101" pitchFamily="34" charset="-122"/>
                        <a:cs typeface="等线" panose="02010600030101010101" pitchFamily="34" charset="-122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u="none" dirty="0">
                          <a:solidFill>
                            <a:srgbClr val="FFFFFF"/>
                          </a:solidFill>
                          <a:latin typeface="等线" panose="02010600030101010101" pitchFamily="34" charset="-122"/>
                          <a:ea typeface="等线" panose="02010600030101010101" pitchFamily="34" charset="-122"/>
                          <a:cs typeface="等线" panose="02010600030101010101" pitchFamily="34" charset="-120"/>
                        </a:rPr>
                        <a:t>奥格特韦钠</a:t>
                      </a:r>
                      <a:endParaRPr lang="en-US" sz="1400" dirty="0">
                        <a:latin typeface="等线" panose="02010600030101010101" pitchFamily="34" charset="-122"/>
                        <a:ea typeface="等线" panose="02010600030101010101" pitchFamily="34" charset="-122"/>
                        <a:cs typeface="等线" panose="02010600030101010101" pitchFamily="34" charset="-122"/>
                      </a:endParaRPr>
                    </a:p>
                    <a:p>
                      <a:pPr algn="l"/>
                      <a:r>
                        <a:rPr lang="en-US" sz="1400" b="1" u="none" dirty="0">
                          <a:solidFill>
                            <a:srgbClr val="FFFFFF"/>
                          </a:solidFill>
                          <a:latin typeface="等线" panose="02010600030101010101" pitchFamily="34" charset="-122"/>
                          <a:ea typeface="等线" panose="02010600030101010101" pitchFamily="34" charset="-122"/>
                          <a:cs typeface="等线" panose="02010600030101010101" pitchFamily="34" charset="-120"/>
                        </a:rPr>
                        <a:t>（全球首创双靶点创新药）</a:t>
                      </a:r>
                      <a:endParaRPr lang="en-US" sz="1400" dirty="0">
                        <a:latin typeface="等线" panose="02010600030101010101" pitchFamily="34" charset="-122"/>
                        <a:ea typeface="等线" panose="02010600030101010101" pitchFamily="34" charset="-122"/>
                        <a:cs typeface="等线" panose="02010600030101010101" pitchFamily="34" charset="-122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628389"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>
                          <a:solidFill>
                            <a:srgbClr val="000000"/>
                          </a:solidFill>
                          <a:latin typeface="等线" panose="02010600030101010101" pitchFamily="34" charset="-122"/>
                          <a:ea typeface="等线" panose="02010600030101010101" pitchFamily="34" charset="-122"/>
                          <a:cs typeface="等线" panose="02010600030101010101" pitchFamily="34" charset="-120"/>
                        </a:rPr>
                        <a:t>作用机制</a:t>
                      </a:r>
                      <a:endParaRPr lang="en-US" sz="1400" dirty="0">
                        <a:latin typeface="等线" panose="02010600030101010101" pitchFamily="34" charset="-122"/>
                        <a:ea typeface="等线" panose="02010600030101010101" pitchFamily="34" charset="-122"/>
                        <a:cs typeface="等线" panose="02010600030101010101" pitchFamily="34" charset="-122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>
                          <a:solidFill>
                            <a:srgbClr val="000000"/>
                          </a:solidFill>
                          <a:latin typeface="等线" panose="02010600030101010101" pitchFamily="34" charset="-122"/>
                          <a:ea typeface="等线" panose="02010600030101010101" pitchFamily="34" charset="-122"/>
                          <a:cs typeface="等线" panose="02010600030101010101" pitchFamily="34" charset="-120"/>
                        </a:rPr>
                        <a:t>3CLpro单靶点抑制剂</a:t>
                      </a:r>
                      <a:endParaRPr lang="en-US" sz="1400" dirty="0">
                        <a:latin typeface="等线" panose="02010600030101010101" pitchFamily="34" charset="-122"/>
                        <a:ea typeface="等线" panose="02010600030101010101" pitchFamily="34" charset="-122"/>
                        <a:cs typeface="等线" panose="02010600030101010101" pitchFamily="34" charset="-122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>
                          <a:solidFill>
                            <a:srgbClr val="000000"/>
                          </a:solidFill>
                          <a:latin typeface="等线" panose="02010600030101010101" pitchFamily="34" charset="-122"/>
                          <a:ea typeface="等线" panose="02010600030101010101" pitchFamily="34" charset="-122"/>
                          <a:cs typeface="等线" panose="02010600030101010101" pitchFamily="34" charset="-120"/>
                        </a:rPr>
                        <a:t>3CLpro+</a:t>
                      </a:r>
                      <a:r>
                        <a:rPr lang="en-US" altLang="zh-CN" sz="1400" dirty="0">
                          <a:solidFill>
                            <a:srgbClr val="212121"/>
                          </a:solidFill>
                          <a:latin typeface="+mn-ea"/>
                          <a:sym typeface="+mn-ea"/>
                        </a:rPr>
                        <a:t>CTSL</a:t>
                      </a:r>
                      <a:r>
                        <a:rPr lang="en-US" sz="1400" u="none" dirty="0">
                          <a:solidFill>
                            <a:srgbClr val="000000"/>
                          </a:solidFill>
                          <a:latin typeface="等线" panose="02010600030101010101" pitchFamily="34" charset="-122"/>
                          <a:ea typeface="等线" panose="02010600030101010101" pitchFamily="34" charset="-122"/>
                          <a:cs typeface="等线" panose="02010600030101010101" pitchFamily="34" charset="-120"/>
                        </a:rPr>
                        <a:t>双靶点</a:t>
                      </a:r>
                      <a:endParaRPr lang="en-US" sz="1400" dirty="0">
                        <a:latin typeface="等线" panose="02010600030101010101" pitchFamily="34" charset="-122"/>
                        <a:ea typeface="等线" panose="02010600030101010101" pitchFamily="34" charset="-122"/>
                        <a:cs typeface="等线" panose="02010600030101010101" pitchFamily="34" charset="-122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8389"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>
                          <a:solidFill>
                            <a:srgbClr val="000000"/>
                          </a:solidFill>
                          <a:latin typeface="等线" panose="02010600030101010101" pitchFamily="34" charset="-122"/>
                          <a:ea typeface="等线" panose="02010600030101010101" pitchFamily="34" charset="-122"/>
                          <a:cs typeface="等线" panose="02010600030101010101" pitchFamily="34" charset="-120"/>
                        </a:rPr>
                        <a:t>用法</a:t>
                      </a:r>
                      <a:endParaRPr lang="en-US" sz="1400" dirty="0">
                        <a:latin typeface="等线" panose="02010600030101010101" pitchFamily="34" charset="-122"/>
                        <a:ea typeface="等线" panose="02010600030101010101" pitchFamily="34" charset="-122"/>
                        <a:cs typeface="等线" panose="02010600030101010101" pitchFamily="34" charset="-122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>
                          <a:solidFill>
                            <a:srgbClr val="000000"/>
                          </a:solidFill>
                          <a:latin typeface="等线" panose="02010600030101010101" pitchFamily="34" charset="-122"/>
                          <a:ea typeface="等线" panose="02010600030101010101" pitchFamily="34" charset="-122"/>
                          <a:cs typeface="等线" panose="02010600030101010101" pitchFamily="34" charset="-120"/>
                        </a:rPr>
                        <a:t>必须与利托那韦联合使用</a:t>
                      </a:r>
                      <a:endParaRPr lang="en-US" sz="1400" dirty="0">
                        <a:latin typeface="等线" panose="02010600030101010101" pitchFamily="34" charset="-122"/>
                        <a:ea typeface="等线" panose="02010600030101010101" pitchFamily="34" charset="-122"/>
                        <a:cs typeface="等线" panose="02010600030101010101" pitchFamily="34" charset="-122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>
                          <a:solidFill>
                            <a:srgbClr val="000000"/>
                          </a:solidFill>
                          <a:latin typeface="等线" panose="02010600030101010101" pitchFamily="34" charset="-122"/>
                          <a:ea typeface="等线" panose="02010600030101010101" pitchFamily="34" charset="-122"/>
                          <a:cs typeface="等线" panose="02010600030101010101" pitchFamily="34" charset="-120"/>
                        </a:rPr>
                        <a:t>单药使用，无需利托那韦</a:t>
                      </a:r>
                      <a:endParaRPr lang="en-US" sz="1400" dirty="0">
                        <a:latin typeface="等线" panose="02010600030101010101" pitchFamily="34" charset="-122"/>
                        <a:ea typeface="等线" panose="02010600030101010101" pitchFamily="34" charset="-122"/>
                        <a:cs typeface="等线" panose="02010600030101010101" pitchFamily="34" charset="-122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</a:tr>
              <a:tr h="628389"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>
                          <a:solidFill>
                            <a:srgbClr val="000000"/>
                          </a:solidFill>
                          <a:latin typeface="等线" panose="02010600030101010101" pitchFamily="34" charset="-122"/>
                          <a:ea typeface="等线" panose="02010600030101010101" pitchFamily="34" charset="-122"/>
                          <a:cs typeface="等线" panose="02010600030101010101" pitchFamily="34" charset="-120"/>
                        </a:rPr>
                        <a:t>DDI风险</a:t>
                      </a:r>
                      <a:endParaRPr lang="en-US" sz="1400" dirty="0">
                        <a:latin typeface="等线" panose="02010600030101010101" pitchFamily="34" charset="-122"/>
                        <a:ea typeface="等线" panose="02010600030101010101" pitchFamily="34" charset="-122"/>
                        <a:cs typeface="等线" panose="02010600030101010101" pitchFamily="34" charset="-122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>
                          <a:solidFill>
                            <a:srgbClr val="000000"/>
                          </a:solidFill>
                          <a:latin typeface="等线" panose="02010600030101010101" pitchFamily="34" charset="-122"/>
                          <a:ea typeface="等线" panose="02010600030101010101" pitchFamily="34" charset="-122"/>
                          <a:cs typeface="等线" panose="02010600030101010101" pitchFamily="34" charset="-120"/>
                        </a:rPr>
                        <a:t>利托那韦导致显著药物相互作用</a:t>
                      </a:r>
                      <a:endParaRPr lang="en-US" sz="1400" dirty="0">
                        <a:latin typeface="等线" panose="02010600030101010101" pitchFamily="34" charset="-122"/>
                        <a:ea typeface="等线" panose="02010600030101010101" pitchFamily="34" charset="-122"/>
                        <a:cs typeface="等线" panose="02010600030101010101" pitchFamily="34" charset="-122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>
                          <a:solidFill>
                            <a:srgbClr val="000000"/>
                          </a:solidFill>
                          <a:latin typeface="等线" panose="02010600030101010101" pitchFamily="34" charset="-122"/>
                          <a:ea typeface="等线" panose="02010600030101010101" pitchFamily="34" charset="-122"/>
                          <a:cs typeface="等线" panose="02010600030101010101" pitchFamily="34" charset="-120"/>
                        </a:rPr>
                        <a:t>无利托那韦相关药物相互作用</a:t>
                      </a:r>
                      <a:endParaRPr lang="en-US" sz="1400" dirty="0">
                        <a:latin typeface="等线" panose="02010600030101010101" pitchFamily="34" charset="-122"/>
                        <a:ea typeface="等线" panose="02010600030101010101" pitchFamily="34" charset="-122"/>
                        <a:cs typeface="等线" panose="02010600030101010101" pitchFamily="34" charset="-122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8389"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>
                          <a:solidFill>
                            <a:srgbClr val="000000"/>
                          </a:solidFill>
                          <a:latin typeface="等线" panose="02010600030101010101" pitchFamily="34" charset="-122"/>
                          <a:ea typeface="等线" panose="02010600030101010101" pitchFamily="34" charset="-122"/>
                          <a:cs typeface="等线" panose="02010600030101010101" pitchFamily="34" charset="-120"/>
                        </a:rPr>
                        <a:t>用药管理</a:t>
                      </a:r>
                      <a:endParaRPr lang="en-US" sz="1400" dirty="0">
                        <a:latin typeface="等线" panose="02010600030101010101" pitchFamily="34" charset="-122"/>
                        <a:ea typeface="等线" panose="02010600030101010101" pitchFamily="34" charset="-122"/>
                        <a:cs typeface="等线" panose="02010600030101010101" pitchFamily="34" charset="-122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>
                          <a:solidFill>
                            <a:srgbClr val="000000"/>
                          </a:solidFill>
                          <a:latin typeface="等线" panose="02010600030101010101" pitchFamily="34" charset="-122"/>
                          <a:ea typeface="等线" panose="02010600030101010101" pitchFamily="34" charset="-122"/>
                          <a:cs typeface="等线" panose="02010600030101010101" pitchFamily="34" charset="-120"/>
                        </a:rPr>
                        <a:t>需频繁调整合并用药，高危人群受限</a:t>
                      </a:r>
                      <a:endParaRPr lang="en-US" sz="1400" dirty="0">
                        <a:latin typeface="等线" panose="02010600030101010101" pitchFamily="34" charset="-122"/>
                        <a:ea typeface="等线" panose="02010600030101010101" pitchFamily="34" charset="-122"/>
                        <a:cs typeface="等线" panose="02010600030101010101" pitchFamily="34" charset="-122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>
                          <a:solidFill>
                            <a:srgbClr val="000000"/>
                          </a:solidFill>
                          <a:latin typeface="等线" panose="02010600030101010101" pitchFamily="34" charset="-122"/>
                          <a:ea typeface="等线" panose="02010600030101010101" pitchFamily="34" charset="-122"/>
                          <a:cs typeface="等线" panose="02010600030101010101" pitchFamily="34" charset="-120"/>
                        </a:rPr>
                        <a:t>减少禁忌与调整，拓宽高危人群适用</a:t>
                      </a:r>
                      <a:endParaRPr lang="en-US" sz="1400" dirty="0">
                        <a:latin typeface="等线" panose="02010600030101010101" pitchFamily="34" charset="-122"/>
                        <a:ea typeface="等线" panose="02010600030101010101" pitchFamily="34" charset="-122"/>
                        <a:cs typeface="等线" panose="02010600030101010101" pitchFamily="34" charset="-122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</a:tr>
              <a:tr h="628389"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>
                          <a:solidFill>
                            <a:srgbClr val="000000"/>
                          </a:solidFill>
                          <a:latin typeface="等线" panose="02010600030101010101" pitchFamily="34" charset="-122"/>
                          <a:ea typeface="等线" panose="02010600030101010101" pitchFamily="34" charset="-122"/>
                          <a:cs typeface="等线" panose="02010600030101010101" pitchFamily="34" charset="-120"/>
                        </a:rPr>
                        <a:t>医保地位</a:t>
                      </a:r>
                      <a:endParaRPr lang="en-US" sz="1400" dirty="0">
                        <a:latin typeface="等线" panose="02010600030101010101" pitchFamily="34" charset="-122"/>
                        <a:ea typeface="等线" panose="02010600030101010101" pitchFamily="34" charset="-122"/>
                        <a:cs typeface="等线" panose="02010600030101010101" pitchFamily="34" charset="-122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>
                          <a:solidFill>
                            <a:srgbClr val="000000"/>
                          </a:solidFill>
                          <a:latin typeface="等线" panose="02010600030101010101" pitchFamily="34" charset="-122"/>
                          <a:ea typeface="等线" panose="02010600030101010101" pitchFamily="34" charset="-122"/>
                          <a:cs typeface="等线" panose="02010600030101010101" pitchFamily="34" charset="-120"/>
                        </a:rPr>
                        <a:t>2023年版国家医保目录内</a:t>
                      </a:r>
                      <a:endParaRPr lang="en-US" sz="1400" dirty="0">
                        <a:latin typeface="等线" panose="02010600030101010101" pitchFamily="34" charset="-122"/>
                        <a:ea typeface="等线" panose="02010600030101010101" pitchFamily="34" charset="-122"/>
                        <a:cs typeface="等线" panose="02010600030101010101" pitchFamily="34" charset="-122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>
                          <a:solidFill>
                            <a:srgbClr val="000000"/>
                          </a:solidFill>
                          <a:latin typeface="等线" panose="02010600030101010101" pitchFamily="34" charset="-122"/>
                          <a:ea typeface="等线" panose="02010600030101010101" pitchFamily="34" charset="-122"/>
                          <a:cs typeface="等线" panose="02010600030101010101" pitchFamily="34" charset="-120"/>
                        </a:rPr>
                        <a:t>全球首创双靶点作用机制</a:t>
                      </a:r>
                      <a:endParaRPr lang="en-US" sz="1400" dirty="0">
                        <a:latin typeface="等线" panose="02010600030101010101" pitchFamily="34" charset="-122"/>
                        <a:ea typeface="等线" panose="02010600030101010101" pitchFamily="34" charset="-122"/>
                        <a:cs typeface="等线" panose="02010600030101010101" pitchFamily="34" charset="-122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4" name="图片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38"/>
          <a:stretch>
            <a:fillRect/>
          </a:stretch>
        </p:blipFill>
        <p:spPr>
          <a:xfrm>
            <a:off x="11280403" y="35492"/>
            <a:ext cx="1030014" cy="7006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755" y="6154649"/>
            <a:ext cx="1471940" cy="762936"/>
          </a:xfrm>
          <a:prstGeom prst="rect">
            <a:avLst/>
          </a:prstGeom>
        </p:spPr>
      </p:pic>
      <p:pic>
        <p:nvPicPr>
          <p:cNvPr id="56" name="图片 12" descr="343439383331313b343532303032383bbfcdbba7b9dcc0ed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69628" y="1418157"/>
            <a:ext cx="245038" cy="245038"/>
          </a:xfrm>
          <a:prstGeom prst="rect">
            <a:avLst/>
          </a:prstGeom>
        </p:spPr>
      </p:pic>
      <p:sp>
        <p:nvSpPr>
          <p:cNvPr id="3" name="Text 1"/>
          <p:cNvSpPr/>
          <p:nvPr/>
        </p:nvSpPr>
        <p:spPr>
          <a:xfrm>
            <a:off x="225321" y="452247"/>
            <a:ext cx="13115866" cy="378917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ts val="288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新冠持续循环期，高危多重用药患者需要低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DDI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双靶点口服抗病毒药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64"/>
          <p:cNvSpPr/>
          <p:nvPr/>
        </p:nvSpPr>
        <p:spPr>
          <a:xfrm>
            <a:off x="0" y="52"/>
            <a:ext cx="1509204" cy="285750"/>
          </a:xfrm>
          <a:prstGeom prst="rect">
            <a:avLst/>
          </a:prstGeom>
          <a:solidFill>
            <a:srgbClr val="0070C0"/>
          </a:solidFill>
          <a:ln w="0" cap="flat">
            <a:solidFill>
              <a:srgbClr val="0070C0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3205" eaLnBrk="0">
              <a:lnSpc>
                <a:spcPct val="89000"/>
              </a:lnSpc>
            </a:pPr>
            <a:r>
              <a:rPr sz="1400" b="1" kern="0" spc="-3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基本信息</a:t>
            </a:r>
            <a:r>
              <a:rPr sz="1400" b="1" kern="0" spc="2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1/</a:t>
            </a:r>
            <a:r>
              <a:rPr lang="en-US"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Rectangle 19"/>
          <p:cNvSpPr/>
          <p:nvPr/>
        </p:nvSpPr>
        <p:spPr>
          <a:xfrm>
            <a:off x="1936794" y="6560039"/>
            <a:ext cx="8782961" cy="3429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20"/>
          <p:cNvSpPr/>
          <p:nvPr/>
        </p:nvSpPr>
        <p:spPr>
          <a:xfrm>
            <a:off x="0" y="6560185"/>
            <a:ext cx="2101215" cy="2921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 b="1">
                <a:solidFill>
                  <a:srgbClr val="FFFFFF"/>
                </a:solidFill>
                <a:latin typeface="微软雅黑" panose="020B0503020204020204" charset="-122"/>
              </a:defRPr>
            </a:pPr>
            <a:r>
              <a:rPr lang="zh-CN" altLang="en-US" sz="2000" dirty="0">
                <a:latin typeface="+mn-ea"/>
                <a:sym typeface="+mn-ea"/>
              </a:rPr>
              <a:t>临床与医保价值</a:t>
            </a:r>
            <a:endParaRPr sz="2000" dirty="0">
              <a:latin typeface="+mn-ea"/>
            </a:endParaRPr>
          </a:p>
        </p:txBody>
      </p:sp>
      <p:sp>
        <p:nvSpPr>
          <p:cNvPr id="13" name="Rectangle 21"/>
          <p:cNvSpPr/>
          <p:nvPr/>
        </p:nvSpPr>
        <p:spPr>
          <a:xfrm>
            <a:off x="2355851" y="6480175"/>
            <a:ext cx="9425305" cy="5029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持续循环的新冠防控需要面向老年慢病患者的低</a:t>
            </a:r>
            <a:r>
              <a:rPr lang="en-US" altLang="zh-CN" sz="1400" dirty="0">
                <a:solidFill>
                  <a:schemeClr val="tx1"/>
                </a:solidFill>
                <a:latin typeface="+mn-ea"/>
              </a:rPr>
              <a:t>DDI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双靶点储备药物。</a:t>
            </a:r>
            <a:endParaRPr lang="en-US" altLang="zh-CN" sz="1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0" y="6183027"/>
            <a:ext cx="122386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212121"/>
                </a:solidFill>
              </a:rPr>
              <a:t>[3]</a:t>
            </a:r>
            <a:r>
              <a:rPr lang="zh-CN" altLang="en-US" sz="800" dirty="0">
                <a:solidFill>
                  <a:srgbClr val="212121"/>
                </a:solidFill>
              </a:rPr>
              <a:t>参考文献：关于印发《国家基本医疗保险、生育保险和工伤保险药品目录》以及《商业健康保险创新药品目录》（2025年） </a:t>
            </a:r>
            <a:r>
              <a:rPr lang="en-US" altLang="zh-CN" sz="800" dirty="0">
                <a:solidFill>
                  <a:srgbClr val="212121"/>
                </a:solidFill>
              </a:rPr>
              <a:t>[4]</a:t>
            </a:r>
            <a:r>
              <a:rPr lang="zh-CN" altLang="en-US" sz="800" dirty="0">
                <a:solidFill>
                  <a:srgbClr val="212121"/>
                </a:solidFill>
              </a:rPr>
              <a:t>参考文献：目录内药品说明书。 </a:t>
            </a:r>
            <a:r>
              <a:rPr lang="en-US" altLang="zh-CN" sz="800" dirty="0">
                <a:solidFill>
                  <a:srgbClr val="212121"/>
                </a:solidFill>
              </a:rPr>
              <a:t>[5]</a:t>
            </a:r>
            <a:r>
              <a:rPr lang="zh-CN" altLang="en-US" sz="800" dirty="0">
                <a:solidFill>
                  <a:srgbClr val="212121"/>
                </a:solidFill>
              </a:rPr>
              <a:t>参考文献：全球疫情动态及应对追踪简报（第六十一期） </a:t>
            </a:r>
            <a:r>
              <a:rPr lang="en-US" altLang="zh-CN" sz="800" dirty="0">
                <a:solidFill>
                  <a:srgbClr val="212121"/>
                </a:solidFill>
              </a:rPr>
              <a:t>[6]</a:t>
            </a:r>
            <a:r>
              <a:rPr lang="zh-CN" altLang="en-US" sz="800" dirty="0">
                <a:solidFill>
                  <a:srgbClr val="212121"/>
                </a:solidFill>
              </a:rPr>
              <a:t>参考文献：中国疾病预防控制中心</a:t>
            </a:r>
            <a:br>
              <a:rPr lang="zh-CN" altLang="en-US" sz="700" dirty="0"/>
            </a:br>
            <a:endParaRPr lang="zh-CN" altLang="en-US" sz="700" dirty="0"/>
          </a:p>
        </p:txBody>
      </p:sp>
      <p:sp>
        <p:nvSpPr>
          <p:cNvPr id="48" name="Shape 3"/>
          <p:cNvSpPr/>
          <p:nvPr/>
        </p:nvSpPr>
        <p:spPr>
          <a:xfrm>
            <a:off x="319153" y="842911"/>
            <a:ext cx="3433763" cy="411347"/>
          </a:xfrm>
          <a:prstGeom prst="rect">
            <a:avLst/>
          </a:prstGeom>
          <a:solidFill>
            <a:srgbClr val="0070C0"/>
          </a:solidFill>
        </p:spPr>
      </p:sp>
      <p:sp>
        <p:nvSpPr>
          <p:cNvPr id="49" name="Shape 4"/>
          <p:cNvSpPr/>
          <p:nvPr/>
        </p:nvSpPr>
        <p:spPr>
          <a:xfrm>
            <a:off x="382652" y="893711"/>
            <a:ext cx="313143" cy="324748"/>
          </a:xfrm>
          <a:prstGeom prst="ellipse">
            <a:avLst/>
          </a:prstGeom>
          <a:solidFill>
            <a:srgbClr val="FFFFFF"/>
          </a:solidFill>
        </p:spPr>
      </p:sp>
      <p:sp>
        <p:nvSpPr>
          <p:cNvPr id="57" name="Text 5"/>
          <p:cNvSpPr/>
          <p:nvPr/>
        </p:nvSpPr>
        <p:spPr>
          <a:xfrm>
            <a:off x="382652" y="893711"/>
            <a:ext cx="313143" cy="32474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70C0"/>
                </a:solidFill>
                <a:latin typeface="+mn-ea"/>
                <a:cs typeface="MiSans" pitchFamily="34" charset="-120"/>
              </a:rPr>
              <a:t>1</a:t>
            </a:r>
            <a:endParaRPr lang="en-US" sz="1400" dirty="0">
              <a:latin typeface="+mn-ea"/>
            </a:endParaRPr>
          </a:p>
        </p:txBody>
      </p:sp>
      <p:sp>
        <p:nvSpPr>
          <p:cNvPr id="58" name="Text 6"/>
          <p:cNvSpPr/>
          <p:nvPr/>
        </p:nvSpPr>
        <p:spPr>
          <a:xfrm>
            <a:off x="768906" y="853291"/>
            <a:ext cx="3653340" cy="411347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b="1" dirty="0" err="1">
                <a:solidFill>
                  <a:schemeClr val="bg1"/>
                </a:solidFill>
              </a:rPr>
              <a:t>新冠持续流行</a:t>
            </a:r>
            <a:r>
              <a:rPr lang="zh-CN" altLang="en-US" sz="1400" b="1" dirty="0">
                <a:solidFill>
                  <a:schemeClr val="bg1"/>
                </a:solidFill>
                <a:sym typeface="+mn-ea"/>
              </a:rPr>
              <a:t>变异株不断更替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9" name="Shape 7"/>
          <p:cNvSpPr/>
          <p:nvPr/>
        </p:nvSpPr>
        <p:spPr>
          <a:xfrm>
            <a:off x="357253" y="1352007"/>
            <a:ext cx="3433763" cy="4809690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prstDash val="solid"/>
          </a:ln>
        </p:spPr>
      </p:sp>
      <p:sp>
        <p:nvSpPr>
          <p:cNvPr id="60" name="Shape 8"/>
          <p:cNvSpPr/>
          <p:nvPr/>
        </p:nvSpPr>
        <p:spPr>
          <a:xfrm>
            <a:off x="484253" y="1401711"/>
            <a:ext cx="250515" cy="25979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3159" y="118884"/>
                </a:moveTo>
                <a:lnTo>
                  <a:pt x="51554" y="137279"/>
                </a:lnTo>
                <a:cubicBezTo>
                  <a:pt x="55126" y="140851"/>
                  <a:pt x="59948" y="142875"/>
                  <a:pt x="65008" y="142875"/>
                </a:cubicBezTo>
                <a:lnTo>
                  <a:pt x="77807" y="142875"/>
                </a:lnTo>
                <a:cubicBezTo>
                  <a:pt x="82867" y="142875"/>
                  <a:pt x="87690" y="144899"/>
                  <a:pt x="91261" y="148471"/>
                </a:cubicBezTo>
                <a:lnTo>
                  <a:pt x="108704" y="165914"/>
                </a:lnTo>
                <a:cubicBezTo>
                  <a:pt x="112276" y="169485"/>
                  <a:pt x="114300" y="174308"/>
                  <a:pt x="114300" y="179368"/>
                </a:cubicBezTo>
                <a:lnTo>
                  <a:pt x="114300" y="201692"/>
                </a:lnTo>
                <a:cubicBezTo>
                  <a:pt x="114300" y="206752"/>
                  <a:pt x="116324" y="211574"/>
                  <a:pt x="119896" y="215146"/>
                </a:cubicBezTo>
                <a:lnTo>
                  <a:pt x="127814" y="223064"/>
                </a:lnTo>
                <a:cubicBezTo>
                  <a:pt x="131385" y="226635"/>
                  <a:pt x="133410" y="231458"/>
                  <a:pt x="133410" y="236518"/>
                </a:cubicBezTo>
                <a:lnTo>
                  <a:pt x="133410" y="247650"/>
                </a:lnTo>
                <a:cubicBezTo>
                  <a:pt x="133410" y="258187"/>
                  <a:pt x="141923" y="266700"/>
                  <a:pt x="152460" y="266700"/>
                </a:cubicBezTo>
                <a:cubicBezTo>
                  <a:pt x="162997" y="266700"/>
                  <a:pt x="171510" y="258187"/>
                  <a:pt x="171510" y="247650"/>
                </a:cubicBezTo>
                <a:lnTo>
                  <a:pt x="171510" y="246043"/>
                </a:lnTo>
                <a:cubicBezTo>
                  <a:pt x="171510" y="240983"/>
                  <a:pt x="173534" y="236160"/>
                  <a:pt x="177105" y="232589"/>
                </a:cubicBezTo>
                <a:lnTo>
                  <a:pt x="204073" y="205621"/>
                </a:lnTo>
                <a:cubicBezTo>
                  <a:pt x="207645" y="202049"/>
                  <a:pt x="209669" y="197227"/>
                  <a:pt x="209669" y="192167"/>
                </a:cubicBezTo>
                <a:lnTo>
                  <a:pt x="209669" y="171510"/>
                </a:lnTo>
                <a:cubicBezTo>
                  <a:pt x="209669" y="160973"/>
                  <a:pt x="201156" y="152460"/>
                  <a:pt x="190619" y="152460"/>
                </a:cubicBezTo>
                <a:lnTo>
                  <a:pt x="141387" y="152460"/>
                </a:lnTo>
                <a:cubicBezTo>
                  <a:pt x="136327" y="152460"/>
                  <a:pt x="131505" y="150435"/>
                  <a:pt x="127933" y="146864"/>
                </a:cubicBezTo>
                <a:lnTo>
                  <a:pt x="118408" y="137339"/>
                </a:lnTo>
                <a:cubicBezTo>
                  <a:pt x="115907" y="134838"/>
                  <a:pt x="114479" y="131385"/>
                  <a:pt x="114479" y="127814"/>
                </a:cubicBezTo>
                <a:cubicBezTo>
                  <a:pt x="114479" y="120372"/>
                  <a:pt x="120491" y="114360"/>
                  <a:pt x="127933" y="114360"/>
                </a:cubicBezTo>
                <a:lnTo>
                  <a:pt x="148590" y="114360"/>
                </a:lnTo>
                <a:cubicBezTo>
                  <a:pt x="156031" y="114360"/>
                  <a:pt x="162044" y="108347"/>
                  <a:pt x="162044" y="100905"/>
                </a:cubicBezTo>
                <a:cubicBezTo>
                  <a:pt x="162044" y="97334"/>
                  <a:pt x="160615" y="93881"/>
                  <a:pt x="158115" y="91380"/>
                </a:cubicBezTo>
                <a:lnTo>
                  <a:pt x="146387" y="79653"/>
                </a:lnTo>
                <a:cubicBezTo>
                  <a:pt x="144066" y="77391"/>
                  <a:pt x="142875" y="74474"/>
                  <a:pt x="142875" y="71438"/>
                </a:cubicBezTo>
                <a:cubicBezTo>
                  <a:pt x="142875" y="68401"/>
                  <a:pt x="144066" y="65484"/>
                  <a:pt x="146268" y="63282"/>
                </a:cubicBezTo>
                <a:lnTo>
                  <a:pt x="156567" y="52983"/>
                </a:lnTo>
                <a:cubicBezTo>
                  <a:pt x="160020" y="49530"/>
                  <a:pt x="161985" y="44827"/>
                  <a:pt x="161985" y="39945"/>
                </a:cubicBezTo>
                <a:cubicBezTo>
                  <a:pt x="161985" y="35659"/>
                  <a:pt x="160556" y="31790"/>
                  <a:pt x="158175" y="28694"/>
                </a:cubicBezTo>
                <a:cubicBezTo>
                  <a:pt x="156270" y="28635"/>
                  <a:pt x="154365" y="28575"/>
                  <a:pt x="152460" y="28575"/>
                </a:cubicBezTo>
                <a:cubicBezTo>
                  <a:pt x="95667" y="28575"/>
                  <a:pt x="47863" y="66794"/>
                  <a:pt x="33218" y="118884"/>
                </a:cubicBezTo>
                <a:close/>
                <a:moveTo>
                  <a:pt x="276225" y="152400"/>
                </a:moveTo>
                <a:cubicBezTo>
                  <a:pt x="276225" y="131802"/>
                  <a:pt x="271224" y="112395"/>
                  <a:pt x="262295" y="95369"/>
                </a:cubicBezTo>
                <a:cubicBezTo>
                  <a:pt x="258485" y="95905"/>
                  <a:pt x="254734" y="97691"/>
                  <a:pt x="251639" y="100786"/>
                </a:cubicBezTo>
                <a:lnTo>
                  <a:pt x="243661" y="108764"/>
                </a:lnTo>
                <a:cubicBezTo>
                  <a:pt x="240090" y="112335"/>
                  <a:pt x="238065" y="117157"/>
                  <a:pt x="238065" y="122218"/>
                </a:cubicBezTo>
                <a:lnTo>
                  <a:pt x="238065" y="142875"/>
                </a:lnTo>
                <a:cubicBezTo>
                  <a:pt x="238065" y="153412"/>
                  <a:pt x="246578" y="161925"/>
                  <a:pt x="257115" y="161925"/>
                </a:cubicBezTo>
                <a:lnTo>
                  <a:pt x="271463" y="161925"/>
                </a:lnTo>
                <a:cubicBezTo>
                  <a:pt x="272951" y="161925"/>
                  <a:pt x="274439" y="161746"/>
                  <a:pt x="275808" y="161449"/>
                </a:cubicBezTo>
                <a:cubicBezTo>
                  <a:pt x="276046" y="158472"/>
                  <a:pt x="276106" y="155436"/>
                  <a:pt x="276106" y="152400"/>
                </a:cubicBezTo>
                <a:close/>
                <a:moveTo>
                  <a:pt x="0" y="152400"/>
                </a:moveTo>
                <a:cubicBezTo>
                  <a:pt x="0" y="68288"/>
                  <a:pt x="68288" y="0"/>
                  <a:pt x="152400" y="0"/>
                </a:cubicBezTo>
                <a:cubicBezTo>
                  <a:pt x="236512" y="0"/>
                  <a:pt x="304800" y="68288"/>
                  <a:pt x="304800" y="152400"/>
                </a:cubicBezTo>
                <a:cubicBezTo>
                  <a:pt x="304800" y="236512"/>
                  <a:pt x="236512" y="304800"/>
                  <a:pt x="152400" y="304800"/>
                </a:cubicBezTo>
                <a:cubicBezTo>
                  <a:pt x="68288" y="304800"/>
                  <a:pt x="0" y="236512"/>
                  <a:pt x="0" y="152400"/>
                </a:cubicBezTo>
                <a:close/>
              </a:path>
            </a:pathLst>
          </a:custGeom>
          <a:solidFill>
            <a:srgbClr val="0070C0"/>
          </a:solidFill>
        </p:spPr>
      </p:sp>
      <p:sp>
        <p:nvSpPr>
          <p:cNvPr id="61" name="Text 9"/>
          <p:cNvSpPr/>
          <p:nvPr/>
        </p:nvSpPr>
        <p:spPr>
          <a:xfrm>
            <a:off x="827152" y="1401711"/>
            <a:ext cx="1617908" cy="25979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latin typeface="+mn-ea"/>
              </a:rPr>
              <a:t>全球流行病学数据</a:t>
            </a:r>
            <a:endParaRPr lang="en-US" sz="1400" dirty="0">
              <a:latin typeface="+mn-ea"/>
            </a:endParaRPr>
          </a:p>
        </p:txBody>
      </p:sp>
      <p:sp>
        <p:nvSpPr>
          <p:cNvPr id="62" name="Text 10"/>
          <p:cNvSpPr/>
          <p:nvPr/>
        </p:nvSpPr>
        <p:spPr>
          <a:xfrm>
            <a:off x="2226868" y="1379096"/>
            <a:ext cx="1931051" cy="25979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+mn-ea"/>
              </a:rPr>
              <a:t>（截至2024年2月</a:t>
            </a:r>
            <a:r>
              <a:rPr lang="en-US" sz="1400" baseline="30000" dirty="0">
                <a:latin typeface="+mn-ea"/>
              </a:rPr>
              <a:t>[5]</a:t>
            </a:r>
            <a:r>
              <a:rPr lang="en-US" sz="1400" dirty="0">
                <a:latin typeface="+mn-ea"/>
              </a:rPr>
              <a:t>）</a:t>
            </a:r>
            <a:endParaRPr lang="en-US" sz="1400" dirty="0">
              <a:latin typeface="+mn-ea"/>
            </a:endParaRPr>
          </a:p>
        </p:txBody>
      </p:sp>
      <p:sp>
        <p:nvSpPr>
          <p:cNvPr id="63" name="Shape 11"/>
          <p:cNvSpPr/>
          <p:nvPr/>
        </p:nvSpPr>
        <p:spPr>
          <a:xfrm>
            <a:off x="645543" y="1731910"/>
            <a:ext cx="1290955" cy="541246"/>
          </a:xfrm>
          <a:prstGeom prst="roundRect">
            <a:avLst>
              <a:gd name="adj" fmla="val 8000"/>
            </a:avLst>
          </a:prstGeom>
          <a:solidFill>
            <a:srgbClr val="E8F2FB"/>
          </a:solidFill>
        </p:spPr>
      </p:sp>
      <p:sp>
        <p:nvSpPr>
          <p:cNvPr id="64" name="Shape 12"/>
          <p:cNvSpPr/>
          <p:nvPr/>
        </p:nvSpPr>
        <p:spPr>
          <a:xfrm>
            <a:off x="783973" y="1924950"/>
            <a:ext cx="187886" cy="173199"/>
          </a:xfrm>
          <a:custGeom>
            <a:avLst/>
            <a:gdLst/>
            <a:ahLst/>
            <a:cxnLst/>
            <a:rect l="l" t="t" r="r" b="b"/>
            <a:pathLst>
              <a:path w="228600" h="203200">
                <a:moveTo>
                  <a:pt x="25400" y="50800"/>
                </a:moveTo>
                <a:cubicBezTo>
                  <a:pt x="25400" y="26267"/>
                  <a:pt x="45317" y="6350"/>
                  <a:pt x="69850" y="6350"/>
                </a:cubicBezTo>
                <a:cubicBezTo>
                  <a:pt x="94383" y="6350"/>
                  <a:pt x="114300" y="26267"/>
                  <a:pt x="114300" y="50800"/>
                </a:cubicBezTo>
                <a:cubicBezTo>
                  <a:pt x="114300" y="75333"/>
                  <a:pt x="94383" y="95250"/>
                  <a:pt x="69850" y="95250"/>
                </a:cubicBezTo>
                <a:cubicBezTo>
                  <a:pt x="45317" y="95250"/>
                  <a:pt x="25400" y="75333"/>
                  <a:pt x="25400" y="50800"/>
                </a:cubicBezTo>
                <a:close/>
                <a:moveTo>
                  <a:pt x="0" y="184150"/>
                </a:moveTo>
                <a:cubicBezTo>
                  <a:pt x="0" y="145574"/>
                  <a:pt x="31274" y="114300"/>
                  <a:pt x="69850" y="114300"/>
                </a:cubicBezTo>
                <a:cubicBezTo>
                  <a:pt x="108426" y="114300"/>
                  <a:pt x="139700" y="145574"/>
                  <a:pt x="139700" y="184150"/>
                </a:cubicBezTo>
                <a:lnTo>
                  <a:pt x="139700" y="186531"/>
                </a:lnTo>
                <a:cubicBezTo>
                  <a:pt x="139700" y="195739"/>
                  <a:pt x="132239" y="203200"/>
                  <a:pt x="123031" y="203200"/>
                </a:cubicBezTo>
                <a:lnTo>
                  <a:pt x="16669" y="203200"/>
                </a:lnTo>
                <a:cubicBezTo>
                  <a:pt x="7461" y="203200"/>
                  <a:pt x="0" y="195739"/>
                  <a:pt x="0" y="186531"/>
                </a:cubicBezTo>
                <a:lnTo>
                  <a:pt x="0" y="184150"/>
                </a:lnTo>
                <a:close/>
                <a:moveTo>
                  <a:pt x="171450" y="25400"/>
                </a:moveTo>
                <a:cubicBezTo>
                  <a:pt x="192478" y="25400"/>
                  <a:pt x="209550" y="42472"/>
                  <a:pt x="209550" y="63500"/>
                </a:cubicBezTo>
                <a:cubicBezTo>
                  <a:pt x="209550" y="84528"/>
                  <a:pt x="192478" y="101600"/>
                  <a:pt x="171450" y="101600"/>
                </a:cubicBezTo>
                <a:cubicBezTo>
                  <a:pt x="150422" y="101600"/>
                  <a:pt x="133350" y="84528"/>
                  <a:pt x="133350" y="63500"/>
                </a:cubicBezTo>
                <a:cubicBezTo>
                  <a:pt x="133350" y="42472"/>
                  <a:pt x="150422" y="25400"/>
                  <a:pt x="171450" y="25400"/>
                </a:cubicBezTo>
                <a:close/>
                <a:moveTo>
                  <a:pt x="171450" y="120650"/>
                </a:moveTo>
                <a:cubicBezTo>
                  <a:pt x="203002" y="120650"/>
                  <a:pt x="228600" y="146248"/>
                  <a:pt x="228600" y="177800"/>
                </a:cubicBezTo>
                <a:lnTo>
                  <a:pt x="228600" y="186690"/>
                </a:lnTo>
                <a:cubicBezTo>
                  <a:pt x="228600" y="195818"/>
                  <a:pt x="221218" y="203200"/>
                  <a:pt x="212090" y="203200"/>
                </a:cubicBezTo>
                <a:lnTo>
                  <a:pt x="154622" y="203200"/>
                </a:lnTo>
                <a:cubicBezTo>
                  <a:pt x="157242" y="198239"/>
                  <a:pt x="158750" y="192564"/>
                  <a:pt x="158750" y="186531"/>
                </a:cubicBezTo>
                <a:lnTo>
                  <a:pt x="158750" y="184150"/>
                </a:lnTo>
                <a:cubicBezTo>
                  <a:pt x="158750" y="163711"/>
                  <a:pt x="151844" y="144899"/>
                  <a:pt x="140295" y="129897"/>
                </a:cubicBezTo>
                <a:cubicBezTo>
                  <a:pt x="149265" y="124063"/>
                  <a:pt x="159980" y="120650"/>
                  <a:pt x="171450" y="120650"/>
                </a:cubicBezTo>
                <a:close/>
              </a:path>
            </a:pathLst>
          </a:custGeom>
          <a:solidFill>
            <a:srgbClr val="0070C0"/>
          </a:solidFill>
        </p:spPr>
      </p:sp>
      <p:sp>
        <p:nvSpPr>
          <p:cNvPr id="65" name="Text 13"/>
          <p:cNvSpPr/>
          <p:nvPr/>
        </p:nvSpPr>
        <p:spPr>
          <a:xfrm>
            <a:off x="1090295" y="1757045"/>
            <a:ext cx="1486535" cy="54102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+mn-ea"/>
              </a:rPr>
              <a:t>7.6亿+</a:t>
            </a:r>
            <a:endParaRPr lang="en-US" sz="1400" dirty="0">
              <a:latin typeface="+mn-ea"/>
            </a:endParaRPr>
          </a:p>
          <a:p>
            <a:pPr>
              <a:lnSpc>
                <a:spcPct val="100000"/>
              </a:lnSpc>
            </a:pPr>
            <a:r>
              <a:rPr lang="en-US" sz="1400" dirty="0">
                <a:latin typeface="+mn-ea"/>
              </a:rPr>
              <a:t>累计确诊</a:t>
            </a:r>
            <a:endParaRPr lang="en-US" sz="1400" dirty="0">
              <a:latin typeface="+mn-ea"/>
            </a:endParaRPr>
          </a:p>
        </p:txBody>
      </p:sp>
      <p:sp>
        <p:nvSpPr>
          <p:cNvPr id="66" name="Shape 14"/>
          <p:cNvSpPr/>
          <p:nvPr/>
        </p:nvSpPr>
        <p:spPr>
          <a:xfrm>
            <a:off x="2101850" y="1747520"/>
            <a:ext cx="1402715" cy="541020"/>
          </a:xfrm>
          <a:prstGeom prst="roundRect">
            <a:avLst>
              <a:gd name="adj" fmla="val 8000"/>
            </a:avLst>
          </a:prstGeom>
          <a:solidFill>
            <a:srgbClr val="E8F2FB"/>
          </a:solidFill>
        </p:spPr>
      </p:sp>
      <p:sp>
        <p:nvSpPr>
          <p:cNvPr id="67" name="Shape 15"/>
          <p:cNvSpPr/>
          <p:nvPr/>
        </p:nvSpPr>
        <p:spPr>
          <a:xfrm>
            <a:off x="2278055" y="1924398"/>
            <a:ext cx="167010" cy="173199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101600" y="42823"/>
                </a:moveTo>
                <a:lnTo>
                  <a:pt x="95647" y="34568"/>
                </a:lnTo>
                <a:cubicBezTo>
                  <a:pt x="85725" y="20836"/>
                  <a:pt x="69810" y="12700"/>
                  <a:pt x="52824" y="12700"/>
                </a:cubicBezTo>
                <a:cubicBezTo>
                  <a:pt x="23654" y="12700"/>
                  <a:pt x="0" y="36354"/>
                  <a:pt x="0" y="65524"/>
                </a:cubicBezTo>
                <a:lnTo>
                  <a:pt x="0" y="66556"/>
                </a:lnTo>
                <a:cubicBezTo>
                  <a:pt x="0" y="75922"/>
                  <a:pt x="2461" y="85606"/>
                  <a:pt x="6588" y="95250"/>
                </a:cubicBezTo>
                <a:lnTo>
                  <a:pt x="48657" y="95250"/>
                </a:lnTo>
                <a:cubicBezTo>
                  <a:pt x="49927" y="95250"/>
                  <a:pt x="51078" y="94496"/>
                  <a:pt x="51594" y="93305"/>
                </a:cubicBezTo>
                <a:lnTo>
                  <a:pt x="64214" y="63024"/>
                </a:lnTo>
                <a:cubicBezTo>
                  <a:pt x="65683" y="59531"/>
                  <a:pt x="69096" y="57229"/>
                  <a:pt x="72866" y="57150"/>
                </a:cubicBezTo>
                <a:cubicBezTo>
                  <a:pt x="76637" y="57071"/>
                  <a:pt x="80129" y="59293"/>
                  <a:pt x="81677" y="62746"/>
                </a:cubicBezTo>
                <a:lnTo>
                  <a:pt x="102037" y="107950"/>
                </a:lnTo>
                <a:lnTo>
                  <a:pt x="118467" y="75089"/>
                </a:lnTo>
                <a:cubicBezTo>
                  <a:pt x="120094" y="71874"/>
                  <a:pt x="123388" y="69810"/>
                  <a:pt x="127000" y="69810"/>
                </a:cubicBezTo>
                <a:cubicBezTo>
                  <a:pt x="130612" y="69810"/>
                  <a:pt x="133906" y="71834"/>
                  <a:pt x="135533" y="75089"/>
                </a:cubicBezTo>
                <a:lnTo>
                  <a:pt x="144740" y="93464"/>
                </a:lnTo>
                <a:cubicBezTo>
                  <a:pt x="145296" y="94536"/>
                  <a:pt x="146368" y="95210"/>
                  <a:pt x="147598" y="95210"/>
                </a:cubicBezTo>
                <a:lnTo>
                  <a:pt x="196652" y="95210"/>
                </a:lnTo>
                <a:cubicBezTo>
                  <a:pt x="200819" y="85566"/>
                  <a:pt x="203240" y="75883"/>
                  <a:pt x="203240" y="66516"/>
                </a:cubicBezTo>
                <a:lnTo>
                  <a:pt x="203240" y="65484"/>
                </a:lnTo>
                <a:cubicBezTo>
                  <a:pt x="203200" y="36354"/>
                  <a:pt x="179546" y="12700"/>
                  <a:pt x="150376" y="12700"/>
                </a:cubicBezTo>
                <a:cubicBezTo>
                  <a:pt x="133429" y="12700"/>
                  <a:pt x="117475" y="20836"/>
                  <a:pt x="107553" y="34568"/>
                </a:cubicBezTo>
                <a:lnTo>
                  <a:pt x="101600" y="42783"/>
                </a:lnTo>
                <a:close/>
                <a:moveTo>
                  <a:pt x="186373" y="114300"/>
                </a:moveTo>
                <a:lnTo>
                  <a:pt x="147558" y="114300"/>
                </a:lnTo>
                <a:cubicBezTo>
                  <a:pt x="139144" y="114300"/>
                  <a:pt x="131445" y="109538"/>
                  <a:pt x="127675" y="101997"/>
                </a:cubicBezTo>
                <a:lnTo>
                  <a:pt x="127000" y="100648"/>
                </a:lnTo>
                <a:lnTo>
                  <a:pt x="110133" y="134422"/>
                </a:lnTo>
                <a:cubicBezTo>
                  <a:pt x="108506" y="137716"/>
                  <a:pt x="105093" y="139779"/>
                  <a:pt x="101402" y="139700"/>
                </a:cubicBezTo>
                <a:cubicBezTo>
                  <a:pt x="97711" y="139621"/>
                  <a:pt x="94417" y="137438"/>
                  <a:pt x="92908" y="134104"/>
                </a:cubicBezTo>
                <a:lnTo>
                  <a:pt x="73343" y="90646"/>
                </a:lnTo>
                <a:lnTo>
                  <a:pt x="69175" y="100647"/>
                </a:lnTo>
                <a:cubicBezTo>
                  <a:pt x="65723" y="108942"/>
                  <a:pt x="57626" y="114340"/>
                  <a:pt x="48657" y="114340"/>
                </a:cubicBezTo>
                <a:lnTo>
                  <a:pt x="16828" y="114340"/>
                </a:lnTo>
                <a:cubicBezTo>
                  <a:pt x="35560" y="143629"/>
                  <a:pt x="65643" y="170577"/>
                  <a:pt x="84455" y="184944"/>
                </a:cubicBezTo>
                <a:cubicBezTo>
                  <a:pt x="89376" y="188674"/>
                  <a:pt x="95409" y="190540"/>
                  <a:pt x="101560" y="190540"/>
                </a:cubicBezTo>
                <a:cubicBezTo>
                  <a:pt x="107712" y="190540"/>
                  <a:pt x="113784" y="188714"/>
                  <a:pt x="118666" y="184944"/>
                </a:cubicBezTo>
                <a:cubicBezTo>
                  <a:pt x="137557" y="170537"/>
                  <a:pt x="167640" y="143589"/>
                  <a:pt x="186373" y="114300"/>
                </a:cubicBezTo>
                <a:close/>
              </a:path>
            </a:pathLst>
          </a:custGeom>
          <a:solidFill>
            <a:srgbClr val="0070C0"/>
          </a:solidFill>
        </p:spPr>
      </p:sp>
      <p:sp>
        <p:nvSpPr>
          <p:cNvPr id="68" name="Text 16"/>
          <p:cNvSpPr/>
          <p:nvPr/>
        </p:nvSpPr>
        <p:spPr>
          <a:xfrm>
            <a:off x="2575560" y="1746250"/>
            <a:ext cx="1443990" cy="54102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+mn-ea"/>
              </a:rPr>
              <a:t>700万+</a:t>
            </a:r>
            <a:endParaRPr lang="en-US" sz="1400" dirty="0">
              <a:latin typeface="+mn-ea"/>
            </a:endParaRPr>
          </a:p>
          <a:p>
            <a:pPr>
              <a:lnSpc>
                <a:spcPct val="100000"/>
              </a:lnSpc>
            </a:pPr>
            <a:r>
              <a:rPr lang="en-US" sz="1400" dirty="0">
                <a:latin typeface="+mn-ea"/>
              </a:rPr>
              <a:t>死亡人数</a:t>
            </a:r>
            <a:endParaRPr lang="en-US" sz="1400" dirty="0">
              <a:latin typeface="+mn-ea"/>
            </a:endParaRPr>
          </a:p>
        </p:txBody>
      </p:sp>
      <p:sp>
        <p:nvSpPr>
          <p:cNvPr id="69" name="Shape 17"/>
          <p:cNvSpPr/>
          <p:nvPr/>
        </p:nvSpPr>
        <p:spPr>
          <a:xfrm>
            <a:off x="484252" y="2493911"/>
            <a:ext cx="187886" cy="194849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4288" y="14288"/>
                </a:moveTo>
                <a:cubicBezTo>
                  <a:pt x="22190" y="14288"/>
                  <a:pt x="28575" y="20672"/>
                  <a:pt x="28575" y="28575"/>
                </a:cubicBezTo>
                <a:lnTo>
                  <a:pt x="28575" y="178594"/>
                </a:lnTo>
                <a:cubicBezTo>
                  <a:pt x="28575" y="182523"/>
                  <a:pt x="31790" y="185738"/>
                  <a:pt x="35719" y="185738"/>
                </a:cubicBezTo>
                <a:lnTo>
                  <a:pt x="214313" y="185738"/>
                </a:lnTo>
                <a:cubicBezTo>
                  <a:pt x="222215" y="185738"/>
                  <a:pt x="228600" y="192122"/>
                  <a:pt x="228600" y="200025"/>
                </a:cubicBezTo>
                <a:cubicBezTo>
                  <a:pt x="228600" y="207928"/>
                  <a:pt x="222215" y="214313"/>
                  <a:pt x="214313" y="214313"/>
                </a:cubicBezTo>
                <a:lnTo>
                  <a:pt x="35719" y="214313"/>
                </a:lnTo>
                <a:cubicBezTo>
                  <a:pt x="15984" y="214313"/>
                  <a:pt x="0" y="198328"/>
                  <a:pt x="0" y="178594"/>
                </a:cubicBezTo>
                <a:lnTo>
                  <a:pt x="0" y="28575"/>
                </a:lnTo>
                <a:cubicBezTo>
                  <a:pt x="0" y="20672"/>
                  <a:pt x="6385" y="14288"/>
                  <a:pt x="14288" y="14288"/>
                </a:cubicBezTo>
                <a:close/>
                <a:moveTo>
                  <a:pt x="64294" y="100013"/>
                </a:moveTo>
                <a:cubicBezTo>
                  <a:pt x="72197" y="100013"/>
                  <a:pt x="78581" y="106397"/>
                  <a:pt x="78581" y="114300"/>
                </a:cubicBezTo>
                <a:lnTo>
                  <a:pt x="78581" y="142875"/>
                </a:lnTo>
                <a:cubicBezTo>
                  <a:pt x="78581" y="150778"/>
                  <a:pt x="72197" y="157163"/>
                  <a:pt x="64294" y="157163"/>
                </a:cubicBezTo>
                <a:cubicBezTo>
                  <a:pt x="56391" y="157163"/>
                  <a:pt x="50006" y="150778"/>
                  <a:pt x="50006" y="142875"/>
                </a:cubicBezTo>
                <a:lnTo>
                  <a:pt x="50006" y="114300"/>
                </a:lnTo>
                <a:cubicBezTo>
                  <a:pt x="50006" y="106397"/>
                  <a:pt x="56391" y="100013"/>
                  <a:pt x="64294" y="100013"/>
                </a:cubicBezTo>
                <a:close/>
                <a:moveTo>
                  <a:pt x="128588" y="71438"/>
                </a:moveTo>
                <a:lnTo>
                  <a:pt x="128588" y="142875"/>
                </a:lnTo>
                <a:cubicBezTo>
                  <a:pt x="128588" y="150778"/>
                  <a:pt x="122203" y="157163"/>
                  <a:pt x="114300" y="157163"/>
                </a:cubicBezTo>
                <a:cubicBezTo>
                  <a:pt x="106397" y="157163"/>
                  <a:pt x="100013" y="150778"/>
                  <a:pt x="100013" y="142875"/>
                </a:cubicBezTo>
                <a:lnTo>
                  <a:pt x="100013" y="71438"/>
                </a:lnTo>
                <a:cubicBezTo>
                  <a:pt x="100013" y="63535"/>
                  <a:pt x="106397" y="57150"/>
                  <a:pt x="114300" y="57150"/>
                </a:cubicBezTo>
                <a:cubicBezTo>
                  <a:pt x="122203" y="57150"/>
                  <a:pt x="128588" y="63535"/>
                  <a:pt x="128588" y="71438"/>
                </a:cubicBezTo>
                <a:close/>
                <a:moveTo>
                  <a:pt x="164306" y="85725"/>
                </a:moveTo>
                <a:cubicBezTo>
                  <a:pt x="172209" y="85725"/>
                  <a:pt x="178594" y="92110"/>
                  <a:pt x="178594" y="100013"/>
                </a:cubicBezTo>
                <a:lnTo>
                  <a:pt x="178594" y="142875"/>
                </a:lnTo>
                <a:cubicBezTo>
                  <a:pt x="178594" y="150778"/>
                  <a:pt x="172209" y="157163"/>
                  <a:pt x="164306" y="157163"/>
                </a:cubicBezTo>
                <a:cubicBezTo>
                  <a:pt x="156403" y="157163"/>
                  <a:pt x="150019" y="150778"/>
                  <a:pt x="150019" y="142875"/>
                </a:cubicBezTo>
                <a:lnTo>
                  <a:pt x="150019" y="100013"/>
                </a:lnTo>
                <a:cubicBezTo>
                  <a:pt x="150019" y="92110"/>
                  <a:pt x="156403" y="85725"/>
                  <a:pt x="164306" y="85725"/>
                </a:cubicBezTo>
                <a:close/>
                <a:moveTo>
                  <a:pt x="228600" y="42863"/>
                </a:moveTo>
                <a:lnTo>
                  <a:pt x="228600" y="142875"/>
                </a:lnTo>
                <a:cubicBezTo>
                  <a:pt x="228600" y="150778"/>
                  <a:pt x="222215" y="157163"/>
                  <a:pt x="214313" y="157163"/>
                </a:cubicBezTo>
                <a:cubicBezTo>
                  <a:pt x="206410" y="157163"/>
                  <a:pt x="200025" y="150778"/>
                  <a:pt x="200025" y="142875"/>
                </a:cubicBezTo>
                <a:lnTo>
                  <a:pt x="200025" y="42863"/>
                </a:lnTo>
                <a:cubicBezTo>
                  <a:pt x="200025" y="34960"/>
                  <a:pt x="206410" y="28575"/>
                  <a:pt x="214313" y="28575"/>
                </a:cubicBezTo>
                <a:cubicBezTo>
                  <a:pt x="222215" y="28575"/>
                  <a:pt x="228600" y="34960"/>
                  <a:pt x="228600" y="42863"/>
                </a:cubicBezTo>
                <a:close/>
              </a:path>
            </a:pathLst>
          </a:custGeom>
          <a:solidFill>
            <a:srgbClr val="0070C0"/>
          </a:solidFill>
        </p:spPr>
      </p:sp>
      <p:sp>
        <p:nvSpPr>
          <p:cNvPr id="70" name="Text 18"/>
          <p:cNvSpPr/>
          <p:nvPr/>
        </p:nvSpPr>
        <p:spPr>
          <a:xfrm>
            <a:off x="763653" y="2468511"/>
            <a:ext cx="2087623" cy="23814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+mn-ea"/>
              </a:rPr>
              <a:t>国家疾控更新数据</a:t>
            </a:r>
            <a:r>
              <a:rPr lang="en-US" sz="1400" baseline="30000" dirty="0">
                <a:latin typeface="+mn-ea"/>
              </a:rPr>
              <a:t>[6]</a:t>
            </a:r>
            <a:endParaRPr lang="en-US" sz="1400" baseline="30000" dirty="0">
              <a:latin typeface="+mn-ea"/>
            </a:endParaRPr>
          </a:p>
        </p:txBody>
      </p:sp>
      <p:graphicFrame>
        <p:nvGraphicFramePr>
          <p:cNvPr id="71" name="Chart 0"/>
          <p:cNvGraphicFramePr/>
          <p:nvPr/>
        </p:nvGraphicFramePr>
        <p:xfrm>
          <a:off x="357505" y="2766060"/>
          <a:ext cx="3147695" cy="1287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73" name="Shape 19"/>
          <p:cNvSpPr/>
          <p:nvPr/>
        </p:nvSpPr>
        <p:spPr>
          <a:xfrm>
            <a:off x="645538" y="4312377"/>
            <a:ext cx="167010" cy="173199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117475" y="15875"/>
                </a:moveTo>
                <a:cubicBezTo>
                  <a:pt x="117475" y="7104"/>
                  <a:pt x="110371" y="0"/>
                  <a:pt x="101600" y="0"/>
                </a:cubicBezTo>
                <a:cubicBezTo>
                  <a:pt x="92829" y="0"/>
                  <a:pt x="85725" y="7104"/>
                  <a:pt x="85725" y="15875"/>
                </a:cubicBezTo>
                <a:cubicBezTo>
                  <a:pt x="85725" y="33377"/>
                  <a:pt x="64572" y="42108"/>
                  <a:pt x="52189" y="29766"/>
                </a:cubicBezTo>
                <a:cubicBezTo>
                  <a:pt x="45998" y="23574"/>
                  <a:pt x="35957" y="23574"/>
                  <a:pt x="29726" y="29766"/>
                </a:cubicBezTo>
                <a:cubicBezTo>
                  <a:pt x="23495" y="35957"/>
                  <a:pt x="23535" y="45998"/>
                  <a:pt x="29726" y="52229"/>
                </a:cubicBezTo>
                <a:cubicBezTo>
                  <a:pt x="42108" y="64611"/>
                  <a:pt x="33338" y="85765"/>
                  <a:pt x="15835" y="85765"/>
                </a:cubicBezTo>
                <a:cubicBezTo>
                  <a:pt x="7064" y="85765"/>
                  <a:pt x="-40" y="92869"/>
                  <a:pt x="-40" y="101640"/>
                </a:cubicBezTo>
                <a:cubicBezTo>
                  <a:pt x="-40" y="110411"/>
                  <a:pt x="7064" y="117515"/>
                  <a:pt x="15835" y="117515"/>
                </a:cubicBezTo>
                <a:cubicBezTo>
                  <a:pt x="33338" y="117515"/>
                  <a:pt x="42069" y="138668"/>
                  <a:pt x="29726" y="151051"/>
                </a:cubicBezTo>
                <a:cubicBezTo>
                  <a:pt x="23535" y="157242"/>
                  <a:pt x="23535" y="167283"/>
                  <a:pt x="29726" y="173514"/>
                </a:cubicBezTo>
                <a:cubicBezTo>
                  <a:pt x="35917" y="179745"/>
                  <a:pt x="45958" y="179705"/>
                  <a:pt x="52189" y="173514"/>
                </a:cubicBezTo>
                <a:cubicBezTo>
                  <a:pt x="64572" y="161131"/>
                  <a:pt x="85725" y="169902"/>
                  <a:pt x="85725" y="187404"/>
                </a:cubicBezTo>
                <a:cubicBezTo>
                  <a:pt x="85725" y="196175"/>
                  <a:pt x="92829" y="203279"/>
                  <a:pt x="101600" y="203279"/>
                </a:cubicBezTo>
                <a:cubicBezTo>
                  <a:pt x="110371" y="203279"/>
                  <a:pt x="117475" y="196175"/>
                  <a:pt x="117475" y="187404"/>
                </a:cubicBezTo>
                <a:cubicBezTo>
                  <a:pt x="117475" y="169902"/>
                  <a:pt x="138628" y="161171"/>
                  <a:pt x="151011" y="173514"/>
                </a:cubicBezTo>
                <a:cubicBezTo>
                  <a:pt x="157202" y="179705"/>
                  <a:pt x="167243" y="179705"/>
                  <a:pt x="173474" y="173514"/>
                </a:cubicBezTo>
                <a:cubicBezTo>
                  <a:pt x="179705" y="167323"/>
                  <a:pt x="179665" y="157282"/>
                  <a:pt x="173474" y="151051"/>
                </a:cubicBezTo>
                <a:cubicBezTo>
                  <a:pt x="161092" y="138668"/>
                  <a:pt x="169863" y="117515"/>
                  <a:pt x="187365" y="117515"/>
                </a:cubicBezTo>
                <a:cubicBezTo>
                  <a:pt x="196136" y="117515"/>
                  <a:pt x="203240" y="110411"/>
                  <a:pt x="203240" y="101640"/>
                </a:cubicBezTo>
                <a:cubicBezTo>
                  <a:pt x="203240" y="92869"/>
                  <a:pt x="196136" y="85765"/>
                  <a:pt x="187365" y="85765"/>
                </a:cubicBezTo>
                <a:cubicBezTo>
                  <a:pt x="169863" y="85765"/>
                  <a:pt x="161131" y="64611"/>
                  <a:pt x="173474" y="52229"/>
                </a:cubicBezTo>
                <a:cubicBezTo>
                  <a:pt x="179665" y="46038"/>
                  <a:pt x="179665" y="35997"/>
                  <a:pt x="173474" y="29766"/>
                </a:cubicBezTo>
                <a:cubicBezTo>
                  <a:pt x="167283" y="23535"/>
                  <a:pt x="157242" y="23574"/>
                  <a:pt x="151011" y="29766"/>
                </a:cubicBezTo>
                <a:cubicBezTo>
                  <a:pt x="138628" y="42108"/>
                  <a:pt x="117475" y="33377"/>
                  <a:pt x="117475" y="15875"/>
                </a:cubicBezTo>
                <a:close/>
                <a:moveTo>
                  <a:pt x="63500" y="88900"/>
                </a:moveTo>
                <a:cubicBezTo>
                  <a:pt x="63500" y="81891"/>
                  <a:pt x="69191" y="76200"/>
                  <a:pt x="76200" y="76200"/>
                </a:cubicBezTo>
                <a:cubicBezTo>
                  <a:pt x="83209" y="76200"/>
                  <a:pt x="88900" y="81891"/>
                  <a:pt x="88900" y="88900"/>
                </a:cubicBezTo>
                <a:cubicBezTo>
                  <a:pt x="88900" y="95909"/>
                  <a:pt x="83209" y="101600"/>
                  <a:pt x="76200" y="101600"/>
                </a:cubicBezTo>
                <a:cubicBezTo>
                  <a:pt x="69191" y="101600"/>
                  <a:pt x="63500" y="95909"/>
                  <a:pt x="63500" y="88900"/>
                </a:cubicBezTo>
                <a:close/>
                <a:moveTo>
                  <a:pt x="127000" y="101600"/>
                </a:moveTo>
                <a:cubicBezTo>
                  <a:pt x="134009" y="101600"/>
                  <a:pt x="139700" y="107291"/>
                  <a:pt x="139700" y="114300"/>
                </a:cubicBezTo>
                <a:cubicBezTo>
                  <a:pt x="139700" y="121309"/>
                  <a:pt x="134009" y="127000"/>
                  <a:pt x="127000" y="127000"/>
                </a:cubicBezTo>
                <a:cubicBezTo>
                  <a:pt x="119991" y="127000"/>
                  <a:pt x="114300" y="121309"/>
                  <a:pt x="114300" y="114300"/>
                </a:cubicBezTo>
                <a:cubicBezTo>
                  <a:pt x="114300" y="107291"/>
                  <a:pt x="119991" y="101600"/>
                  <a:pt x="127000" y="101600"/>
                </a:cubicBezTo>
                <a:close/>
              </a:path>
            </a:pathLst>
          </a:custGeom>
          <a:solidFill>
            <a:srgbClr val="0070C0"/>
          </a:solidFill>
        </p:spPr>
      </p:sp>
      <p:sp>
        <p:nvSpPr>
          <p:cNvPr id="74" name="Text 20"/>
          <p:cNvSpPr/>
          <p:nvPr/>
        </p:nvSpPr>
        <p:spPr>
          <a:xfrm>
            <a:off x="1011163" y="4312318"/>
            <a:ext cx="2087623" cy="21649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+mn-ea"/>
              </a:rPr>
              <a:t>变异株持续流行</a:t>
            </a:r>
            <a:endParaRPr lang="en-US" sz="1400" dirty="0">
              <a:latin typeface="+mn-ea"/>
            </a:endParaRPr>
          </a:p>
        </p:txBody>
      </p:sp>
      <p:graphicFrame>
        <p:nvGraphicFramePr>
          <p:cNvPr id="75" name="Chart 1"/>
          <p:cNvGraphicFramePr/>
          <p:nvPr/>
        </p:nvGraphicFramePr>
        <p:xfrm>
          <a:off x="-30888" y="4661057"/>
          <a:ext cx="2152350" cy="1712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6" name="Text 21"/>
          <p:cNvSpPr/>
          <p:nvPr/>
        </p:nvSpPr>
        <p:spPr>
          <a:xfrm>
            <a:off x="1778906" y="5058103"/>
            <a:ext cx="1981971" cy="11438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r>
              <a:rPr lang="en-US" sz="1400" dirty="0">
                <a:latin typeface="+mn-ea"/>
              </a:rPr>
              <a:t>• JN.1/XDV系列持续流行</a:t>
            </a:r>
            <a:endParaRPr lang="en-US" sz="1400" dirty="0">
              <a:latin typeface="+mn-ea"/>
            </a:endParaRPr>
          </a:p>
          <a:p>
            <a:r>
              <a:rPr lang="en-US" sz="1400" dirty="0">
                <a:latin typeface="+mn-ea"/>
              </a:rPr>
              <a:t>• NB.1.8.1占绝对优势</a:t>
            </a:r>
            <a:endParaRPr lang="en-US" sz="1400" dirty="0">
              <a:latin typeface="+mn-ea"/>
            </a:endParaRPr>
          </a:p>
          <a:p>
            <a:r>
              <a:rPr lang="en-US" sz="1400" dirty="0">
                <a:latin typeface="+mn-ea"/>
              </a:rPr>
              <a:t>• </a:t>
            </a:r>
            <a:r>
              <a:rPr lang="en-US" sz="1400" dirty="0" err="1">
                <a:latin typeface="+mn-ea"/>
              </a:rPr>
              <a:t>人群普遍易感</a:t>
            </a:r>
            <a:endParaRPr lang="en-US" sz="1400" dirty="0">
              <a:latin typeface="+mn-ea"/>
            </a:endParaRPr>
          </a:p>
        </p:txBody>
      </p:sp>
      <p:sp>
        <p:nvSpPr>
          <p:cNvPr id="77" name="Shape 22"/>
          <p:cNvSpPr/>
          <p:nvPr/>
        </p:nvSpPr>
        <p:spPr>
          <a:xfrm>
            <a:off x="3848273" y="853520"/>
            <a:ext cx="4135678" cy="416481"/>
          </a:xfrm>
          <a:prstGeom prst="rect">
            <a:avLst/>
          </a:prstGeom>
          <a:solidFill>
            <a:srgbClr val="0070C0"/>
          </a:solidFill>
        </p:spPr>
      </p:sp>
      <p:sp>
        <p:nvSpPr>
          <p:cNvPr id="78" name="Shape 23"/>
          <p:cNvSpPr/>
          <p:nvPr/>
        </p:nvSpPr>
        <p:spPr>
          <a:xfrm>
            <a:off x="3890724" y="873257"/>
            <a:ext cx="381000" cy="381000"/>
          </a:xfrm>
          <a:prstGeom prst="ellipse">
            <a:avLst/>
          </a:prstGeom>
          <a:solidFill>
            <a:srgbClr val="FFFFFF"/>
          </a:solidFill>
        </p:spPr>
      </p:sp>
      <p:sp>
        <p:nvSpPr>
          <p:cNvPr id="79" name="Text 24"/>
          <p:cNvSpPr/>
          <p:nvPr/>
        </p:nvSpPr>
        <p:spPr>
          <a:xfrm>
            <a:off x="3900656" y="862694"/>
            <a:ext cx="381000" cy="3810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  <a:latin typeface="+mn-ea"/>
                <a:cs typeface="MiSans" pitchFamily="34" charset="-120"/>
              </a:rPr>
              <a:t>2</a:t>
            </a:r>
            <a:endParaRPr lang="en-US" sz="1400" b="1" dirty="0">
              <a:solidFill>
                <a:srgbClr val="0070C0"/>
              </a:solidFill>
              <a:latin typeface="+mn-ea"/>
              <a:cs typeface="MiSans" pitchFamily="34" charset="-120"/>
            </a:endParaRPr>
          </a:p>
        </p:txBody>
      </p:sp>
      <p:sp>
        <p:nvSpPr>
          <p:cNvPr id="80" name="Text 25"/>
          <p:cNvSpPr/>
          <p:nvPr/>
        </p:nvSpPr>
        <p:spPr>
          <a:xfrm>
            <a:off x="4536286" y="822457"/>
            <a:ext cx="4445000" cy="4826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b="1" dirty="0" err="1">
                <a:solidFill>
                  <a:schemeClr val="bg1"/>
                </a:solidFill>
              </a:rPr>
              <a:t>高危人群多重用药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DDI风险突出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1" name="Shape 26"/>
          <p:cNvSpPr/>
          <p:nvPr/>
        </p:nvSpPr>
        <p:spPr>
          <a:xfrm>
            <a:off x="3860165" y="1374140"/>
            <a:ext cx="4135755" cy="47802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prstDash val="solid"/>
          </a:ln>
        </p:spPr>
      </p:sp>
      <p:sp>
        <p:nvSpPr>
          <p:cNvPr id="82" name="Shape 27"/>
          <p:cNvSpPr/>
          <p:nvPr/>
        </p:nvSpPr>
        <p:spPr>
          <a:xfrm>
            <a:off x="4018135" y="1412321"/>
            <a:ext cx="244475" cy="279400"/>
          </a:xfrm>
          <a:custGeom>
            <a:avLst/>
            <a:gdLst/>
            <a:ahLst/>
            <a:cxnLst/>
            <a:rect l="l" t="t" r="r" b="b"/>
            <a:pathLst>
              <a:path w="244475" h="279400">
                <a:moveTo>
                  <a:pt x="126603" y="-17462"/>
                </a:moveTo>
                <a:cubicBezTo>
                  <a:pt x="143469" y="-17462"/>
                  <a:pt x="157163" y="-3769"/>
                  <a:pt x="157163" y="13097"/>
                </a:cubicBezTo>
                <a:cubicBezTo>
                  <a:pt x="157163" y="29963"/>
                  <a:pt x="143469" y="43656"/>
                  <a:pt x="126603" y="43656"/>
                </a:cubicBezTo>
                <a:cubicBezTo>
                  <a:pt x="109737" y="43656"/>
                  <a:pt x="96044" y="29963"/>
                  <a:pt x="96044" y="13097"/>
                </a:cubicBezTo>
                <a:cubicBezTo>
                  <a:pt x="96044" y="-3769"/>
                  <a:pt x="109737" y="-17462"/>
                  <a:pt x="126603" y="-17462"/>
                </a:cubicBezTo>
                <a:close/>
                <a:moveTo>
                  <a:pt x="78581" y="129168"/>
                </a:moveTo>
                <a:lnTo>
                  <a:pt x="53315" y="163220"/>
                </a:lnTo>
                <a:cubicBezTo>
                  <a:pt x="47585" y="170969"/>
                  <a:pt x="36617" y="172606"/>
                  <a:pt x="28868" y="166821"/>
                </a:cubicBezTo>
                <a:cubicBezTo>
                  <a:pt x="21119" y="161037"/>
                  <a:pt x="19482" y="150123"/>
                  <a:pt x="25266" y="142374"/>
                </a:cubicBezTo>
                <a:lnTo>
                  <a:pt x="63738" y="90532"/>
                </a:lnTo>
                <a:cubicBezTo>
                  <a:pt x="77490" y="72033"/>
                  <a:pt x="99154" y="61119"/>
                  <a:pt x="122238" y="61119"/>
                </a:cubicBezTo>
                <a:cubicBezTo>
                  <a:pt x="145321" y="61119"/>
                  <a:pt x="166985" y="72033"/>
                  <a:pt x="180737" y="90532"/>
                </a:cubicBezTo>
                <a:lnTo>
                  <a:pt x="219209" y="142374"/>
                </a:lnTo>
                <a:cubicBezTo>
                  <a:pt x="224939" y="150123"/>
                  <a:pt x="223356" y="161037"/>
                  <a:pt x="215607" y="166821"/>
                </a:cubicBezTo>
                <a:cubicBezTo>
                  <a:pt x="207858" y="172606"/>
                  <a:pt x="196944" y="170969"/>
                  <a:pt x="191160" y="163220"/>
                </a:cubicBezTo>
                <a:lnTo>
                  <a:pt x="165894" y="129168"/>
                </a:lnTo>
                <a:lnTo>
                  <a:pt x="165894" y="279400"/>
                </a:lnTo>
                <a:cubicBezTo>
                  <a:pt x="165894" y="289059"/>
                  <a:pt x="158090" y="296863"/>
                  <a:pt x="148431" y="296863"/>
                </a:cubicBezTo>
                <a:cubicBezTo>
                  <a:pt x="138772" y="296863"/>
                  <a:pt x="130969" y="289059"/>
                  <a:pt x="130969" y="279400"/>
                </a:cubicBezTo>
                <a:lnTo>
                  <a:pt x="130969" y="192088"/>
                </a:lnTo>
                <a:cubicBezTo>
                  <a:pt x="130969" y="187285"/>
                  <a:pt x="127040" y="183356"/>
                  <a:pt x="122238" y="183356"/>
                </a:cubicBezTo>
                <a:cubicBezTo>
                  <a:pt x="117435" y="183356"/>
                  <a:pt x="113506" y="187285"/>
                  <a:pt x="113506" y="192088"/>
                </a:cubicBezTo>
                <a:lnTo>
                  <a:pt x="113506" y="279400"/>
                </a:lnTo>
                <a:cubicBezTo>
                  <a:pt x="113506" y="289059"/>
                  <a:pt x="105703" y="296863"/>
                  <a:pt x="96044" y="296863"/>
                </a:cubicBezTo>
                <a:cubicBezTo>
                  <a:pt x="86385" y="296863"/>
                  <a:pt x="78581" y="289059"/>
                  <a:pt x="78581" y="279400"/>
                </a:cubicBezTo>
                <a:lnTo>
                  <a:pt x="78581" y="129168"/>
                </a:lnTo>
                <a:close/>
                <a:moveTo>
                  <a:pt x="213916" y="209550"/>
                </a:moveTo>
                <a:cubicBezTo>
                  <a:pt x="211515" y="209550"/>
                  <a:pt x="209550" y="211515"/>
                  <a:pt x="209550" y="213916"/>
                </a:cubicBezTo>
                <a:cubicBezTo>
                  <a:pt x="209550" y="221173"/>
                  <a:pt x="203711" y="227013"/>
                  <a:pt x="196453" y="227013"/>
                </a:cubicBezTo>
                <a:cubicBezTo>
                  <a:pt x="189195" y="227013"/>
                  <a:pt x="183356" y="221173"/>
                  <a:pt x="183356" y="213916"/>
                </a:cubicBezTo>
                <a:cubicBezTo>
                  <a:pt x="183356" y="197053"/>
                  <a:pt x="197053" y="183356"/>
                  <a:pt x="213916" y="183356"/>
                </a:cubicBezTo>
                <a:cubicBezTo>
                  <a:pt x="230778" y="183356"/>
                  <a:pt x="244475" y="197053"/>
                  <a:pt x="244475" y="213916"/>
                </a:cubicBezTo>
                <a:lnTo>
                  <a:pt x="244475" y="283766"/>
                </a:lnTo>
                <a:cubicBezTo>
                  <a:pt x="244475" y="291023"/>
                  <a:pt x="238636" y="296863"/>
                  <a:pt x="231378" y="296863"/>
                </a:cubicBezTo>
                <a:cubicBezTo>
                  <a:pt x="224120" y="296863"/>
                  <a:pt x="218281" y="291023"/>
                  <a:pt x="218281" y="283766"/>
                </a:cubicBezTo>
                <a:lnTo>
                  <a:pt x="218281" y="213916"/>
                </a:lnTo>
                <a:cubicBezTo>
                  <a:pt x="218281" y="211515"/>
                  <a:pt x="216317" y="209550"/>
                  <a:pt x="213916" y="209550"/>
                </a:cubicBezTo>
                <a:close/>
              </a:path>
            </a:pathLst>
          </a:custGeom>
          <a:solidFill>
            <a:srgbClr val="0070C0"/>
          </a:solidFill>
        </p:spPr>
      </p:sp>
      <p:sp>
        <p:nvSpPr>
          <p:cNvPr id="83" name="Text 28"/>
          <p:cNvSpPr/>
          <p:nvPr/>
        </p:nvSpPr>
        <p:spPr>
          <a:xfrm>
            <a:off x="4318171" y="1399620"/>
            <a:ext cx="2540000" cy="3048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/>
              <a:t>高危人群特征</a:t>
            </a:r>
            <a:endParaRPr lang="en-US" sz="1400" dirty="0"/>
          </a:p>
        </p:txBody>
      </p:sp>
      <p:sp>
        <p:nvSpPr>
          <p:cNvPr id="84" name="Text 29"/>
          <p:cNvSpPr/>
          <p:nvPr/>
        </p:nvSpPr>
        <p:spPr>
          <a:xfrm>
            <a:off x="3949871" y="1742520"/>
            <a:ext cx="3805677" cy="5842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sz="1400" dirty="0" err="1"/>
              <a:t>老年及伴基础疾病患者是新冠感染后重症和死亡的高危人群，几乎均面临多重用药困境</a:t>
            </a:r>
            <a:endParaRPr lang="en-US" sz="1400" dirty="0"/>
          </a:p>
        </p:txBody>
      </p:sp>
      <p:sp>
        <p:nvSpPr>
          <p:cNvPr id="85" name="Text 30"/>
          <p:cNvSpPr/>
          <p:nvPr/>
        </p:nvSpPr>
        <p:spPr>
          <a:xfrm>
            <a:off x="4165600" y="2414905"/>
            <a:ext cx="3589020" cy="2794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400" dirty="0"/>
              <a:t>药物相互作用(DDI)</a:t>
            </a:r>
            <a:r>
              <a:rPr lang="en-US" sz="1400" dirty="0" err="1"/>
              <a:t>风险对比</a:t>
            </a:r>
            <a:endParaRPr lang="en-US" sz="1400" dirty="0"/>
          </a:p>
        </p:txBody>
      </p:sp>
      <p:graphicFrame>
        <p:nvGraphicFramePr>
          <p:cNvPr id="86" name="Table 1"/>
          <p:cNvGraphicFramePr>
            <a:graphicFrameLocks noGrp="1"/>
          </p:cNvGraphicFramePr>
          <p:nvPr/>
        </p:nvGraphicFramePr>
        <p:xfrm>
          <a:off x="3955422" y="2765987"/>
          <a:ext cx="3913384" cy="1472702"/>
        </p:xfrm>
        <a:graphic>
          <a:graphicData uri="http://schemas.openxmlformats.org/drawingml/2006/table">
            <a:tbl>
              <a:tblPr/>
              <a:tblGrid>
                <a:gridCol w="1369684"/>
                <a:gridCol w="1271850"/>
                <a:gridCol w="1271850"/>
              </a:tblGrid>
              <a:tr h="318422">
                <a:tc>
                  <a:txBody>
                    <a:bodyPr/>
                    <a:lstStyle/>
                    <a:p>
                      <a:pPr algn="l"/>
                      <a:r>
                        <a:rPr lang="en-US" sz="1400" b="1" u="none" dirty="0">
                          <a:solidFill>
                            <a:srgbClr val="0070C0"/>
                          </a:solidFill>
                          <a:latin typeface="等线 Light" panose="02010600030101010101" charset="-122"/>
                          <a:ea typeface="等线 Light" panose="02010600030101010101" charset="-122"/>
                          <a:cs typeface="MiSans" pitchFamily="34" charset="-120"/>
                        </a:rPr>
                        <a:t>对比项</a:t>
                      </a:r>
                      <a:endParaRPr lang="en-US" sz="1400" b="1" u="none" dirty="0">
                        <a:solidFill>
                          <a:srgbClr val="0070C0"/>
                        </a:solidFill>
                        <a:latin typeface="等线 Light" panose="02010600030101010101" charset="-122"/>
                        <a:ea typeface="等线 Light" panose="02010600030101010101" charset="-122"/>
                        <a:cs typeface="MiSans" pitchFamily="34" charset="-12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2F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u="none" dirty="0">
                          <a:solidFill>
                            <a:srgbClr val="0070C0"/>
                          </a:solidFill>
                          <a:latin typeface="等线 Light" panose="02010600030101010101" charset="-122"/>
                          <a:ea typeface="等线 Light" panose="02010600030101010101" charset="-122"/>
                          <a:cs typeface="MiSans" pitchFamily="34" charset="-120"/>
                        </a:rPr>
                        <a:t>目录内药物</a:t>
                      </a:r>
                      <a:endParaRPr lang="en-US" sz="1400" b="1" u="none" dirty="0">
                        <a:solidFill>
                          <a:srgbClr val="0070C0"/>
                        </a:solidFill>
                        <a:latin typeface="等线 Light" panose="02010600030101010101" charset="-122"/>
                        <a:ea typeface="等线 Light" panose="02010600030101010101" charset="-122"/>
                        <a:cs typeface="MiSans" pitchFamily="34" charset="-12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2F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u="none" dirty="0">
                          <a:solidFill>
                            <a:srgbClr val="0070C0"/>
                          </a:solidFill>
                          <a:latin typeface="MiSans" pitchFamily="34" charset="0"/>
                          <a:ea typeface="MiSans" pitchFamily="34" charset="-122"/>
                          <a:cs typeface="MiSans" pitchFamily="34" charset="-120"/>
                        </a:rPr>
                        <a:t>奥格特韦钠</a:t>
                      </a:r>
                      <a:endParaRPr lang="en-US" sz="1400" dirty="0">
                        <a:latin typeface="MiSans" pitchFamily="34" charset="0"/>
                        <a:ea typeface="MiSans" pitchFamily="34" charset="0"/>
                        <a:cs typeface="MiSans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2FB"/>
                    </a:solidFill>
                  </a:tcPr>
                </a:tc>
              </a:tr>
              <a:tr h="384760"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333333"/>
                          </a:solidFill>
                          <a:latin typeface="等线 Light" panose="02010600030101010101" charset="-122"/>
                          <a:ea typeface="等线 Light" panose="02010600030101010101" charset="-122"/>
                          <a:cs typeface="MiSans" pitchFamily="34" charset="-120"/>
                        </a:rPr>
                        <a:t>成分</a:t>
                      </a:r>
                      <a:endParaRPr lang="en-US" sz="1400" u="none" dirty="0">
                        <a:solidFill>
                          <a:srgbClr val="333333"/>
                        </a:solidFill>
                        <a:latin typeface="等线 Light" panose="02010600030101010101" charset="-122"/>
                        <a:ea typeface="等线 Light" panose="02010600030101010101" charset="-122"/>
                        <a:cs typeface="MiSans" pitchFamily="34" charset="-12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333333"/>
                          </a:solidFill>
                          <a:latin typeface="等线 Light" panose="02010600030101010101" charset="-122"/>
                          <a:ea typeface="等线 Light" panose="02010600030101010101" charset="-122"/>
                          <a:cs typeface="等线 Light" panose="02010600030101010101" charset="-122"/>
                        </a:rPr>
                        <a:t>复方/单方</a:t>
                      </a:r>
                      <a:endParaRPr lang="en-US" sz="1400" u="none" dirty="0">
                        <a:solidFill>
                          <a:srgbClr val="333333"/>
                        </a:solidFill>
                        <a:latin typeface="等线 Light" panose="02010600030101010101" charset="-122"/>
                        <a:ea typeface="等线 Light" panose="02010600030101010101" charset="-122"/>
                        <a:cs typeface="等线 Light" panose="02010600030101010101" charset="-122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0070C0"/>
                          </a:solidFill>
                          <a:latin typeface="MiSans" pitchFamily="34" charset="0"/>
                          <a:ea typeface="MiSans" pitchFamily="34" charset="-122"/>
                          <a:cs typeface="MiSans" pitchFamily="34" charset="-120"/>
                        </a:rPr>
                        <a:t>单一成分</a:t>
                      </a:r>
                      <a:endParaRPr lang="en-US" sz="1400" dirty="0">
                        <a:latin typeface="MiSans" pitchFamily="34" charset="0"/>
                        <a:ea typeface="MiSans" pitchFamily="34" charset="0"/>
                        <a:cs typeface="MiSans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760"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333333"/>
                          </a:solidFill>
                          <a:latin typeface="等线 Light" panose="02010600030101010101" charset="-122"/>
                          <a:ea typeface="等线 Light" panose="02010600030101010101" charset="-122"/>
                          <a:cs typeface="等线 Light" panose="02010600030101010101" charset="-122"/>
                        </a:rPr>
                        <a:t>DDI风险</a:t>
                      </a:r>
                      <a:endParaRPr lang="en-US" sz="1400" u="none" dirty="0">
                        <a:solidFill>
                          <a:srgbClr val="333333"/>
                        </a:solidFill>
                        <a:latin typeface="等线 Light" panose="02010600030101010101" charset="-122"/>
                        <a:ea typeface="等线 Light" panose="02010600030101010101" charset="-122"/>
                        <a:cs typeface="等线 Light" panose="02010600030101010101" charset="-122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chemeClr val="tx1"/>
                          </a:solidFill>
                          <a:latin typeface="等线 Light" panose="02010600030101010101" charset="-122"/>
                          <a:ea typeface="等线 Light" panose="02010600030101010101" charset="-122"/>
                          <a:cs typeface="等线 Light" panose="02010600030101010101" charset="-122"/>
                        </a:rPr>
                        <a:t>CYP3A4风险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等线 Light" panose="02010600030101010101" charset="-122"/>
                        <a:ea typeface="等线 Light" panose="02010600030101010101" charset="-122"/>
                        <a:cs typeface="等线 Light" panose="02010600030101010101" charset="-122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u="none" dirty="0">
                          <a:solidFill>
                            <a:srgbClr val="0070C0"/>
                          </a:solidFill>
                          <a:latin typeface="MiSans" pitchFamily="34" charset="0"/>
                          <a:ea typeface="MiSans" pitchFamily="34" charset="-122"/>
                          <a:cs typeface="MiSans" pitchFamily="34" charset="-120"/>
                        </a:rPr>
                        <a:t>无DDI风险</a:t>
                      </a:r>
                      <a:endParaRPr lang="en-US" sz="1400" b="1" dirty="0">
                        <a:latin typeface="MiSans" pitchFamily="34" charset="0"/>
                        <a:ea typeface="MiSans" pitchFamily="34" charset="0"/>
                        <a:cs typeface="MiSans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84760"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333333"/>
                          </a:solidFill>
                          <a:latin typeface="等线 Light" panose="02010600030101010101" charset="-122"/>
                          <a:ea typeface="等线 Light" panose="02010600030101010101" charset="-122"/>
                          <a:cs typeface="MiSans" pitchFamily="34" charset="-120"/>
                        </a:rPr>
                        <a:t>安全性</a:t>
                      </a:r>
                      <a:endParaRPr lang="en-US" sz="1400" u="none" dirty="0">
                        <a:solidFill>
                          <a:srgbClr val="333333"/>
                        </a:solidFill>
                        <a:latin typeface="等线 Light" panose="02010600030101010101" charset="-122"/>
                        <a:ea typeface="等线 Light" panose="02010600030101010101" charset="-122"/>
                        <a:cs typeface="MiSans" pitchFamily="34" charset="-12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333333"/>
                          </a:solidFill>
                          <a:latin typeface="等线 Light" panose="02010600030101010101" charset="-122"/>
                          <a:ea typeface="等线 Light" panose="02010600030101010101" charset="-122"/>
                          <a:cs typeface="MiSans" pitchFamily="34" charset="-120"/>
                        </a:rPr>
                        <a:t>需频繁调整</a:t>
                      </a:r>
                      <a:endParaRPr lang="en-US" sz="1400" u="none" dirty="0">
                        <a:solidFill>
                          <a:srgbClr val="333333"/>
                        </a:solidFill>
                        <a:latin typeface="等线 Light" panose="02010600030101010101" charset="-122"/>
                        <a:ea typeface="等线 Light" panose="02010600030101010101" charset="-122"/>
                        <a:cs typeface="MiSans" pitchFamily="34" charset="-12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0070C0"/>
                          </a:solidFill>
                          <a:latin typeface="MiSans" pitchFamily="34" charset="0"/>
                          <a:ea typeface="MiSans" pitchFamily="34" charset="-122"/>
                          <a:cs typeface="MiSans" pitchFamily="34" charset="-120"/>
                        </a:rPr>
                        <a:t>安全性最优</a:t>
                      </a:r>
                      <a:endParaRPr lang="en-US" sz="1400" dirty="0">
                        <a:latin typeface="MiSans" pitchFamily="34" charset="0"/>
                        <a:ea typeface="MiSans" pitchFamily="34" charset="0"/>
                        <a:cs typeface="MiSans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7" name="Text 31"/>
          <p:cNvSpPr/>
          <p:nvPr/>
        </p:nvSpPr>
        <p:spPr>
          <a:xfrm>
            <a:off x="4262120" y="4504055"/>
            <a:ext cx="3437255" cy="2794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400" dirty="0" err="1"/>
              <a:t>临床迫切需求</a:t>
            </a:r>
            <a:endParaRPr lang="en-US" sz="1400" dirty="0"/>
          </a:p>
        </p:txBody>
      </p:sp>
      <p:sp>
        <p:nvSpPr>
          <p:cNvPr id="88" name="Shape 32"/>
          <p:cNvSpPr/>
          <p:nvPr/>
        </p:nvSpPr>
        <p:spPr>
          <a:xfrm>
            <a:off x="4023863" y="5148322"/>
            <a:ext cx="1105450" cy="311009"/>
          </a:xfrm>
          <a:prstGeom prst="roundRect">
            <a:avLst>
              <a:gd name="adj" fmla="val 12000"/>
            </a:avLst>
          </a:prstGeom>
          <a:solidFill>
            <a:srgbClr val="0070C0"/>
          </a:solidFill>
        </p:spPr>
      </p:sp>
      <p:sp>
        <p:nvSpPr>
          <p:cNvPr id="89" name="Text 33"/>
          <p:cNvSpPr/>
          <p:nvPr/>
        </p:nvSpPr>
        <p:spPr>
          <a:xfrm>
            <a:off x="3910113" y="5129132"/>
            <a:ext cx="1219200" cy="3302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zh-CN" altLang="en-US" sz="1400" b="1" dirty="0" err="1">
                <a:solidFill>
                  <a:schemeClr val="bg1"/>
                </a:solidFill>
              </a:rPr>
              <a:t>联合</a:t>
            </a:r>
            <a:r>
              <a:rPr lang="en-US" sz="1400" b="1" dirty="0" err="1">
                <a:solidFill>
                  <a:schemeClr val="bg1"/>
                </a:solidFill>
              </a:rPr>
              <a:t>抗病毒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0" name="Shape 34"/>
          <p:cNvSpPr/>
          <p:nvPr/>
        </p:nvSpPr>
        <p:spPr>
          <a:xfrm>
            <a:off x="5180113" y="5281531"/>
            <a:ext cx="228600" cy="0"/>
          </a:xfrm>
          <a:prstGeom prst="straightConnector1">
            <a:avLst/>
          </a:prstGeom>
          <a:noFill/>
          <a:ln w="25400">
            <a:solidFill>
              <a:srgbClr val="0070C0"/>
            </a:solidFill>
            <a:prstDash val="solid"/>
            <a:headEnd type="none"/>
            <a:tailEnd type="arrow"/>
          </a:ln>
        </p:spPr>
      </p:sp>
      <p:sp>
        <p:nvSpPr>
          <p:cNvPr id="91" name="Shape 35"/>
          <p:cNvSpPr/>
          <p:nvPr/>
        </p:nvSpPr>
        <p:spPr>
          <a:xfrm>
            <a:off x="5459514" y="5135420"/>
            <a:ext cx="1042615" cy="323912"/>
          </a:xfrm>
          <a:prstGeom prst="roundRect">
            <a:avLst>
              <a:gd name="adj" fmla="val 12000"/>
            </a:avLst>
          </a:prstGeom>
          <a:solidFill>
            <a:srgbClr val="0070C0"/>
          </a:solidFill>
        </p:spPr>
      </p:sp>
      <p:sp>
        <p:nvSpPr>
          <p:cNvPr id="92" name="Text 36"/>
          <p:cNvSpPr/>
          <p:nvPr/>
        </p:nvSpPr>
        <p:spPr>
          <a:xfrm>
            <a:off x="5388433" y="5128180"/>
            <a:ext cx="1219200" cy="3302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400" b="1" dirty="0" err="1">
                <a:solidFill>
                  <a:schemeClr val="bg1"/>
                </a:solidFill>
              </a:rPr>
              <a:t>低DDI风险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3" name="Shape 37"/>
          <p:cNvSpPr/>
          <p:nvPr/>
        </p:nvSpPr>
        <p:spPr>
          <a:xfrm>
            <a:off x="6584553" y="5281531"/>
            <a:ext cx="228600" cy="0"/>
          </a:xfrm>
          <a:prstGeom prst="straightConnector1">
            <a:avLst/>
          </a:prstGeom>
          <a:noFill/>
          <a:ln w="25400">
            <a:solidFill>
              <a:srgbClr val="0070C0"/>
            </a:solidFill>
            <a:prstDash val="solid"/>
            <a:headEnd type="none"/>
            <a:tailEnd type="arrow"/>
          </a:ln>
        </p:spPr>
      </p:sp>
      <p:sp>
        <p:nvSpPr>
          <p:cNvPr id="94" name="Shape 38"/>
          <p:cNvSpPr/>
          <p:nvPr/>
        </p:nvSpPr>
        <p:spPr>
          <a:xfrm>
            <a:off x="6836418" y="5128193"/>
            <a:ext cx="1016000" cy="330200"/>
          </a:xfrm>
          <a:prstGeom prst="roundRect">
            <a:avLst>
              <a:gd name="adj" fmla="val 12000"/>
            </a:avLst>
          </a:prstGeom>
          <a:solidFill>
            <a:srgbClr val="005A9E"/>
          </a:solidFill>
        </p:spPr>
      </p:sp>
      <p:sp>
        <p:nvSpPr>
          <p:cNvPr id="95" name="Text 39"/>
          <p:cNvSpPr/>
          <p:nvPr/>
        </p:nvSpPr>
        <p:spPr>
          <a:xfrm>
            <a:off x="6836418" y="5128193"/>
            <a:ext cx="1016000" cy="3302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400" b="1" dirty="0" err="1">
                <a:solidFill>
                  <a:schemeClr val="bg1"/>
                </a:solidFill>
              </a:rPr>
              <a:t>口服便捷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7" name="Shape 51"/>
          <p:cNvSpPr/>
          <p:nvPr/>
        </p:nvSpPr>
        <p:spPr>
          <a:xfrm>
            <a:off x="8098341" y="842707"/>
            <a:ext cx="4043148" cy="384390"/>
          </a:xfrm>
          <a:prstGeom prst="rect">
            <a:avLst/>
          </a:prstGeom>
          <a:solidFill>
            <a:srgbClr val="0070C0"/>
          </a:solidFill>
        </p:spPr>
      </p:sp>
      <p:sp>
        <p:nvSpPr>
          <p:cNvPr id="108" name="Shape 52"/>
          <p:cNvSpPr/>
          <p:nvPr/>
        </p:nvSpPr>
        <p:spPr>
          <a:xfrm>
            <a:off x="8148055" y="841443"/>
            <a:ext cx="381000" cy="381000"/>
          </a:xfrm>
          <a:prstGeom prst="ellipse">
            <a:avLst/>
          </a:prstGeom>
          <a:solidFill>
            <a:srgbClr val="FFFFFF"/>
          </a:solidFill>
        </p:spPr>
      </p:sp>
      <p:sp>
        <p:nvSpPr>
          <p:cNvPr id="109" name="Text 53"/>
          <p:cNvSpPr/>
          <p:nvPr/>
        </p:nvSpPr>
        <p:spPr>
          <a:xfrm>
            <a:off x="8138063" y="840444"/>
            <a:ext cx="381000" cy="3810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70C0"/>
                </a:solidFill>
                <a:latin typeface="+mn-ea"/>
                <a:cs typeface="MiSans" pitchFamily="34" charset="-120"/>
              </a:rPr>
              <a:t>3</a:t>
            </a:r>
            <a:endParaRPr lang="en-US" sz="1400" b="1" dirty="0">
              <a:solidFill>
                <a:srgbClr val="0070C0"/>
              </a:solidFill>
              <a:latin typeface="+mn-ea"/>
              <a:cs typeface="MiSans" pitchFamily="34" charset="-120"/>
            </a:endParaRPr>
          </a:p>
        </p:txBody>
      </p:sp>
      <p:sp>
        <p:nvSpPr>
          <p:cNvPr id="110" name="Text 54"/>
          <p:cNvSpPr/>
          <p:nvPr/>
        </p:nvSpPr>
        <p:spPr>
          <a:xfrm>
            <a:off x="8627465" y="821461"/>
            <a:ext cx="4508500" cy="4826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b="1" dirty="0">
                <a:solidFill>
                  <a:schemeClr val="bg1"/>
                </a:solidFill>
              </a:rPr>
              <a:t>目录内药物仍有管理负担 CYP3A相关问题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1" name="Shape 55"/>
          <p:cNvSpPr/>
          <p:nvPr/>
        </p:nvSpPr>
        <p:spPr>
          <a:xfrm>
            <a:off x="8115935" y="1374140"/>
            <a:ext cx="4025265" cy="47802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prstDash val="solid"/>
          </a:ln>
        </p:spPr>
      </p:sp>
      <p:sp>
        <p:nvSpPr>
          <p:cNvPr id="112" name="Shape 56"/>
          <p:cNvSpPr/>
          <p:nvPr/>
        </p:nvSpPr>
        <p:spPr>
          <a:xfrm>
            <a:off x="8263441" y="1401508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31750" y="55563"/>
                </a:moveTo>
                <a:cubicBezTo>
                  <a:pt x="31750" y="42416"/>
                  <a:pt x="42416" y="31750"/>
                  <a:pt x="55563" y="31750"/>
                </a:cubicBezTo>
                <a:cubicBezTo>
                  <a:pt x="68709" y="31750"/>
                  <a:pt x="79375" y="42416"/>
                  <a:pt x="79375" y="55563"/>
                </a:cubicBezTo>
                <a:lnTo>
                  <a:pt x="79375" y="111125"/>
                </a:lnTo>
                <a:lnTo>
                  <a:pt x="31750" y="111125"/>
                </a:lnTo>
                <a:lnTo>
                  <a:pt x="31750" y="55563"/>
                </a:lnTo>
                <a:close/>
                <a:moveTo>
                  <a:pt x="87313" y="182563"/>
                </a:moveTo>
                <a:cubicBezTo>
                  <a:pt x="87313" y="158403"/>
                  <a:pt x="96292" y="136327"/>
                  <a:pt x="111125" y="119559"/>
                </a:cubicBezTo>
                <a:lnTo>
                  <a:pt x="111125" y="55563"/>
                </a:lnTo>
                <a:cubicBezTo>
                  <a:pt x="111125" y="24854"/>
                  <a:pt x="86271" y="0"/>
                  <a:pt x="55563" y="0"/>
                </a:cubicBezTo>
                <a:cubicBezTo>
                  <a:pt x="24854" y="0"/>
                  <a:pt x="0" y="24854"/>
                  <a:pt x="0" y="55563"/>
                </a:cubicBezTo>
                <a:lnTo>
                  <a:pt x="0" y="198438"/>
                </a:lnTo>
                <a:cubicBezTo>
                  <a:pt x="0" y="229146"/>
                  <a:pt x="24854" y="254000"/>
                  <a:pt x="55563" y="254000"/>
                </a:cubicBezTo>
                <a:cubicBezTo>
                  <a:pt x="74067" y="254000"/>
                  <a:pt x="90438" y="244971"/>
                  <a:pt x="100558" y="231031"/>
                </a:cubicBezTo>
                <a:cubicBezTo>
                  <a:pt x="92125" y="216843"/>
                  <a:pt x="87313" y="200273"/>
                  <a:pt x="87313" y="182563"/>
                </a:cubicBezTo>
                <a:close/>
                <a:moveTo>
                  <a:pt x="119410" y="215999"/>
                </a:moveTo>
                <a:cubicBezTo>
                  <a:pt x="121692" y="220315"/>
                  <a:pt x="127496" y="220811"/>
                  <a:pt x="130969" y="217339"/>
                </a:cubicBezTo>
                <a:lnTo>
                  <a:pt x="217339" y="130969"/>
                </a:lnTo>
                <a:cubicBezTo>
                  <a:pt x="220811" y="127496"/>
                  <a:pt x="220315" y="121692"/>
                  <a:pt x="215999" y="119410"/>
                </a:cubicBezTo>
                <a:cubicBezTo>
                  <a:pt x="206028" y="114102"/>
                  <a:pt x="194667" y="111125"/>
                  <a:pt x="182563" y="111125"/>
                </a:cubicBezTo>
                <a:cubicBezTo>
                  <a:pt x="143123" y="111125"/>
                  <a:pt x="111125" y="143123"/>
                  <a:pt x="111125" y="182563"/>
                </a:cubicBezTo>
                <a:cubicBezTo>
                  <a:pt x="111125" y="194618"/>
                  <a:pt x="114102" y="206028"/>
                  <a:pt x="119410" y="215999"/>
                </a:cubicBezTo>
                <a:close/>
                <a:moveTo>
                  <a:pt x="147786" y="234156"/>
                </a:moveTo>
                <a:cubicBezTo>
                  <a:pt x="144314" y="237629"/>
                  <a:pt x="144810" y="243433"/>
                  <a:pt x="149126" y="245715"/>
                </a:cubicBezTo>
                <a:cubicBezTo>
                  <a:pt x="159097" y="251023"/>
                  <a:pt x="170458" y="254000"/>
                  <a:pt x="182563" y="254000"/>
                </a:cubicBezTo>
                <a:cubicBezTo>
                  <a:pt x="222002" y="254000"/>
                  <a:pt x="254000" y="222002"/>
                  <a:pt x="254000" y="182563"/>
                </a:cubicBezTo>
                <a:cubicBezTo>
                  <a:pt x="254000" y="170507"/>
                  <a:pt x="251023" y="159097"/>
                  <a:pt x="245715" y="149126"/>
                </a:cubicBezTo>
                <a:cubicBezTo>
                  <a:pt x="243433" y="144810"/>
                  <a:pt x="237629" y="144314"/>
                  <a:pt x="234156" y="147786"/>
                </a:cubicBezTo>
                <a:lnTo>
                  <a:pt x="147786" y="234156"/>
                </a:lnTo>
                <a:close/>
              </a:path>
            </a:pathLst>
          </a:custGeom>
          <a:solidFill>
            <a:srgbClr val="0070C0"/>
          </a:solidFill>
        </p:spPr>
      </p:sp>
      <p:sp>
        <p:nvSpPr>
          <p:cNvPr id="113" name="Text 57"/>
          <p:cNvSpPr/>
          <p:nvPr/>
        </p:nvSpPr>
        <p:spPr>
          <a:xfrm>
            <a:off x="8568242" y="1388808"/>
            <a:ext cx="3175000" cy="2794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dirty="0"/>
              <a:t>目录内抗新冠口服药物对比</a:t>
            </a:r>
            <a:r>
              <a:rPr lang="en-US" sz="1400" baseline="30000" dirty="0"/>
              <a:t>[3]</a:t>
            </a:r>
            <a:endParaRPr lang="en-US" sz="1400" baseline="30000" dirty="0"/>
          </a:p>
        </p:txBody>
      </p:sp>
      <p:graphicFrame>
        <p:nvGraphicFramePr>
          <p:cNvPr id="114" name="Table 2"/>
          <p:cNvGraphicFramePr>
            <a:graphicFrameLocks noGrp="1"/>
          </p:cNvGraphicFramePr>
          <p:nvPr/>
        </p:nvGraphicFramePr>
        <p:xfrm>
          <a:off x="8214163" y="1731709"/>
          <a:ext cx="3722036" cy="2001520"/>
        </p:xfrm>
        <a:graphic>
          <a:graphicData uri="http://schemas.openxmlformats.org/drawingml/2006/table">
            <a:tbl>
              <a:tblPr/>
              <a:tblGrid>
                <a:gridCol w="1088390"/>
                <a:gridCol w="623747"/>
                <a:gridCol w="2009899"/>
              </a:tblGrid>
              <a:tr h="225400">
                <a:tc>
                  <a:txBody>
                    <a:bodyPr/>
                    <a:lstStyle/>
                    <a:p>
                      <a:pPr algn="l"/>
                      <a:r>
                        <a:rPr lang="en-US" sz="1400" b="1" u="none" dirty="0">
                          <a:solidFill>
                            <a:srgbClr val="FFFFFF"/>
                          </a:solidFill>
                          <a:latin typeface="等线 Light" panose="02010600030101010101" charset="-122"/>
                          <a:ea typeface="等线 Light" panose="02010600030101010101" charset="-122"/>
                          <a:cs typeface="MiSans" pitchFamily="34" charset="-120"/>
                        </a:rPr>
                        <a:t>药物类型</a:t>
                      </a:r>
                      <a:endParaRPr lang="en-US" sz="1400" b="1" u="none" dirty="0">
                        <a:solidFill>
                          <a:srgbClr val="FFFFFF"/>
                        </a:solidFill>
                        <a:latin typeface="等线 Light" panose="02010600030101010101" charset="-122"/>
                        <a:ea typeface="等线 Light" panose="02010600030101010101" charset="-122"/>
                        <a:cs typeface="MiSans" pitchFamily="34" charset="-12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u="none" dirty="0">
                          <a:solidFill>
                            <a:srgbClr val="FFFFFF"/>
                          </a:solidFill>
                          <a:latin typeface="等线 Light" panose="02010600030101010101" charset="-122"/>
                          <a:ea typeface="等线 Light" panose="02010600030101010101" charset="-122"/>
                          <a:cs typeface="MiSans" pitchFamily="34" charset="-120"/>
                        </a:rPr>
                        <a:t>数量</a:t>
                      </a:r>
                      <a:endParaRPr lang="en-US" sz="1400" b="1" u="none" dirty="0">
                        <a:solidFill>
                          <a:srgbClr val="FFFFFF"/>
                        </a:solidFill>
                        <a:latin typeface="等线 Light" panose="02010600030101010101" charset="-122"/>
                        <a:ea typeface="等线 Light" panose="02010600030101010101" charset="-122"/>
                        <a:cs typeface="MiSans" pitchFamily="34" charset="-12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u="none" dirty="0">
                          <a:solidFill>
                            <a:srgbClr val="FFFFFF"/>
                          </a:solidFill>
                          <a:latin typeface="等线 Light" panose="02010600030101010101" charset="-122"/>
                          <a:ea typeface="等线 Light" panose="02010600030101010101" charset="-122"/>
                          <a:cs typeface="MiSans" pitchFamily="34" charset="-120"/>
                        </a:rPr>
                        <a:t>主要问题</a:t>
                      </a:r>
                      <a:endParaRPr lang="en-US" sz="1400" b="1" u="none" dirty="0">
                        <a:solidFill>
                          <a:srgbClr val="FFFFFF"/>
                        </a:solidFill>
                        <a:latin typeface="等线 Light" panose="02010600030101010101" charset="-122"/>
                        <a:ea typeface="等线 Light" panose="02010600030101010101" charset="-122"/>
                        <a:cs typeface="MiSans" pitchFamily="34" charset="-12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08193"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333333"/>
                          </a:solidFill>
                          <a:latin typeface="等线 Light" panose="02010600030101010101" charset="-122"/>
                          <a:ea typeface="等线 Light" panose="02010600030101010101" charset="-122"/>
                          <a:cs typeface="等线 Light" panose="02010600030101010101" charset="-122"/>
                        </a:rPr>
                        <a:t>复方3CL抑制剂</a:t>
                      </a:r>
                      <a:endParaRPr lang="en-US" sz="1400" u="none" dirty="0">
                        <a:solidFill>
                          <a:srgbClr val="333333"/>
                        </a:solidFill>
                        <a:latin typeface="等线 Light" panose="02010600030101010101" charset="-122"/>
                        <a:ea typeface="等线 Light" panose="02010600030101010101" charset="-122"/>
                        <a:cs typeface="等线 Light" panose="02010600030101010101" charset="-122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333333"/>
                          </a:solidFill>
                          <a:latin typeface="等线 Light" panose="02010600030101010101" charset="-122"/>
                          <a:ea typeface="等线 Light" panose="02010600030101010101" charset="-122"/>
                          <a:cs typeface="等线 Light" panose="02010600030101010101" charset="-122"/>
                        </a:rPr>
                        <a:t>2个</a:t>
                      </a:r>
                      <a:endParaRPr lang="en-US" sz="1400" u="none" dirty="0">
                        <a:solidFill>
                          <a:srgbClr val="333333"/>
                        </a:solidFill>
                        <a:latin typeface="等线 Light" panose="02010600030101010101" charset="-122"/>
                        <a:ea typeface="等线 Light" panose="02010600030101010101" charset="-122"/>
                        <a:cs typeface="等线 Light" panose="02010600030101010101" charset="-122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333333"/>
                          </a:solidFill>
                          <a:latin typeface="等线 Light" panose="02010600030101010101" charset="-122"/>
                          <a:ea typeface="等线 Light" panose="02010600030101010101" charset="-122"/>
                          <a:cs typeface="等线 Light" panose="02010600030101010101" charset="-122"/>
                        </a:rPr>
                        <a:t>联用利托那韦，DDI风险↑</a:t>
                      </a:r>
                      <a:endParaRPr lang="en-US" sz="1400" u="none" dirty="0">
                        <a:solidFill>
                          <a:srgbClr val="333333"/>
                        </a:solidFill>
                        <a:latin typeface="等线 Light" panose="02010600030101010101" charset="-122"/>
                        <a:ea typeface="等线 Light" panose="02010600030101010101" charset="-122"/>
                        <a:cs typeface="等线 Light" panose="02010600030101010101" charset="-122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333333"/>
                          </a:solidFill>
                          <a:latin typeface="等线 Light" panose="02010600030101010101" charset="-122"/>
                          <a:ea typeface="等线 Light" panose="02010600030101010101" charset="-122"/>
                          <a:cs typeface="等线 Light" panose="02010600030101010101" charset="-122"/>
                        </a:rPr>
                        <a:t>单方3CL抑制剂</a:t>
                      </a:r>
                      <a:endParaRPr lang="en-US" sz="1400" u="none" dirty="0">
                        <a:solidFill>
                          <a:srgbClr val="333333"/>
                        </a:solidFill>
                        <a:latin typeface="等线 Light" panose="02010600030101010101" charset="-122"/>
                        <a:ea typeface="等线 Light" panose="02010600030101010101" charset="-122"/>
                        <a:cs typeface="等线 Light" panose="02010600030101010101" charset="-122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333333"/>
                          </a:solidFill>
                          <a:latin typeface="等线 Light" panose="02010600030101010101" charset="-122"/>
                          <a:ea typeface="等线 Light" panose="02010600030101010101" charset="-122"/>
                          <a:cs typeface="等线 Light" panose="02010600030101010101" charset="-122"/>
                        </a:rPr>
                        <a:t>1个</a:t>
                      </a:r>
                      <a:endParaRPr lang="en-US" sz="1400" u="none" dirty="0">
                        <a:solidFill>
                          <a:srgbClr val="333333"/>
                        </a:solidFill>
                        <a:latin typeface="等线 Light" panose="02010600030101010101" charset="-122"/>
                        <a:ea typeface="等线 Light" panose="02010600030101010101" charset="-122"/>
                        <a:cs typeface="等线 Light" panose="02010600030101010101" charset="-122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chemeClr val="tx1"/>
                          </a:solidFill>
                          <a:latin typeface="等线 Light" panose="02010600030101010101" charset="-122"/>
                          <a:ea typeface="等线 Light" panose="02010600030101010101" charset="-122"/>
                          <a:cs typeface="等线 Light" panose="02010600030101010101" charset="-122"/>
                        </a:rPr>
                        <a:t>不良反应率</a:t>
                      </a:r>
                      <a:r>
                        <a:rPr lang="en-US" sz="1400" b="1" u="none" dirty="0">
                          <a:solidFill>
                            <a:schemeClr val="tx1"/>
                          </a:solidFill>
                          <a:latin typeface="等线 Light" panose="02010600030101010101" charset="-122"/>
                          <a:ea typeface="等线 Light" panose="02010600030101010101" charset="-122"/>
                          <a:cs typeface="等线 Light" panose="02010600030101010101" charset="-122"/>
                        </a:rPr>
                        <a:t>32.3%</a:t>
                      </a:r>
                      <a:r>
                        <a:rPr lang="en-US" sz="1400" b="0" u="none" baseline="30000" dirty="0">
                          <a:solidFill>
                            <a:schemeClr val="tx1"/>
                          </a:solidFill>
                          <a:latin typeface="等线 Light" panose="02010600030101010101" charset="-122"/>
                          <a:ea typeface="等线 Light" panose="02010600030101010101" charset="-122"/>
                          <a:cs typeface="等线 Light" panose="02010600030101010101" charset="-122"/>
                        </a:rPr>
                        <a:t>[4]</a:t>
                      </a:r>
                      <a:endParaRPr lang="en-US" altLang="en-US" sz="1400" b="0" u="none" baseline="30000" dirty="0">
                        <a:solidFill>
                          <a:schemeClr val="tx1"/>
                        </a:solidFill>
                        <a:latin typeface="等线 Light" panose="02010600030101010101" charset="-122"/>
                        <a:ea typeface="等线 Light" panose="02010600030101010101" charset="-122"/>
                        <a:cs typeface="等线 Light" panose="02010600030101010101" charset="-122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F"/>
                    </a:solidFill>
                  </a:tcPr>
                </a:tc>
              </a:tr>
              <a:tr h="252448"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333333"/>
                          </a:solidFill>
                          <a:latin typeface="等线 Light" panose="02010600030101010101" charset="-122"/>
                          <a:ea typeface="等线 Light" panose="02010600030101010101" charset="-122"/>
                          <a:cs typeface="等线 Light" panose="02010600030101010101" charset="-122"/>
                        </a:rPr>
                        <a:t>RdRp抑制剂</a:t>
                      </a:r>
                      <a:endParaRPr lang="en-US" sz="1400" u="none" dirty="0">
                        <a:solidFill>
                          <a:srgbClr val="333333"/>
                        </a:solidFill>
                        <a:latin typeface="等线 Light" panose="02010600030101010101" charset="-122"/>
                        <a:ea typeface="等线 Light" panose="02010600030101010101" charset="-122"/>
                        <a:cs typeface="等线 Light" panose="02010600030101010101" charset="-122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333333"/>
                          </a:solidFill>
                          <a:latin typeface="等线 Light" panose="02010600030101010101" charset="-122"/>
                          <a:ea typeface="等线 Light" panose="02010600030101010101" charset="-122"/>
                          <a:cs typeface="等线 Light" panose="02010600030101010101" charset="-122"/>
                        </a:rPr>
                        <a:t>2个</a:t>
                      </a:r>
                      <a:endParaRPr lang="en-US" sz="1400" u="none" dirty="0">
                        <a:solidFill>
                          <a:srgbClr val="333333"/>
                        </a:solidFill>
                        <a:latin typeface="等线 Light" panose="02010600030101010101" charset="-122"/>
                        <a:ea typeface="等线 Light" panose="02010600030101010101" charset="-122"/>
                        <a:cs typeface="等线 Light" panose="02010600030101010101" charset="-122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333333"/>
                          </a:solidFill>
                          <a:latin typeface="等线 Light" panose="02010600030101010101" charset="-122"/>
                          <a:ea typeface="等线 Light" panose="02010600030101010101" charset="-122"/>
                          <a:cs typeface="MiSans" pitchFamily="34" charset="-120"/>
                        </a:rPr>
                        <a:t>生殖毒性、肝酶升高</a:t>
                      </a:r>
                      <a:endParaRPr lang="en-US" sz="1400" u="none" dirty="0">
                        <a:solidFill>
                          <a:srgbClr val="333333"/>
                        </a:solidFill>
                        <a:latin typeface="等线 Light" panose="02010600030101010101" charset="-122"/>
                        <a:ea typeface="等线 Light" panose="02010600030101010101" charset="-122"/>
                        <a:cs typeface="MiSans" pitchFamily="34" charset="-12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432"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0070C0"/>
                          </a:solidFill>
                          <a:latin typeface="等线 Light" panose="02010600030101010101" charset="-122"/>
                          <a:ea typeface="等线 Light" panose="02010600030101010101" charset="-122"/>
                          <a:cs typeface="MiSans" pitchFamily="34" charset="-120"/>
                        </a:rPr>
                        <a:t>奥格特韦钠</a:t>
                      </a:r>
                      <a:endParaRPr lang="en-US" sz="1400" u="none" dirty="0">
                        <a:solidFill>
                          <a:srgbClr val="0070C0"/>
                        </a:solidFill>
                        <a:latin typeface="等线 Light" panose="02010600030101010101" charset="-122"/>
                        <a:ea typeface="等线 Light" panose="02010600030101010101" charset="-122"/>
                        <a:cs typeface="MiSans" pitchFamily="34" charset="-12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0070C0"/>
                          </a:solidFill>
                          <a:latin typeface="等线 Light" panose="02010600030101010101" charset="-122"/>
                          <a:ea typeface="等线 Light" panose="02010600030101010101" charset="-122"/>
                          <a:cs typeface="MiSans" pitchFamily="34" charset="-120"/>
                        </a:rPr>
                        <a:t>新品</a:t>
                      </a:r>
                      <a:endParaRPr lang="en-US" sz="1400" u="none" dirty="0">
                        <a:solidFill>
                          <a:srgbClr val="0070C0"/>
                        </a:solidFill>
                        <a:latin typeface="等线 Light" panose="02010600030101010101" charset="-122"/>
                        <a:ea typeface="等线 Light" panose="02010600030101010101" charset="-122"/>
                        <a:cs typeface="MiSans" pitchFamily="34" charset="-12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>
                          <a:solidFill>
                            <a:srgbClr val="0070C0"/>
                          </a:solidFill>
                          <a:latin typeface="等线 Light" panose="02010600030101010101" charset="-122"/>
                          <a:ea typeface="等线 Light" panose="02010600030101010101" charset="-122"/>
                          <a:cs typeface="等线 Light" panose="02010600030101010101" charset="-122"/>
                        </a:rPr>
                        <a:t>无DDI，安全性最优</a:t>
                      </a:r>
                      <a:endParaRPr lang="en-US" sz="1400" u="none" dirty="0">
                        <a:solidFill>
                          <a:srgbClr val="0070C0"/>
                        </a:solidFill>
                        <a:latin typeface="等线 Light" panose="02010600030101010101" charset="-122"/>
                        <a:ea typeface="等线 Light" panose="02010600030101010101" charset="-122"/>
                        <a:cs typeface="等线 Light" panose="02010600030101010101" charset="-122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F"/>
                    </a:solidFill>
                  </a:tcPr>
                </a:tc>
              </a:tr>
              <a:tr h="252448">
                <a:tc gridSpan="3">
                  <a:txBody>
                    <a:bodyPr/>
                    <a:lstStyle/>
                    <a:p>
                      <a:pPr algn="l"/>
                      <a:endParaRPr lang="en-US" sz="1100" dirty="0">
                        <a:latin typeface="MiSans" pitchFamily="34" charset="0"/>
                        <a:ea typeface="MiSans" pitchFamily="34" charset="0"/>
                        <a:cs typeface="MiSans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115" name="Shape 58"/>
          <p:cNvSpPr/>
          <p:nvPr/>
        </p:nvSpPr>
        <p:spPr>
          <a:xfrm>
            <a:off x="8214163" y="3702685"/>
            <a:ext cx="3722036" cy="609600"/>
          </a:xfrm>
          <a:prstGeom prst="roundRect">
            <a:avLst>
              <a:gd name="adj" fmla="val 6000"/>
            </a:avLst>
          </a:prstGeom>
          <a:solidFill>
            <a:srgbClr val="E8F2FB"/>
          </a:solidFill>
          <a:ln w="25400">
            <a:solidFill>
              <a:srgbClr val="0070C0"/>
            </a:solidFill>
            <a:prstDash val="solid"/>
          </a:ln>
        </p:spPr>
      </p:sp>
      <p:sp>
        <p:nvSpPr>
          <p:cNvPr id="116" name="Shape 59"/>
          <p:cNvSpPr/>
          <p:nvPr/>
        </p:nvSpPr>
        <p:spPr>
          <a:xfrm>
            <a:off x="8370520" y="3911896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228600"/>
                </a:moveTo>
                <a:cubicBezTo>
                  <a:pt x="177384" y="228600"/>
                  <a:pt x="228600" y="177384"/>
                  <a:pt x="228600" y="114300"/>
                </a:cubicBezTo>
                <a:cubicBezTo>
                  <a:pt x="228600" y="51216"/>
                  <a:pt x="177384" y="0"/>
                  <a:pt x="114300" y="0"/>
                </a:cubicBezTo>
                <a:cubicBezTo>
                  <a:pt x="51216" y="0"/>
                  <a:pt x="0" y="51216"/>
                  <a:pt x="0" y="114300"/>
                </a:cubicBezTo>
                <a:cubicBezTo>
                  <a:pt x="0" y="177384"/>
                  <a:pt x="51216" y="228600"/>
                  <a:pt x="114300" y="228600"/>
                </a:cubicBezTo>
                <a:close/>
                <a:moveTo>
                  <a:pt x="114300" y="60722"/>
                </a:moveTo>
                <a:cubicBezTo>
                  <a:pt x="120238" y="60722"/>
                  <a:pt x="125016" y="65499"/>
                  <a:pt x="125016" y="71438"/>
                </a:cubicBezTo>
                <a:lnTo>
                  <a:pt x="125016" y="121444"/>
                </a:lnTo>
                <a:cubicBezTo>
                  <a:pt x="125016" y="127382"/>
                  <a:pt x="120238" y="132159"/>
                  <a:pt x="114300" y="132159"/>
                </a:cubicBezTo>
                <a:cubicBezTo>
                  <a:pt x="108362" y="132159"/>
                  <a:pt x="103584" y="127382"/>
                  <a:pt x="103584" y="121444"/>
                </a:cubicBezTo>
                <a:lnTo>
                  <a:pt x="103584" y="71438"/>
                </a:lnTo>
                <a:cubicBezTo>
                  <a:pt x="103584" y="65499"/>
                  <a:pt x="108362" y="60722"/>
                  <a:pt x="114300" y="60722"/>
                </a:cubicBezTo>
                <a:close/>
                <a:moveTo>
                  <a:pt x="102379" y="157163"/>
                </a:moveTo>
                <a:cubicBezTo>
                  <a:pt x="102108" y="152738"/>
                  <a:pt x="104314" y="148528"/>
                  <a:pt x="108108" y="146233"/>
                </a:cubicBezTo>
                <a:cubicBezTo>
                  <a:pt x="111901" y="143939"/>
                  <a:pt x="116654" y="143939"/>
                  <a:pt x="120448" y="146233"/>
                </a:cubicBezTo>
                <a:cubicBezTo>
                  <a:pt x="124241" y="148528"/>
                  <a:pt x="126448" y="152738"/>
                  <a:pt x="126176" y="157162"/>
                </a:cubicBezTo>
                <a:cubicBezTo>
                  <a:pt x="126448" y="161587"/>
                  <a:pt x="124241" y="165797"/>
                  <a:pt x="120448" y="168092"/>
                </a:cubicBezTo>
                <a:cubicBezTo>
                  <a:pt x="116654" y="170386"/>
                  <a:pt x="111901" y="170386"/>
                  <a:pt x="108108" y="168092"/>
                </a:cubicBezTo>
                <a:cubicBezTo>
                  <a:pt x="104314" y="165797"/>
                  <a:pt x="102108" y="161587"/>
                  <a:pt x="102379" y="157163"/>
                </a:cubicBezTo>
                <a:close/>
              </a:path>
            </a:pathLst>
          </a:custGeom>
          <a:solidFill>
            <a:srgbClr val="0070C0"/>
          </a:solidFill>
        </p:spPr>
      </p:sp>
      <p:sp>
        <p:nvSpPr>
          <p:cNvPr id="117" name="Text 60"/>
          <p:cNvSpPr/>
          <p:nvPr/>
        </p:nvSpPr>
        <p:spPr>
          <a:xfrm>
            <a:off x="8665565" y="3689655"/>
            <a:ext cx="3077677" cy="558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dirty="0"/>
              <a:t>核心问题：目录内药物均未解决</a:t>
            </a:r>
            <a:endParaRPr lang="en-US" sz="1400" dirty="0"/>
          </a:p>
          <a:p>
            <a:pPr>
              <a:lnSpc>
                <a:spcPct val="140000"/>
              </a:lnSpc>
            </a:pPr>
            <a:r>
              <a:rPr lang="en-US" sz="1400" dirty="0"/>
              <a:t>CYP3A4相关DDI和多重用药管理难题</a:t>
            </a:r>
            <a:endParaRPr lang="en-US" sz="1400" dirty="0"/>
          </a:p>
        </p:txBody>
      </p:sp>
      <p:graphicFrame>
        <p:nvGraphicFramePr>
          <p:cNvPr id="118" name="Chart 2"/>
          <p:cNvGraphicFramePr/>
          <p:nvPr/>
        </p:nvGraphicFramePr>
        <p:xfrm>
          <a:off x="8211786" y="4604982"/>
          <a:ext cx="1657485" cy="1488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9" name="Shape 61"/>
          <p:cNvSpPr/>
          <p:nvPr/>
        </p:nvSpPr>
        <p:spPr>
          <a:xfrm>
            <a:off x="9734416" y="4614952"/>
            <a:ext cx="2093710" cy="1478697"/>
          </a:xfrm>
          <a:prstGeom prst="roundRect">
            <a:avLst>
              <a:gd name="adj" fmla="val 6000"/>
            </a:avLst>
          </a:prstGeom>
          <a:solidFill>
            <a:srgbClr val="F5F5F5"/>
          </a:solidFill>
        </p:spPr>
        <p:txBody>
          <a:bodyPr/>
          <a:lstStyle/>
          <a:p>
            <a:endParaRPr lang="zh-CN" altLang="en-US" dirty="0"/>
          </a:p>
        </p:txBody>
      </p:sp>
      <p:sp>
        <p:nvSpPr>
          <p:cNvPr id="120" name="Text 62"/>
          <p:cNvSpPr/>
          <p:nvPr/>
        </p:nvSpPr>
        <p:spPr>
          <a:xfrm>
            <a:off x="9826282" y="4585269"/>
            <a:ext cx="2286000" cy="2540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dirty="0"/>
              <a:t>DDI风险影响</a:t>
            </a:r>
            <a:endParaRPr lang="en-US" sz="1400" dirty="0"/>
          </a:p>
        </p:txBody>
      </p:sp>
      <p:sp>
        <p:nvSpPr>
          <p:cNvPr id="121" name="Text 63"/>
          <p:cNvSpPr/>
          <p:nvPr/>
        </p:nvSpPr>
        <p:spPr>
          <a:xfrm>
            <a:off x="9832100" y="4883716"/>
            <a:ext cx="1960741" cy="127762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r>
              <a:rPr lang="en-US" sz="1400" dirty="0"/>
              <a:t>• </a:t>
            </a:r>
            <a:r>
              <a:rPr lang="en-US" sz="1400" dirty="0" err="1"/>
              <a:t>药物调整复杂</a:t>
            </a:r>
            <a:r>
              <a:rPr lang="en-US" sz="1400" dirty="0"/>
              <a:t> </a:t>
            </a:r>
            <a:endParaRPr lang="en-US" sz="1400" dirty="0"/>
          </a:p>
          <a:p>
            <a:r>
              <a:rPr lang="en-US" sz="1400" dirty="0"/>
              <a:t>• 严重副作用/并发症</a:t>
            </a:r>
            <a:endParaRPr lang="en-US" sz="1400" dirty="0"/>
          </a:p>
          <a:p>
            <a:r>
              <a:rPr lang="en-US" sz="1400" dirty="0"/>
              <a:t>• </a:t>
            </a:r>
            <a:r>
              <a:rPr lang="en-US" sz="1400" dirty="0" err="1"/>
              <a:t>增加治疗负担</a:t>
            </a:r>
            <a:r>
              <a:rPr lang="en-US" sz="1400" dirty="0"/>
              <a:t> </a:t>
            </a:r>
            <a:endParaRPr lang="en-US" sz="1400" dirty="0"/>
          </a:p>
          <a:p>
            <a:r>
              <a:rPr lang="en-US" sz="1400" dirty="0"/>
              <a:t>• 老年/慢病患者受限</a:t>
            </a:r>
            <a:endParaRPr lang="en-US" sz="1400" dirty="0"/>
          </a:p>
          <a:p>
            <a:r>
              <a:rPr lang="en-US" sz="1400" dirty="0"/>
              <a:t>• 利托那韦(CYP3A4)抑制</a:t>
            </a:r>
            <a:endParaRPr lang="en-US" sz="1400" dirty="0"/>
          </a:p>
        </p:txBody>
      </p:sp>
      <p:pic>
        <p:nvPicPr>
          <p:cNvPr id="2" name="图片 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38"/>
          <a:stretch>
            <a:fillRect/>
          </a:stretch>
        </p:blipFill>
        <p:spPr>
          <a:xfrm>
            <a:off x="11043196" y="30399"/>
            <a:ext cx="1116899" cy="759881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4"/>
          <p:cNvSpPr/>
          <p:nvPr/>
        </p:nvSpPr>
        <p:spPr>
          <a:xfrm>
            <a:off x="0" y="52"/>
            <a:ext cx="1509204" cy="285750"/>
          </a:xfrm>
          <a:prstGeom prst="rect">
            <a:avLst/>
          </a:prstGeom>
          <a:solidFill>
            <a:srgbClr val="0070C0"/>
          </a:solidFill>
          <a:ln w="0" cap="flat">
            <a:solidFill>
              <a:srgbClr val="0070C0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3205" algn="l" rtl="0" eaLnBrk="0">
              <a:lnSpc>
                <a:spcPct val="89000"/>
              </a:lnSpc>
            </a:pPr>
            <a:r>
              <a:rPr lang="zh-CN" altLang="en-US"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有效性</a:t>
            </a:r>
            <a:r>
              <a:rPr sz="1400" b="1" kern="0" spc="2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en-US"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 1"/>
          <p:cNvSpPr/>
          <p:nvPr/>
        </p:nvSpPr>
        <p:spPr>
          <a:xfrm>
            <a:off x="420103" y="355591"/>
            <a:ext cx="13115866" cy="378917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ts val="288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全球唯一双靶点机制转化为症状恢复提前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2.44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天</a:t>
            </a:r>
            <a:r>
              <a:rPr lang="en-US" altLang="zh-CN" sz="2400" baseline="300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[1]</a:t>
            </a:r>
            <a:endParaRPr lang="en-US" altLang="zh-CN" sz="2400" baseline="300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148475" y="802481"/>
            <a:ext cx="5465516" cy="339029"/>
          </a:xfrm>
          <a:prstGeom prst="roundRect">
            <a:avLst/>
          </a:prstGeom>
          <a:solidFill>
            <a:srgbClr val="E7EDF5"/>
          </a:solidFill>
          <a:ln>
            <a:solidFill>
              <a:srgbClr val="E7ED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rgbClr val="003399"/>
                </a:solidFill>
                <a:latin typeface="+mn-ea"/>
              </a:rPr>
              <a:t>11</a:t>
            </a:r>
            <a:r>
              <a:rPr lang="zh-CN" altLang="en-US" sz="1400" b="1" dirty="0">
                <a:solidFill>
                  <a:srgbClr val="003399"/>
                </a:solidFill>
                <a:latin typeface="+mn-ea"/>
              </a:rPr>
              <a:t>种目标症状首次达到持续恢复的中位时间</a:t>
            </a:r>
            <a:endParaRPr lang="zh-CN" altLang="en-US" sz="1400" b="1" dirty="0">
              <a:solidFill>
                <a:srgbClr val="003399"/>
              </a:solidFill>
              <a:latin typeface="+mn-ea"/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184485" y="3973766"/>
            <a:ext cx="5429505" cy="316230"/>
          </a:xfrm>
          <a:prstGeom prst="roundRect">
            <a:avLst/>
          </a:prstGeom>
          <a:solidFill>
            <a:srgbClr val="E7EDF5"/>
          </a:solidFill>
          <a:ln>
            <a:solidFill>
              <a:srgbClr val="E7ED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rgbClr val="003399"/>
                </a:solidFill>
                <a:latin typeface="+mn-ea"/>
              </a:rPr>
              <a:t>首次感染与重复感染患者症状恢复中位时间对比</a:t>
            </a:r>
            <a:endParaRPr lang="zh-CN" altLang="en-US" sz="1400" b="1" dirty="0">
              <a:solidFill>
                <a:srgbClr val="003399"/>
              </a:solidFill>
              <a:latin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647" y="6253819"/>
            <a:ext cx="8788265" cy="338554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altLang="zh-CN" sz="800" dirty="0">
                <a:latin typeface="+mn-ea"/>
              </a:rPr>
              <a:t>III</a:t>
            </a:r>
            <a:r>
              <a:rPr lang="zh-CN" altLang="en-US" sz="800" dirty="0">
                <a:latin typeface="+mn-ea"/>
              </a:rPr>
              <a:t>期临床主要终点：首次给药至</a:t>
            </a:r>
            <a:r>
              <a:rPr lang="en-US" altLang="zh-CN" sz="800" dirty="0">
                <a:latin typeface="+mn-ea"/>
              </a:rPr>
              <a:t>11</a:t>
            </a:r>
            <a:r>
              <a:rPr lang="zh-CN" altLang="en-US" sz="800" dirty="0">
                <a:latin typeface="+mn-ea"/>
              </a:rPr>
              <a:t>种</a:t>
            </a:r>
            <a:r>
              <a:rPr lang="en-US" altLang="zh-CN" sz="800" dirty="0">
                <a:latin typeface="+mn-ea"/>
              </a:rPr>
              <a:t>Covid-19</a:t>
            </a:r>
            <a:r>
              <a:rPr lang="zh-CN" altLang="en-US" sz="800" dirty="0">
                <a:latin typeface="+mn-ea"/>
              </a:rPr>
              <a:t>目标症状持续恢复时间。</a:t>
            </a:r>
            <a:r>
              <a:rPr lang="zh-CN" altLang="en-US" sz="800" dirty="0">
                <a:latin typeface="+mn-ea"/>
                <a:sym typeface="+mn-ea"/>
              </a:rPr>
              <a:t>治疗轻型/中型COVID-19成人受试者，一天两次（600 mg/次）给药。</a:t>
            </a:r>
            <a:r>
              <a:rPr lang="en-US" altLang="zh-CN" sz="800" dirty="0">
                <a:latin typeface="+mn-ea"/>
              </a:rPr>
              <a:t>III</a:t>
            </a:r>
            <a:r>
              <a:rPr lang="zh-CN" altLang="en-US" sz="800" dirty="0">
                <a:latin typeface="+mn-ea"/>
              </a:rPr>
              <a:t>期临床次要终点：①首次给药至第</a:t>
            </a:r>
            <a:r>
              <a:rPr lang="en-US" altLang="zh-CN" sz="800" dirty="0">
                <a:latin typeface="+mn-ea"/>
              </a:rPr>
              <a:t>4</a:t>
            </a:r>
            <a:r>
              <a:rPr lang="zh-CN" altLang="en-US" sz="800" dirty="0">
                <a:latin typeface="+mn-ea"/>
              </a:rPr>
              <a:t>天和第</a:t>
            </a:r>
            <a:r>
              <a:rPr lang="en-US" altLang="zh-CN" sz="800" dirty="0">
                <a:latin typeface="+mn-ea"/>
              </a:rPr>
              <a:t>6</a:t>
            </a:r>
            <a:r>
              <a:rPr lang="zh-CN" altLang="en-US" sz="800" dirty="0">
                <a:latin typeface="+mn-ea"/>
              </a:rPr>
              <a:t>天，</a:t>
            </a:r>
            <a:r>
              <a:rPr lang="en-US" altLang="zh-CN" sz="800" dirty="0">
                <a:latin typeface="+mn-ea"/>
              </a:rPr>
              <a:t>SARS-CoV-2 RNA</a:t>
            </a:r>
            <a:r>
              <a:rPr lang="zh-CN" altLang="en-US" sz="800" dirty="0">
                <a:latin typeface="+mn-ea"/>
              </a:rPr>
              <a:t>载量（逆转录聚合酶链式反应</a:t>
            </a:r>
            <a:r>
              <a:rPr lang="en-US" altLang="zh-CN" sz="800" dirty="0">
                <a:latin typeface="+mn-ea"/>
              </a:rPr>
              <a:t>[RT-PCR]</a:t>
            </a:r>
            <a:r>
              <a:rPr lang="zh-CN" altLang="en-US" sz="800" dirty="0">
                <a:latin typeface="+mn-ea"/>
              </a:rPr>
              <a:t>方法）较基线变化</a:t>
            </a:r>
            <a:r>
              <a:rPr lang="en-US" altLang="zh-CN" sz="800" dirty="0">
                <a:latin typeface="+mn-ea"/>
              </a:rPr>
              <a:t>b</a:t>
            </a:r>
            <a:r>
              <a:rPr lang="zh-CN" altLang="en-US" sz="800" dirty="0">
                <a:latin typeface="+mn-ea"/>
              </a:rPr>
              <a:t>。②首次给药至</a:t>
            </a:r>
            <a:r>
              <a:rPr lang="en-US" altLang="zh-CN" sz="800" dirty="0">
                <a:latin typeface="+mn-ea"/>
              </a:rPr>
              <a:t>5</a:t>
            </a:r>
            <a:r>
              <a:rPr lang="zh-CN" altLang="en-US" sz="800" dirty="0">
                <a:latin typeface="+mn-ea"/>
              </a:rPr>
              <a:t>种</a:t>
            </a:r>
            <a:r>
              <a:rPr lang="en-US" altLang="zh-CN" sz="800" dirty="0">
                <a:latin typeface="+mn-ea"/>
              </a:rPr>
              <a:t>COVID-19</a:t>
            </a:r>
            <a:r>
              <a:rPr lang="zh-CN" altLang="en-US" sz="800" dirty="0">
                <a:latin typeface="+mn-ea"/>
              </a:rPr>
              <a:t>指定症状持续恢复时间。</a:t>
            </a:r>
            <a:endParaRPr lang="en-US" altLang="zh-CN" sz="800" dirty="0">
              <a:latin typeface="+mn-e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6" y="6553705"/>
            <a:ext cx="10703982" cy="3453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ectangle 20"/>
          <p:cNvSpPr/>
          <p:nvPr/>
        </p:nvSpPr>
        <p:spPr>
          <a:xfrm>
            <a:off x="304" y="6542051"/>
            <a:ext cx="2043649" cy="3453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 b="1">
                <a:solidFill>
                  <a:srgbClr val="FFFFFF"/>
                </a:solidFill>
                <a:latin typeface="微软雅黑" panose="020B0503020204020204" charset="-122"/>
              </a:defRPr>
            </a:pPr>
            <a:r>
              <a:rPr lang="zh-CN" altLang="zh-CN" sz="2000" dirty="0"/>
              <a:t>临床与医保价值</a:t>
            </a:r>
            <a:endParaRPr lang="zh-CN" altLang="zh-CN" sz="2000" dirty="0"/>
          </a:p>
        </p:txBody>
      </p:sp>
      <p:sp>
        <p:nvSpPr>
          <p:cNvPr id="22" name="Rectangle 21"/>
          <p:cNvSpPr/>
          <p:nvPr/>
        </p:nvSpPr>
        <p:spPr>
          <a:xfrm>
            <a:off x="2043953" y="6459822"/>
            <a:ext cx="9737011" cy="50655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症状恢复提前可减少病程负担、误工损失和后续医疗资源消耗</a:t>
            </a:r>
            <a:r>
              <a:rPr lang="zh-CN" altLang="zh-CN" sz="1400" dirty="0">
                <a:solidFill>
                  <a:schemeClr val="tx1"/>
                </a:solidFill>
                <a:latin typeface="+mn-ea"/>
              </a:rPr>
              <a:t>。</a:t>
            </a:r>
            <a:endParaRPr lang="zh-CN" altLang="zh-CN" sz="1400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89657" y="1031107"/>
            <a:ext cx="3830126" cy="3186676"/>
            <a:chOff x="4101976" y="2255965"/>
            <a:chExt cx="1629515" cy="1290171"/>
          </a:xfrm>
        </p:grpSpPr>
        <p:sp>
          <p:nvSpPr>
            <p:cNvPr id="10" name="矩形 9"/>
            <p:cNvSpPr/>
            <p:nvPr/>
          </p:nvSpPr>
          <p:spPr>
            <a:xfrm>
              <a:off x="4312741" y="2441941"/>
              <a:ext cx="356378" cy="89781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5131852" y="2639367"/>
              <a:ext cx="356378" cy="7003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4101976" y="3339091"/>
              <a:ext cx="162951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4114456" y="2255965"/>
              <a:ext cx="777908" cy="197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0070C0"/>
                  </a:solidFill>
                  <a:latin typeface="+mj-ea"/>
                  <a:ea typeface="+mj-ea"/>
                  <a:sym typeface="+mj-ea"/>
                </a:rPr>
                <a:t>264H</a:t>
              </a:r>
              <a:endParaRPr lang="en-US" altLang="zh-CN" sz="1200" b="1" dirty="0">
                <a:solidFill>
                  <a:srgbClr val="0070C0"/>
                </a:solidFill>
                <a:latin typeface="+mj-ea"/>
                <a:ea typeface="+mj-ea"/>
                <a:sym typeface="+mj-ea"/>
              </a:endParaRPr>
            </a:p>
            <a:p>
              <a:pPr algn="ctr"/>
              <a:r>
                <a:rPr lang="zh-CN" altLang="en-US" sz="1200" b="1" dirty="0">
                  <a:solidFill>
                    <a:srgbClr val="0070C0"/>
                  </a:solidFill>
                  <a:latin typeface="+mj-ea"/>
                  <a:ea typeface="+mj-ea"/>
                  <a:sym typeface="+mj-ea"/>
                </a:rPr>
                <a:t>（</a:t>
              </a:r>
              <a:r>
                <a:rPr lang="en-US" altLang="zh-CN" sz="1200" b="1" dirty="0">
                  <a:solidFill>
                    <a:srgbClr val="0070C0"/>
                  </a:solidFill>
                  <a:latin typeface="+mj-ea"/>
                  <a:sym typeface="+mj-ea"/>
                </a:rPr>
                <a:t> 11</a:t>
              </a:r>
              <a:r>
                <a:rPr lang="zh-CN" altLang="en-US" sz="1200" b="1" dirty="0">
                  <a:solidFill>
                    <a:srgbClr val="0070C0"/>
                  </a:solidFill>
                  <a:latin typeface="+mj-ea"/>
                  <a:sym typeface="+mj-ea"/>
                </a:rPr>
                <a:t>天</a:t>
              </a:r>
              <a:r>
                <a:rPr lang="zh-CN" altLang="en-US" sz="1200" b="1" dirty="0">
                  <a:solidFill>
                    <a:srgbClr val="0070C0"/>
                  </a:solidFill>
                  <a:latin typeface="+mj-ea"/>
                  <a:ea typeface="+mj-ea"/>
                  <a:sym typeface="+mj-ea"/>
                </a:rPr>
                <a:t>）</a:t>
              </a:r>
              <a:endParaRPr lang="zh-CN" altLang="en-US" sz="1200" b="1" dirty="0">
                <a:solidFill>
                  <a:srgbClr val="0070C0"/>
                </a:solidFill>
                <a:latin typeface="+mj-ea"/>
                <a:ea typeface="+mj-ea"/>
                <a:sym typeface="+mj-ea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928892" y="2376110"/>
              <a:ext cx="777908" cy="197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0070C0"/>
                  </a:solidFill>
                  <a:latin typeface="+mj-ea"/>
                  <a:ea typeface="+mj-ea"/>
                  <a:sym typeface="+mj-ea"/>
                </a:rPr>
                <a:t>205H</a:t>
              </a:r>
              <a:endParaRPr lang="en-US" altLang="zh-CN" sz="1200" b="1" dirty="0">
                <a:solidFill>
                  <a:srgbClr val="0070C0"/>
                </a:solidFill>
                <a:latin typeface="+mj-ea"/>
                <a:ea typeface="+mj-ea"/>
                <a:sym typeface="+mj-ea"/>
              </a:endParaRPr>
            </a:p>
            <a:p>
              <a:pPr algn="ctr"/>
              <a:r>
                <a:rPr lang="zh-CN" altLang="en-US" sz="1200" b="1" dirty="0">
                  <a:solidFill>
                    <a:srgbClr val="0070C0"/>
                  </a:solidFill>
                  <a:latin typeface="+mj-ea"/>
                  <a:ea typeface="+mj-ea"/>
                  <a:sym typeface="+mj-ea"/>
                </a:rPr>
                <a:t>（</a:t>
              </a:r>
              <a:r>
                <a:rPr lang="en-US" altLang="zh-CN" sz="1200" b="1" dirty="0">
                  <a:solidFill>
                    <a:srgbClr val="0070C0"/>
                  </a:solidFill>
                  <a:latin typeface="+mj-ea"/>
                  <a:ea typeface="+mj-ea"/>
                  <a:sym typeface="+mj-ea"/>
                </a:rPr>
                <a:t>8.54</a:t>
              </a:r>
              <a:r>
                <a:rPr lang="zh-CN" altLang="en-US" sz="1200" b="1" dirty="0">
                  <a:solidFill>
                    <a:srgbClr val="0070C0"/>
                  </a:solidFill>
                  <a:latin typeface="+mj-ea"/>
                  <a:ea typeface="+mj-ea"/>
                  <a:sym typeface="+mj-ea"/>
                </a:rPr>
                <a:t>天）</a:t>
              </a:r>
              <a:endParaRPr lang="zh-CN" altLang="en-US" sz="1200" b="1" dirty="0">
                <a:solidFill>
                  <a:srgbClr val="0070C0"/>
                </a:solidFill>
                <a:latin typeface="+mj-ea"/>
                <a:ea typeface="+mj-ea"/>
                <a:sym typeface="+mj-ea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101976" y="3330692"/>
              <a:ext cx="7779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sym typeface="+mj-ea"/>
                </a:rPr>
                <a:t>安慰剂</a:t>
              </a:r>
              <a:endParaRPr lang="zh-CN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+mj-ea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921087" y="3330692"/>
              <a:ext cx="777908" cy="92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sym typeface="+mj-ea"/>
                </a:rPr>
                <a:t>奥格特韦钠</a:t>
              </a:r>
              <a:endParaRPr lang="en-US" altLang="zh-CN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+mj-ea"/>
              </a:endParaRPr>
            </a:p>
          </p:txBody>
        </p:sp>
      </p:grpSp>
      <p:sp>
        <p:nvSpPr>
          <p:cNvPr id="34" name="形状 33"/>
          <p:cNvSpPr/>
          <p:nvPr/>
        </p:nvSpPr>
        <p:spPr>
          <a:xfrm rot="513410" flipV="1">
            <a:off x="2022653" y="1402400"/>
            <a:ext cx="1269372" cy="559099"/>
          </a:xfrm>
          <a:prstGeom prst="swooshArrow">
            <a:avLst>
              <a:gd name="adj1" fmla="val 23439"/>
              <a:gd name="adj2" fmla="val 25000"/>
            </a:avLst>
          </a:prstGeom>
          <a:gradFill>
            <a:gsLst>
              <a:gs pos="0">
                <a:srgbClr val="0070C0"/>
              </a:gs>
              <a:gs pos="100000">
                <a:schemeClr val="accent1">
                  <a:alpha val="0"/>
                </a:schemeClr>
              </a:gs>
            </a:gsLst>
            <a:lin ang="10800000" scaled="1"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Helvetica" panose="020B0504020202030204"/>
              <a:ea typeface="思源黑体 CN Regular"/>
              <a:cs typeface="+mn-cs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204491" y="2895147"/>
            <a:ext cx="11107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Helvetica85-Heavy"/>
                <a:ea typeface="思源黑体 CN Bold"/>
                <a:cs typeface="+mn-cs"/>
              </a:rPr>
              <a:t>显著减少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Helvetica85-Heavy"/>
              <a:ea typeface="思源黑体 CN Bold"/>
              <a:cs typeface="+mn-cs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988501" y="2084127"/>
            <a:ext cx="1364152" cy="8661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800">
                <a:gradFill>
                  <a:gsLst>
                    <a:gs pos="0">
                      <a:schemeClr val="accent5"/>
                    </a:gs>
                    <a:gs pos="47000">
                      <a:schemeClr val="accent4"/>
                    </a:gs>
                    <a:gs pos="100000">
                      <a:schemeClr val="accent6"/>
                    </a:gs>
                  </a:gsLst>
                  <a:lin ang="5400000" scaled="1"/>
                </a:gra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85-Heavy"/>
                <a:ea typeface="思源黑体 CN Regular"/>
                <a:cs typeface="+mn-cs"/>
              </a:rPr>
              <a:t>59H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elvetica85-Heavy"/>
              <a:ea typeface="思源黑体 CN Regular"/>
              <a:cs typeface="+mn-cs"/>
            </a:endParaRPr>
          </a:p>
          <a:p>
            <a:pPr algn="ctr"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85-Heavy"/>
                <a:ea typeface="思源黑体 CN Regular"/>
                <a:cs typeface="+mn-cs"/>
              </a:rPr>
              <a:t>（</a:t>
            </a:r>
            <a:r>
              <a:rPr lang="en-US" altLang="zh-CN" sz="1400" b="1" dirty="0">
                <a:solidFill>
                  <a:schemeClr val="accent1"/>
                </a:solidFill>
                <a:latin typeface="Helvetica85-Heavy"/>
                <a:ea typeface="思源黑体 CN Regular"/>
              </a:rPr>
              <a:t>2.44</a:t>
            </a:r>
            <a:r>
              <a:rPr lang="zh-CN" altLang="en-US" sz="1400" b="1" dirty="0">
                <a:solidFill>
                  <a:schemeClr val="accent1"/>
                </a:solidFill>
                <a:latin typeface="Helvetica85-Heavy"/>
                <a:ea typeface="思源黑体 CN Regular"/>
              </a:rPr>
              <a:t>天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85-Heavy"/>
                <a:ea typeface="思源黑体 CN Regular"/>
                <a:cs typeface="+mn-cs"/>
              </a:rPr>
              <a:t>）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85-Heavy"/>
                <a:ea typeface="思源黑体 CN Regular"/>
                <a:cs typeface="+mn-cs"/>
              </a:rPr>
              <a:t>22.3%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elvetica85-Heavy"/>
              <a:ea typeface="思源黑体 CN Regular"/>
              <a:cs typeface="+mn-cs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12549" y="4520290"/>
            <a:ext cx="3055953" cy="1949548"/>
            <a:chOff x="4101976" y="2347407"/>
            <a:chExt cx="1629515" cy="1198729"/>
          </a:xfrm>
        </p:grpSpPr>
        <p:sp>
          <p:nvSpPr>
            <p:cNvPr id="56" name="矩形 55"/>
            <p:cNvSpPr/>
            <p:nvPr/>
          </p:nvSpPr>
          <p:spPr>
            <a:xfrm>
              <a:off x="4312741" y="2516408"/>
              <a:ext cx="356378" cy="8233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5131852" y="2760142"/>
              <a:ext cx="356378" cy="5796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58" name="直接连接符 57"/>
            <p:cNvCxnSpPr/>
            <p:nvPr/>
          </p:nvCxnSpPr>
          <p:spPr>
            <a:xfrm>
              <a:off x="4101976" y="3339091"/>
              <a:ext cx="162951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文本框 58"/>
            <p:cNvSpPr txBox="1"/>
            <p:nvPr/>
          </p:nvSpPr>
          <p:spPr>
            <a:xfrm>
              <a:off x="4112474" y="2347407"/>
              <a:ext cx="777908" cy="170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0070C0"/>
                  </a:solidFill>
                  <a:latin typeface="+mj-ea"/>
                  <a:ea typeface="+mj-ea"/>
                  <a:sym typeface="+mj-ea"/>
                </a:rPr>
                <a:t>326.67H</a:t>
              </a:r>
              <a:endParaRPr lang="en-US" altLang="zh-CN" sz="1200" b="1" dirty="0">
                <a:solidFill>
                  <a:srgbClr val="0070C0"/>
                </a:solidFill>
                <a:latin typeface="+mj-ea"/>
                <a:ea typeface="+mj-ea"/>
                <a:sym typeface="+mj-ea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4933063" y="2468220"/>
              <a:ext cx="777908" cy="170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0070C0"/>
                  </a:solidFill>
                  <a:latin typeface="+mj-ea"/>
                  <a:ea typeface="+mj-ea"/>
                  <a:sym typeface="+mj-ea"/>
                </a:rPr>
                <a:t>253.27H</a:t>
              </a:r>
              <a:endParaRPr lang="en-US" altLang="zh-CN" sz="1200" b="1" dirty="0">
                <a:solidFill>
                  <a:srgbClr val="0070C0"/>
                </a:solidFill>
                <a:latin typeface="+mj-ea"/>
                <a:ea typeface="+mj-ea"/>
                <a:sym typeface="+mj-ea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4101976" y="3330692"/>
              <a:ext cx="7779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sym typeface="+mj-ea"/>
                </a:rPr>
                <a:t>安慰剂</a:t>
              </a:r>
              <a:endParaRPr lang="zh-CN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+mj-ea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4921087" y="3330692"/>
              <a:ext cx="777908" cy="92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sym typeface="+mj-ea"/>
                </a:rPr>
                <a:t>奥格特韦钠</a:t>
              </a:r>
              <a:endParaRPr lang="en-US" altLang="zh-CN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+mj-ea"/>
              </a:endParaRPr>
            </a:p>
          </p:txBody>
        </p:sp>
      </p:grpSp>
      <p:sp>
        <p:nvSpPr>
          <p:cNvPr id="63" name="形状 62"/>
          <p:cNvSpPr/>
          <p:nvPr/>
        </p:nvSpPr>
        <p:spPr>
          <a:xfrm rot="800806" flipV="1">
            <a:off x="1074925" y="4700967"/>
            <a:ext cx="1026489" cy="350169"/>
          </a:xfrm>
          <a:prstGeom prst="swooshArrow">
            <a:avLst>
              <a:gd name="adj1" fmla="val 23439"/>
              <a:gd name="adj2" fmla="val 25000"/>
            </a:avLst>
          </a:prstGeom>
          <a:gradFill>
            <a:gsLst>
              <a:gs pos="0">
                <a:srgbClr val="0070C0"/>
              </a:gs>
              <a:gs pos="100000">
                <a:schemeClr val="accent1">
                  <a:alpha val="0"/>
                </a:schemeClr>
              </a:gs>
            </a:gsLst>
            <a:lin ang="10800000" scaled="1"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Helvetica" panose="020B0504020202030204"/>
              <a:ea typeface="思源黑体 CN Regular"/>
              <a:cs typeface="+mn-cs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1285159" y="5165366"/>
            <a:ext cx="1094019" cy="3492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800">
                <a:gradFill>
                  <a:gsLst>
                    <a:gs pos="0">
                      <a:schemeClr val="accent5"/>
                    </a:gs>
                    <a:gs pos="47000">
                      <a:schemeClr val="accent4"/>
                    </a:gs>
                    <a:gs pos="100000">
                      <a:schemeClr val="accent6"/>
                    </a:gs>
                  </a:gsLst>
                  <a:lin ang="5400000" scaled="1"/>
                </a:gra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 Light" panose="02010600030101010101" charset="-122"/>
                <a:ea typeface="等线 Light" panose="02010600030101010101" charset="-122"/>
                <a:cs typeface="+mn-cs"/>
              </a:rPr>
              <a:t>73.40H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等线 Light" panose="02010600030101010101" charset="-122"/>
              <a:ea typeface="等线 Light" panose="02010600030101010101" charset="-122"/>
              <a:cs typeface="+mn-cs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2943167" y="4525490"/>
            <a:ext cx="3055953" cy="1949548"/>
            <a:chOff x="4101976" y="2347407"/>
            <a:chExt cx="1629515" cy="1198729"/>
          </a:xfrm>
        </p:grpSpPr>
        <p:sp>
          <p:nvSpPr>
            <p:cNvPr id="67" name="矩形 66"/>
            <p:cNvSpPr/>
            <p:nvPr/>
          </p:nvSpPr>
          <p:spPr>
            <a:xfrm>
              <a:off x="4312741" y="2516408"/>
              <a:ext cx="356378" cy="8233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5131852" y="2639367"/>
              <a:ext cx="356378" cy="7003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69" name="直接连接符 68"/>
            <p:cNvCxnSpPr/>
            <p:nvPr/>
          </p:nvCxnSpPr>
          <p:spPr>
            <a:xfrm>
              <a:off x="4101976" y="3339091"/>
              <a:ext cx="162951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文本框 69"/>
            <p:cNvSpPr txBox="1"/>
            <p:nvPr/>
          </p:nvSpPr>
          <p:spPr>
            <a:xfrm>
              <a:off x="4112474" y="2347407"/>
              <a:ext cx="777908" cy="170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0070C0"/>
                  </a:solidFill>
                  <a:latin typeface="+mj-ea"/>
                  <a:ea typeface="+mj-ea"/>
                  <a:sym typeface="+mj-ea"/>
                </a:rPr>
                <a:t>220.50H</a:t>
              </a:r>
              <a:endParaRPr lang="en-US" altLang="zh-CN" sz="1200" b="1" dirty="0">
                <a:solidFill>
                  <a:srgbClr val="0070C0"/>
                </a:solidFill>
                <a:latin typeface="+mj-ea"/>
                <a:ea typeface="+mj-ea"/>
                <a:sym typeface="+mj-ea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4933063" y="2468220"/>
              <a:ext cx="777908" cy="170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0070C0"/>
                  </a:solidFill>
                  <a:latin typeface="+mj-ea"/>
                  <a:ea typeface="+mj-ea"/>
                  <a:sym typeface="+mj-ea"/>
                </a:rPr>
                <a:t>171.33H</a:t>
              </a:r>
              <a:endParaRPr lang="en-US" altLang="zh-CN" sz="1200" b="1" dirty="0">
                <a:solidFill>
                  <a:srgbClr val="0070C0"/>
                </a:solidFill>
                <a:latin typeface="+mj-ea"/>
                <a:ea typeface="+mj-ea"/>
                <a:sym typeface="+mj-ea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4101976" y="3330692"/>
              <a:ext cx="7779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sym typeface="+mj-ea"/>
                </a:rPr>
                <a:t>安慰剂</a:t>
              </a:r>
              <a:endParaRPr lang="zh-CN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+mj-ea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4921087" y="3330692"/>
              <a:ext cx="777908" cy="92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sym typeface="+mj-ea"/>
                </a:rPr>
                <a:t>奥格特韦钠</a:t>
              </a:r>
              <a:endParaRPr lang="en-US" altLang="zh-CN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+mj-ea"/>
              </a:endParaRPr>
            </a:p>
          </p:txBody>
        </p:sp>
      </p:grpSp>
      <p:sp>
        <p:nvSpPr>
          <p:cNvPr id="74" name="形状 73"/>
          <p:cNvSpPr/>
          <p:nvPr/>
        </p:nvSpPr>
        <p:spPr>
          <a:xfrm rot="800806" flipV="1">
            <a:off x="3915412" y="4697764"/>
            <a:ext cx="944807" cy="274230"/>
          </a:xfrm>
          <a:prstGeom prst="swooshArrow">
            <a:avLst>
              <a:gd name="adj1" fmla="val 23439"/>
              <a:gd name="adj2" fmla="val 25000"/>
            </a:avLst>
          </a:prstGeom>
          <a:gradFill>
            <a:gsLst>
              <a:gs pos="0">
                <a:srgbClr val="0070C0"/>
              </a:gs>
              <a:gs pos="100000">
                <a:schemeClr val="accent1">
                  <a:alpha val="0"/>
                </a:schemeClr>
              </a:gs>
            </a:gsLst>
            <a:lin ang="10800000" scaled="1"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Helvetica" panose="020B0504020202030204"/>
              <a:ea typeface="思源黑体 CN Regular"/>
              <a:cs typeface="+mn-cs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4065539" y="5103874"/>
            <a:ext cx="1094019" cy="3492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800">
                <a:gradFill>
                  <a:gsLst>
                    <a:gs pos="0">
                      <a:schemeClr val="accent5"/>
                    </a:gs>
                    <a:gs pos="47000">
                      <a:schemeClr val="accent4"/>
                    </a:gs>
                    <a:gs pos="100000">
                      <a:schemeClr val="accent6"/>
                    </a:gs>
                  </a:gsLst>
                  <a:lin ang="5400000" scaled="1"/>
                </a:gra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 Light" panose="02010600030101010101" charset="-122"/>
                <a:ea typeface="等线 Light" panose="02010600030101010101" charset="-122"/>
                <a:cs typeface="+mn-cs"/>
              </a:rPr>
              <a:t>49.17H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等线 Light" panose="02010600030101010101" charset="-122"/>
              <a:ea typeface="等线 Light" panose="02010600030101010101" charset="-122"/>
              <a:cs typeface="+mn-cs"/>
            </a:endParaRPr>
          </a:p>
        </p:txBody>
      </p:sp>
      <p:sp>
        <p:nvSpPr>
          <p:cNvPr id="77" name="矩形: 对角圆角 76"/>
          <p:cNvSpPr/>
          <p:nvPr/>
        </p:nvSpPr>
        <p:spPr>
          <a:xfrm>
            <a:off x="7478411" y="761405"/>
            <a:ext cx="2003970" cy="5648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rgbClr val="203E6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7443415" y="806070"/>
            <a:ext cx="1603712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2.44</a:t>
            </a:r>
            <a:r>
              <a:rPr lang="zh-CN" altLang="en-US" sz="2800" b="1" dirty="0">
                <a:solidFill>
                  <a:schemeClr val="bg1"/>
                </a:solidFill>
              </a:rPr>
              <a:t>天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79" name="组合 78"/>
          <p:cNvGrpSpPr/>
          <p:nvPr/>
        </p:nvGrpSpPr>
        <p:grpSpPr>
          <a:xfrm flipH="1">
            <a:off x="8437955" y="716652"/>
            <a:ext cx="907656" cy="718635"/>
            <a:chOff x="8745138" y="3855682"/>
            <a:chExt cx="907656" cy="718635"/>
          </a:xfrm>
          <a:solidFill>
            <a:schemeClr val="bg2">
              <a:lumMod val="75000"/>
            </a:schemeClr>
          </a:solidFill>
        </p:grpSpPr>
        <p:sp>
          <p:nvSpPr>
            <p:cNvPr id="80" name="任意多边形: 形状 79"/>
            <p:cNvSpPr/>
            <p:nvPr/>
          </p:nvSpPr>
          <p:spPr>
            <a:xfrm rot="20369438" flipH="1">
              <a:off x="8745138" y="3855682"/>
              <a:ext cx="907656" cy="498618"/>
            </a:xfrm>
            <a:custGeom>
              <a:avLst/>
              <a:gdLst>
                <a:gd name="connsiteX0" fmla="*/ 0 w 1908738"/>
                <a:gd name="connsiteY0" fmla="*/ 178662 h 542424"/>
                <a:gd name="connsiteX1" fmla="*/ 76556 w 1908738"/>
                <a:gd name="connsiteY1" fmla="*/ 143045 h 542424"/>
                <a:gd name="connsiteX2" fmla="*/ 167180 w 1908738"/>
                <a:gd name="connsiteY2" fmla="*/ 108011 h 542424"/>
                <a:gd name="connsiteX3" fmla="*/ 287687 w 1908738"/>
                <a:gd name="connsiteY3" fmla="*/ 69998 h 542424"/>
                <a:gd name="connsiteX4" fmla="*/ 433696 w 1908738"/>
                <a:gd name="connsiteY4" fmla="*/ 35443 h 542424"/>
                <a:gd name="connsiteX5" fmla="*/ 600037 w 1908738"/>
                <a:gd name="connsiteY5" fmla="*/ 10421 h 542424"/>
                <a:gd name="connsiteX6" fmla="*/ 688949 w 1908738"/>
                <a:gd name="connsiteY6" fmla="*/ 3078 h 542424"/>
                <a:gd name="connsiteX7" fmla="*/ 711644 w 1908738"/>
                <a:gd name="connsiteY7" fmla="*/ 1949 h 542424"/>
                <a:gd name="connsiteX8" fmla="*/ 723042 w 1908738"/>
                <a:gd name="connsiteY8" fmla="*/ 1401 h 542424"/>
                <a:gd name="connsiteX9" fmla="*/ 734475 w 1908738"/>
                <a:gd name="connsiteY9" fmla="*/ 1059 h 542424"/>
                <a:gd name="connsiteX10" fmla="*/ 757461 w 1908738"/>
                <a:gd name="connsiteY10" fmla="*/ 374 h 542424"/>
                <a:gd name="connsiteX11" fmla="*/ 780566 w 1908738"/>
                <a:gd name="connsiteY11" fmla="*/ 117 h 542424"/>
                <a:gd name="connsiteX12" fmla="*/ 827119 w 1908738"/>
                <a:gd name="connsiteY12" fmla="*/ 288 h 542424"/>
                <a:gd name="connsiteX13" fmla="*/ 850516 w 1908738"/>
                <a:gd name="connsiteY13" fmla="*/ 888 h 542424"/>
                <a:gd name="connsiteX14" fmla="*/ 873997 w 1908738"/>
                <a:gd name="connsiteY14" fmla="*/ 1675 h 542424"/>
                <a:gd name="connsiteX15" fmla="*/ 968232 w 1908738"/>
                <a:gd name="connsiteY15" fmla="*/ 8264 h 542424"/>
                <a:gd name="connsiteX16" fmla="*/ 1155163 w 1908738"/>
                <a:gd name="connsiteY16" fmla="*/ 36042 h 542424"/>
                <a:gd name="connsiteX17" fmla="*/ 1333382 w 1908738"/>
                <a:gd name="connsiteY17" fmla="*/ 82115 h 542424"/>
                <a:gd name="connsiteX18" fmla="*/ 1495736 w 1908738"/>
                <a:gd name="connsiteY18" fmla="*/ 141607 h 542424"/>
                <a:gd name="connsiteX19" fmla="*/ 1636387 w 1908738"/>
                <a:gd name="connsiteY19" fmla="*/ 207723 h 542424"/>
                <a:gd name="connsiteX20" fmla="*/ 1667554 w 1908738"/>
                <a:gd name="connsiteY20" fmla="*/ 224461 h 542424"/>
                <a:gd name="connsiteX21" fmla="*/ 1682598 w 1908738"/>
                <a:gd name="connsiteY21" fmla="*/ 232608 h 542424"/>
                <a:gd name="connsiteX22" fmla="*/ 1697094 w 1908738"/>
                <a:gd name="connsiteY22" fmla="*/ 240875 h 542424"/>
                <a:gd name="connsiteX23" fmla="*/ 1724992 w 1908738"/>
                <a:gd name="connsiteY23" fmla="*/ 256809 h 542424"/>
                <a:gd name="connsiteX24" fmla="*/ 1750938 w 1908738"/>
                <a:gd name="connsiteY24" fmla="*/ 272503 h 542424"/>
                <a:gd name="connsiteX25" fmla="*/ 1775207 w 1908738"/>
                <a:gd name="connsiteY25" fmla="*/ 287359 h 542424"/>
                <a:gd name="connsiteX26" fmla="*/ 1797474 w 1908738"/>
                <a:gd name="connsiteY26" fmla="*/ 301667 h 542424"/>
                <a:gd name="connsiteX27" fmla="*/ 1817995 w 1908738"/>
                <a:gd name="connsiteY27" fmla="*/ 314897 h 542424"/>
                <a:gd name="connsiteX28" fmla="*/ 1836376 w 1908738"/>
                <a:gd name="connsiteY28" fmla="*/ 327391 h 542424"/>
                <a:gd name="connsiteX29" fmla="*/ 1867389 w 1908738"/>
                <a:gd name="connsiteY29" fmla="*/ 348665 h 542424"/>
                <a:gd name="connsiteX30" fmla="*/ 1889946 w 1908738"/>
                <a:gd name="connsiteY30" fmla="*/ 364873 h 542424"/>
                <a:gd name="connsiteX31" fmla="*/ 1908739 w 1908738"/>
                <a:gd name="connsiteY31" fmla="*/ 378394 h 542424"/>
                <a:gd name="connsiteX32" fmla="*/ 1773941 w 1908738"/>
                <a:gd name="connsiteY32" fmla="*/ 542425 h 542424"/>
                <a:gd name="connsiteX33" fmla="*/ 1758383 w 1908738"/>
                <a:gd name="connsiteY33" fmla="*/ 528459 h 542424"/>
                <a:gd name="connsiteX34" fmla="*/ 1739693 w 1908738"/>
                <a:gd name="connsiteY34" fmla="*/ 511652 h 542424"/>
                <a:gd name="connsiteX35" fmla="*/ 1713901 w 1908738"/>
                <a:gd name="connsiteY35" fmla="*/ 489505 h 542424"/>
                <a:gd name="connsiteX36" fmla="*/ 1698583 w 1908738"/>
                <a:gd name="connsiteY36" fmla="*/ 476429 h 542424"/>
                <a:gd name="connsiteX37" fmla="*/ 1681434 w 1908738"/>
                <a:gd name="connsiteY37" fmla="*/ 462549 h 542424"/>
                <a:gd name="connsiteX38" fmla="*/ 1662795 w 1908738"/>
                <a:gd name="connsiteY38" fmla="*/ 447470 h 542424"/>
                <a:gd name="connsiteX39" fmla="*/ 1642412 w 1908738"/>
                <a:gd name="connsiteY39" fmla="*/ 431725 h 542424"/>
                <a:gd name="connsiteX40" fmla="*/ 1620573 w 1908738"/>
                <a:gd name="connsiteY40" fmla="*/ 415020 h 542424"/>
                <a:gd name="connsiteX41" fmla="*/ 1597022 w 1908738"/>
                <a:gd name="connsiteY41" fmla="*/ 397940 h 542424"/>
                <a:gd name="connsiteX42" fmla="*/ 1584768 w 1908738"/>
                <a:gd name="connsiteY42" fmla="*/ 389040 h 542424"/>
                <a:gd name="connsiteX43" fmla="*/ 1572017 w 1908738"/>
                <a:gd name="connsiteY43" fmla="*/ 380226 h 542424"/>
                <a:gd name="connsiteX44" fmla="*/ 1545523 w 1908738"/>
                <a:gd name="connsiteY44" fmla="*/ 362049 h 542424"/>
                <a:gd name="connsiteX45" fmla="*/ 1424776 w 1908738"/>
                <a:gd name="connsiteY45" fmla="*/ 288369 h 542424"/>
                <a:gd name="connsiteX46" fmla="*/ 1282824 w 1908738"/>
                <a:gd name="connsiteY46" fmla="*/ 218112 h 542424"/>
                <a:gd name="connsiteX47" fmla="*/ 1123620 w 1908738"/>
                <a:gd name="connsiteY47" fmla="*/ 157952 h 542424"/>
                <a:gd name="connsiteX48" fmla="*/ 952624 w 1908738"/>
                <a:gd name="connsiteY48" fmla="*/ 113231 h 542424"/>
                <a:gd name="connsiteX49" fmla="*/ 864841 w 1908738"/>
                <a:gd name="connsiteY49" fmla="*/ 97416 h 542424"/>
                <a:gd name="connsiteX50" fmla="*/ 842797 w 1908738"/>
                <a:gd name="connsiteY50" fmla="*/ 94284 h 542424"/>
                <a:gd name="connsiteX51" fmla="*/ 820769 w 1908738"/>
                <a:gd name="connsiteY51" fmla="*/ 91323 h 542424"/>
                <a:gd name="connsiteX52" fmla="*/ 776750 w 1908738"/>
                <a:gd name="connsiteY52" fmla="*/ 86377 h 542424"/>
                <a:gd name="connsiteX53" fmla="*/ 754791 w 1908738"/>
                <a:gd name="connsiteY53" fmla="*/ 84238 h 542424"/>
                <a:gd name="connsiteX54" fmla="*/ 732883 w 1908738"/>
                <a:gd name="connsiteY54" fmla="*/ 82526 h 542424"/>
                <a:gd name="connsiteX55" fmla="*/ 721964 w 1908738"/>
                <a:gd name="connsiteY55" fmla="*/ 81670 h 542424"/>
                <a:gd name="connsiteX56" fmla="*/ 711062 w 1908738"/>
                <a:gd name="connsiteY56" fmla="*/ 81020 h 542424"/>
                <a:gd name="connsiteX57" fmla="*/ 689326 w 1908738"/>
                <a:gd name="connsiteY57" fmla="*/ 79736 h 542424"/>
                <a:gd name="connsiteX58" fmla="*/ 603545 w 1908738"/>
                <a:gd name="connsiteY58" fmla="*/ 77512 h 542424"/>
                <a:gd name="connsiteX59" fmla="*/ 440576 w 1908738"/>
                <a:gd name="connsiteY59" fmla="*/ 84221 h 542424"/>
                <a:gd name="connsiteX60" fmla="*/ 294875 w 1908738"/>
                <a:gd name="connsiteY60" fmla="*/ 102397 h 542424"/>
                <a:gd name="connsiteX61" fmla="*/ 172725 w 1908738"/>
                <a:gd name="connsiteY61" fmla="*/ 126803 h 542424"/>
                <a:gd name="connsiteX62" fmla="*/ 79671 w 1908738"/>
                <a:gd name="connsiteY62" fmla="*/ 151620 h 542424"/>
                <a:gd name="connsiteX63" fmla="*/ 17 w 1908738"/>
                <a:gd name="connsiteY63" fmla="*/ 178644 h 54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908738" h="542424">
                  <a:moveTo>
                    <a:pt x="0" y="178662"/>
                  </a:moveTo>
                  <a:cubicBezTo>
                    <a:pt x="0" y="178662"/>
                    <a:pt x="26990" y="164028"/>
                    <a:pt x="76556" y="143045"/>
                  </a:cubicBezTo>
                  <a:cubicBezTo>
                    <a:pt x="101355" y="132622"/>
                    <a:pt x="131734" y="120488"/>
                    <a:pt x="167180" y="108011"/>
                  </a:cubicBezTo>
                  <a:cubicBezTo>
                    <a:pt x="202591" y="95448"/>
                    <a:pt x="243017" y="82475"/>
                    <a:pt x="287687" y="69998"/>
                  </a:cubicBezTo>
                  <a:cubicBezTo>
                    <a:pt x="332374" y="57573"/>
                    <a:pt x="381323" y="45695"/>
                    <a:pt x="433696" y="35443"/>
                  </a:cubicBezTo>
                  <a:cubicBezTo>
                    <a:pt x="486067" y="25242"/>
                    <a:pt x="541845" y="16462"/>
                    <a:pt x="600037" y="10421"/>
                  </a:cubicBezTo>
                  <a:cubicBezTo>
                    <a:pt x="629115" y="7203"/>
                    <a:pt x="658827" y="4995"/>
                    <a:pt x="688949" y="3078"/>
                  </a:cubicBezTo>
                  <a:cubicBezTo>
                    <a:pt x="696497" y="2702"/>
                    <a:pt x="704062" y="2325"/>
                    <a:pt x="711644" y="1949"/>
                  </a:cubicBezTo>
                  <a:cubicBezTo>
                    <a:pt x="715443" y="1760"/>
                    <a:pt x="719243" y="1572"/>
                    <a:pt x="723042" y="1401"/>
                  </a:cubicBezTo>
                  <a:cubicBezTo>
                    <a:pt x="726859" y="1281"/>
                    <a:pt x="730659" y="1178"/>
                    <a:pt x="734475" y="1059"/>
                  </a:cubicBezTo>
                  <a:cubicBezTo>
                    <a:pt x="742126" y="836"/>
                    <a:pt x="749776" y="597"/>
                    <a:pt x="757461" y="374"/>
                  </a:cubicBezTo>
                  <a:cubicBezTo>
                    <a:pt x="765145" y="288"/>
                    <a:pt x="772847" y="203"/>
                    <a:pt x="780566" y="117"/>
                  </a:cubicBezTo>
                  <a:cubicBezTo>
                    <a:pt x="796021" y="-174"/>
                    <a:pt x="811527" y="152"/>
                    <a:pt x="827119" y="288"/>
                  </a:cubicBezTo>
                  <a:cubicBezTo>
                    <a:pt x="834924" y="288"/>
                    <a:pt x="842711" y="682"/>
                    <a:pt x="850516" y="888"/>
                  </a:cubicBezTo>
                  <a:cubicBezTo>
                    <a:pt x="858320" y="1144"/>
                    <a:pt x="866159" y="1315"/>
                    <a:pt x="873997" y="1675"/>
                  </a:cubicBezTo>
                  <a:cubicBezTo>
                    <a:pt x="905318" y="3198"/>
                    <a:pt x="936809" y="5098"/>
                    <a:pt x="968232" y="8264"/>
                  </a:cubicBezTo>
                  <a:cubicBezTo>
                    <a:pt x="1031096" y="14289"/>
                    <a:pt x="1093891" y="23531"/>
                    <a:pt x="1155163" y="36042"/>
                  </a:cubicBezTo>
                  <a:cubicBezTo>
                    <a:pt x="1216435" y="48570"/>
                    <a:pt x="1276252" y="64179"/>
                    <a:pt x="1333382" y="82115"/>
                  </a:cubicBezTo>
                  <a:cubicBezTo>
                    <a:pt x="1390495" y="100069"/>
                    <a:pt x="1445007" y="120128"/>
                    <a:pt x="1495736" y="141607"/>
                  </a:cubicBezTo>
                  <a:cubicBezTo>
                    <a:pt x="1546482" y="163070"/>
                    <a:pt x="1593531" y="185644"/>
                    <a:pt x="1636387" y="207723"/>
                  </a:cubicBezTo>
                  <a:cubicBezTo>
                    <a:pt x="1646998" y="213422"/>
                    <a:pt x="1657404" y="219002"/>
                    <a:pt x="1667554" y="224461"/>
                  </a:cubicBezTo>
                  <a:cubicBezTo>
                    <a:pt x="1672620" y="227217"/>
                    <a:pt x="1677703" y="229853"/>
                    <a:pt x="1682598" y="232608"/>
                  </a:cubicBezTo>
                  <a:cubicBezTo>
                    <a:pt x="1687492" y="235398"/>
                    <a:pt x="1692319" y="238153"/>
                    <a:pt x="1697094" y="240875"/>
                  </a:cubicBezTo>
                  <a:cubicBezTo>
                    <a:pt x="1706644" y="246334"/>
                    <a:pt x="1715938" y="251657"/>
                    <a:pt x="1724992" y="256809"/>
                  </a:cubicBezTo>
                  <a:cubicBezTo>
                    <a:pt x="1733891" y="262200"/>
                    <a:pt x="1742552" y="267437"/>
                    <a:pt x="1750938" y="272503"/>
                  </a:cubicBezTo>
                  <a:cubicBezTo>
                    <a:pt x="1759290" y="277621"/>
                    <a:pt x="1767505" y="282430"/>
                    <a:pt x="1775207" y="287359"/>
                  </a:cubicBezTo>
                  <a:cubicBezTo>
                    <a:pt x="1782909" y="292306"/>
                    <a:pt x="1790337" y="297080"/>
                    <a:pt x="1797474" y="301667"/>
                  </a:cubicBezTo>
                  <a:cubicBezTo>
                    <a:pt x="1804611" y="306271"/>
                    <a:pt x="1811457" y="310687"/>
                    <a:pt x="1817995" y="314897"/>
                  </a:cubicBezTo>
                  <a:cubicBezTo>
                    <a:pt x="1824430" y="319262"/>
                    <a:pt x="1830557" y="323438"/>
                    <a:pt x="1836376" y="327391"/>
                  </a:cubicBezTo>
                  <a:cubicBezTo>
                    <a:pt x="1847980" y="335350"/>
                    <a:pt x="1858506" y="342299"/>
                    <a:pt x="1867389" y="348665"/>
                  </a:cubicBezTo>
                  <a:cubicBezTo>
                    <a:pt x="1876271" y="355049"/>
                    <a:pt x="1883819" y="360475"/>
                    <a:pt x="1889946" y="364873"/>
                  </a:cubicBezTo>
                  <a:cubicBezTo>
                    <a:pt x="1902201" y="373705"/>
                    <a:pt x="1908739" y="378394"/>
                    <a:pt x="1908739" y="378394"/>
                  </a:cubicBezTo>
                  <a:lnTo>
                    <a:pt x="1773941" y="542425"/>
                  </a:lnTo>
                  <a:cubicBezTo>
                    <a:pt x="1773941" y="542425"/>
                    <a:pt x="1768532" y="537564"/>
                    <a:pt x="1758383" y="528459"/>
                  </a:cubicBezTo>
                  <a:cubicBezTo>
                    <a:pt x="1753300" y="523889"/>
                    <a:pt x="1747053" y="518275"/>
                    <a:pt x="1739693" y="511652"/>
                  </a:cubicBezTo>
                  <a:cubicBezTo>
                    <a:pt x="1732334" y="505028"/>
                    <a:pt x="1723571" y="497823"/>
                    <a:pt x="1713901" y="489505"/>
                  </a:cubicBezTo>
                  <a:cubicBezTo>
                    <a:pt x="1709058" y="485363"/>
                    <a:pt x="1703940" y="481016"/>
                    <a:pt x="1698583" y="476429"/>
                  </a:cubicBezTo>
                  <a:cubicBezTo>
                    <a:pt x="1693123" y="471996"/>
                    <a:pt x="1687390" y="467375"/>
                    <a:pt x="1681434" y="462549"/>
                  </a:cubicBezTo>
                  <a:cubicBezTo>
                    <a:pt x="1675461" y="457722"/>
                    <a:pt x="1669248" y="452691"/>
                    <a:pt x="1662795" y="447470"/>
                  </a:cubicBezTo>
                  <a:cubicBezTo>
                    <a:pt x="1656343" y="442250"/>
                    <a:pt x="1649429" y="437167"/>
                    <a:pt x="1642412" y="431725"/>
                  </a:cubicBezTo>
                  <a:cubicBezTo>
                    <a:pt x="1635360" y="426333"/>
                    <a:pt x="1628069" y="420754"/>
                    <a:pt x="1620573" y="415020"/>
                  </a:cubicBezTo>
                  <a:cubicBezTo>
                    <a:pt x="1612940" y="409475"/>
                    <a:pt x="1605084" y="403793"/>
                    <a:pt x="1597022" y="397940"/>
                  </a:cubicBezTo>
                  <a:cubicBezTo>
                    <a:pt x="1592983" y="395013"/>
                    <a:pt x="1588893" y="392035"/>
                    <a:pt x="1584768" y="389040"/>
                  </a:cubicBezTo>
                  <a:cubicBezTo>
                    <a:pt x="1580626" y="386044"/>
                    <a:pt x="1576313" y="383204"/>
                    <a:pt x="1572017" y="380226"/>
                  </a:cubicBezTo>
                  <a:cubicBezTo>
                    <a:pt x="1563391" y="374304"/>
                    <a:pt x="1554543" y="368245"/>
                    <a:pt x="1545523" y="362049"/>
                  </a:cubicBezTo>
                  <a:cubicBezTo>
                    <a:pt x="1509017" y="337934"/>
                    <a:pt x="1468694" y="312861"/>
                    <a:pt x="1424776" y="288369"/>
                  </a:cubicBezTo>
                  <a:cubicBezTo>
                    <a:pt x="1380859" y="263860"/>
                    <a:pt x="1333262" y="240207"/>
                    <a:pt x="1282824" y="218112"/>
                  </a:cubicBezTo>
                  <a:cubicBezTo>
                    <a:pt x="1232369" y="196033"/>
                    <a:pt x="1178987" y="175701"/>
                    <a:pt x="1123620" y="157952"/>
                  </a:cubicBezTo>
                  <a:cubicBezTo>
                    <a:pt x="1068236" y="140204"/>
                    <a:pt x="1010832" y="125262"/>
                    <a:pt x="952624" y="113231"/>
                  </a:cubicBezTo>
                  <a:cubicBezTo>
                    <a:pt x="923545" y="107052"/>
                    <a:pt x="894193" y="102089"/>
                    <a:pt x="864841" y="97416"/>
                  </a:cubicBezTo>
                  <a:cubicBezTo>
                    <a:pt x="857498" y="96287"/>
                    <a:pt x="850139" y="95328"/>
                    <a:pt x="842797" y="94284"/>
                  </a:cubicBezTo>
                  <a:cubicBezTo>
                    <a:pt x="835454" y="93309"/>
                    <a:pt x="828112" y="92111"/>
                    <a:pt x="820769" y="91323"/>
                  </a:cubicBezTo>
                  <a:cubicBezTo>
                    <a:pt x="806067" y="89612"/>
                    <a:pt x="791417" y="87695"/>
                    <a:pt x="776750" y="86377"/>
                  </a:cubicBezTo>
                  <a:cubicBezTo>
                    <a:pt x="769424" y="85658"/>
                    <a:pt x="762099" y="84957"/>
                    <a:pt x="754791" y="84238"/>
                  </a:cubicBezTo>
                  <a:cubicBezTo>
                    <a:pt x="747465" y="83656"/>
                    <a:pt x="740174" y="83091"/>
                    <a:pt x="732883" y="82526"/>
                  </a:cubicBezTo>
                  <a:cubicBezTo>
                    <a:pt x="729238" y="82235"/>
                    <a:pt x="725592" y="81962"/>
                    <a:pt x="721964" y="81670"/>
                  </a:cubicBezTo>
                  <a:cubicBezTo>
                    <a:pt x="718319" y="81448"/>
                    <a:pt x="714690" y="81243"/>
                    <a:pt x="711062" y="81020"/>
                  </a:cubicBezTo>
                  <a:cubicBezTo>
                    <a:pt x="703788" y="80592"/>
                    <a:pt x="696548" y="80164"/>
                    <a:pt x="689326" y="79736"/>
                  </a:cubicBezTo>
                  <a:cubicBezTo>
                    <a:pt x="660401" y="78436"/>
                    <a:pt x="631751" y="77460"/>
                    <a:pt x="603545" y="77512"/>
                  </a:cubicBezTo>
                  <a:cubicBezTo>
                    <a:pt x="547100" y="77238"/>
                    <a:pt x="492400" y="79856"/>
                    <a:pt x="440576" y="84221"/>
                  </a:cubicBezTo>
                  <a:cubicBezTo>
                    <a:pt x="388751" y="88636"/>
                    <a:pt x="339837" y="95020"/>
                    <a:pt x="294875" y="102397"/>
                  </a:cubicBezTo>
                  <a:cubicBezTo>
                    <a:pt x="249914" y="109842"/>
                    <a:pt x="208872" y="118245"/>
                    <a:pt x="172725" y="126803"/>
                  </a:cubicBezTo>
                  <a:cubicBezTo>
                    <a:pt x="136544" y="135292"/>
                    <a:pt x="105292" y="143986"/>
                    <a:pt x="79671" y="151620"/>
                  </a:cubicBezTo>
                  <a:cubicBezTo>
                    <a:pt x="28445" y="167006"/>
                    <a:pt x="17" y="178644"/>
                    <a:pt x="17" y="178644"/>
                  </a:cubicBezTo>
                  <a:close/>
                </a:path>
              </a:pathLst>
            </a:custGeom>
            <a:grpFill/>
            <a:ln w="170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81" name="任意多边形: 形状 80"/>
            <p:cNvSpPr/>
            <p:nvPr/>
          </p:nvSpPr>
          <p:spPr>
            <a:xfrm rot="20369438" flipH="1">
              <a:off x="8752265" y="4208120"/>
              <a:ext cx="199396" cy="366197"/>
            </a:xfrm>
            <a:custGeom>
              <a:avLst/>
              <a:gdLst>
                <a:gd name="connsiteX0" fmla="*/ 271222 w 419318"/>
                <a:gd name="connsiteY0" fmla="*/ 0 h 398369"/>
                <a:gd name="connsiteX1" fmla="*/ 187187 w 419318"/>
                <a:gd name="connsiteY1" fmla="*/ 207041 h 398369"/>
                <a:gd name="connsiteX2" fmla="*/ 0 w 419318"/>
                <a:gd name="connsiteY2" fmla="*/ 329037 h 398369"/>
                <a:gd name="connsiteX3" fmla="*/ 419319 w 419318"/>
                <a:gd name="connsiteY3" fmla="*/ 398370 h 398369"/>
                <a:gd name="connsiteX4" fmla="*/ 271222 w 419318"/>
                <a:gd name="connsiteY4" fmla="*/ 0 h 39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318" h="398369">
                  <a:moveTo>
                    <a:pt x="271222" y="0"/>
                  </a:moveTo>
                  <a:lnTo>
                    <a:pt x="187187" y="207041"/>
                  </a:lnTo>
                  <a:lnTo>
                    <a:pt x="0" y="329037"/>
                  </a:lnTo>
                  <a:lnTo>
                    <a:pt x="419319" y="398370"/>
                  </a:lnTo>
                  <a:lnTo>
                    <a:pt x="271222" y="0"/>
                  </a:lnTo>
                  <a:close/>
                </a:path>
              </a:pathLst>
            </a:custGeom>
            <a:grpFill/>
            <a:ln w="170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  <p:sp>
        <p:nvSpPr>
          <p:cNvPr id="82" name="矩形: 对角圆角 81"/>
          <p:cNvSpPr/>
          <p:nvPr/>
        </p:nvSpPr>
        <p:spPr>
          <a:xfrm>
            <a:off x="7443744" y="2576603"/>
            <a:ext cx="2003970" cy="5648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rgbClr val="203E6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7486218" y="2605393"/>
            <a:ext cx="1603712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2.41</a:t>
            </a:r>
            <a:r>
              <a:rPr lang="zh-CN" altLang="en-US" sz="2800" b="1" dirty="0">
                <a:solidFill>
                  <a:schemeClr val="bg1"/>
                </a:solidFill>
              </a:rPr>
              <a:t>天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84" name="组合 83"/>
          <p:cNvGrpSpPr/>
          <p:nvPr/>
        </p:nvGrpSpPr>
        <p:grpSpPr>
          <a:xfrm flipH="1">
            <a:off x="8403288" y="2531850"/>
            <a:ext cx="907656" cy="718635"/>
            <a:chOff x="8745138" y="3855682"/>
            <a:chExt cx="907656" cy="718635"/>
          </a:xfrm>
          <a:solidFill>
            <a:schemeClr val="bg1">
              <a:lumMod val="65000"/>
            </a:schemeClr>
          </a:solidFill>
        </p:grpSpPr>
        <p:sp>
          <p:nvSpPr>
            <p:cNvPr id="85" name="任意多边形: 形状 84"/>
            <p:cNvSpPr/>
            <p:nvPr/>
          </p:nvSpPr>
          <p:spPr>
            <a:xfrm rot="20369438" flipH="1">
              <a:off x="8745138" y="3855682"/>
              <a:ext cx="907656" cy="498618"/>
            </a:xfrm>
            <a:custGeom>
              <a:avLst/>
              <a:gdLst>
                <a:gd name="connsiteX0" fmla="*/ 0 w 1908738"/>
                <a:gd name="connsiteY0" fmla="*/ 178662 h 542424"/>
                <a:gd name="connsiteX1" fmla="*/ 76556 w 1908738"/>
                <a:gd name="connsiteY1" fmla="*/ 143045 h 542424"/>
                <a:gd name="connsiteX2" fmla="*/ 167180 w 1908738"/>
                <a:gd name="connsiteY2" fmla="*/ 108011 h 542424"/>
                <a:gd name="connsiteX3" fmla="*/ 287687 w 1908738"/>
                <a:gd name="connsiteY3" fmla="*/ 69998 h 542424"/>
                <a:gd name="connsiteX4" fmla="*/ 433696 w 1908738"/>
                <a:gd name="connsiteY4" fmla="*/ 35443 h 542424"/>
                <a:gd name="connsiteX5" fmla="*/ 600037 w 1908738"/>
                <a:gd name="connsiteY5" fmla="*/ 10421 h 542424"/>
                <a:gd name="connsiteX6" fmla="*/ 688949 w 1908738"/>
                <a:gd name="connsiteY6" fmla="*/ 3078 h 542424"/>
                <a:gd name="connsiteX7" fmla="*/ 711644 w 1908738"/>
                <a:gd name="connsiteY7" fmla="*/ 1949 h 542424"/>
                <a:gd name="connsiteX8" fmla="*/ 723042 w 1908738"/>
                <a:gd name="connsiteY8" fmla="*/ 1401 h 542424"/>
                <a:gd name="connsiteX9" fmla="*/ 734475 w 1908738"/>
                <a:gd name="connsiteY9" fmla="*/ 1059 h 542424"/>
                <a:gd name="connsiteX10" fmla="*/ 757461 w 1908738"/>
                <a:gd name="connsiteY10" fmla="*/ 374 h 542424"/>
                <a:gd name="connsiteX11" fmla="*/ 780566 w 1908738"/>
                <a:gd name="connsiteY11" fmla="*/ 117 h 542424"/>
                <a:gd name="connsiteX12" fmla="*/ 827119 w 1908738"/>
                <a:gd name="connsiteY12" fmla="*/ 288 h 542424"/>
                <a:gd name="connsiteX13" fmla="*/ 850516 w 1908738"/>
                <a:gd name="connsiteY13" fmla="*/ 888 h 542424"/>
                <a:gd name="connsiteX14" fmla="*/ 873997 w 1908738"/>
                <a:gd name="connsiteY14" fmla="*/ 1675 h 542424"/>
                <a:gd name="connsiteX15" fmla="*/ 968232 w 1908738"/>
                <a:gd name="connsiteY15" fmla="*/ 8264 h 542424"/>
                <a:gd name="connsiteX16" fmla="*/ 1155163 w 1908738"/>
                <a:gd name="connsiteY16" fmla="*/ 36042 h 542424"/>
                <a:gd name="connsiteX17" fmla="*/ 1333382 w 1908738"/>
                <a:gd name="connsiteY17" fmla="*/ 82115 h 542424"/>
                <a:gd name="connsiteX18" fmla="*/ 1495736 w 1908738"/>
                <a:gd name="connsiteY18" fmla="*/ 141607 h 542424"/>
                <a:gd name="connsiteX19" fmla="*/ 1636387 w 1908738"/>
                <a:gd name="connsiteY19" fmla="*/ 207723 h 542424"/>
                <a:gd name="connsiteX20" fmla="*/ 1667554 w 1908738"/>
                <a:gd name="connsiteY20" fmla="*/ 224461 h 542424"/>
                <a:gd name="connsiteX21" fmla="*/ 1682598 w 1908738"/>
                <a:gd name="connsiteY21" fmla="*/ 232608 h 542424"/>
                <a:gd name="connsiteX22" fmla="*/ 1697094 w 1908738"/>
                <a:gd name="connsiteY22" fmla="*/ 240875 h 542424"/>
                <a:gd name="connsiteX23" fmla="*/ 1724992 w 1908738"/>
                <a:gd name="connsiteY23" fmla="*/ 256809 h 542424"/>
                <a:gd name="connsiteX24" fmla="*/ 1750938 w 1908738"/>
                <a:gd name="connsiteY24" fmla="*/ 272503 h 542424"/>
                <a:gd name="connsiteX25" fmla="*/ 1775207 w 1908738"/>
                <a:gd name="connsiteY25" fmla="*/ 287359 h 542424"/>
                <a:gd name="connsiteX26" fmla="*/ 1797474 w 1908738"/>
                <a:gd name="connsiteY26" fmla="*/ 301667 h 542424"/>
                <a:gd name="connsiteX27" fmla="*/ 1817995 w 1908738"/>
                <a:gd name="connsiteY27" fmla="*/ 314897 h 542424"/>
                <a:gd name="connsiteX28" fmla="*/ 1836376 w 1908738"/>
                <a:gd name="connsiteY28" fmla="*/ 327391 h 542424"/>
                <a:gd name="connsiteX29" fmla="*/ 1867389 w 1908738"/>
                <a:gd name="connsiteY29" fmla="*/ 348665 h 542424"/>
                <a:gd name="connsiteX30" fmla="*/ 1889946 w 1908738"/>
                <a:gd name="connsiteY30" fmla="*/ 364873 h 542424"/>
                <a:gd name="connsiteX31" fmla="*/ 1908739 w 1908738"/>
                <a:gd name="connsiteY31" fmla="*/ 378394 h 542424"/>
                <a:gd name="connsiteX32" fmla="*/ 1773941 w 1908738"/>
                <a:gd name="connsiteY32" fmla="*/ 542425 h 542424"/>
                <a:gd name="connsiteX33" fmla="*/ 1758383 w 1908738"/>
                <a:gd name="connsiteY33" fmla="*/ 528459 h 542424"/>
                <a:gd name="connsiteX34" fmla="*/ 1739693 w 1908738"/>
                <a:gd name="connsiteY34" fmla="*/ 511652 h 542424"/>
                <a:gd name="connsiteX35" fmla="*/ 1713901 w 1908738"/>
                <a:gd name="connsiteY35" fmla="*/ 489505 h 542424"/>
                <a:gd name="connsiteX36" fmla="*/ 1698583 w 1908738"/>
                <a:gd name="connsiteY36" fmla="*/ 476429 h 542424"/>
                <a:gd name="connsiteX37" fmla="*/ 1681434 w 1908738"/>
                <a:gd name="connsiteY37" fmla="*/ 462549 h 542424"/>
                <a:gd name="connsiteX38" fmla="*/ 1662795 w 1908738"/>
                <a:gd name="connsiteY38" fmla="*/ 447470 h 542424"/>
                <a:gd name="connsiteX39" fmla="*/ 1642412 w 1908738"/>
                <a:gd name="connsiteY39" fmla="*/ 431725 h 542424"/>
                <a:gd name="connsiteX40" fmla="*/ 1620573 w 1908738"/>
                <a:gd name="connsiteY40" fmla="*/ 415020 h 542424"/>
                <a:gd name="connsiteX41" fmla="*/ 1597022 w 1908738"/>
                <a:gd name="connsiteY41" fmla="*/ 397940 h 542424"/>
                <a:gd name="connsiteX42" fmla="*/ 1584768 w 1908738"/>
                <a:gd name="connsiteY42" fmla="*/ 389040 h 542424"/>
                <a:gd name="connsiteX43" fmla="*/ 1572017 w 1908738"/>
                <a:gd name="connsiteY43" fmla="*/ 380226 h 542424"/>
                <a:gd name="connsiteX44" fmla="*/ 1545523 w 1908738"/>
                <a:gd name="connsiteY44" fmla="*/ 362049 h 542424"/>
                <a:gd name="connsiteX45" fmla="*/ 1424776 w 1908738"/>
                <a:gd name="connsiteY45" fmla="*/ 288369 h 542424"/>
                <a:gd name="connsiteX46" fmla="*/ 1282824 w 1908738"/>
                <a:gd name="connsiteY46" fmla="*/ 218112 h 542424"/>
                <a:gd name="connsiteX47" fmla="*/ 1123620 w 1908738"/>
                <a:gd name="connsiteY47" fmla="*/ 157952 h 542424"/>
                <a:gd name="connsiteX48" fmla="*/ 952624 w 1908738"/>
                <a:gd name="connsiteY48" fmla="*/ 113231 h 542424"/>
                <a:gd name="connsiteX49" fmla="*/ 864841 w 1908738"/>
                <a:gd name="connsiteY49" fmla="*/ 97416 h 542424"/>
                <a:gd name="connsiteX50" fmla="*/ 842797 w 1908738"/>
                <a:gd name="connsiteY50" fmla="*/ 94284 h 542424"/>
                <a:gd name="connsiteX51" fmla="*/ 820769 w 1908738"/>
                <a:gd name="connsiteY51" fmla="*/ 91323 h 542424"/>
                <a:gd name="connsiteX52" fmla="*/ 776750 w 1908738"/>
                <a:gd name="connsiteY52" fmla="*/ 86377 h 542424"/>
                <a:gd name="connsiteX53" fmla="*/ 754791 w 1908738"/>
                <a:gd name="connsiteY53" fmla="*/ 84238 h 542424"/>
                <a:gd name="connsiteX54" fmla="*/ 732883 w 1908738"/>
                <a:gd name="connsiteY54" fmla="*/ 82526 h 542424"/>
                <a:gd name="connsiteX55" fmla="*/ 721964 w 1908738"/>
                <a:gd name="connsiteY55" fmla="*/ 81670 h 542424"/>
                <a:gd name="connsiteX56" fmla="*/ 711062 w 1908738"/>
                <a:gd name="connsiteY56" fmla="*/ 81020 h 542424"/>
                <a:gd name="connsiteX57" fmla="*/ 689326 w 1908738"/>
                <a:gd name="connsiteY57" fmla="*/ 79736 h 542424"/>
                <a:gd name="connsiteX58" fmla="*/ 603545 w 1908738"/>
                <a:gd name="connsiteY58" fmla="*/ 77512 h 542424"/>
                <a:gd name="connsiteX59" fmla="*/ 440576 w 1908738"/>
                <a:gd name="connsiteY59" fmla="*/ 84221 h 542424"/>
                <a:gd name="connsiteX60" fmla="*/ 294875 w 1908738"/>
                <a:gd name="connsiteY60" fmla="*/ 102397 h 542424"/>
                <a:gd name="connsiteX61" fmla="*/ 172725 w 1908738"/>
                <a:gd name="connsiteY61" fmla="*/ 126803 h 542424"/>
                <a:gd name="connsiteX62" fmla="*/ 79671 w 1908738"/>
                <a:gd name="connsiteY62" fmla="*/ 151620 h 542424"/>
                <a:gd name="connsiteX63" fmla="*/ 17 w 1908738"/>
                <a:gd name="connsiteY63" fmla="*/ 178644 h 54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908738" h="542424">
                  <a:moveTo>
                    <a:pt x="0" y="178662"/>
                  </a:moveTo>
                  <a:cubicBezTo>
                    <a:pt x="0" y="178662"/>
                    <a:pt x="26990" y="164028"/>
                    <a:pt x="76556" y="143045"/>
                  </a:cubicBezTo>
                  <a:cubicBezTo>
                    <a:pt x="101355" y="132622"/>
                    <a:pt x="131734" y="120488"/>
                    <a:pt x="167180" y="108011"/>
                  </a:cubicBezTo>
                  <a:cubicBezTo>
                    <a:pt x="202591" y="95448"/>
                    <a:pt x="243017" y="82475"/>
                    <a:pt x="287687" y="69998"/>
                  </a:cubicBezTo>
                  <a:cubicBezTo>
                    <a:pt x="332374" y="57573"/>
                    <a:pt x="381323" y="45695"/>
                    <a:pt x="433696" y="35443"/>
                  </a:cubicBezTo>
                  <a:cubicBezTo>
                    <a:pt x="486067" y="25242"/>
                    <a:pt x="541845" y="16462"/>
                    <a:pt x="600037" y="10421"/>
                  </a:cubicBezTo>
                  <a:cubicBezTo>
                    <a:pt x="629115" y="7203"/>
                    <a:pt x="658827" y="4995"/>
                    <a:pt x="688949" y="3078"/>
                  </a:cubicBezTo>
                  <a:cubicBezTo>
                    <a:pt x="696497" y="2702"/>
                    <a:pt x="704062" y="2325"/>
                    <a:pt x="711644" y="1949"/>
                  </a:cubicBezTo>
                  <a:cubicBezTo>
                    <a:pt x="715443" y="1760"/>
                    <a:pt x="719243" y="1572"/>
                    <a:pt x="723042" y="1401"/>
                  </a:cubicBezTo>
                  <a:cubicBezTo>
                    <a:pt x="726859" y="1281"/>
                    <a:pt x="730659" y="1178"/>
                    <a:pt x="734475" y="1059"/>
                  </a:cubicBezTo>
                  <a:cubicBezTo>
                    <a:pt x="742126" y="836"/>
                    <a:pt x="749776" y="597"/>
                    <a:pt x="757461" y="374"/>
                  </a:cubicBezTo>
                  <a:cubicBezTo>
                    <a:pt x="765145" y="288"/>
                    <a:pt x="772847" y="203"/>
                    <a:pt x="780566" y="117"/>
                  </a:cubicBezTo>
                  <a:cubicBezTo>
                    <a:pt x="796021" y="-174"/>
                    <a:pt x="811527" y="152"/>
                    <a:pt x="827119" y="288"/>
                  </a:cubicBezTo>
                  <a:cubicBezTo>
                    <a:pt x="834924" y="288"/>
                    <a:pt x="842711" y="682"/>
                    <a:pt x="850516" y="888"/>
                  </a:cubicBezTo>
                  <a:cubicBezTo>
                    <a:pt x="858320" y="1144"/>
                    <a:pt x="866159" y="1315"/>
                    <a:pt x="873997" y="1675"/>
                  </a:cubicBezTo>
                  <a:cubicBezTo>
                    <a:pt x="905318" y="3198"/>
                    <a:pt x="936809" y="5098"/>
                    <a:pt x="968232" y="8264"/>
                  </a:cubicBezTo>
                  <a:cubicBezTo>
                    <a:pt x="1031096" y="14289"/>
                    <a:pt x="1093891" y="23531"/>
                    <a:pt x="1155163" y="36042"/>
                  </a:cubicBezTo>
                  <a:cubicBezTo>
                    <a:pt x="1216435" y="48570"/>
                    <a:pt x="1276252" y="64179"/>
                    <a:pt x="1333382" y="82115"/>
                  </a:cubicBezTo>
                  <a:cubicBezTo>
                    <a:pt x="1390495" y="100069"/>
                    <a:pt x="1445007" y="120128"/>
                    <a:pt x="1495736" y="141607"/>
                  </a:cubicBezTo>
                  <a:cubicBezTo>
                    <a:pt x="1546482" y="163070"/>
                    <a:pt x="1593531" y="185644"/>
                    <a:pt x="1636387" y="207723"/>
                  </a:cubicBezTo>
                  <a:cubicBezTo>
                    <a:pt x="1646998" y="213422"/>
                    <a:pt x="1657404" y="219002"/>
                    <a:pt x="1667554" y="224461"/>
                  </a:cubicBezTo>
                  <a:cubicBezTo>
                    <a:pt x="1672620" y="227217"/>
                    <a:pt x="1677703" y="229853"/>
                    <a:pt x="1682598" y="232608"/>
                  </a:cubicBezTo>
                  <a:cubicBezTo>
                    <a:pt x="1687492" y="235398"/>
                    <a:pt x="1692319" y="238153"/>
                    <a:pt x="1697094" y="240875"/>
                  </a:cubicBezTo>
                  <a:cubicBezTo>
                    <a:pt x="1706644" y="246334"/>
                    <a:pt x="1715938" y="251657"/>
                    <a:pt x="1724992" y="256809"/>
                  </a:cubicBezTo>
                  <a:cubicBezTo>
                    <a:pt x="1733891" y="262200"/>
                    <a:pt x="1742552" y="267437"/>
                    <a:pt x="1750938" y="272503"/>
                  </a:cubicBezTo>
                  <a:cubicBezTo>
                    <a:pt x="1759290" y="277621"/>
                    <a:pt x="1767505" y="282430"/>
                    <a:pt x="1775207" y="287359"/>
                  </a:cubicBezTo>
                  <a:cubicBezTo>
                    <a:pt x="1782909" y="292306"/>
                    <a:pt x="1790337" y="297080"/>
                    <a:pt x="1797474" y="301667"/>
                  </a:cubicBezTo>
                  <a:cubicBezTo>
                    <a:pt x="1804611" y="306271"/>
                    <a:pt x="1811457" y="310687"/>
                    <a:pt x="1817995" y="314897"/>
                  </a:cubicBezTo>
                  <a:cubicBezTo>
                    <a:pt x="1824430" y="319262"/>
                    <a:pt x="1830557" y="323438"/>
                    <a:pt x="1836376" y="327391"/>
                  </a:cubicBezTo>
                  <a:cubicBezTo>
                    <a:pt x="1847980" y="335350"/>
                    <a:pt x="1858506" y="342299"/>
                    <a:pt x="1867389" y="348665"/>
                  </a:cubicBezTo>
                  <a:cubicBezTo>
                    <a:pt x="1876271" y="355049"/>
                    <a:pt x="1883819" y="360475"/>
                    <a:pt x="1889946" y="364873"/>
                  </a:cubicBezTo>
                  <a:cubicBezTo>
                    <a:pt x="1902201" y="373705"/>
                    <a:pt x="1908739" y="378394"/>
                    <a:pt x="1908739" y="378394"/>
                  </a:cubicBezTo>
                  <a:lnTo>
                    <a:pt x="1773941" y="542425"/>
                  </a:lnTo>
                  <a:cubicBezTo>
                    <a:pt x="1773941" y="542425"/>
                    <a:pt x="1768532" y="537564"/>
                    <a:pt x="1758383" y="528459"/>
                  </a:cubicBezTo>
                  <a:cubicBezTo>
                    <a:pt x="1753300" y="523889"/>
                    <a:pt x="1747053" y="518275"/>
                    <a:pt x="1739693" y="511652"/>
                  </a:cubicBezTo>
                  <a:cubicBezTo>
                    <a:pt x="1732334" y="505028"/>
                    <a:pt x="1723571" y="497823"/>
                    <a:pt x="1713901" y="489505"/>
                  </a:cubicBezTo>
                  <a:cubicBezTo>
                    <a:pt x="1709058" y="485363"/>
                    <a:pt x="1703940" y="481016"/>
                    <a:pt x="1698583" y="476429"/>
                  </a:cubicBezTo>
                  <a:cubicBezTo>
                    <a:pt x="1693123" y="471996"/>
                    <a:pt x="1687390" y="467375"/>
                    <a:pt x="1681434" y="462549"/>
                  </a:cubicBezTo>
                  <a:cubicBezTo>
                    <a:pt x="1675461" y="457722"/>
                    <a:pt x="1669248" y="452691"/>
                    <a:pt x="1662795" y="447470"/>
                  </a:cubicBezTo>
                  <a:cubicBezTo>
                    <a:pt x="1656343" y="442250"/>
                    <a:pt x="1649429" y="437167"/>
                    <a:pt x="1642412" y="431725"/>
                  </a:cubicBezTo>
                  <a:cubicBezTo>
                    <a:pt x="1635360" y="426333"/>
                    <a:pt x="1628069" y="420754"/>
                    <a:pt x="1620573" y="415020"/>
                  </a:cubicBezTo>
                  <a:cubicBezTo>
                    <a:pt x="1612940" y="409475"/>
                    <a:pt x="1605084" y="403793"/>
                    <a:pt x="1597022" y="397940"/>
                  </a:cubicBezTo>
                  <a:cubicBezTo>
                    <a:pt x="1592983" y="395013"/>
                    <a:pt x="1588893" y="392035"/>
                    <a:pt x="1584768" y="389040"/>
                  </a:cubicBezTo>
                  <a:cubicBezTo>
                    <a:pt x="1580626" y="386044"/>
                    <a:pt x="1576313" y="383204"/>
                    <a:pt x="1572017" y="380226"/>
                  </a:cubicBezTo>
                  <a:cubicBezTo>
                    <a:pt x="1563391" y="374304"/>
                    <a:pt x="1554543" y="368245"/>
                    <a:pt x="1545523" y="362049"/>
                  </a:cubicBezTo>
                  <a:cubicBezTo>
                    <a:pt x="1509017" y="337934"/>
                    <a:pt x="1468694" y="312861"/>
                    <a:pt x="1424776" y="288369"/>
                  </a:cubicBezTo>
                  <a:cubicBezTo>
                    <a:pt x="1380859" y="263860"/>
                    <a:pt x="1333262" y="240207"/>
                    <a:pt x="1282824" y="218112"/>
                  </a:cubicBezTo>
                  <a:cubicBezTo>
                    <a:pt x="1232369" y="196033"/>
                    <a:pt x="1178987" y="175701"/>
                    <a:pt x="1123620" y="157952"/>
                  </a:cubicBezTo>
                  <a:cubicBezTo>
                    <a:pt x="1068236" y="140204"/>
                    <a:pt x="1010832" y="125262"/>
                    <a:pt x="952624" y="113231"/>
                  </a:cubicBezTo>
                  <a:cubicBezTo>
                    <a:pt x="923545" y="107052"/>
                    <a:pt x="894193" y="102089"/>
                    <a:pt x="864841" y="97416"/>
                  </a:cubicBezTo>
                  <a:cubicBezTo>
                    <a:pt x="857498" y="96287"/>
                    <a:pt x="850139" y="95328"/>
                    <a:pt x="842797" y="94284"/>
                  </a:cubicBezTo>
                  <a:cubicBezTo>
                    <a:pt x="835454" y="93309"/>
                    <a:pt x="828112" y="92111"/>
                    <a:pt x="820769" y="91323"/>
                  </a:cubicBezTo>
                  <a:cubicBezTo>
                    <a:pt x="806067" y="89612"/>
                    <a:pt x="791417" y="87695"/>
                    <a:pt x="776750" y="86377"/>
                  </a:cubicBezTo>
                  <a:cubicBezTo>
                    <a:pt x="769424" y="85658"/>
                    <a:pt x="762099" y="84957"/>
                    <a:pt x="754791" y="84238"/>
                  </a:cubicBezTo>
                  <a:cubicBezTo>
                    <a:pt x="747465" y="83656"/>
                    <a:pt x="740174" y="83091"/>
                    <a:pt x="732883" y="82526"/>
                  </a:cubicBezTo>
                  <a:cubicBezTo>
                    <a:pt x="729238" y="82235"/>
                    <a:pt x="725592" y="81962"/>
                    <a:pt x="721964" y="81670"/>
                  </a:cubicBezTo>
                  <a:cubicBezTo>
                    <a:pt x="718319" y="81448"/>
                    <a:pt x="714690" y="81243"/>
                    <a:pt x="711062" y="81020"/>
                  </a:cubicBezTo>
                  <a:cubicBezTo>
                    <a:pt x="703788" y="80592"/>
                    <a:pt x="696548" y="80164"/>
                    <a:pt x="689326" y="79736"/>
                  </a:cubicBezTo>
                  <a:cubicBezTo>
                    <a:pt x="660401" y="78436"/>
                    <a:pt x="631751" y="77460"/>
                    <a:pt x="603545" y="77512"/>
                  </a:cubicBezTo>
                  <a:cubicBezTo>
                    <a:pt x="547100" y="77238"/>
                    <a:pt x="492400" y="79856"/>
                    <a:pt x="440576" y="84221"/>
                  </a:cubicBezTo>
                  <a:cubicBezTo>
                    <a:pt x="388751" y="88636"/>
                    <a:pt x="339837" y="95020"/>
                    <a:pt x="294875" y="102397"/>
                  </a:cubicBezTo>
                  <a:cubicBezTo>
                    <a:pt x="249914" y="109842"/>
                    <a:pt x="208872" y="118245"/>
                    <a:pt x="172725" y="126803"/>
                  </a:cubicBezTo>
                  <a:cubicBezTo>
                    <a:pt x="136544" y="135292"/>
                    <a:pt x="105292" y="143986"/>
                    <a:pt x="79671" y="151620"/>
                  </a:cubicBezTo>
                  <a:cubicBezTo>
                    <a:pt x="28445" y="167006"/>
                    <a:pt x="17" y="178644"/>
                    <a:pt x="17" y="178644"/>
                  </a:cubicBezTo>
                  <a:close/>
                </a:path>
              </a:pathLst>
            </a:custGeom>
            <a:grpFill/>
            <a:ln w="170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86" name="任意多边形: 形状 85"/>
            <p:cNvSpPr/>
            <p:nvPr/>
          </p:nvSpPr>
          <p:spPr>
            <a:xfrm rot="20369438" flipH="1">
              <a:off x="8752265" y="4208120"/>
              <a:ext cx="199396" cy="366197"/>
            </a:xfrm>
            <a:custGeom>
              <a:avLst/>
              <a:gdLst>
                <a:gd name="connsiteX0" fmla="*/ 271222 w 419318"/>
                <a:gd name="connsiteY0" fmla="*/ 0 h 398369"/>
                <a:gd name="connsiteX1" fmla="*/ 187187 w 419318"/>
                <a:gd name="connsiteY1" fmla="*/ 207041 h 398369"/>
                <a:gd name="connsiteX2" fmla="*/ 0 w 419318"/>
                <a:gd name="connsiteY2" fmla="*/ 329037 h 398369"/>
                <a:gd name="connsiteX3" fmla="*/ 419319 w 419318"/>
                <a:gd name="connsiteY3" fmla="*/ 398370 h 398369"/>
                <a:gd name="connsiteX4" fmla="*/ 271222 w 419318"/>
                <a:gd name="connsiteY4" fmla="*/ 0 h 39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318" h="398369">
                  <a:moveTo>
                    <a:pt x="271222" y="0"/>
                  </a:moveTo>
                  <a:lnTo>
                    <a:pt x="187187" y="207041"/>
                  </a:lnTo>
                  <a:lnTo>
                    <a:pt x="0" y="329037"/>
                  </a:lnTo>
                  <a:lnTo>
                    <a:pt x="419319" y="398370"/>
                  </a:lnTo>
                  <a:lnTo>
                    <a:pt x="271222" y="0"/>
                  </a:lnTo>
                  <a:close/>
                </a:path>
              </a:pathLst>
            </a:custGeom>
            <a:grpFill/>
            <a:ln w="170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  <p:sp>
        <p:nvSpPr>
          <p:cNvPr id="87" name="矩形: 对角圆角 86"/>
          <p:cNvSpPr/>
          <p:nvPr/>
        </p:nvSpPr>
        <p:spPr>
          <a:xfrm>
            <a:off x="7371291" y="4310655"/>
            <a:ext cx="2824482" cy="5648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rgbClr val="203E6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7413765" y="4339445"/>
            <a:ext cx="2553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22.3%–22.5%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89" name="组合 88"/>
          <p:cNvGrpSpPr/>
          <p:nvPr/>
        </p:nvGrpSpPr>
        <p:grpSpPr>
          <a:xfrm flipH="1">
            <a:off x="9288117" y="4286360"/>
            <a:ext cx="907656" cy="718635"/>
            <a:chOff x="8745138" y="3855682"/>
            <a:chExt cx="907656" cy="718635"/>
          </a:xfrm>
          <a:solidFill>
            <a:schemeClr val="bg1">
              <a:lumMod val="65000"/>
            </a:schemeClr>
          </a:solidFill>
        </p:grpSpPr>
        <p:sp>
          <p:nvSpPr>
            <p:cNvPr id="90" name="任意多边形: 形状 89"/>
            <p:cNvSpPr/>
            <p:nvPr/>
          </p:nvSpPr>
          <p:spPr>
            <a:xfrm rot="20369438" flipH="1">
              <a:off x="8745138" y="3855682"/>
              <a:ext cx="907656" cy="498618"/>
            </a:xfrm>
            <a:custGeom>
              <a:avLst/>
              <a:gdLst>
                <a:gd name="connsiteX0" fmla="*/ 0 w 1908738"/>
                <a:gd name="connsiteY0" fmla="*/ 178662 h 542424"/>
                <a:gd name="connsiteX1" fmla="*/ 76556 w 1908738"/>
                <a:gd name="connsiteY1" fmla="*/ 143045 h 542424"/>
                <a:gd name="connsiteX2" fmla="*/ 167180 w 1908738"/>
                <a:gd name="connsiteY2" fmla="*/ 108011 h 542424"/>
                <a:gd name="connsiteX3" fmla="*/ 287687 w 1908738"/>
                <a:gd name="connsiteY3" fmla="*/ 69998 h 542424"/>
                <a:gd name="connsiteX4" fmla="*/ 433696 w 1908738"/>
                <a:gd name="connsiteY4" fmla="*/ 35443 h 542424"/>
                <a:gd name="connsiteX5" fmla="*/ 600037 w 1908738"/>
                <a:gd name="connsiteY5" fmla="*/ 10421 h 542424"/>
                <a:gd name="connsiteX6" fmla="*/ 688949 w 1908738"/>
                <a:gd name="connsiteY6" fmla="*/ 3078 h 542424"/>
                <a:gd name="connsiteX7" fmla="*/ 711644 w 1908738"/>
                <a:gd name="connsiteY7" fmla="*/ 1949 h 542424"/>
                <a:gd name="connsiteX8" fmla="*/ 723042 w 1908738"/>
                <a:gd name="connsiteY8" fmla="*/ 1401 h 542424"/>
                <a:gd name="connsiteX9" fmla="*/ 734475 w 1908738"/>
                <a:gd name="connsiteY9" fmla="*/ 1059 h 542424"/>
                <a:gd name="connsiteX10" fmla="*/ 757461 w 1908738"/>
                <a:gd name="connsiteY10" fmla="*/ 374 h 542424"/>
                <a:gd name="connsiteX11" fmla="*/ 780566 w 1908738"/>
                <a:gd name="connsiteY11" fmla="*/ 117 h 542424"/>
                <a:gd name="connsiteX12" fmla="*/ 827119 w 1908738"/>
                <a:gd name="connsiteY12" fmla="*/ 288 h 542424"/>
                <a:gd name="connsiteX13" fmla="*/ 850516 w 1908738"/>
                <a:gd name="connsiteY13" fmla="*/ 888 h 542424"/>
                <a:gd name="connsiteX14" fmla="*/ 873997 w 1908738"/>
                <a:gd name="connsiteY14" fmla="*/ 1675 h 542424"/>
                <a:gd name="connsiteX15" fmla="*/ 968232 w 1908738"/>
                <a:gd name="connsiteY15" fmla="*/ 8264 h 542424"/>
                <a:gd name="connsiteX16" fmla="*/ 1155163 w 1908738"/>
                <a:gd name="connsiteY16" fmla="*/ 36042 h 542424"/>
                <a:gd name="connsiteX17" fmla="*/ 1333382 w 1908738"/>
                <a:gd name="connsiteY17" fmla="*/ 82115 h 542424"/>
                <a:gd name="connsiteX18" fmla="*/ 1495736 w 1908738"/>
                <a:gd name="connsiteY18" fmla="*/ 141607 h 542424"/>
                <a:gd name="connsiteX19" fmla="*/ 1636387 w 1908738"/>
                <a:gd name="connsiteY19" fmla="*/ 207723 h 542424"/>
                <a:gd name="connsiteX20" fmla="*/ 1667554 w 1908738"/>
                <a:gd name="connsiteY20" fmla="*/ 224461 h 542424"/>
                <a:gd name="connsiteX21" fmla="*/ 1682598 w 1908738"/>
                <a:gd name="connsiteY21" fmla="*/ 232608 h 542424"/>
                <a:gd name="connsiteX22" fmla="*/ 1697094 w 1908738"/>
                <a:gd name="connsiteY22" fmla="*/ 240875 h 542424"/>
                <a:gd name="connsiteX23" fmla="*/ 1724992 w 1908738"/>
                <a:gd name="connsiteY23" fmla="*/ 256809 h 542424"/>
                <a:gd name="connsiteX24" fmla="*/ 1750938 w 1908738"/>
                <a:gd name="connsiteY24" fmla="*/ 272503 h 542424"/>
                <a:gd name="connsiteX25" fmla="*/ 1775207 w 1908738"/>
                <a:gd name="connsiteY25" fmla="*/ 287359 h 542424"/>
                <a:gd name="connsiteX26" fmla="*/ 1797474 w 1908738"/>
                <a:gd name="connsiteY26" fmla="*/ 301667 h 542424"/>
                <a:gd name="connsiteX27" fmla="*/ 1817995 w 1908738"/>
                <a:gd name="connsiteY27" fmla="*/ 314897 h 542424"/>
                <a:gd name="connsiteX28" fmla="*/ 1836376 w 1908738"/>
                <a:gd name="connsiteY28" fmla="*/ 327391 h 542424"/>
                <a:gd name="connsiteX29" fmla="*/ 1867389 w 1908738"/>
                <a:gd name="connsiteY29" fmla="*/ 348665 h 542424"/>
                <a:gd name="connsiteX30" fmla="*/ 1889946 w 1908738"/>
                <a:gd name="connsiteY30" fmla="*/ 364873 h 542424"/>
                <a:gd name="connsiteX31" fmla="*/ 1908739 w 1908738"/>
                <a:gd name="connsiteY31" fmla="*/ 378394 h 542424"/>
                <a:gd name="connsiteX32" fmla="*/ 1773941 w 1908738"/>
                <a:gd name="connsiteY32" fmla="*/ 542425 h 542424"/>
                <a:gd name="connsiteX33" fmla="*/ 1758383 w 1908738"/>
                <a:gd name="connsiteY33" fmla="*/ 528459 h 542424"/>
                <a:gd name="connsiteX34" fmla="*/ 1739693 w 1908738"/>
                <a:gd name="connsiteY34" fmla="*/ 511652 h 542424"/>
                <a:gd name="connsiteX35" fmla="*/ 1713901 w 1908738"/>
                <a:gd name="connsiteY35" fmla="*/ 489505 h 542424"/>
                <a:gd name="connsiteX36" fmla="*/ 1698583 w 1908738"/>
                <a:gd name="connsiteY36" fmla="*/ 476429 h 542424"/>
                <a:gd name="connsiteX37" fmla="*/ 1681434 w 1908738"/>
                <a:gd name="connsiteY37" fmla="*/ 462549 h 542424"/>
                <a:gd name="connsiteX38" fmla="*/ 1662795 w 1908738"/>
                <a:gd name="connsiteY38" fmla="*/ 447470 h 542424"/>
                <a:gd name="connsiteX39" fmla="*/ 1642412 w 1908738"/>
                <a:gd name="connsiteY39" fmla="*/ 431725 h 542424"/>
                <a:gd name="connsiteX40" fmla="*/ 1620573 w 1908738"/>
                <a:gd name="connsiteY40" fmla="*/ 415020 h 542424"/>
                <a:gd name="connsiteX41" fmla="*/ 1597022 w 1908738"/>
                <a:gd name="connsiteY41" fmla="*/ 397940 h 542424"/>
                <a:gd name="connsiteX42" fmla="*/ 1584768 w 1908738"/>
                <a:gd name="connsiteY42" fmla="*/ 389040 h 542424"/>
                <a:gd name="connsiteX43" fmla="*/ 1572017 w 1908738"/>
                <a:gd name="connsiteY43" fmla="*/ 380226 h 542424"/>
                <a:gd name="connsiteX44" fmla="*/ 1545523 w 1908738"/>
                <a:gd name="connsiteY44" fmla="*/ 362049 h 542424"/>
                <a:gd name="connsiteX45" fmla="*/ 1424776 w 1908738"/>
                <a:gd name="connsiteY45" fmla="*/ 288369 h 542424"/>
                <a:gd name="connsiteX46" fmla="*/ 1282824 w 1908738"/>
                <a:gd name="connsiteY46" fmla="*/ 218112 h 542424"/>
                <a:gd name="connsiteX47" fmla="*/ 1123620 w 1908738"/>
                <a:gd name="connsiteY47" fmla="*/ 157952 h 542424"/>
                <a:gd name="connsiteX48" fmla="*/ 952624 w 1908738"/>
                <a:gd name="connsiteY48" fmla="*/ 113231 h 542424"/>
                <a:gd name="connsiteX49" fmla="*/ 864841 w 1908738"/>
                <a:gd name="connsiteY49" fmla="*/ 97416 h 542424"/>
                <a:gd name="connsiteX50" fmla="*/ 842797 w 1908738"/>
                <a:gd name="connsiteY50" fmla="*/ 94284 h 542424"/>
                <a:gd name="connsiteX51" fmla="*/ 820769 w 1908738"/>
                <a:gd name="connsiteY51" fmla="*/ 91323 h 542424"/>
                <a:gd name="connsiteX52" fmla="*/ 776750 w 1908738"/>
                <a:gd name="connsiteY52" fmla="*/ 86377 h 542424"/>
                <a:gd name="connsiteX53" fmla="*/ 754791 w 1908738"/>
                <a:gd name="connsiteY53" fmla="*/ 84238 h 542424"/>
                <a:gd name="connsiteX54" fmla="*/ 732883 w 1908738"/>
                <a:gd name="connsiteY54" fmla="*/ 82526 h 542424"/>
                <a:gd name="connsiteX55" fmla="*/ 721964 w 1908738"/>
                <a:gd name="connsiteY55" fmla="*/ 81670 h 542424"/>
                <a:gd name="connsiteX56" fmla="*/ 711062 w 1908738"/>
                <a:gd name="connsiteY56" fmla="*/ 81020 h 542424"/>
                <a:gd name="connsiteX57" fmla="*/ 689326 w 1908738"/>
                <a:gd name="connsiteY57" fmla="*/ 79736 h 542424"/>
                <a:gd name="connsiteX58" fmla="*/ 603545 w 1908738"/>
                <a:gd name="connsiteY58" fmla="*/ 77512 h 542424"/>
                <a:gd name="connsiteX59" fmla="*/ 440576 w 1908738"/>
                <a:gd name="connsiteY59" fmla="*/ 84221 h 542424"/>
                <a:gd name="connsiteX60" fmla="*/ 294875 w 1908738"/>
                <a:gd name="connsiteY60" fmla="*/ 102397 h 542424"/>
                <a:gd name="connsiteX61" fmla="*/ 172725 w 1908738"/>
                <a:gd name="connsiteY61" fmla="*/ 126803 h 542424"/>
                <a:gd name="connsiteX62" fmla="*/ 79671 w 1908738"/>
                <a:gd name="connsiteY62" fmla="*/ 151620 h 542424"/>
                <a:gd name="connsiteX63" fmla="*/ 17 w 1908738"/>
                <a:gd name="connsiteY63" fmla="*/ 178644 h 54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908738" h="542424">
                  <a:moveTo>
                    <a:pt x="0" y="178662"/>
                  </a:moveTo>
                  <a:cubicBezTo>
                    <a:pt x="0" y="178662"/>
                    <a:pt x="26990" y="164028"/>
                    <a:pt x="76556" y="143045"/>
                  </a:cubicBezTo>
                  <a:cubicBezTo>
                    <a:pt x="101355" y="132622"/>
                    <a:pt x="131734" y="120488"/>
                    <a:pt x="167180" y="108011"/>
                  </a:cubicBezTo>
                  <a:cubicBezTo>
                    <a:pt x="202591" y="95448"/>
                    <a:pt x="243017" y="82475"/>
                    <a:pt x="287687" y="69998"/>
                  </a:cubicBezTo>
                  <a:cubicBezTo>
                    <a:pt x="332374" y="57573"/>
                    <a:pt x="381323" y="45695"/>
                    <a:pt x="433696" y="35443"/>
                  </a:cubicBezTo>
                  <a:cubicBezTo>
                    <a:pt x="486067" y="25242"/>
                    <a:pt x="541845" y="16462"/>
                    <a:pt x="600037" y="10421"/>
                  </a:cubicBezTo>
                  <a:cubicBezTo>
                    <a:pt x="629115" y="7203"/>
                    <a:pt x="658827" y="4995"/>
                    <a:pt x="688949" y="3078"/>
                  </a:cubicBezTo>
                  <a:cubicBezTo>
                    <a:pt x="696497" y="2702"/>
                    <a:pt x="704062" y="2325"/>
                    <a:pt x="711644" y="1949"/>
                  </a:cubicBezTo>
                  <a:cubicBezTo>
                    <a:pt x="715443" y="1760"/>
                    <a:pt x="719243" y="1572"/>
                    <a:pt x="723042" y="1401"/>
                  </a:cubicBezTo>
                  <a:cubicBezTo>
                    <a:pt x="726859" y="1281"/>
                    <a:pt x="730659" y="1178"/>
                    <a:pt x="734475" y="1059"/>
                  </a:cubicBezTo>
                  <a:cubicBezTo>
                    <a:pt x="742126" y="836"/>
                    <a:pt x="749776" y="597"/>
                    <a:pt x="757461" y="374"/>
                  </a:cubicBezTo>
                  <a:cubicBezTo>
                    <a:pt x="765145" y="288"/>
                    <a:pt x="772847" y="203"/>
                    <a:pt x="780566" y="117"/>
                  </a:cubicBezTo>
                  <a:cubicBezTo>
                    <a:pt x="796021" y="-174"/>
                    <a:pt x="811527" y="152"/>
                    <a:pt x="827119" y="288"/>
                  </a:cubicBezTo>
                  <a:cubicBezTo>
                    <a:pt x="834924" y="288"/>
                    <a:pt x="842711" y="682"/>
                    <a:pt x="850516" y="888"/>
                  </a:cubicBezTo>
                  <a:cubicBezTo>
                    <a:pt x="858320" y="1144"/>
                    <a:pt x="866159" y="1315"/>
                    <a:pt x="873997" y="1675"/>
                  </a:cubicBezTo>
                  <a:cubicBezTo>
                    <a:pt x="905318" y="3198"/>
                    <a:pt x="936809" y="5098"/>
                    <a:pt x="968232" y="8264"/>
                  </a:cubicBezTo>
                  <a:cubicBezTo>
                    <a:pt x="1031096" y="14289"/>
                    <a:pt x="1093891" y="23531"/>
                    <a:pt x="1155163" y="36042"/>
                  </a:cubicBezTo>
                  <a:cubicBezTo>
                    <a:pt x="1216435" y="48570"/>
                    <a:pt x="1276252" y="64179"/>
                    <a:pt x="1333382" y="82115"/>
                  </a:cubicBezTo>
                  <a:cubicBezTo>
                    <a:pt x="1390495" y="100069"/>
                    <a:pt x="1445007" y="120128"/>
                    <a:pt x="1495736" y="141607"/>
                  </a:cubicBezTo>
                  <a:cubicBezTo>
                    <a:pt x="1546482" y="163070"/>
                    <a:pt x="1593531" y="185644"/>
                    <a:pt x="1636387" y="207723"/>
                  </a:cubicBezTo>
                  <a:cubicBezTo>
                    <a:pt x="1646998" y="213422"/>
                    <a:pt x="1657404" y="219002"/>
                    <a:pt x="1667554" y="224461"/>
                  </a:cubicBezTo>
                  <a:cubicBezTo>
                    <a:pt x="1672620" y="227217"/>
                    <a:pt x="1677703" y="229853"/>
                    <a:pt x="1682598" y="232608"/>
                  </a:cubicBezTo>
                  <a:cubicBezTo>
                    <a:pt x="1687492" y="235398"/>
                    <a:pt x="1692319" y="238153"/>
                    <a:pt x="1697094" y="240875"/>
                  </a:cubicBezTo>
                  <a:cubicBezTo>
                    <a:pt x="1706644" y="246334"/>
                    <a:pt x="1715938" y="251657"/>
                    <a:pt x="1724992" y="256809"/>
                  </a:cubicBezTo>
                  <a:cubicBezTo>
                    <a:pt x="1733891" y="262200"/>
                    <a:pt x="1742552" y="267437"/>
                    <a:pt x="1750938" y="272503"/>
                  </a:cubicBezTo>
                  <a:cubicBezTo>
                    <a:pt x="1759290" y="277621"/>
                    <a:pt x="1767505" y="282430"/>
                    <a:pt x="1775207" y="287359"/>
                  </a:cubicBezTo>
                  <a:cubicBezTo>
                    <a:pt x="1782909" y="292306"/>
                    <a:pt x="1790337" y="297080"/>
                    <a:pt x="1797474" y="301667"/>
                  </a:cubicBezTo>
                  <a:cubicBezTo>
                    <a:pt x="1804611" y="306271"/>
                    <a:pt x="1811457" y="310687"/>
                    <a:pt x="1817995" y="314897"/>
                  </a:cubicBezTo>
                  <a:cubicBezTo>
                    <a:pt x="1824430" y="319262"/>
                    <a:pt x="1830557" y="323438"/>
                    <a:pt x="1836376" y="327391"/>
                  </a:cubicBezTo>
                  <a:cubicBezTo>
                    <a:pt x="1847980" y="335350"/>
                    <a:pt x="1858506" y="342299"/>
                    <a:pt x="1867389" y="348665"/>
                  </a:cubicBezTo>
                  <a:cubicBezTo>
                    <a:pt x="1876271" y="355049"/>
                    <a:pt x="1883819" y="360475"/>
                    <a:pt x="1889946" y="364873"/>
                  </a:cubicBezTo>
                  <a:cubicBezTo>
                    <a:pt x="1902201" y="373705"/>
                    <a:pt x="1908739" y="378394"/>
                    <a:pt x="1908739" y="378394"/>
                  </a:cubicBezTo>
                  <a:lnTo>
                    <a:pt x="1773941" y="542425"/>
                  </a:lnTo>
                  <a:cubicBezTo>
                    <a:pt x="1773941" y="542425"/>
                    <a:pt x="1768532" y="537564"/>
                    <a:pt x="1758383" y="528459"/>
                  </a:cubicBezTo>
                  <a:cubicBezTo>
                    <a:pt x="1753300" y="523889"/>
                    <a:pt x="1747053" y="518275"/>
                    <a:pt x="1739693" y="511652"/>
                  </a:cubicBezTo>
                  <a:cubicBezTo>
                    <a:pt x="1732334" y="505028"/>
                    <a:pt x="1723571" y="497823"/>
                    <a:pt x="1713901" y="489505"/>
                  </a:cubicBezTo>
                  <a:cubicBezTo>
                    <a:pt x="1709058" y="485363"/>
                    <a:pt x="1703940" y="481016"/>
                    <a:pt x="1698583" y="476429"/>
                  </a:cubicBezTo>
                  <a:cubicBezTo>
                    <a:pt x="1693123" y="471996"/>
                    <a:pt x="1687390" y="467375"/>
                    <a:pt x="1681434" y="462549"/>
                  </a:cubicBezTo>
                  <a:cubicBezTo>
                    <a:pt x="1675461" y="457722"/>
                    <a:pt x="1669248" y="452691"/>
                    <a:pt x="1662795" y="447470"/>
                  </a:cubicBezTo>
                  <a:cubicBezTo>
                    <a:pt x="1656343" y="442250"/>
                    <a:pt x="1649429" y="437167"/>
                    <a:pt x="1642412" y="431725"/>
                  </a:cubicBezTo>
                  <a:cubicBezTo>
                    <a:pt x="1635360" y="426333"/>
                    <a:pt x="1628069" y="420754"/>
                    <a:pt x="1620573" y="415020"/>
                  </a:cubicBezTo>
                  <a:cubicBezTo>
                    <a:pt x="1612940" y="409475"/>
                    <a:pt x="1605084" y="403793"/>
                    <a:pt x="1597022" y="397940"/>
                  </a:cubicBezTo>
                  <a:cubicBezTo>
                    <a:pt x="1592983" y="395013"/>
                    <a:pt x="1588893" y="392035"/>
                    <a:pt x="1584768" y="389040"/>
                  </a:cubicBezTo>
                  <a:cubicBezTo>
                    <a:pt x="1580626" y="386044"/>
                    <a:pt x="1576313" y="383204"/>
                    <a:pt x="1572017" y="380226"/>
                  </a:cubicBezTo>
                  <a:cubicBezTo>
                    <a:pt x="1563391" y="374304"/>
                    <a:pt x="1554543" y="368245"/>
                    <a:pt x="1545523" y="362049"/>
                  </a:cubicBezTo>
                  <a:cubicBezTo>
                    <a:pt x="1509017" y="337934"/>
                    <a:pt x="1468694" y="312861"/>
                    <a:pt x="1424776" y="288369"/>
                  </a:cubicBezTo>
                  <a:cubicBezTo>
                    <a:pt x="1380859" y="263860"/>
                    <a:pt x="1333262" y="240207"/>
                    <a:pt x="1282824" y="218112"/>
                  </a:cubicBezTo>
                  <a:cubicBezTo>
                    <a:pt x="1232369" y="196033"/>
                    <a:pt x="1178987" y="175701"/>
                    <a:pt x="1123620" y="157952"/>
                  </a:cubicBezTo>
                  <a:cubicBezTo>
                    <a:pt x="1068236" y="140204"/>
                    <a:pt x="1010832" y="125262"/>
                    <a:pt x="952624" y="113231"/>
                  </a:cubicBezTo>
                  <a:cubicBezTo>
                    <a:pt x="923545" y="107052"/>
                    <a:pt x="894193" y="102089"/>
                    <a:pt x="864841" y="97416"/>
                  </a:cubicBezTo>
                  <a:cubicBezTo>
                    <a:pt x="857498" y="96287"/>
                    <a:pt x="850139" y="95328"/>
                    <a:pt x="842797" y="94284"/>
                  </a:cubicBezTo>
                  <a:cubicBezTo>
                    <a:pt x="835454" y="93309"/>
                    <a:pt x="828112" y="92111"/>
                    <a:pt x="820769" y="91323"/>
                  </a:cubicBezTo>
                  <a:cubicBezTo>
                    <a:pt x="806067" y="89612"/>
                    <a:pt x="791417" y="87695"/>
                    <a:pt x="776750" y="86377"/>
                  </a:cubicBezTo>
                  <a:cubicBezTo>
                    <a:pt x="769424" y="85658"/>
                    <a:pt x="762099" y="84957"/>
                    <a:pt x="754791" y="84238"/>
                  </a:cubicBezTo>
                  <a:cubicBezTo>
                    <a:pt x="747465" y="83656"/>
                    <a:pt x="740174" y="83091"/>
                    <a:pt x="732883" y="82526"/>
                  </a:cubicBezTo>
                  <a:cubicBezTo>
                    <a:pt x="729238" y="82235"/>
                    <a:pt x="725592" y="81962"/>
                    <a:pt x="721964" y="81670"/>
                  </a:cubicBezTo>
                  <a:cubicBezTo>
                    <a:pt x="718319" y="81448"/>
                    <a:pt x="714690" y="81243"/>
                    <a:pt x="711062" y="81020"/>
                  </a:cubicBezTo>
                  <a:cubicBezTo>
                    <a:pt x="703788" y="80592"/>
                    <a:pt x="696548" y="80164"/>
                    <a:pt x="689326" y="79736"/>
                  </a:cubicBezTo>
                  <a:cubicBezTo>
                    <a:pt x="660401" y="78436"/>
                    <a:pt x="631751" y="77460"/>
                    <a:pt x="603545" y="77512"/>
                  </a:cubicBezTo>
                  <a:cubicBezTo>
                    <a:pt x="547100" y="77238"/>
                    <a:pt x="492400" y="79856"/>
                    <a:pt x="440576" y="84221"/>
                  </a:cubicBezTo>
                  <a:cubicBezTo>
                    <a:pt x="388751" y="88636"/>
                    <a:pt x="339837" y="95020"/>
                    <a:pt x="294875" y="102397"/>
                  </a:cubicBezTo>
                  <a:cubicBezTo>
                    <a:pt x="249914" y="109842"/>
                    <a:pt x="208872" y="118245"/>
                    <a:pt x="172725" y="126803"/>
                  </a:cubicBezTo>
                  <a:cubicBezTo>
                    <a:pt x="136544" y="135292"/>
                    <a:pt x="105292" y="143986"/>
                    <a:pt x="79671" y="151620"/>
                  </a:cubicBezTo>
                  <a:cubicBezTo>
                    <a:pt x="28445" y="167006"/>
                    <a:pt x="17" y="178644"/>
                    <a:pt x="17" y="178644"/>
                  </a:cubicBezTo>
                  <a:close/>
                </a:path>
              </a:pathLst>
            </a:custGeom>
            <a:grpFill/>
            <a:ln w="170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91" name="任意多边形: 形状 90"/>
            <p:cNvSpPr/>
            <p:nvPr/>
          </p:nvSpPr>
          <p:spPr>
            <a:xfrm rot="20369438" flipH="1">
              <a:off x="8752265" y="4208120"/>
              <a:ext cx="199396" cy="366197"/>
            </a:xfrm>
            <a:custGeom>
              <a:avLst/>
              <a:gdLst>
                <a:gd name="connsiteX0" fmla="*/ 271222 w 419318"/>
                <a:gd name="connsiteY0" fmla="*/ 0 h 398369"/>
                <a:gd name="connsiteX1" fmla="*/ 187187 w 419318"/>
                <a:gd name="connsiteY1" fmla="*/ 207041 h 398369"/>
                <a:gd name="connsiteX2" fmla="*/ 0 w 419318"/>
                <a:gd name="connsiteY2" fmla="*/ 329037 h 398369"/>
                <a:gd name="connsiteX3" fmla="*/ 419319 w 419318"/>
                <a:gd name="connsiteY3" fmla="*/ 398370 h 398369"/>
                <a:gd name="connsiteX4" fmla="*/ 271222 w 419318"/>
                <a:gd name="connsiteY4" fmla="*/ 0 h 39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318" h="398369">
                  <a:moveTo>
                    <a:pt x="271222" y="0"/>
                  </a:moveTo>
                  <a:lnTo>
                    <a:pt x="187187" y="207041"/>
                  </a:lnTo>
                  <a:lnTo>
                    <a:pt x="0" y="329037"/>
                  </a:lnTo>
                  <a:lnTo>
                    <a:pt x="419319" y="398370"/>
                  </a:lnTo>
                  <a:lnTo>
                    <a:pt x="271222" y="0"/>
                  </a:lnTo>
                  <a:close/>
                </a:path>
              </a:pathLst>
            </a:custGeom>
            <a:grpFill/>
            <a:ln w="170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  <p:sp>
        <p:nvSpPr>
          <p:cNvPr id="92" name="Text 15"/>
          <p:cNvSpPr/>
          <p:nvPr>
            <p:custDataLst>
              <p:tags r:id="rId1"/>
            </p:custDataLst>
          </p:nvPr>
        </p:nvSpPr>
        <p:spPr>
          <a:xfrm>
            <a:off x="7478411" y="1493794"/>
            <a:ext cx="3869690" cy="51263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/>
                </a:solidFill>
                <a:latin typeface="+mn-ea"/>
              </a:rPr>
              <a:t>11</a:t>
            </a:r>
            <a:r>
              <a:rPr lang="zh-CN" altLang="en-US" sz="2400" b="1" dirty="0">
                <a:solidFill>
                  <a:schemeClr val="accent1"/>
                </a:solidFill>
                <a:latin typeface="+mn-ea"/>
              </a:rPr>
              <a:t>种目标症状恢复提前</a:t>
            </a:r>
            <a:endParaRPr lang="zh-CN" altLang="en-US" sz="24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95" name="Text 15"/>
          <p:cNvSpPr/>
          <p:nvPr>
            <p:custDataLst>
              <p:tags r:id="rId2"/>
            </p:custDataLst>
          </p:nvPr>
        </p:nvSpPr>
        <p:spPr>
          <a:xfrm>
            <a:off x="7413765" y="3230646"/>
            <a:ext cx="3869690" cy="51263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/>
                </a:solidFill>
                <a:latin typeface="+mn-ea"/>
              </a:rPr>
              <a:t>5</a:t>
            </a:r>
            <a:r>
              <a:rPr lang="zh-CN" altLang="en-US" sz="2400" b="1" dirty="0">
                <a:solidFill>
                  <a:schemeClr val="accent1"/>
                </a:solidFill>
                <a:latin typeface="+mn-ea"/>
              </a:rPr>
              <a:t>种指定症状恢复提前</a:t>
            </a:r>
            <a:endParaRPr lang="zh-CN" altLang="en-US" sz="24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96" name="Text 15"/>
          <p:cNvSpPr/>
          <p:nvPr>
            <p:custDataLst>
              <p:tags r:id="rId3"/>
            </p:custDataLst>
          </p:nvPr>
        </p:nvSpPr>
        <p:spPr>
          <a:xfrm>
            <a:off x="7362548" y="4842398"/>
            <a:ext cx="4607003" cy="51263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chemeClr val="accent1"/>
                </a:solidFill>
              </a:rPr>
              <a:t>首次感染和重复感染患者症状持续时间均缩短</a:t>
            </a:r>
            <a:endParaRPr lang="zh-CN" altLang="en-US" sz="24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1129449" y="431308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首次感染</a:t>
            </a:r>
            <a:endParaRPr lang="zh-CN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3975901" y="430090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重复感染</a:t>
            </a:r>
            <a:endParaRPr lang="zh-CN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8" name="图片 1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288" y="6095064"/>
            <a:ext cx="1471940" cy="762936"/>
          </a:xfrm>
          <a:prstGeom prst="rect">
            <a:avLst/>
          </a:prstGeom>
        </p:spPr>
      </p:pic>
      <p:pic>
        <p:nvPicPr>
          <p:cNvPr id="121" name="图片 1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132" y="44498"/>
            <a:ext cx="1461067" cy="1643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4"/>
          <p:cNvSpPr/>
          <p:nvPr/>
        </p:nvSpPr>
        <p:spPr>
          <a:xfrm>
            <a:off x="0" y="52"/>
            <a:ext cx="1509204" cy="285750"/>
          </a:xfrm>
          <a:prstGeom prst="rect">
            <a:avLst/>
          </a:prstGeom>
          <a:solidFill>
            <a:srgbClr val="0070C0"/>
          </a:solidFill>
          <a:ln w="0" cap="flat">
            <a:solidFill>
              <a:srgbClr val="0070C0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3205" algn="l" rtl="0" eaLnBrk="0">
              <a:lnSpc>
                <a:spcPct val="89000"/>
              </a:lnSpc>
            </a:pPr>
            <a:r>
              <a:rPr lang="zh-CN" altLang="en-US"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有效性</a:t>
            </a:r>
            <a:r>
              <a:rPr sz="1400" b="1" kern="0" spc="2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en-US"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 1"/>
          <p:cNvSpPr/>
          <p:nvPr/>
        </p:nvSpPr>
        <p:spPr>
          <a:xfrm>
            <a:off x="281880" y="460990"/>
            <a:ext cx="13115866" cy="378917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ts val="288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高危基础病患者获益更突出：双靶点低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DDI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方案更契合真实用药场景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lang="zh-CN" altLang="en-US" sz="195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6" name="Rectangle 19"/>
          <p:cNvSpPr/>
          <p:nvPr/>
        </p:nvSpPr>
        <p:spPr>
          <a:xfrm>
            <a:off x="305" y="6523612"/>
            <a:ext cx="10682767" cy="3453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7" name="Rectangle 20"/>
          <p:cNvSpPr/>
          <p:nvPr/>
        </p:nvSpPr>
        <p:spPr>
          <a:xfrm>
            <a:off x="304" y="6511958"/>
            <a:ext cx="2070233" cy="3453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 b="1">
                <a:solidFill>
                  <a:srgbClr val="FFFFFF"/>
                </a:solidFill>
                <a:latin typeface="微软雅黑" panose="020B0503020204020204" charset="-122"/>
              </a:defRPr>
            </a:pPr>
            <a:r>
              <a:rPr lang="zh-CN" altLang="zh-CN" sz="2000" dirty="0"/>
              <a:t>临床与医保价值</a:t>
            </a:r>
            <a:endParaRPr lang="zh-CN" altLang="zh-CN" sz="2000" dirty="0"/>
          </a:p>
        </p:txBody>
      </p:sp>
      <p:sp>
        <p:nvSpPr>
          <p:cNvPr id="8" name="Rectangle 21"/>
          <p:cNvSpPr/>
          <p:nvPr/>
        </p:nvSpPr>
        <p:spPr>
          <a:xfrm>
            <a:off x="2070537" y="6429729"/>
            <a:ext cx="9710427" cy="50655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lang="zh-CN" altLang="zh-CN" sz="1400" dirty="0">
                <a:solidFill>
                  <a:schemeClr val="tx1"/>
                </a:solidFill>
                <a:latin typeface="+mn-ea"/>
              </a:rPr>
              <a:t>双靶点疗效叠加低</a:t>
            </a:r>
            <a:r>
              <a:rPr lang="en-US" altLang="zh-CN" sz="1400" dirty="0">
                <a:solidFill>
                  <a:schemeClr val="tx1"/>
                </a:solidFill>
                <a:latin typeface="+mn-ea"/>
              </a:rPr>
              <a:t>DDI</a:t>
            </a:r>
            <a:r>
              <a:rPr lang="zh-CN" altLang="zh-CN" sz="1400" dirty="0">
                <a:solidFill>
                  <a:schemeClr val="tx1"/>
                </a:solidFill>
                <a:latin typeface="+mn-ea"/>
              </a:rPr>
              <a:t>优势，更适合重症风险高的基础病患者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 </a:t>
            </a:r>
            <a:endParaRPr lang="zh-CN" altLang="zh-CN" sz="1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Shape 1"/>
          <p:cNvSpPr/>
          <p:nvPr/>
        </p:nvSpPr>
        <p:spPr>
          <a:xfrm>
            <a:off x="83072" y="773336"/>
            <a:ext cx="3667455" cy="4561632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D4E3F3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83072" y="773336"/>
            <a:ext cx="3667455" cy="698500"/>
          </a:xfrm>
          <a:prstGeom prst="roundRect">
            <a:avLst>
              <a:gd name="adj" fmla="val 5000"/>
            </a:avLst>
          </a:prstGeom>
          <a:solidFill>
            <a:srgbClr val="2E6EB5"/>
          </a:solidFill>
        </p:spPr>
      </p:sp>
      <p:sp>
        <p:nvSpPr>
          <p:cNvPr id="19" name="Shape 3"/>
          <p:cNvSpPr/>
          <p:nvPr/>
        </p:nvSpPr>
        <p:spPr>
          <a:xfrm>
            <a:off x="311672" y="913036"/>
            <a:ext cx="406400" cy="406400"/>
          </a:xfrm>
          <a:prstGeom prst="ellipse">
            <a:avLst/>
          </a:prstGeom>
          <a:solidFill>
            <a:srgbClr val="1B4F8F"/>
          </a:solidFill>
        </p:spPr>
      </p:sp>
      <p:sp>
        <p:nvSpPr>
          <p:cNvPr id="20" name="Text 4"/>
          <p:cNvSpPr/>
          <p:nvPr/>
        </p:nvSpPr>
        <p:spPr>
          <a:xfrm>
            <a:off x="311672" y="913036"/>
            <a:ext cx="406400" cy="4064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</a:t>
            </a:r>
            <a:endParaRPr lang="en-US" sz="1600" dirty="0"/>
          </a:p>
        </p:txBody>
      </p:sp>
      <p:sp>
        <p:nvSpPr>
          <p:cNvPr id="21" name="Text 5"/>
          <p:cNvSpPr/>
          <p:nvPr/>
        </p:nvSpPr>
        <p:spPr>
          <a:xfrm>
            <a:off x="819672" y="773336"/>
            <a:ext cx="3556000" cy="6985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6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病毒载量下降更快</a:t>
            </a:r>
            <a:endParaRPr lang="en-US" sz="2600" dirty="0"/>
          </a:p>
        </p:txBody>
      </p:sp>
      <p:sp>
        <p:nvSpPr>
          <p:cNvPr id="24" name="Text 6"/>
          <p:cNvSpPr/>
          <p:nvPr/>
        </p:nvSpPr>
        <p:spPr>
          <a:xfrm>
            <a:off x="535880" y="1677581"/>
            <a:ext cx="2985049" cy="31503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  <a:spcBef>
                <a:spcPts val="1600"/>
              </a:spcBef>
            </a:pPr>
            <a:r>
              <a:rPr lang="en-US" sz="1600" dirty="0">
                <a:latin typeface="+mn-ea"/>
              </a:rPr>
              <a:t>第4天病毒载量差异最大</a:t>
            </a:r>
            <a:endParaRPr lang="en-US" sz="1600" dirty="0">
              <a:latin typeface="+mn-ea"/>
            </a:endParaRPr>
          </a:p>
          <a:p>
            <a:pPr>
              <a:lnSpc>
                <a:spcPct val="160000"/>
              </a:lnSpc>
              <a:spcBef>
                <a:spcPts val="1600"/>
              </a:spcBef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0.8</a:t>
            </a:r>
            <a:r>
              <a:rPr lang="en-US" sz="1600" dirty="0">
                <a:latin typeface="+mn-ea"/>
              </a:rPr>
              <a:t>log</a:t>
            </a:r>
            <a:r>
              <a:rPr lang="en-US" sz="1600" baseline="-25000" dirty="0">
                <a:latin typeface="+mn-ea"/>
              </a:rPr>
              <a:t>10</a:t>
            </a:r>
            <a:r>
              <a:rPr lang="en-US" sz="1600" dirty="0">
                <a:latin typeface="+mn-ea"/>
              </a:rPr>
              <a:t> 拷贝/mL</a:t>
            </a:r>
            <a:endParaRPr lang="en-US" sz="1600" dirty="0">
              <a:latin typeface="+mn-ea"/>
            </a:endParaRPr>
          </a:p>
          <a:p>
            <a:pPr>
              <a:lnSpc>
                <a:spcPct val="160000"/>
              </a:lnSpc>
              <a:spcBef>
                <a:spcPts val="1600"/>
              </a:spcBef>
            </a:pPr>
            <a:r>
              <a:rPr lang="en-US" sz="1600" dirty="0">
                <a:latin typeface="+mn-ea"/>
              </a:rPr>
              <a:t>（P &lt; 0.0001）</a:t>
            </a:r>
            <a:endParaRPr lang="en-US" sz="1600" dirty="0">
              <a:latin typeface="+mn-ea"/>
            </a:endParaRPr>
          </a:p>
          <a:p>
            <a:pPr>
              <a:lnSpc>
                <a:spcPct val="160000"/>
              </a:lnSpc>
              <a:spcBef>
                <a:spcPts val="1600"/>
              </a:spcBef>
            </a:pPr>
            <a:r>
              <a:rPr lang="en-US" sz="1600" dirty="0" err="1">
                <a:latin typeface="+mn-ea"/>
              </a:rPr>
              <a:t>高风险人群病毒载量</a:t>
            </a:r>
            <a:endParaRPr lang="en-US" sz="1600" dirty="0">
              <a:latin typeface="+mn-ea"/>
            </a:endParaRPr>
          </a:p>
          <a:p>
            <a:pPr>
              <a:lnSpc>
                <a:spcPct val="160000"/>
              </a:lnSpc>
              <a:spcBef>
                <a:spcPts val="1600"/>
              </a:spcBef>
            </a:pPr>
            <a:r>
              <a:rPr lang="en-US" sz="1600" dirty="0">
                <a:latin typeface="+mn-ea"/>
              </a:rPr>
              <a:t>抑制差异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1.1</a:t>
            </a:r>
            <a:r>
              <a:rPr lang="en-US" sz="1600" dirty="0">
                <a:latin typeface="+mn-ea"/>
              </a:rPr>
              <a:t>log</a:t>
            </a:r>
            <a:r>
              <a:rPr lang="en-US" sz="1600" baseline="-25000" dirty="0">
                <a:latin typeface="+mn-ea"/>
              </a:rPr>
              <a:t>10</a:t>
            </a:r>
            <a:r>
              <a:rPr lang="en-US" sz="1600" dirty="0">
                <a:latin typeface="+mn-ea"/>
              </a:rPr>
              <a:t> 拷贝/mL</a:t>
            </a:r>
            <a:endParaRPr lang="en-US" sz="1600" dirty="0">
              <a:latin typeface="+mn-ea"/>
            </a:endParaRPr>
          </a:p>
        </p:txBody>
      </p:sp>
      <p:sp>
        <p:nvSpPr>
          <p:cNvPr id="25" name="Shape 7"/>
          <p:cNvSpPr/>
          <p:nvPr/>
        </p:nvSpPr>
        <p:spPr>
          <a:xfrm>
            <a:off x="3926113" y="783903"/>
            <a:ext cx="3667455" cy="4551065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D4E3F3"/>
            </a:solidFill>
            <a:prstDash val="solid"/>
          </a:ln>
        </p:spPr>
      </p:sp>
      <p:sp>
        <p:nvSpPr>
          <p:cNvPr id="26" name="Shape 8"/>
          <p:cNvSpPr/>
          <p:nvPr/>
        </p:nvSpPr>
        <p:spPr>
          <a:xfrm>
            <a:off x="3926113" y="783903"/>
            <a:ext cx="3667455" cy="698500"/>
          </a:xfrm>
          <a:prstGeom prst="roundRect">
            <a:avLst>
              <a:gd name="adj" fmla="val 5000"/>
            </a:avLst>
          </a:prstGeom>
          <a:solidFill>
            <a:srgbClr val="2E6EB5"/>
          </a:solidFill>
        </p:spPr>
      </p:sp>
      <p:sp>
        <p:nvSpPr>
          <p:cNvPr id="27" name="Shape 9"/>
          <p:cNvSpPr/>
          <p:nvPr/>
        </p:nvSpPr>
        <p:spPr>
          <a:xfrm>
            <a:off x="4154713" y="923603"/>
            <a:ext cx="406400" cy="406400"/>
          </a:xfrm>
          <a:prstGeom prst="ellipse">
            <a:avLst/>
          </a:prstGeom>
          <a:solidFill>
            <a:srgbClr val="1B4F8F"/>
          </a:solidFill>
        </p:spPr>
      </p:sp>
      <p:sp>
        <p:nvSpPr>
          <p:cNvPr id="28" name="Text 10"/>
          <p:cNvSpPr/>
          <p:nvPr/>
        </p:nvSpPr>
        <p:spPr>
          <a:xfrm>
            <a:off x="4154713" y="923603"/>
            <a:ext cx="406400" cy="4064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</a:t>
            </a:r>
            <a:endParaRPr lang="en-US" sz="1600" dirty="0"/>
          </a:p>
        </p:txBody>
      </p:sp>
      <p:sp>
        <p:nvSpPr>
          <p:cNvPr id="29" name="Text 11"/>
          <p:cNvSpPr/>
          <p:nvPr/>
        </p:nvSpPr>
        <p:spPr>
          <a:xfrm>
            <a:off x="4688389" y="783903"/>
            <a:ext cx="2315270" cy="6985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6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60岁以上患者</a:t>
            </a:r>
            <a:endParaRPr lang="en-US" sz="2600" dirty="0"/>
          </a:p>
        </p:txBody>
      </p:sp>
      <p:sp>
        <p:nvSpPr>
          <p:cNvPr id="30" name="Text 12"/>
          <p:cNvSpPr/>
          <p:nvPr/>
        </p:nvSpPr>
        <p:spPr>
          <a:xfrm>
            <a:off x="4151540" y="1644881"/>
            <a:ext cx="2651800" cy="320331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  <a:spcBef>
                <a:spcPts val="1600"/>
              </a:spcBef>
            </a:pPr>
            <a:r>
              <a:rPr lang="en-US" sz="1600" dirty="0" err="1">
                <a:latin typeface="+mn-ea"/>
              </a:rPr>
              <a:t>症状恢复提前</a:t>
            </a:r>
            <a:endParaRPr lang="en-US" sz="1600" dirty="0">
              <a:latin typeface="+mn-ea"/>
            </a:endParaRPr>
          </a:p>
          <a:p>
            <a:pPr>
              <a:lnSpc>
                <a:spcPct val="160000"/>
              </a:lnSpc>
              <a:spcBef>
                <a:spcPts val="1600"/>
              </a:spcBef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  4.57</a:t>
            </a:r>
            <a:r>
              <a:rPr lang="en-US" sz="1600" dirty="0">
                <a:latin typeface="+mn-ea"/>
              </a:rPr>
              <a:t>天</a:t>
            </a:r>
            <a:endParaRPr lang="en-US" sz="1600" dirty="0">
              <a:latin typeface="+mn-ea"/>
            </a:endParaRPr>
          </a:p>
          <a:p>
            <a:pPr>
              <a:lnSpc>
                <a:spcPct val="160000"/>
              </a:lnSpc>
              <a:spcBef>
                <a:spcPts val="1600"/>
              </a:spcBef>
            </a:pPr>
            <a:r>
              <a:rPr lang="en-US" sz="1600" dirty="0">
                <a:latin typeface="+mn-ea"/>
              </a:rPr>
              <a:t>HR=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2.00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60000"/>
              </a:lnSpc>
              <a:spcBef>
                <a:spcPts val="1600"/>
              </a:spcBef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+mn-ea"/>
              </a:rPr>
              <a:t>显著临床获益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60000"/>
              </a:lnSpc>
              <a:spcBef>
                <a:spcPts val="1600"/>
              </a:spcBef>
            </a:pPr>
            <a:r>
              <a:rPr lang="en-US" sz="1600" dirty="0" err="1">
                <a:latin typeface="+mn-ea"/>
              </a:rPr>
              <a:t>症状恢复时间大幅缩短</a:t>
            </a:r>
            <a:endParaRPr lang="en-US" sz="1600" dirty="0">
              <a:latin typeface="+mn-ea"/>
            </a:endParaRPr>
          </a:p>
        </p:txBody>
      </p:sp>
      <p:sp>
        <p:nvSpPr>
          <p:cNvPr id="31" name="Shape 13"/>
          <p:cNvSpPr/>
          <p:nvPr/>
        </p:nvSpPr>
        <p:spPr>
          <a:xfrm>
            <a:off x="7790083" y="773336"/>
            <a:ext cx="3323885" cy="4561632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D4E3F3"/>
            </a:solidFill>
            <a:prstDash val="solid"/>
          </a:ln>
        </p:spPr>
      </p:sp>
      <p:sp>
        <p:nvSpPr>
          <p:cNvPr id="32" name="Shape 14"/>
          <p:cNvSpPr/>
          <p:nvPr/>
        </p:nvSpPr>
        <p:spPr>
          <a:xfrm>
            <a:off x="7790083" y="773336"/>
            <a:ext cx="3323885" cy="698500"/>
          </a:xfrm>
          <a:prstGeom prst="roundRect">
            <a:avLst>
              <a:gd name="adj" fmla="val 5000"/>
            </a:avLst>
          </a:prstGeom>
          <a:solidFill>
            <a:srgbClr val="2E6EB5"/>
          </a:solidFill>
        </p:spPr>
      </p:sp>
      <p:sp>
        <p:nvSpPr>
          <p:cNvPr id="33" name="Shape 15"/>
          <p:cNvSpPr/>
          <p:nvPr/>
        </p:nvSpPr>
        <p:spPr>
          <a:xfrm>
            <a:off x="8018683" y="913036"/>
            <a:ext cx="406400" cy="406400"/>
          </a:xfrm>
          <a:prstGeom prst="ellipse">
            <a:avLst/>
          </a:prstGeom>
          <a:solidFill>
            <a:srgbClr val="1B4F8F"/>
          </a:solidFill>
        </p:spPr>
      </p:sp>
      <p:sp>
        <p:nvSpPr>
          <p:cNvPr id="34" name="Text 16"/>
          <p:cNvSpPr/>
          <p:nvPr/>
        </p:nvSpPr>
        <p:spPr>
          <a:xfrm>
            <a:off x="8018683" y="913036"/>
            <a:ext cx="406400" cy="4064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</a:t>
            </a:r>
            <a:endParaRPr lang="en-US" sz="1600" dirty="0"/>
          </a:p>
        </p:txBody>
      </p:sp>
      <p:sp>
        <p:nvSpPr>
          <p:cNvPr id="35" name="Text 17"/>
          <p:cNvSpPr/>
          <p:nvPr/>
        </p:nvSpPr>
        <p:spPr>
          <a:xfrm>
            <a:off x="8526683" y="773336"/>
            <a:ext cx="3556000" cy="6985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6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心血管疾病患者</a:t>
            </a:r>
            <a:endParaRPr lang="en-US" sz="2600" dirty="0"/>
          </a:p>
        </p:txBody>
      </p:sp>
      <p:sp>
        <p:nvSpPr>
          <p:cNvPr id="36" name="Text 18"/>
          <p:cNvSpPr/>
          <p:nvPr/>
        </p:nvSpPr>
        <p:spPr>
          <a:xfrm>
            <a:off x="7977006" y="1658218"/>
            <a:ext cx="3136962" cy="336790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en-US" sz="1600" dirty="0" err="1">
                <a:latin typeface="+mn-ea"/>
              </a:rPr>
              <a:t>症状恢复提前</a:t>
            </a:r>
            <a:endParaRPr lang="en-US" sz="1600" dirty="0">
              <a:latin typeface="+mn-ea"/>
            </a:endParaRPr>
          </a:p>
          <a:p>
            <a:pPr>
              <a:lnSpc>
                <a:spcPct val="160000"/>
              </a:lnSpc>
              <a:spcBef>
                <a:spcPts val="400"/>
              </a:spcBef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   5.57</a:t>
            </a:r>
            <a:r>
              <a:rPr lang="en-US" sz="1600" dirty="0">
                <a:latin typeface="+mn-ea"/>
              </a:rPr>
              <a:t>天</a:t>
            </a:r>
            <a:endParaRPr lang="en-US" sz="1600" dirty="0">
              <a:latin typeface="+mn-ea"/>
            </a:endParaRPr>
          </a:p>
          <a:p>
            <a:pPr>
              <a:lnSpc>
                <a:spcPct val="160000"/>
              </a:lnSpc>
              <a:spcBef>
                <a:spcPts val="1600"/>
              </a:spcBef>
            </a:pPr>
            <a:r>
              <a:rPr lang="en-US" sz="1600" dirty="0">
                <a:latin typeface="+mn-ea"/>
              </a:rPr>
              <a:t>HR=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2.21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60000"/>
              </a:lnSpc>
              <a:spcBef>
                <a:spcPts val="1600"/>
              </a:spcBef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+mn-ea"/>
              </a:rPr>
              <a:t>疗效十分显著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60000"/>
              </a:lnSpc>
            </a:pPr>
            <a:r>
              <a:rPr lang="en-US" sz="1600" dirty="0" err="1">
                <a:latin typeface="+mn-ea"/>
              </a:rPr>
              <a:t>伴心血管疾病高风险人群获益最大</a:t>
            </a:r>
            <a:endParaRPr lang="en-US" sz="1600" dirty="0">
              <a:latin typeface="+mn-ea"/>
            </a:endParaRPr>
          </a:p>
        </p:txBody>
      </p:sp>
      <p:sp>
        <p:nvSpPr>
          <p:cNvPr id="37" name="Shape 2"/>
          <p:cNvSpPr/>
          <p:nvPr/>
        </p:nvSpPr>
        <p:spPr>
          <a:xfrm>
            <a:off x="83072" y="5657881"/>
            <a:ext cx="11030896" cy="550083"/>
          </a:xfrm>
          <a:prstGeom prst="roundRect">
            <a:avLst>
              <a:gd name="adj" fmla="val 5000"/>
            </a:avLst>
          </a:prstGeom>
          <a:solidFill>
            <a:srgbClr val="2E6EB5"/>
          </a:solidFill>
        </p:spPr>
        <p:txBody>
          <a:bodyPr/>
          <a:lstStyle/>
          <a:p>
            <a:pPr algn="ctr"/>
            <a:r>
              <a:rPr lang="zh-CN" altLang="zh-CN" sz="2600" b="1" dirty="0">
                <a:solidFill>
                  <a:schemeClr val="bg1"/>
                </a:solidFill>
              </a:rPr>
              <a:t>高危患者既需要更快抗病毒，也最需要避免利托那韦相关</a:t>
            </a:r>
            <a:r>
              <a:rPr lang="en-US" altLang="zh-CN" sz="2600" b="1" dirty="0">
                <a:solidFill>
                  <a:schemeClr val="bg1"/>
                </a:solidFill>
              </a:rPr>
              <a:t>DDI</a:t>
            </a:r>
            <a:endParaRPr lang="zh-CN" altLang="zh-CN" sz="2600" dirty="0">
              <a:solidFill>
                <a:schemeClr val="bg1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 rot="20884613" flipH="1">
            <a:off x="4153854" y="2140245"/>
            <a:ext cx="1330482" cy="685964"/>
            <a:chOff x="8745138" y="3855682"/>
            <a:chExt cx="907656" cy="718635"/>
          </a:xfrm>
          <a:solidFill>
            <a:schemeClr val="accent1"/>
          </a:solidFill>
        </p:grpSpPr>
        <p:sp>
          <p:nvSpPr>
            <p:cNvPr id="42" name="任意多边形: 形状 41"/>
            <p:cNvSpPr/>
            <p:nvPr/>
          </p:nvSpPr>
          <p:spPr>
            <a:xfrm rot="20369438" flipH="1">
              <a:off x="8745138" y="3855682"/>
              <a:ext cx="907656" cy="498618"/>
            </a:xfrm>
            <a:custGeom>
              <a:avLst/>
              <a:gdLst>
                <a:gd name="connsiteX0" fmla="*/ 0 w 1908738"/>
                <a:gd name="connsiteY0" fmla="*/ 178662 h 542424"/>
                <a:gd name="connsiteX1" fmla="*/ 76556 w 1908738"/>
                <a:gd name="connsiteY1" fmla="*/ 143045 h 542424"/>
                <a:gd name="connsiteX2" fmla="*/ 167180 w 1908738"/>
                <a:gd name="connsiteY2" fmla="*/ 108011 h 542424"/>
                <a:gd name="connsiteX3" fmla="*/ 287687 w 1908738"/>
                <a:gd name="connsiteY3" fmla="*/ 69998 h 542424"/>
                <a:gd name="connsiteX4" fmla="*/ 433696 w 1908738"/>
                <a:gd name="connsiteY4" fmla="*/ 35443 h 542424"/>
                <a:gd name="connsiteX5" fmla="*/ 600037 w 1908738"/>
                <a:gd name="connsiteY5" fmla="*/ 10421 h 542424"/>
                <a:gd name="connsiteX6" fmla="*/ 688949 w 1908738"/>
                <a:gd name="connsiteY6" fmla="*/ 3078 h 542424"/>
                <a:gd name="connsiteX7" fmla="*/ 711644 w 1908738"/>
                <a:gd name="connsiteY7" fmla="*/ 1949 h 542424"/>
                <a:gd name="connsiteX8" fmla="*/ 723042 w 1908738"/>
                <a:gd name="connsiteY8" fmla="*/ 1401 h 542424"/>
                <a:gd name="connsiteX9" fmla="*/ 734475 w 1908738"/>
                <a:gd name="connsiteY9" fmla="*/ 1059 h 542424"/>
                <a:gd name="connsiteX10" fmla="*/ 757461 w 1908738"/>
                <a:gd name="connsiteY10" fmla="*/ 374 h 542424"/>
                <a:gd name="connsiteX11" fmla="*/ 780566 w 1908738"/>
                <a:gd name="connsiteY11" fmla="*/ 117 h 542424"/>
                <a:gd name="connsiteX12" fmla="*/ 827119 w 1908738"/>
                <a:gd name="connsiteY12" fmla="*/ 288 h 542424"/>
                <a:gd name="connsiteX13" fmla="*/ 850516 w 1908738"/>
                <a:gd name="connsiteY13" fmla="*/ 888 h 542424"/>
                <a:gd name="connsiteX14" fmla="*/ 873997 w 1908738"/>
                <a:gd name="connsiteY14" fmla="*/ 1675 h 542424"/>
                <a:gd name="connsiteX15" fmla="*/ 968232 w 1908738"/>
                <a:gd name="connsiteY15" fmla="*/ 8264 h 542424"/>
                <a:gd name="connsiteX16" fmla="*/ 1155163 w 1908738"/>
                <a:gd name="connsiteY16" fmla="*/ 36042 h 542424"/>
                <a:gd name="connsiteX17" fmla="*/ 1333382 w 1908738"/>
                <a:gd name="connsiteY17" fmla="*/ 82115 h 542424"/>
                <a:gd name="connsiteX18" fmla="*/ 1495736 w 1908738"/>
                <a:gd name="connsiteY18" fmla="*/ 141607 h 542424"/>
                <a:gd name="connsiteX19" fmla="*/ 1636387 w 1908738"/>
                <a:gd name="connsiteY19" fmla="*/ 207723 h 542424"/>
                <a:gd name="connsiteX20" fmla="*/ 1667554 w 1908738"/>
                <a:gd name="connsiteY20" fmla="*/ 224461 h 542424"/>
                <a:gd name="connsiteX21" fmla="*/ 1682598 w 1908738"/>
                <a:gd name="connsiteY21" fmla="*/ 232608 h 542424"/>
                <a:gd name="connsiteX22" fmla="*/ 1697094 w 1908738"/>
                <a:gd name="connsiteY22" fmla="*/ 240875 h 542424"/>
                <a:gd name="connsiteX23" fmla="*/ 1724992 w 1908738"/>
                <a:gd name="connsiteY23" fmla="*/ 256809 h 542424"/>
                <a:gd name="connsiteX24" fmla="*/ 1750938 w 1908738"/>
                <a:gd name="connsiteY24" fmla="*/ 272503 h 542424"/>
                <a:gd name="connsiteX25" fmla="*/ 1775207 w 1908738"/>
                <a:gd name="connsiteY25" fmla="*/ 287359 h 542424"/>
                <a:gd name="connsiteX26" fmla="*/ 1797474 w 1908738"/>
                <a:gd name="connsiteY26" fmla="*/ 301667 h 542424"/>
                <a:gd name="connsiteX27" fmla="*/ 1817995 w 1908738"/>
                <a:gd name="connsiteY27" fmla="*/ 314897 h 542424"/>
                <a:gd name="connsiteX28" fmla="*/ 1836376 w 1908738"/>
                <a:gd name="connsiteY28" fmla="*/ 327391 h 542424"/>
                <a:gd name="connsiteX29" fmla="*/ 1867389 w 1908738"/>
                <a:gd name="connsiteY29" fmla="*/ 348665 h 542424"/>
                <a:gd name="connsiteX30" fmla="*/ 1889946 w 1908738"/>
                <a:gd name="connsiteY30" fmla="*/ 364873 h 542424"/>
                <a:gd name="connsiteX31" fmla="*/ 1908739 w 1908738"/>
                <a:gd name="connsiteY31" fmla="*/ 378394 h 542424"/>
                <a:gd name="connsiteX32" fmla="*/ 1773941 w 1908738"/>
                <a:gd name="connsiteY32" fmla="*/ 542425 h 542424"/>
                <a:gd name="connsiteX33" fmla="*/ 1758383 w 1908738"/>
                <a:gd name="connsiteY33" fmla="*/ 528459 h 542424"/>
                <a:gd name="connsiteX34" fmla="*/ 1739693 w 1908738"/>
                <a:gd name="connsiteY34" fmla="*/ 511652 h 542424"/>
                <a:gd name="connsiteX35" fmla="*/ 1713901 w 1908738"/>
                <a:gd name="connsiteY35" fmla="*/ 489505 h 542424"/>
                <a:gd name="connsiteX36" fmla="*/ 1698583 w 1908738"/>
                <a:gd name="connsiteY36" fmla="*/ 476429 h 542424"/>
                <a:gd name="connsiteX37" fmla="*/ 1681434 w 1908738"/>
                <a:gd name="connsiteY37" fmla="*/ 462549 h 542424"/>
                <a:gd name="connsiteX38" fmla="*/ 1662795 w 1908738"/>
                <a:gd name="connsiteY38" fmla="*/ 447470 h 542424"/>
                <a:gd name="connsiteX39" fmla="*/ 1642412 w 1908738"/>
                <a:gd name="connsiteY39" fmla="*/ 431725 h 542424"/>
                <a:gd name="connsiteX40" fmla="*/ 1620573 w 1908738"/>
                <a:gd name="connsiteY40" fmla="*/ 415020 h 542424"/>
                <a:gd name="connsiteX41" fmla="*/ 1597022 w 1908738"/>
                <a:gd name="connsiteY41" fmla="*/ 397940 h 542424"/>
                <a:gd name="connsiteX42" fmla="*/ 1584768 w 1908738"/>
                <a:gd name="connsiteY42" fmla="*/ 389040 h 542424"/>
                <a:gd name="connsiteX43" fmla="*/ 1572017 w 1908738"/>
                <a:gd name="connsiteY43" fmla="*/ 380226 h 542424"/>
                <a:gd name="connsiteX44" fmla="*/ 1545523 w 1908738"/>
                <a:gd name="connsiteY44" fmla="*/ 362049 h 542424"/>
                <a:gd name="connsiteX45" fmla="*/ 1424776 w 1908738"/>
                <a:gd name="connsiteY45" fmla="*/ 288369 h 542424"/>
                <a:gd name="connsiteX46" fmla="*/ 1282824 w 1908738"/>
                <a:gd name="connsiteY46" fmla="*/ 218112 h 542424"/>
                <a:gd name="connsiteX47" fmla="*/ 1123620 w 1908738"/>
                <a:gd name="connsiteY47" fmla="*/ 157952 h 542424"/>
                <a:gd name="connsiteX48" fmla="*/ 952624 w 1908738"/>
                <a:gd name="connsiteY48" fmla="*/ 113231 h 542424"/>
                <a:gd name="connsiteX49" fmla="*/ 864841 w 1908738"/>
                <a:gd name="connsiteY49" fmla="*/ 97416 h 542424"/>
                <a:gd name="connsiteX50" fmla="*/ 842797 w 1908738"/>
                <a:gd name="connsiteY50" fmla="*/ 94284 h 542424"/>
                <a:gd name="connsiteX51" fmla="*/ 820769 w 1908738"/>
                <a:gd name="connsiteY51" fmla="*/ 91323 h 542424"/>
                <a:gd name="connsiteX52" fmla="*/ 776750 w 1908738"/>
                <a:gd name="connsiteY52" fmla="*/ 86377 h 542424"/>
                <a:gd name="connsiteX53" fmla="*/ 754791 w 1908738"/>
                <a:gd name="connsiteY53" fmla="*/ 84238 h 542424"/>
                <a:gd name="connsiteX54" fmla="*/ 732883 w 1908738"/>
                <a:gd name="connsiteY54" fmla="*/ 82526 h 542424"/>
                <a:gd name="connsiteX55" fmla="*/ 721964 w 1908738"/>
                <a:gd name="connsiteY55" fmla="*/ 81670 h 542424"/>
                <a:gd name="connsiteX56" fmla="*/ 711062 w 1908738"/>
                <a:gd name="connsiteY56" fmla="*/ 81020 h 542424"/>
                <a:gd name="connsiteX57" fmla="*/ 689326 w 1908738"/>
                <a:gd name="connsiteY57" fmla="*/ 79736 h 542424"/>
                <a:gd name="connsiteX58" fmla="*/ 603545 w 1908738"/>
                <a:gd name="connsiteY58" fmla="*/ 77512 h 542424"/>
                <a:gd name="connsiteX59" fmla="*/ 440576 w 1908738"/>
                <a:gd name="connsiteY59" fmla="*/ 84221 h 542424"/>
                <a:gd name="connsiteX60" fmla="*/ 294875 w 1908738"/>
                <a:gd name="connsiteY60" fmla="*/ 102397 h 542424"/>
                <a:gd name="connsiteX61" fmla="*/ 172725 w 1908738"/>
                <a:gd name="connsiteY61" fmla="*/ 126803 h 542424"/>
                <a:gd name="connsiteX62" fmla="*/ 79671 w 1908738"/>
                <a:gd name="connsiteY62" fmla="*/ 151620 h 542424"/>
                <a:gd name="connsiteX63" fmla="*/ 17 w 1908738"/>
                <a:gd name="connsiteY63" fmla="*/ 178644 h 54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908738" h="542424">
                  <a:moveTo>
                    <a:pt x="0" y="178662"/>
                  </a:moveTo>
                  <a:cubicBezTo>
                    <a:pt x="0" y="178662"/>
                    <a:pt x="26990" y="164028"/>
                    <a:pt x="76556" y="143045"/>
                  </a:cubicBezTo>
                  <a:cubicBezTo>
                    <a:pt x="101355" y="132622"/>
                    <a:pt x="131734" y="120488"/>
                    <a:pt x="167180" y="108011"/>
                  </a:cubicBezTo>
                  <a:cubicBezTo>
                    <a:pt x="202591" y="95448"/>
                    <a:pt x="243017" y="82475"/>
                    <a:pt x="287687" y="69998"/>
                  </a:cubicBezTo>
                  <a:cubicBezTo>
                    <a:pt x="332374" y="57573"/>
                    <a:pt x="381323" y="45695"/>
                    <a:pt x="433696" y="35443"/>
                  </a:cubicBezTo>
                  <a:cubicBezTo>
                    <a:pt x="486067" y="25242"/>
                    <a:pt x="541845" y="16462"/>
                    <a:pt x="600037" y="10421"/>
                  </a:cubicBezTo>
                  <a:cubicBezTo>
                    <a:pt x="629115" y="7203"/>
                    <a:pt x="658827" y="4995"/>
                    <a:pt x="688949" y="3078"/>
                  </a:cubicBezTo>
                  <a:cubicBezTo>
                    <a:pt x="696497" y="2702"/>
                    <a:pt x="704062" y="2325"/>
                    <a:pt x="711644" y="1949"/>
                  </a:cubicBezTo>
                  <a:cubicBezTo>
                    <a:pt x="715443" y="1760"/>
                    <a:pt x="719243" y="1572"/>
                    <a:pt x="723042" y="1401"/>
                  </a:cubicBezTo>
                  <a:cubicBezTo>
                    <a:pt x="726859" y="1281"/>
                    <a:pt x="730659" y="1178"/>
                    <a:pt x="734475" y="1059"/>
                  </a:cubicBezTo>
                  <a:cubicBezTo>
                    <a:pt x="742126" y="836"/>
                    <a:pt x="749776" y="597"/>
                    <a:pt x="757461" y="374"/>
                  </a:cubicBezTo>
                  <a:cubicBezTo>
                    <a:pt x="765145" y="288"/>
                    <a:pt x="772847" y="203"/>
                    <a:pt x="780566" y="117"/>
                  </a:cubicBezTo>
                  <a:cubicBezTo>
                    <a:pt x="796021" y="-174"/>
                    <a:pt x="811527" y="152"/>
                    <a:pt x="827119" y="288"/>
                  </a:cubicBezTo>
                  <a:cubicBezTo>
                    <a:pt x="834924" y="288"/>
                    <a:pt x="842711" y="682"/>
                    <a:pt x="850516" y="888"/>
                  </a:cubicBezTo>
                  <a:cubicBezTo>
                    <a:pt x="858320" y="1144"/>
                    <a:pt x="866159" y="1315"/>
                    <a:pt x="873997" y="1675"/>
                  </a:cubicBezTo>
                  <a:cubicBezTo>
                    <a:pt x="905318" y="3198"/>
                    <a:pt x="936809" y="5098"/>
                    <a:pt x="968232" y="8264"/>
                  </a:cubicBezTo>
                  <a:cubicBezTo>
                    <a:pt x="1031096" y="14289"/>
                    <a:pt x="1093891" y="23531"/>
                    <a:pt x="1155163" y="36042"/>
                  </a:cubicBezTo>
                  <a:cubicBezTo>
                    <a:pt x="1216435" y="48570"/>
                    <a:pt x="1276252" y="64179"/>
                    <a:pt x="1333382" y="82115"/>
                  </a:cubicBezTo>
                  <a:cubicBezTo>
                    <a:pt x="1390495" y="100069"/>
                    <a:pt x="1445007" y="120128"/>
                    <a:pt x="1495736" y="141607"/>
                  </a:cubicBezTo>
                  <a:cubicBezTo>
                    <a:pt x="1546482" y="163070"/>
                    <a:pt x="1593531" y="185644"/>
                    <a:pt x="1636387" y="207723"/>
                  </a:cubicBezTo>
                  <a:cubicBezTo>
                    <a:pt x="1646998" y="213422"/>
                    <a:pt x="1657404" y="219002"/>
                    <a:pt x="1667554" y="224461"/>
                  </a:cubicBezTo>
                  <a:cubicBezTo>
                    <a:pt x="1672620" y="227217"/>
                    <a:pt x="1677703" y="229853"/>
                    <a:pt x="1682598" y="232608"/>
                  </a:cubicBezTo>
                  <a:cubicBezTo>
                    <a:pt x="1687492" y="235398"/>
                    <a:pt x="1692319" y="238153"/>
                    <a:pt x="1697094" y="240875"/>
                  </a:cubicBezTo>
                  <a:cubicBezTo>
                    <a:pt x="1706644" y="246334"/>
                    <a:pt x="1715938" y="251657"/>
                    <a:pt x="1724992" y="256809"/>
                  </a:cubicBezTo>
                  <a:cubicBezTo>
                    <a:pt x="1733891" y="262200"/>
                    <a:pt x="1742552" y="267437"/>
                    <a:pt x="1750938" y="272503"/>
                  </a:cubicBezTo>
                  <a:cubicBezTo>
                    <a:pt x="1759290" y="277621"/>
                    <a:pt x="1767505" y="282430"/>
                    <a:pt x="1775207" y="287359"/>
                  </a:cubicBezTo>
                  <a:cubicBezTo>
                    <a:pt x="1782909" y="292306"/>
                    <a:pt x="1790337" y="297080"/>
                    <a:pt x="1797474" y="301667"/>
                  </a:cubicBezTo>
                  <a:cubicBezTo>
                    <a:pt x="1804611" y="306271"/>
                    <a:pt x="1811457" y="310687"/>
                    <a:pt x="1817995" y="314897"/>
                  </a:cubicBezTo>
                  <a:cubicBezTo>
                    <a:pt x="1824430" y="319262"/>
                    <a:pt x="1830557" y="323438"/>
                    <a:pt x="1836376" y="327391"/>
                  </a:cubicBezTo>
                  <a:cubicBezTo>
                    <a:pt x="1847980" y="335350"/>
                    <a:pt x="1858506" y="342299"/>
                    <a:pt x="1867389" y="348665"/>
                  </a:cubicBezTo>
                  <a:cubicBezTo>
                    <a:pt x="1876271" y="355049"/>
                    <a:pt x="1883819" y="360475"/>
                    <a:pt x="1889946" y="364873"/>
                  </a:cubicBezTo>
                  <a:cubicBezTo>
                    <a:pt x="1902201" y="373705"/>
                    <a:pt x="1908739" y="378394"/>
                    <a:pt x="1908739" y="378394"/>
                  </a:cubicBezTo>
                  <a:lnTo>
                    <a:pt x="1773941" y="542425"/>
                  </a:lnTo>
                  <a:cubicBezTo>
                    <a:pt x="1773941" y="542425"/>
                    <a:pt x="1768532" y="537564"/>
                    <a:pt x="1758383" y="528459"/>
                  </a:cubicBezTo>
                  <a:cubicBezTo>
                    <a:pt x="1753300" y="523889"/>
                    <a:pt x="1747053" y="518275"/>
                    <a:pt x="1739693" y="511652"/>
                  </a:cubicBezTo>
                  <a:cubicBezTo>
                    <a:pt x="1732334" y="505028"/>
                    <a:pt x="1723571" y="497823"/>
                    <a:pt x="1713901" y="489505"/>
                  </a:cubicBezTo>
                  <a:cubicBezTo>
                    <a:pt x="1709058" y="485363"/>
                    <a:pt x="1703940" y="481016"/>
                    <a:pt x="1698583" y="476429"/>
                  </a:cubicBezTo>
                  <a:cubicBezTo>
                    <a:pt x="1693123" y="471996"/>
                    <a:pt x="1687390" y="467375"/>
                    <a:pt x="1681434" y="462549"/>
                  </a:cubicBezTo>
                  <a:cubicBezTo>
                    <a:pt x="1675461" y="457722"/>
                    <a:pt x="1669248" y="452691"/>
                    <a:pt x="1662795" y="447470"/>
                  </a:cubicBezTo>
                  <a:cubicBezTo>
                    <a:pt x="1656343" y="442250"/>
                    <a:pt x="1649429" y="437167"/>
                    <a:pt x="1642412" y="431725"/>
                  </a:cubicBezTo>
                  <a:cubicBezTo>
                    <a:pt x="1635360" y="426333"/>
                    <a:pt x="1628069" y="420754"/>
                    <a:pt x="1620573" y="415020"/>
                  </a:cubicBezTo>
                  <a:cubicBezTo>
                    <a:pt x="1612940" y="409475"/>
                    <a:pt x="1605084" y="403793"/>
                    <a:pt x="1597022" y="397940"/>
                  </a:cubicBezTo>
                  <a:cubicBezTo>
                    <a:pt x="1592983" y="395013"/>
                    <a:pt x="1588893" y="392035"/>
                    <a:pt x="1584768" y="389040"/>
                  </a:cubicBezTo>
                  <a:cubicBezTo>
                    <a:pt x="1580626" y="386044"/>
                    <a:pt x="1576313" y="383204"/>
                    <a:pt x="1572017" y="380226"/>
                  </a:cubicBezTo>
                  <a:cubicBezTo>
                    <a:pt x="1563391" y="374304"/>
                    <a:pt x="1554543" y="368245"/>
                    <a:pt x="1545523" y="362049"/>
                  </a:cubicBezTo>
                  <a:cubicBezTo>
                    <a:pt x="1509017" y="337934"/>
                    <a:pt x="1468694" y="312861"/>
                    <a:pt x="1424776" y="288369"/>
                  </a:cubicBezTo>
                  <a:cubicBezTo>
                    <a:pt x="1380859" y="263860"/>
                    <a:pt x="1333262" y="240207"/>
                    <a:pt x="1282824" y="218112"/>
                  </a:cubicBezTo>
                  <a:cubicBezTo>
                    <a:pt x="1232369" y="196033"/>
                    <a:pt x="1178987" y="175701"/>
                    <a:pt x="1123620" y="157952"/>
                  </a:cubicBezTo>
                  <a:cubicBezTo>
                    <a:pt x="1068236" y="140204"/>
                    <a:pt x="1010832" y="125262"/>
                    <a:pt x="952624" y="113231"/>
                  </a:cubicBezTo>
                  <a:cubicBezTo>
                    <a:pt x="923545" y="107052"/>
                    <a:pt x="894193" y="102089"/>
                    <a:pt x="864841" y="97416"/>
                  </a:cubicBezTo>
                  <a:cubicBezTo>
                    <a:pt x="857498" y="96287"/>
                    <a:pt x="850139" y="95328"/>
                    <a:pt x="842797" y="94284"/>
                  </a:cubicBezTo>
                  <a:cubicBezTo>
                    <a:pt x="835454" y="93309"/>
                    <a:pt x="828112" y="92111"/>
                    <a:pt x="820769" y="91323"/>
                  </a:cubicBezTo>
                  <a:cubicBezTo>
                    <a:pt x="806067" y="89612"/>
                    <a:pt x="791417" y="87695"/>
                    <a:pt x="776750" y="86377"/>
                  </a:cubicBezTo>
                  <a:cubicBezTo>
                    <a:pt x="769424" y="85658"/>
                    <a:pt x="762099" y="84957"/>
                    <a:pt x="754791" y="84238"/>
                  </a:cubicBezTo>
                  <a:cubicBezTo>
                    <a:pt x="747465" y="83656"/>
                    <a:pt x="740174" y="83091"/>
                    <a:pt x="732883" y="82526"/>
                  </a:cubicBezTo>
                  <a:cubicBezTo>
                    <a:pt x="729238" y="82235"/>
                    <a:pt x="725592" y="81962"/>
                    <a:pt x="721964" y="81670"/>
                  </a:cubicBezTo>
                  <a:cubicBezTo>
                    <a:pt x="718319" y="81448"/>
                    <a:pt x="714690" y="81243"/>
                    <a:pt x="711062" y="81020"/>
                  </a:cubicBezTo>
                  <a:cubicBezTo>
                    <a:pt x="703788" y="80592"/>
                    <a:pt x="696548" y="80164"/>
                    <a:pt x="689326" y="79736"/>
                  </a:cubicBezTo>
                  <a:cubicBezTo>
                    <a:pt x="660401" y="78436"/>
                    <a:pt x="631751" y="77460"/>
                    <a:pt x="603545" y="77512"/>
                  </a:cubicBezTo>
                  <a:cubicBezTo>
                    <a:pt x="547100" y="77238"/>
                    <a:pt x="492400" y="79856"/>
                    <a:pt x="440576" y="84221"/>
                  </a:cubicBezTo>
                  <a:cubicBezTo>
                    <a:pt x="388751" y="88636"/>
                    <a:pt x="339837" y="95020"/>
                    <a:pt x="294875" y="102397"/>
                  </a:cubicBezTo>
                  <a:cubicBezTo>
                    <a:pt x="249914" y="109842"/>
                    <a:pt x="208872" y="118245"/>
                    <a:pt x="172725" y="126803"/>
                  </a:cubicBezTo>
                  <a:cubicBezTo>
                    <a:pt x="136544" y="135292"/>
                    <a:pt x="105292" y="143986"/>
                    <a:pt x="79671" y="151620"/>
                  </a:cubicBezTo>
                  <a:cubicBezTo>
                    <a:pt x="28445" y="167006"/>
                    <a:pt x="17" y="178644"/>
                    <a:pt x="17" y="178644"/>
                  </a:cubicBezTo>
                  <a:close/>
                </a:path>
              </a:pathLst>
            </a:custGeom>
            <a:grpFill/>
            <a:ln w="170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43" name="任意多边形: 形状 42"/>
            <p:cNvSpPr/>
            <p:nvPr/>
          </p:nvSpPr>
          <p:spPr>
            <a:xfrm rot="20369438" flipH="1">
              <a:off x="8752265" y="4208120"/>
              <a:ext cx="199396" cy="366197"/>
            </a:xfrm>
            <a:custGeom>
              <a:avLst/>
              <a:gdLst>
                <a:gd name="connsiteX0" fmla="*/ 271222 w 419318"/>
                <a:gd name="connsiteY0" fmla="*/ 0 h 398369"/>
                <a:gd name="connsiteX1" fmla="*/ 187187 w 419318"/>
                <a:gd name="connsiteY1" fmla="*/ 207041 h 398369"/>
                <a:gd name="connsiteX2" fmla="*/ 0 w 419318"/>
                <a:gd name="connsiteY2" fmla="*/ 329037 h 398369"/>
                <a:gd name="connsiteX3" fmla="*/ 419319 w 419318"/>
                <a:gd name="connsiteY3" fmla="*/ 398370 h 398369"/>
                <a:gd name="connsiteX4" fmla="*/ 271222 w 419318"/>
                <a:gd name="connsiteY4" fmla="*/ 0 h 39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318" h="398369">
                  <a:moveTo>
                    <a:pt x="271222" y="0"/>
                  </a:moveTo>
                  <a:lnTo>
                    <a:pt x="187187" y="207041"/>
                  </a:lnTo>
                  <a:lnTo>
                    <a:pt x="0" y="329037"/>
                  </a:lnTo>
                  <a:lnTo>
                    <a:pt x="419319" y="398370"/>
                  </a:lnTo>
                  <a:lnTo>
                    <a:pt x="271222" y="0"/>
                  </a:lnTo>
                  <a:close/>
                </a:path>
              </a:pathLst>
            </a:custGeom>
            <a:grpFill/>
            <a:ln w="170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  <p:pic>
        <p:nvPicPr>
          <p:cNvPr id="48" name="图片 4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73" y="6069419"/>
            <a:ext cx="1471940" cy="762936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132" y="44498"/>
            <a:ext cx="1461067" cy="1643700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 rot="20884613" flipH="1">
            <a:off x="8133206" y="2037502"/>
            <a:ext cx="1330482" cy="685964"/>
            <a:chOff x="8745138" y="3855682"/>
            <a:chExt cx="907656" cy="718635"/>
          </a:xfrm>
          <a:solidFill>
            <a:schemeClr val="accent1"/>
          </a:solidFill>
        </p:grpSpPr>
        <p:sp>
          <p:nvSpPr>
            <p:cNvPr id="52" name="任意多边形: 形状 51"/>
            <p:cNvSpPr/>
            <p:nvPr/>
          </p:nvSpPr>
          <p:spPr>
            <a:xfrm rot="20369438" flipH="1">
              <a:off x="8745138" y="3855682"/>
              <a:ext cx="907656" cy="498618"/>
            </a:xfrm>
            <a:custGeom>
              <a:avLst/>
              <a:gdLst>
                <a:gd name="connsiteX0" fmla="*/ 0 w 1908738"/>
                <a:gd name="connsiteY0" fmla="*/ 178662 h 542424"/>
                <a:gd name="connsiteX1" fmla="*/ 76556 w 1908738"/>
                <a:gd name="connsiteY1" fmla="*/ 143045 h 542424"/>
                <a:gd name="connsiteX2" fmla="*/ 167180 w 1908738"/>
                <a:gd name="connsiteY2" fmla="*/ 108011 h 542424"/>
                <a:gd name="connsiteX3" fmla="*/ 287687 w 1908738"/>
                <a:gd name="connsiteY3" fmla="*/ 69998 h 542424"/>
                <a:gd name="connsiteX4" fmla="*/ 433696 w 1908738"/>
                <a:gd name="connsiteY4" fmla="*/ 35443 h 542424"/>
                <a:gd name="connsiteX5" fmla="*/ 600037 w 1908738"/>
                <a:gd name="connsiteY5" fmla="*/ 10421 h 542424"/>
                <a:gd name="connsiteX6" fmla="*/ 688949 w 1908738"/>
                <a:gd name="connsiteY6" fmla="*/ 3078 h 542424"/>
                <a:gd name="connsiteX7" fmla="*/ 711644 w 1908738"/>
                <a:gd name="connsiteY7" fmla="*/ 1949 h 542424"/>
                <a:gd name="connsiteX8" fmla="*/ 723042 w 1908738"/>
                <a:gd name="connsiteY8" fmla="*/ 1401 h 542424"/>
                <a:gd name="connsiteX9" fmla="*/ 734475 w 1908738"/>
                <a:gd name="connsiteY9" fmla="*/ 1059 h 542424"/>
                <a:gd name="connsiteX10" fmla="*/ 757461 w 1908738"/>
                <a:gd name="connsiteY10" fmla="*/ 374 h 542424"/>
                <a:gd name="connsiteX11" fmla="*/ 780566 w 1908738"/>
                <a:gd name="connsiteY11" fmla="*/ 117 h 542424"/>
                <a:gd name="connsiteX12" fmla="*/ 827119 w 1908738"/>
                <a:gd name="connsiteY12" fmla="*/ 288 h 542424"/>
                <a:gd name="connsiteX13" fmla="*/ 850516 w 1908738"/>
                <a:gd name="connsiteY13" fmla="*/ 888 h 542424"/>
                <a:gd name="connsiteX14" fmla="*/ 873997 w 1908738"/>
                <a:gd name="connsiteY14" fmla="*/ 1675 h 542424"/>
                <a:gd name="connsiteX15" fmla="*/ 968232 w 1908738"/>
                <a:gd name="connsiteY15" fmla="*/ 8264 h 542424"/>
                <a:gd name="connsiteX16" fmla="*/ 1155163 w 1908738"/>
                <a:gd name="connsiteY16" fmla="*/ 36042 h 542424"/>
                <a:gd name="connsiteX17" fmla="*/ 1333382 w 1908738"/>
                <a:gd name="connsiteY17" fmla="*/ 82115 h 542424"/>
                <a:gd name="connsiteX18" fmla="*/ 1495736 w 1908738"/>
                <a:gd name="connsiteY18" fmla="*/ 141607 h 542424"/>
                <a:gd name="connsiteX19" fmla="*/ 1636387 w 1908738"/>
                <a:gd name="connsiteY19" fmla="*/ 207723 h 542424"/>
                <a:gd name="connsiteX20" fmla="*/ 1667554 w 1908738"/>
                <a:gd name="connsiteY20" fmla="*/ 224461 h 542424"/>
                <a:gd name="connsiteX21" fmla="*/ 1682598 w 1908738"/>
                <a:gd name="connsiteY21" fmla="*/ 232608 h 542424"/>
                <a:gd name="connsiteX22" fmla="*/ 1697094 w 1908738"/>
                <a:gd name="connsiteY22" fmla="*/ 240875 h 542424"/>
                <a:gd name="connsiteX23" fmla="*/ 1724992 w 1908738"/>
                <a:gd name="connsiteY23" fmla="*/ 256809 h 542424"/>
                <a:gd name="connsiteX24" fmla="*/ 1750938 w 1908738"/>
                <a:gd name="connsiteY24" fmla="*/ 272503 h 542424"/>
                <a:gd name="connsiteX25" fmla="*/ 1775207 w 1908738"/>
                <a:gd name="connsiteY25" fmla="*/ 287359 h 542424"/>
                <a:gd name="connsiteX26" fmla="*/ 1797474 w 1908738"/>
                <a:gd name="connsiteY26" fmla="*/ 301667 h 542424"/>
                <a:gd name="connsiteX27" fmla="*/ 1817995 w 1908738"/>
                <a:gd name="connsiteY27" fmla="*/ 314897 h 542424"/>
                <a:gd name="connsiteX28" fmla="*/ 1836376 w 1908738"/>
                <a:gd name="connsiteY28" fmla="*/ 327391 h 542424"/>
                <a:gd name="connsiteX29" fmla="*/ 1867389 w 1908738"/>
                <a:gd name="connsiteY29" fmla="*/ 348665 h 542424"/>
                <a:gd name="connsiteX30" fmla="*/ 1889946 w 1908738"/>
                <a:gd name="connsiteY30" fmla="*/ 364873 h 542424"/>
                <a:gd name="connsiteX31" fmla="*/ 1908739 w 1908738"/>
                <a:gd name="connsiteY31" fmla="*/ 378394 h 542424"/>
                <a:gd name="connsiteX32" fmla="*/ 1773941 w 1908738"/>
                <a:gd name="connsiteY32" fmla="*/ 542425 h 542424"/>
                <a:gd name="connsiteX33" fmla="*/ 1758383 w 1908738"/>
                <a:gd name="connsiteY33" fmla="*/ 528459 h 542424"/>
                <a:gd name="connsiteX34" fmla="*/ 1739693 w 1908738"/>
                <a:gd name="connsiteY34" fmla="*/ 511652 h 542424"/>
                <a:gd name="connsiteX35" fmla="*/ 1713901 w 1908738"/>
                <a:gd name="connsiteY35" fmla="*/ 489505 h 542424"/>
                <a:gd name="connsiteX36" fmla="*/ 1698583 w 1908738"/>
                <a:gd name="connsiteY36" fmla="*/ 476429 h 542424"/>
                <a:gd name="connsiteX37" fmla="*/ 1681434 w 1908738"/>
                <a:gd name="connsiteY37" fmla="*/ 462549 h 542424"/>
                <a:gd name="connsiteX38" fmla="*/ 1662795 w 1908738"/>
                <a:gd name="connsiteY38" fmla="*/ 447470 h 542424"/>
                <a:gd name="connsiteX39" fmla="*/ 1642412 w 1908738"/>
                <a:gd name="connsiteY39" fmla="*/ 431725 h 542424"/>
                <a:gd name="connsiteX40" fmla="*/ 1620573 w 1908738"/>
                <a:gd name="connsiteY40" fmla="*/ 415020 h 542424"/>
                <a:gd name="connsiteX41" fmla="*/ 1597022 w 1908738"/>
                <a:gd name="connsiteY41" fmla="*/ 397940 h 542424"/>
                <a:gd name="connsiteX42" fmla="*/ 1584768 w 1908738"/>
                <a:gd name="connsiteY42" fmla="*/ 389040 h 542424"/>
                <a:gd name="connsiteX43" fmla="*/ 1572017 w 1908738"/>
                <a:gd name="connsiteY43" fmla="*/ 380226 h 542424"/>
                <a:gd name="connsiteX44" fmla="*/ 1545523 w 1908738"/>
                <a:gd name="connsiteY44" fmla="*/ 362049 h 542424"/>
                <a:gd name="connsiteX45" fmla="*/ 1424776 w 1908738"/>
                <a:gd name="connsiteY45" fmla="*/ 288369 h 542424"/>
                <a:gd name="connsiteX46" fmla="*/ 1282824 w 1908738"/>
                <a:gd name="connsiteY46" fmla="*/ 218112 h 542424"/>
                <a:gd name="connsiteX47" fmla="*/ 1123620 w 1908738"/>
                <a:gd name="connsiteY47" fmla="*/ 157952 h 542424"/>
                <a:gd name="connsiteX48" fmla="*/ 952624 w 1908738"/>
                <a:gd name="connsiteY48" fmla="*/ 113231 h 542424"/>
                <a:gd name="connsiteX49" fmla="*/ 864841 w 1908738"/>
                <a:gd name="connsiteY49" fmla="*/ 97416 h 542424"/>
                <a:gd name="connsiteX50" fmla="*/ 842797 w 1908738"/>
                <a:gd name="connsiteY50" fmla="*/ 94284 h 542424"/>
                <a:gd name="connsiteX51" fmla="*/ 820769 w 1908738"/>
                <a:gd name="connsiteY51" fmla="*/ 91323 h 542424"/>
                <a:gd name="connsiteX52" fmla="*/ 776750 w 1908738"/>
                <a:gd name="connsiteY52" fmla="*/ 86377 h 542424"/>
                <a:gd name="connsiteX53" fmla="*/ 754791 w 1908738"/>
                <a:gd name="connsiteY53" fmla="*/ 84238 h 542424"/>
                <a:gd name="connsiteX54" fmla="*/ 732883 w 1908738"/>
                <a:gd name="connsiteY54" fmla="*/ 82526 h 542424"/>
                <a:gd name="connsiteX55" fmla="*/ 721964 w 1908738"/>
                <a:gd name="connsiteY55" fmla="*/ 81670 h 542424"/>
                <a:gd name="connsiteX56" fmla="*/ 711062 w 1908738"/>
                <a:gd name="connsiteY56" fmla="*/ 81020 h 542424"/>
                <a:gd name="connsiteX57" fmla="*/ 689326 w 1908738"/>
                <a:gd name="connsiteY57" fmla="*/ 79736 h 542424"/>
                <a:gd name="connsiteX58" fmla="*/ 603545 w 1908738"/>
                <a:gd name="connsiteY58" fmla="*/ 77512 h 542424"/>
                <a:gd name="connsiteX59" fmla="*/ 440576 w 1908738"/>
                <a:gd name="connsiteY59" fmla="*/ 84221 h 542424"/>
                <a:gd name="connsiteX60" fmla="*/ 294875 w 1908738"/>
                <a:gd name="connsiteY60" fmla="*/ 102397 h 542424"/>
                <a:gd name="connsiteX61" fmla="*/ 172725 w 1908738"/>
                <a:gd name="connsiteY61" fmla="*/ 126803 h 542424"/>
                <a:gd name="connsiteX62" fmla="*/ 79671 w 1908738"/>
                <a:gd name="connsiteY62" fmla="*/ 151620 h 542424"/>
                <a:gd name="connsiteX63" fmla="*/ 17 w 1908738"/>
                <a:gd name="connsiteY63" fmla="*/ 178644 h 54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908738" h="542424">
                  <a:moveTo>
                    <a:pt x="0" y="178662"/>
                  </a:moveTo>
                  <a:cubicBezTo>
                    <a:pt x="0" y="178662"/>
                    <a:pt x="26990" y="164028"/>
                    <a:pt x="76556" y="143045"/>
                  </a:cubicBezTo>
                  <a:cubicBezTo>
                    <a:pt x="101355" y="132622"/>
                    <a:pt x="131734" y="120488"/>
                    <a:pt x="167180" y="108011"/>
                  </a:cubicBezTo>
                  <a:cubicBezTo>
                    <a:pt x="202591" y="95448"/>
                    <a:pt x="243017" y="82475"/>
                    <a:pt x="287687" y="69998"/>
                  </a:cubicBezTo>
                  <a:cubicBezTo>
                    <a:pt x="332374" y="57573"/>
                    <a:pt x="381323" y="45695"/>
                    <a:pt x="433696" y="35443"/>
                  </a:cubicBezTo>
                  <a:cubicBezTo>
                    <a:pt x="486067" y="25242"/>
                    <a:pt x="541845" y="16462"/>
                    <a:pt x="600037" y="10421"/>
                  </a:cubicBezTo>
                  <a:cubicBezTo>
                    <a:pt x="629115" y="7203"/>
                    <a:pt x="658827" y="4995"/>
                    <a:pt x="688949" y="3078"/>
                  </a:cubicBezTo>
                  <a:cubicBezTo>
                    <a:pt x="696497" y="2702"/>
                    <a:pt x="704062" y="2325"/>
                    <a:pt x="711644" y="1949"/>
                  </a:cubicBezTo>
                  <a:cubicBezTo>
                    <a:pt x="715443" y="1760"/>
                    <a:pt x="719243" y="1572"/>
                    <a:pt x="723042" y="1401"/>
                  </a:cubicBezTo>
                  <a:cubicBezTo>
                    <a:pt x="726859" y="1281"/>
                    <a:pt x="730659" y="1178"/>
                    <a:pt x="734475" y="1059"/>
                  </a:cubicBezTo>
                  <a:cubicBezTo>
                    <a:pt x="742126" y="836"/>
                    <a:pt x="749776" y="597"/>
                    <a:pt x="757461" y="374"/>
                  </a:cubicBezTo>
                  <a:cubicBezTo>
                    <a:pt x="765145" y="288"/>
                    <a:pt x="772847" y="203"/>
                    <a:pt x="780566" y="117"/>
                  </a:cubicBezTo>
                  <a:cubicBezTo>
                    <a:pt x="796021" y="-174"/>
                    <a:pt x="811527" y="152"/>
                    <a:pt x="827119" y="288"/>
                  </a:cubicBezTo>
                  <a:cubicBezTo>
                    <a:pt x="834924" y="288"/>
                    <a:pt x="842711" y="682"/>
                    <a:pt x="850516" y="888"/>
                  </a:cubicBezTo>
                  <a:cubicBezTo>
                    <a:pt x="858320" y="1144"/>
                    <a:pt x="866159" y="1315"/>
                    <a:pt x="873997" y="1675"/>
                  </a:cubicBezTo>
                  <a:cubicBezTo>
                    <a:pt x="905318" y="3198"/>
                    <a:pt x="936809" y="5098"/>
                    <a:pt x="968232" y="8264"/>
                  </a:cubicBezTo>
                  <a:cubicBezTo>
                    <a:pt x="1031096" y="14289"/>
                    <a:pt x="1093891" y="23531"/>
                    <a:pt x="1155163" y="36042"/>
                  </a:cubicBezTo>
                  <a:cubicBezTo>
                    <a:pt x="1216435" y="48570"/>
                    <a:pt x="1276252" y="64179"/>
                    <a:pt x="1333382" y="82115"/>
                  </a:cubicBezTo>
                  <a:cubicBezTo>
                    <a:pt x="1390495" y="100069"/>
                    <a:pt x="1445007" y="120128"/>
                    <a:pt x="1495736" y="141607"/>
                  </a:cubicBezTo>
                  <a:cubicBezTo>
                    <a:pt x="1546482" y="163070"/>
                    <a:pt x="1593531" y="185644"/>
                    <a:pt x="1636387" y="207723"/>
                  </a:cubicBezTo>
                  <a:cubicBezTo>
                    <a:pt x="1646998" y="213422"/>
                    <a:pt x="1657404" y="219002"/>
                    <a:pt x="1667554" y="224461"/>
                  </a:cubicBezTo>
                  <a:cubicBezTo>
                    <a:pt x="1672620" y="227217"/>
                    <a:pt x="1677703" y="229853"/>
                    <a:pt x="1682598" y="232608"/>
                  </a:cubicBezTo>
                  <a:cubicBezTo>
                    <a:pt x="1687492" y="235398"/>
                    <a:pt x="1692319" y="238153"/>
                    <a:pt x="1697094" y="240875"/>
                  </a:cubicBezTo>
                  <a:cubicBezTo>
                    <a:pt x="1706644" y="246334"/>
                    <a:pt x="1715938" y="251657"/>
                    <a:pt x="1724992" y="256809"/>
                  </a:cubicBezTo>
                  <a:cubicBezTo>
                    <a:pt x="1733891" y="262200"/>
                    <a:pt x="1742552" y="267437"/>
                    <a:pt x="1750938" y="272503"/>
                  </a:cubicBezTo>
                  <a:cubicBezTo>
                    <a:pt x="1759290" y="277621"/>
                    <a:pt x="1767505" y="282430"/>
                    <a:pt x="1775207" y="287359"/>
                  </a:cubicBezTo>
                  <a:cubicBezTo>
                    <a:pt x="1782909" y="292306"/>
                    <a:pt x="1790337" y="297080"/>
                    <a:pt x="1797474" y="301667"/>
                  </a:cubicBezTo>
                  <a:cubicBezTo>
                    <a:pt x="1804611" y="306271"/>
                    <a:pt x="1811457" y="310687"/>
                    <a:pt x="1817995" y="314897"/>
                  </a:cubicBezTo>
                  <a:cubicBezTo>
                    <a:pt x="1824430" y="319262"/>
                    <a:pt x="1830557" y="323438"/>
                    <a:pt x="1836376" y="327391"/>
                  </a:cubicBezTo>
                  <a:cubicBezTo>
                    <a:pt x="1847980" y="335350"/>
                    <a:pt x="1858506" y="342299"/>
                    <a:pt x="1867389" y="348665"/>
                  </a:cubicBezTo>
                  <a:cubicBezTo>
                    <a:pt x="1876271" y="355049"/>
                    <a:pt x="1883819" y="360475"/>
                    <a:pt x="1889946" y="364873"/>
                  </a:cubicBezTo>
                  <a:cubicBezTo>
                    <a:pt x="1902201" y="373705"/>
                    <a:pt x="1908739" y="378394"/>
                    <a:pt x="1908739" y="378394"/>
                  </a:cubicBezTo>
                  <a:lnTo>
                    <a:pt x="1773941" y="542425"/>
                  </a:lnTo>
                  <a:cubicBezTo>
                    <a:pt x="1773941" y="542425"/>
                    <a:pt x="1768532" y="537564"/>
                    <a:pt x="1758383" y="528459"/>
                  </a:cubicBezTo>
                  <a:cubicBezTo>
                    <a:pt x="1753300" y="523889"/>
                    <a:pt x="1747053" y="518275"/>
                    <a:pt x="1739693" y="511652"/>
                  </a:cubicBezTo>
                  <a:cubicBezTo>
                    <a:pt x="1732334" y="505028"/>
                    <a:pt x="1723571" y="497823"/>
                    <a:pt x="1713901" y="489505"/>
                  </a:cubicBezTo>
                  <a:cubicBezTo>
                    <a:pt x="1709058" y="485363"/>
                    <a:pt x="1703940" y="481016"/>
                    <a:pt x="1698583" y="476429"/>
                  </a:cubicBezTo>
                  <a:cubicBezTo>
                    <a:pt x="1693123" y="471996"/>
                    <a:pt x="1687390" y="467375"/>
                    <a:pt x="1681434" y="462549"/>
                  </a:cubicBezTo>
                  <a:cubicBezTo>
                    <a:pt x="1675461" y="457722"/>
                    <a:pt x="1669248" y="452691"/>
                    <a:pt x="1662795" y="447470"/>
                  </a:cubicBezTo>
                  <a:cubicBezTo>
                    <a:pt x="1656343" y="442250"/>
                    <a:pt x="1649429" y="437167"/>
                    <a:pt x="1642412" y="431725"/>
                  </a:cubicBezTo>
                  <a:cubicBezTo>
                    <a:pt x="1635360" y="426333"/>
                    <a:pt x="1628069" y="420754"/>
                    <a:pt x="1620573" y="415020"/>
                  </a:cubicBezTo>
                  <a:cubicBezTo>
                    <a:pt x="1612940" y="409475"/>
                    <a:pt x="1605084" y="403793"/>
                    <a:pt x="1597022" y="397940"/>
                  </a:cubicBezTo>
                  <a:cubicBezTo>
                    <a:pt x="1592983" y="395013"/>
                    <a:pt x="1588893" y="392035"/>
                    <a:pt x="1584768" y="389040"/>
                  </a:cubicBezTo>
                  <a:cubicBezTo>
                    <a:pt x="1580626" y="386044"/>
                    <a:pt x="1576313" y="383204"/>
                    <a:pt x="1572017" y="380226"/>
                  </a:cubicBezTo>
                  <a:cubicBezTo>
                    <a:pt x="1563391" y="374304"/>
                    <a:pt x="1554543" y="368245"/>
                    <a:pt x="1545523" y="362049"/>
                  </a:cubicBezTo>
                  <a:cubicBezTo>
                    <a:pt x="1509017" y="337934"/>
                    <a:pt x="1468694" y="312861"/>
                    <a:pt x="1424776" y="288369"/>
                  </a:cubicBezTo>
                  <a:cubicBezTo>
                    <a:pt x="1380859" y="263860"/>
                    <a:pt x="1333262" y="240207"/>
                    <a:pt x="1282824" y="218112"/>
                  </a:cubicBezTo>
                  <a:cubicBezTo>
                    <a:pt x="1232369" y="196033"/>
                    <a:pt x="1178987" y="175701"/>
                    <a:pt x="1123620" y="157952"/>
                  </a:cubicBezTo>
                  <a:cubicBezTo>
                    <a:pt x="1068236" y="140204"/>
                    <a:pt x="1010832" y="125262"/>
                    <a:pt x="952624" y="113231"/>
                  </a:cubicBezTo>
                  <a:cubicBezTo>
                    <a:pt x="923545" y="107052"/>
                    <a:pt x="894193" y="102089"/>
                    <a:pt x="864841" y="97416"/>
                  </a:cubicBezTo>
                  <a:cubicBezTo>
                    <a:pt x="857498" y="96287"/>
                    <a:pt x="850139" y="95328"/>
                    <a:pt x="842797" y="94284"/>
                  </a:cubicBezTo>
                  <a:cubicBezTo>
                    <a:pt x="835454" y="93309"/>
                    <a:pt x="828112" y="92111"/>
                    <a:pt x="820769" y="91323"/>
                  </a:cubicBezTo>
                  <a:cubicBezTo>
                    <a:pt x="806067" y="89612"/>
                    <a:pt x="791417" y="87695"/>
                    <a:pt x="776750" y="86377"/>
                  </a:cubicBezTo>
                  <a:cubicBezTo>
                    <a:pt x="769424" y="85658"/>
                    <a:pt x="762099" y="84957"/>
                    <a:pt x="754791" y="84238"/>
                  </a:cubicBezTo>
                  <a:cubicBezTo>
                    <a:pt x="747465" y="83656"/>
                    <a:pt x="740174" y="83091"/>
                    <a:pt x="732883" y="82526"/>
                  </a:cubicBezTo>
                  <a:cubicBezTo>
                    <a:pt x="729238" y="82235"/>
                    <a:pt x="725592" y="81962"/>
                    <a:pt x="721964" y="81670"/>
                  </a:cubicBezTo>
                  <a:cubicBezTo>
                    <a:pt x="718319" y="81448"/>
                    <a:pt x="714690" y="81243"/>
                    <a:pt x="711062" y="81020"/>
                  </a:cubicBezTo>
                  <a:cubicBezTo>
                    <a:pt x="703788" y="80592"/>
                    <a:pt x="696548" y="80164"/>
                    <a:pt x="689326" y="79736"/>
                  </a:cubicBezTo>
                  <a:cubicBezTo>
                    <a:pt x="660401" y="78436"/>
                    <a:pt x="631751" y="77460"/>
                    <a:pt x="603545" y="77512"/>
                  </a:cubicBezTo>
                  <a:cubicBezTo>
                    <a:pt x="547100" y="77238"/>
                    <a:pt x="492400" y="79856"/>
                    <a:pt x="440576" y="84221"/>
                  </a:cubicBezTo>
                  <a:cubicBezTo>
                    <a:pt x="388751" y="88636"/>
                    <a:pt x="339837" y="95020"/>
                    <a:pt x="294875" y="102397"/>
                  </a:cubicBezTo>
                  <a:cubicBezTo>
                    <a:pt x="249914" y="109842"/>
                    <a:pt x="208872" y="118245"/>
                    <a:pt x="172725" y="126803"/>
                  </a:cubicBezTo>
                  <a:cubicBezTo>
                    <a:pt x="136544" y="135292"/>
                    <a:pt x="105292" y="143986"/>
                    <a:pt x="79671" y="151620"/>
                  </a:cubicBezTo>
                  <a:cubicBezTo>
                    <a:pt x="28445" y="167006"/>
                    <a:pt x="17" y="178644"/>
                    <a:pt x="17" y="178644"/>
                  </a:cubicBezTo>
                  <a:close/>
                </a:path>
              </a:pathLst>
            </a:custGeom>
            <a:grpFill/>
            <a:ln w="170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53" name="任意多边形: 形状 52"/>
            <p:cNvSpPr/>
            <p:nvPr/>
          </p:nvSpPr>
          <p:spPr>
            <a:xfrm rot="20369438" flipH="1">
              <a:off x="8752265" y="4208120"/>
              <a:ext cx="199396" cy="366197"/>
            </a:xfrm>
            <a:custGeom>
              <a:avLst/>
              <a:gdLst>
                <a:gd name="connsiteX0" fmla="*/ 271222 w 419318"/>
                <a:gd name="connsiteY0" fmla="*/ 0 h 398369"/>
                <a:gd name="connsiteX1" fmla="*/ 187187 w 419318"/>
                <a:gd name="connsiteY1" fmla="*/ 207041 h 398369"/>
                <a:gd name="connsiteX2" fmla="*/ 0 w 419318"/>
                <a:gd name="connsiteY2" fmla="*/ 329037 h 398369"/>
                <a:gd name="connsiteX3" fmla="*/ 419319 w 419318"/>
                <a:gd name="connsiteY3" fmla="*/ 398370 h 398369"/>
                <a:gd name="connsiteX4" fmla="*/ 271222 w 419318"/>
                <a:gd name="connsiteY4" fmla="*/ 0 h 39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318" h="398369">
                  <a:moveTo>
                    <a:pt x="271222" y="0"/>
                  </a:moveTo>
                  <a:lnTo>
                    <a:pt x="187187" y="207041"/>
                  </a:lnTo>
                  <a:lnTo>
                    <a:pt x="0" y="329037"/>
                  </a:lnTo>
                  <a:lnTo>
                    <a:pt x="419319" y="398370"/>
                  </a:lnTo>
                  <a:lnTo>
                    <a:pt x="271222" y="0"/>
                  </a:lnTo>
                  <a:close/>
                </a:path>
              </a:pathLst>
            </a:custGeom>
            <a:grpFill/>
            <a:ln w="170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 rot="20884613" flipH="1">
            <a:off x="1258045" y="2168830"/>
            <a:ext cx="1330482" cy="685964"/>
            <a:chOff x="8745138" y="3855682"/>
            <a:chExt cx="907656" cy="718635"/>
          </a:xfrm>
          <a:solidFill>
            <a:schemeClr val="accent1"/>
          </a:solidFill>
        </p:grpSpPr>
        <p:sp>
          <p:nvSpPr>
            <p:cNvPr id="55" name="任意多边形: 形状 54"/>
            <p:cNvSpPr/>
            <p:nvPr/>
          </p:nvSpPr>
          <p:spPr>
            <a:xfrm rot="20369438" flipH="1">
              <a:off x="8745138" y="3855682"/>
              <a:ext cx="907656" cy="498618"/>
            </a:xfrm>
            <a:custGeom>
              <a:avLst/>
              <a:gdLst>
                <a:gd name="connsiteX0" fmla="*/ 0 w 1908738"/>
                <a:gd name="connsiteY0" fmla="*/ 178662 h 542424"/>
                <a:gd name="connsiteX1" fmla="*/ 76556 w 1908738"/>
                <a:gd name="connsiteY1" fmla="*/ 143045 h 542424"/>
                <a:gd name="connsiteX2" fmla="*/ 167180 w 1908738"/>
                <a:gd name="connsiteY2" fmla="*/ 108011 h 542424"/>
                <a:gd name="connsiteX3" fmla="*/ 287687 w 1908738"/>
                <a:gd name="connsiteY3" fmla="*/ 69998 h 542424"/>
                <a:gd name="connsiteX4" fmla="*/ 433696 w 1908738"/>
                <a:gd name="connsiteY4" fmla="*/ 35443 h 542424"/>
                <a:gd name="connsiteX5" fmla="*/ 600037 w 1908738"/>
                <a:gd name="connsiteY5" fmla="*/ 10421 h 542424"/>
                <a:gd name="connsiteX6" fmla="*/ 688949 w 1908738"/>
                <a:gd name="connsiteY6" fmla="*/ 3078 h 542424"/>
                <a:gd name="connsiteX7" fmla="*/ 711644 w 1908738"/>
                <a:gd name="connsiteY7" fmla="*/ 1949 h 542424"/>
                <a:gd name="connsiteX8" fmla="*/ 723042 w 1908738"/>
                <a:gd name="connsiteY8" fmla="*/ 1401 h 542424"/>
                <a:gd name="connsiteX9" fmla="*/ 734475 w 1908738"/>
                <a:gd name="connsiteY9" fmla="*/ 1059 h 542424"/>
                <a:gd name="connsiteX10" fmla="*/ 757461 w 1908738"/>
                <a:gd name="connsiteY10" fmla="*/ 374 h 542424"/>
                <a:gd name="connsiteX11" fmla="*/ 780566 w 1908738"/>
                <a:gd name="connsiteY11" fmla="*/ 117 h 542424"/>
                <a:gd name="connsiteX12" fmla="*/ 827119 w 1908738"/>
                <a:gd name="connsiteY12" fmla="*/ 288 h 542424"/>
                <a:gd name="connsiteX13" fmla="*/ 850516 w 1908738"/>
                <a:gd name="connsiteY13" fmla="*/ 888 h 542424"/>
                <a:gd name="connsiteX14" fmla="*/ 873997 w 1908738"/>
                <a:gd name="connsiteY14" fmla="*/ 1675 h 542424"/>
                <a:gd name="connsiteX15" fmla="*/ 968232 w 1908738"/>
                <a:gd name="connsiteY15" fmla="*/ 8264 h 542424"/>
                <a:gd name="connsiteX16" fmla="*/ 1155163 w 1908738"/>
                <a:gd name="connsiteY16" fmla="*/ 36042 h 542424"/>
                <a:gd name="connsiteX17" fmla="*/ 1333382 w 1908738"/>
                <a:gd name="connsiteY17" fmla="*/ 82115 h 542424"/>
                <a:gd name="connsiteX18" fmla="*/ 1495736 w 1908738"/>
                <a:gd name="connsiteY18" fmla="*/ 141607 h 542424"/>
                <a:gd name="connsiteX19" fmla="*/ 1636387 w 1908738"/>
                <a:gd name="connsiteY19" fmla="*/ 207723 h 542424"/>
                <a:gd name="connsiteX20" fmla="*/ 1667554 w 1908738"/>
                <a:gd name="connsiteY20" fmla="*/ 224461 h 542424"/>
                <a:gd name="connsiteX21" fmla="*/ 1682598 w 1908738"/>
                <a:gd name="connsiteY21" fmla="*/ 232608 h 542424"/>
                <a:gd name="connsiteX22" fmla="*/ 1697094 w 1908738"/>
                <a:gd name="connsiteY22" fmla="*/ 240875 h 542424"/>
                <a:gd name="connsiteX23" fmla="*/ 1724992 w 1908738"/>
                <a:gd name="connsiteY23" fmla="*/ 256809 h 542424"/>
                <a:gd name="connsiteX24" fmla="*/ 1750938 w 1908738"/>
                <a:gd name="connsiteY24" fmla="*/ 272503 h 542424"/>
                <a:gd name="connsiteX25" fmla="*/ 1775207 w 1908738"/>
                <a:gd name="connsiteY25" fmla="*/ 287359 h 542424"/>
                <a:gd name="connsiteX26" fmla="*/ 1797474 w 1908738"/>
                <a:gd name="connsiteY26" fmla="*/ 301667 h 542424"/>
                <a:gd name="connsiteX27" fmla="*/ 1817995 w 1908738"/>
                <a:gd name="connsiteY27" fmla="*/ 314897 h 542424"/>
                <a:gd name="connsiteX28" fmla="*/ 1836376 w 1908738"/>
                <a:gd name="connsiteY28" fmla="*/ 327391 h 542424"/>
                <a:gd name="connsiteX29" fmla="*/ 1867389 w 1908738"/>
                <a:gd name="connsiteY29" fmla="*/ 348665 h 542424"/>
                <a:gd name="connsiteX30" fmla="*/ 1889946 w 1908738"/>
                <a:gd name="connsiteY30" fmla="*/ 364873 h 542424"/>
                <a:gd name="connsiteX31" fmla="*/ 1908739 w 1908738"/>
                <a:gd name="connsiteY31" fmla="*/ 378394 h 542424"/>
                <a:gd name="connsiteX32" fmla="*/ 1773941 w 1908738"/>
                <a:gd name="connsiteY32" fmla="*/ 542425 h 542424"/>
                <a:gd name="connsiteX33" fmla="*/ 1758383 w 1908738"/>
                <a:gd name="connsiteY33" fmla="*/ 528459 h 542424"/>
                <a:gd name="connsiteX34" fmla="*/ 1739693 w 1908738"/>
                <a:gd name="connsiteY34" fmla="*/ 511652 h 542424"/>
                <a:gd name="connsiteX35" fmla="*/ 1713901 w 1908738"/>
                <a:gd name="connsiteY35" fmla="*/ 489505 h 542424"/>
                <a:gd name="connsiteX36" fmla="*/ 1698583 w 1908738"/>
                <a:gd name="connsiteY36" fmla="*/ 476429 h 542424"/>
                <a:gd name="connsiteX37" fmla="*/ 1681434 w 1908738"/>
                <a:gd name="connsiteY37" fmla="*/ 462549 h 542424"/>
                <a:gd name="connsiteX38" fmla="*/ 1662795 w 1908738"/>
                <a:gd name="connsiteY38" fmla="*/ 447470 h 542424"/>
                <a:gd name="connsiteX39" fmla="*/ 1642412 w 1908738"/>
                <a:gd name="connsiteY39" fmla="*/ 431725 h 542424"/>
                <a:gd name="connsiteX40" fmla="*/ 1620573 w 1908738"/>
                <a:gd name="connsiteY40" fmla="*/ 415020 h 542424"/>
                <a:gd name="connsiteX41" fmla="*/ 1597022 w 1908738"/>
                <a:gd name="connsiteY41" fmla="*/ 397940 h 542424"/>
                <a:gd name="connsiteX42" fmla="*/ 1584768 w 1908738"/>
                <a:gd name="connsiteY42" fmla="*/ 389040 h 542424"/>
                <a:gd name="connsiteX43" fmla="*/ 1572017 w 1908738"/>
                <a:gd name="connsiteY43" fmla="*/ 380226 h 542424"/>
                <a:gd name="connsiteX44" fmla="*/ 1545523 w 1908738"/>
                <a:gd name="connsiteY44" fmla="*/ 362049 h 542424"/>
                <a:gd name="connsiteX45" fmla="*/ 1424776 w 1908738"/>
                <a:gd name="connsiteY45" fmla="*/ 288369 h 542424"/>
                <a:gd name="connsiteX46" fmla="*/ 1282824 w 1908738"/>
                <a:gd name="connsiteY46" fmla="*/ 218112 h 542424"/>
                <a:gd name="connsiteX47" fmla="*/ 1123620 w 1908738"/>
                <a:gd name="connsiteY47" fmla="*/ 157952 h 542424"/>
                <a:gd name="connsiteX48" fmla="*/ 952624 w 1908738"/>
                <a:gd name="connsiteY48" fmla="*/ 113231 h 542424"/>
                <a:gd name="connsiteX49" fmla="*/ 864841 w 1908738"/>
                <a:gd name="connsiteY49" fmla="*/ 97416 h 542424"/>
                <a:gd name="connsiteX50" fmla="*/ 842797 w 1908738"/>
                <a:gd name="connsiteY50" fmla="*/ 94284 h 542424"/>
                <a:gd name="connsiteX51" fmla="*/ 820769 w 1908738"/>
                <a:gd name="connsiteY51" fmla="*/ 91323 h 542424"/>
                <a:gd name="connsiteX52" fmla="*/ 776750 w 1908738"/>
                <a:gd name="connsiteY52" fmla="*/ 86377 h 542424"/>
                <a:gd name="connsiteX53" fmla="*/ 754791 w 1908738"/>
                <a:gd name="connsiteY53" fmla="*/ 84238 h 542424"/>
                <a:gd name="connsiteX54" fmla="*/ 732883 w 1908738"/>
                <a:gd name="connsiteY54" fmla="*/ 82526 h 542424"/>
                <a:gd name="connsiteX55" fmla="*/ 721964 w 1908738"/>
                <a:gd name="connsiteY55" fmla="*/ 81670 h 542424"/>
                <a:gd name="connsiteX56" fmla="*/ 711062 w 1908738"/>
                <a:gd name="connsiteY56" fmla="*/ 81020 h 542424"/>
                <a:gd name="connsiteX57" fmla="*/ 689326 w 1908738"/>
                <a:gd name="connsiteY57" fmla="*/ 79736 h 542424"/>
                <a:gd name="connsiteX58" fmla="*/ 603545 w 1908738"/>
                <a:gd name="connsiteY58" fmla="*/ 77512 h 542424"/>
                <a:gd name="connsiteX59" fmla="*/ 440576 w 1908738"/>
                <a:gd name="connsiteY59" fmla="*/ 84221 h 542424"/>
                <a:gd name="connsiteX60" fmla="*/ 294875 w 1908738"/>
                <a:gd name="connsiteY60" fmla="*/ 102397 h 542424"/>
                <a:gd name="connsiteX61" fmla="*/ 172725 w 1908738"/>
                <a:gd name="connsiteY61" fmla="*/ 126803 h 542424"/>
                <a:gd name="connsiteX62" fmla="*/ 79671 w 1908738"/>
                <a:gd name="connsiteY62" fmla="*/ 151620 h 542424"/>
                <a:gd name="connsiteX63" fmla="*/ 17 w 1908738"/>
                <a:gd name="connsiteY63" fmla="*/ 178644 h 54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908738" h="542424">
                  <a:moveTo>
                    <a:pt x="0" y="178662"/>
                  </a:moveTo>
                  <a:cubicBezTo>
                    <a:pt x="0" y="178662"/>
                    <a:pt x="26990" y="164028"/>
                    <a:pt x="76556" y="143045"/>
                  </a:cubicBezTo>
                  <a:cubicBezTo>
                    <a:pt x="101355" y="132622"/>
                    <a:pt x="131734" y="120488"/>
                    <a:pt x="167180" y="108011"/>
                  </a:cubicBezTo>
                  <a:cubicBezTo>
                    <a:pt x="202591" y="95448"/>
                    <a:pt x="243017" y="82475"/>
                    <a:pt x="287687" y="69998"/>
                  </a:cubicBezTo>
                  <a:cubicBezTo>
                    <a:pt x="332374" y="57573"/>
                    <a:pt x="381323" y="45695"/>
                    <a:pt x="433696" y="35443"/>
                  </a:cubicBezTo>
                  <a:cubicBezTo>
                    <a:pt x="486067" y="25242"/>
                    <a:pt x="541845" y="16462"/>
                    <a:pt x="600037" y="10421"/>
                  </a:cubicBezTo>
                  <a:cubicBezTo>
                    <a:pt x="629115" y="7203"/>
                    <a:pt x="658827" y="4995"/>
                    <a:pt x="688949" y="3078"/>
                  </a:cubicBezTo>
                  <a:cubicBezTo>
                    <a:pt x="696497" y="2702"/>
                    <a:pt x="704062" y="2325"/>
                    <a:pt x="711644" y="1949"/>
                  </a:cubicBezTo>
                  <a:cubicBezTo>
                    <a:pt x="715443" y="1760"/>
                    <a:pt x="719243" y="1572"/>
                    <a:pt x="723042" y="1401"/>
                  </a:cubicBezTo>
                  <a:cubicBezTo>
                    <a:pt x="726859" y="1281"/>
                    <a:pt x="730659" y="1178"/>
                    <a:pt x="734475" y="1059"/>
                  </a:cubicBezTo>
                  <a:cubicBezTo>
                    <a:pt x="742126" y="836"/>
                    <a:pt x="749776" y="597"/>
                    <a:pt x="757461" y="374"/>
                  </a:cubicBezTo>
                  <a:cubicBezTo>
                    <a:pt x="765145" y="288"/>
                    <a:pt x="772847" y="203"/>
                    <a:pt x="780566" y="117"/>
                  </a:cubicBezTo>
                  <a:cubicBezTo>
                    <a:pt x="796021" y="-174"/>
                    <a:pt x="811527" y="152"/>
                    <a:pt x="827119" y="288"/>
                  </a:cubicBezTo>
                  <a:cubicBezTo>
                    <a:pt x="834924" y="288"/>
                    <a:pt x="842711" y="682"/>
                    <a:pt x="850516" y="888"/>
                  </a:cubicBezTo>
                  <a:cubicBezTo>
                    <a:pt x="858320" y="1144"/>
                    <a:pt x="866159" y="1315"/>
                    <a:pt x="873997" y="1675"/>
                  </a:cubicBezTo>
                  <a:cubicBezTo>
                    <a:pt x="905318" y="3198"/>
                    <a:pt x="936809" y="5098"/>
                    <a:pt x="968232" y="8264"/>
                  </a:cubicBezTo>
                  <a:cubicBezTo>
                    <a:pt x="1031096" y="14289"/>
                    <a:pt x="1093891" y="23531"/>
                    <a:pt x="1155163" y="36042"/>
                  </a:cubicBezTo>
                  <a:cubicBezTo>
                    <a:pt x="1216435" y="48570"/>
                    <a:pt x="1276252" y="64179"/>
                    <a:pt x="1333382" y="82115"/>
                  </a:cubicBezTo>
                  <a:cubicBezTo>
                    <a:pt x="1390495" y="100069"/>
                    <a:pt x="1445007" y="120128"/>
                    <a:pt x="1495736" y="141607"/>
                  </a:cubicBezTo>
                  <a:cubicBezTo>
                    <a:pt x="1546482" y="163070"/>
                    <a:pt x="1593531" y="185644"/>
                    <a:pt x="1636387" y="207723"/>
                  </a:cubicBezTo>
                  <a:cubicBezTo>
                    <a:pt x="1646998" y="213422"/>
                    <a:pt x="1657404" y="219002"/>
                    <a:pt x="1667554" y="224461"/>
                  </a:cubicBezTo>
                  <a:cubicBezTo>
                    <a:pt x="1672620" y="227217"/>
                    <a:pt x="1677703" y="229853"/>
                    <a:pt x="1682598" y="232608"/>
                  </a:cubicBezTo>
                  <a:cubicBezTo>
                    <a:pt x="1687492" y="235398"/>
                    <a:pt x="1692319" y="238153"/>
                    <a:pt x="1697094" y="240875"/>
                  </a:cubicBezTo>
                  <a:cubicBezTo>
                    <a:pt x="1706644" y="246334"/>
                    <a:pt x="1715938" y="251657"/>
                    <a:pt x="1724992" y="256809"/>
                  </a:cubicBezTo>
                  <a:cubicBezTo>
                    <a:pt x="1733891" y="262200"/>
                    <a:pt x="1742552" y="267437"/>
                    <a:pt x="1750938" y="272503"/>
                  </a:cubicBezTo>
                  <a:cubicBezTo>
                    <a:pt x="1759290" y="277621"/>
                    <a:pt x="1767505" y="282430"/>
                    <a:pt x="1775207" y="287359"/>
                  </a:cubicBezTo>
                  <a:cubicBezTo>
                    <a:pt x="1782909" y="292306"/>
                    <a:pt x="1790337" y="297080"/>
                    <a:pt x="1797474" y="301667"/>
                  </a:cubicBezTo>
                  <a:cubicBezTo>
                    <a:pt x="1804611" y="306271"/>
                    <a:pt x="1811457" y="310687"/>
                    <a:pt x="1817995" y="314897"/>
                  </a:cubicBezTo>
                  <a:cubicBezTo>
                    <a:pt x="1824430" y="319262"/>
                    <a:pt x="1830557" y="323438"/>
                    <a:pt x="1836376" y="327391"/>
                  </a:cubicBezTo>
                  <a:cubicBezTo>
                    <a:pt x="1847980" y="335350"/>
                    <a:pt x="1858506" y="342299"/>
                    <a:pt x="1867389" y="348665"/>
                  </a:cubicBezTo>
                  <a:cubicBezTo>
                    <a:pt x="1876271" y="355049"/>
                    <a:pt x="1883819" y="360475"/>
                    <a:pt x="1889946" y="364873"/>
                  </a:cubicBezTo>
                  <a:cubicBezTo>
                    <a:pt x="1902201" y="373705"/>
                    <a:pt x="1908739" y="378394"/>
                    <a:pt x="1908739" y="378394"/>
                  </a:cubicBezTo>
                  <a:lnTo>
                    <a:pt x="1773941" y="542425"/>
                  </a:lnTo>
                  <a:cubicBezTo>
                    <a:pt x="1773941" y="542425"/>
                    <a:pt x="1768532" y="537564"/>
                    <a:pt x="1758383" y="528459"/>
                  </a:cubicBezTo>
                  <a:cubicBezTo>
                    <a:pt x="1753300" y="523889"/>
                    <a:pt x="1747053" y="518275"/>
                    <a:pt x="1739693" y="511652"/>
                  </a:cubicBezTo>
                  <a:cubicBezTo>
                    <a:pt x="1732334" y="505028"/>
                    <a:pt x="1723571" y="497823"/>
                    <a:pt x="1713901" y="489505"/>
                  </a:cubicBezTo>
                  <a:cubicBezTo>
                    <a:pt x="1709058" y="485363"/>
                    <a:pt x="1703940" y="481016"/>
                    <a:pt x="1698583" y="476429"/>
                  </a:cubicBezTo>
                  <a:cubicBezTo>
                    <a:pt x="1693123" y="471996"/>
                    <a:pt x="1687390" y="467375"/>
                    <a:pt x="1681434" y="462549"/>
                  </a:cubicBezTo>
                  <a:cubicBezTo>
                    <a:pt x="1675461" y="457722"/>
                    <a:pt x="1669248" y="452691"/>
                    <a:pt x="1662795" y="447470"/>
                  </a:cubicBezTo>
                  <a:cubicBezTo>
                    <a:pt x="1656343" y="442250"/>
                    <a:pt x="1649429" y="437167"/>
                    <a:pt x="1642412" y="431725"/>
                  </a:cubicBezTo>
                  <a:cubicBezTo>
                    <a:pt x="1635360" y="426333"/>
                    <a:pt x="1628069" y="420754"/>
                    <a:pt x="1620573" y="415020"/>
                  </a:cubicBezTo>
                  <a:cubicBezTo>
                    <a:pt x="1612940" y="409475"/>
                    <a:pt x="1605084" y="403793"/>
                    <a:pt x="1597022" y="397940"/>
                  </a:cubicBezTo>
                  <a:cubicBezTo>
                    <a:pt x="1592983" y="395013"/>
                    <a:pt x="1588893" y="392035"/>
                    <a:pt x="1584768" y="389040"/>
                  </a:cubicBezTo>
                  <a:cubicBezTo>
                    <a:pt x="1580626" y="386044"/>
                    <a:pt x="1576313" y="383204"/>
                    <a:pt x="1572017" y="380226"/>
                  </a:cubicBezTo>
                  <a:cubicBezTo>
                    <a:pt x="1563391" y="374304"/>
                    <a:pt x="1554543" y="368245"/>
                    <a:pt x="1545523" y="362049"/>
                  </a:cubicBezTo>
                  <a:cubicBezTo>
                    <a:pt x="1509017" y="337934"/>
                    <a:pt x="1468694" y="312861"/>
                    <a:pt x="1424776" y="288369"/>
                  </a:cubicBezTo>
                  <a:cubicBezTo>
                    <a:pt x="1380859" y="263860"/>
                    <a:pt x="1333262" y="240207"/>
                    <a:pt x="1282824" y="218112"/>
                  </a:cubicBezTo>
                  <a:cubicBezTo>
                    <a:pt x="1232369" y="196033"/>
                    <a:pt x="1178987" y="175701"/>
                    <a:pt x="1123620" y="157952"/>
                  </a:cubicBezTo>
                  <a:cubicBezTo>
                    <a:pt x="1068236" y="140204"/>
                    <a:pt x="1010832" y="125262"/>
                    <a:pt x="952624" y="113231"/>
                  </a:cubicBezTo>
                  <a:cubicBezTo>
                    <a:pt x="923545" y="107052"/>
                    <a:pt x="894193" y="102089"/>
                    <a:pt x="864841" y="97416"/>
                  </a:cubicBezTo>
                  <a:cubicBezTo>
                    <a:pt x="857498" y="96287"/>
                    <a:pt x="850139" y="95328"/>
                    <a:pt x="842797" y="94284"/>
                  </a:cubicBezTo>
                  <a:cubicBezTo>
                    <a:pt x="835454" y="93309"/>
                    <a:pt x="828112" y="92111"/>
                    <a:pt x="820769" y="91323"/>
                  </a:cubicBezTo>
                  <a:cubicBezTo>
                    <a:pt x="806067" y="89612"/>
                    <a:pt x="791417" y="87695"/>
                    <a:pt x="776750" y="86377"/>
                  </a:cubicBezTo>
                  <a:cubicBezTo>
                    <a:pt x="769424" y="85658"/>
                    <a:pt x="762099" y="84957"/>
                    <a:pt x="754791" y="84238"/>
                  </a:cubicBezTo>
                  <a:cubicBezTo>
                    <a:pt x="747465" y="83656"/>
                    <a:pt x="740174" y="83091"/>
                    <a:pt x="732883" y="82526"/>
                  </a:cubicBezTo>
                  <a:cubicBezTo>
                    <a:pt x="729238" y="82235"/>
                    <a:pt x="725592" y="81962"/>
                    <a:pt x="721964" y="81670"/>
                  </a:cubicBezTo>
                  <a:cubicBezTo>
                    <a:pt x="718319" y="81448"/>
                    <a:pt x="714690" y="81243"/>
                    <a:pt x="711062" y="81020"/>
                  </a:cubicBezTo>
                  <a:cubicBezTo>
                    <a:pt x="703788" y="80592"/>
                    <a:pt x="696548" y="80164"/>
                    <a:pt x="689326" y="79736"/>
                  </a:cubicBezTo>
                  <a:cubicBezTo>
                    <a:pt x="660401" y="78436"/>
                    <a:pt x="631751" y="77460"/>
                    <a:pt x="603545" y="77512"/>
                  </a:cubicBezTo>
                  <a:cubicBezTo>
                    <a:pt x="547100" y="77238"/>
                    <a:pt x="492400" y="79856"/>
                    <a:pt x="440576" y="84221"/>
                  </a:cubicBezTo>
                  <a:cubicBezTo>
                    <a:pt x="388751" y="88636"/>
                    <a:pt x="339837" y="95020"/>
                    <a:pt x="294875" y="102397"/>
                  </a:cubicBezTo>
                  <a:cubicBezTo>
                    <a:pt x="249914" y="109842"/>
                    <a:pt x="208872" y="118245"/>
                    <a:pt x="172725" y="126803"/>
                  </a:cubicBezTo>
                  <a:cubicBezTo>
                    <a:pt x="136544" y="135292"/>
                    <a:pt x="105292" y="143986"/>
                    <a:pt x="79671" y="151620"/>
                  </a:cubicBezTo>
                  <a:cubicBezTo>
                    <a:pt x="28445" y="167006"/>
                    <a:pt x="17" y="178644"/>
                    <a:pt x="17" y="178644"/>
                  </a:cubicBezTo>
                  <a:close/>
                </a:path>
              </a:pathLst>
            </a:custGeom>
            <a:grpFill/>
            <a:ln w="170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 rot="20369438" flipH="1">
              <a:off x="8752265" y="4208120"/>
              <a:ext cx="199396" cy="366197"/>
            </a:xfrm>
            <a:custGeom>
              <a:avLst/>
              <a:gdLst>
                <a:gd name="connsiteX0" fmla="*/ 271222 w 419318"/>
                <a:gd name="connsiteY0" fmla="*/ 0 h 398369"/>
                <a:gd name="connsiteX1" fmla="*/ 187187 w 419318"/>
                <a:gd name="connsiteY1" fmla="*/ 207041 h 398369"/>
                <a:gd name="connsiteX2" fmla="*/ 0 w 419318"/>
                <a:gd name="connsiteY2" fmla="*/ 329037 h 398369"/>
                <a:gd name="connsiteX3" fmla="*/ 419319 w 419318"/>
                <a:gd name="connsiteY3" fmla="*/ 398370 h 398369"/>
                <a:gd name="connsiteX4" fmla="*/ 271222 w 419318"/>
                <a:gd name="connsiteY4" fmla="*/ 0 h 39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318" h="398369">
                  <a:moveTo>
                    <a:pt x="271222" y="0"/>
                  </a:moveTo>
                  <a:lnTo>
                    <a:pt x="187187" y="207041"/>
                  </a:lnTo>
                  <a:lnTo>
                    <a:pt x="0" y="329037"/>
                  </a:lnTo>
                  <a:lnTo>
                    <a:pt x="419319" y="398370"/>
                  </a:lnTo>
                  <a:lnTo>
                    <a:pt x="271222" y="0"/>
                  </a:lnTo>
                  <a:close/>
                </a:path>
              </a:pathLst>
            </a:custGeom>
            <a:grpFill/>
            <a:ln w="170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4"/>
          <p:cNvSpPr/>
          <p:nvPr/>
        </p:nvSpPr>
        <p:spPr>
          <a:xfrm>
            <a:off x="0" y="52"/>
            <a:ext cx="1509204" cy="285750"/>
          </a:xfrm>
          <a:prstGeom prst="rect">
            <a:avLst/>
          </a:prstGeom>
          <a:solidFill>
            <a:srgbClr val="0070C0"/>
          </a:solidFill>
          <a:ln w="0" cap="flat">
            <a:solidFill>
              <a:srgbClr val="0070C0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3205" algn="l" rtl="0" eaLnBrk="0">
              <a:lnSpc>
                <a:spcPct val="89000"/>
              </a:lnSpc>
            </a:pPr>
            <a:r>
              <a:rPr lang="zh-CN" altLang="en-US"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有效性</a:t>
            </a:r>
            <a:r>
              <a:rPr sz="1400" b="1" kern="0" spc="2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en-US"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Rectangle 19"/>
          <p:cNvSpPr/>
          <p:nvPr/>
        </p:nvSpPr>
        <p:spPr>
          <a:xfrm>
            <a:off x="305" y="6523612"/>
            <a:ext cx="10719450" cy="3453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20"/>
          <p:cNvSpPr/>
          <p:nvPr/>
        </p:nvSpPr>
        <p:spPr>
          <a:xfrm>
            <a:off x="304" y="6511958"/>
            <a:ext cx="2143805" cy="3453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 b="1">
                <a:solidFill>
                  <a:srgbClr val="FFFFFF"/>
                </a:solidFill>
                <a:latin typeface="微软雅黑" panose="020B0503020204020204" charset="-122"/>
              </a:defRPr>
            </a:pPr>
            <a:r>
              <a:rPr lang="zh-CN" altLang="zh-CN" sz="2000" dirty="0"/>
              <a:t>临床与医保价值</a:t>
            </a:r>
            <a:endParaRPr lang="zh-CN" altLang="zh-CN" sz="2000" dirty="0"/>
          </a:p>
        </p:txBody>
      </p:sp>
      <p:sp>
        <p:nvSpPr>
          <p:cNvPr id="5" name="Rectangle 21"/>
          <p:cNvSpPr/>
          <p:nvPr/>
        </p:nvSpPr>
        <p:spPr>
          <a:xfrm>
            <a:off x="2144109" y="6429729"/>
            <a:ext cx="9636855" cy="50655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全球唯一双靶点机制可增强抗病毒储备韧性，降低单一机制失效风险。</a:t>
            </a:r>
            <a:endParaRPr lang="zh-CN" altLang="zh-CN" sz="1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Text 1"/>
          <p:cNvSpPr/>
          <p:nvPr/>
        </p:nvSpPr>
        <p:spPr>
          <a:xfrm>
            <a:off x="259793" y="388215"/>
            <a:ext cx="6481380" cy="378917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ts val="288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全球唯一双靶点增强抗病毒韧性：应对重复感染、变异和耐药风险</a:t>
            </a:r>
            <a:endParaRPr lang="zh-CN" altLang="en-US" sz="195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MiSans" pitchFamily="34" charset="-12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1509204" y="801263"/>
            <a:ext cx="8382000" cy="609600"/>
          </a:xfrm>
          <a:prstGeom prst="rect">
            <a:avLst/>
          </a:prstGeom>
          <a:solidFill>
            <a:srgbClr val="1565C0"/>
          </a:solidFill>
        </p:spPr>
      </p:sp>
      <p:sp>
        <p:nvSpPr>
          <p:cNvPr id="7" name="Text 4"/>
          <p:cNvSpPr/>
          <p:nvPr/>
        </p:nvSpPr>
        <p:spPr>
          <a:xfrm>
            <a:off x="1509204" y="778285"/>
            <a:ext cx="8382000" cy="6096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600" b="1" dirty="0" err="1">
                <a:solidFill>
                  <a:schemeClr val="bg1"/>
                </a:solidFill>
              </a:rPr>
              <a:t>奥格特韦钠差异化优势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9" name="Shape 5"/>
          <p:cNvSpPr/>
          <p:nvPr>
            <p:custDataLst>
              <p:tags r:id="rId1"/>
            </p:custDataLst>
          </p:nvPr>
        </p:nvSpPr>
        <p:spPr>
          <a:xfrm>
            <a:off x="571500" y="1467254"/>
            <a:ext cx="4934355" cy="2467762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25400">
            <a:solidFill>
              <a:srgbClr val="1565C0"/>
            </a:solidFill>
            <a:prstDash val="solid"/>
          </a:ln>
        </p:spPr>
      </p:sp>
      <p:sp>
        <p:nvSpPr>
          <p:cNvPr id="10" name="Shape 6"/>
          <p:cNvSpPr/>
          <p:nvPr>
            <p:custDataLst>
              <p:tags r:id="rId2"/>
            </p:custDataLst>
          </p:nvPr>
        </p:nvSpPr>
        <p:spPr>
          <a:xfrm>
            <a:off x="2784677" y="1489843"/>
            <a:ext cx="508000" cy="508000"/>
          </a:xfrm>
          <a:prstGeom prst="ellipse">
            <a:avLst/>
          </a:prstGeom>
          <a:solidFill>
            <a:srgbClr val="1565C0"/>
          </a:solidFill>
        </p:spPr>
      </p:sp>
      <p:sp>
        <p:nvSpPr>
          <p:cNvPr id="22" name="Text 7"/>
          <p:cNvSpPr/>
          <p:nvPr>
            <p:custDataLst>
              <p:tags r:id="rId3"/>
            </p:custDataLst>
          </p:nvPr>
        </p:nvSpPr>
        <p:spPr>
          <a:xfrm>
            <a:off x="2784677" y="1489870"/>
            <a:ext cx="508000" cy="5080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chemeClr val="bg1"/>
                </a:solidFill>
              </a:rPr>
              <a:t>1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" name="Text 8"/>
          <p:cNvSpPr/>
          <p:nvPr>
            <p:custDataLst>
              <p:tags r:id="rId4"/>
            </p:custDataLst>
          </p:nvPr>
        </p:nvSpPr>
        <p:spPr>
          <a:xfrm>
            <a:off x="-396018" y="1957512"/>
            <a:ext cx="6858000" cy="4572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zh-CN" altLang="en-US" sz="2600" b="1" dirty="0" err="1">
                <a:solidFill>
                  <a:srgbClr val="0D47A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唯一</a:t>
            </a:r>
            <a:r>
              <a:rPr lang="en-US" sz="2600" b="1" dirty="0" err="1">
                <a:solidFill>
                  <a:srgbClr val="0D47A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双靶机制</a:t>
            </a:r>
            <a:endParaRPr lang="en-US" sz="2600" b="1" dirty="0">
              <a:solidFill>
                <a:srgbClr val="0D47A1"/>
              </a:solidFill>
              <a:latin typeface="MiSans" pitchFamily="34" charset="0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4" name="Text 9"/>
          <p:cNvSpPr/>
          <p:nvPr>
            <p:custDataLst>
              <p:tags r:id="rId5"/>
            </p:custDataLst>
          </p:nvPr>
        </p:nvSpPr>
        <p:spPr>
          <a:xfrm>
            <a:off x="-396018" y="2339154"/>
            <a:ext cx="6858000" cy="3048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400" b="1" dirty="0" err="1">
                <a:solidFill>
                  <a:srgbClr val="555555"/>
                </a:solidFill>
                <a:latin typeface="+mn-ea"/>
                <a:cs typeface="+mn-ea"/>
              </a:rPr>
              <a:t>抑制复制</a:t>
            </a:r>
            <a:r>
              <a:rPr lang="en-US" sz="1400" b="1" dirty="0">
                <a:solidFill>
                  <a:srgbClr val="555555"/>
                </a:solidFill>
                <a:latin typeface="+mn-ea"/>
                <a:cs typeface="+mn-ea"/>
              </a:rPr>
              <a:t> + </a:t>
            </a:r>
            <a:r>
              <a:rPr lang="en-US" sz="1400" b="1" dirty="0" err="1">
                <a:solidFill>
                  <a:srgbClr val="555555"/>
                </a:solidFill>
                <a:latin typeface="+mn-ea"/>
                <a:cs typeface="+mn-ea"/>
              </a:rPr>
              <a:t>阻断入侵</a:t>
            </a:r>
            <a:endParaRPr lang="en-US" sz="1400" b="1" dirty="0">
              <a:solidFill>
                <a:srgbClr val="555555"/>
              </a:solidFill>
              <a:latin typeface="+mn-ea"/>
              <a:cs typeface="+mn-ea"/>
            </a:endParaRPr>
          </a:p>
        </p:txBody>
      </p:sp>
      <p:sp>
        <p:nvSpPr>
          <p:cNvPr id="25" name="Text 10"/>
          <p:cNvSpPr/>
          <p:nvPr>
            <p:custDataLst>
              <p:tags r:id="rId6"/>
            </p:custDataLst>
          </p:nvPr>
        </p:nvSpPr>
        <p:spPr>
          <a:xfrm>
            <a:off x="985964" y="2596043"/>
            <a:ext cx="6477000" cy="12700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400" dirty="0"/>
              <a:t>• 与3CLpro共价结合抑制病毒复制</a:t>
            </a:r>
            <a:endParaRPr lang="en-US" sz="14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400" dirty="0"/>
              <a:t>• </a:t>
            </a:r>
            <a:r>
              <a:rPr lang="en-US" sz="1400" dirty="0" err="1"/>
              <a:t>与组织蛋白酶L共价结合阻断入侵</a:t>
            </a:r>
            <a:endParaRPr lang="en-US" sz="14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400" dirty="0"/>
              <a:t>• </a:t>
            </a:r>
            <a:r>
              <a:rPr lang="en-US" sz="1400" dirty="0" err="1"/>
              <a:t>奈玛特韦仅能抑制复制，不能阻断入侵</a:t>
            </a:r>
            <a:endParaRPr lang="en-US" sz="1400" dirty="0"/>
          </a:p>
        </p:txBody>
      </p:sp>
      <p:sp>
        <p:nvSpPr>
          <p:cNvPr id="26" name="Shape 11"/>
          <p:cNvSpPr/>
          <p:nvPr>
            <p:custDataLst>
              <p:tags r:id="rId7"/>
            </p:custDataLst>
          </p:nvPr>
        </p:nvSpPr>
        <p:spPr>
          <a:xfrm>
            <a:off x="6074981" y="1452080"/>
            <a:ext cx="4620808" cy="2429985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25400">
            <a:solidFill>
              <a:srgbClr val="1565C0"/>
            </a:solidFill>
            <a:prstDash val="solid"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32" name="Shape 12"/>
          <p:cNvSpPr/>
          <p:nvPr>
            <p:custDataLst>
              <p:tags r:id="rId8"/>
            </p:custDataLst>
          </p:nvPr>
        </p:nvSpPr>
        <p:spPr>
          <a:xfrm>
            <a:off x="8203059" y="1491868"/>
            <a:ext cx="508000" cy="508000"/>
          </a:xfrm>
          <a:prstGeom prst="ellipse">
            <a:avLst/>
          </a:prstGeom>
          <a:solidFill>
            <a:srgbClr val="1565C0"/>
          </a:solidFill>
        </p:spPr>
      </p:sp>
      <p:sp>
        <p:nvSpPr>
          <p:cNvPr id="33" name="Text 13"/>
          <p:cNvSpPr/>
          <p:nvPr>
            <p:custDataLst>
              <p:tags r:id="rId9"/>
            </p:custDataLst>
          </p:nvPr>
        </p:nvSpPr>
        <p:spPr>
          <a:xfrm>
            <a:off x="8203114" y="1531873"/>
            <a:ext cx="508000" cy="5080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chemeClr val="bg1"/>
                </a:solidFill>
              </a:rPr>
              <a:t>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4" name="Text 14"/>
          <p:cNvSpPr/>
          <p:nvPr>
            <p:custDataLst>
              <p:tags r:id="rId10"/>
            </p:custDataLst>
          </p:nvPr>
        </p:nvSpPr>
        <p:spPr>
          <a:xfrm>
            <a:off x="5921770" y="1968215"/>
            <a:ext cx="5128408" cy="4572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/>
            <a:r>
              <a:rPr lang="en-US" sz="2600" b="1" dirty="0" err="1">
                <a:solidFill>
                  <a:srgbClr val="0D47A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耐药潜力</a:t>
            </a:r>
            <a:endParaRPr lang="en-US" sz="2600" b="1" dirty="0">
              <a:solidFill>
                <a:srgbClr val="0D47A1"/>
              </a:solidFill>
              <a:latin typeface="MiSans" pitchFamily="34" charset="0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5" name="Text 15"/>
          <p:cNvSpPr/>
          <p:nvPr>
            <p:custDataLst>
              <p:tags r:id="rId11"/>
            </p:custDataLst>
          </p:nvPr>
        </p:nvSpPr>
        <p:spPr>
          <a:xfrm>
            <a:off x="5094183" y="2315381"/>
            <a:ext cx="6858000" cy="3048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/>
            <a:r>
              <a:rPr lang="en-US" sz="1400" b="1" dirty="0" err="1">
                <a:solidFill>
                  <a:srgbClr val="555555"/>
                </a:solidFill>
                <a:latin typeface="+mn-ea"/>
                <a:cs typeface="MiSans" pitchFamily="34" charset="-120"/>
              </a:rPr>
              <a:t>对奈玛特韦耐药突变仍有活性</a:t>
            </a:r>
            <a:endParaRPr lang="en-US" sz="1400" b="1" dirty="0" err="1">
              <a:solidFill>
                <a:srgbClr val="555555"/>
              </a:solidFill>
              <a:latin typeface="+mn-ea"/>
              <a:cs typeface="MiSans" pitchFamily="34" charset="-120"/>
            </a:endParaRPr>
          </a:p>
        </p:txBody>
      </p:sp>
      <p:sp>
        <p:nvSpPr>
          <p:cNvPr id="36" name="Text 16"/>
          <p:cNvSpPr/>
          <p:nvPr>
            <p:custDataLst>
              <p:tags r:id="rId12"/>
            </p:custDataLst>
          </p:nvPr>
        </p:nvSpPr>
        <p:spPr>
          <a:xfrm>
            <a:off x="6503829" y="2540307"/>
            <a:ext cx="4197328" cy="12700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400" dirty="0"/>
              <a:t>• 对奈玛特韦耐药的3CLpro突变蛋白仍有高抑制活性</a:t>
            </a:r>
            <a:endParaRPr lang="en-US" sz="14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400" dirty="0"/>
              <a:t>• </a:t>
            </a:r>
            <a:r>
              <a:rPr lang="en-US" sz="1400" dirty="0" err="1"/>
              <a:t>有克服Paxlovid临床耐药的潜力</a:t>
            </a:r>
            <a:endParaRPr lang="en-US" sz="14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400" dirty="0"/>
              <a:t>• </a:t>
            </a:r>
            <a:r>
              <a:rPr lang="en-US" sz="1400" dirty="0" err="1"/>
              <a:t>双靶点机制降低耐药发生风险</a:t>
            </a:r>
            <a:endParaRPr lang="en-US" sz="1400" dirty="0"/>
          </a:p>
        </p:txBody>
      </p:sp>
      <p:sp>
        <p:nvSpPr>
          <p:cNvPr id="42" name="Shape 17"/>
          <p:cNvSpPr/>
          <p:nvPr>
            <p:custDataLst>
              <p:tags r:id="rId13"/>
            </p:custDataLst>
          </p:nvPr>
        </p:nvSpPr>
        <p:spPr>
          <a:xfrm>
            <a:off x="541464" y="4076159"/>
            <a:ext cx="4983036" cy="2299241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25400">
            <a:solidFill>
              <a:srgbClr val="1565C0"/>
            </a:solidFill>
            <a:prstDash val="solid"/>
          </a:ln>
        </p:spPr>
      </p:sp>
      <p:sp>
        <p:nvSpPr>
          <p:cNvPr id="43" name="Shape 18"/>
          <p:cNvSpPr/>
          <p:nvPr>
            <p:custDataLst>
              <p:tags r:id="rId14"/>
            </p:custDataLst>
          </p:nvPr>
        </p:nvSpPr>
        <p:spPr>
          <a:xfrm>
            <a:off x="2784677" y="4115922"/>
            <a:ext cx="508000" cy="508000"/>
          </a:xfrm>
          <a:prstGeom prst="ellipse">
            <a:avLst/>
          </a:prstGeom>
          <a:solidFill>
            <a:srgbClr val="1565C0"/>
          </a:solidFill>
        </p:spPr>
      </p:sp>
      <p:sp>
        <p:nvSpPr>
          <p:cNvPr id="44" name="Text 19"/>
          <p:cNvSpPr/>
          <p:nvPr>
            <p:custDataLst>
              <p:tags r:id="rId15"/>
            </p:custDataLst>
          </p:nvPr>
        </p:nvSpPr>
        <p:spPr>
          <a:xfrm>
            <a:off x="2784677" y="4115922"/>
            <a:ext cx="508000" cy="5080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</a:rPr>
              <a:t>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Text 20"/>
          <p:cNvSpPr/>
          <p:nvPr>
            <p:custDataLst>
              <p:tags r:id="rId16"/>
            </p:custDataLst>
          </p:nvPr>
        </p:nvSpPr>
        <p:spPr>
          <a:xfrm>
            <a:off x="-396018" y="4548276"/>
            <a:ext cx="6858000" cy="4572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600" b="1" dirty="0" err="1">
                <a:solidFill>
                  <a:srgbClr val="0D47A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重复感染证据</a:t>
            </a:r>
            <a:endParaRPr lang="en-US" sz="2600" b="1" dirty="0">
              <a:solidFill>
                <a:srgbClr val="0D47A1"/>
              </a:solidFill>
              <a:latin typeface="MiSans" pitchFamily="34" charset="0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6" name="Text 21"/>
          <p:cNvSpPr/>
          <p:nvPr>
            <p:custDataLst>
              <p:tags r:id="rId17"/>
            </p:custDataLst>
          </p:nvPr>
        </p:nvSpPr>
        <p:spPr>
          <a:xfrm>
            <a:off x="-396018" y="4914351"/>
            <a:ext cx="6858000" cy="3048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400" b="1" dirty="0" err="1">
                <a:solidFill>
                  <a:srgbClr val="555555"/>
                </a:solidFill>
                <a:latin typeface="华文仿宋" panose="02010600040101010101" charset="-122"/>
                <a:ea typeface="华文仿宋" panose="02010600040101010101" charset="-122"/>
                <a:cs typeface="+mn-ea"/>
              </a:rPr>
              <a:t>III</a:t>
            </a:r>
            <a:r>
              <a:rPr lang="en-US" sz="1400" b="1" dirty="0" err="1">
                <a:solidFill>
                  <a:srgbClr val="555555"/>
                </a:solidFill>
                <a:latin typeface="+mn-ea"/>
                <a:cs typeface="+mn-ea"/>
              </a:rPr>
              <a:t>期超半数为重复感染患者</a:t>
            </a:r>
            <a:endParaRPr lang="en-US" sz="1400" b="1" dirty="0">
              <a:solidFill>
                <a:srgbClr val="555555"/>
              </a:solidFill>
              <a:latin typeface="+mn-ea"/>
              <a:cs typeface="+mn-ea"/>
            </a:endParaRPr>
          </a:p>
        </p:txBody>
      </p:sp>
      <p:sp>
        <p:nvSpPr>
          <p:cNvPr id="47" name="Text 22"/>
          <p:cNvSpPr/>
          <p:nvPr>
            <p:custDataLst>
              <p:tags r:id="rId18"/>
            </p:custDataLst>
          </p:nvPr>
        </p:nvSpPr>
        <p:spPr>
          <a:xfrm>
            <a:off x="922464" y="5145733"/>
            <a:ext cx="6477000" cy="12700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400" dirty="0"/>
              <a:t>• </a:t>
            </a:r>
            <a:r>
              <a:rPr lang="en-US" altLang="zh-CN" sz="1400" dirty="0">
                <a:latin typeface="华文仿宋" panose="02010600040101010101" charset="-122"/>
                <a:ea typeface="华文仿宋" panose="02010600040101010101" charset="-122"/>
              </a:rPr>
              <a:t>Ⅲ</a:t>
            </a:r>
            <a:r>
              <a:rPr lang="en-US" sz="1400" dirty="0"/>
              <a:t>期研究中超过50%受试者为二次感染</a:t>
            </a:r>
            <a:endParaRPr lang="en-US" sz="14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400" dirty="0"/>
              <a:t>• </a:t>
            </a:r>
            <a:r>
              <a:rPr lang="en-US" sz="1400" dirty="0" err="1"/>
              <a:t>对首次感染和二次感染均显著有效</a:t>
            </a:r>
            <a:endParaRPr lang="en-US" sz="14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400" dirty="0"/>
              <a:t>• </a:t>
            </a:r>
            <a:r>
              <a:rPr lang="en-US" sz="1400" dirty="0" err="1"/>
              <a:t>为反复感染患者提供治疗选择</a:t>
            </a:r>
            <a:endParaRPr lang="en-US" sz="1400" dirty="0"/>
          </a:p>
        </p:txBody>
      </p:sp>
      <p:sp>
        <p:nvSpPr>
          <p:cNvPr id="48" name="Shape 23"/>
          <p:cNvSpPr/>
          <p:nvPr>
            <p:custDataLst>
              <p:tags r:id="rId19"/>
            </p:custDataLst>
          </p:nvPr>
        </p:nvSpPr>
        <p:spPr>
          <a:xfrm>
            <a:off x="6077928" y="4002661"/>
            <a:ext cx="4620807" cy="2377107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25400">
            <a:solidFill>
              <a:srgbClr val="1565C0"/>
            </a:solidFill>
            <a:prstDash val="solid"/>
          </a:ln>
        </p:spPr>
      </p:sp>
      <p:sp>
        <p:nvSpPr>
          <p:cNvPr id="49" name="Shape 24"/>
          <p:cNvSpPr/>
          <p:nvPr>
            <p:custDataLst>
              <p:tags r:id="rId20"/>
            </p:custDataLst>
          </p:nvPr>
        </p:nvSpPr>
        <p:spPr>
          <a:xfrm>
            <a:off x="8167436" y="4061876"/>
            <a:ext cx="508000" cy="508000"/>
          </a:xfrm>
          <a:prstGeom prst="ellipse">
            <a:avLst/>
          </a:prstGeom>
          <a:solidFill>
            <a:srgbClr val="1565C0"/>
          </a:solidFill>
        </p:spPr>
      </p:sp>
      <p:sp>
        <p:nvSpPr>
          <p:cNvPr id="50" name="Text 25"/>
          <p:cNvSpPr/>
          <p:nvPr>
            <p:custDataLst>
              <p:tags r:id="rId21"/>
            </p:custDataLst>
          </p:nvPr>
        </p:nvSpPr>
        <p:spPr>
          <a:xfrm>
            <a:off x="8167436" y="4061876"/>
            <a:ext cx="508000" cy="5080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</a:rPr>
              <a:t>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1" name="Text 26"/>
          <p:cNvSpPr/>
          <p:nvPr>
            <p:custDataLst>
              <p:tags r:id="rId22"/>
            </p:custDataLst>
          </p:nvPr>
        </p:nvSpPr>
        <p:spPr>
          <a:xfrm>
            <a:off x="6362716" y="4464172"/>
            <a:ext cx="4142840" cy="4572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/>
            <a:r>
              <a:rPr lang="en-US" sz="2600" b="1" dirty="0" err="1">
                <a:solidFill>
                  <a:srgbClr val="0D47A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国际发表</a:t>
            </a:r>
            <a:endParaRPr lang="en-US" sz="2600" b="1" dirty="0">
              <a:solidFill>
                <a:srgbClr val="0D47A1"/>
              </a:solidFill>
              <a:latin typeface="MiSans" pitchFamily="34" charset="0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52" name="Text 27"/>
          <p:cNvSpPr/>
          <p:nvPr>
            <p:custDataLst>
              <p:tags r:id="rId23"/>
            </p:custDataLst>
          </p:nvPr>
        </p:nvSpPr>
        <p:spPr>
          <a:xfrm>
            <a:off x="5040824" y="4841501"/>
            <a:ext cx="6858000" cy="3048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/>
            <a:r>
              <a:rPr lang="en-US" sz="1400" b="1" dirty="0">
                <a:solidFill>
                  <a:srgbClr val="555555"/>
                </a:solidFill>
                <a:latin typeface="+mn-ea"/>
                <a:cs typeface="+mn-ea"/>
              </a:rPr>
              <a:t>NEJM </a:t>
            </a:r>
            <a:r>
              <a:rPr lang="en-US" sz="1400" b="1" dirty="0" err="1">
                <a:solidFill>
                  <a:srgbClr val="555555"/>
                </a:solidFill>
                <a:latin typeface="+mn-ea"/>
                <a:cs typeface="+mn-ea"/>
              </a:rPr>
              <a:t>Evidence、Med等发表</a:t>
            </a:r>
            <a:endParaRPr lang="en-US" sz="1400" b="1" dirty="0">
              <a:solidFill>
                <a:srgbClr val="555555"/>
              </a:solidFill>
              <a:latin typeface="+mn-ea"/>
              <a:cs typeface="+mn-ea"/>
            </a:endParaRPr>
          </a:p>
        </p:txBody>
      </p:sp>
      <p:sp>
        <p:nvSpPr>
          <p:cNvPr id="53" name="Text 28"/>
          <p:cNvSpPr/>
          <p:nvPr>
            <p:custDataLst>
              <p:tags r:id="rId24"/>
            </p:custDataLst>
          </p:nvPr>
        </p:nvSpPr>
        <p:spPr>
          <a:xfrm>
            <a:off x="6493582" y="5087255"/>
            <a:ext cx="4848470" cy="12700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400" dirty="0"/>
              <a:t>• </a:t>
            </a:r>
            <a:r>
              <a:rPr lang="en-US" altLang="zh-CN" sz="1400" dirty="0">
                <a:latin typeface="华文仿宋" panose="02010600040101010101" charset="-122"/>
                <a:ea typeface="华文仿宋" panose="02010600040101010101" charset="-122"/>
              </a:rPr>
              <a:t>Ⅲ</a:t>
            </a:r>
            <a:r>
              <a:rPr lang="en-US" sz="1400" dirty="0"/>
              <a:t>期临床数据2024年5月发表于《NEJM Evidence》</a:t>
            </a:r>
            <a:endParaRPr lang="en-US" sz="14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400" dirty="0"/>
              <a:t>• 双靶点机制及结构2024年12月发表于Med杂志</a:t>
            </a:r>
            <a:endParaRPr lang="en-US" sz="14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400" dirty="0"/>
              <a:t>• </a:t>
            </a:r>
            <a:r>
              <a:rPr lang="en-US" sz="1400" dirty="0" err="1"/>
              <a:t>获得国际顶级专家认可，增强证据可信度</a:t>
            </a:r>
            <a:endParaRPr lang="en-US" sz="1400" dirty="0"/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060" y="6133132"/>
            <a:ext cx="1471940" cy="762936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132" y="44498"/>
            <a:ext cx="1461067" cy="1643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" y="0"/>
            <a:ext cx="1509236" cy="285750"/>
          </a:xfrm>
          <a:prstGeom prst="rect">
            <a:avLst/>
          </a:prstGeom>
          <a:solidFill>
            <a:srgbClr val="0070C0"/>
          </a:solidFill>
          <a:ln w="12700">
            <a:solidFill>
              <a:srgbClr val="0070C0"/>
            </a:solidFill>
            <a:prstDash val="solid"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Text 1"/>
          <p:cNvSpPr/>
          <p:nvPr/>
        </p:nvSpPr>
        <p:spPr>
          <a:xfrm>
            <a:off x="1" y="0"/>
            <a:ext cx="1509236" cy="2857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400" b="1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安全性</a:t>
            </a:r>
            <a:endParaRPr 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 2"/>
          <p:cNvSpPr/>
          <p:nvPr/>
        </p:nvSpPr>
        <p:spPr>
          <a:xfrm>
            <a:off x="171450" y="333375"/>
            <a:ext cx="11849100" cy="381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全球唯一双靶点单药方案：无需利托那韦，降低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DDI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和禁忌管理负担</a:t>
            </a:r>
            <a:endParaRPr lang="en-US" sz="24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Shape 3"/>
          <p:cNvSpPr/>
          <p:nvPr/>
        </p:nvSpPr>
        <p:spPr>
          <a:xfrm>
            <a:off x="1714500" y="781050"/>
            <a:ext cx="8763000" cy="342900"/>
          </a:xfrm>
          <a:prstGeom prst="rect">
            <a:avLst/>
          </a:prstGeom>
          <a:solidFill>
            <a:srgbClr val="0070C0"/>
          </a:solidFill>
        </p:spPr>
      </p:sp>
      <p:sp>
        <p:nvSpPr>
          <p:cNvPr id="6" name="Text 4"/>
          <p:cNvSpPr/>
          <p:nvPr/>
        </p:nvSpPr>
        <p:spPr>
          <a:xfrm>
            <a:off x="1714500" y="781050"/>
            <a:ext cx="8763000" cy="3429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1400" b="1" dirty="0" err="1">
                <a:solidFill>
                  <a:schemeClr val="bg1"/>
                </a:solidFill>
              </a:rPr>
              <a:t>安全性价值</a:t>
            </a:r>
            <a:r>
              <a:rPr lang="en-US" altLang="zh-CN" sz="1400" b="1" dirty="0">
                <a:solidFill>
                  <a:schemeClr val="bg1"/>
                </a:solidFill>
              </a:rPr>
              <a:t> = </a:t>
            </a:r>
            <a:r>
              <a:rPr lang="en-US" altLang="zh-CN" sz="1400" b="1" dirty="0" err="1">
                <a:solidFill>
                  <a:schemeClr val="bg1"/>
                </a:solidFill>
              </a:rPr>
              <a:t>单一成分双靶点</a:t>
            </a:r>
            <a:r>
              <a:rPr lang="en-US" altLang="zh-CN" sz="1400" b="1" dirty="0">
                <a:solidFill>
                  <a:schemeClr val="bg1"/>
                </a:solidFill>
              </a:rPr>
              <a:t> + </a:t>
            </a:r>
            <a:r>
              <a:rPr lang="en-US" altLang="zh-CN" sz="1400" b="1" dirty="0" err="1">
                <a:solidFill>
                  <a:schemeClr val="bg1"/>
                </a:solidFill>
              </a:rPr>
              <a:t>不需PK增强剂</a:t>
            </a:r>
            <a:r>
              <a:rPr lang="en-US" altLang="zh-CN" sz="1400" b="1" dirty="0">
                <a:solidFill>
                  <a:schemeClr val="bg1"/>
                </a:solidFill>
              </a:rPr>
              <a:t> + </a:t>
            </a:r>
            <a:r>
              <a:rPr lang="en-US" altLang="zh-CN" sz="1400" b="1" dirty="0" err="1">
                <a:solidFill>
                  <a:schemeClr val="bg1"/>
                </a:solidFill>
              </a:rPr>
              <a:t>低DDI</a:t>
            </a:r>
            <a:r>
              <a:rPr lang="en-US" altLang="zh-CN" sz="1400" b="1" dirty="0">
                <a:solidFill>
                  <a:schemeClr val="bg1"/>
                </a:solidFill>
              </a:rPr>
              <a:t> + </a:t>
            </a:r>
            <a:r>
              <a:rPr lang="en-US" altLang="zh-CN" sz="1400" b="1" dirty="0" err="1">
                <a:solidFill>
                  <a:schemeClr val="bg1"/>
                </a:solidFill>
              </a:rPr>
              <a:t>高危多重用药患者更适用</a:t>
            </a:r>
            <a:endParaRPr lang="en-US" altLang="zh-CN" sz="1400" b="1" dirty="0">
              <a:solidFill>
                <a:schemeClr val="bg1"/>
              </a:solidFill>
            </a:endParaRPr>
          </a:p>
        </p:txBody>
      </p:sp>
      <p:sp>
        <p:nvSpPr>
          <p:cNvPr id="7" name="Shape 5"/>
          <p:cNvSpPr/>
          <p:nvPr/>
        </p:nvSpPr>
        <p:spPr>
          <a:xfrm>
            <a:off x="180975" y="1219200"/>
            <a:ext cx="5619750" cy="5048250"/>
          </a:xfrm>
          <a:prstGeom prst="roundRect">
            <a:avLst>
              <a:gd name="adj" fmla="val 5000"/>
            </a:avLst>
          </a:prstGeom>
          <a:solidFill>
            <a:srgbClr val="F5F5F5"/>
          </a:solidFill>
          <a:ln w="38100">
            <a:solidFill>
              <a:srgbClr val="5B5B5B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857250" y="1276350"/>
            <a:ext cx="4267200" cy="361950"/>
          </a:xfrm>
          <a:prstGeom prst="rect">
            <a:avLst/>
          </a:prstGeom>
          <a:solidFill>
            <a:srgbClr val="5B5B5B"/>
          </a:solidFill>
        </p:spPr>
      </p:sp>
      <p:sp>
        <p:nvSpPr>
          <p:cNvPr id="9" name="Text 7"/>
          <p:cNvSpPr/>
          <p:nvPr/>
        </p:nvSpPr>
        <p:spPr>
          <a:xfrm>
            <a:off x="857250" y="1276350"/>
            <a:ext cx="4267200" cy="36195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500" b="1" dirty="0" err="1">
                <a:solidFill>
                  <a:schemeClr val="bg1"/>
                </a:solidFill>
              </a:rPr>
              <a:t>目录内含利托那韦方案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10" name="Text 8"/>
          <p:cNvSpPr/>
          <p:nvPr/>
        </p:nvSpPr>
        <p:spPr>
          <a:xfrm>
            <a:off x="381000" y="1733550"/>
            <a:ext cx="5219700" cy="45339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sz="1400" b="1" dirty="0"/>
              <a:t>CYP3A4抑制</a:t>
            </a:r>
            <a:endParaRPr lang="en-US" sz="1400" b="1" dirty="0"/>
          </a:p>
          <a:p>
            <a:pPr>
              <a:lnSpc>
                <a:spcPct val="140000"/>
              </a:lnSpc>
            </a:pPr>
            <a:r>
              <a:rPr lang="en-US" sz="1400" dirty="0"/>
              <a:t>利托那韦作为CYP3A4强抑制剂，显著增加药物-药物相互作用（DDI）风险</a:t>
            </a:r>
            <a:endParaRPr lang="en-US" sz="1400" dirty="0"/>
          </a:p>
          <a:p>
            <a:pPr>
              <a:lnSpc>
                <a:spcPct val="140000"/>
              </a:lnSpc>
            </a:pPr>
            <a:endParaRPr lang="en-US" sz="1400" dirty="0"/>
          </a:p>
          <a:p>
            <a:pPr>
              <a:lnSpc>
                <a:spcPct val="140000"/>
              </a:lnSpc>
            </a:pPr>
            <a:r>
              <a:rPr lang="en-US" sz="1400" b="1" dirty="0" err="1"/>
              <a:t>多种联用禁忌</a:t>
            </a:r>
            <a:r>
              <a:rPr lang="en-US" sz="1400" b="1" dirty="0"/>
              <a:t>/</a:t>
            </a:r>
            <a:r>
              <a:rPr lang="en-US" sz="1400" b="1" dirty="0" err="1"/>
              <a:t>慎用</a:t>
            </a:r>
            <a:endParaRPr lang="en-US" sz="1400" b="1" dirty="0"/>
          </a:p>
          <a:p>
            <a:pPr>
              <a:lnSpc>
                <a:spcPct val="140000"/>
              </a:lnSpc>
            </a:pPr>
            <a:r>
              <a:rPr lang="en-US" sz="1400" dirty="0" err="1"/>
              <a:t>奈玛特韦：美国包装盒和说明书均有黑框警告，禁止和上百种药物联用</a:t>
            </a:r>
            <a:endParaRPr lang="en-US" sz="1400" dirty="0"/>
          </a:p>
          <a:p>
            <a:pPr>
              <a:lnSpc>
                <a:spcPct val="140000"/>
              </a:lnSpc>
            </a:pPr>
            <a:r>
              <a:rPr lang="en-US" sz="1400" dirty="0"/>
              <a:t>先诺欣：即使停用高度依赖CYP3A清除的药物，也不能马上开始本品治疗</a:t>
            </a:r>
            <a:endParaRPr lang="en-US" sz="1400" dirty="0"/>
          </a:p>
          <a:p>
            <a:pPr>
              <a:lnSpc>
                <a:spcPct val="140000"/>
              </a:lnSpc>
            </a:pPr>
            <a:r>
              <a:rPr lang="en-US" sz="1400" dirty="0"/>
              <a:t>利托那韦与55种常见老年基础病药物有联用禁忌，96种有慎用提醒</a:t>
            </a:r>
            <a:endParaRPr lang="en-US" sz="1400" dirty="0"/>
          </a:p>
          <a:p>
            <a:pPr>
              <a:lnSpc>
                <a:spcPct val="140000"/>
              </a:lnSpc>
            </a:pPr>
            <a:endParaRPr lang="en-US" sz="1400" dirty="0"/>
          </a:p>
          <a:p>
            <a:pPr>
              <a:lnSpc>
                <a:spcPct val="140000"/>
              </a:lnSpc>
            </a:pPr>
            <a:r>
              <a:rPr lang="en-US" sz="1400" b="1" dirty="0" err="1"/>
              <a:t>老年慢病患者需频繁评估和调药</a:t>
            </a:r>
            <a:endParaRPr lang="en-US" sz="1400" b="1" dirty="0"/>
          </a:p>
          <a:p>
            <a:pPr>
              <a:lnSpc>
                <a:spcPct val="140000"/>
              </a:lnSpc>
            </a:pPr>
            <a:r>
              <a:rPr lang="en-US" sz="1400" dirty="0" err="1"/>
              <a:t>多重用药患者面临复杂的用药评估需频繁调整合并用药方案</a:t>
            </a:r>
            <a:endParaRPr lang="en-US" sz="1400" dirty="0"/>
          </a:p>
          <a:p>
            <a:pPr>
              <a:lnSpc>
                <a:spcPct val="140000"/>
              </a:lnSpc>
            </a:pPr>
            <a:r>
              <a:rPr lang="en-US" sz="1400" dirty="0" err="1"/>
              <a:t>增加医疗管理负担和用药风险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6391275" y="1219200"/>
            <a:ext cx="5537966" cy="5048250"/>
          </a:xfrm>
          <a:prstGeom prst="roundRect">
            <a:avLst>
              <a:gd name="adj" fmla="val 5000"/>
            </a:avLst>
          </a:prstGeom>
          <a:solidFill>
            <a:srgbClr val="EBF4FA"/>
          </a:solidFill>
          <a:ln w="38100">
            <a:solidFill>
              <a:srgbClr val="0070C0">
                <a:alpha val="98000"/>
              </a:srgbClr>
            </a:solidFill>
            <a:prstDash val="solid"/>
          </a:ln>
          <a:effectLst>
            <a:innerShdw blurRad="381000" dist="127000" dir="600000">
              <a:schemeClr val="accent1">
                <a:lumMod val="50000"/>
                <a:alpha val="80000"/>
              </a:schemeClr>
            </a:innerShdw>
          </a:effectLst>
        </p:spPr>
      </p:sp>
      <p:sp>
        <p:nvSpPr>
          <p:cNvPr id="12" name="Shape 10"/>
          <p:cNvSpPr/>
          <p:nvPr/>
        </p:nvSpPr>
        <p:spPr>
          <a:xfrm>
            <a:off x="7067550" y="1276350"/>
            <a:ext cx="4267200" cy="361950"/>
          </a:xfrm>
          <a:prstGeom prst="rect">
            <a:avLst/>
          </a:prstGeom>
          <a:solidFill>
            <a:srgbClr val="0070C0"/>
          </a:solidFill>
          <a:effectLst>
            <a:innerShdw blurRad="63500" dist="50800" dir="2700000">
              <a:schemeClr val="accent1">
                <a:lumMod val="20000"/>
                <a:lumOff val="80000"/>
                <a:alpha val="50000"/>
              </a:schemeClr>
            </a:innerShdw>
          </a:effectLst>
        </p:spPr>
      </p:sp>
      <p:sp>
        <p:nvSpPr>
          <p:cNvPr id="13" name="Text 11"/>
          <p:cNvSpPr/>
          <p:nvPr/>
        </p:nvSpPr>
        <p:spPr>
          <a:xfrm>
            <a:off x="7067550" y="1276350"/>
            <a:ext cx="4267200" cy="36195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500" b="1" dirty="0">
                <a:solidFill>
                  <a:schemeClr val="bg1"/>
                </a:solidFill>
              </a:rPr>
              <a:t>奥格特韦钠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14" name="Text 12"/>
          <p:cNvSpPr/>
          <p:nvPr/>
        </p:nvSpPr>
        <p:spPr>
          <a:xfrm>
            <a:off x="6591300" y="1733550"/>
            <a:ext cx="5219700" cy="45339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endParaRPr lang="en-US" b="1" dirty="0">
              <a:solidFill>
                <a:srgbClr val="0070C0"/>
              </a:solidFill>
            </a:endParaRPr>
          </a:p>
          <a:p>
            <a:pPr>
              <a:lnSpc>
                <a:spcPct val="140000"/>
              </a:lnSpc>
            </a:pPr>
            <a:r>
              <a:rPr lang="en-US" sz="1400" dirty="0" err="1"/>
              <a:t>奥格特韦钠进入体内分解成奥格特韦醛，结构优势明确，机制清晰</a:t>
            </a:r>
            <a:endParaRPr lang="en-US" sz="1400" dirty="0"/>
          </a:p>
          <a:p>
            <a:pPr>
              <a:lnSpc>
                <a:spcPct val="140000"/>
              </a:lnSpc>
            </a:pPr>
            <a:endParaRPr lang="en-US" sz="1400" dirty="0"/>
          </a:p>
          <a:p>
            <a:pPr>
              <a:lnSpc>
                <a:spcPct val="140000"/>
              </a:lnSpc>
            </a:pPr>
            <a:r>
              <a:rPr lang="en-US" sz="1400" dirty="0"/>
              <a:t>不需PK增强剂，CYP450酶不是主要代谢酶</a:t>
            </a:r>
            <a:endParaRPr lang="en-US" sz="1400" dirty="0"/>
          </a:p>
          <a:p>
            <a:pPr>
              <a:lnSpc>
                <a:spcPct val="140000"/>
              </a:lnSpc>
            </a:pPr>
            <a:endParaRPr lang="en-US" sz="1400" dirty="0"/>
          </a:p>
          <a:p>
            <a:pPr>
              <a:lnSpc>
                <a:spcPct val="140000"/>
              </a:lnSpc>
            </a:pPr>
            <a:r>
              <a:rPr lang="en-US" sz="1400" dirty="0" err="1"/>
              <a:t>说明书中没有和其它药物联用的风险和禁忌</a:t>
            </a:r>
            <a:endParaRPr lang="en-US" sz="1400" dirty="0"/>
          </a:p>
          <a:p>
            <a:pPr>
              <a:lnSpc>
                <a:spcPct val="140000"/>
              </a:lnSpc>
            </a:pPr>
            <a:r>
              <a:rPr lang="en-US" sz="1400" dirty="0"/>
              <a:t>无需像奈玛特韦/</a:t>
            </a:r>
            <a:r>
              <a:rPr lang="en-US" sz="1400" dirty="0" err="1"/>
              <a:t>先诺欣那样进行复杂的用药禁忌评估</a:t>
            </a:r>
            <a:endParaRPr lang="en-US" sz="1400" dirty="0"/>
          </a:p>
          <a:p>
            <a:pPr>
              <a:lnSpc>
                <a:spcPct val="140000"/>
              </a:lnSpc>
            </a:pPr>
            <a:endParaRPr lang="en-US" sz="1400" dirty="0"/>
          </a:p>
          <a:p>
            <a:pPr>
              <a:lnSpc>
                <a:spcPct val="140000"/>
              </a:lnSpc>
            </a:pPr>
            <a:r>
              <a:rPr lang="en-US" sz="1400" dirty="0"/>
              <a:t>药物不良反应总发生率14.2%；≥3级药物不良反应仅0.3%（2例）</a:t>
            </a:r>
            <a:endParaRPr lang="en-US" sz="1400" dirty="0"/>
          </a:p>
          <a:p>
            <a:pPr>
              <a:lnSpc>
                <a:spcPct val="140000"/>
              </a:lnSpc>
            </a:pPr>
            <a:r>
              <a:rPr lang="en-US" sz="1400" dirty="0" err="1"/>
              <a:t>无严重不良反应（SAE</a:t>
            </a:r>
            <a:r>
              <a:rPr lang="en-US" sz="1400" dirty="0"/>
              <a:t>）</a:t>
            </a:r>
            <a:endParaRPr lang="en-US" sz="1400" dirty="0"/>
          </a:p>
          <a:p>
            <a:pPr>
              <a:lnSpc>
                <a:spcPct val="140000"/>
              </a:lnSpc>
            </a:pPr>
            <a:endParaRPr lang="en-US" sz="1400" dirty="0"/>
          </a:p>
          <a:p>
            <a:pPr>
              <a:lnSpc>
                <a:spcPct val="140000"/>
              </a:lnSpc>
            </a:pPr>
            <a:r>
              <a:rPr lang="en-US" sz="1400" dirty="0" err="1"/>
              <a:t>低DDI风险可减少处方审核、停换药和相互作用相关不良事件成本</a:t>
            </a:r>
            <a:endParaRPr lang="en-US" sz="1400" dirty="0"/>
          </a:p>
          <a:p>
            <a:pPr>
              <a:lnSpc>
                <a:spcPct val="140000"/>
              </a:lnSpc>
            </a:pPr>
            <a:r>
              <a:rPr lang="en-US" sz="1400" dirty="0" err="1"/>
              <a:t>对高危多重用药患者更适用，管理更简单</a:t>
            </a:r>
            <a:endParaRPr lang="en-US" sz="1400" dirty="0"/>
          </a:p>
        </p:txBody>
      </p:sp>
      <p:sp>
        <p:nvSpPr>
          <p:cNvPr id="15" name="Shape 13"/>
          <p:cNvSpPr/>
          <p:nvPr/>
        </p:nvSpPr>
        <p:spPr>
          <a:xfrm>
            <a:off x="5724525" y="3429000"/>
            <a:ext cx="742950" cy="742950"/>
          </a:xfrm>
          <a:prstGeom prst="ellipse">
            <a:avLst/>
          </a:prstGeom>
          <a:solidFill>
            <a:srgbClr val="333333"/>
          </a:solidFill>
          <a:ln w="38100">
            <a:solidFill>
              <a:srgbClr val="FFFFFF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724525" y="3429000"/>
            <a:ext cx="742950" cy="74295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1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VS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0" y="6515100"/>
            <a:ext cx="1965434" cy="342900"/>
          </a:xfrm>
          <a:prstGeom prst="rect">
            <a:avLst/>
          </a:prstGeom>
          <a:solidFill>
            <a:srgbClr val="0070C0"/>
          </a:solidFill>
        </p:spPr>
      </p:sp>
      <p:sp>
        <p:nvSpPr>
          <p:cNvPr id="18" name="Shape 16"/>
          <p:cNvSpPr/>
          <p:nvPr/>
        </p:nvSpPr>
        <p:spPr>
          <a:xfrm>
            <a:off x="1965433" y="6515100"/>
            <a:ext cx="8754321" cy="342900"/>
          </a:xfrm>
          <a:prstGeom prst="rect">
            <a:avLst/>
          </a:prstGeom>
          <a:solidFill>
            <a:srgbClr val="D9E2F3"/>
          </a:solidFill>
        </p:spPr>
      </p:sp>
      <p:sp>
        <p:nvSpPr>
          <p:cNvPr id="19" name="Text 17"/>
          <p:cNvSpPr/>
          <p:nvPr/>
        </p:nvSpPr>
        <p:spPr>
          <a:xfrm>
            <a:off x="0" y="6515100"/>
            <a:ext cx="1965434" cy="3429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zh-CN" altLang="zh-CN" sz="2000" b="1" dirty="0">
                <a:solidFill>
                  <a:srgbClr val="FFFFFF"/>
                </a:solidFill>
                <a:latin typeface="微软雅黑" panose="020B0503020204020204" charset="-122"/>
              </a:rPr>
              <a:t>临床与医保价值</a:t>
            </a:r>
            <a:endParaRPr lang="zh-CN" altLang="zh-CN" sz="2000" b="1" dirty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2154620" y="6515100"/>
            <a:ext cx="9942129" cy="3429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dirty="0" err="1"/>
              <a:t>低DDI风险可减少处方审核、停换药和相互作用相关不良事件成本</a:t>
            </a:r>
            <a:r>
              <a:rPr lang="en-US" sz="1400" dirty="0"/>
              <a:t>。</a:t>
            </a:r>
            <a:endParaRPr lang="en-US" sz="1400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755" y="6074893"/>
            <a:ext cx="1471940" cy="762936"/>
          </a:xfrm>
          <a:prstGeom prst="rect">
            <a:avLst/>
          </a:prstGeom>
        </p:spPr>
      </p:pic>
      <p:sp>
        <p:nvSpPr>
          <p:cNvPr id="26" name="文本框 25"/>
          <p:cNvSpPr txBox="1"/>
          <p:nvPr>
            <p:custDataLst>
              <p:tags r:id="rId2"/>
            </p:custDataLst>
          </p:nvPr>
        </p:nvSpPr>
        <p:spPr>
          <a:xfrm>
            <a:off x="6591300" y="1832741"/>
            <a:ext cx="2400300" cy="307777"/>
          </a:xfrm>
          <a:prstGeom prst="rect">
            <a:avLst/>
          </a:prstGeom>
          <a:solidFill>
            <a:srgbClr val="0070C0"/>
          </a:solidFill>
          <a:effectLst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单一成分</a:t>
            </a:r>
            <a:endParaRPr lang="zh-CN" altLang="en-US" sz="14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3"/>
            </p:custDataLst>
          </p:nvPr>
        </p:nvSpPr>
        <p:spPr>
          <a:xfrm>
            <a:off x="6591300" y="2451654"/>
            <a:ext cx="2400300" cy="307777"/>
          </a:xfrm>
          <a:prstGeom prst="rect">
            <a:avLst/>
          </a:prstGeom>
          <a:solidFill>
            <a:srgbClr val="0070C0"/>
          </a:solidFill>
          <a:effectLst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无需利托那韦</a:t>
            </a:r>
            <a:endParaRPr lang="zh-CN" altLang="en-US" sz="14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4"/>
            </p:custDataLst>
          </p:nvPr>
        </p:nvSpPr>
        <p:spPr>
          <a:xfrm>
            <a:off x="6591300" y="3053468"/>
            <a:ext cx="2400300" cy="307777"/>
          </a:xfrm>
          <a:prstGeom prst="rect">
            <a:avLst/>
          </a:prstGeom>
          <a:solidFill>
            <a:srgbClr val="0070C0"/>
          </a:solidFill>
          <a:effectLst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说明书无黑框警告</a:t>
            </a:r>
            <a:endParaRPr lang="zh-CN" altLang="en-US" sz="14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5"/>
            </p:custDataLst>
          </p:nvPr>
        </p:nvSpPr>
        <p:spPr>
          <a:xfrm>
            <a:off x="6613480" y="3891033"/>
            <a:ext cx="3552498" cy="366511"/>
          </a:xfrm>
          <a:prstGeom prst="rect">
            <a:avLst/>
          </a:prstGeom>
          <a:solidFill>
            <a:srgbClr val="0070C0"/>
          </a:solidFill>
          <a:effectLst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Ⅲ期≥3级药物不良反应0.3%，</a:t>
            </a:r>
            <a:r>
              <a:rPr lang="en-US" altLang="zh-CN" sz="1400" b="1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无SAE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6"/>
            </p:custDataLst>
          </p:nvPr>
        </p:nvSpPr>
        <p:spPr>
          <a:xfrm>
            <a:off x="6591300" y="4795491"/>
            <a:ext cx="3552498" cy="365356"/>
          </a:xfrm>
          <a:prstGeom prst="rect">
            <a:avLst/>
          </a:prstGeom>
          <a:solidFill>
            <a:srgbClr val="0070C0"/>
          </a:solidFill>
          <a:effectLst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400" b="1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老年基础病多重用药患者管理更简单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1" name="图片 3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38"/>
          <a:stretch>
            <a:fillRect/>
          </a:stretch>
        </p:blipFill>
        <p:spPr>
          <a:xfrm>
            <a:off x="11043196" y="-1131"/>
            <a:ext cx="1116899" cy="862980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0961646" y="75149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70C0"/>
                </a:solidFill>
              </a:rPr>
              <a:t>无需利托那韦</a:t>
            </a:r>
            <a:endParaRPr lang="en-US" altLang="zh-CN" sz="1400" b="1" dirty="0">
              <a:solidFill>
                <a:srgbClr val="0070C0"/>
              </a:solidFill>
            </a:endParaRPr>
          </a:p>
          <a:p>
            <a:pPr algn="ctr"/>
            <a:r>
              <a:rPr lang="zh-CN" altLang="en-US" sz="1400" b="1" dirty="0">
                <a:solidFill>
                  <a:srgbClr val="0070C0"/>
                </a:solidFill>
              </a:rPr>
              <a:t>低</a:t>
            </a:r>
            <a:r>
              <a:rPr lang="en-US" altLang="zh-CN" sz="1400" b="1" dirty="0">
                <a:solidFill>
                  <a:srgbClr val="0070C0"/>
                </a:solidFill>
              </a:rPr>
              <a:t>DDI</a:t>
            </a:r>
            <a:endParaRPr lang="zh-CN" altLang="en-US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865559"/>
            <a:ext cx="1981835" cy="1214376"/>
          </a:xfrm>
          <a:prstGeom prst="rect">
            <a:avLst/>
          </a:prstGeom>
        </p:spPr>
      </p:pic>
      <p:sp>
        <p:nvSpPr>
          <p:cNvPr id="2" name="textbox 64"/>
          <p:cNvSpPr/>
          <p:nvPr/>
        </p:nvSpPr>
        <p:spPr>
          <a:xfrm>
            <a:off x="0" y="52"/>
            <a:ext cx="1509204" cy="285750"/>
          </a:xfrm>
          <a:prstGeom prst="rect">
            <a:avLst/>
          </a:prstGeom>
          <a:solidFill>
            <a:srgbClr val="0070C0"/>
          </a:solidFill>
          <a:ln w="0" cap="flat">
            <a:solidFill>
              <a:srgbClr val="0070C0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3205" algn="l" rtl="0" eaLnBrk="0">
              <a:lnSpc>
                <a:spcPct val="89000"/>
              </a:lnSpc>
            </a:pPr>
            <a:r>
              <a:rPr lang="zh-CN" altLang="en-US"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创新性 </a:t>
            </a:r>
            <a:r>
              <a:rPr lang="en-US" altLang="zh-CN"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1/2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Rectangle 19"/>
          <p:cNvSpPr/>
          <p:nvPr/>
        </p:nvSpPr>
        <p:spPr>
          <a:xfrm>
            <a:off x="305" y="6523612"/>
            <a:ext cx="10719449" cy="3453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20"/>
          <p:cNvSpPr/>
          <p:nvPr/>
        </p:nvSpPr>
        <p:spPr>
          <a:xfrm>
            <a:off x="0" y="6511925"/>
            <a:ext cx="2307590" cy="3454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 b="1">
                <a:solidFill>
                  <a:srgbClr val="FFFFFF"/>
                </a:solidFill>
                <a:latin typeface="微软雅黑" panose="020B0503020204020204" charset="-122"/>
              </a:defRPr>
            </a:pPr>
            <a:r>
              <a:rPr lang="zh-CN" altLang="en-US" sz="2000" dirty="0"/>
              <a:t>临床与医保价值：</a:t>
            </a:r>
            <a:endParaRPr sz="2000" dirty="0"/>
          </a:p>
        </p:txBody>
      </p:sp>
      <p:sp>
        <p:nvSpPr>
          <p:cNvPr id="5" name="Rectangle 21"/>
          <p:cNvSpPr/>
          <p:nvPr/>
        </p:nvSpPr>
        <p:spPr>
          <a:xfrm>
            <a:off x="2353310" y="6430010"/>
            <a:ext cx="9533890" cy="5067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临原创结构支撑全球唯一双靶点，最终转化为疗效、低</a:t>
            </a:r>
            <a:r>
              <a:rPr lang="en-US" altLang="zh-CN" sz="1400" dirty="0">
                <a:solidFill>
                  <a:schemeClr val="tx1"/>
                </a:solidFill>
                <a:latin typeface="+mn-ea"/>
              </a:rPr>
              <a:t>DDI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和高危可及价值。</a:t>
            </a:r>
            <a:endParaRPr lang="zh-CN" altLang="en-US" sz="1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1959610" y="1238885"/>
            <a:ext cx="3062605" cy="347345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400"/>
              </a:spcBef>
            </a:pPr>
            <a:r>
              <a:rPr sz="2000" b="1" dirty="0" err="1">
                <a:solidFill>
                  <a:srgbClr val="FFFFFF"/>
                </a:solidFill>
              </a:rPr>
              <a:t>药化设计</a:t>
            </a:r>
            <a:endParaRPr sz="2000" b="1" dirty="0">
              <a:solidFill>
                <a:srgbClr val="FFFFFF"/>
              </a:solidFill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1981835" y="2966720"/>
            <a:ext cx="3040380" cy="424815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400"/>
              </a:spcBef>
            </a:pPr>
            <a:r>
              <a:rPr sz="2000" b="1">
                <a:solidFill>
                  <a:srgbClr val="FF0000"/>
                </a:solidFill>
              </a:rPr>
              <a:t>CTSL共价结合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1884680" y="3535045"/>
            <a:ext cx="3312795" cy="5162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15000"/>
              </a:lnSpc>
              <a:spcAft>
                <a:spcPts val="200"/>
              </a:spcAft>
              <a:defRPr sz="1200">
                <a:solidFill>
                  <a:srgbClr val="5D6D7E"/>
                </a:solidFill>
              </a:defRPr>
            </a:pPr>
            <a:r>
              <a:rPr sz="1400" dirty="0"/>
              <a:t>醛基官能团与C25的硫原子共价连接</a:t>
            </a:r>
            <a:endParaRPr sz="1400" dirty="0"/>
          </a:p>
          <a:p>
            <a:pPr>
              <a:lnSpc>
                <a:spcPct val="115000"/>
              </a:lnSpc>
              <a:spcAft>
                <a:spcPts val="200"/>
              </a:spcAft>
              <a:defRPr sz="1200">
                <a:solidFill>
                  <a:srgbClr val="5D6D7E"/>
                </a:solidFill>
              </a:defRPr>
            </a:pPr>
            <a:endParaRPr sz="1400" dirty="0"/>
          </a:p>
        </p:txBody>
      </p:sp>
      <p:sp>
        <p:nvSpPr>
          <p:cNvPr id="14" name="Rectangle 9"/>
          <p:cNvSpPr/>
          <p:nvPr/>
        </p:nvSpPr>
        <p:spPr>
          <a:xfrm>
            <a:off x="1981835" y="4178300"/>
            <a:ext cx="3041015" cy="43180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400"/>
              </a:spcBef>
            </a:pPr>
            <a:r>
              <a:rPr sz="2000" b="1" dirty="0" err="1">
                <a:solidFill>
                  <a:srgbClr val="FFFFFF"/>
                </a:solidFill>
              </a:rPr>
              <a:t>良好口服</a:t>
            </a:r>
            <a:r>
              <a:rPr lang="zh-CN" altLang="en-US" sz="2000" b="1" dirty="0" err="1">
                <a:solidFill>
                  <a:srgbClr val="FFFFFF"/>
                </a:solidFill>
              </a:rPr>
              <a:t>暴露</a:t>
            </a:r>
            <a:endParaRPr lang="zh-CN" altLang="en-US" sz="2000" b="1" dirty="0" err="1">
              <a:solidFill>
                <a:srgbClr val="FFFFFF"/>
              </a:solidFill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1981835" y="4728375"/>
            <a:ext cx="2484120" cy="57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200"/>
              </a:spcAft>
              <a:defRPr sz="1200">
                <a:solidFill>
                  <a:srgbClr val="5D6D7E"/>
                </a:solidFill>
              </a:defRPr>
            </a:pPr>
            <a:r>
              <a:rPr sz="1400" dirty="0" err="1"/>
              <a:t>良好口服生物利用度Tmax</a:t>
            </a:r>
            <a:r>
              <a:rPr sz="1400" dirty="0"/>
              <a:t>=1小时，快速吸收</a:t>
            </a:r>
            <a:endParaRPr sz="1400" dirty="0"/>
          </a:p>
        </p:txBody>
      </p:sp>
      <p:sp>
        <p:nvSpPr>
          <p:cNvPr id="17" name="Rectangle 12"/>
          <p:cNvSpPr/>
          <p:nvPr/>
        </p:nvSpPr>
        <p:spPr>
          <a:xfrm>
            <a:off x="5086985" y="1238885"/>
            <a:ext cx="3187065" cy="347345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400"/>
              </a:spcBef>
            </a:pPr>
            <a:r>
              <a:rPr sz="2000" b="1" dirty="0" err="1">
                <a:solidFill>
                  <a:srgbClr val="FFFFFF"/>
                </a:solidFill>
              </a:rPr>
              <a:t>药学意义</a:t>
            </a:r>
            <a:endParaRPr sz="2000" b="1" dirty="0">
              <a:solidFill>
                <a:srgbClr val="FFFFFF"/>
              </a:solidFill>
            </a:endParaRPr>
          </a:p>
        </p:txBody>
      </p:sp>
      <p:sp>
        <p:nvSpPr>
          <p:cNvPr id="21" name="Rectangle 16"/>
          <p:cNvSpPr/>
          <p:nvPr/>
        </p:nvSpPr>
        <p:spPr>
          <a:xfrm>
            <a:off x="5086351" y="2966085"/>
            <a:ext cx="3187064" cy="412115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400"/>
              </a:spcBef>
            </a:pPr>
            <a:r>
              <a:rPr sz="2000" b="1">
                <a:solidFill>
                  <a:srgbClr val="FF0000"/>
                </a:solidFill>
              </a:rPr>
              <a:t>阻断病毒入侵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083251" y="3528060"/>
            <a:ext cx="3006090" cy="56578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15000"/>
              </a:lnSpc>
              <a:spcAft>
                <a:spcPts val="200"/>
              </a:spcAft>
              <a:defRPr sz="1200">
                <a:solidFill>
                  <a:srgbClr val="5D6D7E"/>
                </a:solidFill>
              </a:defRPr>
            </a:pPr>
            <a:r>
              <a:rPr sz="1400" dirty="0" err="1"/>
              <a:t>与CTSL共价结合阻断病毒入侵</a:t>
            </a:r>
            <a:endParaRPr sz="1400" dirty="0"/>
          </a:p>
          <a:p>
            <a:pPr>
              <a:lnSpc>
                <a:spcPct val="115000"/>
              </a:lnSpc>
              <a:spcAft>
                <a:spcPts val="200"/>
              </a:spcAft>
              <a:defRPr sz="1200">
                <a:solidFill>
                  <a:srgbClr val="5D6D7E"/>
                </a:solidFill>
              </a:defRPr>
            </a:pPr>
            <a:endParaRPr sz="1600" dirty="0"/>
          </a:p>
        </p:txBody>
      </p:sp>
      <p:sp>
        <p:nvSpPr>
          <p:cNvPr id="23" name="Rectangle 18"/>
          <p:cNvSpPr/>
          <p:nvPr/>
        </p:nvSpPr>
        <p:spPr>
          <a:xfrm>
            <a:off x="5086350" y="4177030"/>
            <a:ext cx="3187065" cy="432435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400"/>
              </a:spcBef>
            </a:pPr>
            <a:r>
              <a:rPr lang="zh-CN" altLang="en-US" sz="2000" b="1" dirty="0">
                <a:solidFill>
                  <a:srgbClr val="FFFFFF"/>
                </a:solidFill>
              </a:rPr>
              <a:t>无需利托那韦</a:t>
            </a:r>
            <a:endParaRPr lang="zh-CN" altLang="en-US" sz="2000" b="1" dirty="0">
              <a:solidFill>
                <a:srgbClr val="FFFFFF"/>
              </a:solidFill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5086350" y="4735912"/>
            <a:ext cx="2795270" cy="599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200"/>
              </a:spcAft>
              <a:defRPr sz="1200">
                <a:solidFill>
                  <a:srgbClr val="5D6D7E"/>
                </a:solidFill>
              </a:defRPr>
            </a:pPr>
            <a:r>
              <a:rPr sz="1400" dirty="0"/>
              <a:t>无需合用CYP3A抑制剂</a:t>
            </a:r>
            <a:endParaRPr sz="1400" dirty="0"/>
          </a:p>
          <a:p>
            <a:pPr>
              <a:lnSpc>
                <a:spcPct val="115000"/>
              </a:lnSpc>
              <a:spcAft>
                <a:spcPts val="200"/>
              </a:spcAft>
              <a:defRPr sz="1200">
                <a:solidFill>
                  <a:srgbClr val="5D6D7E"/>
                </a:solidFill>
              </a:defRPr>
            </a:pPr>
            <a:r>
              <a:rPr sz="1400" dirty="0" err="1"/>
              <a:t>无药物相互作用风险</a:t>
            </a:r>
            <a:endParaRPr sz="1400" dirty="0"/>
          </a:p>
        </p:txBody>
      </p:sp>
      <p:sp>
        <p:nvSpPr>
          <p:cNvPr id="26" name="Rectangle 21"/>
          <p:cNvSpPr/>
          <p:nvPr/>
        </p:nvSpPr>
        <p:spPr>
          <a:xfrm>
            <a:off x="8342630" y="1242060"/>
            <a:ext cx="2695575" cy="341630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400"/>
              </a:spcBef>
            </a:pPr>
            <a:r>
              <a:rPr sz="2000" b="1" dirty="0" err="1">
                <a:solidFill>
                  <a:srgbClr val="FFFFFF"/>
                </a:solidFill>
              </a:rPr>
              <a:t>临床</a:t>
            </a:r>
            <a:r>
              <a:rPr sz="2000" b="1" dirty="0">
                <a:solidFill>
                  <a:srgbClr val="FFFFFF"/>
                </a:solidFill>
              </a:rPr>
              <a:t>/</a:t>
            </a:r>
            <a:r>
              <a:rPr sz="2000" b="1" dirty="0" err="1">
                <a:solidFill>
                  <a:srgbClr val="FFFFFF"/>
                </a:solidFill>
              </a:rPr>
              <a:t>医保价值</a:t>
            </a:r>
            <a:endParaRPr sz="2000" b="1" dirty="0">
              <a:solidFill>
                <a:srgbClr val="FFFFFF"/>
              </a:solidFill>
            </a:endParaRPr>
          </a:p>
        </p:txBody>
      </p:sp>
      <p:sp>
        <p:nvSpPr>
          <p:cNvPr id="30" name="Rectangle 25"/>
          <p:cNvSpPr/>
          <p:nvPr/>
        </p:nvSpPr>
        <p:spPr>
          <a:xfrm>
            <a:off x="8342630" y="2974975"/>
            <a:ext cx="2695575" cy="434975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400"/>
              </a:spcBef>
            </a:pPr>
            <a:r>
              <a:rPr lang="zh-CN" altLang="en-US" sz="1400" b="1" dirty="0">
                <a:solidFill>
                  <a:srgbClr val="FF0000"/>
                </a:solidFill>
              </a:rPr>
              <a:t>提供单3</a:t>
            </a:r>
            <a:r>
              <a:rPr lang="en-US" altLang="zh-CN" sz="1400" b="1" dirty="0">
                <a:solidFill>
                  <a:srgbClr val="FF0000"/>
                </a:solidFill>
              </a:rPr>
              <a:t>CL</a:t>
            </a:r>
            <a:r>
              <a:rPr lang="zh-CN" altLang="en-US" sz="1400" b="1" dirty="0">
                <a:solidFill>
                  <a:srgbClr val="FF0000"/>
                </a:solidFill>
              </a:rPr>
              <a:t>药物之外的机制补充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32" name="Rectangle 27"/>
          <p:cNvSpPr/>
          <p:nvPr/>
        </p:nvSpPr>
        <p:spPr>
          <a:xfrm>
            <a:off x="8342630" y="4207510"/>
            <a:ext cx="2695576" cy="431165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400"/>
              </a:spcBef>
            </a:pPr>
            <a:r>
              <a:rPr lang="zh-CN" altLang="en-US" sz="1400" b="1" dirty="0">
                <a:solidFill>
                  <a:srgbClr val="FFFFFF"/>
                </a:solidFill>
              </a:rPr>
              <a:t>降低</a:t>
            </a:r>
            <a:r>
              <a:rPr lang="en-US" altLang="zh-CN" sz="1400" b="1" dirty="0">
                <a:solidFill>
                  <a:srgbClr val="FFFFFF"/>
                </a:solidFill>
              </a:rPr>
              <a:t>DDI，</a:t>
            </a:r>
            <a:r>
              <a:rPr lang="zh-CN" altLang="en-US" sz="1400" b="1" dirty="0">
                <a:solidFill>
                  <a:srgbClr val="FFFFFF"/>
                </a:solidFill>
              </a:rPr>
              <a:t>拓宽高危人群适用性</a:t>
            </a:r>
            <a:endParaRPr lang="zh-CN" altLang="en-US" sz="1400" b="1" dirty="0">
              <a:solidFill>
                <a:srgbClr val="FFFFFF"/>
              </a:solidFill>
            </a:endParaRPr>
          </a:p>
        </p:txBody>
      </p:sp>
      <p:sp>
        <p:nvSpPr>
          <p:cNvPr id="33" name="TextBox 28"/>
          <p:cNvSpPr txBox="1"/>
          <p:nvPr/>
        </p:nvSpPr>
        <p:spPr>
          <a:xfrm>
            <a:off x="8342630" y="4728375"/>
            <a:ext cx="3426460" cy="6070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15000"/>
              </a:lnSpc>
              <a:spcAft>
                <a:spcPts val="200"/>
              </a:spcAft>
              <a:defRPr sz="1200">
                <a:solidFill>
                  <a:srgbClr val="5D6D7E"/>
                </a:solidFill>
              </a:defRPr>
            </a:pPr>
            <a:r>
              <a:rPr lang="zh-CN" altLang="en-US" sz="1400" dirty="0">
                <a:latin typeface="+mn-ea"/>
              </a:rPr>
              <a:t>无</a:t>
            </a:r>
            <a:r>
              <a:rPr sz="1400" dirty="0" err="1">
                <a:latin typeface="+mn-ea"/>
              </a:rPr>
              <a:t>药物联用风险和禁忌</a:t>
            </a:r>
            <a:endParaRPr sz="1400" dirty="0">
              <a:latin typeface="+mn-ea"/>
            </a:endParaRPr>
          </a:p>
          <a:p>
            <a:pPr>
              <a:lnSpc>
                <a:spcPct val="115000"/>
              </a:lnSpc>
              <a:spcAft>
                <a:spcPts val="200"/>
              </a:spcAft>
              <a:defRPr sz="1200">
                <a:solidFill>
                  <a:srgbClr val="5D6D7E"/>
                </a:solidFill>
              </a:defRPr>
            </a:pPr>
            <a:r>
              <a:rPr sz="1400" dirty="0">
                <a:latin typeface="+mn-ea"/>
              </a:rPr>
              <a:t> ≥3级AE仅0.3%，</a:t>
            </a:r>
            <a:r>
              <a:rPr sz="1400" dirty="0" err="1">
                <a:latin typeface="+mn-ea"/>
              </a:rPr>
              <a:t>无SAE</a:t>
            </a:r>
            <a:endParaRPr sz="1400" dirty="0">
              <a:latin typeface="+mn-ea"/>
            </a:endParaRPr>
          </a:p>
          <a:p>
            <a:pPr>
              <a:lnSpc>
                <a:spcPct val="115000"/>
              </a:lnSpc>
              <a:spcAft>
                <a:spcPts val="200"/>
              </a:spcAft>
              <a:defRPr sz="1200">
                <a:solidFill>
                  <a:srgbClr val="5D6D7E"/>
                </a:solidFill>
              </a:defRPr>
            </a:pPr>
            <a:endParaRPr sz="1600" dirty="0"/>
          </a:p>
        </p:txBody>
      </p:sp>
      <p:sp>
        <p:nvSpPr>
          <p:cNvPr id="37" name="文本框 36"/>
          <p:cNvSpPr txBox="1"/>
          <p:nvPr/>
        </p:nvSpPr>
        <p:spPr>
          <a:xfrm>
            <a:off x="417830" y="476885"/>
            <a:ext cx="1087818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80"/>
              </a:lnSpc>
            </a:pPr>
            <a:r>
              <a:rPr lang="zh-CN" altLang="en-US" sz="26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原创结构成就全球唯一双靶点：从分子设计到临床价值闭环</a:t>
            </a:r>
            <a:endParaRPr lang="en-US" altLang="zh-CN" sz="26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2" name="TextBox 6"/>
          <p:cNvSpPr txBox="1"/>
          <p:nvPr/>
        </p:nvSpPr>
        <p:spPr>
          <a:xfrm>
            <a:off x="2061845" y="2112645"/>
            <a:ext cx="2775585" cy="5511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15000"/>
              </a:lnSpc>
              <a:spcAft>
                <a:spcPts val="200"/>
              </a:spcAft>
              <a:defRPr sz="1200">
                <a:solidFill>
                  <a:srgbClr val="5D6D7E"/>
                </a:solidFill>
              </a:defRPr>
            </a:pPr>
            <a:r>
              <a:rPr sz="1400" dirty="0"/>
              <a:t>醛基巯基前体与</a:t>
            </a:r>
            <a:r>
              <a:rPr lang="en-US" sz="1400" dirty="0"/>
              <a:t>3CL </a:t>
            </a:r>
            <a:r>
              <a:rPr sz="1400" dirty="0"/>
              <a:t>pro酶活性位点C145的硫原子形成共价连接</a:t>
            </a:r>
            <a:endParaRPr sz="1400" dirty="0"/>
          </a:p>
          <a:p>
            <a:pPr>
              <a:lnSpc>
                <a:spcPct val="115000"/>
              </a:lnSpc>
              <a:spcAft>
                <a:spcPts val="200"/>
              </a:spcAft>
              <a:defRPr sz="1200">
                <a:solidFill>
                  <a:srgbClr val="5D6D7E"/>
                </a:solidFill>
              </a:defRPr>
            </a:pPr>
            <a:endParaRPr sz="1400" dirty="0"/>
          </a:p>
        </p:txBody>
      </p:sp>
      <p:sp>
        <p:nvSpPr>
          <p:cNvPr id="44" name="TextBox 15"/>
          <p:cNvSpPr txBox="1"/>
          <p:nvPr/>
        </p:nvSpPr>
        <p:spPr>
          <a:xfrm>
            <a:off x="5086350" y="2157687"/>
            <a:ext cx="2406650" cy="739775"/>
          </a:xfrm>
          <a:prstGeom prst="homePlate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15000"/>
              </a:lnSpc>
              <a:spcAft>
                <a:spcPts val="200"/>
              </a:spcAft>
              <a:defRPr sz="1200">
                <a:solidFill>
                  <a:srgbClr val="5D6D7E"/>
                </a:solidFill>
              </a:defRPr>
            </a:pPr>
            <a:r>
              <a:rPr sz="1400" dirty="0"/>
              <a:t>与</a:t>
            </a:r>
            <a:r>
              <a:rPr lang="en-US" sz="1400" dirty="0"/>
              <a:t>3CLp</a:t>
            </a:r>
            <a:r>
              <a:rPr sz="1400" dirty="0"/>
              <a:t>ro共价结合阻断病毒复制</a:t>
            </a:r>
            <a:endParaRPr sz="1400" dirty="0"/>
          </a:p>
          <a:p>
            <a:pPr>
              <a:lnSpc>
                <a:spcPct val="115000"/>
              </a:lnSpc>
              <a:spcAft>
                <a:spcPts val="200"/>
              </a:spcAft>
              <a:defRPr sz="1200">
                <a:solidFill>
                  <a:srgbClr val="5D6D7E"/>
                </a:solidFill>
              </a:defRPr>
            </a:pPr>
            <a:endParaRPr sz="1600" dirty="0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3490"/>
            <a:ext cx="1959610" cy="171196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4975"/>
            <a:ext cx="1962150" cy="1635760"/>
          </a:xfrm>
          <a:prstGeom prst="rect">
            <a:avLst/>
          </a:prstGeom>
        </p:spPr>
      </p:pic>
      <p:sp>
        <p:nvSpPr>
          <p:cNvPr id="52" name="Rectangle 5"/>
          <p:cNvSpPr/>
          <p:nvPr/>
        </p:nvSpPr>
        <p:spPr>
          <a:xfrm>
            <a:off x="1962785" y="1692275"/>
            <a:ext cx="3060065" cy="42672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400"/>
              </a:spcBef>
            </a:pPr>
            <a:r>
              <a:rPr lang="en-US" sz="2000" b="1" dirty="0" err="1">
                <a:solidFill>
                  <a:srgbClr val="FF0000"/>
                </a:solidFill>
              </a:rPr>
              <a:t>3CL </a:t>
            </a:r>
            <a:r>
              <a:rPr sz="2000" b="1" dirty="0" err="1">
                <a:solidFill>
                  <a:srgbClr val="FF0000"/>
                </a:solidFill>
              </a:rPr>
              <a:t>pro共价结合</a:t>
            </a:r>
            <a:endParaRPr sz="2000" b="1" dirty="0" err="1">
              <a:solidFill>
                <a:srgbClr val="FF0000"/>
              </a:solidFill>
            </a:endParaRPr>
          </a:p>
        </p:txBody>
      </p:sp>
      <p:sp>
        <p:nvSpPr>
          <p:cNvPr id="53" name="Rectangle 14"/>
          <p:cNvSpPr/>
          <p:nvPr/>
        </p:nvSpPr>
        <p:spPr>
          <a:xfrm>
            <a:off x="5086350" y="1692275"/>
            <a:ext cx="3187064" cy="427355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400"/>
              </a:spcBef>
            </a:pPr>
            <a:r>
              <a:rPr sz="2000" b="1" dirty="0" err="1">
                <a:solidFill>
                  <a:srgbClr val="FF0000"/>
                </a:solidFill>
              </a:rPr>
              <a:t>抑制病毒复制</a:t>
            </a:r>
            <a:endParaRPr sz="2000" b="1" dirty="0" err="1">
              <a:solidFill>
                <a:srgbClr val="FF0000"/>
              </a:solidFill>
            </a:endParaRPr>
          </a:p>
        </p:txBody>
      </p:sp>
      <p:sp>
        <p:nvSpPr>
          <p:cNvPr id="54" name="Rectangle 23"/>
          <p:cNvSpPr/>
          <p:nvPr/>
        </p:nvSpPr>
        <p:spPr>
          <a:xfrm>
            <a:off x="8342630" y="1692275"/>
            <a:ext cx="2695575" cy="434975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400"/>
              </a:spcBef>
              <a:defRPr sz="1500" b="1">
                <a:solidFill>
                  <a:srgbClr val="FFFFFF"/>
                </a:solidFill>
              </a:defRPr>
            </a:pPr>
            <a:r>
              <a:rPr lang="zh-CN" altLang="en-US" sz="1400" dirty="0"/>
              <a:t>症状恢复提前、病毒载量下降</a:t>
            </a:r>
            <a:endParaRPr lang="zh-CN" altLang="en-US" sz="1400" dirty="0"/>
          </a:p>
        </p:txBody>
      </p:sp>
      <p:sp>
        <p:nvSpPr>
          <p:cNvPr id="55" name="文本框 54"/>
          <p:cNvSpPr txBox="1"/>
          <p:nvPr/>
        </p:nvSpPr>
        <p:spPr>
          <a:xfrm>
            <a:off x="2279650" y="5398135"/>
            <a:ext cx="8758555" cy="4870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accent1"/>
                </a:solidFill>
                <a:latin typeface="+mn-ea"/>
                <a:sym typeface="+mn-ea"/>
              </a:rPr>
              <a:t>奥格特韦钠本品已获得2个中国专利，2个美国专利，在欧盟等11个国家获得专利受理。</a:t>
            </a:r>
            <a:endParaRPr lang="zh-CN" altLang="en-US" sz="2000" b="1" dirty="0">
              <a:solidFill>
                <a:schemeClr val="accent1"/>
              </a:solidFill>
              <a:latin typeface="+mn-ea"/>
              <a:sym typeface="+mn-ea"/>
            </a:endParaRPr>
          </a:p>
        </p:txBody>
      </p:sp>
      <p:sp>
        <p:nvSpPr>
          <p:cNvPr id="93" name="TextBox 17"/>
          <p:cNvSpPr txBox="1"/>
          <p:nvPr/>
        </p:nvSpPr>
        <p:spPr>
          <a:xfrm>
            <a:off x="8274050" y="3528060"/>
            <a:ext cx="3266440" cy="5746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15000"/>
              </a:lnSpc>
              <a:spcAft>
                <a:spcPts val="200"/>
              </a:spcAft>
              <a:defRPr sz="1200">
                <a:solidFill>
                  <a:srgbClr val="5D6D7E"/>
                </a:solidFill>
              </a:defRPr>
            </a:pPr>
            <a:r>
              <a:rPr lang="zh-CN" altLang="en-US" sz="1400" dirty="0"/>
              <a:t> 双靶点降低耐药发生风险</a:t>
            </a:r>
            <a:endParaRPr lang="zh-CN" altLang="en-US" sz="1400" dirty="0"/>
          </a:p>
        </p:txBody>
      </p:sp>
      <p:sp>
        <p:nvSpPr>
          <p:cNvPr id="95" name="TextBox 15"/>
          <p:cNvSpPr txBox="1"/>
          <p:nvPr/>
        </p:nvSpPr>
        <p:spPr>
          <a:xfrm>
            <a:off x="8279765" y="2207381"/>
            <a:ext cx="3044825" cy="739775"/>
          </a:xfrm>
          <a:prstGeom prst="homePlate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15000"/>
              </a:lnSpc>
              <a:spcAft>
                <a:spcPts val="200"/>
              </a:spcAft>
              <a:defRPr sz="1200">
                <a:solidFill>
                  <a:srgbClr val="5D6D7E"/>
                </a:solidFill>
              </a:defRPr>
            </a:pPr>
            <a:r>
              <a:rPr lang="zh-CN" altLang="en-US" sz="1400" dirty="0">
                <a:latin typeface="+mn-ea"/>
              </a:rPr>
              <a:t>有进展成重症高风险因素的的患者症状恢复提前</a:t>
            </a:r>
            <a:r>
              <a:rPr lang="en-US" altLang="zh-CN" sz="1400" dirty="0">
                <a:latin typeface="+mn-ea"/>
              </a:rPr>
              <a:t>4.5-</a:t>
            </a:r>
            <a:r>
              <a:rPr lang="zh-CN" altLang="en-US" sz="1400" dirty="0">
                <a:latin typeface="+mn-ea"/>
              </a:rPr>
              <a:t>5.57天</a:t>
            </a:r>
            <a:endParaRPr lang="zh-CN" altLang="en-US" sz="1400" dirty="0">
              <a:latin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755" y="6074893"/>
            <a:ext cx="1471940" cy="762936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38"/>
          <a:stretch>
            <a:fillRect/>
          </a:stretch>
        </p:blipFill>
        <p:spPr>
          <a:xfrm>
            <a:off x="11043196" y="-1131"/>
            <a:ext cx="1116899" cy="8629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141183" y="75149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70C0"/>
                </a:solidFill>
              </a:rPr>
              <a:t>原创结构</a:t>
            </a:r>
            <a:endParaRPr lang="en-US" altLang="zh-CN" sz="1400" b="1" dirty="0">
              <a:solidFill>
                <a:srgbClr val="0070C0"/>
              </a:solidFill>
            </a:endParaRPr>
          </a:p>
          <a:p>
            <a:pPr algn="ctr"/>
            <a:r>
              <a:rPr lang="zh-CN" altLang="en-US" sz="1400" b="1" dirty="0">
                <a:solidFill>
                  <a:srgbClr val="0070C0"/>
                </a:solidFill>
              </a:rPr>
              <a:t>单药暴露</a:t>
            </a:r>
            <a:endParaRPr lang="zh-CN" altLang="en-US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35.174251968504,&quot;left&quot;:24.01543307086614,&quot;top&quot;:75.08826771653543,&quot;width&quot;:521.3462992125984}"/>
</p:tagLst>
</file>

<file path=ppt/tags/tag10.xml><?xml version="1.0" encoding="utf-8"?>
<p:tagLst xmlns:p="http://schemas.openxmlformats.org/presentationml/2006/main">
  <p:tag name="KSO_WM_DIAGRAM_VIRTUALLY_FRAME" val="{&quot;height&quot;:435.174251968504,&quot;left&quot;:24.01543307086614,&quot;top&quot;:75.08826771653543,&quot;width&quot;:521.3462992125984}"/>
</p:tagLst>
</file>

<file path=ppt/tags/tag11.xml><?xml version="1.0" encoding="utf-8"?>
<p:tagLst xmlns:p="http://schemas.openxmlformats.org/presentationml/2006/main">
  <p:tag name="KSO_WM_DIAGRAM_VIRTUALLY_FRAME" val="{&quot;height&quot;:435.174251968504,&quot;left&quot;:24.01543307086614,&quot;top&quot;:75.08826771653543,&quot;width&quot;:521.3462992125984}"/>
</p:tagLst>
</file>

<file path=ppt/tags/tag12.xml><?xml version="1.0" encoding="utf-8"?>
<p:tagLst xmlns:p="http://schemas.openxmlformats.org/presentationml/2006/main">
  <p:tag name="KSO_WM_DIAGRAM_VIRTUALLY_FRAME" val="{&quot;height&quot;:435.174251968504,&quot;left&quot;:24.01543307086614,&quot;top&quot;:75.08826771653543,&quot;width&quot;:521.3462992125984}"/>
</p:tagLst>
</file>

<file path=ppt/tags/tag13.xml><?xml version="1.0" encoding="utf-8"?>
<p:tagLst xmlns:p="http://schemas.openxmlformats.org/presentationml/2006/main">
  <p:tag name="KSO_WM_DIAGRAM_VIRTUALLY_FRAME" val="{&quot;height&quot;:435.174251968504,&quot;left&quot;:24.01543307086614,&quot;top&quot;:75.08826771653543,&quot;width&quot;:521.3462992125984}"/>
</p:tagLst>
</file>

<file path=ppt/tags/tag14.xml><?xml version="1.0" encoding="utf-8"?>
<p:tagLst xmlns:p="http://schemas.openxmlformats.org/presentationml/2006/main">
  <p:tag name="KSO_WM_DIAGRAM_VIRTUALLY_FRAME" val="{&quot;height&quot;:435.174251968504,&quot;left&quot;:24.01543307086614,&quot;top&quot;:75.08826771653543,&quot;width&quot;:521.3462992125984}"/>
</p:tagLst>
</file>

<file path=ppt/tags/tag15.xml><?xml version="1.0" encoding="utf-8"?>
<p:tagLst xmlns:p="http://schemas.openxmlformats.org/presentationml/2006/main">
  <p:tag name="KSO_WM_DIAGRAM_VIRTUALLY_FRAME" val="{&quot;height&quot;:435.174251968504,&quot;left&quot;:24.01543307086614,&quot;top&quot;:75.08826771653543,&quot;width&quot;:521.3462992125984}"/>
</p:tagLst>
</file>

<file path=ppt/tags/tag16.xml><?xml version="1.0" encoding="utf-8"?>
<p:tagLst xmlns:p="http://schemas.openxmlformats.org/presentationml/2006/main">
  <p:tag name="TABLE_ENDDRAG_ORIGIN_RECT" val="779*266"/>
  <p:tag name="TABLE_ENDDRAG_RECT" val="48*70*779*266"/>
</p:tagLst>
</file>

<file path=ppt/tags/tag17.xml><?xml version="1.0" encoding="utf-8"?>
<p:tagLst xmlns:p="http://schemas.openxmlformats.org/presentationml/2006/main">
  <p:tag name="KSO_WM_DIAGRAM_VERSION" val="3"/>
  <p:tag name="KSO_WM_DIAGRAM_COLOR_TRICK" val="4"/>
  <p:tag name="KSO_WM_DIAGRAM_COLOR_TEXT_CAN_REMOVE" val="n"/>
  <p:tag name="KSO_WM_UNIT_VALUE" val="83*8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4_1"/>
  <p:tag name="KSO_WM_UNIT_ID" val="diagram20230939_3*m_h_x*1_4_1"/>
  <p:tag name="KSO_WM_TEMPLATE_CATEGORY" val="diagram"/>
  <p:tag name="KSO_WM_TEMPLATE_INDEX" val="20230939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20.9,&quot;left&quot;:15.649999999999988,&quot;top&quot;:109.97496062992124,&quot;width&quot;:690.1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USESOURCEFORMAT_APPLY" val="1"/>
</p:tagLst>
</file>

<file path=ppt/tags/tag18.xml><?xml version="1.0" encoding="utf-8"?>
<p:tagLst xmlns:p="http://schemas.openxmlformats.org/presentationml/2006/main">
  <p:tag name="KSO_WM_BEAUTIFY_FLAG" val="#wm#"/>
  <p:tag name="KSO_WM_TEMPLATE_CATEGORY" val="diagram"/>
  <p:tag name="KSO_WM_TEMPLATE_INDEX" val="20230939"/>
  <p:tag name="KSO_WM_SPECIAL_SOURCE" val="bdnull"/>
  <p:tag name="KSO_WM_SLIDE_ID" val="diagram20230939_4"/>
  <p:tag name="KSO_WM_TEMPLATE_SUBCATEGORY" val="0"/>
  <p:tag name="KSO_WM_TEMPLATE_MASTER_TYPE" val="0"/>
  <p:tag name="KSO_WM_TEMPLATE_COLOR_TYPE" val="0"/>
  <p:tag name="KSO_WM_SLIDE_ITEM_CNT" val="5"/>
  <p:tag name="KSO_WM_SLIDE_INDEX" val="4"/>
  <p:tag name="KSO_WM_DIAGRAM_GROUP_CODE" val="m1-1"/>
  <p:tag name="KSO_WM_SLIDE_DIAGTYPE" val="m"/>
  <p:tag name="KSO_WM_TAG_VERSION" val="3.0"/>
  <p:tag name="KSO_WM_SLIDE_LAYOUT" val="a_m"/>
  <p:tag name="KSO_WM_SLIDE_LAYOUT_CNT" val="1_1"/>
  <p:tag name="KSO_WM_SLIDE_TYPE" val="text"/>
  <p:tag name="KSO_WM_SLIDE_SUBTYPE" val="diag"/>
  <p:tag name="KSO_WM_SLIDE_SIZE" val="867*313.45"/>
  <p:tag name="KSO_WM_SLIDE_POSITION" val="48.75*178"/>
</p:tagLst>
</file>

<file path=ppt/tags/tag19.xml><?xml version="1.0" encoding="utf-8"?>
<p:tagLst xmlns:p="http://schemas.openxmlformats.org/presentationml/2006/main">
  <p:tag name="KSO_WM_DIAGRAM_VIRTUALLY_FRAME" val="{&quot;height&quot;:435.174251968504,&quot;left&quot;:24.01543307086614,&quot;top&quot;:75.08826771653543,&quot;width&quot;:521.3462992125984}"/>
</p:tagLst>
</file>

<file path=ppt/tags/tag2.xml><?xml version="1.0" encoding="utf-8"?>
<p:tagLst xmlns:p="http://schemas.openxmlformats.org/presentationml/2006/main">
  <p:tag name="KSO_WM_DIAGRAM_VIRTUALLY_FRAME" val="{&quot;height&quot;:435.174251968504,&quot;left&quot;:24.01543307086614,&quot;top&quot;:75.08826771653543,&quot;width&quot;:521.3462992125984}"/>
</p:tagLst>
</file>

<file path=ppt/tags/tag20.xml><?xml version="1.0" encoding="utf-8"?>
<p:tagLst xmlns:p="http://schemas.openxmlformats.org/presentationml/2006/main">
  <p:tag name="KSO_WM_DIAGRAM_VIRTUALLY_FRAME" val="{&quot;height&quot;:435.174251968504,&quot;left&quot;:24.01543307086614,&quot;top&quot;:75.08826771653543,&quot;width&quot;:521.3462992125984}"/>
</p:tagLst>
</file>

<file path=ppt/tags/tag21.xml><?xml version="1.0" encoding="utf-8"?>
<p:tagLst xmlns:p="http://schemas.openxmlformats.org/presentationml/2006/main">
  <p:tag name="KSO_WM_DIAGRAM_VIRTUALLY_FRAME" val="{&quot;height&quot;:435.174251968504,&quot;left&quot;:24.01543307086614,&quot;top&quot;:75.08826771653543,&quot;width&quot;:521.3462992125984}"/>
</p:tagLst>
</file>

<file path=ppt/tags/tag22.xml><?xml version="1.0" encoding="utf-8"?>
<p:tagLst xmlns:p="http://schemas.openxmlformats.org/presentationml/2006/main">
  <p:tag name="KSO_WM_DIAGRAM_VIRTUALLY_FRAME" val="{&quot;height&quot;:390.8388188976378,&quot;left&quot;:-31.18251968503937,&quot;top&quot;:114.33700787401574,&quot;width&quot;:972.2992913385827}"/>
</p:tagLst>
</file>

<file path=ppt/tags/tag23.xml><?xml version="1.0" encoding="utf-8"?>
<p:tagLst xmlns:p="http://schemas.openxmlformats.org/presentationml/2006/main">
  <p:tag name="KSO_WM_DIAGRAM_VIRTUALLY_FRAME" val="{&quot;height&quot;:390.8388188976378,&quot;left&quot;:-31.18251968503937,&quot;top&quot;:114.33700787401574,&quot;width&quot;:972.2992913385827}"/>
</p:tagLst>
</file>

<file path=ppt/tags/tag24.xml><?xml version="1.0" encoding="utf-8"?>
<p:tagLst xmlns:p="http://schemas.openxmlformats.org/presentationml/2006/main">
  <p:tag name="KSO_WM_DIAGRAM_VIRTUALLY_FRAME" val="{&quot;height&quot;:390.8388188976378,&quot;left&quot;:-31.18251968503937,&quot;top&quot;:114.33700787401574,&quot;width&quot;:972.2992913385827}"/>
</p:tagLst>
</file>

<file path=ppt/tags/tag25.xml><?xml version="1.0" encoding="utf-8"?>
<p:tagLst xmlns:p="http://schemas.openxmlformats.org/presentationml/2006/main">
  <p:tag name="KSO_WM_DIAGRAM_VIRTUALLY_FRAME" val="{&quot;height&quot;:390.8388188976378,&quot;left&quot;:-31.18251968503937,&quot;top&quot;:114.33700787401574,&quot;width&quot;:972.2992913385827}"/>
</p:tagLst>
</file>

<file path=ppt/tags/tag26.xml><?xml version="1.0" encoding="utf-8"?>
<p:tagLst xmlns:p="http://schemas.openxmlformats.org/presentationml/2006/main">
  <p:tag name="KSO_WM_DIAGRAM_VIRTUALLY_FRAME" val="{&quot;height&quot;:390.8388188976378,&quot;left&quot;:-31.18251968503937,&quot;top&quot;:114.33700787401574,&quot;width&quot;:972.2992913385827}"/>
</p:tagLst>
</file>

<file path=ppt/tags/tag27.xml><?xml version="1.0" encoding="utf-8"?>
<p:tagLst xmlns:p="http://schemas.openxmlformats.org/presentationml/2006/main">
  <p:tag name="KSO_WM_DIAGRAM_VIRTUALLY_FRAME" val="{&quot;height&quot;:390.8388188976378,&quot;left&quot;:-31.18251968503937,&quot;top&quot;:114.33700787401574,&quot;width&quot;:972.2992913385827}"/>
</p:tagLst>
</file>

<file path=ppt/tags/tag28.xml><?xml version="1.0" encoding="utf-8"?>
<p:tagLst xmlns:p="http://schemas.openxmlformats.org/presentationml/2006/main">
  <p:tag name="KSO_WM_DIAGRAM_VIRTUALLY_FRAME" val="{&quot;height&quot;:390.8388188976378,&quot;left&quot;:-31.18251968503937,&quot;top&quot;:114.33700787401574,&quot;width&quot;:972.2992913385827}"/>
</p:tagLst>
</file>

<file path=ppt/tags/tag29.xml><?xml version="1.0" encoding="utf-8"?>
<p:tagLst xmlns:p="http://schemas.openxmlformats.org/presentationml/2006/main">
  <p:tag name="KSO_WM_DIAGRAM_VIRTUALLY_FRAME" val="{&quot;height&quot;:390.8388188976378,&quot;left&quot;:-31.18251968503937,&quot;top&quot;:114.33700787401574,&quot;width&quot;:972.2992913385827}"/>
</p:tagLst>
</file>

<file path=ppt/tags/tag3.xml><?xml version="1.0" encoding="utf-8"?>
<p:tagLst xmlns:p="http://schemas.openxmlformats.org/presentationml/2006/main">
  <p:tag name="KSO_WM_DIAGRAM_VIRTUALLY_FRAME" val="{&quot;height&quot;:435.174251968504,&quot;left&quot;:24.01543307086614,&quot;top&quot;:75.08826771653543,&quot;width&quot;:521.3462992125984}"/>
</p:tagLst>
</file>

<file path=ppt/tags/tag30.xml><?xml version="1.0" encoding="utf-8"?>
<p:tagLst xmlns:p="http://schemas.openxmlformats.org/presentationml/2006/main">
  <p:tag name="KSO_WM_DIAGRAM_VIRTUALLY_FRAME" val="{&quot;height&quot;:390.8388188976378,&quot;left&quot;:-31.18251968503937,&quot;top&quot;:114.33700787401574,&quot;width&quot;:972.2992913385827}"/>
</p:tagLst>
</file>

<file path=ppt/tags/tag31.xml><?xml version="1.0" encoding="utf-8"?>
<p:tagLst xmlns:p="http://schemas.openxmlformats.org/presentationml/2006/main">
  <p:tag name="KSO_WM_DIAGRAM_VIRTUALLY_FRAME" val="{&quot;height&quot;:390.8388188976378,&quot;left&quot;:-31.18251968503937,&quot;top&quot;:114.33700787401574,&quot;width&quot;:972.2992913385827}"/>
</p:tagLst>
</file>

<file path=ppt/tags/tag32.xml><?xml version="1.0" encoding="utf-8"?>
<p:tagLst xmlns:p="http://schemas.openxmlformats.org/presentationml/2006/main">
  <p:tag name="KSO_WM_DIAGRAM_VIRTUALLY_FRAME" val="{&quot;height&quot;:390.8388188976378,&quot;left&quot;:-31.18251968503937,&quot;top&quot;:114.33700787401574,&quot;width&quot;:972.2992913385827}"/>
</p:tagLst>
</file>

<file path=ppt/tags/tag33.xml><?xml version="1.0" encoding="utf-8"?>
<p:tagLst xmlns:p="http://schemas.openxmlformats.org/presentationml/2006/main">
  <p:tag name="KSO_WM_DIAGRAM_VIRTUALLY_FRAME" val="{&quot;height&quot;:390.8388188976378,&quot;left&quot;:-31.18251968503937,&quot;top&quot;:114.33700787401574,&quot;width&quot;:972.2992913385827}"/>
</p:tagLst>
</file>

<file path=ppt/tags/tag34.xml><?xml version="1.0" encoding="utf-8"?>
<p:tagLst xmlns:p="http://schemas.openxmlformats.org/presentationml/2006/main">
  <p:tag name="KSO_WM_DIAGRAM_VIRTUALLY_FRAME" val="{&quot;height&quot;:390.8388188976378,&quot;left&quot;:-31.18251968503937,&quot;top&quot;:114.33700787401574,&quot;width&quot;:972.2992913385827}"/>
</p:tagLst>
</file>

<file path=ppt/tags/tag35.xml><?xml version="1.0" encoding="utf-8"?>
<p:tagLst xmlns:p="http://schemas.openxmlformats.org/presentationml/2006/main">
  <p:tag name="KSO_WM_DIAGRAM_VIRTUALLY_FRAME" val="{&quot;height&quot;:390.8388188976378,&quot;left&quot;:-31.18251968503937,&quot;top&quot;:114.33700787401574,&quot;width&quot;:972.2992913385827}"/>
</p:tagLst>
</file>

<file path=ppt/tags/tag36.xml><?xml version="1.0" encoding="utf-8"?>
<p:tagLst xmlns:p="http://schemas.openxmlformats.org/presentationml/2006/main">
  <p:tag name="KSO_WM_DIAGRAM_VIRTUALLY_FRAME" val="{&quot;height&quot;:390.8388188976378,&quot;left&quot;:-31.18251968503937,&quot;top&quot;:114.33700787401574,&quot;width&quot;:972.2992913385827}"/>
</p:tagLst>
</file>

<file path=ppt/tags/tag37.xml><?xml version="1.0" encoding="utf-8"?>
<p:tagLst xmlns:p="http://schemas.openxmlformats.org/presentationml/2006/main">
  <p:tag name="KSO_WM_DIAGRAM_VIRTUALLY_FRAME" val="{&quot;height&quot;:390.8388188976378,&quot;left&quot;:-31.18251968503937,&quot;top&quot;:114.33700787401574,&quot;width&quot;:972.2992913385827}"/>
</p:tagLst>
</file>

<file path=ppt/tags/tag38.xml><?xml version="1.0" encoding="utf-8"?>
<p:tagLst xmlns:p="http://schemas.openxmlformats.org/presentationml/2006/main">
  <p:tag name="KSO_WM_DIAGRAM_VIRTUALLY_FRAME" val="{&quot;height&quot;:390.8388188976378,&quot;left&quot;:-31.18251968503937,&quot;top&quot;:114.33700787401574,&quot;width&quot;:972.2992913385827}"/>
</p:tagLst>
</file>

<file path=ppt/tags/tag39.xml><?xml version="1.0" encoding="utf-8"?>
<p:tagLst xmlns:p="http://schemas.openxmlformats.org/presentationml/2006/main">
  <p:tag name="KSO_WM_DIAGRAM_VIRTUALLY_FRAME" val="{&quot;height&quot;:390.8388188976378,&quot;left&quot;:-31.18251968503937,&quot;top&quot;:114.33700787401574,&quot;width&quot;:972.2992913385827}"/>
</p:tagLst>
</file>

<file path=ppt/tags/tag4.xml><?xml version="1.0" encoding="utf-8"?>
<p:tagLst xmlns:p="http://schemas.openxmlformats.org/presentationml/2006/main">
  <p:tag name="KSO_WM_DIAGRAM_VIRTUALLY_FRAME" val="{&quot;height&quot;:435.174251968504,&quot;left&quot;:24.01543307086614,&quot;top&quot;:75.08826771653543,&quot;width&quot;:521.3462992125984}"/>
</p:tagLst>
</file>

<file path=ppt/tags/tag40.xml><?xml version="1.0" encoding="utf-8"?>
<p:tagLst xmlns:p="http://schemas.openxmlformats.org/presentationml/2006/main">
  <p:tag name="KSO_WM_DIAGRAM_VIRTUALLY_FRAME" val="{&quot;height&quot;:390.8388188976378,&quot;left&quot;:-31.18251968503937,&quot;top&quot;:114.33700787401574,&quot;width&quot;:972.2992913385827}"/>
</p:tagLst>
</file>

<file path=ppt/tags/tag41.xml><?xml version="1.0" encoding="utf-8"?>
<p:tagLst xmlns:p="http://schemas.openxmlformats.org/presentationml/2006/main">
  <p:tag name="KSO_WM_DIAGRAM_VIRTUALLY_FRAME" val="{&quot;height&quot;:390.8388188976378,&quot;left&quot;:-31.18251968503937,&quot;top&quot;:114.33700787401574,&quot;width&quot;:972.2992913385827}"/>
</p:tagLst>
</file>

<file path=ppt/tags/tag42.xml><?xml version="1.0" encoding="utf-8"?>
<p:tagLst xmlns:p="http://schemas.openxmlformats.org/presentationml/2006/main">
  <p:tag name="KSO_WM_DIAGRAM_VIRTUALLY_FRAME" val="{&quot;height&quot;:390.8388188976378,&quot;left&quot;:-31.18251968503937,&quot;top&quot;:114.33700787401574,&quot;width&quot;:972.2992913385827}"/>
</p:tagLst>
</file>

<file path=ppt/tags/tag43.xml><?xml version="1.0" encoding="utf-8"?>
<p:tagLst xmlns:p="http://schemas.openxmlformats.org/presentationml/2006/main">
  <p:tag name="KSO_WM_DIAGRAM_VIRTUALLY_FRAME" val="{&quot;height&quot;:390.8388188976378,&quot;left&quot;:-31.18251968503937,&quot;top&quot;:114.33700787401574,&quot;width&quot;:972.2992913385827}"/>
</p:tagLst>
</file>

<file path=ppt/tags/tag44.xml><?xml version="1.0" encoding="utf-8"?>
<p:tagLst xmlns:p="http://schemas.openxmlformats.org/presentationml/2006/main">
  <p:tag name="KSO_WM_DIAGRAM_VIRTUALLY_FRAME" val="{&quot;height&quot;:390.8388188976378,&quot;left&quot;:-31.18251968503937,&quot;top&quot;:114.33700787401574,&quot;width&quot;:972.2992913385827}"/>
</p:tagLst>
</file>

<file path=ppt/tags/tag45.xml><?xml version="1.0" encoding="utf-8"?>
<p:tagLst xmlns:p="http://schemas.openxmlformats.org/presentationml/2006/main">
  <p:tag name="KSO_WM_DIAGRAM_VIRTUALLY_FRAME" val="{&quot;height&quot;:390.8388188976378,&quot;left&quot;:-31.18251968503937,&quot;top&quot;:114.33700787401574,&quot;width&quot;:972.2992913385827}"/>
</p:tagLst>
</file>

<file path=ppt/tags/tag46.xml><?xml version="1.0" encoding="utf-8"?>
<p:tagLst xmlns:p="http://schemas.openxmlformats.org/presentationml/2006/main">
  <p:tag name="KSO_WM_DIAGRAM_VIRTUALLY_FRAME" val="{&quot;height&quot;:577.497716535433,&quot;left&quot;:21.03133858267715,&quot;top&quot;:-104.58330708661416,&quot;width&quot;:925.5424409448818}"/>
</p:tagLst>
</file>

<file path=ppt/tags/tag47.xml><?xml version="1.0" encoding="utf-8"?>
<p:tagLst xmlns:p="http://schemas.openxmlformats.org/presentationml/2006/main">
  <p:tag name="KSO_WM_DIAGRAM_VIRTUALLY_FRAME" val="{&quot;height&quot;:577.497716535433,&quot;left&quot;:21.03133858267715,&quot;top&quot;:-104.58330708661416,&quot;width&quot;:925.5424409448818}"/>
</p:tagLst>
</file>

<file path=ppt/tags/tag48.xml><?xml version="1.0" encoding="utf-8"?>
<p:tagLst xmlns:p="http://schemas.openxmlformats.org/presentationml/2006/main">
  <p:tag name="KSO_WM_DIAGRAM_VIRTUALLY_FRAME" val="{&quot;height&quot;:577.497716535433,&quot;left&quot;:21.03133858267715,&quot;top&quot;:-104.58330708661416,&quot;width&quot;:925.5424409448818}"/>
</p:tagLst>
</file>

<file path=ppt/tags/tag49.xml><?xml version="1.0" encoding="utf-8"?>
<p:tagLst xmlns:p="http://schemas.openxmlformats.org/presentationml/2006/main">
  <p:tag name="KSO_WM_DIAGRAM_VIRTUALLY_FRAME" val="{&quot;height&quot;:577.497716535433,&quot;left&quot;:21.03133858267715,&quot;top&quot;:-104.58330708661416,&quot;width&quot;:925.5424409448818}"/>
</p:tagLst>
</file>

<file path=ppt/tags/tag5.xml><?xml version="1.0" encoding="utf-8"?>
<p:tagLst xmlns:p="http://schemas.openxmlformats.org/presentationml/2006/main">
  <p:tag name="KSO_WM_DIAGRAM_VIRTUALLY_FRAME" val="{&quot;height&quot;:435.174251968504,&quot;left&quot;:24.01543307086614,&quot;top&quot;:75.08826771653543,&quot;width&quot;:521.3462992125984}"/>
</p:tagLst>
</file>

<file path=ppt/tags/tag50.xml><?xml version="1.0" encoding="utf-8"?>
<p:tagLst xmlns:p="http://schemas.openxmlformats.org/presentationml/2006/main">
  <p:tag name="KSO_WM_DIAGRAM_VIRTUALLY_FRAME" val="{&quot;height&quot;:577.497716535433,&quot;left&quot;:21.03133858267715,&quot;top&quot;:-104.58330708661416,&quot;width&quot;:925.5424409448818}"/>
</p:tagLst>
</file>

<file path=ppt/tags/tag51.xml><?xml version="1.0" encoding="utf-8"?>
<p:tagLst xmlns:p="http://schemas.openxmlformats.org/presentationml/2006/main">
  <p:tag name="MH" val="20160512072910"/>
  <p:tag name="MH_LIBRARY" val="GRAPHIC"/>
  <p:tag name="MH_TYPE" val="Other"/>
  <p:tag name="MH_ORDER" val="1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4"/>
  <p:tag name="KSO_WM_UNIT_ID" val="diagram20230949_1*n_h_h_i*1_2_2_4"/>
  <p:tag name="KSO_WM_TEMPLATE_CATEGORY" val="diagram"/>
  <p:tag name="KSO_WM_TEMPLATE_INDEX" val="20230949"/>
  <p:tag name="KSO_WM_UNIT_LAYERLEVEL" val="1_1_1_1"/>
  <p:tag name="KSO_WM_TAG_VERSION" val="3.0"/>
  <p:tag name="KSO_WM_DIAGRAM_MAX_ITEMCNT" val="5"/>
  <p:tag name="KSO_WM_DIAGRAM_MIN_ITEMCNT" val="5"/>
  <p:tag name="KSO_WM_DIAGRAM_VIRTUALLY_FRAME" val="{&quot;height&quot;:663.2000424218367,&quot;left&quot;:-109.706689453125,&quot;top&quot;:-36.525003051757814,&quot;width&quot;:1098.406689453125}"/>
  <p:tag name="KSO_WM_DIAGRAM_COLOR_MATCH_VALUE" val="{&quot;shape&quot;:{&quot;fill&quot;:{&quot;gradient&quot;:[{&quot;brightness&quot;:0,&quot;colorType&quot;:1,&quot;foreColorIndex&quot;:5,&quot;pos&quot;:0.20000000298023224,&quot;transparency&quot;:0},{&quot;brightness&quot;:0,&quot;colorType&quot;:1,&quot;foreColorIndex&quot;:5,&quot;pos&quot;:1,&quot;transparency&quot;:0.4000000059604645}],&quot;type&quot;:3},&quot;glow&quot;:{&quot;colorType&quot;:0},&quot;line&quot;:{&quot;type&quot;:0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LINE_FORE_SCHEMECOLOR_INDEX" val="-2"/>
  <p:tag name="KSO_WM_DIAGRAM_USE_COLOR_VALUE" val="{&quot;color_scheme&quot;:1,&quot;color_type&quot;:1,&quot;theme_color_indexes&quot;:[]}"/>
</p:tagLst>
</file>

<file path=ppt/tags/tag52.xml><?xml version="1.0" encoding="utf-8"?>
<p:tagLst xmlns:p="http://schemas.openxmlformats.org/presentationml/2006/main">
  <p:tag name="MH" val="20160512072910"/>
  <p:tag name="MH_LIBRARY" val="GRAPHIC"/>
  <p:tag name="MH_TYPE" val="Other"/>
  <p:tag name="MH_ORDER" val="2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4"/>
  <p:tag name="KSO_WM_UNIT_ID" val="diagram20230949_1*n_h_h_i*1_2_1_4"/>
  <p:tag name="KSO_WM_TEMPLATE_CATEGORY" val="diagram"/>
  <p:tag name="KSO_WM_TEMPLATE_INDEX" val="20230949"/>
  <p:tag name="KSO_WM_UNIT_LAYERLEVEL" val="1_1_1_1"/>
  <p:tag name="KSO_WM_TAG_VERSION" val="3.0"/>
  <p:tag name="KSO_WM_DIAGRAM_MAX_ITEMCNT" val="5"/>
  <p:tag name="KSO_WM_DIAGRAM_MIN_ITEMCNT" val="5"/>
  <p:tag name="KSO_WM_DIAGRAM_VIRTUALLY_FRAME" val="{&quot;height&quot;:663.2000424218367,&quot;left&quot;:-109.706689453125,&quot;top&quot;:-36.525003051757814,&quot;width&quot;:1098.406689453125}"/>
  <p:tag name="KSO_WM_DIAGRAM_COLOR_MATCH_VALUE" val="{&quot;shape&quot;:{&quot;fill&quot;:{&quot;gradient&quot;:[{&quot;brightness&quot;:0,&quot;colorType&quot;:1,&quot;foreColorIndex&quot;:5,&quot;pos&quot;:0.20000000298023224,&quot;transparency&quot;:0},{&quot;brightness&quot;:0,&quot;colorType&quot;:1,&quot;foreColorIndex&quot;:5,&quot;pos&quot;:1,&quot;transparency&quot;:0.4000000059604645}],&quot;type&quot;:3},&quot;glow&quot;:{&quot;colorType&quot;:0},&quot;line&quot;:{&quot;type&quot;:0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LINE_FORE_SCHEMECOLOR_INDEX" val="-2"/>
  <p:tag name="KSO_WM_DIAGRAM_USE_COLOR_VALUE" val="{&quot;color_scheme&quot;:1,&quot;color_type&quot;:1,&quot;theme_color_indexes&quot;:[]}"/>
</p:tagLst>
</file>

<file path=ppt/tags/tag53.xml><?xml version="1.0" encoding="utf-8"?>
<p:tagLst xmlns:p="http://schemas.openxmlformats.org/presentationml/2006/main">
  <p:tag name="MH" val="20160512072910"/>
  <p:tag name="MH_LIBRARY" val="GRAPHIC"/>
  <p:tag name="MH_TYPE" val="Other"/>
  <p:tag name="MH_ORDER" val="3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5_4"/>
  <p:tag name="KSO_WM_UNIT_ID" val="diagram20230949_1*n_h_h_i*1_2_5_4"/>
  <p:tag name="KSO_WM_TEMPLATE_CATEGORY" val="diagram"/>
  <p:tag name="KSO_WM_TEMPLATE_INDEX" val="20230949"/>
  <p:tag name="KSO_WM_UNIT_LAYERLEVEL" val="1_1_1_1"/>
  <p:tag name="KSO_WM_TAG_VERSION" val="3.0"/>
  <p:tag name="KSO_WM_DIAGRAM_MAX_ITEMCNT" val="5"/>
  <p:tag name="KSO_WM_DIAGRAM_MIN_ITEMCNT" val="5"/>
  <p:tag name="KSO_WM_DIAGRAM_VIRTUALLY_FRAME" val="{&quot;height&quot;:663.2000424218367,&quot;left&quot;:-109.706689453125,&quot;top&quot;:-36.525003051757814,&quot;width&quot;:1098.406689453125}"/>
  <p:tag name="KSO_WM_DIAGRAM_COLOR_MATCH_VALUE" val="{&quot;shape&quot;:{&quot;fill&quot;:{&quot;gradient&quot;:[{&quot;brightness&quot;:0,&quot;colorType&quot;:1,&quot;foreColorIndex&quot;:5,&quot;pos&quot;:0.20000000298023224,&quot;transparency&quot;:0},{&quot;brightness&quot;:0,&quot;colorType&quot;:1,&quot;foreColorIndex&quot;:5,&quot;pos&quot;:1,&quot;transparency&quot;:0.4000000059604645}],&quot;type&quot;:3},&quot;glow&quot;:{&quot;colorType&quot;:0},&quot;line&quot;:{&quot;type&quot;:0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LINE_FORE_SCHEMECOLOR_INDEX" val="-2"/>
  <p:tag name="KSO_WM_DIAGRAM_USE_COLOR_VALUE" val="{&quot;color_scheme&quot;:1,&quot;color_type&quot;:1,&quot;theme_color_indexes&quot;:[]}"/>
</p:tagLst>
</file>

<file path=ppt/tags/tag54.xml><?xml version="1.0" encoding="utf-8"?>
<p:tagLst xmlns:p="http://schemas.openxmlformats.org/presentationml/2006/main">
  <p:tag name="MH" val="20160512072910"/>
  <p:tag name="MH_LIBRARY" val="GRAPHIC"/>
  <p:tag name="MH_TYPE" val="Other"/>
  <p:tag name="MH_ORDER" val="4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4"/>
  <p:tag name="KSO_WM_UNIT_ID" val="diagram20230949_1*n_h_h_i*1_2_4_4"/>
  <p:tag name="KSO_WM_TEMPLATE_CATEGORY" val="diagram"/>
  <p:tag name="KSO_WM_TEMPLATE_INDEX" val="20230949"/>
  <p:tag name="KSO_WM_UNIT_LAYERLEVEL" val="1_1_1_1"/>
  <p:tag name="KSO_WM_TAG_VERSION" val="3.0"/>
  <p:tag name="KSO_WM_DIAGRAM_MAX_ITEMCNT" val="5"/>
  <p:tag name="KSO_WM_DIAGRAM_MIN_ITEMCNT" val="5"/>
  <p:tag name="KSO_WM_DIAGRAM_VIRTUALLY_FRAME" val="{&quot;height&quot;:663.2000424218367,&quot;left&quot;:-109.706689453125,&quot;top&quot;:-36.525003051757814,&quot;width&quot;:1098.406689453125}"/>
  <p:tag name="KSO_WM_DIAGRAM_COLOR_MATCH_VALUE" val="{&quot;shape&quot;:{&quot;fill&quot;:{&quot;gradient&quot;:[{&quot;brightness&quot;:0,&quot;colorType&quot;:1,&quot;foreColorIndex&quot;:5,&quot;pos&quot;:0.20000000298023224,&quot;transparency&quot;:0},{&quot;brightness&quot;:0,&quot;colorType&quot;:1,&quot;foreColorIndex&quot;:5,&quot;pos&quot;:1,&quot;transparency&quot;:0.4000000059604645}],&quot;type&quot;:3},&quot;glow&quot;:{&quot;colorType&quot;:0},&quot;line&quot;:{&quot;type&quot;:0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LINE_FORE_SCHEMECOLOR_INDEX" val="-2"/>
  <p:tag name="KSO_WM_DIAGRAM_USE_COLOR_VALUE" val="{&quot;color_scheme&quot;:1,&quot;color_type&quot;:1,&quot;theme_color_indexes&quot;:[]}"/>
</p:tagLst>
</file>

<file path=ppt/tags/tag55.xml><?xml version="1.0" encoding="utf-8"?>
<p:tagLst xmlns:p="http://schemas.openxmlformats.org/presentationml/2006/main">
  <p:tag name="MH" val="20160512072910"/>
  <p:tag name="MH_LIBRARY" val="GRAPHIC"/>
  <p:tag name="MH_TYPE" val="Other"/>
  <p:tag name="MH_ORDER" val="5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4"/>
  <p:tag name="KSO_WM_UNIT_ID" val="diagram20230949_1*n_h_h_i*1_2_3_4"/>
  <p:tag name="KSO_WM_TEMPLATE_CATEGORY" val="diagram"/>
  <p:tag name="KSO_WM_TEMPLATE_INDEX" val="20230949"/>
  <p:tag name="KSO_WM_UNIT_LAYERLEVEL" val="1_1_1_1"/>
  <p:tag name="KSO_WM_TAG_VERSION" val="3.0"/>
  <p:tag name="KSO_WM_DIAGRAM_MAX_ITEMCNT" val="5"/>
  <p:tag name="KSO_WM_DIAGRAM_MIN_ITEMCNT" val="5"/>
  <p:tag name="KSO_WM_DIAGRAM_VIRTUALLY_FRAME" val="{&quot;height&quot;:663.2000424218367,&quot;left&quot;:-109.706689453125,&quot;top&quot;:-36.525003051757814,&quot;width&quot;:1098.406689453125}"/>
  <p:tag name="KSO_WM_DIAGRAM_COLOR_MATCH_VALUE" val="{&quot;shape&quot;:{&quot;fill&quot;:{&quot;gradient&quot;:[{&quot;brightness&quot;:0,&quot;colorType&quot;:1,&quot;foreColorIndex&quot;:5,&quot;pos&quot;:0.20000000298023224,&quot;transparency&quot;:0},{&quot;brightness&quot;:0,&quot;colorType&quot;:1,&quot;foreColorIndex&quot;:5,&quot;pos&quot;:1,&quot;transparency&quot;:0.4000000059604645}],&quot;type&quot;:3},&quot;glow&quot;:{&quot;colorType&quot;:0},&quot;line&quot;:{&quot;type&quot;:0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LINE_FORE_SCHEMECOLOR_INDEX" val="-2"/>
  <p:tag name="KSO_WM_DIAGRAM_USE_COLOR_VALUE" val="{&quot;color_scheme&quot;:1,&quot;color_type&quot;:1,&quot;theme_color_indexes&quot;:[]}"/>
</p:tagLst>
</file>

<file path=ppt/tags/tag5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4_1"/>
  <p:tag name="KSO_WM_UNIT_ID" val="diagram20230949_1*n_h_h_a*1_2_4_1"/>
  <p:tag name="KSO_WM_TEMPLATE_CATEGORY" val="diagram"/>
  <p:tag name="KSO_WM_TEMPLATE_INDEX" val="20230949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DIAGRAM_MAX_ITEMCNT" val="5"/>
  <p:tag name="KSO_WM_DIAGRAM_MIN_ITEMCNT" val="5"/>
  <p:tag name="KSO_WM_DIAGRAM_VIRTUALLY_FRAME" val="{&quot;height&quot;:663.2000424218367,&quot;left&quot;:-109.706689453125,&quot;top&quot;:-36.525003051757814,&quot;width&quot;:1098.40668945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行动Action"/>
  <p:tag name="KSO_WM_UNIT_LINE_FORE_SCHEMECOLOR_INDEX" val="-2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5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3_1"/>
  <p:tag name="KSO_WM_UNIT_ID" val="diagram20230949_1*n_h_h_a*1_2_3_1"/>
  <p:tag name="KSO_WM_TEMPLATE_CATEGORY" val="diagram"/>
  <p:tag name="KSO_WM_TEMPLATE_INDEX" val="20230949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DIAGRAM_MAX_ITEMCNT" val="5"/>
  <p:tag name="KSO_WM_DIAGRAM_MIN_ITEMCNT" val="5"/>
  <p:tag name="KSO_WM_DIAGRAM_VIRTUALLY_FRAME" val="{&quot;height&quot;:663.2000424218367,&quot;left&quot;:-109.706689453125,&quot;top&quot;:-36.525003051757814,&quot;width&quot;:1098.40668945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搜索Search"/>
  <p:tag name="KSO_WM_UNIT_LINE_FORE_SCHEMECOLOR_INDEX" val="-2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5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5_1"/>
  <p:tag name="KSO_WM_UNIT_ID" val="diagram20230949_1*n_h_h_a*1_2_5_1"/>
  <p:tag name="KSO_WM_TEMPLATE_CATEGORY" val="diagram"/>
  <p:tag name="KSO_WM_TEMPLATE_INDEX" val="20230949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DIAGRAM_MAX_ITEMCNT" val="5"/>
  <p:tag name="KSO_WM_DIAGRAM_MIN_ITEMCNT" val="5"/>
  <p:tag name="KSO_WM_DIAGRAM_VIRTUALLY_FRAME" val="{&quot;height&quot;:663.2000424218367,&quot;left&quot;:-109.706689453125,&quot;top&quot;:-36.525003051757814,&quot;width&quot;:1098.40668945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Share分享"/>
  <p:tag name="KSO_WM_UNIT_LINE_FORE_SCHEMECOLOR_INDEX" val="-2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5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2_1"/>
  <p:tag name="KSO_WM_UNIT_ID" val="diagram20230949_1*n_h_h_a*1_2_2_1"/>
  <p:tag name="KSO_WM_TEMPLATE_CATEGORY" val="diagram"/>
  <p:tag name="KSO_WM_TEMPLATE_INDEX" val="20230949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DIAGRAM_MAX_ITEMCNT" val="5"/>
  <p:tag name="KSO_WM_DIAGRAM_MIN_ITEMCNT" val="5"/>
  <p:tag name="KSO_WM_DIAGRAM_VIRTUALLY_FRAME" val="{&quot;height&quot;:663.2000424218367,&quot;left&quot;:-109.706689453125,&quot;top&quot;:-36.525003051757814,&quot;width&quot;:1098.40668945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兴趣Interest"/>
  <p:tag name="KSO_WM_UNIT_LINE_FORE_SCHEMECOLOR_INDEX" val="-2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6.xml><?xml version="1.0" encoding="utf-8"?>
<p:tagLst xmlns:p="http://schemas.openxmlformats.org/presentationml/2006/main">
  <p:tag name="KSO_WM_DIAGRAM_VIRTUALLY_FRAME" val="{&quot;height&quot;:435.174251968504,&quot;left&quot;:24.01543307086614,&quot;top&quot;:75.08826771653543,&quot;width&quot;:521.3462992125984}"/>
</p:tagLst>
</file>

<file path=ppt/tags/tag6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1_1"/>
  <p:tag name="KSO_WM_UNIT_ID" val="diagram20230949_1*n_h_h_f*1_2_1_1"/>
  <p:tag name="KSO_WM_TEMPLATE_CATEGORY" val="diagram"/>
  <p:tag name="KSO_WM_TEMPLATE_INDEX" val="20230949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DIAGRAM_MAX_ITEMCNT" val="5"/>
  <p:tag name="KSO_WM_DIAGRAM_MIN_ITEMCNT" val="5"/>
  <p:tag name="KSO_WM_DIAGRAM_VIRTUALLY_FRAME" val="{&quot;height&quot;:663.2000424218367,&quot;left&quot;:-109.706689453125,&quot;top&quot;:-36.525003051757814,&quot;width&quot;:1098.40668945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正文，文字是您思想的提炼。"/>
  <p:tag name="KSO_WM_UNIT_LINE_FORE_SCHEMECOLOR_INDEX" val="-2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6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1_1"/>
  <p:tag name="KSO_WM_UNIT_ID" val="diagram20230949_1*n_h_h_a*1_2_1_1"/>
  <p:tag name="KSO_WM_TEMPLATE_CATEGORY" val="diagram"/>
  <p:tag name="KSO_WM_TEMPLATE_INDEX" val="20230949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DIAGRAM_MAX_ITEMCNT" val="5"/>
  <p:tag name="KSO_WM_DIAGRAM_MIN_ITEMCNT" val="5"/>
  <p:tag name="KSO_WM_DIAGRAM_VIRTUALLY_FRAME" val="{&quot;height&quot;:663.2000424218367,&quot;left&quot;:-109.706689453125,&quot;top&quot;:-36.525003051757814,&quot;width&quot;:1098.40668945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Attention注意"/>
  <p:tag name="KSO_WM_UNIT_LINE_FORE_SCHEMECOLOR_INDEX" val="-2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6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3"/>
  <p:tag name="KSO_WM_UNIT_ID" val="diagram20230949_1*n_h_h_i*1_2_1_3"/>
  <p:tag name="KSO_WM_TEMPLATE_CATEGORY" val="diagram"/>
  <p:tag name="KSO_WM_TEMPLATE_INDEX" val="20230949"/>
  <p:tag name="KSO_WM_UNIT_LAYERLEVEL" val="1_1_1_1"/>
  <p:tag name="KSO_WM_TAG_VERSION" val="3.0"/>
  <p:tag name="KSO_WM_DIAGRAM_MAX_ITEMCNT" val="5"/>
  <p:tag name="KSO_WM_DIAGRAM_MIN_ITEMCNT" val="5"/>
  <p:tag name="KSO_WM_DIAGRAM_VIRTUALLY_FRAME" val="{&quot;height&quot;:663.2000424218367,&quot;left&quot;:-109.706689453125,&quot;top&quot;:-36.525003051757814,&quot;width&quot;:1098.406689453125}"/>
  <p:tag name="KSO_WM_DIAGRAM_COLOR_MATCH_VALUE" val="{&quot;shape&quot;:{&quot;fill&quot;:{&quot;solid&quot;:{&quot;brightness&quot;:0,&quot;colorType&quot;:1,&quot;foreColorIndex&quot;:5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DIAGRAM_USE_COLOR_VALUE" val="{&quot;color_scheme&quot;:1,&quot;color_type&quot;:1,&quot;theme_color_indexes&quot;:[]}"/>
</p:tagLst>
</file>

<file path=ppt/tags/tag6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ID" val="diagram20230949_1*n_h_h_i*1_2_1_2"/>
  <p:tag name="KSO_WM_TEMPLATE_CATEGORY" val="diagram"/>
  <p:tag name="KSO_WM_TEMPLATE_INDEX" val="20230949"/>
  <p:tag name="KSO_WM_UNIT_LAYERLEVEL" val="1_1_1_1"/>
  <p:tag name="KSO_WM_TAG_VERSION" val="3.0"/>
  <p:tag name="KSO_WM_DIAGRAM_MAX_ITEMCNT" val="5"/>
  <p:tag name="KSO_WM_DIAGRAM_MIN_ITEMCNT" val="5"/>
  <p:tag name="KSO_WM_DIAGRAM_VIRTUALLY_FRAME" val="{&quot;height&quot;:663.2000424218367,&quot;left&quot;:-109.706689453125,&quot;top&quot;:-36.525003051757814,&quot;width&quot;:1098.406689453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DIAGRAM_USE_COLOR_VALUE" val="{&quot;color_scheme&quot;:1,&quot;color_type&quot;:1,&quot;theme_color_indexes&quot;:[]}"/>
</p:tagLst>
</file>

<file path=ppt/tags/tag6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1"/>
  <p:tag name="KSO_WM_UNIT_ID" val="diagram20230949_1*n_h_h_i*1_2_1_1"/>
  <p:tag name="KSO_WM_TEMPLATE_CATEGORY" val="diagram"/>
  <p:tag name="KSO_WM_TEMPLATE_INDEX" val="20230949"/>
  <p:tag name="KSO_WM_UNIT_LAYERLEVEL" val="1_1_1_1"/>
  <p:tag name="KSO_WM_TAG_VERSION" val="3.0"/>
  <p:tag name="KSO_WM_DIAGRAM_MAX_ITEMCNT" val="5"/>
  <p:tag name="KSO_WM_DIAGRAM_MIN_ITEMCNT" val="5"/>
  <p:tag name="KSO_WM_DIAGRAM_VIRTUALLY_FRAME" val="{&quot;height&quot;:663.2000424218367,&quot;left&quot;:-109.706689453125,&quot;top&quot;:-36.525003051757814,&quot;width&quot;:1098.40668945312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DIAGRAM_USE_COLOR_VALUE" val="{&quot;color_scheme&quot;:1,&quot;color_type&quot;:1,&quot;theme_color_indexes&quot;:[]}"/>
</p:tagLst>
</file>

<file path=ppt/tags/tag6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5_3"/>
  <p:tag name="KSO_WM_UNIT_ID" val="diagram20230949_1*n_h_h_i*1_2_5_3"/>
  <p:tag name="KSO_WM_TEMPLATE_CATEGORY" val="diagram"/>
  <p:tag name="KSO_WM_TEMPLATE_INDEX" val="20230949"/>
  <p:tag name="KSO_WM_UNIT_LAYERLEVEL" val="1_1_1_1"/>
  <p:tag name="KSO_WM_TAG_VERSION" val="3.0"/>
  <p:tag name="KSO_WM_DIAGRAM_MAX_ITEMCNT" val="5"/>
  <p:tag name="KSO_WM_DIAGRAM_MIN_ITEMCNT" val="5"/>
  <p:tag name="KSO_WM_DIAGRAM_VIRTUALLY_FRAME" val="{&quot;height&quot;:663.2000424218367,&quot;left&quot;:-109.706689453125,&quot;top&quot;:-36.525003051757814,&quot;width&quot;:1098.406689453125}"/>
  <p:tag name="KSO_WM_DIAGRAM_COLOR_MATCH_VALUE" val="{&quot;shape&quot;:{&quot;fill&quot;:{&quot;solid&quot;:{&quot;brightness&quot;:0,&quot;colorType&quot;:1,&quot;foreColorIndex&quot;:5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DIAGRAM_USE_COLOR_VALUE" val="{&quot;color_scheme&quot;:1,&quot;color_type&quot;:1,&quot;theme_color_indexes&quot;:[]}"/>
</p:tagLst>
</file>

<file path=ppt/tags/tag6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5_2"/>
  <p:tag name="KSO_WM_UNIT_ID" val="diagram20230949_1*n_h_h_i*1_2_5_2"/>
  <p:tag name="KSO_WM_TEMPLATE_CATEGORY" val="diagram"/>
  <p:tag name="KSO_WM_TEMPLATE_INDEX" val="20230949"/>
  <p:tag name="KSO_WM_UNIT_LAYERLEVEL" val="1_1_1_1"/>
  <p:tag name="KSO_WM_TAG_VERSION" val="3.0"/>
  <p:tag name="KSO_WM_DIAGRAM_MAX_ITEMCNT" val="5"/>
  <p:tag name="KSO_WM_DIAGRAM_MIN_ITEMCNT" val="5"/>
  <p:tag name="KSO_WM_DIAGRAM_VIRTUALLY_FRAME" val="{&quot;height&quot;:663.2000424218367,&quot;left&quot;:-109.706689453125,&quot;top&quot;:-36.525003051757814,&quot;width&quot;:1098.406689453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DIAGRAM_USE_COLOR_VALUE" val="{&quot;color_scheme&quot;:1,&quot;color_type&quot;:1,&quot;theme_color_indexes&quot;:[]}"/>
</p:tagLst>
</file>

<file path=ppt/tags/tag6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5_1"/>
  <p:tag name="KSO_WM_UNIT_ID" val="diagram20230949_1*n_h_h_i*1_2_5_1"/>
  <p:tag name="KSO_WM_TEMPLATE_CATEGORY" val="diagram"/>
  <p:tag name="KSO_WM_TEMPLATE_INDEX" val="20230949"/>
  <p:tag name="KSO_WM_UNIT_LAYERLEVEL" val="1_1_1_1"/>
  <p:tag name="KSO_WM_TAG_VERSION" val="3.0"/>
  <p:tag name="KSO_WM_DIAGRAM_MAX_ITEMCNT" val="5"/>
  <p:tag name="KSO_WM_DIAGRAM_MIN_ITEMCNT" val="5"/>
  <p:tag name="KSO_WM_DIAGRAM_VIRTUALLY_FRAME" val="{&quot;height&quot;:663.2000424218367,&quot;left&quot;:-109.706689453125,&quot;top&quot;:-36.525003051757814,&quot;width&quot;:1098.40668945312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DIAGRAM_USE_COLOR_VALUE" val="{&quot;color_scheme&quot;:1,&quot;color_type&quot;:1,&quot;theme_color_indexes&quot;:[]}"/>
</p:tagLst>
</file>

<file path=ppt/tags/tag6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3"/>
  <p:tag name="KSO_WM_UNIT_ID" val="diagram20230949_1*n_h_h_i*1_2_2_3"/>
  <p:tag name="KSO_WM_TEMPLATE_CATEGORY" val="diagram"/>
  <p:tag name="KSO_WM_TEMPLATE_INDEX" val="20230949"/>
  <p:tag name="KSO_WM_UNIT_LAYERLEVEL" val="1_1_1_1"/>
  <p:tag name="KSO_WM_TAG_VERSION" val="3.0"/>
  <p:tag name="KSO_WM_DIAGRAM_MAX_ITEMCNT" val="5"/>
  <p:tag name="KSO_WM_DIAGRAM_MIN_ITEMCNT" val="5"/>
  <p:tag name="KSO_WM_DIAGRAM_VIRTUALLY_FRAME" val="{&quot;height&quot;:663.2000424218367,&quot;left&quot;:-109.706689453125,&quot;top&quot;:-36.525003051757814,&quot;width&quot;:1098.406689453125}"/>
  <p:tag name="KSO_WM_DIAGRAM_COLOR_MATCH_VALUE" val="{&quot;shape&quot;:{&quot;fill&quot;:{&quot;solid&quot;:{&quot;brightness&quot;:0,&quot;colorType&quot;:1,&quot;foreColorIndex&quot;:5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DIAGRAM_USE_COLOR_VALUE" val="{&quot;color_scheme&quot;:1,&quot;color_type&quot;:1,&quot;theme_color_indexes&quot;:[]}"/>
</p:tagLst>
</file>

<file path=ppt/tags/tag6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2"/>
  <p:tag name="KSO_WM_UNIT_ID" val="diagram20230949_1*n_h_h_i*1_2_2_2"/>
  <p:tag name="KSO_WM_TEMPLATE_CATEGORY" val="diagram"/>
  <p:tag name="KSO_WM_TEMPLATE_INDEX" val="20230949"/>
  <p:tag name="KSO_WM_UNIT_LAYERLEVEL" val="1_1_1_1"/>
  <p:tag name="KSO_WM_TAG_VERSION" val="3.0"/>
  <p:tag name="KSO_WM_DIAGRAM_MAX_ITEMCNT" val="5"/>
  <p:tag name="KSO_WM_DIAGRAM_MIN_ITEMCNT" val="5"/>
  <p:tag name="KSO_WM_DIAGRAM_VIRTUALLY_FRAME" val="{&quot;height&quot;:663.2000424218367,&quot;left&quot;:-109.706689453125,&quot;top&quot;:-36.525003051757814,&quot;width&quot;:1098.406689453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DIAGRAM_USE_COLOR_VALUE" val="{&quot;color_scheme&quot;:1,&quot;color_type&quot;:1,&quot;theme_color_indexes&quot;:[]}"/>
</p:tagLst>
</file>

<file path=ppt/tags/tag7.xml><?xml version="1.0" encoding="utf-8"?>
<p:tagLst xmlns:p="http://schemas.openxmlformats.org/presentationml/2006/main">
  <p:tag name="KSO_WM_DIAGRAM_VIRTUALLY_FRAME" val="{&quot;height&quot;:435.174251968504,&quot;left&quot;:24.01543307086614,&quot;top&quot;:75.08826771653543,&quot;width&quot;:521.3462992125984}"/>
</p:tagLst>
</file>

<file path=ppt/tags/tag7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230949_1*n_h_h_i*1_2_2_1"/>
  <p:tag name="KSO_WM_TEMPLATE_CATEGORY" val="diagram"/>
  <p:tag name="KSO_WM_TEMPLATE_INDEX" val="20230949"/>
  <p:tag name="KSO_WM_UNIT_LAYERLEVEL" val="1_1_1_1"/>
  <p:tag name="KSO_WM_TAG_VERSION" val="3.0"/>
  <p:tag name="KSO_WM_DIAGRAM_MAX_ITEMCNT" val="5"/>
  <p:tag name="KSO_WM_DIAGRAM_MIN_ITEMCNT" val="5"/>
  <p:tag name="KSO_WM_DIAGRAM_VIRTUALLY_FRAME" val="{&quot;height&quot;:663.2000424218367,&quot;left&quot;:-109.706689453125,&quot;top&quot;:-36.525003051757814,&quot;width&quot;:1098.40668945312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DIAGRAM_USE_COLOR_VALUE" val="{&quot;color_scheme&quot;:1,&quot;color_type&quot;:1,&quot;theme_color_indexes&quot;:[]}"/>
</p:tagLst>
</file>

<file path=ppt/tags/tag7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3"/>
  <p:tag name="KSO_WM_UNIT_ID" val="diagram20230949_1*n_h_h_i*1_2_3_3"/>
  <p:tag name="KSO_WM_TEMPLATE_CATEGORY" val="diagram"/>
  <p:tag name="KSO_WM_TEMPLATE_INDEX" val="20230949"/>
  <p:tag name="KSO_WM_UNIT_LAYERLEVEL" val="1_1_1_1"/>
  <p:tag name="KSO_WM_TAG_VERSION" val="3.0"/>
  <p:tag name="KSO_WM_DIAGRAM_MAX_ITEMCNT" val="5"/>
  <p:tag name="KSO_WM_DIAGRAM_MIN_ITEMCNT" val="5"/>
  <p:tag name="KSO_WM_DIAGRAM_VIRTUALLY_FRAME" val="{&quot;height&quot;:663.2000424218367,&quot;left&quot;:-109.706689453125,&quot;top&quot;:-36.525003051757814,&quot;width&quot;:1098.406689453125}"/>
  <p:tag name="KSO_WM_DIAGRAM_COLOR_MATCH_VALUE" val="{&quot;shape&quot;:{&quot;fill&quot;:{&quot;solid&quot;:{&quot;brightness&quot;:0,&quot;colorType&quot;:1,&quot;foreColorIndex&quot;:5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DIAGRAM_USE_COLOR_VALUE" val="{&quot;color_scheme&quot;:1,&quot;color_type&quot;:1,&quot;theme_color_indexes&quot;:[]}"/>
</p:tagLst>
</file>

<file path=ppt/tags/tag7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2"/>
  <p:tag name="KSO_WM_UNIT_ID" val="diagram20230949_1*n_h_h_i*1_2_3_2"/>
  <p:tag name="KSO_WM_TEMPLATE_CATEGORY" val="diagram"/>
  <p:tag name="KSO_WM_TEMPLATE_INDEX" val="20230949"/>
  <p:tag name="KSO_WM_UNIT_LAYERLEVEL" val="1_1_1_1"/>
  <p:tag name="KSO_WM_TAG_VERSION" val="3.0"/>
  <p:tag name="KSO_WM_DIAGRAM_MAX_ITEMCNT" val="5"/>
  <p:tag name="KSO_WM_DIAGRAM_MIN_ITEMCNT" val="5"/>
  <p:tag name="KSO_WM_DIAGRAM_VIRTUALLY_FRAME" val="{&quot;height&quot;:663.2000424218367,&quot;left&quot;:-109.706689453125,&quot;top&quot;:-36.525003051757814,&quot;width&quot;:1098.406689453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DIAGRAM_USE_COLOR_VALUE" val="{&quot;color_scheme&quot;:1,&quot;color_type&quot;:1,&quot;theme_color_indexes&quot;:[]}"/>
</p:tagLst>
</file>

<file path=ppt/tags/tag7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1"/>
  <p:tag name="KSO_WM_UNIT_ID" val="diagram20230949_1*n_h_h_i*1_2_3_1"/>
  <p:tag name="KSO_WM_TEMPLATE_CATEGORY" val="diagram"/>
  <p:tag name="KSO_WM_TEMPLATE_INDEX" val="20230949"/>
  <p:tag name="KSO_WM_UNIT_LAYERLEVEL" val="1_1_1_1"/>
  <p:tag name="KSO_WM_TAG_VERSION" val="3.0"/>
  <p:tag name="KSO_WM_DIAGRAM_MAX_ITEMCNT" val="5"/>
  <p:tag name="KSO_WM_DIAGRAM_MIN_ITEMCNT" val="5"/>
  <p:tag name="KSO_WM_DIAGRAM_VIRTUALLY_FRAME" val="{&quot;height&quot;:663.2000424218367,&quot;left&quot;:-109.706689453125,&quot;top&quot;:-36.525003051757814,&quot;width&quot;:1098.40668945312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DIAGRAM_USE_COLOR_VALUE" val="{&quot;color_scheme&quot;:1,&quot;color_type&quot;:1,&quot;theme_color_indexes&quot;:[]}"/>
</p:tagLst>
</file>

<file path=ppt/tags/tag7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3"/>
  <p:tag name="KSO_WM_UNIT_ID" val="diagram20230949_1*n_h_h_i*1_2_4_3"/>
  <p:tag name="KSO_WM_TEMPLATE_CATEGORY" val="diagram"/>
  <p:tag name="KSO_WM_TEMPLATE_INDEX" val="20230949"/>
  <p:tag name="KSO_WM_UNIT_LAYERLEVEL" val="1_1_1_1"/>
  <p:tag name="KSO_WM_TAG_VERSION" val="3.0"/>
  <p:tag name="KSO_WM_DIAGRAM_MAX_ITEMCNT" val="5"/>
  <p:tag name="KSO_WM_DIAGRAM_MIN_ITEMCNT" val="5"/>
  <p:tag name="KSO_WM_DIAGRAM_VIRTUALLY_FRAME" val="{&quot;height&quot;:663.2000424218367,&quot;left&quot;:-109.706689453125,&quot;top&quot;:-36.525003051757814,&quot;width&quot;:1098.406689453125}"/>
  <p:tag name="KSO_WM_DIAGRAM_COLOR_MATCH_VALUE" val="{&quot;shape&quot;:{&quot;fill&quot;:{&quot;solid&quot;:{&quot;brightness&quot;:0,&quot;colorType&quot;:1,&quot;foreColorIndex&quot;:5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DIAGRAM_USE_COLOR_VALUE" val="{&quot;color_scheme&quot;:1,&quot;color_type&quot;:1,&quot;theme_color_indexes&quot;:[]}"/>
</p:tagLst>
</file>

<file path=ppt/tags/tag7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2"/>
  <p:tag name="KSO_WM_UNIT_ID" val="diagram20230949_1*n_h_h_i*1_2_4_2"/>
  <p:tag name="KSO_WM_TEMPLATE_CATEGORY" val="diagram"/>
  <p:tag name="KSO_WM_TEMPLATE_INDEX" val="20230949"/>
  <p:tag name="KSO_WM_UNIT_LAYERLEVEL" val="1_1_1_1"/>
  <p:tag name="KSO_WM_TAG_VERSION" val="3.0"/>
  <p:tag name="KSO_WM_DIAGRAM_MAX_ITEMCNT" val="5"/>
  <p:tag name="KSO_WM_DIAGRAM_MIN_ITEMCNT" val="5"/>
  <p:tag name="KSO_WM_DIAGRAM_VIRTUALLY_FRAME" val="{&quot;height&quot;:663.2000424218367,&quot;left&quot;:-109.706689453125,&quot;top&quot;:-36.525003051757814,&quot;width&quot;:1098.406689453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-2"/>
  <p:tag name="KSO_WM_DIAGRAM_USE_COLOR_VALUE" val="{&quot;color_scheme&quot;:1,&quot;color_type&quot;:1,&quot;theme_color_indexes&quot;:[]}"/>
</p:tagLst>
</file>

<file path=ppt/tags/tag7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1"/>
  <p:tag name="KSO_WM_UNIT_ID" val="diagram20230949_1*n_h_h_i*1_2_4_1"/>
  <p:tag name="KSO_WM_TEMPLATE_CATEGORY" val="diagram"/>
  <p:tag name="KSO_WM_TEMPLATE_INDEX" val="20230949"/>
  <p:tag name="KSO_WM_UNIT_LAYERLEVEL" val="1_1_1_1"/>
  <p:tag name="KSO_WM_TAG_VERSION" val="3.0"/>
  <p:tag name="KSO_WM_DIAGRAM_MAX_ITEMCNT" val="5"/>
  <p:tag name="KSO_WM_DIAGRAM_MIN_ITEMCNT" val="5"/>
  <p:tag name="KSO_WM_DIAGRAM_VIRTUALLY_FRAME" val="{&quot;height&quot;:663.2000424218367,&quot;left&quot;:-109.706689453125,&quot;top&quot;:-36.525003051757814,&quot;width&quot;:1098.40668945312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DIAGRAM_USE_COLOR_VALUE" val="{&quot;color_scheme&quot;:1,&quot;color_type&quot;:1,&quot;theme_color_indexes&quot;:[]}"/>
</p:tagLst>
</file>

<file path=ppt/tags/tag7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1_1"/>
  <p:tag name="KSO_WM_UNIT_ID" val="diagram20230949_1*n_h_h_f*1_2_1_1"/>
  <p:tag name="KSO_WM_TEMPLATE_CATEGORY" val="diagram"/>
  <p:tag name="KSO_WM_TEMPLATE_INDEX" val="20230949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DIAGRAM_MAX_ITEMCNT" val="5"/>
  <p:tag name="KSO_WM_DIAGRAM_MIN_ITEMCNT" val="5"/>
  <p:tag name="KSO_WM_DIAGRAM_VIRTUALLY_FRAME" val="{&quot;height&quot;:663.2000424218367,&quot;left&quot;:-109.706689453125,&quot;top&quot;:-36.525003051757814,&quot;width&quot;:1098.370075279896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单击此处添加正文，文字是您思想的提炼。"/>
  <p:tag name="KSO_WM_UNIT_LINE_FORE_SCHEMECOLOR_INDEX" val="-2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78.xml><?xml version="1.0" encoding="utf-8"?>
<p:tagLst xmlns:p="http://schemas.openxmlformats.org/presentationml/2006/main">
  <p:tag name="KSO_WM_DIAGRAM_VIRTUALLY_FRAME" val="{&quot;height&quot;:577.497716535433,&quot;left&quot;:21.03133858267715,&quot;top&quot;:-104.58330708661416,&quot;width&quot;:925.5424409448818}"/>
</p:tagLst>
</file>

<file path=ppt/tags/tag79.xml><?xml version="1.0" encoding="utf-8"?>
<p:tagLst xmlns:p="http://schemas.openxmlformats.org/presentationml/2006/main">
  <p:tag name="KSO_WM_DIAGRAM_VIRTUALLY_FRAME" val="{&quot;height&quot;:577.497716535433,&quot;left&quot;:21.03133858267715,&quot;top&quot;:-104.58330708661416,&quot;width&quot;:925.5424409448818}"/>
</p:tagLst>
</file>

<file path=ppt/tags/tag8.xml><?xml version="1.0" encoding="utf-8"?>
<p:tagLst xmlns:p="http://schemas.openxmlformats.org/presentationml/2006/main">
  <p:tag name="KSO_WM_DIAGRAM_VIRTUALLY_FRAME" val="{&quot;height&quot;:435.174251968504,&quot;left&quot;:24.01543307086614,&quot;top&quot;:75.08826771653543,&quot;width&quot;:521.3462992125984}"/>
</p:tagLst>
</file>

<file path=ppt/tags/tag80.xml><?xml version="1.0" encoding="utf-8"?>
<p:tagLst xmlns:p="http://schemas.openxmlformats.org/presentationml/2006/main">
  <p:tag name="KSO_WM_DIAGRAM_VIRTUALLY_FRAME" val="{&quot;height&quot;:577.497716535433,&quot;left&quot;:21.03133858267715,&quot;top&quot;:-104.58330708661416,&quot;width&quot;:925.5424409448818}"/>
</p:tagLst>
</file>

<file path=ppt/tags/tag81.xml><?xml version="1.0" encoding="utf-8"?>
<p:tagLst xmlns:p="http://schemas.openxmlformats.org/presentationml/2006/main">
  <p:tag name="KSO_WM_DIAGRAM_VIRTUALLY_FRAME" val="{&quot;height&quot;:577.497716535433,&quot;left&quot;:21.03133858267715,&quot;top&quot;:-104.58330708661416,&quot;width&quot;:925.5424409448818}"/>
</p:tagLst>
</file>

<file path=ppt/tags/tag82.xml><?xml version="1.0" encoding="utf-8"?>
<p:tagLst xmlns:p="http://schemas.openxmlformats.org/presentationml/2006/main">
  <p:tag name="KSO_WM_DIAGRAM_VIRTUALLY_FRAME" val="{&quot;height&quot;:577.497716535433,&quot;left&quot;:21.03133858267715,&quot;top&quot;:-104.58330708661416,&quot;width&quot;:925.5424409448818}"/>
</p:tagLst>
</file>

<file path=ppt/tags/tag83.xml><?xml version="1.0" encoding="utf-8"?>
<p:tagLst xmlns:p="http://schemas.openxmlformats.org/presentationml/2006/main">
  <p:tag name="KSO_WM_DIAGRAM_VIRTUALLY_FRAME" val="{&quot;height&quot;:577.497716535433,&quot;left&quot;:21.03133858267715,&quot;top&quot;:-104.58330708661416,&quot;width&quot;:925.5424409448818}"/>
</p:tagLst>
</file>

<file path=ppt/tags/tag84.xml><?xml version="1.0" encoding="utf-8"?>
<p:tagLst xmlns:p="http://schemas.openxmlformats.org/presentationml/2006/main">
  <p:tag name="KSO_WM_DIAGRAM_VIRTUALLY_FRAME" val="{&quot;height&quot;:577.497716535433,&quot;left&quot;:21.03133858267715,&quot;top&quot;:-104.58330708661416,&quot;width&quot;:925.5424409448818}"/>
</p:tagLst>
</file>

<file path=ppt/tags/tag85.xml><?xml version="1.0" encoding="utf-8"?>
<p:tagLst xmlns:p="http://schemas.openxmlformats.org/presentationml/2006/main">
  <p:tag name="KSO_WM_DIAGRAM_VIRTUALLY_FRAME" val="{&quot;height&quot;:577.497716535433,&quot;left&quot;:21.03133858267715,&quot;top&quot;:-104.58330708661416,&quot;width&quot;:925.5424409448818}"/>
</p:tagLst>
</file>

<file path=ppt/tags/tag86.xml><?xml version="1.0" encoding="utf-8"?>
<p:tagLst xmlns:p="http://schemas.openxmlformats.org/presentationml/2006/main">
  <p:tag name="KSO_WM_DIAGRAM_VIRTUALLY_FRAME" val="{&quot;height&quot;:577.497716535433,&quot;left&quot;:21.03133858267715,&quot;top&quot;:-104.58330708661416,&quot;width&quot;:925.5424409448818}"/>
</p:tagLst>
</file>

<file path=ppt/tags/tag87.xml><?xml version="1.0" encoding="utf-8"?>
<p:tagLst xmlns:p="http://schemas.openxmlformats.org/presentationml/2006/main">
  <p:tag name="KSO_WM_DIAGRAM_VIRTUALLY_FRAME" val="{&quot;height&quot;:380.9348228346456,&quot;left&quot;:21.03133858267715,&quot;top&quot;:91.97958661417324,&quot;width&quot;:925.5424409448818}"/>
</p:tagLst>
</file>

<file path=ppt/tags/tag88.xml><?xml version="1.0" encoding="utf-8"?>
<p:tagLst xmlns:p="http://schemas.openxmlformats.org/presentationml/2006/main">
  <p:tag name="KSO_WM_DIAGRAM_VIRTUALLY_FRAME" val="{&quot;height&quot;:577.497716535433,&quot;left&quot;:21.03133858267715,&quot;top&quot;:-104.58330708661416,&quot;width&quot;:925.5424409448818}"/>
</p:tagLst>
</file>

<file path=ppt/tags/tag89.xml><?xml version="1.0" encoding="utf-8"?>
<p:tagLst xmlns:p="http://schemas.openxmlformats.org/presentationml/2006/main">
  <p:tag name="KSO_WM_DIAGRAM_VIRTUALLY_FRAME" val="{&quot;height&quot;:577.497716535433,&quot;left&quot;:21.03133858267715,&quot;top&quot;:-104.58330708661416,&quot;width&quot;:925.5424409448818}"/>
</p:tagLst>
</file>

<file path=ppt/tags/tag9.xml><?xml version="1.0" encoding="utf-8"?>
<p:tagLst xmlns:p="http://schemas.openxmlformats.org/presentationml/2006/main">
  <p:tag name="KSO_WM_DIAGRAM_VIRTUALLY_FRAME" val="{&quot;height&quot;:435.174251968504,&quot;left&quot;:24.01543307086614,&quot;top&quot;:75.08826771653543,&quot;width&quot;:521.3462992125984}"/>
</p:tagLst>
</file>

<file path=ppt/tags/tag90.xml><?xml version="1.0" encoding="utf-8"?>
<p:tagLst xmlns:p="http://schemas.openxmlformats.org/presentationml/2006/main">
  <p:tag name="KSO_WM_DIAGRAM_VIRTUALLY_FRAME" val="{&quot;height&quot;:577.497716535433,&quot;left&quot;:21.03133858267715,&quot;top&quot;:-104.58330708661416,&quot;width&quot;:925.5424409448818}"/>
</p:tagLst>
</file>

<file path=ppt/tags/tag91.xml><?xml version="1.0" encoding="utf-8"?>
<p:tagLst xmlns:p="http://schemas.openxmlformats.org/presentationml/2006/main">
  <p:tag name="KSO_WM_DIAGRAM_VIRTUALLY_FRAME" val="{&quot;height&quot;:577.497716535433,&quot;left&quot;:21.03133858267715,&quot;top&quot;:-104.58330708661416,&quot;width&quot;:925.5424409448818}"/>
</p:tagLst>
</file>

<file path=ppt/tags/tag92.xml><?xml version="1.0" encoding="utf-8"?>
<p:tagLst xmlns:p="http://schemas.openxmlformats.org/presentationml/2006/main">
  <p:tag name="KSO_WM_DIAGRAM_VIRTUALLY_FRAME" val="{&quot;height&quot;:577.497716535433,&quot;left&quot;:21.03133858267715,&quot;top&quot;:-104.58330708661416,&quot;width&quot;:925.5424409448818}"/>
</p:tagLst>
</file>

<file path=ppt/tags/tag93.xml><?xml version="1.0" encoding="utf-8"?>
<p:tagLst xmlns:p="http://schemas.openxmlformats.org/presentationml/2006/main">
  <p:tag name="KSO_WM_DIAGRAM_VIRTUALLY_FRAME" val="{&quot;height&quot;:577.497716535433,&quot;left&quot;:21.03133858267715,&quot;top&quot;:-104.58330708661416,&quot;width&quot;:925.5424409448818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4825</Words>
  <Application>WPS 演示</Application>
  <PresentationFormat>宽屏</PresentationFormat>
  <Paragraphs>630</Paragraphs>
  <Slides>12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40" baseType="lpstr">
      <vt:lpstr>Arial</vt:lpstr>
      <vt:lpstr>宋体</vt:lpstr>
      <vt:lpstr>Wingdings</vt:lpstr>
      <vt:lpstr>黑体</vt:lpstr>
      <vt:lpstr>MiSans</vt:lpstr>
      <vt:lpstr>MingLiU-ExtB</vt:lpstr>
      <vt:lpstr>微软雅黑</vt:lpstr>
      <vt:lpstr>MiSans</vt:lpstr>
      <vt:lpstr>Arial</vt:lpstr>
      <vt:lpstr>等线</vt:lpstr>
      <vt:lpstr>等线</vt:lpstr>
      <vt:lpstr>等线 Light</vt:lpstr>
      <vt:lpstr>MiSans</vt:lpstr>
      <vt:lpstr>Helvetica</vt:lpstr>
      <vt:lpstr>思源黑体 CN Regular</vt:lpstr>
      <vt:lpstr>Helvetica85-Heavy</vt:lpstr>
      <vt:lpstr>思源黑体 CN Bold</vt:lpstr>
      <vt:lpstr>Times New Roman</vt:lpstr>
      <vt:lpstr>楷体</vt:lpstr>
      <vt:lpstr>Liter</vt:lpstr>
      <vt:lpstr>Segoe Print</vt:lpstr>
      <vt:lpstr>Liter</vt:lpstr>
      <vt:lpstr>Liter</vt:lpstr>
      <vt:lpstr>华文仿宋</vt:lpstr>
      <vt:lpstr>微软雅黑 Light</vt:lpstr>
      <vt:lpstr>Wingdings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soap lee</dc:creator>
  <cp:lastModifiedBy>mymy</cp:lastModifiedBy>
  <cp:revision>20</cp:revision>
  <dcterms:created xsi:type="dcterms:W3CDTF">2026-06-09T03:06:00Z</dcterms:created>
  <dcterms:modified xsi:type="dcterms:W3CDTF">2026-06-09T10:35:41Z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245A4AEC14224DAE9D1F76420C6A8521_13</vt:lpwstr>
  </property>
</Properties>
</file>