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147483639" r:id="rId2"/>
    <p:sldId id="2147483643" r:id="rId3"/>
    <p:sldId id="2147483632" r:id="rId4"/>
    <p:sldId id="2147483645" r:id="rId5"/>
    <p:sldId id="257" r:id="rId6"/>
    <p:sldId id="2147483646" r:id="rId7"/>
    <p:sldId id="2147483630" r:id="rId8"/>
    <p:sldId id="263" r:id="rId9"/>
    <p:sldId id="2147483634" r:id="rId10"/>
    <p:sldId id="2147483603" r:id="rId11"/>
    <p:sldId id="2147483647"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5066FEA-E31A-4ACC-B3A5-D8582261ED61}">
          <p14:sldIdLst>
            <p14:sldId id="2147483639"/>
            <p14:sldId id="2147483643"/>
            <p14:sldId id="2147483632"/>
            <p14:sldId id="2147483645"/>
            <p14:sldId id="257"/>
            <p14:sldId id="2147483646"/>
            <p14:sldId id="2147483630"/>
            <p14:sldId id="263"/>
            <p14:sldId id="2147483634"/>
            <p14:sldId id="2147483603"/>
            <p14:sldId id="2147483647"/>
          </p14:sldIdLst>
        </p14:section>
      </p14:sectionLst>
    </p:ext>
    <p:ext uri="{EFAFB233-063F-42B5-8137-9DF3F51BA10A}">
      <p15:sldGuideLst xmlns:p15="http://schemas.microsoft.com/office/powerpoint/2012/main">
        <p15:guide id="1" pos="415" userDrawn="1">
          <p15:clr>
            <a:srgbClr val="A4A3A4"/>
          </p15:clr>
        </p15:guide>
        <p15:guide id="2" pos="7256" userDrawn="1">
          <p15:clr>
            <a:srgbClr val="A4A3A4"/>
          </p15:clr>
        </p15:guide>
        <p15:guide id="4" orient="horz" pos="712" userDrawn="1">
          <p15:clr>
            <a:srgbClr val="A4A3A4"/>
          </p15:clr>
        </p15:guide>
        <p15:guide id="5" orient="horz" pos="1139" userDrawn="1">
          <p15:clr>
            <a:srgbClr val="A4A3A4"/>
          </p15:clr>
        </p15:guide>
        <p15:guide id="7" orient="horz" pos="2137" userDrawn="1">
          <p15:clr>
            <a:srgbClr val="A4A3A4"/>
          </p15:clr>
        </p15:guide>
        <p15:guide id="8"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69170-A682-126B-97A6-FF04DA6B1536}" name="Y M" initials="YM" userId="b14593c50d4dc3d7" providerId="Windows Live"/>
  <p188:author id="{05DDB69C-4DD9-7168-B0C3-348B412C3009}" name="Yang Li" initials="YL" userId="S-1-5-21-2988268993-2464375096-372532646-575294" providerId="AD"/>
  <p188:author id="{36BBC49F-09C5-768D-D725-7ED99B236495}" name="Clara Zhang" initials="CZ" userId="S::Clara.Zhang@teva.cn::ff527670-e1c2-411f-bfba-c7e84516931a" providerId="AD"/>
  <p188:author id="{B1D198BA-C33F-6DC7-1292-F875BD423EA1}" name="Xiaowen Nie" initials="XN" userId="S::Xiaowen.Nie@teva.cn::0a28fe3e-dfd5-48ad-94ad-ee41def25645" providerId="AD"/>
  <p188:author id="{0D7412E3-9A05-AA6C-6F3A-C217A60F9E9D}" name="Yang Li" initials="YL" userId="S::Yang.Li@teva.cn::91e4ce68-8941-4157-8e55-1069057f2f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vezhang@126.com" initials="d" lastIdx="1" clrIdx="0">
    <p:extLst>
      <p:ext uri="{19B8F6BF-5375-455C-9EA6-DF929625EA0E}">
        <p15:presenceInfo xmlns:p15="http://schemas.microsoft.com/office/powerpoint/2012/main" userId="5e9186477291db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A7"/>
    <a:srgbClr val="E5EEF9"/>
    <a:srgbClr val="B2CDEC"/>
    <a:srgbClr val="6FA5F4"/>
    <a:srgbClr val="BDD4EF"/>
    <a:srgbClr val="3A60BB"/>
    <a:srgbClr val="CDDEF3"/>
    <a:srgbClr val="3379CC"/>
    <a:srgbClr val="00BC3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76" autoAdjust="0"/>
    <p:restoredTop sz="94417" autoAdjust="0"/>
  </p:normalViewPr>
  <p:slideViewPr>
    <p:cSldViewPr snapToGrid="0">
      <p:cViewPr>
        <p:scale>
          <a:sx n="75" d="100"/>
          <a:sy n="75" d="100"/>
        </p:scale>
        <p:origin x="680" y="32"/>
      </p:cViewPr>
      <p:guideLst>
        <p:guide pos="415"/>
        <p:guide pos="7256"/>
        <p:guide orient="horz" pos="712"/>
        <p:guide orient="horz" pos="1139"/>
        <p:guide orient="horz" pos="2137"/>
        <p:guide pos="3840"/>
      </p:guideLst>
    </p:cSldViewPr>
  </p:slideViewPr>
  <p:outlineViewPr>
    <p:cViewPr>
      <p:scale>
        <a:sx n="33" d="100"/>
        <a:sy n="33" d="100"/>
      </p:scale>
      <p:origin x="0" y="-17"/>
    </p:cViewPr>
  </p:outlineViewPr>
  <p:notesTextViewPr>
    <p:cViewPr>
      <p:scale>
        <a:sx n="3" d="2"/>
        <a:sy n="3" d="2"/>
      </p:scale>
      <p:origin x="0" y="0"/>
    </p:cViewPr>
  </p:notesTextViewPr>
  <p:sorterViewPr>
    <p:cViewPr>
      <p:scale>
        <a:sx n="100" d="100"/>
        <a:sy n="100" d="100"/>
      </p:scale>
      <p:origin x="0" y="-2444"/>
    </p:cViewPr>
  </p:sorterViewPr>
  <p:notesViewPr>
    <p:cSldViewPr snapToGrid="0">
      <p:cViewPr varScale="1">
        <p:scale>
          <a:sx n="63" d="100"/>
          <a:sy n="63" d="100"/>
        </p:scale>
        <p:origin x="312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gandhi02\Documents\QD%20Launch\CSRs\Copy%20of%20Austedo%20Bioequivale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89207999842"/>
          <c:y val="8.9082659043331694E-2"/>
          <c:w val="0.78648925355531696"/>
          <c:h val="0.721675787158779"/>
        </c:manualLayout>
      </c:layout>
      <c:scatterChart>
        <c:scatterStyle val="lineMarker"/>
        <c:varyColors val="0"/>
        <c:ser>
          <c:idx val="0"/>
          <c:order val="0"/>
          <c:tx>
            <c:strRef>
              <c:f>Sheet1!$C$2</c:f>
              <c:strCache>
                <c:ptCount val="1"/>
                <c:pt idx="0">
                  <c:v>DTBZ QD
 (mean)</c:v>
                </c:pt>
              </c:strCache>
            </c:strRef>
          </c:tx>
          <c:spPr>
            <a:ln w="19050" cap="rnd">
              <a:solidFill>
                <a:schemeClr val="accent5"/>
              </a:solidFill>
              <a:round/>
            </a:ln>
            <a:effectLst/>
          </c:spPr>
          <c:marker>
            <c:symbol val="circle"/>
            <c:size val="3"/>
            <c:spPr>
              <a:solidFill>
                <a:schemeClr val="accent5"/>
              </a:solidFill>
              <a:ln w="9525">
                <a:solidFill>
                  <a:schemeClr val="accent5"/>
                </a:solidFill>
              </a:ln>
              <a:effectLst/>
            </c:spPr>
          </c:marker>
          <c:dPt>
            <c:idx val="10"/>
            <c:marker>
              <c:symbol val="circle"/>
              <c:size val="3"/>
              <c:spPr>
                <a:solidFill>
                  <a:schemeClr val="accent5"/>
                </a:solidFill>
                <a:ln w="9525">
                  <a:solidFill>
                    <a:schemeClr val="accent5"/>
                  </a:solidFill>
                </a:ln>
                <a:effectLst/>
              </c:spPr>
            </c:marker>
            <c:bubble3D val="0"/>
            <c:extLst>
              <c:ext xmlns:c16="http://schemas.microsoft.com/office/drawing/2014/chart" uri="{C3380CC4-5D6E-409C-BE32-E72D297353CC}">
                <c16:uniqueId val="{00000000-9305-4206-926E-5550A91CA778}"/>
              </c:ext>
            </c:extLst>
          </c:dPt>
          <c:dPt>
            <c:idx val="11"/>
            <c:marker>
              <c:symbol val="circle"/>
              <c:size val="3"/>
              <c:spPr>
                <a:solidFill>
                  <a:schemeClr val="accent5"/>
                </a:solidFill>
                <a:ln w="9525">
                  <a:solidFill>
                    <a:schemeClr val="accent5"/>
                  </a:solidFill>
                </a:ln>
                <a:effectLst/>
              </c:spPr>
            </c:marker>
            <c:bubble3D val="0"/>
            <c:extLst>
              <c:ext xmlns:c16="http://schemas.microsoft.com/office/drawing/2014/chart" uri="{C3380CC4-5D6E-409C-BE32-E72D297353CC}">
                <c16:uniqueId val="{00000001-9305-4206-926E-5550A91CA778}"/>
              </c:ext>
            </c:extLst>
          </c:dPt>
          <c:dPt>
            <c:idx val="12"/>
            <c:marker>
              <c:symbol val="circle"/>
              <c:size val="3"/>
              <c:spPr>
                <a:solidFill>
                  <a:schemeClr val="accent5"/>
                </a:solidFill>
                <a:ln w="9525">
                  <a:solidFill>
                    <a:schemeClr val="accent5"/>
                  </a:solidFill>
                </a:ln>
                <a:effectLst/>
              </c:spPr>
            </c:marker>
            <c:bubble3D val="0"/>
            <c:extLst>
              <c:ext xmlns:c16="http://schemas.microsoft.com/office/drawing/2014/chart" uri="{C3380CC4-5D6E-409C-BE32-E72D297353CC}">
                <c16:uniqueId val="{00000002-9305-4206-926E-5550A91CA778}"/>
              </c:ext>
            </c:extLst>
          </c:dPt>
          <c:dPt>
            <c:idx val="14"/>
            <c:marker>
              <c:symbol val="circle"/>
              <c:size val="3"/>
              <c:spPr>
                <a:solidFill>
                  <a:schemeClr val="accent5"/>
                </a:solidFill>
                <a:ln w="9525">
                  <a:solidFill>
                    <a:schemeClr val="accent5"/>
                  </a:solidFill>
                </a:ln>
                <a:effectLst/>
              </c:spPr>
            </c:marker>
            <c:bubble3D val="0"/>
            <c:extLst>
              <c:ext xmlns:c16="http://schemas.microsoft.com/office/drawing/2014/chart" uri="{C3380CC4-5D6E-409C-BE32-E72D297353CC}">
                <c16:uniqueId val="{00000003-9305-4206-926E-5550A91CA778}"/>
              </c:ext>
            </c:extLst>
          </c:dPt>
          <c:errBars>
            <c:errDir val="y"/>
            <c:errBarType val="both"/>
            <c:errValType val="cust"/>
            <c:noEndCap val="0"/>
            <c:plus>
              <c:numRef>
                <c:f>Sheet1!$E$3:$E$21</c:f>
                <c:numCache>
                  <c:formatCode>General</c:formatCode>
                  <c:ptCount val="19"/>
                  <c:pt idx="0">
                    <c:v>0.53535999999999995</c:v>
                  </c:pt>
                  <c:pt idx="1">
                    <c:v>0.51515999999999995</c:v>
                  </c:pt>
                  <c:pt idx="2">
                    <c:v>0.60450999999999999</c:v>
                  </c:pt>
                  <c:pt idx="3">
                    <c:v>0.70223999999999998</c:v>
                  </c:pt>
                  <c:pt idx="4">
                    <c:v>0.72272999999999998</c:v>
                  </c:pt>
                  <c:pt idx="5">
                    <c:v>0.70408000000000004</c:v>
                  </c:pt>
                  <c:pt idx="6">
                    <c:v>0.71267000000000003</c:v>
                  </c:pt>
                  <c:pt idx="7">
                    <c:v>0.69350999999999996</c:v>
                  </c:pt>
                  <c:pt idx="8">
                    <c:v>0.70206000000000002</c:v>
                  </c:pt>
                  <c:pt idx="9">
                    <c:v>0.72353000000000001</c:v>
                  </c:pt>
                  <c:pt idx="13">
                    <c:v>0.70628999999999997</c:v>
                  </c:pt>
                  <c:pt idx="15">
                    <c:v>0.69033</c:v>
                  </c:pt>
                  <c:pt idx="16">
                    <c:v>0.64990000000000003</c:v>
                  </c:pt>
                  <c:pt idx="17">
                    <c:v>0.59179000000000004</c:v>
                  </c:pt>
                  <c:pt idx="18">
                    <c:v>0.51436000000000004</c:v>
                  </c:pt>
                </c:numCache>
              </c:numRef>
            </c:plus>
            <c:minus>
              <c:numRef>
                <c:f>Sheet1!$E$3:$E$21</c:f>
                <c:numCache>
                  <c:formatCode>General</c:formatCode>
                  <c:ptCount val="19"/>
                  <c:pt idx="0">
                    <c:v>0.53535999999999995</c:v>
                  </c:pt>
                  <c:pt idx="1">
                    <c:v>0.51515999999999995</c:v>
                  </c:pt>
                  <c:pt idx="2">
                    <c:v>0.60450999999999999</c:v>
                  </c:pt>
                  <c:pt idx="3">
                    <c:v>0.70223999999999998</c:v>
                  </c:pt>
                  <c:pt idx="4">
                    <c:v>0.72272999999999998</c:v>
                  </c:pt>
                  <c:pt idx="5">
                    <c:v>0.70408000000000004</c:v>
                  </c:pt>
                  <c:pt idx="6">
                    <c:v>0.71267000000000003</c:v>
                  </c:pt>
                  <c:pt idx="7">
                    <c:v>0.69350999999999996</c:v>
                  </c:pt>
                  <c:pt idx="8">
                    <c:v>0.70206000000000002</c:v>
                  </c:pt>
                  <c:pt idx="9">
                    <c:v>0.72353000000000001</c:v>
                  </c:pt>
                  <c:pt idx="13">
                    <c:v>0.70628999999999997</c:v>
                  </c:pt>
                  <c:pt idx="15">
                    <c:v>0.69033</c:v>
                  </c:pt>
                  <c:pt idx="16">
                    <c:v>0.64990000000000003</c:v>
                  </c:pt>
                  <c:pt idx="17">
                    <c:v>0.59179000000000004</c:v>
                  </c:pt>
                  <c:pt idx="18">
                    <c:v>0.51436000000000004</c:v>
                  </c:pt>
                </c:numCache>
              </c:numRef>
            </c:minus>
            <c:spPr>
              <a:noFill/>
              <a:ln w="6350" cap="flat" cmpd="sng" algn="ctr">
                <a:solidFill>
                  <a:schemeClr val="accent5"/>
                </a:solidFill>
                <a:prstDash val="solid"/>
                <a:miter lim="800000"/>
              </a:ln>
              <a:effectLst/>
            </c:spPr>
          </c:errBars>
          <c:xVal>
            <c:numRef>
              <c:f>Sheet1!$B$3:$B$21</c:f>
              <c:numCache>
                <c:formatCode>General</c:formatCode>
                <c:ptCount val="19"/>
                <c:pt idx="0">
                  <c:v>0</c:v>
                </c:pt>
                <c:pt idx="1">
                  <c:v>0.5</c:v>
                </c:pt>
                <c:pt idx="2">
                  <c:v>1</c:v>
                </c:pt>
                <c:pt idx="3">
                  <c:v>1.5</c:v>
                </c:pt>
                <c:pt idx="4">
                  <c:v>2</c:v>
                </c:pt>
                <c:pt idx="5">
                  <c:v>3</c:v>
                </c:pt>
                <c:pt idx="6">
                  <c:v>4</c:v>
                </c:pt>
                <c:pt idx="7">
                  <c:v>6</c:v>
                </c:pt>
                <c:pt idx="8">
                  <c:v>8</c:v>
                </c:pt>
                <c:pt idx="9">
                  <c:v>12</c:v>
                </c:pt>
                <c:pt idx="10">
                  <c:v>12.5</c:v>
                </c:pt>
                <c:pt idx="11">
                  <c:v>13</c:v>
                </c:pt>
                <c:pt idx="12">
                  <c:v>13.5</c:v>
                </c:pt>
                <c:pt idx="13">
                  <c:v>14</c:v>
                </c:pt>
                <c:pt idx="14">
                  <c:v>15</c:v>
                </c:pt>
                <c:pt idx="15">
                  <c:v>16</c:v>
                </c:pt>
                <c:pt idx="16">
                  <c:v>18</c:v>
                </c:pt>
                <c:pt idx="17">
                  <c:v>20</c:v>
                </c:pt>
                <c:pt idx="18">
                  <c:v>24</c:v>
                </c:pt>
              </c:numCache>
            </c:numRef>
          </c:xVal>
          <c:yVal>
            <c:numRef>
              <c:f>Sheet1!$C$3:$C$21</c:f>
              <c:numCache>
                <c:formatCode>General</c:formatCode>
                <c:ptCount val="19"/>
                <c:pt idx="0">
                  <c:v>13.2257</c:v>
                </c:pt>
                <c:pt idx="1">
                  <c:v>12.893800000000001</c:v>
                </c:pt>
                <c:pt idx="2">
                  <c:v>15.9679</c:v>
                </c:pt>
                <c:pt idx="3">
                  <c:v>20.967700000000001</c:v>
                </c:pt>
                <c:pt idx="4">
                  <c:v>23.758400000000002</c:v>
                </c:pt>
                <c:pt idx="5">
                  <c:v>25.2789</c:v>
                </c:pt>
                <c:pt idx="6">
                  <c:v>25.411999999999999</c:v>
                </c:pt>
                <c:pt idx="7">
                  <c:v>24.723500000000001</c:v>
                </c:pt>
                <c:pt idx="8">
                  <c:v>24.279</c:v>
                </c:pt>
                <c:pt idx="9">
                  <c:v>23.507100000000001</c:v>
                </c:pt>
                <c:pt idx="10">
                  <c:v>23.266175</c:v>
                </c:pt>
                <c:pt idx="11">
                  <c:v>23.02525</c:v>
                </c:pt>
                <c:pt idx="12">
                  <c:v>22.784324999999999</c:v>
                </c:pt>
                <c:pt idx="13">
                  <c:v>22.543399999999998</c:v>
                </c:pt>
                <c:pt idx="14">
                  <c:v>21.853349999999999</c:v>
                </c:pt>
                <c:pt idx="15">
                  <c:v>21.1633</c:v>
                </c:pt>
                <c:pt idx="16">
                  <c:v>18.9299</c:v>
                </c:pt>
                <c:pt idx="17">
                  <c:v>16.597100000000001</c:v>
                </c:pt>
                <c:pt idx="18">
                  <c:v>12.8034</c:v>
                </c:pt>
              </c:numCache>
            </c:numRef>
          </c:yVal>
          <c:smooth val="0"/>
          <c:extLst>
            <c:ext xmlns:c16="http://schemas.microsoft.com/office/drawing/2014/chart" uri="{C3380CC4-5D6E-409C-BE32-E72D297353CC}">
              <c16:uniqueId val="{00000004-9305-4206-926E-5550A91CA778}"/>
            </c:ext>
          </c:extLst>
        </c:ser>
        <c:ser>
          <c:idx val="1"/>
          <c:order val="1"/>
          <c:tx>
            <c:strRef>
              <c:f>Sheet1!$D$2</c:f>
              <c:strCache>
                <c:ptCount val="1"/>
                <c:pt idx="0">
                  <c:v>DTBZ BID
 (mean)</c:v>
                </c:pt>
              </c:strCache>
            </c:strRef>
          </c:tx>
          <c:spPr>
            <a:ln w="19050" cap="rnd">
              <a:solidFill>
                <a:schemeClr val="tx2"/>
              </a:solidFill>
              <a:round/>
            </a:ln>
            <a:effectLst/>
          </c:spPr>
          <c:marker>
            <c:symbol val="circle"/>
            <c:size val="3"/>
            <c:spPr>
              <a:solidFill>
                <a:schemeClr val="tx2"/>
              </a:solidFill>
              <a:ln w="9525">
                <a:solidFill>
                  <a:schemeClr val="tx2"/>
                </a:solidFill>
              </a:ln>
              <a:effectLst/>
            </c:spPr>
          </c:marker>
          <c:errBars>
            <c:errDir val="y"/>
            <c:errBarType val="both"/>
            <c:errValType val="cust"/>
            <c:noEndCap val="0"/>
            <c:plus>
              <c:numRef>
                <c:f>Sheet1!$F$3:$F$21</c:f>
                <c:numCache>
                  <c:formatCode>General</c:formatCode>
                  <c:ptCount val="19"/>
                  <c:pt idx="0">
                    <c:v>0.54713999999999996</c:v>
                  </c:pt>
                  <c:pt idx="1">
                    <c:v>0.51829000000000003</c:v>
                  </c:pt>
                  <c:pt idx="2">
                    <c:v>0.53478000000000003</c:v>
                  </c:pt>
                  <c:pt idx="3">
                    <c:v>0.63341000000000003</c:v>
                  </c:pt>
                  <c:pt idx="4">
                    <c:v>0.72148000000000001</c:v>
                  </c:pt>
                  <c:pt idx="5">
                    <c:v>0.89024999999999999</c:v>
                  </c:pt>
                  <c:pt idx="6">
                    <c:v>0.92057</c:v>
                  </c:pt>
                  <c:pt idx="7">
                    <c:v>0.78334000000000004</c:v>
                  </c:pt>
                  <c:pt idx="8">
                    <c:v>0.68989</c:v>
                  </c:pt>
                  <c:pt idx="9">
                    <c:v>0.53220000000000001</c:v>
                  </c:pt>
                  <c:pt idx="10">
                    <c:v>0.51732999999999996</c:v>
                  </c:pt>
                  <c:pt idx="11">
                    <c:v>0.57894000000000001</c:v>
                  </c:pt>
                  <c:pt idx="12">
                    <c:v>0.73163999999999996</c:v>
                  </c:pt>
                  <c:pt idx="13">
                    <c:v>0.82969999999999999</c:v>
                  </c:pt>
                  <c:pt idx="14">
                    <c:v>0.88231000000000004</c:v>
                  </c:pt>
                  <c:pt idx="15">
                    <c:v>0.83459000000000005</c:v>
                  </c:pt>
                  <c:pt idx="16">
                    <c:v>0.74465000000000003</c:v>
                  </c:pt>
                  <c:pt idx="17">
                    <c:v>0.66005999999999998</c:v>
                  </c:pt>
                  <c:pt idx="18">
                    <c:v>0.53459999999999996</c:v>
                  </c:pt>
                </c:numCache>
              </c:numRef>
            </c:plus>
            <c:minus>
              <c:numRef>
                <c:f>Sheet1!$F$3:$F$21</c:f>
                <c:numCache>
                  <c:formatCode>General</c:formatCode>
                  <c:ptCount val="19"/>
                  <c:pt idx="0">
                    <c:v>0.54713999999999996</c:v>
                  </c:pt>
                  <c:pt idx="1">
                    <c:v>0.51829000000000003</c:v>
                  </c:pt>
                  <c:pt idx="2">
                    <c:v>0.53478000000000003</c:v>
                  </c:pt>
                  <c:pt idx="3">
                    <c:v>0.63341000000000003</c:v>
                  </c:pt>
                  <c:pt idx="4">
                    <c:v>0.72148000000000001</c:v>
                  </c:pt>
                  <c:pt idx="5">
                    <c:v>0.89024999999999999</c:v>
                  </c:pt>
                  <c:pt idx="6">
                    <c:v>0.92057</c:v>
                  </c:pt>
                  <c:pt idx="7">
                    <c:v>0.78334000000000004</c:v>
                  </c:pt>
                  <c:pt idx="8">
                    <c:v>0.68989</c:v>
                  </c:pt>
                  <c:pt idx="9">
                    <c:v>0.53220000000000001</c:v>
                  </c:pt>
                  <c:pt idx="10">
                    <c:v>0.51732999999999996</c:v>
                  </c:pt>
                  <c:pt idx="11">
                    <c:v>0.57894000000000001</c:v>
                  </c:pt>
                  <c:pt idx="12">
                    <c:v>0.73163999999999996</c:v>
                  </c:pt>
                  <c:pt idx="13">
                    <c:v>0.82969999999999999</c:v>
                  </c:pt>
                  <c:pt idx="14">
                    <c:v>0.88231000000000004</c:v>
                  </c:pt>
                  <c:pt idx="15">
                    <c:v>0.83459000000000005</c:v>
                  </c:pt>
                  <c:pt idx="16">
                    <c:v>0.74465000000000003</c:v>
                  </c:pt>
                  <c:pt idx="17">
                    <c:v>0.66005999999999998</c:v>
                  </c:pt>
                  <c:pt idx="18">
                    <c:v>0.53459999999999996</c:v>
                  </c:pt>
                </c:numCache>
              </c:numRef>
            </c:minus>
            <c:spPr>
              <a:noFill/>
              <a:ln w="9525" cap="flat" cmpd="sng" algn="ctr">
                <a:solidFill>
                  <a:schemeClr val="accent3"/>
                </a:solidFill>
                <a:round/>
              </a:ln>
              <a:effectLst/>
            </c:spPr>
          </c:errBars>
          <c:xVal>
            <c:numRef>
              <c:f>Sheet1!$B$3:$B$21</c:f>
              <c:numCache>
                <c:formatCode>General</c:formatCode>
                <c:ptCount val="19"/>
                <c:pt idx="0">
                  <c:v>0</c:v>
                </c:pt>
                <c:pt idx="1">
                  <c:v>0.5</c:v>
                </c:pt>
                <c:pt idx="2">
                  <c:v>1</c:v>
                </c:pt>
                <c:pt idx="3">
                  <c:v>1.5</c:v>
                </c:pt>
                <c:pt idx="4">
                  <c:v>2</c:v>
                </c:pt>
                <c:pt idx="5">
                  <c:v>3</c:v>
                </c:pt>
                <c:pt idx="6">
                  <c:v>4</c:v>
                </c:pt>
                <c:pt idx="7">
                  <c:v>6</c:v>
                </c:pt>
                <c:pt idx="8">
                  <c:v>8</c:v>
                </c:pt>
                <c:pt idx="9">
                  <c:v>12</c:v>
                </c:pt>
                <c:pt idx="10">
                  <c:v>12.5</c:v>
                </c:pt>
                <c:pt idx="11">
                  <c:v>13</c:v>
                </c:pt>
                <c:pt idx="12">
                  <c:v>13.5</c:v>
                </c:pt>
                <c:pt idx="13">
                  <c:v>14</c:v>
                </c:pt>
                <c:pt idx="14">
                  <c:v>15</c:v>
                </c:pt>
                <c:pt idx="15">
                  <c:v>16</c:v>
                </c:pt>
                <c:pt idx="16">
                  <c:v>18</c:v>
                </c:pt>
                <c:pt idx="17">
                  <c:v>20</c:v>
                </c:pt>
                <c:pt idx="18">
                  <c:v>24</c:v>
                </c:pt>
              </c:numCache>
            </c:numRef>
          </c:xVal>
          <c:yVal>
            <c:numRef>
              <c:f>Sheet1!$D$3:$D$21</c:f>
              <c:numCache>
                <c:formatCode>General</c:formatCode>
                <c:ptCount val="19"/>
                <c:pt idx="0">
                  <c:v>14.3035</c:v>
                </c:pt>
                <c:pt idx="1">
                  <c:v>13.371700000000001</c:v>
                </c:pt>
                <c:pt idx="2">
                  <c:v>14.4331</c:v>
                </c:pt>
                <c:pt idx="3">
                  <c:v>17.248200000000001</c:v>
                </c:pt>
                <c:pt idx="4">
                  <c:v>20.847999999999999</c:v>
                </c:pt>
                <c:pt idx="5">
                  <c:v>28.407299999999999</c:v>
                </c:pt>
                <c:pt idx="6">
                  <c:v>32.517400000000002</c:v>
                </c:pt>
                <c:pt idx="7">
                  <c:v>27.1206</c:v>
                </c:pt>
                <c:pt idx="8">
                  <c:v>20.9739</c:v>
                </c:pt>
                <c:pt idx="9">
                  <c:v>13.5419</c:v>
                </c:pt>
                <c:pt idx="10">
                  <c:v>13.0006</c:v>
                </c:pt>
                <c:pt idx="11">
                  <c:v>14.8344</c:v>
                </c:pt>
                <c:pt idx="12">
                  <c:v>19.2378</c:v>
                </c:pt>
                <c:pt idx="13">
                  <c:v>24.465900000000001</c:v>
                </c:pt>
                <c:pt idx="14">
                  <c:v>30.539100000000001</c:v>
                </c:pt>
                <c:pt idx="15">
                  <c:v>30.6096</c:v>
                </c:pt>
                <c:pt idx="16">
                  <c:v>25.512599999999999</c:v>
                </c:pt>
                <c:pt idx="17">
                  <c:v>20.777999999999999</c:v>
                </c:pt>
                <c:pt idx="18">
                  <c:v>14.007899999999999</c:v>
                </c:pt>
              </c:numCache>
            </c:numRef>
          </c:yVal>
          <c:smooth val="0"/>
          <c:extLst>
            <c:ext xmlns:c16="http://schemas.microsoft.com/office/drawing/2014/chart" uri="{C3380CC4-5D6E-409C-BE32-E72D297353CC}">
              <c16:uniqueId val="{00000005-9305-4206-926E-5550A91CA778}"/>
            </c:ext>
          </c:extLst>
        </c:ser>
        <c:dLbls>
          <c:showLegendKey val="0"/>
          <c:showVal val="0"/>
          <c:showCatName val="0"/>
          <c:showSerName val="0"/>
          <c:showPercent val="0"/>
          <c:showBubbleSize val="0"/>
        </c:dLbls>
        <c:axId val="1436957104"/>
        <c:axId val="1436958784"/>
      </c:scatterChart>
      <c:valAx>
        <c:axId val="1436957104"/>
        <c:scaling>
          <c:orientation val="minMax"/>
          <c:max val="24"/>
        </c:scaling>
        <c:delete val="0"/>
        <c:axPos val="b"/>
        <c:majorGridlines>
          <c:spPr>
            <a:ln w="6350"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50000"/>
                      </a:schemeClr>
                    </a:solidFill>
                    <a:latin typeface="+mn-lt"/>
                    <a:ea typeface="+mn-ea"/>
                    <a:cs typeface="+mn-ea"/>
                    <a:sym typeface="+mn-lt"/>
                  </a:defRPr>
                </a:pPr>
                <a:r>
                  <a:rPr lang="zh-CN">
                    <a:solidFill>
                      <a:schemeClr val="tx1">
                        <a:lumMod val="50000"/>
                      </a:schemeClr>
                    </a:solidFill>
                  </a:rPr>
                  <a:t>时间</a:t>
                </a:r>
                <a:r>
                  <a:rPr lang="en-US">
                    <a:solidFill>
                      <a:schemeClr val="tx1">
                        <a:lumMod val="50000"/>
                      </a:schemeClr>
                    </a:solidFill>
                  </a:rPr>
                  <a:t>(h)</a:t>
                </a:r>
              </a:p>
            </c:rich>
          </c:tx>
          <c:layout>
            <c:manualLayout>
              <c:xMode val="edge"/>
              <c:yMode val="edge"/>
              <c:x val="0.49301988774965327"/>
              <c:y val="0.90116901103373137"/>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50000"/>
                    </a:schemeClr>
                  </a:solidFill>
                  <a:latin typeface="+mn-lt"/>
                  <a:ea typeface="+mn-ea"/>
                  <a:cs typeface="+mn-ea"/>
                  <a:sym typeface="+mn-lt"/>
                </a:defRPr>
              </a:pPr>
              <a:endParaRPr lang="zh-CN"/>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lang="zh-CN" sz="900" b="0" i="0" u="none" strike="noStrike" kern="1200" baseline="0">
                <a:solidFill>
                  <a:schemeClr val="tx1">
                    <a:lumMod val="50000"/>
                  </a:schemeClr>
                </a:solidFill>
                <a:latin typeface="+mn-lt"/>
                <a:ea typeface="+mn-ea"/>
                <a:cs typeface="+mn-ea"/>
                <a:sym typeface="+mn-lt"/>
              </a:defRPr>
            </a:pPr>
            <a:endParaRPr lang="zh-CN"/>
          </a:p>
        </c:txPr>
        <c:crossAx val="1436958784"/>
        <c:crosses val="autoZero"/>
        <c:crossBetween val="midCat"/>
        <c:majorUnit val="2"/>
      </c:valAx>
      <c:valAx>
        <c:axId val="1436958784"/>
        <c:scaling>
          <c:logBase val="10"/>
          <c:orientation val="minMax"/>
          <c:max val="10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50000"/>
                      </a:schemeClr>
                    </a:solidFill>
                    <a:latin typeface="+mn-lt"/>
                    <a:ea typeface="+mn-ea"/>
                    <a:cs typeface="+mn-ea"/>
                    <a:sym typeface="+mn-lt"/>
                  </a:defRPr>
                </a:pPr>
                <a:r>
                  <a:rPr lang="zh-CN">
                    <a:solidFill>
                      <a:schemeClr val="tx1">
                        <a:lumMod val="50000"/>
                      </a:schemeClr>
                    </a:solidFill>
                  </a:rPr>
                  <a:t>血浆浓度均值</a:t>
                </a:r>
                <a:r>
                  <a:rPr lang="en-US">
                    <a:solidFill>
                      <a:schemeClr val="tx1">
                        <a:lumMod val="50000"/>
                      </a:schemeClr>
                    </a:solidFill>
                  </a:rPr>
                  <a:t> (± SE) (ng/mL)</a:t>
                </a:r>
              </a:p>
            </c:rich>
          </c:tx>
          <c:layout>
            <c:manualLayout>
              <c:xMode val="edge"/>
              <c:yMode val="edge"/>
              <c:x val="5.8661941918668928E-2"/>
              <c:y val="9.4995075554631186E-2"/>
            </c:manualLayout>
          </c:layout>
          <c:overlay val="0"/>
          <c:spPr>
            <a:noFill/>
            <a:ln>
              <a:noFill/>
            </a:ln>
            <a:effectLst/>
          </c:spPr>
          <c:txPr>
            <a:bodyPr rot="-5400000" spcFirstLastPara="1" vertOverflow="ellipsis" vert="horz" wrap="square" anchor="ctr" anchorCtr="1"/>
            <a:lstStyle/>
            <a:p>
              <a:pPr>
                <a:defRPr lang="zh-CN" sz="1000" b="0" i="0" u="none" strike="noStrike" kern="1200" baseline="0">
                  <a:solidFill>
                    <a:schemeClr val="tx1">
                      <a:lumMod val="50000"/>
                    </a:schemeClr>
                  </a:solidFill>
                  <a:latin typeface="+mn-lt"/>
                  <a:ea typeface="+mn-ea"/>
                  <a:cs typeface="+mn-ea"/>
                  <a:sym typeface="+mn-lt"/>
                </a:defRPr>
              </a:pPr>
              <a:endParaRPr lang="zh-CN"/>
            </a:p>
          </c:txPr>
        </c:title>
        <c:numFmt formatCode="General" sourceLinked="1"/>
        <c:majorTickMark val="out"/>
        <c:minorTickMark val="out"/>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1436957104"/>
        <c:crosses val="autoZero"/>
        <c:crossBetween val="midCat"/>
      </c:valAx>
      <c:spPr>
        <a:noFill/>
        <a:ln>
          <a:solidFill>
            <a:schemeClr val="tx1"/>
          </a:solidFill>
        </a:ln>
        <a:effectLst/>
      </c:spPr>
    </c:plotArea>
    <c:legend>
      <c:legendPos val="tr"/>
      <c:legendEntry>
        <c:idx val="0"/>
        <c:txPr>
          <a:bodyPr rot="0" spcFirstLastPara="1" vertOverflow="ellipsis" vert="horz" wrap="square" anchor="ctr" anchorCtr="1"/>
          <a:lstStyle/>
          <a:p>
            <a:pPr>
              <a:defRPr lang="zh-CN" sz="900" b="0" i="0" u="none" strike="noStrike" kern="1200" baseline="0">
                <a:solidFill>
                  <a:schemeClr val="tx1">
                    <a:lumMod val="50000"/>
                  </a:schemeClr>
                </a:solidFill>
                <a:latin typeface="+mn-lt"/>
                <a:ea typeface="+mn-ea"/>
                <a:cs typeface="+mn-ea"/>
                <a:sym typeface="+mn-lt"/>
              </a:defRPr>
            </a:pPr>
            <a:endParaRPr lang="zh-CN"/>
          </a:p>
        </c:txPr>
      </c:legendEntry>
      <c:legendEntry>
        <c:idx val="1"/>
        <c:txPr>
          <a:bodyPr rot="0" spcFirstLastPara="1" vertOverflow="ellipsis" vert="horz" wrap="square" anchor="ctr" anchorCtr="1"/>
          <a:lstStyle/>
          <a:p>
            <a:pPr>
              <a:defRPr lang="zh-CN" sz="900" b="0" i="0" u="none" strike="noStrike" kern="1200" baseline="0">
                <a:solidFill>
                  <a:schemeClr val="tx1">
                    <a:lumMod val="50000"/>
                  </a:schemeClr>
                </a:solidFill>
                <a:latin typeface="+mn-lt"/>
                <a:ea typeface="+mn-ea"/>
                <a:cs typeface="+mn-ea"/>
                <a:sym typeface="+mn-lt"/>
              </a:defRPr>
            </a:pPr>
            <a:endParaRPr lang="zh-CN"/>
          </a:p>
        </c:txPr>
      </c:legendEntry>
      <c:layout>
        <c:manualLayout>
          <c:xMode val="edge"/>
          <c:yMode val="edge"/>
          <c:x val="0.10536203564283"/>
          <c:y val="0.14086984579269499"/>
          <c:w val="0.82825781375610696"/>
          <c:h val="0.20191809591206999"/>
        </c:manualLayout>
      </c:layout>
      <c:overlay val="1"/>
      <c:spPr>
        <a:noFill/>
        <a:ln>
          <a:noFill/>
        </a:ln>
        <a:effectLst/>
      </c:spPr>
      <c:txPr>
        <a:bodyPr rot="0" spcFirstLastPara="1" vertOverflow="ellipsis" vert="horz" wrap="square" anchor="ctr" anchorCtr="1"/>
        <a:lstStyle/>
        <a:p>
          <a:pPr>
            <a:defRPr lang="zh-CN" sz="900" b="0" i="0" u="none" strike="noStrike" kern="1200" baseline="0">
              <a:solidFill>
                <a:schemeClr val="tx1">
                  <a:lumMod val="50000"/>
                </a:schemeClr>
              </a:solidFill>
              <a:latin typeface="+mn-lt"/>
              <a:ea typeface="+mn-ea"/>
              <a:cs typeface="+mn-ea"/>
              <a:sym typeface="+mn-lt"/>
            </a:defRPr>
          </a:pPr>
          <a:endParaRPr lang="zh-CN"/>
        </a:p>
      </c:txPr>
    </c:legend>
    <c:plotVisOnly val="1"/>
    <c:dispBlanksAs val="gap"/>
    <c:showDLblsOverMax val="0"/>
    <c:extLst>
      <c:ext uri="{0b15fc19-7d7d-44ad-8c2d-2c3a37ce22c3}">
        <chartProps xmlns="https://web.wps.cn/et/2018/main" chartId="{a91d0761-fb5e-4e6b-adef-2225d6feb561}"/>
      </c:ext>
    </c:extLst>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63557084995299"/>
          <c:y val="7.3290406216925105E-2"/>
          <c:w val="0.75375148675633696"/>
          <c:h val="0.72715236609211997"/>
        </c:manualLayout>
      </c:layout>
      <c:scatterChart>
        <c:scatterStyle val="smoothMarker"/>
        <c:varyColors val="0"/>
        <c:ser>
          <c:idx val="0"/>
          <c:order val="0"/>
          <c:tx>
            <c:strRef>
              <c:f>Sheet1!$B$1</c:f>
              <c:strCache>
                <c:ptCount val="1"/>
                <c:pt idx="0">
                  <c:v>24 mg QD fed</c:v>
                </c:pt>
              </c:strCache>
            </c:strRef>
          </c:tx>
          <c:spPr>
            <a:ln w="19050" cap="rnd">
              <a:solidFill>
                <a:schemeClr val="accent4"/>
              </a:solidFill>
              <a:round/>
            </a:ln>
            <a:effectLst/>
          </c:spPr>
          <c:marker>
            <c:symbol val="diamond"/>
            <c:size val="5"/>
            <c:spPr>
              <a:solidFill>
                <a:schemeClr val="accent4"/>
              </a:solidFill>
              <a:ln w="9525">
                <a:solidFill>
                  <a:schemeClr val="accent4"/>
                </a:solidFill>
              </a:ln>
              <a:effectLst/>
            </c:spPr>
          </c:marker>
          <c:xVal>
            <c:numRef>
              <c:f>Sheet1!$A$2:$A$23</c:f>
              <c:numCache>
                <c:formatCode>General</c:formatCode>
                <c:ptCount val="22"/>
                <c:pt idx="0">
                  <c:v>0</c:v>
                </c:pt>
                <c:pt idx="1">
                  <c:v>0.5</c:v>
                </c:pt>
                <c:pt idx="2">
                  <c:v>1</c:v>
                </c:pt>
                <c:pt idx="3">
                  <c:v>1.5</c:v>
                </c:pt>
                <c:pt idx="4">
                  <c:v>2</c:v>
                </c:pt>
                <c:pt idx="5">
                  <c:v>3</c:v>
                </c:pt>
                <c:pt idx="6">
                  <c:v>4</c:v>
                </c:pt>
                <c:pt idx="7">
                  <c:v>6</c:v>
                </c:pt>
                <c:pt idx="8">
                  <c:v>8</c:v>
                </c:pt>
                <c:pt idx="9">
                  <c:v>12</c:v>
                </c:pt>
                <c:pt idx="10">
                  <c:v>13</c:v>
                </c:pt>
                <c:pt idx="11">
                  <c:v>14</c:v>
                </c:pt>
                <c:pt idx="12">
                  <c:v>15</c:v>
                </c:pt>
                <c:pt idx="13">
                  <c:v>16</c:v>
                </c:pt>
                <c:pt idx="14">
                  <c:v>18</c:v>
                </c:pt>
                <c:pt idx="15">
                  <c:v>20</c:v>
                </c:pt>
                <c:pt idx="16">
                  <c:v>24</c:v>
                </c:pt>
                <c:pt idx="17">
                  <c:v>36</c:v>
                </c:pt>
                <c:pt idx="18">
                  <c:v>48</c:v>
                </c:pt>
                <c:pt idx="19">
                  <c:v>60</c:v>
                </c:pt>
                <c:pt idx="20">
                  <c:v>72</c:v>
                </c:pt>
                <c:pt idx="21">
                  <c:v>96</c:v>
                </c:pt>
              </c:numCache>
            </c:numRef>
          </c:xVal>
          <c:yVal>
            <c:numRef>
              <c:f>Sheet1!$B$2:$B$23</c:f>
              <c:numCache>
                <c:formatCode>General</c:formatCode>
                <c:ptCount val="22"/>
                <c:pt idx="0">
                  <c:v>3.3999999999999998E-3</c:v>
                </c:pt>
                <c:pt idx="1">
                  <c:v>0.35630000000000001</c:v>
                </c:pt>
                <c:pt idx="2">
                  <c:v>4.0850999999999997</c:v>
                </c:pt>
                <c:pt idx="3">
                  <c:v>8.3622999999999994</c:v>
                </c:pt>
                <c:pt idx="4">
                  <c:v>11.315200000000001</c:v>
                </c:pt>
                <c:pt idx="5">
                  <c:v>12.935499999999999</c:v>
                </c:pt>
                <c:pt idx="6">
                  <c:v>14.2379</c:v>
                </c:pt>
                <c:pt idx="7">
                  <c:v>16.243400000000001</c:v>
                </c:pt>
                <c:pt idx="8">
                  <c:v>16.558299999999999</c:v>
                </c:pt>
                <c:pt idx="9">
                  <c:v>17.620999999999999</c:v>
                </c:pt>
                <c:pt idx="10">
                  <c:v>17.041399999999999</c:v>
                </c:pt>
                <c:pt idx="11">
                  <c:v>17.1463</c:v>
                </c:pt>
                <c:pt idx="12">
                  <c:v>16.547799999999999</c:v>
                </c:pt>
                <c:pt idx="13">
                  <c:v>16.0487</c:v>
                </c:pt>
                <c:pt idx="14">
                  <c:v>14.4338</c:v>
                </c:pt>
                <c:pt idx="15">
                  <c:v>12.6457</c:v>
                </c:pt>
                <c:pt idx="16">
                  <c:v>9.6166</c:v>
                </c:pt>
                <c:pt idx="17">
                  <c:v>4.0279999999999996</c:v>
                </c:pt>
                <c:pt idx="18">
                  <c:v>2.0270999999999999</c:v>
                </c:pt>
                <c:pt idx="19">
                  <c:v>0.94640000000000002</c:v>
                </c:pt>
                <c:pt idx="20">
                  <c:v>0.5333</c:v>
                </c:pt>
                <c:pt idx="21">
                  <c:v>0.14449999999999999</c:v>
                </c:pt>
              </c:numCache>
            </c:numRef>
          </c:yVal>
          <c:smooth val="1"/>
          <c:extLst>
            <c:ext xmlns:c16="http://schemas.microsoft.com/office/drawing/2014/chart" uri="{C3380CC4-5D6E-409C-BE32-E72D297353CC}">
              <c16:uniqueId val="{00000000-C890-41C3-BEDD-11E4B16D38D2}"/>
            </c:ext>
          </c:extLst>
        </c:ser>
        <c:ser>
          <c:idx val="1"/>
          <c:order val="1"/>
          <c:tx>
            <c:strRef>
              <c:f>Sheet1!$C$1</c:f>
              <c:strCache>
                <c:ptCount val="1"/>
                <c:pt idx="0">
                  <c:v>24 mg QD fasted</c:v>
                </c:pt>
              </c:strCache>
            </c:strRef>
          </c:tx>
          <c:spPr>
            <a:ln w="19050" cap="rnd">
              <a:solidFill>
                <a:schemeClr val="accent4">
                  <a:lumMod val="60000"/>
                  <a:lumOff val="40000"/>
                </a:schemeClr>
              </a:solidFill>
              <a:round/>
            </a:ln>
            <a:effectLst/>
          </c:spPr>
          <c:marker>
            <c:symbol val="x"/>
            <c:size val="5"/>
            <c:spPr>
              <a:noFill/>
              <a:ln w="9525">
                <a:solidFill>
                  <a:schemeClr val="accent4">
                    <a:lumMod val="60000"/>
                    <a:lumOff val="40000"/>
                  </a:schemeClr>
                </a:solidFill>
              </a:ln>
              <a:effectLst/>
            </c:spPr>
          </c:marker>
          <c:xVal>
            <c:numRef>
              <c:f>Sheet1!$A$2:$A$23</c:f>
              <c:numCache>
                <c:formatCode>General</c:formatCode>
                <c:ptCount val="22"/>
                <c:pt idx="0">
                  <c:v>0</c:v>
                </c:pt>
                <c:pt idx="1">
                  <c:v>0.5</c:v>
                </c:pt>
                <c:pt idx="2">
                  <c:v>1</c:v>
                </c:pt>
                <c:pt idx="3">
                  <c:v>1.5</c:v>
                </c:pt>
                <c:pt idx="4">
                  <c:v>2</c:v>
                </c:pt>
                <c:pt idx="5">
                  <c:v>3</c:v>
                </c:pt>
                <c:pt idx="6">
                  <c:v>4</c:v>
                </c:pt>
                <c:pt idx="7">
                  <c:v>6</c:v>
                </c:pt>
                <c:pt idx="8">
                  <c:v>8</c:v>
                </c:pt>
                <c:pt idx="9">
                  <c:v>12</c:v>
                </c:pt>
                <c:pt idx="10">
                  <c:v>13</c:v>
                </c:pt>
                <c:pt idx="11">
                  <c:v>14</c:v>
                </c:pt>
                <c:pt idx="12">
                  <c:v>15</c:v>
                </c:pt>
                <c:pt idx="13">
                  <c:v>16</c:v>
                </c:pt>
                <c:pt idx="14">
                  <c:v>18</c:v>
                </c:pt>
                <c:pt idx="15">
                  <c:v>20</c:v>
                </c:pt>
                <c:pt idx="16">
                  <c:v>24</c:v>
                </c:pt>
                <c:pt idx="17">
                  <c:v>36</c:v>
                </c:pt>
                <c:pt idx="18">
                  <c:v>48</c:v>
                </c:pt>
                <c:pt idx="19">
                  <c:v>60</c:v>
                </c:pt>
                <c:pt idx="20">
                  <c:v>72</c:v>
                </c:pt>
                <c:pt idx="21">
                  <c:v>96</c:v>
                </c:pt>
              </c:numCache>
            </c:numRef>
          </c:xVal>
          <c:yVal>
            <c:numRef>
              <c:f>Sheet1!$C$2:$C$23</c:f>
              <c:numCache>
                <c:formatCode>General</c:formatCode>
                <c:ptCount val="22"/>
                <c:pt idx="0">
                  <c:v>7.1999999999999998E-3</c:v>
                </c:pt>
                <c:pt idx="1">
                  <c:v>1.9575</c:v>
                </c:pt>
                <c:pt idx="2">
                  <c:v>13.2094</c:v>
                </c:pt>
                <c:pt idx="3">
                  <c:v>15.3767</c:v>
                </c:pt>
                <c:pt idx="4">
                  <c:v>14.8285</c:v>
                </c:pt>
                <c:pt idx="5">
                  <c:v>12.7174</c:v>
                </c:pt>
                <c:pt idx="6">
                  <c:v>11.9015</c:v>
                </c:pt>
                <c:pt idx="7">
                  <c:v>12.619899999999999</c:v>
                </c:pt>
                <c:pt idx="8">
                  <c:v>12.870200000000001</c:v>
                </c:pt>
                <c:pt idx="9">
                  <c:v>14.3133</c:v>
                </c:pt>
                <c:pt idx="10">
                  <c:v>14.313800000000001</c:v>
                </c:pt>
                <c:pt idx="11">
                  <c:v>14.495200000000001</c:v>
                </c:pt>
                <c:pt idx="12">
                  <c:v>14.3391</c:v>
                </c:pt>
                <c:pt idx="13">
                  <c:v>14.2895</c:v>
                </c:pt>
                <c:pt idx="14">
                  <c:v>13.252599999999999</c:v>
                </c:pt>
                <c:pt idx="15">
                  <c:v>11.904999999999999</c:v>
                </c:pt>
                <c:pt idx="16">
                  <c:v>9.7269000000000005</c:v>
                </c:pt>
                <c:pt idx="17">
                  <c:v>4.4591000000000003</c:v>
                </c:pt>
                <c:pt idx="18">
                  <c:v>2.3121999999999998</c:v>
                </c:pt>
                <c:pt idx="19">
                  <c:v>1.1268</c:v>
                </c:pt>
                <c:pt idx="20">
                  <c:v>0.66010000000000002</c:v>
                </c:pt>
                <c:pt idx="21">
                  <c:v>0.19020000000000001</c:v>
                </c:pt>
              </c:numCache>
            </c:numRef>
          </c:yVal>
          <c:smooth val="1"/>
          <c:extLst>
            <c:ext xmlns:c16="http://schemas.microsoft.com/office/drawing/2014/chart" uri="{C3380CC4-5D6E-409C-BE32-E72D297353CC}">
              <c16:uniqueId val="{00000001-C890-41C3-BEDD-11E4B16D38D2}"/>
            </c:ext>
          </c:extLst>
        </c:ser>
        <c:dLbls>
          <c:showLegendKey val="0"/>
          <c:showVal val="0"/>
          <c:showCatName val="0"/>
          <c:showSerName val="0"/>
          <c:showPercent val="0"/>
          <c:showBubbleSize val="0"/>
        </c:dLbls>
        <c:axId val="1559571392"/>
        <c:axId val="1559571808"/>
      </c:scatterChart>
      <c:valAx>
        <c:axId val="1559571392"/>
        <c:scaling>
          <c:orientation val="minMax"/>
          <c:max val="96"/>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lang="zh-CN" sz="1050" b="0" i="0" u="none" strike="noStrike" kern="1200" baseline="0">
                    <a:solidFill>
                      <a:schemeClr val="tx1"/>
                    </a:solidFill>
                    <a:latin typeface="+mn-lt"/>
                    <a:ea typeface="+mn-ea"/>
                    <a:cs typeface="+mn-ea"/>
                    <a:sym typeface="+mn-lt"/>
                  </a:defRPr>
                </a:pPr>
                <a:r>
                  <a:rPr lang="zh-CN" sz="1050"/>
                  <a:t>名义时间</a:t>
                </a:r>
                <a:r>
                  <a:rPr lang="en-GB" sz="1050"/>
                  <a:t>(h)</a:t>
                </a:r>
                <a:endParaRPr lang="en-US" sz="1050"/>
              </a:p>
            </c:rich>
          </c:tx>
          <c:layout>
            <c:manualLayout>
              <c:xMode val="edge"/>
              <c:yMode val="edge"/>
              <c:x val="0.50039443964846564"/>
              <c:y val="0.88795093094376343"/>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solidFill>
                  <a:latin typeface="+mn-lt"/>
                  <a:ea typeface="+mn-ea"/>
                  <a:cs typeface="+mn-ea"/>
                  <a:sym typeface="+mn-lt"/>
                </a:defRPr>
              </a:pPr>
              <a:endParaRPr lang="zh-CN"/>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mn-lt"/>
                <a:ea typeface="+mn-ea"/>
                <a:cs typeface="+mn-ea"/>
                <a:sym typeface="+mn-lt"/>
              </a:defRPr>
            </a:pPr>
            <a:endParaRPr lang="zh-CN"/>
          </a:p>
        </c:txPr>
        <c:crossAx val="1559571808"/>
        <c:crossesAt val="0.1"/>
        <c:crossBetween val="midCat"/>
        <c:majorUnit val="6"/>
      </c:valAx>
      <c:valAx>
        <c:axId val="1559571808"/>
        <c:scaling>
          <c:logBase val="10"/>
          <c:orientation val="minMax"/>
          <c:min val="0.1"/>
        </c:scaling>
        <c:delete val="0"/>
        <c:axPos val="l"/>
        <c:numFmt formatCode="General" sourceLinked="1"/>
        <c:majorTickMark val="out"/>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lang="zh-CN" sz="1050" b="0" i="0" u="none" strike="noStrike" kern="1200" baseline="0">
                <a:solidFill>
                  <a:schemeClr val="tx1"/>
                </a:solidFill>
                <a:latin typeface="+mn-lt"/>
                <a:ea typeface="+mn-ea"/>
                <a:cs typeface="+mn-ea"/>
                <a:sym typeface="+mn-lt"/>
              </a:defRPr>
            </a:pPr>
            <a:endParaRPr lang="zh-CN"/>
          </a:p>
        </c:txPr>
        <c:crossAx val="1559571392"/>
        <c:crosses val="autoZero"/>
        <c:crossBetween val="midCat"/>
      </c:valAx>
      <c:spPr>
        <a:noFill/>
        <a:ln>
          <a:solidFill>
            <a:schemeClr val="tx1"/>
          </a:solidFill>
        </a:ln>
        <a:effectLst/>
      </c:spPr>
    </c:plotArea>
    <c:legend>
      <c:legendPos val="t"/>
      <c:legendEntry>
        <c:idx val="0"/>
        <c:txPr>
          <a:bodyPr rot="0" spcFirstLastPara="1" vertOverflow="ellipsis" vert="horz" wrap="square" anchor="ctr" anchorCtr="1"/>
          <a:lstStyle/>
          <a:p>
            <a:pPr>
              <a:defRPr lang="zh-CN" sz="1050" b="0" i="0" u="none" strike="noStrike" kern="1200" baseline="0">
                <a:solidFill>
                  <a:schemeClr val="tx1"/>
                </a:solidFill>
                <a:latin typeface="+mn-lt"/>
                <a:ea typeface="+mn-ea"/>
                <a:cs typeface="+mn-ea"/>
                <a:sym typeface="+mn-lt"/>
              </a:defRPr>
            </a:pPr>
            <a:endParaRPr lang="zh-CN"/>
          </a:p>
        </c:txPr>
      </c:legendEntry>
      <c:legendEntry>
        <c:idx val="1"/>
        <c:txPr>
          <a:bodyPr rot="0" spcFirstLastPara="1" vertOverflow="ellipsis" vert="horz" wrap="square" anchor="ctr" anchorCtr="1"/>
          <a:lstStyle/>
          <a:p>
            <a:pPr>
              <a:defRPr lang="zh-CN" sz="1050" b="0" i="0" u="none" strike="noStrike" kern="1200" baseline="0">
                <a:solidFill>
                  <a:schemeClr val="tx1"/>
                </a:solidFill>
                <a:latin typeface="+mn-lt"/>
                <a:ea typeface="+mn-ea"/>
                <a:cs typeface="+mn-ea"/>
                <a:sym typeface="+mn-lt"/>
              </a:defRPr>
            </a:pPr>
            <a:endParaRPr lang="zh-CN"/>
          </a:p>
        </c:txPr>
      </c:legendEntry>
      <c:layout>
        <c:manualLayout>
          <c:xMode val="edge"/>
          <c:yMode val="edge"/>
          <c:x val="0.37351412398717698"/>
          <c:y val="0.120724380734984"/>
          <c:w val="0.540390465271953"/>
          <c:h val="0.178854301505044"/>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solidFill>
              <a:latin typeface="+mn-lt"/>
              <a:ea typeface="+mn-ea"/>
              <a:cs typeface="+mn-ea"/>
              <a:sym typeface="+mn-lt"/>
            </a:defRPr>
          </a:pPr>
          <a:endParaRPr lang="zh-CN"/>
        </a:p>
      </c:txPr>
    </c:legend>
    <c:plotVisOnly val="1"/>
    <c:dispBlanksAs val="gap"/>
    <c:showDLblsOverMax val="0"/>
    <c:extLst>
      <c:ext uri="{0b15fc19-7d7d-44ad-8c2d-2c3a37ce22c3}">
        <chartProps xmlns="https://web.wps.cn/et/2018/main" chartId="{4b92e629-db33-44a0-a8ab-9536efa63f1d}"/>
      </c:ext>
    </c:extLst>
  </c:chart>
  <c:spPr>
    <a:noFill/>
    <a:ln>
      <a:noFill/>
    </a:ln>
    <a:effectLst/>
  </c:spPr>
  <c:txPr>
    <a:bodyPr/>
    <a:lstStyle/>
    <a:p>
      <a:pPr>
        <a:defRPr lang="zh-CN" sz="700">
          <a:solidFill>
            <a:schemeClr val="tx1"/>
          </a:solidFill>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w="19050">
              <a:noFill/>
            </a:ln>
            <a:effectLst/>
          </c:spPr>
          <c:dPt>
            <c:idx val="0"/>
            <c:bubble3D val="0"/>
            <c:spPr>
              <a:solidFill>
                <a:srgbClr val="3379CC"/>
              </a:solidFill>
              <a:ln w="19050">
                <a:noFill/>
              </a:ln>
              <a:effectLst/>
            </c:spPr>
            <c:extLst>
              <c:ext xmlns:c16="http://schemas.microsoft.com/office/drawing/2014/chart" uri="{C3380CC4-5D6E-409C-BE32-E72D297353CC}">
                <c16:uniqueId val="{00000001-1A11-4D5B-BB7B-56DF86579E2D}"/>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1A11-4D5B-BB7B-56DF86579E2D}"/>
              </c:ext>
            </c:extLst>
          </c:dPt>
          <c:cat>
            <c:strRef>
              <c:f>Sheet1!$A$2:$A$3</c:f>
              <c:strCache>
                <c:ptCount val="2"/>
                <c:pt idx="0">
                  <c:v>第一季度</c:v>
                </c:pt>
                <c:pt idx="1">
                  <c:v>第二季度</c:v>
                </c:pt>
              </c:strCache>
            </c:strRef>
          </c:cat>
          <c:val>
            <c:numRef>
              <c:f>Sheet1!$B$2:$B$3</c:f>
              <c:numCache>
                <c:formatCode>0.0%</c:formatCode>
                <c:ptCount val="2"/>
                <c:pt idx="0">
                  <c:v>0.79500000000000004</c:v>
                </c:pt>
                <c:pt idx="1">
                  <c:v>0.20499999999999999</c:v>
                </c:pt>
              </c:numCache>
            </c:numRef>
          </c:val>
          <c:extLst>
            <c:ext xmlns:c16="http://schemas.microsoft.com/office/drawing/2014/chart" uri="{C3380CC4-5D6E-409C-BE32-E72D297353CC}">
              <c16:uniqueId val="{00000004-1A11-4D5B-BB7B-56DF86579E2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uri="{0b15fc19-7d7d-44ad-8c2d-2c3a37ce22c3}">
        <chartProps xmlns="https://web.wps.cn/et/2018/main" chartId="{1309590a-fc13-4ee7-a06e-3f0e90c28553}"/>
      </c:ext>
    </c:extLst>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w="19050">
              <a:noFill/>
            </a:ln>
            <a:effectLst/>
          </c:spPr>
          <c:dPt>
            <c:idx val="0"/>
            <c:bubble3D val="0"/>
            <c:spPr>
              <a:solidFill>
                <a:srgbClr val="3379CC"/>
              </a:solidFill>
              <a:ln w="19050">
                <a:noFill/>
              </a:ln>
              <a:effectLst/>
            </c:spPr>
            <c:extLst>
              <c:ext xmlns:c16="http://schemas.microsoft.com/office/drawing/2014/chart" uri="{C3380CC4-5D6E-409C-BE32-E72D297353CC}">
                <c16:uniqueId val="{00000001-5964-47FD-8D87-832D647BCF3F}"/>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5964-47FD-8D87-832D647BCF3F}"/>
              </c:ext>
            </c:extLst>
          </c:dPt>
          <c:cat>
            <c:strRef>
              <c:f>Sheet1!$A$2:$A$3</c:f>
              <c:strCache>
                <c:ptCount val="2"/>
                <c:pt idx="0">
                  <c:v>第一季度</c:v>
                </c:pt>
                <c:pt idx="1">
                  <c:v>第二季度</c:v>
                </c:pt>
              </c:strCache>
            </c:strRef>
          </c:cat>
          <c:val>
            <c:numRef>
              <c:f>Sheet1!$B$2:$B$3</c:f>
              <c:numCache>
                <c:formatCode>0.0%</c:formatCode>
                <c:ptCount val="2"/>
                <c:pt idx="0">
                  <c:v>0.76900000000000002</c:v>
                </c:pt>
                <c:pt idx="1">
                  <c:v>0.23100000000000001</c:v>
                </c:pt>
              </c:numCache>
            </c:numRef>
          </c:val>
          <c:extLst>
            <c:ext xmlns:c16="http://schemas.microsoft.com/office/drawing/2014/chart" uri="{C3380CC4-5D6E-409C-BE32-E72D297353CC}">
              <c16:uniqueId val="{00000004-5964-47FD-8D87-832D647BCF3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uri="{0b15fc19-7d7d-44ad-8c2d-2c3a37ce22c3}">
        <chartProps xmlns="https://web.wps.cn/et/2018/main" chartId="{1309590a-fc13-4ee7-a06e-3f0e90c28553}"/>
      </c:ext>
    </c:extLst>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89667209231505E-2"/>
          <c:y val="0.10144846203435097"/>
          <c:w val="0.76558292204935274"/>
          <c:h val="0.66096332941934888"/>
        </c:manualLayout>
      </c:layout>
      <c:barChart>
        <c:barDir val="col"/>
        <c:grouping val="clustered"/>
        <c:varyColors val="0"/>
        <c:ser>
          <c:idx val="0"/>
          <c:order val="0"/>
          <c:tx>
            <c:strRef>
              <c:f>Sheet1!$B$1</c:f>
              <c:strCache>
                <c:ptCount val="1"/>
                <c:pt idx="0">
                  <c:v>BID(Cavg,ss)</c:v>
                </c:pt>
              </c:strCache>
            </c:strRef>
          </c:tx>
          <c:spPr>
            <a:solidFill>
              <a:srgbClr val="B2CDEC"/>
            </a:solidFill>
            <a:ln>
              <a:noFill/>
            </a:ln>
            <a:effectLst/>
          </c:spPr>
          <c:invertIfNegative val="0"/>
          <c:dLbls>
            <c:dLbl>
              <c:idx val="0"/>
              <c:tx>
                <c:rich>
                  <a:bodyPr/>
                  <a:lstStyle/>
                  <a:p>
                    <a:fld id="{741C9B0F-1C03-4BC0-83BC-DF6F489CFDFF}" type="VALUE">
                      <a:rPr lang="en-US" altLang="zh-CN" smtClean="0"/>
                      <a:pPr/>
                      <a:t>[值]</a:t>
                    </a:fld>
                    <a:r>
                      <a:rPr lang="en-US" altLang="zh-CN"/>
                      <a:t>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CF-4778-BD7E-75A9BE456D3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-1.7</c:v>
                </c:pt>
                <c:pt idx="1">
                  <c:v>-2.06</c:v>
                </c:pt>
                <c:pt idx="2">
                  <c:v>-2.68</c:v>
                </c:pt>
              </c:numCache>
            </c:numRef>
          </c:val>
          <c:extLst>
            <c:ext xmlns:c16="http://schemas.microsoft.com/office/drawing/2014/chart" uri="{C3380CC4-5D6E-409C-BE32-E72D297353CC}">
              <c16:uniqueId val="{00000001-1DCF-4778-BD7E-75A9BE456D34}"/>
            </c:ext>
          </c:extLst>
        </c:ser>
        <c:ser>
          <c:idx val="1"/>
          <c:order val="1"/>
          <c:tx>
            <c:strRef>
              <c:f>Sheet1!$C$1</c:f>
              <c:strCache>
                <c:ptCount val="1"/>
                <c:pt idx="0">
                  <c:v>QD(Cavg,ss)</c:v>
                </c:pt>
              </c:strCache>
            </c:strRef>
          </c:tx>
          <c:spPr>
            <a:solidFill>
              <a:srgbClr val="0031A7"/>
            </a:solidFill>
            <a:ln>
              <a:noFill/>
            </a:ln>
            <a:effectLst/>
          </c:spPr>
          <c:invertIfNegative val="0"/>
          <c:dLbls>
            <c:dLbl>
              <c:idx val="1"/>
              <c:tx>
                <c:rich>
                  <a:bodyPr/>
                  <a:lstStyle/>
                  <a:p>
                    <a:r>
                      <a:rPr lang="en-US" altLang="zh-CN"/>
                      <a:t>-2.00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CF-4778-BD7E-75A9BE456D3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-1.72</c:v>
                </c:pt>
                <c:pt idx="1">
                  <c:v>-2</c:v>
                </c:pt>
                <c:pt idx="2">
                  <c:v>-2.57</c:v>
                </c:pt>
              </c:numCache>
            </c:numRef>
          </c:val>
          <c:extLst>
            <c:ext xmlns:c16="http://schemas.microsoft.com/office/drawing/2014/chart" uri="{C3380CC4-5D6E-409C-BE32-E72D297353CC}">
              <c16:uniqueId val="{00000003-1DCF-4778-BD7E-75A9BE456D34}"/>
            </c:ext>
          </c:extLst>
        </c:ser>
        <c:dLbls>
          <c:showLegendKey val="0"/>
          <c:showVal val="0"/>
          <c:showCatName val="0"/>
          <c:showSerName val="0"/>
          <c:showPercent val="0"/>
          <c:showBubbleSize val="0"/>
        </c:dLbls>
        <c:gapWidth val="219"/>
        <c:overlap val="-27"/>
        <c:axId val="1242387039"/>
        <c:axId val="1236597215"/>
      </c:barChart>
      <c:catAx>
        <c:axId val="1242387039"/>
        <c:scaling>
          <c:orientation val="minMax"/>
        </c:scaling>
        <c:delete val="0"/>
        <c:axPos val="b"/>
        <c:numFmt formatCode="General" sourceLinked="1"/>
        <c:majorTickMark val="none"/>
        <c:minorTickMark val="none"/>
        <c:tickLblPos val="nextTo"/>
        <c:spPr>
          <a:noFill/>
          <a:ln w="19050" cap="flat" cmpd="sng" algn="ctr">
            <a:solidFill>
              <a:schemeClr val="tx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236597215"/>
        <c:crosses val="autoZero"/>
        <c:auto val="1"/>
        <c:lblAlgn val="ctr"/>
        <c:lblOffset val="100"/>
        <c:noMultiLvlLbl val="0"/>
      </c:catAx>
      <c:valAx>
        <c:axId val="1236597215"/>
        <c:scaling>
          <c:orientation val="minMax"/>
          <c:max val="0"/>
        </c:scaling>
        <c:delete val="0"/>
        <c:axPos val="l"/>
        <c:numFmt formatCode="General" sourceLinked="1"/>
        <c:majorTickMark val="out"/>
        <c:minorTickMark val="none"/>
        <c:tickLblPos val="nextTo"/>
        <c:spPr>
          <a:noFill/>
          <a:ln w="19050">
            <a:solidFill>
              <a:schemeClr val="tx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24238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A62554-ADFB-4360-885F-5DCE47F92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F35720-B06C-4A74-AB2B-C14A7649E0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B05F89-B3F6-466E-9661-03216153CC53}" type="datetimeFigureOut">
              <a:rPr lang="en-US" smtClean="0"/>
              <a:t>6/9/2026</a:t>
            </a:fld>
            <a:endParaRPr lang="en-US"/>
          </a:p>
        </p:txBody>
      </p:sp>
      <p:sp>
        <p:nvSpPr>
          <p:cNvPr id="4" name="Footer Placeholder 3">
            <a:extLst>
              <a:ext uri="{FF2B5EF4-FFF2-40B4-BE49-F238E27FC236}">
                <a16:creationId xmlns:a16="http://schemas.microsoft.com/office/drawing/2014/main" id="{CD8B207B-875A-42C8-9586-C11BF35ABA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AA28E8-72AB-42A1-A858-E988C8F82C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E33ADA-77EB-4AE9-BD27-5D3B12D14CAB}" type="slidenum">
              <a:rPr lang="en-US" smtClean="0"/>
              <a:t>‹#›</a:t>
            </a:fld>
            <a:endParaRPr lang="en-US"/>
          </a:p>
        </p:txBody>
      </p:sp>
    </p:spTree>
    <p:extLst>
      <p:ext uri="{BB962C8B-B14F-4D97-AF65-F5344CB8AC3E}">
        <p14:creationId xmlns:p14="http://schemas.microsoft.com/office/powerpoint/2010/main" val="74670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5C148-9AA2-4562-8766-7A244B4BABC7}"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DCE56-ED34-4E94-8780-0F1D4E8B94B9}" type="slidenum">
              <a:rPr lang="en-US" smtClean="0"/>
              <a:t>‹#›</a:t>
            </a:fld>
            <a:endParaRPr lang="en-US"/>
          </a:p>
        </p:txBody>
      </p:sp>
    </p:spTree>
    <p:extLst>
      <p:ext uri="{BB962C8B-B14F-4D97-AF65-F5344CB8AC3E}">
        <p14:creationId xmlns:p14="http://schemas.microsoft.com/office/powerpoint/2010/main" val="224331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FDCE56-ED34-4E94-8780-0F1D4E8B94B9}" type="slidenum">
              <a:rPr lang="en-US" smtClean="0"/>
              <a:t>1</a:t>
            </a:fld>
            <a:endParaRPr lang="en-US"/>
          </a:p>
        </p:txBody>
      </p:sp>
    </p:spTree>
    <p:extLst>
      <p:ext uri="{BB962C8B-B14F-4D97-AF65-F5344CB8AC3E}">
        <p14:creationId xmlns:p14="http://schemas.microsoft.com/office/powerpoint/2010/main" val="422845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FDCE56-ED34-4E94-8780-0F1D4E8B94B9}" type="slidenum">
              <a:rPr lang="en-US" smtClean="0"/>
              <a:t>3</a:t>
            </a:fld>
            <a:endParaRPr lang="en-US"/>
          </a:p>
        </p:txBody>
      </p:sp>
    </p:spTree>
    <p:extLst>
      <p:ext uri="{BB962C8B-B14F-4D97-AF65-F5344CB8AC3E}">
        <p14:creationId xmlns:p14="http://schemas.microsoft.com/office/powerpoint/2010/main" val="81087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BCA19-C8B4-02F5-D3AD-488F4158676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B35BE78-5BC5-D274-6BF6-94326D8BC9B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A8240C1-01DE-9AD6-9836-64ED9C433C7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EFA9661-0783-A401-4213-84DAA1538CBE}"/>
              </a:ext>
            </a:extLst>
          </p:cNvPr>
          <p:cNvSpPr>
            <a:spLocks noGrp="1"/>
          </p:cNvSpPr>
          <p:nvPr>
            <p:ph type="sldNum" sz="quarter" idx="5"/>
          </p:nvPr>
        </p:nvSpPr>
        <p:spPr/>
        <p:txBody>
          <a:bodyPr/>
          <a:lstStyle/>
          <a:p>
            <a:fld id="{29FDCE56-ED34-4E94-8780-0F1D4E8B94B9}" type="slidenum">
              <a:rPr lang="en-US" smtClean="0"/>
              <a:t>4</a:t>
            </a:fld>
            <a:endParaRPr lang="en-US"/>
          </a:p>
        </p:txBody>
      </p:sp>
    </p:spTree>
    <p:extLst>
      <p:ext uri="{BB962C8B-B14F-4D97-AF65-F5344CB8AC3E}">
        <p14:creationId xmlns:p14="http://schemas.microsoft.com/office/powerpoint/2010/main" val="223113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kern="1200" baseline="30000" dirty="0">
              <a:solidFill>
                <a:schemeClr val="tx1"/>
              </a:solidFill>
              <a:effectLst/>
              <a:latin typeface="+mn-lt"/>
              <a:ea typeface="+mn-ea"/>
              <a:cs typeface="+mn-ea"/>
            </a:endParaRPr>
          </a:p>
        </p:txBody>
      </p:sp>
      <p:sp>
        <p:nvSpPr>
          <p:cNvPr id="4" name="灯片编号占位符 3"/>
          <p:cNvSpPr>
            <a:spLocks noGrp="1"/>
          </p:cNvSpPr>
          <p:nvPr>
            <p:ph type="sldNum" sz="quarter" idx="5"/>
          </p:nvPr>
        </p:nvSpPr>
        <p:spPr/>
        <p:txBody>
          <a:bodyPr/>
          <a:lstStyle/>
          <a:p>
            <a:fld id="{29FDCE56-ED34-4E94-8780-0F1D4E8B94B9}" type="slidenum">
              <a:rPr lang="en-US" smtClean="0"/>
              <a:t>5</a:t>
            </a:fld>
            <a:endParaRPr lang="en-US"/>
          </a:p>
        </p:txBody>
      </p:sp>
    </p:spTree>
    <p:extLst>
      <p:ext uri="{BB962C8B-B14F-4D97-AF65-F5344CB8AC3E}">
        <p14:creationId xmlns:p14="http://schemas.microsoft.com/office/powerpoint/2010/main" val="348718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7C60C-E093-ADBE-C1E5-1F88009B81D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8392FE9-7F65-9897-F2CB-E3126ED9D57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F40AF18-0D0E-AC3C-E53B-27A670E0B3A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8D00740-43F6-1464-1E74-FD58F252E49D}"/>
              </a:ext>
            </a:extLst>
          </p:cNvPr>
          <p:cNvSpPr>
            <a:spLocks noGrp="1"/>
          </p:cNvSpPr>
          <p:nvPr>
            <p:ph type="sldNum" sz="quarter" idx="5"/>
          </p:nvPr>
        </p:nvSpPr>
        <p:spPr/>
        <p:txBody>
          <a:bodyPr/>
          <a:lstStyle/>
          <a:p>
            <a:fld id="{29FDCE56-ED34-4E94-8780-0F1D4E8B94B9}" type="slidenum">
              <a:rPr lang="en-US" smtClean="0"/>
              <a:t>6</a:t>
            </a:fld>
            <a:endParaRPr lang="en-US"/>
          </a:p>
        </p:txBody>
      </p:sp>
    </p:spTree>
    <p:extLst>
      <p:ext uri="{BB962C8B-B14F-4D97-AF65-F5344CB8AC3E}">
        <p14:creationId xmlns:p14="http://schemas.microsoft.com/office/powerpoint/2010/main" val="278286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FDCE56-ED34-4E94-8780-0F1D4E8B94B9}" type="slidenum">
              <a:rPr lang="en-US" smtClean="0"/>
              <a:t>7</a:t>
            </a:fld>
            <a:endParaRPr lang="en-US"/>
          </a:p>
        </p:txBody>
      </p:sp>
    </p:spTree>
    <p:extLst>
      <p:ext uri="{BB962C8B-B14F-4D97-AF65-F5344CB8AC3E}">
        <p14:creationId xmlns:p14="http://schemas.microsoft.com/office/powerpoint/2010/main" val="221717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FDCE56-ED34-4E94-8780-0F1D4E8B94B9}" type="slidenum">
              <a:rPr lang="en-US" smtClean="0"/>
              <a:t>8</a:t>
            </a:fld>
            <a:endParaRPr lang="en-US"/>
          </a:p>
        </p:txBody>
      </p:sp>
    </p:spTree>
    <p:extLst>
      <p:ext uri="{BB962C8B-B14F-4D97-AF65-F5344CB8AC3E}">
        <p14:creationId xmlns:p14="http://schemas.microsoft.com/office/powerpoint/2010/main" val="427396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FDCE56-ED34-4E94-8780-0F1D4E8B94B9}" type="slidenum">
              <a:rPr lang="en-US" smtClean="0"/>
              <a:t>9</a:t>
            </a:fld>
            <a:endParaRPr lang="en-US"/>
          </a:p>
        </p:txBody>
      </p:sp>
    </p:spTree>
    <p:extLst>
      <p:ext uri="{BB962C8B-B14F-4D97-AF65-F5344CB8AC3E}">
        <p14:creationId xmlns:p14="http://schemas.microsoft.com/office/powerpoint/2010/main" val="392187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FDCE56-ED34-4E94-8780-0F1D4E8B94B9}" type="slidenum">
              <a:rPr lang="en-US" smtClean="0"/>
              <a:t>10</a:t>
            </a:fld>
            <a:endParaRPr lang="en-US"/>
          </a:p>
        </p:txBody>
      </p:sp>
    </p:spTree>
    <p:extLst>
      <p:ext uri="{BB962C8B-B14F-4D97-AF65-F5344CB8AC3E}">
        <p14:creationId xmlns:p14="http://schemas.microsoft.com/office/powerpoint/2010/main" val="3176120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Pr>
        <a:solidFill>
          <a:schemeClr val="bg1"/>
        </a:solidFill>
        <a:effectLst/>
      </p:bgPr>
    </p:bg>
    <p:spTree>
      <p:nvGrpSpPr>
        <p:cNvPr id="1" name=""/>
        <p:cNvGrpSpPr/>
        <p:nvPr/>
      </p:nvGrpSpPr>
      <p:grpSpPr>
        <a:xfrm>
          <a:off x="0" y="0"/>
          <a:ext cx="0" cy="0"/>
          <a:chOff x="0" y="0"/>
          <a:chExt cx="0" cy="0"/>
        </a:xfrm>
      </p:grpSpPr>
      <p:sp>
        <p:nvSpPr>
          <p:cNvPr id="9" name="Picture Placeholder 19">
            <a:extLst>
              <a:ext uri="{FF2B5EF4-FFF2-40B4-BE49-F238E27FC236}">
                <a16:creationId xmlns:a16="http://schemas.microsoft.com/office/drawing/2014/main" id="{6FEBBF41-4B51-4866-886B-08D7DD00E2EA}"/>
              </a:ext>
            </a:extLst>
          </p:cNvPr>
          <p:cNvSpPr>
            <a:spLocks noGrp="1"/>
          </p:cNvSpPr>
          <p:nvPr>
            <p:ph type="pic" sz="quarter" idx="11" hasCustomPrompt="1"/>
          </p:nvPr>
        </p:nvSpPr>
        <p:spPr>
          <a:xfrm>
            <a:off x="0" y="0"/>
            <a:ext cx="12192000" cy="6858000"/>
          </a:xfrm>
          <a:custGeom>
            <a:avLst/>
            <a:gdLst>
              <a:gd name="connsiteX0" fmla="*/ 6867434 w 12192000"/>
              <a:gd name="connsiteY0" fmla="*/ 6852465 h 6858000"/>
              <a:gd name="connsiteX1" fmla="*/ 6851238 w 12192000"/>
              <a:gd name="connsiteY1" fmla="*/ 6853383 h 6858000"/>
              <a:gd name="connsiteX2" fmla="*/ 6849280 w 12192000"/>
              <a:gd name="connsiteY2" fmla="*/ 6853420 h 6858000"/>
              <a:gd name="connsiteX3" fmla="*/ 0 w 12192000"/>
              <a:gd name="connsiteY3" fmla="*/ 0 h 6858000"/>
              <a:gd name="connsiteX4" fmla="*/ 12192000 w 12192000"/>
              <a:gd name="connsiteY4" fmla="*/ 0 h 6858000"/>
              <a:gd name="connsiteX5" fmla="*/ 12192000 w 12192000"/>
              <a:gd name="connsiteY5" fmla="*/ 3085350 h 6858000"/>
              <a:gd name="connsiteX6" fmla="*/ 12191998 w 12192000"/>
              <a:gd name="connsiteY6" fmla="*/ 3085357 h 6858000"/>
              <a:gd name="connsiteX7" fmla="*/ 12191998 w 12192000"/>
              <a:gd name="connsiteY7" fmla="*/ 1312606 h 6858000"/>
              <a:gd name="connsiteX8" fmla="*/ 12124362 w 12192000"/>
              <a:gd name="connsiteY8" fmla="*/ 1805794 h 6858000"/>
              <a:gd name="connsiteX9" fmla="*/ 6626958 w 12192000"/>
              <a:gd name="connsiteY9" fmla="*/ 6849889 h 6858000"/>
              <a:gd name="connsiteX10" fmla="*/ 6502853 w 12192000"/>
              <a:gd name="connsiteY10" fmla="*/ 6853202 h 6858000"/>
              <a:gd name="connsiteX11" fmla="*/ 6607178 w 12192000"/>
              <a:gd name="connsiteY11" fmla="*/ 6857986 h 6858000"/>
              <a:gd name="connsiteX12" fmla="*/ 6606435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6867434" y="6852465"/>
                </a:moveTo>
                <a:lnTo>
                  <a:pt x="6851238" y="6853383"/>
                </a:lnTo>
                <a:lnTo>
                  <a:pt x="6849280" y="6853420"/>
                </a:lnTo>
                <a:close/>
                <a:moveTo>
                  <a:pt x="0" y="0"/>
                </a:moveTo>
                <a:lnTo>
                  <a:pt x="12192000" y="0"/>
                </a:lnTo>
                <a:lnTo>
                  <a:pt x="12192000" y="3085350"/>
                </a:lnTo>
                <a:lnTo>
                  <a:pt x="12191998" y="3085357"/>
                </a:lnTo>
                <a:lnTo>
                  <a:pt x="12191998" y="1312606"/>
                </a:lnTo>
                <a:lnTo>
                  <a:pt x="12124362" y="1805794"/>
                </a:lnTo>
                <a:cubicBezTo>
                  <a:pt x="11619777" y="4581699"/>
                  <a:pt x="9370240" y="6703158"/>
                  <a:pt x="6626958" y="6849889"/>
                </a:cubicBezTo>
                <a:lnTo>
                  <a:pt x="6502853" y="6853202"/>
                </a:lnTo>
                <a:lnTo>
                  <a:pt x="6607178" y="6857986"/>
                </a:lnTo>
                <a:lnTo>
                  <a:pt x="6606435" y="6858000"/>
                </a:lnTo>
                <a:lnTo>
                  <a:pt x="0" y="6858000"/>
                </a:lnTo>
                <a:close/>
              </a:path>
            </a:pathLst>
          </a:custGeom>
          <a:blipFill>
            <a:blip r:embed="rId2"/>
            <a:stretch>
              <a:fillRect/>
            </a:stretch>
          </a:blipFill>
        </p:spPr>
        <p:txBody>
          <a:bodyPr wrap="square" lIns="6552000" rIns="0" anchor="ctr" anchorCtr="0">
            <a:noAutofit/>
          </a:bodyPr>
          <a:lstStyle>
            <a:lvl1pPr>
              <a:spcBef>
                <a:spcPts val="0"/>
              </a:spcBef>
              <a:defRPr/>
            </a:lvl1pPr>
          </a:lstStyle>
          <a:p>
            <a:r>
              <a:rPr lang="en-GB" dirty="0"/>
              <a:t>Click icon </a:t>
            </a:r>
            <a:br>
              <a:rPr lang="en-GB" dirty="0"/>
            </a:br>
            <a:r>
              <a:rPr lang="en-GB" dirty="0"/>
              <a:t>to add picture</a:t>
            </a:r>
          </a:p>
        </p:txBody>
      </p:sp>
      <p:sp>
        <p:nvSpPr>
          <p:cNvPr id="15" name="Title 1">
            <a:extLst>
              <a:ext uri="{FF2B5EF4-FFF2-40B4-BE49-F238E27FC236}">
                <a16:creationId xmlns:a16="http://schemas.microsoft.com/office/drawing/2014/main" id="{CDA58244-B639-CD44-A412-0E738823E938}"/>
              </a:ext>
            </a:extLst>
          </p:cNvPr>
          <p:cNvSpPr>
            <a:spLocks noGrp="1"/>
          </p:cNvSpPr>
          <p:nvPr>
            <p:ph type="ctrTitle" hasCustomPrompt="1"/>
          </p:nvPr>
        </p:nvSpPr>
        <p:spPr>
          <a:xfrm>
            <a:off x="629638" y="3432303"/>
            <a:ext cx="9064103" cy="2387600"/>
          </a:xfrm>
        </p:spPr>
        <p:txBody>
          <a:bodyPr vert="horz" anchor="b" anchorCtr="0">
            <a:noAutofit/>
          </a:bodyPr>
          <a:lstStyle>
            <a:lvl1pPr>
              <a:defRPr sz="4800">
                <a:solidFill>
                  <a:schemeClr val="bg1"/>
                </a:solidFill>
              </a:defRPr>
            </a:lvl1pPr>
          </a:lstStyle>
          <a:p>
            <a:br>
              <a:rPr lang="en-US" dirty="0"/>
            </a:br>
            <a:br>
              <a:rPr lang="en-US" dirty="0"/>
            </a:br>
            <a:r>
              <a:rPr lang="en-US" dirty="0"/>
              <a:t>Edit Presentation Title</a:t>
            </a:r>
            <a:br>
              <a:rPr lang="en-US" dirty="0"/>
            </a:br>
            <a:r>
              <a:rPr lang="en-US" dirty="0"/>
              <a:t>in two rows - Placed here</a:t>
            </a:r>
          </a:p>
        </p:txBody>
      </p:sp>
      <p:sp>
        <p:nvSpPr>
          <p:cNvPr id="16" name="Subtitle 2">
            <a:extLst>
              <a:ext uri="{FF2B5EF4-FFF2-40B4-BE49-F238E27FC236}">
                <a16:creationId xmlns:a16="http://schemas.microsoft.com/office/drawing/2014/main" id="{ABBC1A5F-821C-D94F-A682-2AC22B809E2A}"/>
              </a:ext>
            </a:extLst>
          </p:cNvPr>
          <p:cNvSpPr>
            <a:spLocks noGrp="1"/>
          </p:cNvSpPr>
          <p:nvPr>
            <p:ph type="subTitle" idx="1"/>
          </p:nvPr>
        </p:nvSpPr>
        <p:spPr>
          <a:xfrm>
            <a:off x="658813" y="5921121"/>
            <a:ext cx="7038658" cy="625474"/>
          </a:xfrm>
        </p:spPr>
        <p:txBody>
          <a:bodyPr>
            <a:normAutofit/>
          </a:bodyPr>
          <a:lstStyle>
            <a:lvl1pPr marL="0" indent="0">
              <a:buNone/>
              <a:defRPr sz="2000">
                <a:solidFill>
                  <a:schemeClr val="bg1"/>
                </a:solidFill>
              </a:defRPr>
            </a:lvl1pPr>
          </a:lstStyle>
          <a:p>
            <a:r>
              <a:rPr lang="en-US" dirty="0"/>
              <a:t>Click to edit Subtitle Text</a:t>
            </a:r>
          </a:p>
        </p:txBody>
      </p:sp>
    </p:spTree>
    <p:extLst>
      <p:ext uri="{BB962C8B-B14F-4D97-AF65-F5344CB8AC3E}">
        <p14:creationId xmlns:p14="http://schemas.microsoft.com/office/powerpoint/2010/main" val="42443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FF37D38-8697-D4E1-20A3-049271653716}"/>
              </a:ext>
            </a:extLst>
          </p:cNvPr>
          <p:cNvGraphicFramePr>
            <a:graphicFrameLocks/>
          </p:cNvGraphicFramePr>
          <p:nvPr userDrawn="1">
            <p:custDataLst>
              <p:tags r:id="rId1"/>
            </p:custDataLst>
            <p:extLst>
              <p:ext uri="{D42A27DB-BD31-4B8C-83A1-F6EECF244321}">
                <p14:modId xmlns:p14="http://schemas.microsoft.com/office/powerpoint/2010/main" val="3770603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5" imgH="405" progId="TCLayout.ActiveDocument.1">
                  <p:embed/>
                </p:oleObj>
              </mc:Choice>
              <mc:Fallback>
                <p:oleObj name="think-cell 幻灯片" r:id="rId3" imgW="405" imgH="405"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D93F20-5939-42BA-A606-B99FB95B02B9}"/>
              </a:ext>
            </a:extLst>
          </p:cNvPr>
          <p:cNvSpPr>
            <a:spLocks noGrp="1"/>
          </p:cNvSpPr>
          <p:nvPr>
            <p:ph type="title" hasCustomPrompt="1"/>
          </p:nvPr>
        </p:nvSpPr>
        <p:spPr>
          <a:xfrm>
            <a:off x="1659398" y="60187"/>
            <a:ext cx="10515600" cy="761738"/>
          </a:xfrm>
        </p:spPr>
        <p:txBody>
          <a:bodyPr vert="horz" rIns="91440"/>
          <a:lstStyle>
            <a:lvl1pPr>
              <a:defRPr>
                <a:solidFill>
                  <a:schemeClr val="tx1"/>
                </a:solidFill>
              </a:defRPr>
            </a:lvl1pPr>
          </a:lstStyle>
          <a:p>
            <a:r>
              <a:rPr lang="en-US" dirty="0"/>
              <a:t>Click to edit Master title style</a:t>
            </a:r>
          </a:p>
        </p:txBody>
      </p:sp>
      <p:sp>
        <p:nvSpPr>
          <p:cNvPr id="7" name="Footer Placeholder 8">
            <a:extLst>
              <a:ext uri="{FF2B5EF4-FFF2-40B4-BE49-F238E27FC236}">
                <a16:creationId xmlns:a16="http://schemas.microsoft.com/office/drawing/2014/main" id="{6E2CFC09-F901-4495-924B-DB46A7BD3722}"/>
              </a:ext>
            </a:extLst>
          </p:cNvPr>
          <p:cNvSpPr>
            <a:spLocks noGrp="1"/>
          </p:cNvSpPr>
          <p:nvPr>
            <p:ph type="ftr" sz="quarter" idx="4294967295"/>
          </p:nvPr>
        </p:nvSpPr>
        <p:spPr>
          <a:xfrm>
            <a:off x="1376008" y="6356350"/>
            <a:ext cx="4114800" cy="365125"/>
          </a:xfrm>
          <a:prstGeom prst="rect">
            <a:avLst/>
          </a:prstGeom>
        </p:spPr>
        <p:txBody>
          <a:bodyPr anchor="ctr"/>
          <a:lstStyle>
            <a:lvl1pPr>
              <a:defRPr sz="1200"/>
            </a:lvl1pPr>
          </a:lstStyle>
          <a:p>
            <a:r>
              <a:rPr lang="en-US" dirty="0">
                <a:solidFill>
                  <a:schemeClr val="tx2"/>
                </a:solidFill>
              </a:rPr>
              <a:t>CONFIDENTIAL - FOR INTERNAL USE ONLY</a:t>
            </a:r>
          </a:p>
        </p:txBody>
      </p:sp>
      <p:sp>
        <p:nvSpPr>
          <p:cNvPr id="4" name="Rectangle 6">
            <a:extLst>
              <a:ext uri="{FF2B5EF4-FFF2-40B4-BE49-F238E27FC236}">
                <a16:creationId xmlns:a16="http://schemas.microsoft.com/office/drawing/2014/main" id="{B41B47C9-868E-0554-D3AF-8E5A256F4116}"/>
              </a:ext>
            </a:extLst>
          </p:cNvPr>
          <p:cNvSpPr/>
          <p:nvPr userDrawn="1"/>
        </p:nvSpPr>
        <p:spPr>
          <a:xfrm>
            <a:off x="0" y="823844"/>
            <a:ext cx="12192000" cy="45719"/>
          </a:xfrm>
          <a:prstGeom prst="rect">
            <a:avLst/>
          </a:prstGeom>
          <a:gradFill>
            <a:gsLst>
              <a:gs pos="7000">
                <a:srgbClr val="0070C0"/>
              </a:gs>
              <a:gs pos="100000">
                <a:schemeClr val="accent4">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20011E2C-69B2-7320-0944-B2F9561023EE}"/>
              </a:ext>
            </a:extLst>
          </p:cNvPr>
          <p:cNvSpPr>
            <a:spLocks noGrp="1"/>
          </p:cNvSpPr>
          <p:nvPr>
            <p:ph type="sldNum" sz="quarter" idx="4"/>
          </p:nvPr>
        </p:nvSpPr>
        <p:spPr>
          <a:xfrm>
            <a:off x="369720" y="6356350"/>
            <a:ext cx="537808" cy="365125"/>
          </a:xfrm>
          <a:prstGeom prst="rect">
            <a:avLst/>
          </a:prstGeom>
        </p:spPr>
        <p:txBody>
          <a:bodyPr vert="horz" lIns="91440" tIns="45720" rIns="91440" bIns="45720" rtlCol="0" anchor="ctr"/>
          <a:lstStyle>
            <a:lvl1pPr algn="l">
              <a:defRPr sz="1200">
                <a:solidFill>
                  <a:srgbClr val="0031A7"/>
                </a:solidFill>
              </a:defRPr>
            </a:lvl1pPr>
          </a:lstStyle>
          <a:p>
            <a:r>
              <a:rPr lang="en-US" dirty="0"/>
              <a:t>| </a:t>
            </a:r>
            <a:fld id="{C2832ACA-4727-4D4C-ACEE-24DD06899962}" type="slidenum">
              <a:rPr lang="en-US" smtClean="0"/>
              <a:pPr/>
              <a:t>‹#›</a:t>
            </a:fld>
            <a:r>
              <a:rPr lang="en-US" dirty="0"/>
              <a:t> </a:t>
            </a:r>
          </a:p>
        </p:txBody>
      </p:sp>
    </p:spTree>
    <p:extLst>
      <p:ext uri="{BB962C8B-B14F-4D97-AF65-F5344CB8AC3E}">
        <p14:creationId xmlns:p14="http://schemas.microsoft.com/office/powerpoint/2010/main" val="260964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D70E4E-FA34-49B9-B833-AA06B3208680}"/>
              </a:ext>
            </a:extLst>
          </p:cNvPr>
          <p:cNvSpPr/>
          <p:nvPr userDrawn="1"/>
        </p:nvSpPr>
        <p:spPr>
          <a:xfrm>
            <a:off x="-2" y="0"/>
            <a:ext cx="12192000" cy="6919274"/>
          </a:xfrm>
          <a:prstGeom prst="rect">
            <a:avLst/>
          </a:prstGeom>
          <a:gradFill flip="none" rotWithShape="1">
            <a:gsLst>
              <a:gs pos="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AD78B5C-C9C5-4DA0-BEE2-D30258B1629B}"/>
              </a:ext>
            </a:extLst>
          </p:cNvPr>
          <p:cNvGrpSpPr/>
          <p:nvPr userDrawn="1"/>
        </p:nvGrpSpPr>
        <p:grpSpPr>
          <a:xfrm>
            <a:off x="6502853" y="1367198"/>
            <a:ext cx="5689147" cy="5545394"/>
            <a:chOff x="6502854" y="1312607"/>
            <a:chExt cx="5689147" cy="5545394"/>
          </a:xfrm>
        </p:grpSpPr>
        <p:sp>
          <p:nvSpPr>
            <p:cNvPr id="9" name="Freeform: Shape 8">
              <a:extLst>
                <a:ext uri="{FF2B5EF4-FFF2-40B4-BE49-F238E27FC236}">
                  <a16:creationId xmlns:a16="http://schemas.microsoft.com/office/drawing/2014/main" id="{ADF07E39-826D-480A-964A-C3F2F9743C0F}"/>
                </a:ext>
              </a:extLst>
            </p:cNvPr>
            <p:cNvSpPr/>
            <p:nvPr userDrawn="1"/>
          </p:nvSpPr>
          <p:spPr>
            <a:xfrm>
              <a:off x="6606436" y="3085351"/>
              <a:ext cx="5585565" cy="3772650"/>
            </a:xfrm>
            <a:custGeom>
              <a:avLst/>
              <a:gdLst>
                <a:gd name="connsiteX0" fmla="*/ 2845909 w 2845909"/>
                <a:gd name="connsiteY0" fmla="*/ 0 h 1922208"/>
                <a:gd name="connsiteX1" fmla="*/ 2845909 w 2845909"/>
                <a:gd name="connsiteY1" fmla="*/ 1922208 h 1922208"/>
                <a:gd name="connsiteX2" fmla="*/ 0 w 2845909"/>
                <a:gd name="connsiteY2" fmla="*/ 1922208 h 1922208"/>
                <a:gd name="connsiteX3" fmla="*/ 2845683 w 2845909"/>
                <a:gd name="connsiteY3" fmla="*/ 806 h 1922208"/>
                <a:gd name="connsiteX4" fmla="*/ 2845909 w 2845909"/>
                <a:gd name="connsiteY4" fmla="*/ 0 h 19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909" h="1922208">
                  <a:moveTo>
                    <a:pt x="2845909" y="0"/>
                  </a:moveTo>
                  <a:lnTo>
                    <a:pt x="2845909" y="1922208"/>
                  </a:lnTo>
                  <a:lnTo>
                    <a:pt x="0" y="1922208"/>
                  </a:lnTo>
                  <a:cubicBezTo>
                    <a:pt x="1337059" y="1922208"/>
                    <a:pt x="2468426" y="1113969"/>
                    <a:pt x="2845683" y="806"/>
                  </a:cubicBezTo>
                  <a:lnTo>
                    <a:pt x="28459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F34E418-15DC-44AF-9659-8F4C042A7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9338" y="6038259"/>
              <a:ext cx="1224863" cy="429199"/>
            </a:xfrm>
            <a:prstGeom prst="rect">
              <a:avLst/>
            </a:prstGeom>
          </p:spPr>
        </p:pic>
        <p:sp>
          <p:nvSpPr>
            <p:cNvPr id="11" name="Freeform: Shape 10">
              <a:extLst>
                <a:ext uri="{FF2B5EF4-FFF2-40B4-BE49-F238E27FC236}">
                  <a16:creationId xmlns:a16="http://schemas.microsoft.com/office/drawing/2014/main" id="{14CBAEB7-C8D9-4AFF-AC48-A3B7EFDB3DBF}"/>
                </a:ext>
              </a:extLst>
            </p:cNvPr>
            <p:cNvSpPr/>
            <p:nvPr userDrawn="1"/>
          </p:nvSpPr>
          <p:spPr>
            <a:xfrm>
              <a:off x="6502854" y="1312607"/>
              <a:ext cx="5689145" cy="5545394"/>
            </a:xfrm>
            <a:custGeom>
              <a:avLst/>
              <a:gdLst>
                <a:gd name="connsiteX0" fmla="*/ 2898684 w 2898684"/>
                <a:gd name="connsiteY0" fmla="*/ 0 h 2825441"/>
                <a:gd name="connsiteX1" fmla="*/ 2898684 w 2898684"/>
                <a:gd name="connsiteY1" fmla="*/ 978517 h 2825441"/>
                <a:gd name="connsiteX2" fmla="*/ 2847590 w 2898684"/>
                <a:gd name="connsiteY2" fmla="*/ 1109061 h 2825441"/>
                <a:gd name="connsiteX3" fmla="*/ 53310 w 2898684"/>
                <a:gd name="connsiteY3" fmla="*/ 2825441 h 2825441"/>
                <a:gd name="connsiteX4" fmla="*/ 0 w 2898684"/>
                <a:gd name="connsiteY4" fmla="*/ 2822996 h 2825441"/>
                <a:gd name="connsiteX5" fmla="*/ 63233 w 2898684"/>
                <a:gd name="connsiteY5" fmla="*/ 2821308 h 2825441"/>
                <a:gd name="connsiteX6" fmla="*/ 2864223 w 2898684"/>
                <a:gd name="connsiteY6" fmla="*/ 251285 h 2825441"/>
                <a:gd name="connsiteX7" fmla="*/ 2898684 w 2898684"/>
                <a:gd name="connsiteY7" fmla="*/ 0 h 2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684" h="2825441">
                  <a:moveTo>
                    <a:pt x="2898684" y="0"/>
                  </a:moveTo>
                  <a:lnTo>
                    <a:pt x="2898684" y="978517"/>
                  </a:lnTo>
                  <a:lnTo>
                    <a:pt x="2847590" y="1109061"/>
                  </a:lnTo>
                  <a:cubicBezTo>
                    <a:pt x="2403087" y="2115075"/>
                    <a:pt x="1319507" y="2825441"/>
                    <a:pt x="53310" y="2825441"/>
                  </a:cubicBezTo>
                  <a:lnTo>
                    <a:pt x="0" y="2822996"/>
                  </a:lnTo>
                  <a:lnTo>
                    <a:pt x="63233" y="2821308"/>
                  </a:lnTo>
                  <a:cubicBezTo>
                    <a:pt x="1460966" y="2746547"/>
                    <a:pt x="2607131" y="1665640"/>
                    <a:pt x="2864223" y="251285"/>
                  </a:cubicBezTo>
                  <a:lnTo>
                    <a:pt x="2898684" y="0"/>
                  </a:lnTo>
                  <a:close/>
                </a:path>
              </a:pathLst>
            </a:custGeom>
            <a:gradFill>
              <a:gsLst>
                <a:gs pos="45000">
                  <a:schemeClr val="accent1"/>
                </a:gs>
                <a:gs pos="100000">
                  <a:schemeClr val="accent2"/>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5B14F72-D4D8-4448-A13E-16708B568040}"/>
              </a:ext>
            </a:extLst>
          </p:cNvPr>
          <p:cNvSpPr>
            <a:spLocks noGrp="1"/>
          </p:cNvSpPr>
          <p:nvPr>
            <p:ph type="title" hasCustomPrompt="1"/>
          </p:nvPr>
        </p:nvSpPr>
        <p:spPr>
          <a:xfrm>
            <a:off x="831850" y="2327402"/>
            <a:ext cx="8712789" cy="1500187"/>
          </a:xfrm>
        </p:spPr>
        <p:txBody>
          <a:bodyPr anchor="b">
            <a:normAutofit/>
          </a:bodyPr>
          <a:lstStyle>
            <a:lvl1pPr>
              <a:defRPr sz="4800">
                <a:solidFill>
                  <a:schemeClr val="bg1"/>
                </a:solidFill>
              </a:defRPr>
            </a:lvl1pPr>
          </a:lstStyle>
          <a:p>
            <a:r>
              <a:rPr lang="en-US" dirty="0"/>
              <a:t>Click to edit Divider slide</a:t>
            </a:r>
          </a:p>
        </p:txBody>
      </p:sp>
      <p:sp>
        <p:nvSpPr>
          <p:cNvPr id="3" name="Text Placeholder 2">
            <a:extLst>
              <a:ext uri="{FF2B5EF4-FFF2-40B4-BE49-F238E27FC236}">
                <a16:creationId xmlns:a16="http://schemas.microsoft.com/office/drawing/2014/main" id="{35465E93-0C22-4C05-94B3-3A0D46202028}"/>
              </a:ext>
            </a:extLst>
          </p:cNvPr>
          <p:cNvSpPr>
            <a:spLocks noGrp="1"/>
          </p:cNvSpPr>
          <p:nvPr>
            <p:ph type="body" idx="1"/>
          </p:nvPr>
        </p:nvSpPr>
        <p:spPr>
          <a:xfrm>
            <a:off x="831850" y="3854577"/>
            <a:ext cx="7605140" cy="727255"/>
          </a:xfrm>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7502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vider slide 2">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AD78B5C-C9C5-4DA0-BEE2-D30258B1629B}"/>
              </a:ext>
            </a:extLst>
          </p:cNvPr>
          <p:cNvGrpSpPr/>
          <p:nvPr userDrawn="1"/>
        </p:nvGrpSpPr>
        <p:grpSpPr>
          <a:xfrm>
            <a:off x="6502853" y="1367198"/>
            <a:ext cx="5689147" cy="5545394"/>
            <a:chOff x="6502854" y="1312607"/>
            <a:chExt cx="5689147" cy="5545394"/>
          </a:xfrm>
        </p:grpSpPr>
        <p:sp>
          <p:nvSpPr>
            <p:cNvPr id="9" name="Freeform: Shape 8">
              <a:extLst>
                <a:ext uri="{FF2B5EF4-FFF2-40B4-BE49-F238E27FC236}">
                  <a16:creationId xmlns:a16="http://schemas.microsoft.com/office/drawing/2014/main" id="{ADF07E39-826D-480A-964A-C3F2F9743C0F}"/>
                </a:ext>
              </a:extLst>
            </p:cNvPr>
            <p:cNvSpPr/>
            <p:nvPr userDrawn="1"/>
          </p:nvSpPr>
          <p:spPr>
            <a:xfrm>
              <a:off x="6606436" y="3085351"/>
              <a:ext cx="5585565" cy="3772650"/>
            </a:xfrm>
            <a:custGeom>
              <a:avLst/>
              <a:gdLst>
                <a:gd name="connsiteX0" fmla="*/ 2845909 w 2845909"/>
                <a:gd name="connsiteY0" fmla="*/ 0 h 1922208"/>
                <a:gd name="connsiteX1" fmla="*/ 2845909 w 2845909"/>
                <a:gd name="connsiteY1" fmla="*/ 1922208 h 1922208"/>
                <a:gd name="connsiteX2" fmla="*/ 0 w 2845909"/>
                <a:gd name="connsiteY2" fmla="*/ 1922208 h 1922208"/>
                <a:gd name="connsiteX3" fmla="*/ 2845683 w 2845909"/>
                <a:gd name="connsiteY3" fmla="*/ 806 h 1922208"/>
                <a:gd name="connsiteX4" fmla="*/ 2845909 w 2845909"/>
                <a:gd name="connsiteY4" fmla="*/ 0 h 19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909" h="1922208">
                  <a:moveTo>
                    <a:pt x="2845909" y="0"/>
                  </a:moveTo>
                  <a:lnTo>
                    <a:pt x="2845909" y="1922208"/>
                  </a:lnTo>
                  <a:lnTo>
                    <a:pt x="0" y="1922208"/>
                  </a:lnTo>
                  <a:cubicBezTo>
                    <a:pt x="1337059" y="1922208"/>
                    <a:pt x="2468426" y="1113969"/>
                    <a:pt x="2845683" y="806"/>
                  </a:cubicBezTo>
                  <a:lnTo>
                    <a:pt x="28459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F34E418-15DC-44AF-9659-8F4C042A7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9338" y="6038259"/>
              <a:ext cx="1224863" cy="429199"/>
            </a:xfrm>
            <a:prstGeom prst="rect">
              <a:avLst/>
            </a:prstGeom>
          </p:spPr>
        </p:pic>
        <p:sp>
          <p:nvSpPr>
            <p:cNvPr id="11" name="Freeform: Shape 10">
              <a:extLst>
                <a:ext uri="{FF2B5EF4-FFF2-40B4-BE49-F238E27FC236}">
                  <a16:creationId xmlns:a16="http://schemas.microsoft.com/office/drawing/2014/main" id="{14CBAEB7-C8D9-4AFF-AC48-A3B7EFDB3DBF}"/>
                </a:ext>
              </a:extLst>
            </p:cNvPr>
            <p:cNvSpPr/>
            <p:nvPr userDrawn="1"/>
          </p:nvSpPr>
          <p:spPr>
            <a:xfrm>
              <a:off x="6502854" y="1312607"/>
              <a:ext cx="5689145" cy="5545394"/>
            </a:xfrm>
            <a:custGeom>
              <a:avLst/>
              <a:gdLst>
                <a:gd name="connsiteX0" fmla="*/ 2898684 w 2898684"/>
                <a:gd name="connsiteY0" fmla="*/ 0 h 2825441"/>
                <a:gd name="connsiteX1" fmla="*/ 2898684 w 2898684"/>
                <a:gd name="connsiteY1" fmla="*/ 978517 h 2825441"/>
                <a:gd name="connsiteX2" fmla="*/ 2847590 w 2898684"/>
                <a:gd name="connsiteY2" fmla="*/ 1109061 h 2825441"/>
                <a:gd name="connsiteX3" fmla="*/ 53310 w 2898684"/>
                <a:gd name="connsiteY3" fmla="*/ 2825441 h 2825441"/>
                <a:gd name="connsiteX4" fmla="*/ 0 w 2898684"/>
                <a:gd name="connsiteY4" fmla="*/ 2822996 h 2825441"/>
                <a:gd name="connsiteX5" fmla="*/ 63233 w 2898684"/>
                <a:gd name="connsiteY5" fmla="*/ 2821308 h 2825441"/>
                <a:gd name="connsiteX6" fmla="*/ 2864223 w 2898684"/>
                <a:gd name="connsiteY6" fmla="*/ 251285 h 2825441"/>
                <a:gd name="connsiteX7" fmla="*/ 2898684 w 2898684"/>
                <a:gd name="connsiteY7" fmla="*/ 0 h 2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684" h="2825441">
                  <a:moveTo>
                    <a:pt x="2898684" y="0"/>
                  </a:moveTo>
                  <a:lnTo>
                    <a:pt x="2898684" y="978517"/>
                  </a:lnTo>
                  <a:lnTo>
                    <a:pt x="2847590" y="1109061"/>
                  </a:lnTo>
                  <a:cubicBezTo>
                    <a:pt x="2403087" y="2115075"/>
                    <a:pt x="1319507" y="2825441"/>
                    <a:pt x="53310" y="2825441"/>
                  </a:cubicBezTo>
                  <a:lnTo>
                    <a:pt x="0" y="2822996"/>
                  </a:lnTo>
                  <a:lnTo>
                    <a:pt x="63233" y="2821308"/>
                  </a:lnTo>
                  <a:cubicBezTo>
                    <a:pt x="1460966" y="2746547"/>
                    <a:pt x="2607131" y="1665640"/>
                    <a:pt x="2864223" y="251285"/>
                  </a:cubicBezTo>
                  <a:lnTo>
                    <a:pt x="2898684" y="0"/>
                  </a:lnTo>
                  <a:close/>
                </a:path>
              </a:pathLst>
            </a:custGeom>
            <a:gradFill>
              <a:gsLst>
                <a:gs pos="45000">
                  <a:schemeClr val="accent1"/>
                </a:gs>
                <a:gs pos="100000">
                  <a:schemeClr val="accent2"/>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5B14F72-D4D8-4448-A13E-16708B568040}"/>
              </a:ext>
            </a:extLst>
          </p:cNvPr>
          <p:cNvSpPr>
            <a:spLocks noGrp="1"/>
          </p:cNvSpPr>
          <p:nvPr>
            <p:ph type="title" hasCustomPrompt="1"/>
          </p:nvPr>
        </p:nvSpPr>
        <p:spPr>
          <a:xfrm>
            <a:off x="831850" y="2198376"/>
            <a:ext cx="8712789" cy="1500187"/>
          </a:xfrm>
        </p:spPr>
        <p:txBody>
          <a:bodyPr anchor="b">
            <a:normAutofit/>
          </a:bodyPr>
          <a:lstStyle>
            <a:lvl1pPr>
              <a:defRPr sz="4800">
                <a:solidFill>
                  <a:schemeClr val="accent2"/>
                </a:solidFill>
              </a:defRPr>
            </a:lvl1pPr>
          </a:lstStyle>
          <a:p>
            <a:r>
              <a:rPr lang="en-US" dirty="0"/>
              <a:t>Click to edit Divider slide</a:t>
            </a:r>
          </a:p>
        </p:txBody>
      </p:sp>
      <p:sp>
        <p:nvSpPr>
          <p:cNvPr id="3" name="Text Placeholder 2">
            <a:extLst>
              <a:ext uri="{FF2B5EF4-FFF2-40B4-BE49-F238E27FC236}">
                <a16:creationId xmlns:a16="http://schemas.microsoft.com/office/drawing/2014/main" id="{35465E93-0C22-4C05-94B3-3A0D46202028}"/>
              </a:ext>
            </a:extLst>
          </p:cNvPr>
          <p:cNvSpPr>
            <a:spLocks noGrp="1"/>
          </p:cNvSpPr>
          <p:nvPr>
            <p:ph type="body" idx="1"/>
          </p:nvPr>
        </p:nvSpPr>
        <p:spPr>
          <a:xfrm>
            <a:off x="831850" y="3725551"/>
            <a:ext cx="7605140" cy="727255"/>
          </a:xfrm>
        </p:spPr>
        <p:txBody>
          <a:bodyPr anchor="ct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7558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153-EA8D-41A6-A056-9A6A0253429D}"/>
              </a:ext>
            </a:extLst>
          </p:cNvPr>
          <p:cNvSpPr>
            <a:spLocks noGrp="1"/>
          </p:cNvSpPr>
          <p:nvPr>
            <p:ph type="title"/>
          </p:nvPr>
        </p:nvSpPr>
        <p:spPr/>
        <p:txBody>
          <a:bodyPr/>
          <a:lstStyle/>
          <a:p>
            <a:r>
              <a:rPr lang="en-US"/>
              <a:t>Click to edit Master title style</a:t>
            </a:r>
          </a:p>
        </p:txBody>
      </p:sp>
      <p:sp>
        <p:nvSpPr>
          <p:cNvPr id="5" name="Footer Placeholder 8">
            <a:extLst>
              <a:ext uri="{FF2B5EF4-FFF2-40B4-BE49-F238E27FC236}">
                <a16:creationId xmlns:a16="http://schemas.microsoft.com/office/drawing/2014/main" id="{FB55D691-9ABF-4D93-91DE-9ED73CDE6AFA}"/>
              </a:ext>
            </a:extLst>
          </p:cNvPr>
          <p:cNvSpPr>
            <a:spLocks noGrp="1"/>
          </p:cNvSpPr>
          <p:nvPr>
            <p:ph type="ftr" sz="quarter" idx="4294967295"/>
          </p:nvPr>
        </p:nvSpPr>
        <p:spPr>
          <a:xfrm>
            <a:off x="1376008" y="6356350"/>
            <a:ext cx="4114800" cy="365125"/>
          </a:xfrm>
          <a:prstGeom prst="rect">
            <a:avLst/>
          </a:prstGeom>
        </p:spPr>
        <p:txBody>
          <a:bodyPr anchor="ctr"/>
          <a:lstStyle/>
          <a:p>
            <a:r>
              <a:rPr lang="en-US" sz="1200">
                <a:solidFill>
                  <a:schemeClr val="tx2"/>
                </a:solidFill>
              </a:rPr>
              <a:t>CONFIDENTIAL - FOR INTERNAL USE ONLY</a:t>
            </a:r>
            <a:endParaRPr lang="en-US" sz="1200" dirty="0">
              <a:solidFill>
                <a:schemeClr val="tx2"/>
              </a:solidFill>
            </a:endParaRPr>
          </a:p>
        </p:txBody>
      </p:sp>
      <p:sp>
        <p:nvSpPr>
          <p:cNvPr id="3" name="Slide Number Placeholder 5">
            <a:extLst>
              <a:ext uri="{FF2B5EF4-FFF2-40B4-BE49-F238E27FC236}">
                <a16:creationId xmlns:a16="http://schemas.microsoft.com/office/drawing/2014/main" id="{AFFE1EB2-B9FE-EC9D-25D0-4275587E43D6}"/>
              </a:ext>
            </a:extLst>
          </p:cNvPr>
          <p:cNvSpPr>
            <a:spLocks noGrp="1"/>
          </p:cNvSpPr>
          <p:nvPr>
            <p:ph type="sldNum" sz="quarter" idx="4"/>
          </p:nvPr>
        </p:nvSpPr>
        <p:spPr>
          <a:xfrm>
            <a:off x="369720" y="6356350"/>
            <a:ext cx="537808" cy="365125"/>
          </a:xfrm>
          <a:prstGeom prst="rect">
            <a:avLst/>
          </a:prstGeom>
        </p:spPr>
        <p:txBody>
          <a:bodyPr vert="horz" lIns="91440" tIns="45720" rIns="91440" bIns="45720" rtlCol="0" anchor="ctr"/>
          <a:lstStyle>
            <a:lvl1pPr algn="l">
              <a:defRPr sz="1200">
                <a:solidFill>
                  <a:srgbClr val="0031A7"/>
                </a:solidFill>
              </a:defRPr>
            </a:lvl1pPr>
          </a:lstStyle>
          <a:p>
            <a:r>
              <a:rPr lang="en-US" dirty="0"/>
              <a:t>| </a:t>
            </a:r>
            <a:fld id="{C2832ACA-4727-4D4C-ACEE-24DD06899962}" type="slidenum">
              <a:rPr lang="en-US" smtClean="0"/>
              <a:pPr/>
              <a:t>‹#›</a:t>
            </a:fld>
            <a:r>
              <a:rPr lang="en-US" dirty="0"/>
              <a:t> </a:t>
            </a:r>
          </a:p>
        </p:txBody>
      </p:sp>
    </p:spTree>
    <p:extLst>
      <p:ext uri="{BB962C8B-B14F-4D97-AF65-F5344CB8AC3E}">
        <p14:creationId xmlns:p14="http://schemas.microsoft.com/office/powerpoint/2010/main" val="359377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A2A256-B7F3-71DE-86A8-825422A68EDC}"/>
              </a:ext>
            </a:extLst>
          </p:cNvPr>
          <p:cNvGraphicFramePr>
            <a:graphicFrameLocks/>
          </p:cNvGraphicFramePr>
          <p:nvPr userDrawn="1">
            <p:custDataLst>
              <p:tags r:id="rId7"/>
            </p:custDataLst>
            <p:extLst>
              <p:ext uri="{D42A27DB-BD31-4B8C-83A1-F6EECF244321}">
                <p14:modId xmlns:p14="http://schemas.microsoft.com/office/powerpoint/2010/main" val="584465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5" imgH="405" progId="TCLayout.ActiveDocument.1">
                  <p:embed/>
                </p:oleObj>
              </mc:Choice>
              <mc:Fallback>
                <p:oleObj name="think-cell 幻灯片" r:id="rId8" imgW="405" imgH="405" progId="TCLayout.ActiveDocument.1">
                  <p:embed/>
                  <p:pic>
                    <p:nvPicPr>
                      <p:cNvPr id="4" name="think-cell data - do not delete" hidden="1">
                        <a:extLst>
                          <a:ext uri="{FF2B5EF4-FFF2-40B4-BE49-F238E27FC236}">
                            <a16:creationId xmlns:a16="http://schemas.microsoft.com/office/drawing/2014/main" id="{A8A2A256-B7F3-71DE-86A8-825422A68ED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2CAC8B6-5EFE-498F-9706-E2FBD6F302C0}"/>
              </a:ext>
            </a:extLst>
          </p:cNvPr>
          <p:cNvSpPr>
            <a:spLocks noGrp="1"/>
          </p:cNvSpPr>
          <p:nvPr>
            <p:ph type="title"/>
          </p:nvPr>
        </p:nvSpPr>
        <p:spPr>
          <a:xfrm>
            <a:off x="838200" y="153371"/>
            <a:ext cx="10515600" cy="7617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7BCA21-7A17-4DFF-8365-0165BBCA3ABD}"/>
              </a:ext>
            </a:extLst>
          </p:cNvPr>
          <p:cNvSpPr>
            <a:spLocks noGrp="1"/>
          </p:cNvSpPr>
          <p:nvPr>
            <p:ph type="body" idx="1"/>
          </p:nvPr>
        </p:nvSpPr>
        <p:spPr>
          <a:xfrm>
            <a:off x="838200" y="1096370"/>
            <a:ext cx="10515600" cy="50805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AA27AFA-35E9-4781-8303-2C8252E44B02}"/>
              </a:ext>
            </a:extLst>
          </p:cNvPr>
          <p:cNvSpPr>
            <a:spLocks noGrp="1"/>
          </p:cNvSpPr>
          <p:nvPr>
            <p:ph type="sldNum" sz="quarter" idx="4"/>
          </p:nvPr>
        </p:nvSpPr>
        <p:spPr>
          <a:xfrm>
            <a:off x="369720" y="6356350"/>
            <a:ext cx="537808" cy="365125"/>
          </a:xfrm>
          <a:prstGeom prst="rect">
            <a:avLst/>
          </a:prstGeom>
        </p:spPr>
        <p:txBody>
          <a:bodyPr vert="horz" lIns="91440" tIns="45720" rIns="91440" bIns="45720" rtlCol="0" anchor="ctr"/>
          <a:lstStyle>
            <a:lvl1pPr algn="l">
              <a:defRPr sz="1200">
                <a:solidFill>
                  <a:schemeClr val="tx2"/>
                </a:solidFill>
              </a:defRPr>
            </a:lvl1pPr>
          </a:lstStyle>
          <a:p>
            <a:r>
              <a:rPr lang="en-US" dirty="0">
                <a:solidFill>
                  <a:srgbClr val="0031A7"/>
                </a:solidFill>
              </a:rPr>
              <a:t>| </a:t>
            </a:r>
            <a:fld id="{C2832ACA-4727-4D4C-ACEE-24DD06899962}" type="slidenum">
              <a:rPr lang="en-US" smtClean="0">
                <a:solidFill>
                  <a:srgbClr val="0031A7"/>
                </a:solidFill>
              </a:rPr>
              <a:pPr/>
              <a:t>‹#›</a:t>
            </a:fld>
            <a:r>
              <a:rPr lang="en-US" dirty="0">
                <a:solidFill>
                  <a:srgbClr val="0031A7"/>
                </a:solidFill>
              </a:rPr>
              <a:t> </a:t>
            </a:r>
          </a:p>
        </p:txBody>
      </p:sp>
      <p:pic>
        <p:nvPicPr>
          <p:cNvPr id="8" name="Picture 7">
            <a:extLst>
              <a:ext uri="{FF2B5EF4-FFF2-40B4-BE49-F238E27FC236}">
                <a16:creationId xmlns:a16="http://schemas.microsoft.com/office/drawing/2014/main" id="{28FBC7EB-6EF8-4519-A73D-E88C75BDC3F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1113025" y="6365142"/>
            <a:ext cx="709256" cy="248528"/>
          </a:xfrm>
          <a:prstGeom prst="rect">
            <a:avLst/>
          </a:prstGeom>
        </p:spPr>
      </p:pic>
      <p:sp>
        <p:nvSpPr>
          <p:cNvPr id="9" name="Footer Placeholder 8">
            <a:extLst>
              <a:ext uri="{FF2B5EF4-FFF2-40B4-BE49-F238E27FC236}">
                <a16:creationId xmlns:a16="http://schemas.microsoft.com/office/drawing/2014/main" id="{F13DEDCB-22C0-469A-A322-6E5A15EDFDD4}"/>
              </a:ext>
            </a:extLst>
          </p:cNvPr>
          <p:cNvSpPr>
            <a:spLocks noGrp="1"/>
          </p:cNvSpPr>
          <p:nvPr>
            <p:ph type="ftr" sz="quarter" idx="3"/>
          </p:nvPr>
        </p:nvSpPr>
        <p:spPr>
          <a:xfrm>
            <a:off x="1376008" y="6365142"/>
            <a:ext cx="4114800" cy="365125"/>
          </a:xfrm>
          <a:prstGeom prst="rect">
            <a:avLst/>
          </a:prstGeom>
        </p:spPr>
        <p:txBody>
          <a:bodyPr anchor="ctr"/>
          <a:lstStyle>
            <a:lvl1pPr>
              <a:defRPr sz="1200">
                <a:solidFill>
                  <a:srgbClr val="0031A7"/>
                </a:solidFill>
              </a:defRPr>
            </a:lvl1pPr>
          </a:lstStyle>
          <a:p>
            <a:r>
              <a:rPr lang="en-US" dirty="0"/>
              <a:t>CONFIDENTIAL - FOR INTERNAL USE ONLY</a:t>
            </a:r>
          </a:p>
        </p:txBody>
      </p:sp>
      <p:cxnSp>
        <p:nvCxnSpPr>
          <p:cNvPr id="10" name="Straight Connector 9">
            <a:extLst>
              <a:ext uri="{FF2B5EF4-FFF2-40B4-BE49-F238E27FC236}">
                <a16:creationId xmlns:a16="http://schemas.microsoft.com/office/drawing/2014/main" id="{E9364390-3283-417B-B6F6-0E284DDCFFEA}"/>
              </a:ext>
            </a:extLst>
          </p:cNvPr>
          <p:cNvCxnSpPr>
            <a:cxnSpLocks/>
          </p:cNvCxnSpPr>
          <p:nvPr userDrawn="1"/>
        </p:nvCxnSpPr>
        <p:spPr>
          <a:xfrm>
            <a:off x="410547" y="6264049"/>
            <a:ext cx="11370907" cy="0"/>
          </a:xfrm>
          <a:prstGeom prst="line">
            <a:avLst/>
          </a:prstGeom>
          <a:ln>
            <a:solidFill>
              <a:srgbClr val="0031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009777"/>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61" r:id="rId4"/>
    <p:sldLayoutId id="2147483671" r:id="rId5"/>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emf"/><Relationship Id="rId11" Type="http://schemas.openxmlformats.org/officeDocument/2006/relationships/image" Target="../media/image8.png"/><Relationship Id="rId5" Type="http://schemas.openxmlformats.org/officeDocument/2006/relationships/image" Target="../media/image1.emf"/><Relationship Id="rId10" Type="http://schemas.openxmlformats.org/officeDocument/2006/relationships/image" Target="../media/image7.png"/><Relationship Id="rId4" Type="http://schemas.openxmlformats.org/officeDocument/2006/relationships/oleObject" Target="../embeddings/oleObject3.bin"/><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emf"/><Relationship Id="rId10" Type="http://schemas.openxmlformats.org/officeDocument/2006/relationships/image" Target="../media/image15.png"/><Relationship Id="rId4" Type="http://schemas.openxmlformats.org/officeDocument/2006/relationships/oleObject" Target="../embeddings/oleObject5.bin"/><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7.bin"/><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7.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8.png"/><Relationship Id="rId11" Type="http://schemas.openxmlformats.org/officeDocument/2006/relationships/chart" Target="../charts/chart5.xml"/><Relationship Id="rId5" Type="http://schemas.openxmlformats.org/officeDocument/2006/relationships/image" Target="../media/image1.emf"/><Relationship Id="rId10" Type="http://schemas.openxmlformats.org/officeDocument/2006/relationships/image" Target="../media/image22.png"/><Relationship Id="rId4" Type="http://schemas.openxmlformats.org/officeDocument/2006/relationships/oleObject" Target="../embeddings/oleObject10.bin"/><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9C0196CA-C437-EF04-D62A-D9807046E3E1}"/>
              </a:ext>
            </a:extLst>
          </p:cNvPr>
          <p:cNvSpPr/>
          <p:nvPr/>
        </p:nvSpPr>
        <p:spPr>
          <a:xfrm>
            <a:off x="0" y="2290887"/>
            <a:ext cx="12192000" cy="1962699"/>
          </a:xfrm>
          <a:prstGeom prst="rect">
            <a:avLst/>
          </a:prstGeom>
          <a:solidFill>
            <a:srgbClr val="B2CDEC"/>
          </a:solidFill>
          <a:ln>
            <a:solidFill>
              <a:srgbClr val="E5F1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5" name="think-cell data - do not delete" hidden="1">
            <a:extLst>
              <a:ext uri="{FF2B5EF4-FFF2-40B4-BE49-F238E27FC236}">
                <a16:creationId xmlns:a16="http://schemas.microsoft.com/office/drawing/2014/main" id="{5B12D589-2A32-A2F9-3E8B-8E1C3668149F}"/>
              </a:ext>
            </a:extLst>
          </p:cNvPr>
          <p:cNvGraphicFramePr>
            <a:graphicFrameLocks/>
          </p:cNvGraphicFramePr>
          <p:nvPr>
            <p:custDataLst>
              <p:tags r:id="rId1"/>
            </p:custDataLst>
            <p:extLst>
              <p:ext uri="{D42A27DB-BD31-4B8C-83A1-F6EECF244321}">
                <p14:modId xmlns:p14="http://schemas.microsoft.com/office/powerpoint/2010/main" val="2987057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5" name="think-cell data - do not delete" hidden="1">
                        <a:extLst>
                          <a:ext uri="{FF2B5EF4-FFF2-40B4-BE49-F238E27FC236}">
                            <a16:creationId xmlns:a16="http://schemas.microsoft.com/office/drawing/2014/main" id="{5B12D589-2A32-A2F9-3E8B-8E1C366814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6D347AB2-AF67-F855-6AAC-0A190027BE45}"/>
              </a:ext>
            </a:extLst>
          </p:cNvPr>
          <p:cNvSpPr>
            <a:spLocks noGrp="1"/>
          </p:cNvSpPr>
          <p:nvPr>
            <p:ph type="subTitle" idx="1"/>
          </p:nvPr>
        </p:nvSpPr>
        <p:spPr>
          <a:xfrm>
            <a:off x="2582944" y="6130465"/>
            <a:ext cx="7026112" cy="569323"/>
          </a:xfrm>
        </p:spPr>
        <p:txBody>
          <a:bodyPr anchor="ctr">
            <a:normAutofit/>
          </a:bodyPr>
          <a:lstStyle/>
          <a:p>
            <a:pPr algn="ctr"/>
            <a:r>
              <a:rPr lang="zh-CN" altLang="en-US" b="1" dirty="0">
                <a:solidFill>
                  <a:schemeClr val="tx1">
                    <a:lumMod val="50000"/>
                  </a:schemeClr>
                </a:solidFill>
                <a:cs typeface="+mn-ea"/>
                <a:sym typeface="+mn-lt"/>
              </a:rPr>
              <a:t>申报单位：</a:t>
            </a:r>
            <a:r>
              <a:rPr lang="zh-CN" altLang="zh-CN" b="1" dirty="0">
                <a:solidFill>
                  <a:schemeClr val="tx1">
                    <a:lumMod val="50000"/>
                  </a:schemeClr>
                </a:solidFill>
                <a:cs typeface="+mn-ea"/>
                <a:sym typeface="+mn-lt"/>
              </a:rPr>
              <a:t>梯瓦医药信息咨询（上海）有限公司</a:t>
            </a:r>
            <a:endParaRPr lang="zh-CN" altLang="en-US" b="1" dirty="0">
              <a:solidFill>
                <a:schemeClr val="tx1">
                  <a:lumMod val="50000"/>
                </a:schemeClr>
              </a:solidFill>
              <a:cs typeface="+mn-ea"/>
              <a:sym typeface="+mn-lt"/>
            </a:endParaRPr>
          </a:p>
        </p:txBody>
      </p:sp>
      <p:sp>
        <p:nvSpPr>
          <p:cNvPr id="19" name="文本框 18">
            <a:extLst>
              <a:ext uri="{FF2B5EF4-FFF2-40B4-BE49-F238E27FC236}">
                <a16:creationId xmlns:a16="http://schemas.microsoft.com/office/drawing/2014/main" id="{7CEFD3BE-3F6B-76FB-E5A0-699A794DC118}"/>
              </a:ext>
            </a:extLst>
          </p:cNvPr>
          <p:cNvSpPr txBox="1"/>
          <p:nvPr/>
        </p:nvSpPr>
        <p:spPr>
          <a:xfrm>
            <a:off x="1508682" y="339717"/>
            <a:ext cx="9174636" cy="1210011"/>
          </a:xfrm>
          <a:prstGeom prst="rect">
            <a:avLst/>
          </a:prstGeom>
          <a:noFill/>
        </p:spPr>
        <p:txBody>
          <a:bodyPr wrap="square" rtlCol="0">
            <a:spAutoFit/>
          </a:bodyPr>
          <a:lstStyle/>
          <a:p>
            <a:pPr algn="ctr" defTabSz="1828165">
              <a:lnSpc>
                <a:spcPct val="150000"/>
              </a:lnSpc>
              <a:defRPr/>
            </a:pPr>
            <a:r>
              <a:rPr lang="zh-CN" altLang="en-US" sz="4800" b="1" dirty="0">
                <a:solidFill>
                  <a:prstClr val="black"/>
                </a:solidFill>
                <a:cs typeface="+mn-ea"/>
                <a:sym typeface="+mn-lt"/>
              </a:rPr>
              <a:t>氘丁苯那嗪缓释片（安泰坦</a:t>
            </a:r>
            <a:r>
              <a:rPr lang="en-US" altLang="zh-CN" sz="4800" b="1" dirty="0">
                <a:solidFill>
                  <a:prstClr val="black"/>
                </a:solidFill>
                <a:cs typeface="+mn-ea"/>
                <a:sym typeface="+mn-lt"/>
              </a:rPr>
              <a:t> </a:t>
            </a:r>
            <a:r>
              <a:rPr lang="en-US" altLang="zh-CN" sz="5400" b="1" dirty="0">
                <a:solidFill>
                  <a:prstClr val="black"/>
                </a:solidFill>
                <a:cs typeface="+mn-ea"/>
                <a:sym typeface="+mn-lt"/>
              </a:rPr>
              <a:t>XR</a:t>
            </a:r>
            <a:r>
              <a:rPr lang="en-US" altLang="zh-CN" sz="4800" baseline="30000" dirty="0"/>
              <a:t>®</a:t>
            </a:r>
            <a:r>
              <a:rPr lang="zh-CN" altLang="en-US" sz="4800" b="1" dirty="0">
                <a:solidFill>
                  <a:prstClr val="black"/>
                </a:solidFill>
                <a:cs typeface="+mn-ea"/>
                <a:sym typeface="+mn-lt"/>
              </a:rPr>
              <a:t>）</a:t>
            </a:r>
            <a:endParaRPr lang="en-US" altLang="zh-CN" sz="4800" b="1" dirty="0">
              <a:solidFill>
                <a:prstClr val="black"/>
              </a:solidFill>
              <a:cs typeface="+mn-ea"/>
              <a:sym typeface="+mn-lt"/>
            </a:endParaRPr>
          </a:p>
        </p:txBody>
      </p:sp>
      <p:sp>
        <p:nvSpPr>
          <p:cNvPr id="20" name="文本框 19">
            <a:extLst>
              <a:ext uri="{FF2B5EF4-FFF2-40B4-BE49-F238E27FC236}">
                <a16:creationId xmlns:a16="http://schemas.microsoft.com/office/drawing/2014/main" id="{558BCEB0-5002-BEB5-110A-280B363A63CB}"/>
              </a:ext>
            </a:extLst>
          </p:cNvPr>
          <p:cNvSpPr txBox="1"/>
          <p:nvPr/>
        </p:nvSpPr>
        <p:spPr>
          <a:xfrm>
            <a:off x="1078346" y="1530281"/>
            <a:ext cx="10086673" cy="546112"/>
          </a:xfrm>
          <a:prstGeom prst="rect">
            <a:avLst/>
          </a:prstGeom>
          <a:noFill/>
        </p:spPr>
        <p:txBody>
          <a:bodyPr wrap="square" rtlCol="0">
            <a:spAutoFit/>
          </a:bodyPr>
          <a:lstStyle/>
          <a:p>
            <a:pPr algn="ctr">
              <a:lnSpc>
                <a:spcPct val="150000"/>
              </a:lnSpc>
              <a:spcAft>
                <a:spcPts val="600"/>
              </a:spcAft>
            </a:pPr>
            <a:r>
              <a:rPr lang="zh-CN" altLang="en-US" sz="2200" i="0" dirty="0">
                <a:solidFill>
                  <a:srgbClr val="0031A7"/>
                </a:solidFill>
                <a:effectLst/>
                <a:cs typeface="+mn-ea"/>
                <a:sym typeface="+mn-lt"/>
              </a:rPr>
              <a:t>全球首个</a:t>
            </a:r>
            <a:r>
              <a:rPr lang="zh-CN" altLang="en-US" sz="2200" i="0" dirty="0">
                <a:effectLst/>
                <a:cs typeface="+mn-ea"/>
                <a:sym typeface="+mn-lt"/>
              </a:rPr>
              <a:t>氘代</a:t>
            </a:r>
            <a:r>
              <a:rPr lang="zh-CN" altLang="en-US" sz="2200" i="0" dirty="0">
                <a:solidFill>
                  <a:srgbClr val="0031A7"/>
                </a:solidFill>
                <a:effectLst/>
                <a:cs typeface="+mn-ea"/>
                <a:sym typeface="+mn-lt"/>
              </a:rPr>
              <a:t>缓释</a:t>
            </a:r>
            <a:r>
              <a:rPr lang="zh-CN" altLang="en-US" sz="2200" i="0" dirty="0">
                <a:effectLst/>
                <a:cs typeface="+mn-ea"/>
                <a:sym typeface="+mn-lt"/>
              </a:rPr>
              <a:t>剂型</a:t>
            </a:r>
            <a:r>
              <a:rPr lang="zh-CN" altLang="en-US" sz="2200" dirty="0">
                <a:cs typeface="+mn-ea"/>
                <a:sym typeface="+mn-lt"/>
              </a:rPr>
              <a:t>、目录内药品的</a:t>
            </a:r>
            <a:r>
              <a:rPr lang="zh-CN" altLang="en-US" sz="2200" dirty="0">
                <a:solidFill>
                  <a:srgbClr val="0031A7"/>
                </a:solidFill>
                <a:cs typeface="+mn-ea"/>
                <a:sym typeface="+mn-lt"/>
              </a:rPr>
              <a:t>优化升级</a:t>
            </a:r>
            <a:endParaRPr lang="en-US" altLang="zh-CN" sz="2200" dirty="0">
              <a:solidFill>
                <a:srgbClr val="0031A7"/>
              </a:solidFill>
              <a:cs typeface="+mn-ea"/>
              <a:sym typeface="+mn-lt"/>
            </a:endParaRPr>
          </a:p>
        </p:txBody>
      </p:sp>
      <p:grpSp>
        <p:nvGrpSpPr>
          <p:cNvPr id="14" name="组合 13">
            <a:extLst>
              <a:ext uri="{FF2B5EF4-FFF2-40B4-BE49-F238E27FC236}">
                <a16:creationId xmlns:a16="http://schemas.microsoft.com/office/drawing/2014/main" id="{40E617C3-126A-A10F-0C5F-2F568AE17DFD}"/>
              </a:ext>
            </a:extLst>
          </p:cNvPr>
          <p:cNvGrpSpPr/>
          <p:nvPr/>
        </p:nvGrpSpPr>
        <p:grpSpPr>
          <a:xfrm>
            <a:off x="2619316" y="4920286"/>
            <a:ext cx="6953369" cy="956031"/>
            <a:chOff x="2497464" y="3508693"/>
            <a:chExt cx="6953369" cy="956031"/>
          </a:xfrm>
        </p:grpSpPr>
        <p:sp>
          <p:nvSpPr>
            <p:cNvPr id="9" name="文本框 8">
              <a:extLst>
                <a:ext uri="{FF2B5EF4-FFF2-40B4-BE49-F238E27FC236}">
                  <a16:creationId xmlns:a16="http://schemas.microsoft.com/office/drawing/2014/main" id="{F11EE6F1-8DF1-BDE2-BF4C-48FBDB58D0E2}"/>
                </a:ext>
              </a:extLst>
            </p:cNvPr>
            <p:cNvSpPr txBox="1"/>
            <p:nvPr/>
          </p:nvSpPr>
          <p:spPr>
            <a:xfrm>
              <a:off x="6110906" y="3508693"/>
              <a:ext cx="3339927" cy="956031"/>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zh-CN" altLang="en-US" i="0" u="none" strike="noStrike" kern="1200" cap="none" spc="0" normalizeH="0" baseline="0" noProof="0" dirty="0">
                  <a:ln>
                    <a:noFill/>
                  </a:ln>
                  <a:solidFill>
                    <a:srgbClr val="000000"/>
                  </a:solidFill>
                  <a:effectLst/>
                  <a:uLnTx/>
                  <a:uFillTx/>
                  <a:cs typeface="+mn-ea"/>
                  <a:sym typeface="+mn-lt"/>
                </a:rPr>
                <a:t>随餐不随</a:t>
              </a:r>
              <a:r>
                <a:rPr kumimoji="0" lang="zh-CN" altLang="en-US" i="0" u="none" strike="noStrike" kern="1200" cap="none" spc="0" normalizeH="0" baseline="0" noProof="0" dirty="0">
                  <a:ln>
                    <a:noFill/>
                  </a:ln>
                  <a:solidFill>
                    <a:srgbClr val="000000">
                      <a:lumMod val="50000"/>
                    </a:srgbClr>
                  </a:solidFill>
                  <a:effectLst/>
                  <a:uLnTx/>
                  <a:uFillTx/>
                  <a:cs typeface="+mn-ea"/>
                  <a:sym typeface="+mn-lt"/>
                </a:rPr>
                <a:t>餐</a:t>
              </a:r>
              <a:r>
                <a:rPr lang="zh-CN" altLang="en-US" dirty="0">
                  <a:solidFill>
                    <a:srgbClr val="0031A7"/>
                  </a:solidFill>
                  <a:cs typeface="+mn-ea"/>
                  <a:sym typeface="+mn-lt"/>
                </a:rPr>
                <a:t>均可</a:t>
              </a:r>
              <a:endParaRPr lang="en-US" altLang="zh-CN" dirty="0">
                <a:solidFill>
                  <a:srgbClr val="0031A7"/>
                </a:solidFill>
                <a:cs typeface="+mn-ea"/>
                <a:sym typeface="+mn-lt"/>
              </a:endParaRP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zh-CN" altLang="en-US" i="0" u="none" strike="noStrike" kern="1200" cap="none" spc="0" normalizeH="0" baseline="0" noProof="0" dirty="0">
                  <a:ln>
                    <a:noFill/>
                  </a:ln>
                  <a:solidFill>
                    <a:srgbClr val="000000"/>
                  </a:solidFill>
                  <a:effectLst/>
                  <a:uLnTx/>
                  <a:uFillTx/>
                  <a:cs typeface="+mn-ea"/>
                  <a:sym typeface="+mn-lt"/>
                </a:rPr>
                <a:t>助</a:t>
              </a:r>
              <a:r>
                <a:rPr lang="zh-CN" altLang="en-US" dirty="0">
                  <a:solidFill>
                    <a:srgbClr val="0031A7"/>
                  </a:solidFill>
                  <a:cs typeface="+mn-ea"/>
                  <a:sym typeface="+mn-lt"/>
                </a:rPr>
                <a:t>更多</a:t>
              </a:r>
              <a:r>
                <a:rPr kumimoji="0" lang="zh-CN" altLang="en-US" i="0" u="none" strike="noStrike" kern="1200" cap="none" spc="0" normalizeH="0" baseline="0" noProof="0" dirty="0">
                  <a:ln>
                    <a:noFill/>
                  </a:ln>
                  <a:solidFill>
                    <a:srgbClr val="000000"/>
                  </a:solidFill>
                  <a:effectLst/>
                  <a:uLnTx/>
                  <a:uFillTx/>
                  <a:cs typeface="+mn-ea"/>
                  <a:sym typeface="+mn-lt"/>
                </a:rPr>
                <a:t>患者达有效维持剂量</a:t>
              </a:r>
              <a:endParaRPr kumimoji="0" lang="en-US" altLang="zh-CN" i="0" u="none" strike="noStrike" kern="1200" cap="none" spc="0" normalizeH="0" baseline="0" noProof="0" dirty="0">
                <a:ln>
                  <a:noFill/>
                </a:ln>
                <a:solidFill>
                  <a:srgbClr val="FF0000"/>
                </a:solidFill>
                <a:effectLst/>
                <a:uLnTx/>
                <a:uFillTx/>
                <a:cs typeface="+mn-ea"/>
                <a:sym typeface="+mn-lt"/>
              </a:endParaRPr>
            </a:p>
          </p:txBody>
        </p:sp>
        <p:sp>
          <p:nvSpPr>
            <p:cNvPr id="13" name="文本框 12">
              <a:extLst>
                <a:ext uri="{FF2B5EF4-FFF2-40B4-BE49-F238E27FC236}">
                  <a16:creationId xmlns:a16="http://schemas.microsoft.com/office/drawing/2014/main" id="{DF957DCD-D0E6-A2E5-345C-791846BA5EEB}"/>
                </a:ext>
              </a:extLst>
            </p:cNvPr>
            <p:cNvSpPr txBox="1"/>
            <p:nvPr/>
          </p:nvSpPr>
          <p:spPr>
            <a:xfrm>
              <a:off x="2497464" y="3508693"/>
              <a:ext cx="3074136" cy="956031"/>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600"/>
                </a:spcAft>
                <a:buClr>
                  <a:schemeClr val="tx1"/>
                </a:buClr>
                <a:buSzTx/>
                <a:buFont typeface="Wingdings" panose="05000000000000000000" pitchFamily="2" charset="2"/>
                <a:buChar char="ü"/>
                <a:tabLst/>
                <a:defRPr/>
              </a:pPr>
              <a:r>
                <a:rPr kumimoji="0" lang="zh-CN" altLang="en-US" i="0" u="none" strike="noStrike" kern="1200" cap="none" spc="0" normalizeH="0" baseline="0" noProof="0" dirty="0">
                  <a:ln>
                    <a:noFill/>
                  </a:ln>
                  <a:solidFill>
                    <a:srgbClr val="0031A7"/>
                  </a:solidFill>
                  <a:effectLst/>
                  <a:uLnTx/>
                  <a:uFillTx/>
                  <a:cs typeface="+mn-ea"/>
                  <a:sym typeface="+mn-lt"/>
                </a:rPr>
                <a:t>每日一次</a:t>
              </a:r>
              <a:r>
                <a:rPr kumimoji="0" lang="zh-CN" altLang="en-US" i="0" u="none" strike="noStrike" kern="1200" cap="none" spc="0" normalizeH="0" baseline="0" noProof="0" dirty="0">
                  <a:ln>
                    <a:noFill/>
                  </a:ln>
                  <a:effectLst/>
                  <a:uLnTx/>
                  <a:uFillTx/>
                  <a:cs typeface="+mn-ea"/>
                  <a:sym typeface="+mn-lt"/>
                </a:rPr>
                <a:t>给药</a:t>
              </a:r>
              <a:endParaRPr kumimoji="0" lang="en-US" altLang="zh-CN" i="0" u="none" strike="noStrike" kern="1200" cap="none" spc="0" normalizeH="0" baseline="0" noProof="0" dirty="0">
                <a:ln>
                  <a:noFill/>
                </a:ln>
                <a:effectLst/>
                <a:uLnTx/>
                <a:uFillTx/>
                <a:cs typeface="+mn-ea"/>
                <a:sym typeface="+mn-lt"/>
              </a:endParaRPr>
            </a:p>
            <a:p>
              <a:pPr marL="342900" marR="0" lvl="0" indent="-342900" algn="l"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lang="zh-CN" altLang="en-US" dirty="0">
                  <a:solidFill>
                    <a:srgbClr val="0031A7"/>
                  </a:solidFill>
                  <a:cs typeface="+mn-ea"/>
                  <a:sym typeface="+mn-lt"/>
                </a:rPr>
                <a:t>增加</a:t>
              </a:r>
              <a:r>
                <a:rPr lang="en-US" altLang="zh-CN" dirty="0">
                  <a:solidFill>
                    <a:srgbClr val="0031A7"/>
                  </a:solidFill>
                  <a:cs typeface="+mn-ea"/>
                  <a:sym typeface="+mn-lt"/>
                </a:rPr>
                <a:t>24mg</a:t>
              </a:r>
              <a:r>
                <a:rPr lang="zh-CN" altLang="en-US" dirty="0">
                  <a:solidFill>
                    <a:srgbClr val="0031A7"/>
                  </a:solidFill>
                  <a:cs typeface="+mn-ea"/>
                  <a:sym typeface="+mn-lt"/>
                </a:rPr>
                <a:t>规格</a:t>
              </a:r>
              <a:endParaRPr lang="en-US" altLang="zh-CN" dirty="0">
                <a:solidFill>
                  <a:srgbClr val="0031A7"/>
                </a:solidFill>
                <a:cs typeface="+mn-ea"/>
                <a:sym typeface="+mn-lt"/>
              </a:endParaRPr>
            </a:p>
          </p:txBody>
        </p:sp>
      </p:grpSp>
      <p:pic>
        <p:nvPicPr>
          <p:cNvPr id="2" name="Picture 8">
            <a:extLst>
              <a:ext uri="{FF2B5EF4-FFF2-40B4-BE49-F238E27FC236}">
                <a16:creationId xmlns:a16="http://schemas.microsoft.com/office/drawing/2014/main" id="{8515AC83-76BB-BD06-82A2-D1B0D38B31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6797" y="104303"/>
            <a:ext cx="1224863" cy="429199"/>
          </a:xfrm>
          <a:prstGeom prst="rect">
            <a:avLst/>
          </a:prstGeom>
        </p:spPr>
      </p:pic>
      <p:sp>
        <p:nvSpPr>
          <p:cNvPr id="3" name="文本框 2">
            <a:extLst>
              <a:ext uri="{FF2B5EF4-FFF2-40B4-BE49-F238E27FC236}">
                <a16:creationId xmlns:a16="http://schemas.microsoft.com/office/drawing/2014/main" id="{01F4DFDF-2556-2B84-AC8F-80F962CA8533}"/>
              </a:ext>
            </a:extLst>
          </p:cNvPr>
          <p:cNvSpPr txBox="1"/>
          <p:nvPr/>
        </p:nvSpPr>
        <p:spPr>
          <a:xfrm>
            <a:off x="152698" y="225725"/>
            <a:ext cx="1558314" cy="307777"/>
          </a:xfrm>
          <a:prstGeom prst="rect">
            <a:avLst/>
          </a:prstGeom>
          <a:noFill/>
        </p:spPr>
        <p:txBody>
          <a:bodyPr wrap="square" lIns="0" tIns="0" rIns="0" bIns="0" rtlCol="0">
            <a:spAutoFit/>
          </a:bodyPr>
          <a:lstStyle/>
          <a:p>
            <a:pPr defTabSz="457200">
              <a:defRPr/>
            </a:pPr>
            <a:r>
              <a:rPr kumimoji="1" lang="en-US" altLang="zh-CN" sz="2000" b="1" dirty="0">
                <a:solidFill>
                  <a:srgbClr val="000000"/>
                </a:solidFill>
                <a:cs typeface="+mn-ea"/>
                <a:sym typeface="+mn-lt"/>
              </a:rPr>
              <a:t>5.1</a:t>
            </a:r>
            <a:r>
              <a:rPr kumimoji="1" lang="zh-CN" altLang="en-US" sz="2000" b="1" dirty="0">
                <a:solidFill>
                  <a:srgbClr val="000000"/>
                </a:solidFill>
                <a:cs typeface="+mn-ea"/>
                <a:sym typeface="+mn-lt"/>
              </a:rPr>
              <a:t>类创新药</a:t>
            </a:r>
          </a:p>
        </p:txBody>
      </p:sp>
      <p:sp>
        <p:nvSpPr>
          <p:cNvPr id="7" name="文本框 6">
            <a:extLst>
              <a:ext uri="{FF2B5EF4-FFF2-40B4-BE49-F238E27FC236}">
                <a16:creationId xmlns:a16="http://schemas.microsoft.com/office/drawing/2014/main" id="{6B972885-2E32-47A0-F4C2-4ADC2025F090}"/>
              </a:ext>
            </a:extLst>
          </p:cNvPr>
          <p:cNvSpPr txBox="1"/>
          <p:nvPr/>
        </p:nvSpPr>
        <p:spPr>
          <a:xfrm>
            <a:off x="0" y="4245273"/>
            <a:ext cx="12192001" cy="5810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cs typeface="+mn-ea"/>
                <a:sym typeface="+mn-lt"/>
              </a:rPr>
              <a:t>采用</a:t>
            </a:r>
            <a:r>
              <a:rPr kumimoji="0" lang="zh-CN" altLang="en-US" sz="2400" b="0" i="0" u="none" strike="noStrike" kern="1200" cap="none" spc="0" normalizeH="0" baseline="0" noProof="0" dirty="0">
                <a:ln>
                  <a:noFill/>
                </a:ln>
                <a:solidFill>
                  <a:srgbClr val="0031A7"/>
                </a:solidFill>
                <a:effectLst/>
                <a:uLnTx/>
                <a:uFillTx/>
                <a:cs typeface="+mn-ea"/>
                <a:sym typeface="+mn-lt"/>
              </a:rPr>
              <a:t>双室渗透泵控释技术，</a:t>
            </a:r>
            <a:r>
              <a:rPr kumimoji="0" lang="zh-CN" altLang="en-US" sz="2000" b="0" i="0" u="none" strike="noStrike" kern="1200" cap="none" spc="0" normalizeH="0" baseline="0" noProof="0" dirty="0">
                <a:ln>
                  <a:noFill/>
                </a:ln>
                <a:solidFill>
                  <a:srgbClr val="0031A7"/>
                </a:solidFill>
                <a:effectLst/>
                <a:uLnTx/>
                <a:uFillTx/>
                <a:cs typeface="+mn-ea"/>
                <a:sym typeface="+mn-lt"/>
              </a:rPr>
              <a:t>内控外速的双层释放</a:t>
            </a:r>
            <a:r>
              <a:rPr kumimoji="0" lang="zh-CN" altLang="en-US" sz="2000" b="0" i="0" u="none" strike="noStrike" kern="1200" cap="none" spc="0" normalizeH="0" baseline="0" noProof="0" dirty="0">
                <a:ln>
                  <a:noFill/>
                </a:ln>
                <a:effectLst/>
                <a:uLnTx/>
                <a:uFillTx/>
                <a:cs typeface="+mn-ea"/>
                <a:sym typeface="+mn-lt"/>
              </a:rPr>
              <a:t>，</a:t>
            </a:r>
            <a:r>
              <a:rPr kumimoji="0" lang="zh-CN" altLang="en-US" sz="2000" b="0" i="0" u="none" strike="noStrike" kern="1200" cap="none" spc="0" normalizeH="0" baseline="0" noProof="0" dirty="0">
                <a:ln>
                  <a:noFill/>
                </a:ln>
                <a:solidFill>
                  <a:srgbClr val="000000"/>
                </a:solidFill>
                <a:effectLst/>
                <a:uLnTx/>
                <a:uFillTx/>
                <a:cs typeface="+mn-ea"/>
                <a:sym typeface="+mn-lt"/>
              </a:rPr>
              <a:t>提升用药依从性与便捷性，助力实现标准化用药</a:t>
            </a:r>
            <a:endParaRPr kumimoji="0" lang="en-US" altLang="zh-CN" sz="2000" b="0" i="0" u="none" strike="noStrike" kern="1200" cap="none" spc="0" normalizeH="0" baseline="0" noProof="0" dirty="0">
              <a:ln>
                <a:noFill/>
              </a:ln>
              <a:solidFill>
                <a:srgbClr val="FF0000"/>
              </a:solidFill>
              <a:effectLst/>
              <a:uLnTx/>
              <a:uFillTx/>
              <a:cs typeface="+mn-ea"/>
              <a:sym typeface="+mn-lt"/>
            </a:endParaRPr>
          </a:p>
        </p:txBody>
      </p:sp>
      <p:grpSp>
        <p:nvGrpSpPr>
          <p:cNvPr id="56" name="组合 55">
            <a:extLst>
              <a:ext uri="{FF2B5EF4-FFF2-40B4-BE49-F238E27FC236}">
                <a16:creationId xmlns:a16="http://schemas.microsoft.com/office/drawing/2014/main" id="{A2A4745C-DE11-5DBA-C6AB-7024CD1462D0}"/>
              </a:ext>
            </a:extLst>
          </p:cNvPr>
          <p:cNvGrpSpPr/>
          <p:nvPr/>
        </p:nvGrpSpPr>
        <p:grpSpPr>
          <a:xfrm>
            <a:off x="266345" y="2402238"/>
            <a:ext cx="11659311" cy="1754155"/>
            <a:chOff x="282631" y="2402238"/>
            <a:chExt cx="11659311" cy="1754155"/>
          </a:xfrm>
        </p:grpSpPr>
        <p:sp>
          <p:nvSpPr>
            <p:cNvPr id="40" name="矩形 39">
              <a:extLst>
                <a:ext uri="{FF2B5EF4-FFF2-40B4-BE49-F238E27FC236}">
                  <a16:creationId xmlns:a16="http://schemas.microsoft.com/office/drawing/2014/main" id="{27667299-BBB8-8FDF-BA5F-9D1D2AC1D808}"/>
                </a:ext>
              </a:extLst>
            </p:cNvPr>
            <p:cNvSpPr/>
            <p:nvPr/>
          </p:nvSpPr>
          <p:spPr>
            <a:xfrm>
              <a:off x="4337381" y="2414646"/>
              <a:ext cx="3549812" cy="17151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a:extLst>
                <a:ext uri="{FF2B5EF4-FFF2-40B4-BE49-F238E27FC236}">
                  <a16:creationId xmlns:a16="http://schemas.microsoft.com/office/drawing/2014/main" id="{BDECE544-AD37-C19D-E5CB-2A29772570A7}"/>
                </a:ext>
              </a:extLst>
            </p:cNvPr>
            <p:cNvSpPr/>
            <p:nvPr/>
          </p:nvSpPr>
          <p:spPr>
            <a:xfrm>
              <a:off x="282631" y="2414646"/>
              <a:ext cx="3549812" cy="17151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2">
              <a:extLst>
                <a:ext uri="{FF2B5EF4-FFF2-40B4-BE49-F238E27FC236}">
                  <a16:creationId xmlns:a16="http://schemas.microsoft.com/office/drawing/2014/main" id="{32DD338D-5290-3D88-0284-3A89DFDF2CB2}"/>
                </a:ext>
              </a:extLst>
            </p:cNvPr>
            <p:cNvPicPr>
              <a:picLocks noChangeAspect="1"/>
            </p:cNvPicPr>
            <p:nvPr/>
          </p:nvPicPr>
          <p:blipFill>
            <a:blip r:embed="rId7"/>
            <a:stretch>
              <a:fillRect/>
            </a:stretch>
          </p:blipFill>
          <p:spPr>
            <a:xfrm>
              <a:off x="4954772" y="2709104"/>
              <a:ext cx="2397557" cy="1272746"/>
            </a:xfrm>
            <a:prstGeom prst="rect">
              <a:avLst/>
            </a:prstGeom>
          </p:spPr>
        </p:pic>
        <p:sp>
          <p:nvSpPr>
            <p:cNvPr id="41" name="矩形 40">
              <a:extLst>
                <a:ext uri="{FF2B5EF4-FFF2-40B4-BE49-F238E27FC236}">
                  <a16:creationId xmlns:a16="http://schemas.microsoft.com/office/drawing/2014/main" id="{6F795BCC-A491-31FF-77EC-EF8C971DCB3B}"/>
                </a:ext>
              </a:extLst>
            </p:cNvPr>
            <p:cNvSpPr/>
            <p:nvPr/>
          </p:nvSpPr>
          <p:spPr>
            <a:xfrm>
              <a:off x="8392130" y="2414646"/>
              <a:ext cx="3549812" cy="17151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文本框 81">
              <a:extLst>
                <a:ext uri="{FF2B5EF4-FFF2-40B4-BE49-F238E27FC236}">
                  <a16:creationId xmlns:a16="http://schemas.microsoft.com/office/drawing/2014/main" id="{F2D83E4D-5249-F2CE-AAB1-C9AAE7B186BD}"/>
                </a:ext>
              </a:extLst>
            </p:cNvPr>
            <p:cNvSpPr txBox="1"/>
            <p:nvPr/>
          </p:nvSpPr>
          <p:spPr>
            <a:xfrm>
              <a:off x="8387806" y="2402238"/>
              <a:ext cx="1173135" cy="369332"/>
            </a:xfrm>
            <a:prstGeom prst="rect">
              <a:avLst/>
            </a:prstGeom>
            <a:noFill/>
          </p:spPr>
          <p:txBody>
            <a:bodyPr wrap="square" rtlCol="0">
              <a:spAutoFit/>
            </a:bodyPr>
            <a:lstStyle/>
            <a:p>
              <a:pPr algn="ctr"/>
              <a:r>
                <a:rPr lang="zh-CN" altLang="en-US" dirty="0">
                  <a:cs typeface="+mn-ea"/>
                  <a:sym typeface="+mn-lt"/>
                </a:rPr>
                <a:t>整服整排</a:t>
              </a:r>
            </a:p>
          </p:txBody>
        </p:sp>
        <p:sp>
          <p:nvSpPr>
            <p:cNvPr id="81" name="文本框 80">
              <a:extLst>
                <a:ext uri="{FF2B5EF4-FFF2-40B4-BE49-F238E27FC236}">
                  <a16:creationId xmlns:a16="http://schemas.microsoft.com/office/drawing/2014/main" id="{C5F649AA-B854-C329-FE94-99545906F1FD}"/>
                </a:ext>
              </a:extLst>
            </p:cNvPr>
            <p:cNvSpPr txBox="1"/>
            <p:nvPr/>
          </p:nvSpPr>
          <p:spPr>
            <a:xfrm>
              <a:off x="4348663" y="2402238"/>
              <a:ext cx="1173135" cy="369332"/>
            </a:xfrm>
            <a:prstGeom prst="rect">
              <a:avLst/>
            </a:prstGeom>
            <a:noFill/>
          </p:spPr>
          <p:txBody>
            <a:bodyPr wrap="square" rtlCol="0">
              <a:spAutoFit/>
            </a:bodyPr>
            <a:lstStyle/>
            <a:p>
              <a:pPr algn="ctr"/>
              <a:r>
                <a:rPr lang="zh-CN" altLang="en-US" dirty="0">
                  <a:cs typeface="+mn-ea"/>
                  <a:sym typeface="+mn-lt"/>
                </a:rPr>
                <a:t>平稳长效</a:t>
              </a:r>
            </a:p>
          </p:txBody>
        </p:sp>
        <p:sp>
          <p:nvSpPr>
            <p:cNvPr id="6" name="TextBox 22">
              <a:extLst>
                <a:ext uri="{FF2B5EF4-FFF2-40B4-BE49-F238E27FC236}">
                  <a16:creationId xmlns:a16="http://schemas.microsoft.com/office/drawing/2014/main" id="{78984781-070C-D804-8DB4-F80E14E68316}"/>
                </a:ext>
              </a:extLst>
            </p:cNvPr>
            <p:cNvSpPr txBox="1"/>
            <p:nvPr/>
          </p:nvSpPr>
          <p:spPr>
            <a:xfrm>
              <a:off x="3582006" y="3016520"/>
              <a:ext cx="978060" cy="307777"/>
            </a:xfrm>
            <a:prstGeom prst="rect">
              <a:avLst/>
            </a:prstGeom>
            <a:noFill/>
            <a:ln>
              <a:noFill/>
            </a:ln>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水</a:t>
              </a:r>
              <a:endParaRPr kumimoji="0" lang="en-GB" sz="14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Straight Arrow Connector 24">
              <a:extLst>
                <a:ext uri="{FF2B5EF4-FFF2-40B4-BE49-F238E27FC236}">
                  <a16:creationId xmlns:a16="http://schemas.microsoft.com/office/drawing/2014/main" id="{DA5417B4-E29A-B79B-1B2A-AFB13A5CAF7C}"/>
                </a:ext>
              </a:extLst>
            </p:cNvPr>
            <p:cNvCxnSpPr>
              <a:cxnSpLocks/>
            </p:cNvCxnSpPr>
            <p:nvPr/>
          </p:nvCxnSpPr>
          <p:spPr>
            <a:xfrm>
              <a:off x="3784951" y="3358515"/>
              <a:ext cx="600782" cy="0"/>
            </a:xfrm>
            <a:prstGeom prst="straightConnector1">
              <a:avLst/>
            </a:prstGeom>
            <a:ln w="38100">
              <a:solidFill>
                <a:srgbClr val="0031A7"/>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22">
              <a:extLst>
                <a:ext uri="{FF2B5EF4-FFF2-40B4-BE49-F238E27FC236}">
                  <a16:creationId xmlns:a16="http://schemas.microsoft.com/office/drawing/2014/main" id="{7D36A392-2C2D-94D1-BE77-A6A78A084740}"/>
                </a:ext>
              </a:extLst>
            </p:cNvPr>
            <p:cNvSpPr txBox="1"/>
            <p:nvPr/>
          </p:nvSpPr>
          <p:spPr>
            <a:xfrm>
              <a:off x="7659020" y="3016520"/>
              <a:ext cx="978060" cy="307777"/>
            </a:xfrm>
            <a:prstGeom prst="rect">
              <a:avLst/>
            </a:prstGeom>
            <a:noFill/>
            <a:ln>
              <a:noFill/>
            </a:ln>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水</a:t>
              </a:r>
              <a:endParaRPr kumimoji="0" lang="en-GB" sz="14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7" name="直接连接符 66">
              <a:extLst>
                <a:ext uri="{FF2B5EF4-FFF2-40B4-BE49-F238E27FC236}">
                  <a16:creationId xmlns:a16="http://schemas.microsoft.com/office/drawing/2014/main" id="{5A4E214B-C969-5CE1-86EE-022E550C1AE3}"/>
                </a:ext>
              </a:extLst>
            </p:cNvPr>
            <p:cNvCxnSpPr>
              <a:cxnSpLocks/>
            </p:cNvCxnSpPr>
            <p:nvPr/>
          </p:nvCxnSpPr>
          <p:spPr>
            <a:xfrm>
              <a:off x="6757617" y="3644300"/>
              <a:ext cx="0" cy="21482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TextBox 17">
              <a:extLst>
                <a:ext uri="{FF2B5EF4-FFF2-40B4-BE49-F238E27FC236}">
                  <a16:creationId xmlns:a16="http://schemas.microsoft.com/office/drawing/2014/main" id="{058675F1-4D57-CCE6-7826-853E4B583B91}"/>
                </a:ext>
              </a:extLst>
            </p:cNvPr>
            <p:cNvSpPr txBox="1"/>
            <p:nvPr/>
          </p:nvSpPr>
          <p:spPr>
            <a:xfrm>
              <a:off x="6253942" y="3902477"/>
              <a:ext cx="1015612" cy="253916"/>
            </a:xfrm>
            <a:prstGeom prst="rect">
              <a:avLst/>
            </a:prstGeom>
            <a:noFill/>
          </p:spPr>
          <p:txBody>
            <a:bodyPr wrap="square" rtlCol="0">
              <a:spAutoFit/>
            </a:bodyPr>
            <a:lstStyle/>
            <a:p>
              <a:pPr marL="0" marR="0" lvl="0" indent="0" algn="ctr" defTabSz="911929"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effectLst/>
                  <a:uLnTx/>
                  <a:uFillTx/>
                  <a:cs typeface="+mn-ea"/>
                  <a:sym typeface="+mn-lt"/>
                </a:rPr>
                <a:t>渗透推动层</a:t>
              </a:r>
              <a:endParaRPr kumimoji="0" lang="en-GB" sz="1050" i="0" u="none" strike="noStrike" kern="1200" cap="none" spc="0" normalizeH="0" baseline="0" noProof="0" dirty="0">
                <a:ln>
                  <a:noFill/>
                </a:ln>
                <a:effectLst/>
                <a:uLnTx/>
                <a:uFillTx/>
                <a:cs typeface="+mn-ea"/>
                <a:sym typeface="+mn-lt"/>
              </a:endParaRPr>
            </a:p>
          </p:txBody>
        </p:sp>
        <p:pic>
          <p:nvPicPr>
            <p:cNvPr id="23" name="图片 6">
              <a:extLst>
                <a:ext uri="{FF2B5EF4-FFF2-40B4-BE49-F238E27FC236}">
                  <a16:creationId xmlns:a16="http://schemas.microsoft.com/office/drawing/2014/main" id="{B1900029-3F0B-FACD-A612-B2598DDAA77D}"/>
                </a:ext>
              </a:extLst>
            </p:cNvPr>
            <p:cNvPicPr>
              <a:picLocks noChangeAspect="1"/>
            </p:cNvPicPr>
            <p:nvPr/>
          </p:nvPicPr>
          <p:blipFill>
            <a:blip r:embed="rId8"/>
            <a:stretch>
              <a:fillRect/>
            </a:stretch>
          </p:blipFill>
          <p:spPr>
            <a:xfrm>
              <a:off x="9208342" y="2728547"/>
              <a:ext cx="2048046" cy="1166320"/>
            </a:xfrm>
            <a:prstGeom prst="rect">
              <a:avLst/>
            </a:prstGeom>
          </p:spPr>
        </p:pic>
        <p:cxnSp>
          <p:nvCxnSpPr>
            <p:cNvPr id="12" name="Straight Arrow Connector 24">
              <a:extLst>
                <a:ext uri="{FF2B5EF4-FFF2-40B4-BE49-F238E27FC236}">
                  <a16:creationId xmlns:a16="http://schemas.microsoft.com/office/drawing/2014/main" id="{0F44CA64-860C-19BC-4100-58277094CCEA}"/>
                </a:ext>
              </a:extLst>
            </p:cNvPr>
            <p:cNvCxnSpPr>
              <a:cxnSpLocks/>
            </p:cNvCxnSpPr>
            <p:nvPr/>
          </p:nvCxnSpPr>
          <p:spPr>
            <a:xfrm>
              <a:off x="7861965" y="3358515"/>
              <a:ext cx="600782" cy="0"/>
            </a:xfrm>
            <a:prstGeom prst="straightConnector1">
              <a:avLst/>
            </a:prstGeom>
            <a:ln w="38100">
              <a:solidFill>
                <a:srgbClr val="0031A7"/>
              </a:solidFill>
              <a:tailEnd type="triangle"/>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0DB5DFBC-E2A7-B872-19B2-E4447DC64F5E}"/>
                </a:ext>
              </a:extLst>
            </p:cNvPr>
            <p:cNvSpPr txBox="1"/>
            <p:nvPr/>
          </p:nvSpPr>
          <p:spPr>
            <a:xfrm>
              <a:off x="289900" y="2402238"/>
              <a:ext cx="1173135" cy="369332"/>
            </a:xfrm>
            <a:prstGeom prst="rect">
              <a:avLst/>
            </a:prstGeom>
            <a:noFill/>
          </p:spPr>
          <p:txBody>
            <a:bodyPr wrap="square" rtlCol="0">
              <a:spAutoFit/>
            </a:bodyPr>
            <a:lstStyle/>
            <a:p>
              <a:pPr algn="ctr"/>
              <a:r>
                <a:rPr lang="zh-CN" altLang="en-US" dirty="0">
                  <a:cs typeface="+mn-ea"/>
                  <a:sym typeface="+mn-lt"/>
                </a:rPr>
                <a:t>快速起效</a:t>
              </a:r>
            </a:p>
          </p:txBody>
        </p:sp>
        <p:sp>
          <p:nvSpPr>
            <p:cNvPr id="28" name="TextBox 16">
              <a:extLst>
                <a:ext uri="{FF2B5EF4-FFF2-40B4-BE49-F238E27FC236}">
                  <a16:creationId xmlns:a16="http://schemas.microsoft.com/office/drawing/2014/main" id="{72C6DABE-4CE8-FE03-0192-DF25D3FACEBE}"/>
                </a:ext>
              </a:extLst>
            </p:cNvPr>
            <p:cNvSpPr txBox="1"/>
            <p:nvPr/>
          </p:nvSpPr>
          <p:spPr>
            <a:xfrm>
              <a:off x="771901" y="3716691"/>
              <a:ext cx="766413"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水</a:t>
              </a:r>
            </a:p>
          </p:txBody>
        </p:sp>
        <p:pic>
          <p:nvPicPr>
            <p:cNvPr id="43" name="Picture 8">
              <a:extLst>
                <a:ext uri="{FF2B5EF4-FFF2-40B4-BE49-F238E27FC236}">
                  <a16:creationId xmlns:a16="http://schemas.microsoft.com/office/drawing/2014/main" id="{40B246EE-D4C3-2923-7596-66AE04F9F090}"/>
                </a:ext>
              </a:extLst>
            </p:cNvPr>
            <p:cNvPicPr>
              <a:picLocks noChangeAspect="1"/>
            </p:cNvPicPr>
            <p:nvPr/>
          </p:nvPicPr>
          <p:blipFill rotWithShape="1">
            <a:blip r:embed="rId9" cstate="screen"/>
            <a:srcRect l="36599" t="5468" r="37577" b="58225"/>
            <a:stretch>
              <a:fillRect/>
            </a:stretch>
          </p:blipFill>
          <p:spPr>
            <a:xfrm>
              <a:off x="5531400" y="2464804"/>
              <a:ext cx="1312001" cy="453148"/>
            </a:xfrm>
            <a:prstGeom prst="rect">
              <a:avLst/>
            </a:prstGeom>
          </p:spPr>
        </p:pic>
        <p:sp>
          <p:nvSpPr>
            <p:cNvPr id="46" name="TextBox 14">
              <a:extLst>
                <a:ext uri="{FF2B5EF4-FFF2-40B4-BE49-F238E27FC236}">
                  <a16:creationId xmlns:a16="http://schemas.microsoft.com/office/drawing/2014/main" id="{EC787765-EEA0-DA6A-5E0F-C7CDB377E499}"/>
                </a:ext>
              </a:extLst>
            </p:cNvPr>
            <p:cNvSpPr txBox="1"/>
            <p:nvPr/>
          </p:nvSpPr>
          <p:spPr>
            <a:xfrm>
              <a:off x="4744606" y="2677293"/>
              <a:ext cx="1242877"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激光钻孔释药孔</a:t>
              </a:r>
            </a:p>
          </p:txBody>
        </p:sp>
        <p:cxnSp>
          <p:nvCxnSpPr>
            <p:cNvPr id="33" name="Connector: Elbow 18">
              <a:extLst>
                <a:ext uri="{FF2B5EF4-FFF2-40B4-BE49-F238E27FC236}">
                  <a16:creationId xmlns:a16="http://schemas.microsoft.com/office/drawing/2014/main" id="{6EA689A2-FA3C-1A19-DD7C-5FC3AA8656E9}"/>
                </a:ext>
              </a:extLst>
            </p:cNvPr>
            <p:cNvCxnSpPr>
              <a:cxnSpLocks/>
            </p:cNvCxnSpPr>
            <p:nvPr/>
          </p:nvCxnSpPr>
          <p:spPr>
            <a:xfrm>
              <a:off x="5897141" y="2781401"/>
              <a:ext cx="259817" cy="150598"/>
            </a:xfrm>
            <a:prstGeom prst="bentConnector3">
              <a:avLst>
                <a:gd name="adj1" fmla="val 9988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13">
              <a:extLst>
                <a:ext uri="{FF2B5EF4-FFF2-40B4-BE49-F238E27FC236}">
                  <a16:creationId xmlns:a16="http://schemas.microsoft.com/office/drawing/2014/main" id="{C945E8EB-7288-6754-6C9B-92CF2517C27E}"/>
                </a:ext>
              </a:extLst>
            </p:cNvPr>
            <p:cNvSpPr txBox="1"/>
            <p:nvPr/>
          </p:nvSpPr>
          <p:spPr>
            <a:xfrm>
              <a:off x="310668" y="3240153"/>
              <a:ext cx="1153807"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速释外层包衣</a:t>
              </a:r>
            </a:p>
          </p:txBody>
        </p:sp>
        <p:cxnSp>
          <p:nvCxnSpPr>
            <p:cNvPr id="42" name="连接符: 肘形 41">
              <a:extLst>
                <a:ext uri="{FF2B5EF4-FFF2-40B4-BE49-F238E27FC236}">
                  <a16:creationId xmlns:a16="http://schemas.microsoft.com/office/drawing/2014/main" id="{9C66500A-B4F3-3B84-4049-3FBA66AA9AB3}"/>
                </a:ext>
              </a:extLst>
            </p:cNvPr>
            <p:cNvCxnSpPr>
              <a:cxnSpLocks/>
            </p:cNvCxnSpPr>
            <p:nvPr/>
          </p:nvCxnSpPr>
          <p:spPr>
            <a:xfrm flipV="1">
              <a:off x="894657" y="3039816"/>
              <a:ext cx="791226" cy="157997"/>
            </a:xfrm>
            <a:prstGeom prst="bentConnector3">
              <a:avLst>
                <a:gd name="adj1" fmla="val 6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15">
              <a:extLst>
                <a:ext uri="{FF2B5EF4-FFF2-40B4-BE49-F238E27FC236}">
                  <a16:creationId xmlns:a16="http://schemas.microsoft.com/office/drawing/2014/main" id="{8187F403-16B0-4128-4898-CC4311349A4B}"/>
                </a:ext>
              </a:extLst>
            </p:cNvPr>
            <p:cNvSpPr txBox="1"/>
            <p:nvPr/>
          </p:nvSpPr>
          <p:spPr>
            <a:xfrm>
              <a:off x="6219724" y="2570166"/>
              <a:ext cx="957765"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释药层</a:t>
              </a:r>
            </a:p>
          </p:txBody>
        </p:sp>
        <p:cxnSp>
          <p:nvCxnSpPr>
            <p:cNvPr id="48" name="Straight Connector 28">
              <a:extLst>
                <a:ext uri="{FF2B5EF4-FFF2-40B4-BE49-F238E27FC236}">
                  <a16:creationId xmlns:a16="http://schemas.microsoft.com/office/drawing/2014/main" id="{D6CDE49E-2E39-445D-16D2-3A4BAE34D7CA}"/>
                </a:ext>
              </a:extLst>
            </p:cNvPr>
            <p:cNvCxnSpPr>
              <a:cxnSpLocks/>
            </p:cNvCxnSpPr>
            <p:nvPr/>
          </p:nvCxnSpPr>
          <p:spPr>
            <a:xfrm>
              <a:off x="6686844" y="2796464"/>
              <a:ext cx="0" cy="400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20">
              <a:extLst>
                <a:ext uri="{FF2B5EF4-FFF2-40B4-BE49-F238E27FC236}">
                  <a16:creationId xmlns:a16="http://schemas.microsoft.com/office/drawing/2014/main" id="{EAA5C2CC-F483-7ECF-0691-83FC52236F8A}"/>
                </a:ext>
              </a:extLst>
            </p:cNvPr>
            <p:cNvCxnSpPr>
              <a:cxnSpLocks/>
            </p:cNvCxnSpPr>
            <p:nvPr/>
          </p:nvCxnSpPr>
          <p:spPr>
            <a:xfrm>
              <a:off x="3047142" y="3309313"/>
              <a:ext cx="229310" cy="145195"/>
            </a:xfrm>
            <a:prstGeom prst="bentConnector3">
              <a:avLst>
                <a:gd name="adj1" fmla="val 10046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16">
              <a:extLst>
                <a:ext uri="{FF2B5EF4-FFF2-40B4-BE49-F238E27FC236}">
                  <a16:creationId xmlns:a16="http://schemas.microsoft.com/office/drawing/2014/main" id="{1F0C7552-87D4-BF7D-D30B-FFA4E9F620C9}"/>
                </a:ext>
              </a:extLst>
            </p:cNvPr>
            <p:cNvSpPr txBox="1"/>
            <p:nvPr/>
          </p:nvSpPr>
          <p:spPr>
            <a:xfrm>
              <a:off x="2982320" y="3446311"/>
              <a:ext cx="697068"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半透膜</a:t>
              </a:r>
            </a:p>
          </p:txBody>
        </p:sp>
      </p:grpSp>
      <p:cxnSp>
        <p:nvCxnSpPr>
          <p:cNvPr id="53" name="Straight Arrow Connector 27">
            <a:extLst>
              <a:ext uri="{FF2B5EF4-FFF2-40B4-BE49-F238E27FC236}">
                <a16:creationId xmlns:a16="http://schemas.microsoft.com/office/drawing/2014/main" id="{48427F29-72D8-FCF7-1640-AA97D570ABC7}"/>
              </a:ext>
            </a:extLst>
          </p:cNvPr>
          <p:cNvCxnSpPr>
            <a:cxnSpLocks/>
          </p:cNvCxnSpPr>
          <p:nvPr/>
        </p:nvCxnSpPr>
        <p:spPr>
          <a:xfrm flipV="1">
            <a:off x="1246178" y="3553052"/>
            <a:ext cx="300622" cy="206076"/>
          </a:xfrm>
          <a:prstGeom prst="straightConnector1">
            <a:avLst/>
          </a:prstGeom>
          <a:ln w="38100">
            <a:solidFill>
              <a:srgbClr val="0031A7"/>
            </a:solidFill>
            <a:tailEnd type="triangle"/>
          </a:ln>
        </p:spPr>
        <p:style>
          <a:lnRef idx="1">
            <a:schemeClr val="accent1"/>
          </a:lnRef>
          <a:fillRef idx="0">
            <a:schemeClr val="accent1"/>
          </a:fillRef>
          <a:effectRef idx="0">
            <a:schemeClr val="accent1"/>
          </a:effectRef>
          <a:fontRef idx="minor">
            <a:schemeClr val="tx1"/>
          </a:fontRef>
        </p:style>
      </p:cxnSp>
      <p:pic>
        <p:nvPicPr>
          <p:cNvPr id="59" name="图片 58" descr="修改图片颜色">
            <a:extLst>
              <a:ext uri="{FF2B5EF4-FFF2-40B4-BE49-F238E27FC236}">
                <a16:creationId xmlns:a16="http://schemas.microsoft.com/office/drawing/2014/main" id="{FB150EAB-E938-5FF3-03C7-EBC4EE03F721}"/>
              </a:ext>
            </a:extLst>
          </p:cNvPr>
          <p:cNvPicPr>
            <a:picLocks noChangeAspect="1"/>
          </p:cNvPicPr>
          <p:nvPr/>
        </p:nvPicPr>
        <p:blipFill>
          <a:blip r:embed="rId10"/>
          <a:stretch>
            <a:fillRect/>
          </a:stretch>
        </p:blipFill>
        <p:spPr>
          <a:xfrm>
            <a:off x="1529111" y="2814042"/>
            <a:ext cx="1598841" cy="986062"/>
          </a:xfrm>
          <a:prstGeom prst="rect">
            <a:avLst/>
          </a:prstGeom>
        </p:spPr>
      </p:pic>
      <p:pic>
        <p:nvPicPr>
          <p:cNvPr id="60" name="图片 59" descr="矢量智能对象11">
            <a:extLst>
              <a:ext uri="{FF2B5EF4-FFF2-40B4-BE49-F238E27FC236}">
                <a16:creationId xmlns:a16="http://schemas.microsoft.com/office/drawing/2014/main" id="{510C8E52-2A16-54E2-C3B0-397B66966CC3}"/>
              </a:ext>
            </a:extLst>
          </p:cNvPr>
          <p:cNvPicPr>
            <a:picLocks noChangeAspect="1"/>
          </p:cNvPicPr>
          <p:nvPr/>
        </p:nvPicPr>
        <p:blipFill>
          <a:blip r:embed="rId11"/>
          <a:stretch>
            <a:fillRect/>
          </a:stretch>
        </p:blipFill>
        <p:spPr>
          <a:xfrm>
            <a:off x="1164266" y="2643074"/>
            <a:ext cx="1026073" cy="969266"/>
          </a:xfrm>
          <a:prstGeom prst="rect">
            <a:avLst/>
          </a:prstGeom>
        </p:spPr>
      </p:pic>
      <p:pic>
        <p:nvPicPr>
          <p:cNvPr id="62" name="图片 61" descr="矢量智能对象11">
            <a:extLst>
              <a:ext uri="{FF2B5EF4-FFF2-40B4-BE49-F238E27FC236}">
                <a16:creationId xmlns:a16="http://schemas.microsoft.com/office/drawing/2014/main" id="{2E217777-3C2E-AD51-24AC-EA97B7FEED75}"/>
              </a:ext>
            </a:extLst>
          </p:cNvPr>
          <p:cNvPicPr>
            <a:picLocks noChangeAspect="1"/>
          </p:cNvPicPr>
          <p:nvPr/>
        </p:nvPicPr>
        <p:blipFill>
          <a:blip r:embed="rId11">
            <a:lum bright="70000" contrast="-70000"/>
          </a:blip>
          <a:stretch>
            <a:fillRect/>
          </a:stretch>
        </p:blipFill>
        <p:spPr>
          <a:xfrm>
            <a:off x="1023865" y="3159863"/>
            <a:ext cx="867051" cy="819048"/>
          </a:xfrm>
          <a:prstGeom prst="rect">
            <a:avLst/>
          </a:prstGeom>
        </p:spPr>
      </p:pic>
      <p:pic>
        <p:nvPicPr>
          <p:cNvPr id="63" name="图片 62" descr="图层 6">
            <a:extLst>
              <a:ext uri="{FF2B5EF4-FFF2-40B4-BE49-F238E27FC236}">
                <a16:creationId xmlns:a16="http://schemas.microsoft.com/office/drawing/2014/main" id="{8444D93C-0AA0-AE4E-6252-514274EB246C}"/>
              </a:ext>
            </a:extLst>
          </p:cNvPr>
          <p:cNvPicPr>
            <a:picLocks noChangeAspect="1"/>
          </p:cNvPicPr>
          <p:nvPr/>
        </p:nvPicPr>
        <p:blipFill>
          <a:blip r:embed="rId12"/>
          <a:stretch>
            <a:fillRect/>
          </a:stretch>
        </p:blipFill>
        <p:spPr>
          <a:xfrm>
            <a:off x="1572126" y="3374510"/>
            <a:ext cx="218440" cy="253365"/>
          </a:xfrm>
          <a:prstGeom prst="rect">
            <a:avLst/>
          </a:prstGeom>
        </p:spPr>
      </p:pic>
      <p:pic>
        <p:nvPicPr>
          <p:cNvPr id="68" name="图片 67" descr="矢量智能对象 拷贝2">
            <a:extLst>
              <a:ext uri="{FF2B5EF4-FFF2-40B4-BE49-F238E27FC236}">
                <a16:creationId xmlns:a16="http://schemas.microsoft.com/office/drawing/2014/main" id="{8A3D6C34-980C-7A51-8FDA-B9A3CD0E4310}"/>
              </a:ext>
            </a:extLst>
          </p:cNvPr>
          <p:cNvPicPr>
            <a:picLocks noChangeAspect="1"/>
          </p:cNvPicPr>
          <p:nvPr/>
        </p:nvPicPr>
        <p:blipFill>
          <a:blip r:embed="rId13"/>
          <a:stretch>
            <a:fillRect/>
          </a:stretch>
        </p:blipFill>
        <p:spPr>
          <a:xfrm>
            <a:off x="1543441" y="2677977"/>
            <a:ext cx="1508563" cy="1458000"/>
          </a:xfrm>
          <a:prstGeom prst="rect">
            <a:avLst/>
          </a:prstGeom>
        </p:spPr>
      </p:pic>
    </p:spTree>
    <p:extLst>
      <p:ext uri="{BB962C8B-B14F-4D97-AF65-F5344CB8AC3E}">
        <p14:creationId xmlns:p14="http://schemas.microsoft.com/office/powerpoint/2010/main" val="1373752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CDACD90-0532-9663-3946-C7FDA11A0C9A}"/>
              </a:ext>
            </a:extLst>
          </p:cNvPr>
          <p:cNvGraphicFramePr>
            <a:graphicFrameLocks/>
          </p:cNvGraphicFramePr>
          <p:nvPr>
            <p:custDataLst>
              <p:tags r:id="rId1"/>
            </p:custDataLst>
            <p:extLst>
              <p:ext uri="{D42A27DB-BD31-4B8C-83A1-F6EECF244321}">
                <p14:modId xmlns:p14="http://schemas.microsoft.com/office/powerpoint/2010/main" val="2757921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5" name="think-cell data - do not delete" hidden="1">
                        <a:extLst>
                          <a:ext uri="{FF2B5EF4-FFF2-40B4-BE49-F238E27FC236}">
                            <a16:creationId xmlns:a16="http://schemas.microsoft.com/office/drawing/2014/main" id="{7CDACD90-0532-9663-3946-C7FDA11A0C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2A944EFC-15A0-B686-45B9-93BAD3B3BCF6}"/>
              </a:ext>
            </a:extLst>
          </p:cNvPr>
          <p:cNvSpPr txBox="1"/>
          <p:nvPr/>
        </p:nvSpPr>
        <p:spPr bwMode="gray">
          <a:xfrm>
            <a:off x="6194200" y="1388804"/>
            <a:ext cx="5590966" cy="2608980"/>
          </a:xfrm>
          <a:prstGeom prst="rect">
            <a:avLst/>
          </a:prstGeom>
          <a:noFill/>
          <a:ln w="19050">
            <a:solidFill>
              <a:srgbClr val="0031A7"/>
            </a:solidFill>
          </a:ln>
        </p:spPr>
        <p:txBody>
          <a:bodyPr wrap="square" anchor="ctr">
            <a:noAutofit/>
          </a:bodyPr>
          <a:lstStyle/>
          <a:p>
            <a:pPr marL="192010" indent="-144007" algn="just" defTabSz="609630">
              <a:lnSpc>
                <a:spcPct val="120000"/>
              </a:lnSpc>
              <a:spcBef>
                <a:spcPts val="400"/>
              </a:spcBef>
              <a:buClr>
                <a:srgbClr val="000000"/>
              </a:buClr>
              <a:buFont typeface="Arial" panose="020B0604020202020204" pitchFamily="34" charset="0"/>
              <a:buChar char="•"/>
              <a:defRPr/>
            </a:pPr>
            <a:endParaRPr lang="en-US" altLang="zh-CN" sz="1600" kern="0" dirty="0">
              <a:cs typeface="+mn-ea"/>
              <a:sym typeface="+mn-lt"/>
            </a:endParaRPr>
          </a:p>
          <a:p>
            <a:pPr marL="192010" indent="-144007" algn="just" defTabSz="609630">
              <a:lnSpc>
                <a:spcPct val="120000"/>
              </a:lnSpc>
              <a:spcBef>
                <a:spcPts val="400"/>
              </a:spcBef>
              <a:buClr>
                <a:srgbClr val="000000"/>
              </a:buClr>
              <a:buFont typeface="Arial" panose="020B0604020202020204" pitchFamily="34" charset="0"/>
              <a:buChar char="•"/>
              <a:defRPr/>
            </a:pPr>
            <a:r>
              <a:rPr lang="zh-CN" altLang="en-US" sz="1400" kern="0" dirty="0">
                <a:cs typeface="+mn-ea"/>
                <a:sym typeface="+mn-lt"/>
              </a:rPr>
              <a:t>医保目录中仅有</a:t>
            </a:r>
            <a:r>
              <a:rPr lang="en-US" altLang="zh-CN" sz="1400" kern="0" dirty="0">
                <a:cs typeface="+mn-ea"/>
                <a:sym typeface="+mn-lt"/>
              </a:rPr>
              <a:t>1</a:t>
            </a:r>
            <a:r>
              <a:rPr lang="zh-CN" altLang="en-US" sz="1400" kern="0" dirty="0">
                <a:cs typeface="+mn-ea"/>
                <a:sym typeface="+mn-lt"/>
              </a:rPr>
              <a:t>个同时覆盖</a:t>
            </a:r>
            <a:r>
              <a:rPr lang="en-US" altLang="zh-CN" sz="1400" kern="0" dirty="0">
                <a:cs typeface="+mn-ea"/>
                <a:sym typeface="+mn-lt"/>
              </a:rPr>
              <a:t>TD</a:t>
            </a:r>
            <a:r>
              <a:rPr lang="zh-CN" altLang="en-US" sz="1400" kern="0" dirty="0">
                <a:cs typeface="+mn-ea"/>
                <a:sym typeface="+mn-lt"/>
              </a:rPr>
              <a:t>和</a:t>
            </a:r>
            <a:r>
              <a:rPr lang="en-US" altLang="zh-CN" sz="1400" kern="0" dirty="0">
                <a:cs typeface="+mn-ea"/>
                <a:sym typeface="+mn-lt"/>
              </a:rPr>
              <a:t>HD</a:t>
            </a:r>
            <a:r>
              <a:rPr lang="zh-CN" altLang="en-US" sz="1400" kern="0" dirty="0">
                <a:cs typeface="+mn-ea"/>
                <a:sym typeface="+mn-lt"/>
              </a:rPr>
              <a:t>相关舞蹈病双适应症的氘丁苯那嗪片，特别是</a:t>
            </a:r>
            <a:r>
              <a:rPr lang="en-US" altLang="zh-CN" sz="1400" kern="0" dirty="0">
                <a:cs typeface="+mn-ea"/>
                <a:sym typeface="+mn-lt"/>
              </a:rPr>
              <a:t>TD</a:t>
            </a:r>
            <a:r>
              <a:rPr lang="zh-CN" altLang="en-US" sz="1400" kern="0" dirty="0">
                <a:cs typeface="+mn-ea"/>
                <a:sym typeface="+mn-lt"/>
              </a:rPr>
              <a:t>适应症只有</a:t>
            </a:r>
            <a:r>
              <a:rPr lang="en-US" altLang="zh-CN" sz="1400" kern="0" dirty="0">
                <a:cs typeface="+mn-ea"/>
                <a:sym typeface="+mn-lt"/>
              </a:rPr>
              <a:t>1</a:t>
            </a:r>
            <a:r>
              <a:rPr lang="zh-CN" altLang="en-US" sz="1400" kern="0" dirty="0">
                <a:cs typeface="+mn-ea"/>
                <a:sym typeface="+mn-lt"/>
              </a:rPr>
              <a:t>个治疗药物，且常释片需每日两次随餐服用，依从性有待提高</a:t>
            </a:r>
            <a:endParaRPr lang="en-US" altLang="zh-CN" sz="1400" kern="0" dirty="0">
              <a:cs typeface="+mn-ea"/>
              <a:sym typeface="+mn-lt"/>
            </a:endParaRPr>
          </a:p>
          <a:p>
            <a:pPr marL="192010" indent="-144007" algn="just" defTabSz="609630">
              <a:lnSpc>
                <a:spcPct val="120000"/>
              </a:lnSpc>
              <a:spcBef>
                <a:spcPts val="400"/>
              </a:spcBef>
              <a:buClr>
                <a:srgbClr val="000000"/>
              </a:buClr>
              <a:buFont typeface="Arial" panose="020B0604020202020204" pitchFamily="34" charset="0"/>
              <a:buChar char="•"/>
              <a:defRPr/>
            </a:pPr>
            <a:r>
              <a:rPr lang="zh-CN" altLang="en-US" sz="1400" kern="0" dirty="0">
                <a:cs typeface="+mn-ea"/>
                <a:sym typeface="+mn-lt"/>
              </a:rPr>
              <a:t>缓释升级剂型，</a:t>
            </a:r>
            <a:r>
              <a:rPr lang="zh-CN" altLang="en-US" sz="1400" dirty="0">
                <a:solidFill>
                  <a:srgbClr val="0031A7"/>
                </a:solidFill>
                <a:cs typeface="+mn-ea"/>
                <a:sym typeface="+mn-lt"/>
              </a:rPr>
              <a:t>采用</a:t>
            </a:r>
            <a:r>
              <a:rPr kumimoji="0" lang="zh-CN" altLang="en-US" sz="1400" i="0" u="none" strike="noStrike" kern="1200" cap="none" spc="0" normalizeH="0" baseline="0" noProof="0" dirty="0">
                <a:ln>
                  <a:noFill/>
                </a:ln>
                <a:solidFill>
                  <a:srgbClr val="0031A7"/>
                </a:solidFill>
                <a:effectLst/>
                <a:uLnTx/>
                <a:uFillTx/>
                <a:cs typeface="+mn-ea"/>
                <a:sym typeface="+mn-lt"/>
              </a:rPr>
              <a:t>双室渗透泵控释技术，内控外速的双层释放</a:t>
            </a:r>
            <a:r>
              <a:rPr lang="zh-CN" altLang="en-US" sz="1400" dirty="0">
                <a:solidFill>
                  <a:srgbClr val="0031A7"/>
                </a:solidFill>
                <a:cs typeface="+mn-ea"/>
                <a:sym typeface="+mn-lt"/>
              </a:rPr>
              <a:t>，维持</a:t>
            </a:r>
            <a:r>
              <a:rPr lang="en-US" altLang="zh-CN" sz="1400" dirty="0">
                <a:solidFill>
                  <a:srgbClr val="0031A7"/>
                </a:solidFill>
                <a:cs typeface="+mn-ea"/>
                <a:sym typeface="+mn-lt"/>
              </a:rPr>
              <a:t>24h</a:t>
            </a:r>
            <a:r>
              <a:rPr lang="zh-CN" altLang="en-US" sz="1400" dirty="0">
                <a:solidFill>
                  <a:srgbClr val="0031A7"/>
                </a:solidFill>
                <a:cs typeface="+mn-ea"/>
                <a:sym typeface="+mn-lt"/>
              </a:rPr>
              <a:t>疗效</a:t>
            </a:r>
            <a:r>
              <a:rPr lang="zh-CN" altLang="en-US" sz="1400" kern="0" dirty="0">
                <a:cs typeface="+mn-ea"/>
                <a:sym typeface="+mn-lt"/>
              </a:rPr>
              <a:t>，助更多患者达有效维持剂量，</a:t>
            </a:r>
            <a:r>
              <a:rPr lang="zh-CN" altLang="en-US" sz="1400" kern="0" dirty="0">
                <a:solidFill>
                  <a:schemeClr val="tx1">
                    <a:lumMod val="95000"/>
                    <a:lumOff val="5000"/>
                  </a:schemeClr>
                </a:solidFill>
                <a:cs typeface="+mn-ea"/>
                <a:sym typeface="+mn-lt"/>
              </a:rPr>
              <a:t>简化用药方案，提升用药依从性和便捷性</a:t>
            </a:r>
            <a:endParaRPr lang="en-US" altLang="zh-CN" sz="1400" kern="0" dirty="0">
              <a:solidFill>
                <a:schemeClr val="tx1">
                  <a:lumMod val="95000"/>
                  <a:lumOff val="5000"/>
                </a:schemeClr>
              </a:solidFill>
              <a:cs typeface="+mn-ea"/>
              <a:sym typeface="+mn-lt"/>
            </a:endParaRPr>
          </a:p>
          <a:p>
            <a:pPr marL="192010" indent="-144007" algn="just" defTabSz="609630">
              <a:lnSpc>
                <a:spcPct val="120000"/>
              </a:lnSpc>
              <a:spcBef>
                <a:spcPts val="400"/>
              </a:spcBef>
              <a:buClr>
                <a:srgbClr val="000000"/>
              </a:buClr>
              <a:buFont typeface="Arial" panose="020B0604020202020204" pitchFamily="34" charset="0"/>
              <a:buChar char="•"/>
              <a:defRPr/>
            </a:pPr>
            <a:r>
              <a:rPr lang="zh-CN" altLang="en-US" sz="1400" dirty="0">
                <a:solidFill>
                  <a:schemeClr val="bg2">
                    <a:lumMod val="10000"/>
                  </a:schemeClr>
                </a:solidFill>
                <a:cs typeface="+mn-ea"/>
                <a:sym typeface="+mn-lt"/>
              </a:rPr>
              <a:t>大于</a:t>
            </a:r>
            <a:r>
              <a:rPr lang="en-US" altLang="zh-CN" sz="1400" dirty="0">
                <a:solidFill>
                  <a:schemeClr val="bg2">
                    <a:lumMod val="10000"/>
                  </a:schemeClr>
                </a:solidFill>
                <a:cs typeface="+mn-ea"/>
                <a:sym typeface="+mn-lt"/>
              </a:rPr>
              <a:t>57.8%</a:t>
            </a:r>
            <a:r>
              <a:rPr lang="zh-CN" altLang="en-US" sz="1400" dirty="0">
                <a:solidFill>
                  <a:schemeClr val="bg2">
                    <a:lumMod val="10000"/>
                  </a:schemeClr>
                </a:solidFill>
                <a:cs typeface="+mn-ea"/>
                <a:sym typeface="+mn-lt"/>
              </a:rPr>
              <a:t>的患者日维持剂量≥</a:t>
            </a:r>
            <a:r>
              <a:rPr lang="en-US" altLang="zh-CN" sz="1400" dirty="0">
                <a:solidFill>
                  <a:schemeClr val="bg2">
                    <a:lumMod val="10000"/>
                  </a:schemeClr>
                </a:solidFill>
                <a:cs typeface="+mn-ea"/>
                <a:sym typeface="+mn-lt"/>
              </a:rPr>
              <a:t>24mg</a:t>
            </a:r>
            <a:r>
              <a:rPr lang="zh-CN" altLang="en-US" sz="1400" dirty="0">
                <a:solidFill>
                  <a:schemeClr val="bg2">
                    <a:lumMod val="10000"/>
                  </a:schemeClr>
                </a:solidFill>
                <a:cs typeface="+mn-ea"/>
                <a:sym typeface="+mn-lt"/>
              </a:rPr>
              <a:t>，</a:t>
            </a:r>
            <a:r>
              <a:rPr lang="zh-CN" altLang="en-US" sz="1400" dirty="0">
                <a:solidFill>
                  <a:srgbClr val="0031A7"/>
                </a:solidFill>
                <a:cs typeface="+mn-ea"/>
                <a:sym typeface="+mn-lt"/>
              </a:rPr>
              <a:t>增加</a:t>
            </a:r>
            <a:r>
              <a:rPr lang="en-US" altLang="zh-CN" sz="1400" dirty="0">
                <a:solidFill>
                  <a:srgbClr val="0031A7"/>
                </a:solidFill>
                <a:cs typeface="+mn-ea"/>
                <a:sym typeface="+mn-lt"/>
              </a:rPr>
              <a:t>24mg</a:t>
            </a:r>
            <a:r>
              <a:rPr lang="zh-CN" altLang="en-US" sz="1400" dirty="0">
                <a:solidFill>
                  <a:srgbClr val="0031A7"/>
                </a:solidFill>
                <a:cs typeface="+mn-ea"/>
                <a:sym typeface="+mn-lt"/>
              </a:rPr>
              <a:t>规格</a:t>
            </a:r>
            <a:r>
              <a:rPr lang="zh-CN" altLang="en-US" sz="1400" dirty="0">
                <a:solidFill>
                  <a:schemeClr val="tx1">
                    <a:lumMod val="50000"/>
                  </a:schemeClr>
                </a:solidFill>
                <a:cs typeface="+mn-ea"/>
                <a:sym typeface="+mn-lt"/>
              </a:rPr>
              <a:t>，精准适配目标人群，减少服药频次和片数</a:t>
            </a:r>
            <a:endParaRPr lang="en-US" altLang="zh-CN" sz="1400" dirty="0">
              <a:solidFill>
                <a:schemeClr val="tx1">
                  <a:lumMod val="50000"/>
                </a:schemeClr>
              </a:solidFill>
              <a:cs typeface="+mn-ea"/>
              <a:sym typeface="+mn-lt"/>
            </a:endParaRPr>
          </a:p>
          <a:p>
            <a:pPr marL="192010" indent="-144007" algn="just" defTabSz="609630">
              <a:lnSpc>
                <a:spcPct val="120000"/>
              </a:lnSpc>
              <a:spcBef>
                <a:spcPts val="400"/>
              </a:spcBef>
              <a:buClr>
                <a:srgbClr val="000000"/>
              </a:buClr>
              <a:buFont typeface="Arial" panose="020B0604020202020204" pitchFamily="34" charset="0"/>
              <a:buChar char="•"/>
              <a:defRPr/>
            </a:pPr>
            <a:endParaRPr lang="zh-CN" altLang="en-US" sz="1600" kern="0" dirty="0">
              <a:solidFill>
                <a:srgbClr val="000000"/>
              </a:solidFill>
              <a:cs typeface="+mn-ea"/>
              <a:sym typeface="+mn-lt"/>
            </a:endParaRPr>
          </a:p>
        </p:txBody>
      </p:sp>
      <p:sp>
        <p:nvSpPr>
          <p:cNvPr id="2" name="Title 1"/>
          <p:cNvSpPr>
            <a:spLocks noGrp="1"/>
          </p:cNvSpPr>
          <p:nvPr>
            <p:ph type="title"/>
          </p:nvPr>
        </p:nvSpPr>
        <p:spPr/>
        <p:txBody>
          <a:bodyPr vert="horz" rIns="91440">
            <a:noAutofit/>
          </a:bodyPr>
          <a:lstStyle/>
          <a:p>
            <a:r>
              <a:rPr lang="zh-CN" altLang="en-US" sz="2400" b="1" dirty="0">
                <a:latin typeface="+mn-lt"/>
                <a:ea typeface="+mn-ea"/>
                <a:cs typeface="+mn-ea"/>
                <a:sym typeface="+mn-lt"/>
              </a:rPr>
              <a:t>氘丁苯那嗪缓释片丰富目录治疗选择，减少总成本，有助于缓解患者及家庭负担，临床管理难度低</a:t>
            </a:r>
            <a:endParaRPr lang="zh-CN" altLang="en-US" sz="2400" b="1" dirty="0">
              <a:solidFill>
                <a:srgbClr val="4C8878"/>
              </a:solidFill>
              <a:latin typeface="+mn-lt"/>
              <a:ea typeface="+mn-ea"/>
              <a:cs typeface="+mn-ea"/>
              <a:sym typeface="+mn-lt"/>
            </a:endParaRPr>
          </a:p>
        </p:txBody>
      </p:sp>
      <p:sp>
        <p:nvSpPr>
          <p:cNvPr id="4" name="Slide Number Placeholder 3"/>
          <p:cNvSpPr>
            <a:spLocks noGrp="1"/>
          </p:cNvSpPr>
          <p:nvPr>
            <p:ph type="sldNum" sz="quarter" idx="4"/>
          </p:nvPr>
        </p:nvSpPr>
        <p:spPr/>
        <p:txBody>
          <a:bodyPr/>
          <a:lstStyle/>
          <a:p>
            <a:r>
              <a:rPr lang="en-US" dirty="0">
                <a:cs typeface="+mn-ea"/>
                <a:sym typeface="+mn-lt"/>
              </a:rPr>
              <a:t>| </a:t>
            </a:r>
            <a:fld id="{C2832ACA-4727-4D4C-ACEE-24DD06899962}" type="slidenum">
              <a:rPr lang="en-US" smtClean="0">
                <a:cs typeface="+mn-ea"/>
                <a:sym typeface="+mn-lt"/>
              </a:rPr>
              <a:pPr/>
              <a:t>10</a:t>
            </a:fld>
            <a:r>
              <a:rPr lang="en-US" dirty="0">
                <a:cs typeface="+mn-ea"/>
                <a:sym typeface="+mn-lt"/>
              </a:rPr>
              <a:t> </a:t>
            </a:r>
          </a:p>
        </p:txBody>
      </p:sp>
      <p:sp>
        <p:nvSpPr>
          <p:cNvPr id="6" name="矩形 5">
            <a:extLst>
              <a:ext uri="{FF2B5EF4-FFF2-40B4-BE49-F238E27FC236}">
                <a16:creationId xmlns:a16="http://schemas.microsoft.com/office/drawing/2014/main" id="{0F79562E-9E8B-1A34-BC51-F8D27E38DE41}"/>
              </a:ext>
            </a:extLst>
          </p:cNvPr>
          <p:cNvSpPr/>
          <p:nvPr/>
        </p:nvSpPr>
        <p:spPr>
          <a:xfrm>
            <a:off x="0" y="5298"/>
            <a:ext cx="1486800"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公平性</a:t>
            </a:r>
          </a:p>
        </p:txBody>
      </p:sp>
      <p:sp>
        <p:nvSpPr>
          <p:cNvPr id="7" name="文本框 6">
            <a:extLst>
              <a:ext uri="{FF2B5EF4-FFF2-40B4-BE49-F238E27FC236}">
                <a16:creationId xmlns:a16="http://schemas.microsoft.com/office/drawing/2014/main" id="{C31F422B-6E10-E678-7465-C76A069363B2}"/>
              </a:ext>
            </a:extLst>
          </p:cNvPr>
          <p:cNvSpPr txBox="1"/>
          <p:nvPr/>
        </p:nvSpPr>
        <p:spPr bwMode="gray">
          <a:xfrm>
            <a:off x="2740961" y="1631310"/>
            <a:ext cx="5504105" cy="317275"/>
          </a:xfrm>
          <a:prstGeom prst="rect">
            <a:avLst/>
          </a:prstGeom>
        </p:spPr>
        <p:txBody>
          <a:bodyPr wrap="square" lIns="30480" tIns="30480" rIns="30480" bIns="30480" rtlCol="0" anchor="ctr">
            <a:noAutofit/>
          </a:bodyPr>
          <a:lstStyle/>
          <a:p>
            <a:pPr defTabSz="609630">
              <a:lnSpc>
                <a:spcPct val="90000"/>
              </a:lnSpc>
              <a:spcBef>
                <a:spcPts val="667"/>
              </a:spcBef>
            </a:pPr>
            <a:endParaRPr lang="zh-CN" altLang="en-US" sz="1200" b="1">
              <a:solidFill>
                <a:srgbClr val="000000"/>
              </a:solidFill>
              <a:cs typeface="+mn-ea"/>
              <a:sym typeface="+mn-lt"/>
            </a:endParaRPr>
          </a:p>
        </p:txBody>
      </p:sp>
      <p:sp>
        <p:nvSpPr>
          <p:cNvPr id="10" name="文本框 9">
            <a:extLst>
              <a:ext uri="{FF2B5EF4-FFF2-40B4-BE49-F238E27FC236}">
                <a16:creationId xmlns:a16="http://schemas.microsoft.com/office/drawing/2014/main" id="{585BC17E-01F2-F92C-5B9E-3BD19EBA5D45}"/>
              </a:ext>
            </a:extLst>
          </p:cNvPr>
          <p:cNvSpPr txBox="1"/>
          <p:nvPr/>
        </p:nvSpPr>
        <p:spPr bwMode="gray">
          <a:xfrm>
            <a:off x="401518" y="4105105"/>
            <a:ext cx="5590966" cy="366895"/>
          </a:xfrm>
          <a:prstGeom prst="rect">
            <a:avLst/>
          </a:prstGeom>
          <a:solidFill>
            <a:srgbClr val="0031A7"/>
          </a:solidFill>
          <a:ln>
            <a:noFill/>
          </a:ln>
        </p:spPr>
        <p:txBody>
          <a:bodyPr wrap="square" anchor="ctr">
            <a:spAutoFit/>
          </a:bodyPr>
          <a:lstStyle/>
          <a:p>
            <a:pPr algn="ctr" defTabSz="609630">
              <a:lnSpc>
                <a:spcPct val="120000"/>
              </a:lnSpc>
              <a:spcBef>
                <a:spcPts val="400"/>
              </a:spcBef>
            </a:pPr>
            <a:r>
              <a:rPr lang="zh-CN" altLang="en-US" sz="1600" b="1" kern="0" dirty="0">
                <a:solidFill>
                  <a:srgbClr val="FFFFFF"/>
                </a:solidFill>
                <a:cs typeface="+mn-ea"/>
                <a:sym typeface="+mn-lt"/>
              </a:rPr>
              <a:t>符合“保基本”原则</a:t>
            </a:r>
            <a:endParaRPr lang="en-US" altLang="zh-CN" sz="1600" b="1" kern="0" dirty="0">
              <a:solidFill>
                <a:srgbClr val="FFFFFF"/>
              </a:solidFill>
              <a:cs typeface="+mn-ea"/>
              <a:sym typeface="+mn-lt"/>
            </a:endParaRPr>
          </a:p>
        </p:txBody>
      </p:sp>
      <p:sp>
        <p:nvSpPr>
          <p:cNvPr id="11" name="文本框 10">
            <a:extLst>
              <a:ext uri="{FF2B5EF4-FFF2-40B4-BE49-F238E27FC236}">
                <a16:creationId xmlns:a16="http://schemas.microsoft.com/office/drawing/2014/main" id="{3C9FC0C9-7DCC-1FCE-D23A-7230D7AECE16}"/>
              </a:ext>
            </a:extLst>
          </p:cNvPr>
          <p:cNvSpPr txBox="1"/>
          <p:nvPr/>
        </p:nvSpPr>
        <p:spPr bwMode="gray">
          <a:xfrm>
            <a:off x="401518" y="4461961"/>
            <a:ext cx="5590966" cy="1743295"/>
          </a:xfrm>
          <a:prstGeom prst="rect">
            <a:avLst/>
          </a:prstGeom>
          <a:noFill/>
          <a:ln w="19050">
            <a:solidFill>
              <a:srgbClr val="0031A7"/>
            </a:solidFill>
          </a:ln>
        </p:spPr>
        <p:txBody>
          <a:bodyPr wrap="square" anchor="ctr">
            <a:noAutofit/>
          </a:bodyPr>
          <a:lstStyle/>
          <a:p>
            <a:pPr marL="192010" indent="-144007" algn="just" defTabSz="609630">
              <a:lnSpc>
                <a:spcPct val="120000"/>
              </a:lnSpc>
              <a:spcBef>
                <a:spcPts val="400"/>
              </a:spcBef>
              <a:buClr>
                <a:srgbClr val="000000"/>
              </a:buClr>
              <a:buFont typeface="Arial" panose="020B0604020202020204" pitchFamily="34" charset="0"/>
              <a:buChar char="•"/>
              <a:defRPr/>
            </a:pPr>
            <a:r>
              <a:rPr lang="zh-CN" altLang="en-US" sz="1400" kern="0" dirty="0">
                <a:solidFill>
                  <a:srgbClr val="000000"/>
                </a:solidFill>
                <a:cs typeface="+mn-ea"/>
                <a:sym typeface="+mn-lt"/>
              </a:rPr>
              <a:t>本品缓释升级剂型，提升用药便利度和依从性，从而</a:t>
            </a:r>
            <a:r>
              <a:rPr lang="zh-CN" altLang="en-US" sz="1400" kern="0" dirty="0">
                <a:solidFill>
                  <a:srgbClr val="0031A7"/>
                </a:solidFill>
                <a:cs typeface="+mn-ea"/>
                <a:sym typeface="+mn-lt"/>
              </a:rPr>
              <a:t>减少总成本</a:t>
            </a:r>
            <a:endParaRPr lang="en-US" altLang="zh-CN" sz="1400" kern="0" dirty="0">
              <a:solidFill>
                <a:srgbClr val="0031A7"/>
              </a:solidFill>
              <a:cs typeface="+mn-ea"/>
              <a:sym typeface="+mn-lt"/>
            </a:endParaRPr>
          </a:p>
          <a:p>
            <a:pPr marL="192010" indent="-144007" algn="just" defTabSz="609630">
              <a:lnSpc>
                <a:spcPct val="120000"/>
              </a:lnSpc>
              <a:spcBef>
                <a:spcPts val="400"/>
              </a:spcBef>
              <a:buClr>
                <a:srgbClr val="000000"/>
              </a:buClr>
              <a:buFont typeface="Arial" panose="020B0604020202020204" pitchFamily="34" charset="0"/>
              <a:buChar char="•"/>
              <a:defRPr/>
            </a:pPr>
            <a:r>
              <a:rPr lang="zh-CN" altLang="en-US" sz="1400" kern="0" dirty="0">
                <a:solidFill>
                  <a:srgbClr val="000000"/>
                </a:solidFill>
                <a:cs typeface="+mn-ea"/>
                <a:sym typeface="+mn-lt"/>
              </a:rPr>
              <a:t>每日一次给药及良好依从性有助于提高治疗持续性，减少因疾病控制不佳导致额外医疗支出。整体上实现临床必需、效果确切与费用可承受的平衡，符合“保基本、量力而行”的医保用药原则</a:t>
            </a:r>
            <a:endParaRPr lang="en-US" altLang="zh-CN" sz="1400" kern="0" dirty="0">
              <a:solidFill>
                <a:srgbClr val="000000"/>
              </a:solidFill>
              <a:cs typeface="+mn-ea"/>
              <a:sym typeface="+mn-lt"/>
            </a:endParaRPr>
          </a:p>
        </p:txBody>
      </p:sp>
      <p:sp>
        <p:nvSpPr>
          <p:cNvPr id="12" name="文本框 11">
            <a:extLst>
              <a:ext uri="{FF2B5EF4-FFF2-40B4-BE49-F238E27FC236}">
                <a16:creationId xmlns:a16="http://schemas.microsoft.com/office/drawing/2014/main" id="{53944460-9EFA-43DC-4F3C-61E48DBDF849}"/>
              </a:ext>
            </a:extLst>
          </p:cNvPr>
          <p:cNvSpPr txBox="1"/>
          <p:nvPr/>
        </p:nvSpPr>
        <p:spPr bwMode="gray">
          <a:xfrm>
            <a:off x="6195682" y="4109236"/>
            <a:ext cx="5590966" cy="366895"/>
          </a:xfrm>
          <a:prstGeom prst="rect">
            <a:avLst/>
          </a:prstGeom>
          <a:solidFill>
            <a:srgbClr val="0031A7"/>
          </a:solidFill>
          <a:ln>
            <a:noFill/>
          </a:ln>
        </p:spPr>
        <p:txBody>
          <a:bodyPr wrap="square" anchor="ctr">
            <a:spAutoFit/>
          </a:bodyPr>
          <a:lstStyle/>
          <a:p>
            <a:pPr algn="ctr">
              <a:lnSpc>
                <a:spcPct val="120000"/>
              </a:lnSpc>
            </a:pPr>
            <a:r>
              <a:rPr lang="zh-CN" altLang="en-US" sz="1600" b="1" dirty="0">
                <a:solidFill>
                  <a:schemeClr val="bg1"/>
                </a:solidFill>
                <a:cs typeface="+mn-ea"/>
                <a:sym typeface="+mn-lt"/>
              </a:rPr>
              <a:t>临床</a:t>
            </a:r>
            <a:r>
              <a:rPr lang="en-US" altLang="zh-CN" sz="1600" b="1" dirty="0">
                <a:solidFill>
                  <a:schemeClr val="bg1"/>
                </a:solidFill>
                <a:cs typeface="+mn-ea"/>
                <a:sym typeface="+mn-lt"/>
              </a:rPr>
              <a:t>/</a:t>
            </a:r>
            <a:r>
              <a:rPr lang="zh-CN" altLang="en-US" sz="1600" b="1" dirty="0">
                <a:solidFill>
                  <a:schemeClr val="bg1"/>
                </a:solidFill>
                <a:cs typeface="+mn-ea"/>
                <a:sym typeface="+mn-lt"/>
              </a:rPr>
              <a:t>医保管理难度低</a:t>
            </a:r>
          </a:p>
        </p:txBody>
      </p:sp>
      <p:sp>
        <p:nvSpPr>
          <p:cNvPr id="13" name="文本框 12">
            <a:extLst>
              <a:ext uri="{FF2B5EF4-FFF2-40B4-BE49-F238E27FC236}">
                <a16:creationId xmlns:a16="http://schemas.microsoft.com/office/drawing/2014/main" id="{45567491-B886-2F13-56D7-3B83DFB83CB6}"/>
              </a:ext>
            </a:extLst>
          </p:cNvPr>
          <p:cNvSpPr txBox="1"/>
          <p:nvPr/>
        </p:nvSpPr>
        <p:spPr bwMode="gray">
          <a:xfrm>
            <a:off x="6194200" y="4461962"/>
            <a:ext cx="5590966" cy="1736472"/>
          </a:xfrm>
          <a:prstGeom prst="rect">
            <a:avLst/>
          </a:prstGeom>
          <a:noFill/>
          <a:ln w="19050">
            <a:solidFill>
              <a:srgbClr val="0031A7"/>
            </a:solidFill>
          </a:ln>
        </p:spPr>
        <p:txBody>
          <a:bodyPr wrap="square" anchor="ctr">
            <a:noAutofit/>
          </a:bodyPr>
          <a:lstStyle/>
          <a:p>
            <a:pPr marL="192010" indent="-144007" algn="just" defTabSz="609630">
              <a:lnSpc>
                <a:spcPct val="120000"/>
              </a:lnSpc>
              <a:spcBef>
                <a:spcPts val="400"/>
              </a:spcBef>
              <a:buClr>
                <a:srgbClr val="000000"/>
              </a:buClr>
              <a:buFont typeface="Arial" panose="020B0604020202020204" pitchFamily="34" charset="0"/>
              <a:buChar char="•"/>
              <a:defRPr/>
            </a:pPr>
            <a:r>
              <a:rPr lang="zh-CN" altLang="en-US" sz="1400" dirty="0">
                <a:solidFill>
                  <a:srgbClr val="0031A7"/>
                </a:solidFill>
                <a:cs typeface="+mn-ea"/>
                <a:sym typeface="+mn-lt"/>
              </a:rPr>
              <a:t>罕见病用药或神经精神专科用药</a:t>
            </a:r>
            <a:r>
              <a:rPr lang="zh-CN" altLang="en-US" sz="1400" kern="0" dirty="0">
                <a:cs typeface="+mn-ea"/>
                <a:sym typeface="+mn-lt"/>
              </a:rPr>
              <a:t>，患者诊疗较为集中，药品临床管理难度低</a:t>
            </a:r>
          </a:p>
          <a:p>
            <a:pPr marL="192010" indent="-144007" algn="just" defTabSz="609630">
              <a:lnSpc>
                <a:spcPct val="120000"/>
              </a:lnSpc>
              <a:spcBef>
                <a:spcPts val="400"/>
              </a:spcBef>
              <a:buClr>
                <a:srgbClr val="000000"/>
              </a:buClr>
              <a:buFont typeface="Arial" panose="020B0604020202020204" pitchFamily="34" charset="0"/>
              <a:buChar char="•"/>
              <a:defRPr/>
            </a:pPr>
            <a:r>
              <a:rPr lang="zh-CN" altLang="en-US" sz="1400" kern="0" dirty="0">
                <a:cs typeface="+mn-ea"/>
                <a:sym typeface="+mn-lt"/>
              </a:rPr>
              <a:t>适应症清晰，滴定剂量明确，无超说明书用药风险，临床滥用风险低，便于医保经办机构审核</a:t>
            </a:r>
          </a:p>
        </p:txBody>
      </p:sp>
      <p:sp>
        <p:nvSpPr>
          <p:cNvPr id="8" name="文本框 7">
            <a:extLst>
              <a:ext uri="{FF2B5EF4-FFF2-40B4-BE49-F238E27FC236}">
                <a16:creationId xmlns:a16="http://schemas.microsoft.com/office/drawing/2014/main" id="{5EF86419-AD47-BE64-EA94-12F9A4A07AD0}"/>
              </a:ext>
            </a:extLst>
          </p:cNvPr>
          <p:cNvSpPr txBox="1"/>
          <p:nvPr/>
        </p:nvSpPr>
        <p:spPr bwMode="gray">
          <a:xfrm>
            <a:off x="406834" y="1020925"/>
            <a:ext cx="5590966" cy="366895"/>
          </a:xfrm>
          <a:prstGeom prst="rect">
            <a:avLst/>
          </a:prstGeom>
          <a:solidFill>
            <a:srgbClr val="0031A7"/>
          </a:solidFill>
          <a:ln>
            <a:noFill/>
          </a:ln>
        </p:spPr>
        <p:txBody>
          <a:bodyPr wrap="square" anchor="ctr">
            <a:spAutoFit/>
          </a:bodyPr>
          <a:lstStyle/>
          <a:p>
            <a:pPr algn="ctr" defTabSz="609630">
              <a:lnSpc>
                <a:spcPct val="120000"/>
              </a:lnSpc>
              <a:spcBef>
                <a:spcPts val="400"/>
              </a:spcBef>
              <a:defRPr/>
            </a:pPr>
            <a:r>
              <a:rPr lang="zh-CN" altLang="en-US" sz="1600" b="1" kern="0" dirty="0">
                <a:solidFill>
                  <a:srgbClr val="FFFFFF"/>
                </a:solidFill>
                <a:cs typeface="+mn-ea"/>
                <a:sym typeface="+mn-lt"/>
              </a:rPr>
              <a:t>提升公共健康获益</a:t>
            </a:r>
            <a:endParaRPr lang="en-US" altLang="zh-CN" sz="1600" b="1" kern="0" dirty="0">
              <a:solidFill>
                <a:srgbClr val="FFFFFF"/>
              </a:solidFill>
              <a:cs typeface="+mn-ea"/>
              <a:sym typeface="+mn-lt"/>
            </a:endParaRPr>
          </a:p>
        </p:txBody>
      </p:sp>
      <p:sp>
        <p:nvSpPr>
          <p:cNvPr id="9" name="文本框 8">
            <a:extLst>
              <a:ext uri="{FF2B5EF4-FFF2-40B4-BE49-F238E27FC236}">
                <a16:creationId xmlns:a16="http://schemas.microsoft.com/office/drawing/2014/main" id="{E29F28E6-60A0-4EE3-8E46-9766CD4D3711}"/>
              </a:ext>
            </a:extLst>
          </p:cNvPr>
          <p:cNvSpPr txBox="1"/>
          <p:nvPr/>
        </p:nvSpPr>
        <p:spPr bwMode="gray">
          <a:xfrm>
            <a:off x="406834" y="1388804"/>
            <a:ext cx="5590966" cy="2608980"/>
          </a:xfrm>
          <a:prstGeom prst="rect">
            <a:avLst/>
          </a:prstGeom>
          <a:noFill/>
          <a:ln w="19050">
            <a:solidFill>
              <a:srgbClr val="0031A7"/>
            </a:solidFill>
          </a:ln>
        </p:spPr>
        <p:txBody>
          <a:bodyPr wrap="square" anchor="ctr">
            <a:noAutofit/>
          </a:bodyPr>
          <a:lstStyle/>
          <a:p>
            <a:pPr marL="192010" indent="-144007" algn="just" defTabSz="609630">
              <a:lnSpc>
                <a:spcPct val="120000"/>
              </a:lnSpc>
              <a:spcBef>
                <a:spcPts val="400"/>
              </a:spcBef>
              <a:buClr>
                <a:srgbClr val="000000"/>
              </a:buClr>
              <a:buFont typeface="Arial" panose="020B0604020202020204" pitchFamily="34" charset="0"/>
              <a:buChar char="•"/>
            </a:pPr>
            <a:endParaRPr lang="en-US" altLang="zh-CN" sz="1600" kern="0" dirty="0">
              <a:cs typeface="+mn-ea"/>
              <a:sym typeface="+mn-lt"/>
            </a:endParaRPr>
          </a:p>
          <a:p>
            <a:pPr marL="192010" indent="-144007" algn="just" defTabSz="609630">
              <a:lnSpc>
                <a:spcPct val="120000"/>
              </a:lnSpc>
              <a:spcBef>
                <a:spcPts val="400"/>
              </a:spcBef>
              <a:buClr>
                <a:srgbClr val="000000"/>
              </a:buClr>
              <a:buFont typeface="Arial" panose="020B0604020202020204" pitchFamily="34" charset="0"/>
              <a:buChar char="•"/>
            </a:pPr>
            <a:r>
              <a:rPr lang="zh-CN" altLang="en-US" sz="1400" kern="0" dirty="0">
                <a:cs typeface="+mn-ea"/>
                <a:sym typeface="+mn-lt"/>
              </a:rPr>
              <a:t>国家推进精神卫生建设，</a:t>
            </a:r>
            <a:r>
              <a:rPr lang="zh-CN" altLang="en-US" sz="1400" dirty="0">
                <a:solidFill>
                  <a:srgbClr val="000000"/>
                </a:solidFill>
                <a:cs typeface="+mn-ea"/>
                <a:sym typeface="+mn-lt"/>
              </a:rPr>
              <a:t>精神障碍防控是</a:t>
            </a:r>
            <a:r>
              <a:rPr lang="en-US" altLang="zh-CN" sz="1400" dirty="0">
                <a:solidFill>
                  <a:srgbClr val="000000"/>
                </a:solidFill>
                <a:cs typeface="+mn-ea"/>
                <a:sym typeface="+mn-lt"/>
              </a:rPr>
              <a:t>《</a:t>
            </a:r>
            <a:r>
              <a:rPr lang="zh-CN" altLang="en-US" sz="1400" b="0" i="0" dirty="0">
                <a:solidFill>
                  <a:srgbClr val="0F1115"/>
                </a:solidFill>
                <a:effectLst/>
                <a:cs typeface="+mn-ea"/>
                <a:sym typeface="+mn-lt"/>
              </a:rPr>
              <a:t>健康中国行动（</a:t>
            </a:r>
            <a:r>
              <a:rPr lang="en-US" altLang="zh-CN" sz="1400" b="0" i="0" dirty="0">
                <a:solidFill>
                  <a:srgbClr val="0F1115"/>
                </a:solidFill>
                <a:effectLst/>
                <a:cs typeface="+mn-ea"/>
                <a:sym typeface="+mn-lt"/>
              </a:rPr>
              <a:t>2019—2030</a:t>
            </a:r>
            <a:r>
              <a:rPr lang="zh-CN" altLang="en-US" sz="1400" b="0" i="0" dirty="0">
                <a:solidFill>
                  <a:srgbClr val="0F1115"/>
                </a:solidFill>
                <a:effectLst/>
                <a:cs typeface="+mn-ea"/>
                <a:sym typeface="+mn-lt"/>
              </a:rPr>
              <a:t>年）</a:t>
            </a:r>
            <a:r>
              <a:rPr lang="en-US" altLang="zh-CN" sz="1400" dirty="0">
                <a:solidFill>
                  <a:srgbClr val="000000"/>
                </a:solidFill>
                <a:cs typeface="+mn-ea"/>
                <a:sym typeface="+mn-lt"/>
              </a:rPr>
              <a:t>》</a:t>
            </a:r>
            <a:r>
              <a:rPr lang="zh-CN" altLang="en-US" sz="1400" dirty="0">
                <a:solidFill>
                  <a:srgbClr val="000000"/>
                </a:solidFill>
                <a:cs typeface="+mn-ea"/>
                <a:sym typeface="+mn-lt"/>
              </a:rPr>
              <a:t>的重要内容。同时</a:t>
            </a:r>
            <a:r>
              <a:rPr lang="en-US" altLang="zh-CN" sz="1400" dirty="0">
                <a:cs typeface="+mn-ea"/>
                <a:sym typeface="+mn-lt"/>
              </a:rPr>
              <a:t>2025—2027</a:t>
            </a:r>
            <a:r>
              <a:rPr lang="zh-CN" altLang="en-US" sz="1400" dirty="0">
                <a:cs typeface="+mn-ea"/>
                <a:sym typeface="+mn-lt"/>
              </a:rPr>
              <a:t>年为“儿科和</a:t>
            </a:r>
            <a:r>
              <a:rPr lang="zh-CN" altLang="en-US" sz="1400" dirty="0">
                <a:solidFill>
                  <a:srgbClr val="0031A7"/>
                </a:solidFill>
                <a:cs typeface="+mn-ea"/>
                <a:sym typeface="+mn-lt"/>
              </a:rPr>
              <a:t>精神卫生服务年</a:t>
            </a:r>
            <a:r>
              <a:rPr lang="zh-CN" altLang="en-US" sz="1400" dirty="0">
                <a:cs typeface="+mn-ea"/>
                <a:sym typeface="+mn-lt"/>
              </a:rPr>
              <a:t>”</a:t>
            </a:r>
            <a:endParaRPr lang="en-US" altLang="zh-CN" sz="1400" dirty="0">
              <a:cs typeface="+mn-ea"/>
              <a:sym typeface="+mn-lt"/>
            </a:endParaRPr>
          </a:p>
          <a:p>
            <a:pPr marL="192010" indent="-144007" algn="just" defTabSz="609630">
              <a:lnSpc>
                <a:spcPct val="120000"/>
              </a:lnSpc>
              <a:spcBef>
                <a:spcPts val="400"/>
              </a:spcBef>
              <a:buClr>
                <a:srgbClr val="000000"/>
              </a:buClr>
              <a:buFont typeface="Arial" panose="020B0604020202020204" pitchFamily="34" charset="0"/>
              <a:buChar char="•"/>
            </a:pPr>
            <a:r>
              <a:rPr lang="en-US" altLang="zh-CN" sz="1400" dirty="0">
                <a:cs typeface="+mn-ea"/>
                <a:sym typeface="+mn-lt"/>
              </a:rPr>
              <a:t>TD</a:t>
            </a:r>
            <a:r>
              <a:rPr lang="zh-CN" altLang="en-US" sz="1400" dirty="0">
                <a:cs typeface="+mn-ea"/>
                <a:sym typeface="+mn-lt"/>
              </a:rPr>
              <a:t>多发于精神障碍患者，控制不佳的</a:t>
            </a:r>
            <a:r>
              <a:rPr lang="en-US" altLang="zh-CN" sz="1400" dirty="0">
                <a:cs typeface="+mn-ea"/>
                <a:sym typeface="+mn-lt"/>
              </a:rPr>
              <a:t>TD</a:t>
            </a:r>
            <a:r>
              <a:rPr lang="zh-CN" altLang="en-US" sz="1400" dirty="0">
                <a:cs typeface="+mn-ea"/>
                <a:sym typeface="+mn-lt"/>
              </a:rPr>
              <a:t>患者原发精神障碍管理更加困难，较无</a:t>
            </a:r>
            <a:r>
              <a:rPr lang="en-US" altLang="zh-CN" sz="1400" dirty="0">
                <a:cs typeface="+mn-ea"/>
                <a:sym typeface="+mn-lt"/>
              </a:rPr>
              <a:t>TD</a:t>
            </a:r>
            <a:r>
              <a:rPr lang="zh-CN" altLang="en-US" sz="1400" dirty="0">
                <a:cs typeface="+mn-ea"/>
                <a:sym typeface="+mn-lt"/>
              </a:rPr>
              <a:t>患者预后更差，死亡率更高。</a:t>
            </a:r>
            <a:r>
              <a:rPr lang="zh-CN" altLang="en-US" sz="1400" kern="0" dirty="0">
                <a:cs typeface="+mn-ea"/>
                <a:sym typeface="+mn-lt"/>
              </a:rPr>
              <a:t>亨廷顿病为遗传性罕见病，舞蹈样动作逐渐进展，需长期照护</a:t>
            </a:r>
          </a:p>
          <a:p>
            <a:pPr marL="192010" indent="-144007" algn="just" defTabSz="609630">
              <a:lnSpc>
                <a:spcPct val="120000"/>
              </a:lnSpc>
              <a:spcBef>
                <a:spcPts val="400"/>
              </a:spcBef>
              <a:buClr>
                <a:srgbClr val="000000"/>
              </a:buClr>
              <a:buFont typeface="Arial" panose="020B0604020202020204" pitchFamily="34" charset="0"/>
              <a:buChar char="•"/>
            </a:pPr>
            <a:r>
              <a:rPr lang="zh-CN" altLang="en-US" sz="1400" kern="0" dirty="0">
                <a:cs typeface="+mn-ea"/>
                <a:sym typeface="+mn-lt"/>
              </a:rPr>
              <a:t>氘丁苯那嗪缓释片显著改善症状，减少功能性残疾，提升生活质量，减轻照护负担，降低医疗资源消耗，促进精神障碍原发疾病的持续治疗，减少公共卫生风险</a:t>
            </a:r>
          </a:p>
          <a:p>
            <a:pPr marL="192010" indent="-144007" algn="just" defTabSz="609630">
              <a:lnSpc>
                <a:spcPct val="120000"/>
              </a:lnSpc>
              <a:spcBef>
                <a:spcPts val="400"/>
              </a:spcBef>
              <a:buClr>
                <a:srgbClr val="000000"/>
              </a:buClr>
              <a:buFont typeface="Arial" panose="020B0604020202020204" pitchFamily="34" charset="0"/>
              <a:buChar char="•"/>
            </a:pPr>
            <a:endParaRPr lang="en-US" altLang="zh-CN" sz="1600" kern="0" dirty="0">
              <a:cs typeface="+mn-ea"/>
              <a:sym typeface="+mn-lt"/>
            </a:endParaRPr>
          </a:p>
        </p:txBody>
      </p:sp>
      <p:sp>
        <p:nvSpPr>
          <p:cNvPr id="14" name="文本框 13">
            <a:extLst>
              <a:ext uri="{FF2B5EF4-FFF2-40B4-BE49-F238E27FC236}">
                <a16:creationId xmlns:a16="http://schemas.microsoft.com/office/drawing/2014/main" id="{12E440C8-1F6F-7F81-66E1-53098217B5EE}"/>
              </a:ext>
            </a:extLst>
          </p:cNvPr>
          <p:cNvSpPr txBox="1"/>
          <p:nvPr/>
        </p:nvSpPr>
        <p:spPr bwMode="gray">
          <a:xfrm>
            <a:off x="6194200" y="1020925"/>
            <a:ext cx="5590966" cy="366895"/>
          </a:xfrm>
          <a:prstGeom prst="rect">
            <a:avLst/>
          </a:prstGeom>
          <a:solidFill>
            <a:srgbClr val="0031A7"/>
          </a:solidFill>
          <a:ln>
            <a:noFill/>
          </a:ln>
        </p:spPr>
        <p:txBody>
          <a:bodyPr wrap="square" anchor="ctr">
            <a:spAutoFit/>
          </a:bodyPr>
          <a:lstStyle/>
          <a:p>
            <a:pPr algn="ctr" defTabSz="609630">
              <a:lnSpc>
                <a:spcPct val="120000"/>
              </a:lnSpc>
              <a:spcBef>
                <a:spcPts val="400"/>
              </a:spcBef>
            </a:pPr>
            <a:r>
              <a:rPr lang="zh-CN" altLang="en-US" sz="1600" b="1" kern="0" dirty="0">
                <a:solidFill>
                  <a:srgbClr val="FFFFFF"/>
                </a:solidFill>
                <a:cs typeface="+mn-ea"/>
                <a:sym typeface="+mn-lt"/>
              </a:rPr>
              <a:t>弥补目录短板</a:t>
            </a:r>
            <a:endParaRPr lang="en-US" altLang="zh-CN" sz="1600" b="1" kern="0" dirty="0">
              <a:solidFill>
                <a:srgbClr val="FFFFFF"/>
              </a:solidFill>
              <a:cs typeface="+mn-ea"/>
              <a:sym typeface="+mn-lt"/>
            </a:endParaRPr>
          </a:p>
        </p:txBody>
      </p:sp>
    </p:spTree>
    <p:extLst>
      <p:ext uri="{BB962C8B-B14F-4D97-AF65-F5344CB8AC3E}">
        <p14:creationId xmlns:p14="http://schemas.microsoft.com/office/powerpoint/2010/main" val="100469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EDD6B1C-C4BA-39E3-1C00-1AFF058560D5}"/>
              </a:ext>
            </a:extLst>
          </p:cNvPr>
          <p:cNvGraphicFramePr>
            <a:graphicFrameLocks/>
          </p:cNvGraphicFramePr>
          <p:nvPr>
            <p:custDataLst>
              <p:tags r:id="rId1"/>
            </p:custDataLst>
            <p:extLst>
              <p:ext uri="{D42A27DB-BD31-4B8C-83A1-F6EECF244321}">
                <p14:modId xmlns:p14="http://schemas.microsoft.com/office/powerpoint/2010/main" val="1440916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5" imgH="405" progId="TCLayout.ActiveDocument.1">
                  <p:embed/>
                </p:oleObj>
              </mc:Choice>
              <mc:Fallback>
                <p:oleObj name="think-cell 幻灯片" r:id="rId3" imgW="405" imgH="405"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E423FAF-F2D4-8579-131B-5FC6212C31EC}"/>
              </a:ext>
            </a:extLst>
          </p:cNvPr>
          <p:cNvSpPr>
            <a:spLocks noGrp="1"/>
          </p:cNvSpPr>
          <p:nvPr>
            <p:ph type="title"/>
          </p:nvPr>
        </p:nvSpPr>
        <p:spPr/>
        <p:txBody>
          <a:bodyPr vert="horz" rIns="91440">
            <a:normAutofit/>
          </a:bodyPr>
          <a:lstStyle/>
          <a:p>
            <a:r>
              <a:rPr lang="zh-CN" altLang="en-US" sz="2400" b="1" dirty="0"/>
              <a:t>氘丁苯那嗪缓释片从分子优化到</a:t>
            </a:r>
            <a:r>
              <a:rPr lang="zh-CN" altLang="en-US" sz="2400" b="1" dirty="0">
                <a:solidFill>
                  <a:srgbClr val="0031A7"/>
                </a:solidFill>
              </a:rPr>
              <a:t>剂型创新</a:t>
            </a:r>
            <a:r>
              <a:rPr lang="zh-CN" altLang="en-US" sz="2400" b="1" dirty="0"/>
              <a:t>，氘代与缓释技术的双重赋能，</a:t>
            </a:r>
            <a:r>
              <a:rPr lang="zh-CN" altLang="en-US" sz="2400" b="1" dirty="0">
                <a:solidFill>
                  <a:srgbClr val="0031A7"/>
                </a:solidFill>
              </a:rPr>
              <a:t>助力临床治疗升级</a:t>
            </a:r>
          </a:p>
        </p:txBody>
      </p:sp>
      <p:sp>
        <p:nvSpPr>
          <p:cNvPr id="4" name="灯片编号占位符 3">
            <a:extLst>
              <a:ext uri="{FF2B5EF4-FFF2-40B4-BE49-F238E27FC236}">
                <a16:creationId xmlns:a16="http://schemas.microsoft.com/office/drawing/2014/main" id="{AD9ABA1F-6BCB-E67B-96A5-650A4D4C7A6F}"/>
              </a:ext>
            </a:extLst>
          </p:cNvPr>
          <p:cNvSpPr>
            <a:spLocks noGrp="1"/>
          </p:cNvSpPr>
          <p:nvPr>
            <p:ph type="sldNum" sz="quarter" idx="4"/>
          </p:nvPr>
        </p:nvSpPr>
        <p:spPr/>
        <p:txBody>
          <a:bodyPr/>
          <a:lstStyle/>
          <a:p>
            <a:r>
              <a:rPr lang="en-US"/>
              <a:t>| </a:t>
            </a:r>
            <a:fld id="{C2832ACA-4727-4D4C-ACEE-24DD06899962}" type="slidenum">
              <a:rPr lang="en-US" smtClean="0"/>
              <a:pPr/>
              <a:t>11</a:t>
            </a:fld>
            <a:r>
              <a:rPr lang="en-US"/>
              <a:t> </a:t>
            </a:r>
            <a:endParaRPr lang="en-US" dirty="0"/>
          </a:p>
        </p:txBody>
      </p:sp>
      <p:sp>
        <p:nvSpPr>
          <p:cNvPr id="6" name="文本框 5">
            <a:extLst>
              <a:ext uri="{FF2B5EF4-FFF2-40B4-BE49-F238E27FC236}">
                <a16:creationId xmlns:a16="http://schemas.microsoft.com/office/drawing/2014/main" id="{A95E4570-204D-85D4-DF6C-B9B8D184F9DD}"/>
              </a:ext>
            </a:extLst>
          </p:cNvPr>
          <p:cNvSpPr txBox="1"/>
          <p:nvPr/>
        </p:nvSpPr>
        <p:spPr>
          <a:xfrm>
            <a:off x="768795" y="1155753"/>
            <a:ext cx="10654410" cy="4926670"/>
          </a:xfrm>
          <a:prstGeom prst="rect">
            <a:avLst/>
          </a:prstGeom>
          <a:noFill/>
        </p:spPr>
        <p:txBody>
          <a:bodyPr wrap="square">
            <a:spAutoFit/>
          </a:bodyPr>
          <a:lstStyle/>
          <a:p>
            <a:pPr marL="171450" marR="0" lvl="0" indent="-171450" algn="l" defTabSz="914400" rtl="0" eaLnBrk="1" fontAlgn="auto" latinLnBrk="0" hangingPunct="1">
              <a:lnSpc>
                <a:spcPct val="130000"/>
              </a:lnSpc>
              <a:spcBef>
                <a:spcPts val="0"/>
              </a:spcBef>
              <a:spcAft>
                <a:spcPts val="300"/>
              </a:spcAft>
              <a:buClrTx/>
              <a:buSzTx/>
              <a:buFont typeface="Arial" panose="020B0604020202020204" pitchFamily="34" charset="0"/>
              <a:buChar char="•"/>
              <a:tabLst/>
              <a:defRPr/>
            </a:pPr>
            <a:r>
              <a:rPr kumimoji="0" lang="zh-CN" altLang="en-US" sz="1600" b="1" i="0" u="sng"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氘丁苯那嗪剂型升级：</a:t>
            </a:r>
            <a:r>
              <a:rPr kumimoji="0" lang="zh-CN" altLang="en-US"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采用双室渗透泵控释技术，内控外速的双层释放，为患者提供更优选择</a:t>
            </a:r>
            <a:endParaRPr kumimoji="0" lang="en-US"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628650" lvl="1" indent="-171450">
              <a:lnSpc>
                <a:spcPct val="130000"/>
              </a:lnSpc>
              <a:spcAft>
                <a:spcPts val="300"/>
              </a:spcAft>
              <a:buFont typeface="Arial" panose="020B0604020202020204" pitchFamily="34" charset="0"/>
              <a:buChar char="•"/>
              <a:defRPr/>
            </a:pPr>
            <a:r>
              <a:rPr kumimoji="0" lang="zh-CN" altLang="en-US" sz="1600" b="1" i="0" u="sng"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临床未被满足的需求：</a:t>
            </a:r>
            <a:endParaRPr kumimoji="0" lang="en-US" altLang="zh-CN" sz="1600" b="1" i="0" u="sng"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087200" lvl="1" indent="-172800">
              <a:lnSpc>
                <a:spcPct val="130000"/>
              </a:lnSpc>
              <a:spcAft>
                <a:spcPts val="300"/>
              </a:spcAft>
              <a:buFont typeface="Calibri" panose="020F0502020204030204" pitchFamily="34" charset="0"/>
              <a:buChar char="⁻"/>
              <a:defRPr/>
            </a:pPr>
            <a:r>
              <a:rPr lang="zh-CN" altLang="en-US" sz="1600" dirty="0">
                <a:cs typeface="+mn-ea"/>
                <a:sym typeface="+mn-lt"/>
              </a:rPr>
              <a:t>绝大部分</a:t>
            </a:r>
            <a:r>
              <a:rPr lang="en-US" altLang="zh-CN" sz="1600" dirty="0">
                <a:cs typeface="+mn-ea"/>
                <a:sym typeface="+mn-lt"/>
              </a:rPr>
              <a:t>TD </a:t>
            </a:r>
            <a:r>
              <a:rPr lang="zh-CN" altLang="en-US" sz="1600" dirty="0">
                <a:cs typeface="+mn-ea"/>
                <a:sym typeface="+mn-lt"/>
              </a:rPr>
              <a:t>与 </a:t>
            </a:r>
            <a:r>
              <a:rPr lang="en-US" altLang="zh-CN" sz="1600" dirty="0">
                <a:cs typeface="+mn-ea"/>
                <a:sym typeface="+mn-lt"/>
              </a:rPr>
              <a:t>HD </a:t>
            </a:r>
            <a:r>
              <a:rPr lang="zh-CN" altLang="en-US" sz="1600" dirty="0">
                <a:cs typeface="+mn-ea"/>
                <a:sym typeface="+mn-lt"/>
              </a:rPr>
              <a:t>患者均存在吞咽困难，服药难度显著升高</a:t>
            </a:r>
            <a:endParaRPr lang="en-US" altLang="zh-CN" sz="1600" dirty="0">
              <a:cs typeface="+mn-ea"/>
              <a:sym typeface="+mn-lt"/>
            </a:endParaRPr>
          </a:p>
          <a:p>
            <a:pPr marL="1087200" lvl="1" indent="-172800">
              <a:lnSpc>
                <a:spcPct val="130000"/>
              </a:lnSpc>
              <a:spcAft>
                <a:spcPts val="300"/>
              </a:spcAft>
              <a:buFont typeface="Calibri" panose="020F0502020204030204" pitchFamily="34" charset="0"/>
              <a:buChar char="⁻"/>
              <a:defRPr/>
            </a:pPr>
            <a:r>
              <a:rPr lang="zh-CN" altLang="en-US" sz="1600" dirty="0">
                <a:cs typeface="+mn-ea"/>
                <a:sym typeface="+mn-lt"/>
              </a:rPr>
              <a:t>医保目录同时治疗</a:t>
            </a:r>
            <a:r>
              <a:rPr lang="en-US" altLang="zh-CN" sz="1600" dirty="0">
                <a:cs typeface="+mn-ea"/>
                <a:sym typeface="+mn-lt"/>
              </a:rPr>
              <a:t>TD</a:t>
            </a:r>
            <a:r>
              <a:rPr lang="zh-CN" altLang="en-US" sz="1600" dirty="0">
                <a:cs typeface="+mn-ea"/>
                <a:sym typeface="+mn-lt"/>
              </a:rPr>
              <a:t>和</a:t>
            </a:r>
            <a:r>
              <a:rPr lang="en-US" altLang="zh-CN" sz="1600" dirty="0">
                <a:cs typeface="+mn-ea"/>
                <a:sym typeface="+mn-lt"/>
              </a:rPr>
              <a:t>HD</a:t>
            </a:r>
            <a:r>
              <a:rPr lang="zh-CN" altLang="en-US" sz="1600" dirty="0">
                <a:cs typeface="+mn-ea"/>
                <a:sym typeface="+mn-lt"/>
              </a:rPr>
              <a:t>相关舞蹈病两个适应症仅有基础常释片，每日两次给药，最大规格为</a:t>
            </a:r>
            <a:r>
              <a:rPr lang="en-US" altLang="zh-CN" sz="1600" dirty="0">
                <a:cs typeface="+mn-ea"/>
                <a:sym typeface="+mn-lt"/>
              </a:rPr>
              <a:t>12mg</a:t>
            </a:r>
            <a:r>
              <a:rPr lang="zh-CN" altLang="en-US" sz="1600" dirty="0">
                <a:cs typeface="+mn-ea"/>
                <a:sym typeface="+mn-lt"/>
              </a:rPr>
              <a:t>，</a:t>
            </a:r>
            <a:r>
              <a:rPr lang="en-US" altLang="zh-CN" sz="1600" dirty="0">
                <a:cs typeface="+mn-ea"/>
                <a:sym typeface="+mn-lt"/>
              </a:rPr>
              <a:t>57.8%</a:t>
            </a:r>
            <a:r>
              <a:rPr lang="zh-CN" altLang="en-US" sz="1600" dirty="0">
                <a:cs typeface="+mn-ea"/>
                <a:sym typeface="+mn-lt"/>
              </a:rPr>
              <a:t>的患者需两次服用多片，且需随餐服用，临床验证的</a:t>
            </a:r>
            <a:r>
              <a:rPr lang="zh-CN" altLang="en-US" sz="1600" dirty="0">
                <a:effectLst/>
                <a:cs typeface="+mn-ea"/>
                <a:sym typeface="+mn-lt"/>
              </a:rPr>
              <a:t>有效</a:t>
            </a:r>
            <a:r>
              <a:rPr lang="zh-CN" altLang="en-US" sz="1600" dirty="0">
                <a:cs typeface="+mn-ea"/>
                <a:sym typeface="+mn-lt"/>
              </a:rPr>
              <a:t>维持剂量达标率有待提高</a:t>
            </a:r>
            <a:endParaRPr lang="en-US" altLang="zh-CN" sz="1600" b="1" u="sng" kern="100" dirty="0">
              <a:solidFill>
                <a:srgbClr val="0031A7"/>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630000" lvl="1" indent="-172800">
              <a:lnSpc>
                <a:spcPct val="130000"/>
              </a:lnSpc>
              <a:spcAft>
                <a:spcPts val="300"/>
              </a:spcAft>
              <a:buFont typeface="Arial" panose="020B0604020202020204" pitchFamily="34" charset="0"/>
              <a:buChar char="•"/>
              <a:defRPr/>
            </a:pPr>
            <a:r>
              <a:rPr lang="zh-CN" altLang="en-US" sz="1600" b="1" u="sng" kern="100" dirty="0">
                <a:solidFill>
                  <a:srgbClr val="0031A7"/>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氘丁苯那嗪缓释片剂型创新，更好地满足临床需求，提高依从性和用药便利性，减少总成本</a:t>
            </a:r>
            <a:endParaRPr lang="en-US" altLang="zh-CN" sz="1600" b="1" u="sng" kern="100" dirty="0">
              <a:solidFill>
                <a:srgbClr val="0031A7"/>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085850" marR="0" lvl="0" indent="-171450" algn="l" defTabSz="914400" rtl="0" eaLnBrk="1" fontAlgn="auto" latinLnBrk="0" hangingPunct="1">
              <a:lnSpc>
                <a:spcPct val="130000"/>
              </a:lnSpc>
              <a:spcBef>
                <a:spcPts val="0"/>
              </a:spcBef>
              <a:spcAft>
                <a:spcPts val="300"/>
              </a:spcAft>
              <a:buClrTx/>
              <a:buSzTx/>
              <a:buFont typeface="Wingdings" panose="05000000000000000000" pitchFamily="2" charset="2"/>
              <a:buChar char="ü"/>
              <a:tabLst/>
              <a:defRPr/>
            </a:pPr>
            <a:r>
              <a:rPr kumimoji="0" lang="zh-CN" altLang="en-US"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每日一次给药，简化用药方案</a:t>
            </a:r>
            <a:endParaRPr kumimoji="0" lang="en-US" altLang="zh-CN"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085850" marR="0" lvl="0" indent="-171450" algn="l" defTabSz="914400" rtl="0" eaLnBrk="1" fontAlgn="auto" latinLnBrk="0" hangingPunct="1">
              <a:lnSpc>
                <a:spcPct val="130000"/>
              </a:lnSpc>
              <a:spcBef>
                <a:spcPts val="0"/>
              </a:spcBef>
              <a:spcAft>
                <a:spcPts val="300"/>
              </a:spcAft>
              <a:buClrTx/>
              <a:buSzTx/>
              <a:buFont typeface="Wingdings" panose="05000000000000000000" pitchFamily="2" charset="2"/>
              <a:buChar char="ü"/>
              <a:tabLst/>
              <a:defRPr/>
            </a:pPr>
            <a:r>
              <a:rPr kumimoji="0" lang="zh-CN" altLang="en-US"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随餐不随餐均可，服药更自由</a:t>
            </a:r>
          </a:p>
          <a:p>
            <a:pPr marL="1085850" marR="0" lvl="0" indent="-171450" algn="l" defTabSz="914400" rtl="0" eaLnBrk="1" fontAlgn="auto" latinLnBrk="0" hangingPunct="1">
              <a:lnSpc>
                <a:spcPct val="130000"/>
              </a:lnSpc>
              <a:spcBef>
                <a:spcPts val="0"/>
              </a:spcBef>
              <a:spcAft>
                <a:spcPts val="300"/>
              </a:spcAft>
              <a:buClrTx/>
              <a:buSzTx/>
              <a:buFont typeface="Wingdings" panose="05000000000000000000" pitchFamily="2" charset="2"/>
              <a:buChar char="ü"/>
              <a:tabLst/>
              <a:defRPr/>
            </a:pPr>
            <a:r>
              <a:rPr kumimoji="0" lang="en-US" altLang="zh-CN"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73%</a:t>
            </a:r>
            <a:r>
              <a:rPr kumimoji="0" lang="zh-CN" altLang="en-US"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的患者达临床验证的有效维持剂量</a:t>
            </a:r>
            <a:endParaRPr kumimoji="0" lang="en-US" altLang="zh-CN"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085850" marR="0" lvl="0" indent="-171450" algn="l" defTabSz="914400" rtl="0" eaLnBrk="1" fontAlgn="auto" latinLnBrk="0" hangingPunct="1">
              <a:lnSpc>
                <a:spcPct val="130000"/>
              </a:lnSpc>
              <a:spcBef>
                <a:spcPts val="0"/>
              </a:spcBef>
              <a:spcAft>
                <a:spcPts val="300"/>
              </a:spcAft>
              <a:buClrTx/>
              <a:buSzTx/>
              <a:buFont typeface="Wingdings" panose="05000000000000000000" pitchFamily="2" charset="2"/>
              <a:buChar char="ü"/>
              <a:tabLst/>
              <a:defRPr/>
            </a:pPr>
            <a:r>
              <a:rPr kumimoji="0" lang="zh-CN" altLang="en-US"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增加</a:t>
            </a:r>
            <a:r>
              <a:rPr kumimoji="0" lang="en-US" altLang="zh-CN"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24mg</a:t>
            </a:r>
            <a:r>
              <a:rPr kumimoji="0" lang="zh-CN" altLang="en-US"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规格，部分患者实现一天一片</a:t>
            </a:r>
            <a:endParaRPr kumimoji="0" lang="en-US" altLang="zh-CN"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085850" indent="-171450">
              <a:lnSpc>
                <a:spcPct val="130000"/>
              </a:lnSpc>
              <a:spcAft>
                <a:spcPts val="300"/>
              </a:spcAft>
              <a:buFont typeface="Wingdings" panose="05000000000000000000" pitchFamily="2" charset="2"/>
              <a:buChar char="ü"/>
              <a:defRPr/>
            </a:pPr>
            <a:r>
              <a:rPr kumimoji="0" lang="zh-CN" altLang="en-US"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血药浓度更平稳</a:t>
            </a:r>
            <a:endParaRPr kumimoji="0" lang="en-US" altLang="zh-CN"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171450" marR="0" lvl="0" indent="-171450" algn="l" defTabSz="914400" rtl="0" eaLnBrk="1" fontAlgn="auto" latinLnBrk="0" hangingPunct="1">
              <a:lnSpc>
                <a:spcPct val="130000"/>
              </a:lnSpc>
              <a:spcBef>
                <a:spcPts val="0"/>
              </a:spcBef>
              <a:spcAft>
                <a:spcPts val="300"/>
              </a:spcAft>
              <a:buClrTx/>
              <a:buSzTx/>
              <a:buFont typeface="Arial" panose="020B0604020202020204" pitchFamily="34" charset="0"/>
              <a:buChar char="•"/>
              <a:tabLst/>
              <a:defRPr/>
            </a:pPr>
            <a:r>
              <a:rPr kumimoji="0" lang="zh-CN" altLang="en-US" sz="1600" b="1" i="0" u="sng"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氘丁苯那嗪缓释片对医疗卫生系统的价值：</a:t>
            </a:r>
            <a:r>
              <a:rPr kumimoji="0" lang="en-US"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HD</a:t>
            </a:r>
            <a:r>
              <a:rPr kumimoji="0" lang="zh-CN" altLang="en-US"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属于第一批罕见病目录</a:t>
            </a:r>
            <a:r>
              <a:rPr lang="zh-CN" altLang="en-US" sz="1600" kern="10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kumimoji="0" lang="en-US"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TD</a:t>
            </a:r>
            <a:r>
              <a:rPr kumimoji="0" lang="zh-CN" altLang="en-US"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常发于精神障碍患者，氘丁苯那嗪可直接治疗</a:t>
            </a:r>
            <a:r>
              <a:rPr kumimoji="0" lang="en-US"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TD</a:t>
            </a:r>
            <a:r>
              <a:rPr kumimoji="0" lang="zh-CN" altLang="en-US"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症状，且无需改变抗精神病药用药方案，助力精神障碍患者持续管理，</a:t>
            </a:r>
            <a:r>
              <a:rPr kumimoji="0" lang="zh-CN" altLang="en-US" sz="1600" b="1" i="0" u="none" strike="noStrike" kern="1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积极响应国家</a:t>
            </a:r>
            <a:r>
              <a:rPr kumimoji="0" lang="en-US" altLang="zh-CN"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健康中国行动</a:t>
            </a:r>
            <a:r>
              <a:rPr kumimoji="0" lang="en-US" altLang="zh-CN"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(2019—2030</a:t>
            </a:r>
            <a:r>
              <a:rPr kumimoji="0" lang="zh-CN" altLang="en-US"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0" lang="en-US" altLang="zh-CN"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与</a:t>
            </a:r>
            <a:r>
              <a:rPr kumimoji="0" lang="en-US" altLang="zh-CN"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“儿科和精神卫生服务年”行动方案（</a:t>
            </a:r>
            <a:r>
              <a:rPr kumimoji="0" lang="en-US" altLang="zh-CN"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2025-2027</a:t>
            </a:r>
            <a:r>
              <a:rPr kumimoji="0" lang="zh-CN" altLang="en-US"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0" lang="en-US" altLang="zh-CN" sz="16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7" name="矩形 6">
            <a:extLst>
              <a:ext uri="{FF2B5EF4-FFF2-40B4-BE49-F238E27FC236}">
                <a16:creationId xmlns:a16="http://schemas.microsoft.com/office/drawing/2014/main" id="{9B27B89A-6125-EC6A-2DC7-A5113A4A42DD}"/>
              </a:ext>
            </a:extLst>
          </p:cNvPr>
          <p:cNvSpPr/>
          <p:nvPr/>
        </p:nvSpPr>
        <p:spPr>
          <a:xfrm>
            <a:off x="0" y="5298"/>
            <a:ext cx="1486800"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总结</a:t>
            </a:r>
          </a:p>
        </p:txBody>
      </p:sp>
    </p:spTree>
    <p:extLst>
      <p:ext uri="{BB962C8B-B14F-4D97-AF65-F5344CB8AC3E}">
        <p14:creationId xmlns:p14="http://schemas.microsoft.com/office/powerpoint/2010/main" val="348315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7C1621-9A51-2272-6B50-5A48EEFB486A}"/>
              </a:ext>
            </a:extLst>
          </p:cNvPr>
          <p:cNvSpPr>
            <a:spLocks noGrp="1"/>
          </p:cNvSpPr>
          <p:nvPr>
            <p:ph type="sldNum" sz="quarter" idx="4"/>
          </p:nvPr>
        </p:nvSpPr>
        <p:spPr/>
        <p:txBody>
          <a:bodyPr/>
          <a:lstStyle/>
          <a:p>
            <a:r>
              <a:rPr lang="en-US"/>
              <a:t>| </a:t>
            </a:r>
            <a:fld id="{C2832ACA-4727-4D4C-ACEE-24DD06899962}" type="slidenum">
              <a:rPr lang="en-US" smtClean="0"/>
              <a:pPr/>
              <a:t>2</a:t>
            </a:fld>
            <a:r>
              <a:rPr lang="en-US"/>
              <a:t> </a:t>
            </a:r>
            <a:endParaRPr lang="en-US" dirty="0"/>
          </a:p>
        </p:txBody>
      </p:sp>
      <p:sp>
        <p:nvSpPr>
          <p:cNvPr id="9" name="任意多边形 27">
            <a:extLst>
              <a:ext uri="{FF2B5EF4-FFF2-40B4-BE49-F238E27FC236}">
                <a16:creationId xmlns:a16="http://schemas.microsoft.com/office/drawing/2014/main" id="{310EE0D2-15D0-546F-A0FE-1AA6708F8422}"/>
              </a:ext>
            </a:extLst>
          </p:cNvPr>
          <p:cNvSpPr/>
          <p:nvPr/>
        </p:nvSpPr>
        <p:spPr>
          <a:xfrm>
            <a:off x="660400" y="2793105"/>
            <a:ext cx="5057220" cy="1507395"/>
          </a:xfrm>
          <a:prstGeom prst="rect">
            <a:avLst/>
          </a:prstGeom>
          <a:solidFill>
            <a:schemeClr val="bg1"/>
          </a:solidFill>
          <a:ln w="19050">
            <a:solidFill>
              <a:srgbClr val="0031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228600" rtlCol="0" anchor="ctr">
            <a:noAutofit/>
          </a:bodyPr>
          <a:lstStyle/>
          <a:p>
            <a:pPr marL="285750" lvl="0" indent="-285750">
              <a:lnSpc>
                <a:spcPct val="130000"/>
              </a:lnSpc>
              <a:buFont typeface="Arial" panose="020B0604020202020204" pitchFamily="34" charset="0"/>
              <a:buChar char="•"/>
              <a:defRPr/>
            </a:pPr>
            <a:r>
              <a:rPr kumimoji="1" lang="zh-CN" altLang="en-US" kern="0" dirty="0">
                <a:solidFill>
                  <a:schemeClr val="tx1">
                    <a:lumMod val="50000"/>
                  </a:schemeClr>
                </a:solidFill>
                <a:cs typeface="+mn-ea"/>
                <a:sym typeface="+mn-lt"/>
              </a:rPr>
              <a:t>采用获得专利认证的</a:t>
            </a:r>
            <a:r>
              <a:rPr kumimoji="1" lang="zh-CN" altLang="en-US" b="1" kern="0" dirty="0">
                <a:solidFill>
                  <a:srgbClr val="0031A7"/>
                </a:solidFill>
                <a:cs typeface="+mn-ea"/>
                <a:sym typeface="+mn-lt"/>
              </a:rPr>
              <a:t>双室渗透泵控释技术，内控外速的双层释放，</a:t>
            </a:r>
            <a:r>
              <a:rPr kumimoji="1" lang="zh-CN" altLang="en-US" kern="0" dirty="0">
                <a:solidFill>
                  <a:schemeClr val="tx1">
                    <a:lumMod val="50000"/>
                  </a:schemeClr>
                </a:solidFill>
                <a:cs typeface="+mn-ea"/>
                <a:sym typeface="+mn-lt"/>
              </a:rPr>
              <a:t>速释层快速起效，控释片芯匀速释放，维持</a:t>
            </a:r>
            <a:r>
              <a:rPr kumimoji="1" lang="en-US" altLang="zh-CN" kern="0" dirty="0">
                <a:solidFill>
                  <a:schemeClr val="tx1">
                    <a:lumMod val="50000"/>
                  </a:schemeClr>
                </a:solidFill>
                <a:cs typeface="+mn-ea"/>
                <a:sym typeface="+mn-lt"/>
              </a:rPr>
              <a:t>24h</a:t>
            </a:r>
            <a:r>
              <a:rPr kumimoji="1" lang="zh-CN" altLang="en-US" kern="0" dirty="0">
                <a:solidFill>
                  <a:schemeClr val="tx1">
                    <a:lumMod val="50000"/>
                  </a:schemeClr>
                </a:solidFill>
                <a:cs typeface="+mn-ea"/>
                <a:sym typeface="+mn-lt"/>
              </a:rPr>
              <a:t>疗效，每日仅需一次给药，利于长期管理</a:t>
            </a:r>
          </a:p>
        </p:txBody>
      </p:sp>
      <p:grpSp>
        <p:nvGrpSpPr>
          <p:cNvPr id="15" name="Group 14">
            <a:extLst>
              <a:ext uri="{FF2B5EF4-FFF2-40B4-BE49-F238E27FC236}">
                <a16:creationId xmlns:a16="http://schemas.microsoft.com/office/drawing/2014/main" id="{16693345-D309-9EFC-97D9-BAD5EB362FC6}"/>
              </a:ext>
            </a:extLst>
          </p:cNvPr>
          <p:cNvGrpSpPr/>
          <p:nvPr/>
        </p:nvGrpSpPr>
        <p:grpSpPr>
          <a:xfrm>
            <a:off x="0" y="286126"/>
            <a:ext cx="4389120" cy="852665"/>
            <a:chOff x="0" y="497630"/>
            <a:chExt cx="4389120" cy="852665"/>
          </a:xfrm>
        </p:grpSpPr>
        <p:sp>
          <p:nvSpPr>
            <p:cNvPr id="5" name="矩形 4">
              <a:extLst>
                <a:ext uri="{FF2B5EF4-FFF2-40B4-BE49-F238E27FC236}">
                  <a16:creationId xmlns:a16="http://schemas.microsoft.com/office/drawing/2014/main" id="{51B89046-46E1-549A-04C7-BBEA5C1D4574}"/>
                </a:ext>
              </a:extLst>
            </p:cNvPr>
            <p:cNvSpPr/>
            <p:nvPr/>
          </p:nvSpPr>
          <p:spPr>
            <a:xfrm>
              <a:off x="0" y="497630"/>
              <a:ext cx="4389120" cy="850005"/>
            </a:xfrm>
            <a:prstGeom prst="homePlate">
              <a:avLst/>
            </a:prstGeom>
            <a:solidFill>
              <a:srgbClr val="0031A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itle 23">
              <a:extLst>
                <a:ext uri="{FF2B5EF4-FFF2-40B4-BE49-F238E27FC236}">
                  <a16:creationId xmlns:a16="http://schemas.microsoft.com/office/drawing/2014/main" id="{94F60C5A-6C69-E44C-C0F9-F7717FD06694}"/>
                </a:ext>
              </a:extLst>
            </p:cNvPr>
            <p:cNvSpPr txBox="1">
              <a:spLocks/>
            </p:cNvSpPr>
            <p:nvPr/>
          </p:nvSpPr>
          <p:spPr>
            <a:xfrm>
              <a:off x="684626" y="585897"/>
              <a:ext cx="1549856" cy="761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lgn="ctr"/>
              <a:r>
                <a:rPr lang="zh-CN" altLang="en-US" sz="4400" b="1">
                  <a:solidFill>
                    <a:schemeClr val="bg1"/>
                  </a:solidFill>
                  <a:latin typeface="+mn-lt"/>
                  <a:ea typeface="+mn-ea"/>
                  <a:cs typeface="+mn-ea"/>
                  <a:sym typeface="+mn-lt"/>
                </a:rPr>
                <a:t>目 录</a:t>
              </a:r>
              <a:endParaRPr lang="en-US" sz="4400" b="1" dirty="0">
                <a:solidFill>
                  <a:schemeClr val="bg1"/>
                </a:solidFill>
                <a:latin typeface="+mn-lt"/>
                <a:ea typeface="+mn-ea"/>
                <a:cs typeface="+mn-ea"/>
                <a:sym typeface="+mn-lt"/>
              </a:endParaRPr>
            </a:p>
          </p:txBody>
        </p:sp>
        <p:sp>
          <p:nvSpPr>
            <p:cNvPr id="7" name="文本框 6">
              <a:extLst>
                <a:ext uri="{FF2B5EF4-FFF2-40B4-BE49-F238E27FC236}">
                  <a16:creationId xmlns:a16="http://schemas.microsoft.com/office/drawing/2014/main" id="{B875E996-9C0A-3BB8-D914-B42C7C1680D5}"/>
                </a:ext>
              </a:extLst>
            </p:cNvPr>
            <p:cNvSpPr txBox="1"/>
            <p:nvPr/>
          </p:nvSpPr>
          <p:spPr>
            <a:xfrm>
              <a:off x="1815351" y="827075"/>
              <a:ext cx="2292439" cy="523220"/>
            </a:xfrm>
            <a:prstGeom prst="rect">
              <a:avLst/>
            </a:prstGeom>
            <a:noFill/>
          </p:spPr>
          <p:txBody>
            <a:bodyPr wrap="square" rtlCol="0">
              <a:spAutoFit/>
            </a:bodyPr>
            <a:lstStyle/>
            <a:p>
              <a:pPr algn="ctr"/>
              <a:r>
                <a:rPr lang="en-US" altLang="zh-CN" sz="2800" dirty="0">
                  <a:solidFill>
                    <a:schemeClr val="bg1"/>
                  </a:solidFill>
                  <a:cs typeface="+mn-ea"/>
                  <a:sym typeface="+mn-lt"/>
                </a:rPr>
                <a:t>CONTENTS</a:t>
              </a:r>
              <a:endParaRPr lang="zh-CN" altLang="en-US" sz="2800" dirty="0">
                <a:solidFill>
                  <a:schemeClr val="bg1"/>
                </a:solidFill>
                <a:cs typeface="+mn-ea"/>
                <a:sym typeface="+mn-lt"/>
              </a:endParaRPr>
            </a:p>
          </p:txBody>
        </p:sp>
      </p:grpSp>
      <p:sp>
        <p:nvSpPr>
          <p:cNvPr id="16" name="任意多边形 27">
            <a:extLst>
              <a:ext uri="{FF2B5EF4-FFF2-40B4-BE49-F238E27FC236}">
                <a16:creationId xmlns:a16="http://schemas.microsoft.com/office/drawing/2014/main" id="{E0D8C8E6-C3E1-7EF5-3CC8-CE2A31AB41E8}"/>
              </a:ext>
            </a:extLst>
          </p:cNvPr>
          <p:cNvSpPr/>
          <p:nvPr/>
        </p:nvSpPr>
        <p:spPr>
          <a:xfrm>
            <a:off x="660400" y="4676178"/>
            <a:ext cx="5057220" cy="1152498"/>
          </a:xfrm>
          <a:prstGeom prst="rect">
            <a:avLst/>
          </a:prstGeom>
          <a:solidFill>
            <a:schemeClr val="bg1"/>
          </a:solidFill>
          <a:ln w="19050">
            <a:solidFill>
              <a:srgbClr val="0031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228600" rtlCol="0" anchor="ctr">
            <a:noAutofit/>
          </a:bodyPr>
          <a:lstStyle/>
          <a:p>
            <a:pPr marL="285750" lvl="0" indent="-285750">
              <a:lnSpc>
                <a:spcPct val="130000"/>
              </a:lnSpc>
              <a:buFont typeface="Arial" panose="020B0604020202020204" pitchFamily="34" charset="0"/>
              <a:buChar char="•"/>
              <a:defRPr/>
            </a:pPr>
            <a:r>
              <a:rPr kumimoji="1" lang="zh-CN" altLang="en-US" kern="0" dirty="0">
                <a:solidFill>
                  <a:schemeClr val="tx1">
                    <a:lumMod val="50000"/>
                  </a:schemeClr>
                </a:solidFill>
                <a:cs typeface="+mn-ea"/>
                <a:sym typeface="+mn-lt"/>
              </a:rPr>
              <a:t>助更多患者</a:t>
            </a:r>
            <a:r>
              <a:rPr kumimoji="1" lang="zh-CN" altLang="en-US" b="1" kern="0" dirty="0">
                <a:solidFill>
                  <a:srgbClr val="0031A7"/>
                </a:solidFill>
                <a:cs typeface="+mn-ea"/>
                <a:sym typeface="+mn-lt"/>
              </a:rPr>
              <a:t>达有效维持剂量，提高依从性</a:t>
            </a:r>
            <a:endParaRPr kumimoji="1" lang="en-US" altLang="zh-CN" b="1" kern="0" dirty="0">
              <a:solidFill>
                <a:srgbClr val="0031A7"/>
              </a:solidFill>
              <a:cs typeface="+mn-ea"/>
              <a:sym typeface="+mn-lt"/>
            </a:endParaRPr>
          </a:p>
          <a:p>
            <a:pPr marL="285750" lvl="0" indent="-285750">
              <a:lnSpc>
                <a:spcPct val="130000"/>
              </a:lnSpc>
              <a:buFont typeface="Arial" panose="020B0604020202020204" pitchFamily="34" charset="0"/>
              <a:buChar char="•"/>
              <a:defRPr/>
            </a:pPr>
            <a:r>
              <a:rPr kumimoji="1" lang="zh-CN" altLang="en-US" kern="0" dirty="0">
                <a:solidFill>
                  <a:schemeClr val="tx1"/>
                </a:solidFill>
                <a:cs typeface="+mn-ea"/>
                <a:sym typeface="+mn-lt"/>
              </a:rPr>
              <a:t>药代动力学</a:t>
            </a:r>
            <a:r>
              <a:rPr kumimoji="1" lang="zh-CN" altLang="en-US" b="1" kern="0" dirty="0">
                <a:solidFill>
                  <a:srgbClr val="0031A7"/>
                </a:solidFill>
                <a:cs typeface="+mn-ea"/>
                <a:sym typeface="+mn-lt"/>
              </a:rPr>
              <a:t>不受食物影响，服药更自由</a:t>
            </a:r>
            <a:endParaRPr kumimoji="1" lang="en-US" altLang="zh-CN" b="1" kern="0" dirty="0">
              <a:solidFill>
                <a:srgbClr val="0031A7"/>
              </a:solidFill>
              <a:cs typeface="+mn-ea"/>
              <a:sym typeface="+mn-lt"/>
            </a:endParaRPr>
          </a:p>
        </p:txBody>
      </p:sp>
      <p:sp>
        <p:nvSpPr>
          <p:cNvPr id="29" name="任意多边形 27">
            <a:extLst>
              <a:ext uri="{FF2B5EF4-FFF2-40B4-BE49-F238E27FC236}">
                <a16:creationId xmlns:a16="http://schemas.microsoft.com/office/drawing/2014/main" id="{872CF7CC-0A8E-0F8D-3884-9791F797E586}"/>
              </a:ext>
            </a:extLst>
          </p:cNvPr>
          <p:cNvSpPr/>
          <p:nvPr/>
        </p:nvSpPr>
        <p:spPr>
          <a:xfrm>
            <a:off x="6461680" y="2793105"/>
            <a:ext cx="5057220" cy="1507395"/>
          </a:xfrm>
          <a:prstGeom prst="rect">
            <a:avLst/>
          </a:prstGeom>
          <a:solidFill>
            <a:schemeClr val="bg1"/>
          </a:solidFill>
          <a:ln w="19050">
            <a:solidFill>
              <a:srgbClr val="0031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228600" rtlCol="0" anchor="ctr">
            <a:noAutofit/>
          </a:bodyPr>
          <a:lstStyle/>
          <a:p>
            <a:pPr marL="285750" lvl="0" indent="-285750">
              <a:lnSpc>
                <a:spcPct val="130000"/>
              </a:lnSpc>
              <a:buFont typeface="Arial" panose="020B0604020202020204" pitchFamily="34" charset="0"/>
              <a:buChar char="•"/>
              <a:defRPr/>
            </a:pPr>
            <a:r>
              <a:rPr kumimoji="1" lang="zh-CN" altLang="en-US" kern="0" dirty="0">
                <a:solidFill>
                  <a:schemeClr val="tx1">
                    <a:lumMod val="50000"/>
                  </a:schemeClr>
                </a:solidFill>
                <a:cs typeface="+mn-ea"/>
                <a:sym typeface="+mn-lt"/>
              </a:rPr>
              <a:t>血药浓度</a:t>
            </a:r>
            <a:r>
              <a:rPr kumimoji="1" lang="zh-CN" altLang="en-US" b="1" kern="0" dirty="0">
                <a:solidFill>
                  <a:srgbClr val="0031A7"/>
                </a:solidFill>
                <a:cs typeface="+mn-ea"/>
                <a:sym typeface="+mn-lt"/>
              </a:rPr>
              <a:t>更平稳</a:t>
            </a:r>
            <a:r>
              <a:rPr kumimoji="1" lang="zh-CN" altLang="en-US" kern="0" dirty="0">
                <a:solidFill>
                  <a:schemeClr val="tx1">
                    <a:lumMod val="50000"/>
                  </a:schemeClr>
                </a:solidFill>
                <a:cs typeface="+mn-ea"/>
                <a:sym typeface="+mn-lt"/>
              </a:rPr>
              <a:t>，安全性耐受性良好</a:t>
            </a:r>
          </a:p>
        </p:txBody>
      </p:sp>
      <p:sp>
        <p:nvSpPr>
          <p:cNvPr id="33" name="任意多边形 27">
            <a:extLst>
              <a:ext uri="{FF2B5EF4-FFF2-40B4-BE49-F238E27FC236}">
                <a16:creationId xmlns:a16="http://schemas.microsoft.com/office/drawing/2014/main" id="{F7FC6606-1280-7306-D93B-CDEE6639D3F5}"/>
              </a:ext>
            </a:extLst>
          </p:cNvPr>
          <p:cNvSpPr/>
          <p:nvPr/>
        </p:nvSpPr>
        <p:spPr>
          <a:xfrm>
            <a:off x="6461680" y="4676178"/>
            <a:ext cx="5057220" cy="1152498"/>
          </a:xfrm>
          <a:prstGeom prst="rect">
            <a:avLst/>
          </a:prstGeom>
          <a:solidFill>
            <a:schemeClr val="bg1"/>
          </a:solidFill>
          <a:ln w="19050">
            <a:solidFill>
              <a:srgbClr val="0031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228600" rtlCol="0" anchor="ctr">
            <a:noAutofit/>
          </a:bodyPr>
          <a:lstStyle/>
          <a:p>
            <a:pPr marL="285750" lvl="0" indent="-285750">
              <a:lnSpc>
                <a:spcPct val="130000"/>
              </a:lnSpc>
              <a:buFont typeface="Arial" panose="020B0604020202020204" pitchFamily="34" charset="0"/>
              <a:buChar char="•"/>
              <a:defRPr/>
            </a:pPr>
            <a:r>
              <a:rPr lang="zh-CN" altLang="en-US" sz="1800" kern="0" dirty="0">
                <a:solidFill>
                  <a:srgbClr val="000000"/>
                </a:solidFill>
                <a:cs typeface="+mn-ea"/>
                <a:sym typeface="+mn-lt"/>
              </a:rPr>
              <a:t>提升用药便利度和依从性，从而</a:t>
            </a:r>
            <a:r>
              <a:rPr lang="zh-CN" altLang="en-US" sz="1800" b="1" kern="0" dirty="0">
                <a:solidFill>
                  <a:srgbClr val="0031A7"/>
                </a:solidFill>
                <a:cs typeface="+mn-ea"/>
                <a:sym typeface="+mn-lt"/>
              </a:rPr>
              <a:t>减少总成本</a:t>
            </a:r>
            <a:endParaRPr lang="en-US" altLang="zh-CN" sz="1800" b="1" kern="0" dirty="0">
              <a:solidFill>
                <a:srgbClr val="0031A7"/>
              </a:solidFill>
              <a:cs typeface="+mn-ea"/>
              <a:sym typeface="+mn-lt"/>
            </a:endParaRPr>
          </a:p>
          <a:p>
            <a:pPr marL="285750" lvl="0" indent="-285750">
              <a:lnSpc>
                <a:spcPct val="130000"/>
              </a:lnSpc>
              <a:buFont typeface="Arial" panose="020B0604020202020204" pitchFamily="34" charset="0"/>
              <a:buChar char="•"/>
              <a:defRPr/>
            </a:pPr>
            <a:r>
              <a:rPr kumimoji="1" lang="zh-CN" altLang="en-US" kern="0" dirty="0">
                <a:solidFill>
                  <a:schemeClr val="tx1">
                    <a:lumMod val="50000"/>
                  </a:schemeClr>
                </a:solidFill>
                <a:cs typeface="+mn-ea"/>
                <a:sym typeface="+mn-lt"/>
              </a:rPr>
              <a:t>弥补医保目录治疗</a:t>
            </a:r>
            <a:r>
              <a:rPr kumimoji="1" lang="zh-CN" altLang="en-US" b="1" kern="0" dirty="0">
                <a:solidFill>
                  <a:srgbClr val="0031A7"/>
                </a:solidFill>
                <a:cs typeface="+mn-ea"/>
                <a:sym typeface="+mn-lt"/>
              </a:rPr>
              <a:t>选择有限</a:t>
            </a:r>
            <a:r>
              <a:rPr kumimoji="1" lang="zh-CN" altLang="en-US" kern="0" dirty="0">
                <a:solidFill>
                  <a:schemeClr val="tx1"/>
                </a:solidFill>
                <a:cs typeface="+mn-ea"/>
                <a:sym typeface="+mn-lt"/>
              </a:rPr>
              <a:t>的</a:t>
            </a:r>
            <a:r>
              <a:rPr kumimoji="1" lang="zh-CN" altLang="en-US" kern="0" dirty="0">
                <a:solidFill>
                  <a:schemeClr val="tx1">
                    <a:lumMod val="50000"/>
                  </a:schemeClr>
                </a:solidFill>
                <a:cs typeface="+mn-ea"/>
                <a:sym typeface="+mn-lt"/>
              </a:rPr>
              <a:t>短板</a:t>
            </a:r>
          </a:p>
        </p:txBody>
      </p:sp>
      <p:sp>
        <p:nvSpPr>
          <p:cNvPr id="37" name="任意多边形 27">
            <a:extLst>
              <a:ext uri="{FF2B5EF4-FFF2-40B4-BE49-F238E27FC236}">
                <a16:creationId xmlns:a16="http://schemas.microsoft.com/office/drawing/2014/main" id="{FFF87521-1F2F-CACD-7535-968BA4A4312B}"/>
              </a:ext>
            </a:extLst>
          </p:cNvPr>
          <p:cNvSpPr/>
          <p:nvPr/>
        </p:nvSpPr>
        <p:spPr>
          <a:xfrm>
            <a:off x="660399" y="1614101"/>
            <a:ext cx="10858501" cy="803327"/>
          </a:xfrm>
          <a:prstGeom prst="rect">
            <a:avLst/>
          </a:prstGeom>
          <a:solidFill>
            <a:schemeClr val="bg1"/>
          </a:solidFill>
          <a:ln w="19050">
            <a:solidFill>
              <a:srgbClr val="0031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228600" rtlCol="0" anchor="ctr">
            <a:noAutofit/>
          </a:bodyPr>
          <a:lstStyle/>
          <a:p>
            <a:pPr marL="285750" lvl="0" indent="-285750">
              <a:lnSpc>
                <a:spcPct val="130000"/>
              </a:lnSpc>
              <a:buFont typeface="Arial" panose="020B0604020202020204" pitchFamily="34" charset="0"/>
              <a:buChar char="•"/>
              <a:defRPr/>
            </a:pPr>
            <a:r>
              <a:rPr kumimoji="1" lang="zh-CN" altLang="en-US" kern="0" dirty="0">
                <a:solidFill>
                  <a:schemeClr val="tx1">
                    <a:lumMod val="50000"/>
                  </a:schemeClr>
                </a:solidFill>
                <a:cs typeface="+mn-ea"/>
                <a:sym typeface="+mn-lt"/>
              </a:rPr>
              <a:t>全球</a:t>
            </a:r>
            <a:r>
              <a:rPr kumimoji="1" lang="zh-CN" altLang="en-US" b="1" kern="0" dirty="0">
                <a:solidFill>
                  <a:srgbClr val="0031A7"/>
                </a:solidFill>
                <a:cs typeface="+mn-ea"/>
                <a:sym typeface="+mn-lt"/>
              </a:rPr>
              <a:t>首个唯一</a:t>
            </a:r>
            <a:r>
              <a:rPr kumimoji="1" lang="zh-CN" altLang="en-US" kern="0" dirty="0">
                <a:solidFill>
                  <a:schemeClr val="tx1">
                    <a:lumMod val="50000"/>
                  </a:schemeClr>
                </a:solidFill>
                <a:cs typeface="+mn-ea"/>
                <a:sym typeface="+mn-lt"/>
              </a:rPr>
              <a:t>氘代</a:t>
            </a:r>
            <a:r>
              <a:rPr kumimoji="1" lang="zh-CN" altLang="en-US" b="1" kern="0" dirty="0">
                <a:solidFill>
                  <a:srgbClr val="0031A7"/>
                </a:solidFill>
                <a:cs typeface="+mn-ea"/>
                <a:sym typeface="+mn-lt"/>
              </a:rPr>
              <a:t>缓释片</a:t>
            </a:r>
            <a:r>
              <a:rPr kumimoji="1" lang="zh-CN" altLang="en-US" kern="0" dirty="0">
                <a:solidFill>
                  <a:schemeClr val="tx1">
                    <a:lumMod val="50000"/>
                  </a:schemeClr>
                </a:solidFill>
                <a:cs typeface="+mn-ea"/>
                <a:sym typeface="+mn-lt"/>
              </a:rPr>
              <a:t>，是对目录内常释片的</a:t>
            </a:r>
            <a:r>
              <a:rPr kumimoji="1" lang="zh-CN" altLang="en-US" b="1" kern="0" dirty="0">
                <a:solidFill>
                  <a:srgbClr val="0031A7"/>
                </a:solidFill>
                <a:cs typeface="+mn-ea"/>
                <a:sym typeface="+mn-lt"/>
              </a:rPr>
              <a:t>优化升级</a:t>
            </a:r>
          </a:p>
        </p:txBody>
      </p:sp>
      <p:sp>
        <p:nvSpPr>
          <p:cNvPr id="41" name="Rectangle: Rounded Corners 40">
            <a:extLst>
              <a:ext uri="{FF2B5EF4-FFF2-40B4-BE49-F238E27FC236}">
                <a16:creationId xmlns:a16="http://schemas.microsoft.com/office/drawing/2014/main" id="{89F76BCF-4F7E-B05D-692F-A6C0C4736476}"/>
              </a:ext>
            </a:extLst>
          </p:cNvPr>
          <p:cNvSpPr/>
          <p:nvPr/>
        </p:nvSpPr>
        <p:spPr bwMode="auto">
          <a:xfrm>
            <a:off x="712657" y="1357249"/>
            <a:ext cx="1781581" cy="292410"/>
          </a:xfrm>
          <a:prstGeom prst="roundRect">
            <a:avLst>
              <a:gd name="adj" fmla="val 50000"/>
            </a:avLst>
          </a:prstGeom>
          <a:solidFill>
            <a:srgbClr val="0031A7"/>
          </a:solidFill>
          <a:ln>
            <a:noFill/>
          </a:ln>
          <a:effectLst>
            <a:outerShdw blurRad="50800" dist="38100" dir="2700000" algn="tl" rotWithShape="0">
              <a:prstClr val="black">
                <a:alpha val="40000"/>
              </a:prstClr>
            </a:outerShdw>
          </a:effectLst>
        </p:spPr>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algn="ctr"/>
            <a:r>
              <a:rPr lang="zh-CN" altLang="en-US" b="1" dirty="0">
                <a:solidFill>
                  <a:schemeClr val="bg1"/>
                </a:solidFill>
                <a:latin typeface="+mj-lt"/>
                <a:ea typeface="Verdana" panose="020B0604030504040204" pitchFamily="34" charset="0"/>
                <a:cs typeface="Verdana" panose="020B0604030504040204" pitchFamily="34" charset="0"/>
              </a:rPr>
              <a:t>基本信息</a:t>
            </a:r>
            <a:endParaRPr lang="en-US" b="1" dirty="0">
              <a:solidFill>
                <a:schemeClr val="bg1"/>
              </a:solidFill>
              <a:latin typeface="+mj-lt"/>
              <a:ea typeface="Verdana" panose="020B0604030504040204" pitchFamily="34" charset="0"/>
              <a:cs typeface="Verdana" panose="020B0604030504040204" pitchFamily="34" charset="0"/>
            </a:endParaRPr>
          </a:p>
        </p:txBody>
      </p:sp>
      <p:sp>
        <p:nvSpPr>
          <p:cNvPr id="43" name="Rectangle: Rounded Corners 42">
            <a:extLst>
              <a:ext uri="{FF2B5EF4-FFF2-40B4-BE49-F238E27FC236}">
                <a16:creationId xmlns:a16="http://schemas.microsoft.com/office/drawing/2014/main" id="{740F2B7D-3309-53AD-E81C-B2613923DBFF}"/>
              </a:ext>
            </a:extLst>
          </p:cNvPr>
          <p:cNvSpPr/>
          <p:nvPr/>
        </p:nvSpPr>
        <p:spPr bwMode="auto">
          <a:xfrm>
            <a:off x="712657" y="2500695"/>
            <a:ext cx="1781581" cy="292410"/>
          </a:xfrm>
          <a:prstGeom prst="roundRect">
            <a:avLst>
              <a:gd name="adj" fmla="val 50000"/>
            </a:avLst>
          </a:prstGeom>
          <a:solidFill>
            <a:srgbClr val="0031A7"/>
          </a:solidFill>
          <a:ln>
            <a:noFill/>
          </a:ln>
          <a:effectLst>
            <a:outerShdw blurRad="50800" dist="38100" dir="2700000" algn="tl" rotWithShape="0">
              <a:prstClr val="black">
                <a:alpha val="40000"/>
              </a:prstClr>
            </a:outerShdw>
          </a:effectLst>
        </p:spPr>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algn="ctr"/>
            <a:r>
              <a:rPr lang="zh-CN" altLang="en-US" b="1" dirty="0">
                <a:solidFill>
                  <a:schemeClr val="bg1"/>
                </a:solidFill>
                <a:latin typeface="+mj-lt"/>
                <a:ea typeface="Verdana" panose="020B0604030504040204" pitchFamily="34" charset="0"/>
                <a:cs typeface="Verdana" panose="020B0604030504040204" pitchFamily="34" charset="0"/>
              </a:rPr>
              <a:t>创新性</a:t>
            </a:r>
            <a:endParaRPr lang="en-US" b="1" dirty="0">
              <a:solidFill>
                <a:schemeClr val="bg1"/>
              </a:solidFill>
              <a:latin typeface="+mj-lt"/>
              <a:ea typeface="Verdana" panose="020B0604030504040204" pitchFamily="34" charset="0"/>
              <a:cs typeface="Verdana" panose="020B0604030504040204" pitchFamily="34" charset="0"/>
            </a:endParaRPr>
          </a:p>
        </p:txBody>
      </p:sp>
      <p:sp>
        <p:nvSpPr>
          <p:cNvPr id="44" name="Rectangle: Rounded Corners 43">
            <a:extLst>
              <a:ext uri="{FF2B5EF4-FFF2-40B4-BE49-F238E27FC236}">
                <a16:creationId xmlns:a16="http://schemas.microsoft.com/office/drawing/2014/main" id="{F106AA02-D384-41E8-B64C-768500D75C3C}"/>
              </a:ext>
            </a:extLst>
          </p:cNvPr>
          <p:cNvSpPr/>
          <p:nvPr/>
        </p:nvSpPr>
        <p:spPr bwMode="auto">
          <a:xfrm>
            <a:off x="712657" y="4373678"/>
            <a:ext cx="1781581" cy="292410"/>
          </a:xfrm>
          <a:prstGeom prst="roundRect">
            <a:avLst>
              <a:gd name="adj" fmla="val 50000"/>
            </a:avLst>
          </a:prstGeom>
          <a:solidFill>
            <a:srgbClr val="0031A7"/>
          </a:solidFill>
          <a:ln>
            <a:noFill/>
          </a:ln>
          <a:effectLst>
            <a:outerShdw blurRad="50800" dist="38100" dir="2700000" algn="tl" rotWithShape="0">
              <a:prstClr val="black">
                <a:alpha val="40000"/>
              </a:prstClr>
            </a:outerShdw>
          </a:effectLst>
        </p:spPr>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algn="ctr"/>
            <a:r>
              <a:rPr lang="zh-CN" altLang="en-US" b="1" dirty="0">
                <a:solidFill>
                  <a:schemeClr val="bg1"/>
                </a:solidFill>
                <a:latin typeface="+mj-lt"/>
                <a:ea typeface="Verdana" panose="020B0604030504040204" pitchFamily="34" charset="0"/>
                <a:cs typeface="Verdana" panose="020B0604030504040204" pitchFamily="34" charset="0"/>
              </a:rPr>
              <a:t>有效性</a:t>
            </a:r>
            <a:endParaRPr lang="en-US" b="1" dirty="0">
              <a:solidFill>
                <a:schemeClr val="bg1"/>
              </a:solidFill>
              <a:latin typeface="+mj-lt"/>
              <a:ea typeface="Verdana" panose="020B0604030504040204" pitchFamily="34" charset="0"/>
              <a:cs typeface="Verdana" panose="020B0604030504040204" pitchFamily="34" charset="0"/>
            </a:endParaRPr>
          </a:p>
        </p:txBody>
      </p:sp>
      <p:sp>
        <p:nvSpPr>
          <p:cNvPr id="46" name="Rectangle: Rounded Corners 45">
            <a:extLst>
              <a:ext uri="{FF2B5EF4-FFF2-40B4-BE49-F238E27FC236}">
                <a16:creationId xmlns:a16="http://schemas.microsoft.com/office/drawing/2014/main" id="{66E002F3-85D1-B7BA-04E7-B3E10F2186A2}"/>
              </a:ext>
            </a:extLst>
          </p:cNvPr>
          <p:cNvSpPr/>
          <p:nvPr/>
        </p:nvSpPr>
        <p:spPr bwMode="auto">
          <a:xfrm>
            <a:off x="6474382" y="2500695"/>
            <a:ext cx="1781581" cy="292410"/>
          </a:xfrm>
          <a:prstGeom prst="roundRect">
            <a:avLst>
              <a:gd name="adj" fmla="val 50000"/>
            </a:avLst>
          </a:prstGeom>
          <a:solidFill>
            <a:srgbClr val="0031A7"/>
          </a:solidFill>
          <a:ln>
            <a:noFill/>
          </a:ln>
          <a:effectLst>
            <a:outerShdw blurRad="50800" dist="38100" dir="2700000" algn="tl" rotWithShape="0">
              <a:prstClr val="black">
                <a:alpha val="40000"/>
              </a:prstClr>
            </a:outerShdw>
          </a:effectLst>
        </p:spPr>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algn="ctr"/>
            <a:r>
              <a:rPr lang="zh-CN" altLang="en-US" b="1" dirty="0">
                <a:solidFill>
                  <a:schemeClr val="bg1"/>
                </a:solidFill>
                <a:latin typeface="+mj-lt"/>
                <a:ea typeface="Verdana" panose="020B0604030504040204" pitchFamily="34" charset="0"/>
                <a:cs typeface="Verdana" panose="020B0604030504040204" pitchFamily="34" charset="0"/>
              </a:rPr>
              <a:t>安全性</a:t>
            </a:r>
            <a:endParaRPr lang="en-US" b="1" dirty="0">
              <a:solidFill>
                <a:schemeClr val="bg1"/>
              </a:solidFill>
              <a:latin typeface="+mj-lt"/>
              <a:ea typeface="Verdana" panose="020B0604030504040204" pitchFamily="34" charset="0"/>
              <a:cs typeface="Verdana" panose="020B0604030504040204" pitchFamily="34" charset="0"/>
            </a:endParaRPr>
          </a:p>
        </p:txBody>
      </p:sp>
      <p:sp>
        <p:nvSpPr>
          <p:cNvPr id="47" name="Rectangle: Rounded Corners 46">
            <a:extLst>
              <a:ext uri="{FF2B5EF4-FFF2-40B4-BE49-F238E27FC236}">
                <a16:creationId xmlns:a16="http://schemas.microsoft.com/office/drawing/2014/main" id="{1B2D8C86-3A18-AE06-6582-E456F12BD8FF}"/>
              </a:ext>
            </a:extLst>
          </p:cNvPr>
          <p:cNvSpPr/>
          <p:nvPr/>
        </p:nvSpPr>
        <p:spPr bwMode="auto">
          <a:xfrm>
            <a:off x="6474382" y="4373678"/>
            <a:ext cx="1781581" cy="292410"/>
          </a:xfrm>
          <a:prstGeom prst="roundRect">
            <a:avLst>
              <a:gd name="adj" fmla="val 50000"/>
            </a:avLst>
          </a:prstGeom>
          <a:solidFill>
            <a:srgbClr val="0031A7"/>
          </a:solidFill>
          <a:ln>
            <a:noFill/>
          </a:ln>
          <a:effectLst>
            <a:outerShdw blurRad="50800" dist="38100" dir="2700000" algn="tl" rotWithShape="0">
              <a:prstClr val="black">
                <a:alpha val="40000"/>
              </a:prstClr>
            </a:outerShdw>
          </a:effectLst>
        </p:spPr>
        <p:txBody>
          <a:bodyPr rot="0" spcFirstLastPara="0" vertOverflow="overflow" horzOverflow="overflow" vert="horz" wrap="none" lIns="91440" tIns="0" rIns="91440" bIns="0" numCol="1" spcCol="0" rtlCol="0" fromWordArt="0" anchor="ctr" anchorCtr="0" forceAA="0" compatLnSpc="1">
            <a:prstTxWarp prst="textNoShape">
              <a:avLst/>
            </a:prstTxWarp>
            <a:noAutofit/>
          </a:bodyPr>
          <a:lstStyle/>
          <a:p>
            <a:pPr algn="ctr"/>
            <a:r>
              <a:rPr lang="zh-CN" altLang="en-US" b="1" dirty="0">
                <a:solidFill>
                  <a:schemeClr val="bg1"/>
                </a:solidFill>
                <a:latin typeface="+mj-lt"/>
                <a:ea typeface="Verdana" panose="020B0604030504040204" pitchFamily="34" charset="0"/>
                <a:cs typeface="Verdana" panose="020B0604030504040204" pitchFamily="34" charset="0"/>
              </a:rPr>
              <a:t>公平性</a:t>
            </a:r>
            <a:endParaRPr lang="en-US" b="1"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119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0AE435D-0BF1-06F9-75BC-6D299D70B1E2}"/>
              </a:ext>
            </a:extLst>
          </p:cNvPr>
          <p:cNvGraphicFramePr>
            <a:graphicFrameLocks/>
          </p:cNvGraphicFramePr>
          <p:nvPr>
            <p:custDataLst>
              <p:tags r:id="rId1"/>
            </p:custDataLst>
            <p:extLst>
              <p:ext uri="{D42A27DB-BD31-4B8C-83A1-F6EECF244321}">
                <p14:modId xmlns:p14="http://schemas.microsoft.com/office/powerpoint/2010/main" val="33390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6" name="think-cell data - do not delete" hidden="1">
                        <a:extLst>
                          <a:ext uri="{FF2B5EF4-FFF2-40B4-BE49-F238E27FC236}">
                            <a16:creationId xmlns:a16="http://schemas.microsoft.com/office/drawing/2014/main" id="{70AE435D-0BF1-06F9-75BC-6D299D70B1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矩形: 折角 6">
            <a:extLst>
              <a:ext uri="{FF2B5EF4-FFF2-40B4-BE49-F238E27FC236}">
                <a16:creationId xmlns:a16="http://schemas.microsoft.com/office/drawing/2014/main" id="{1522A055-52DE-B360-3F7E-D09709E24C1D}"/>
              </a:ext>
            </a:extLst>
          </p:cNvPr>
          <p:cNvSpPr/>
          <p:nvPr/>
        </p:nvSpPr>
        <p:spPr>
          <a:xfrm>
            <a:off x="7012636" y="3354915"/>
            <a:ext cx="4989245" cy="2745019"/>
          </a:xfrm>
          <a:prstGeom prst="foldedCorner">
            <a:avLst/>
          </a:prstGeom>
          <a:gradFill>
            <a:gsLst>
              <a:gs pos="0">
                <a:srgbClr val="6FA5F4">
                  <a:alpha val="18000"/>
                </a:srgbClr>
              </a:gs>
              <a:gs pos="100000">
                <a:srgbClr val="6FA5F4">
                  <a:alpha val="4000"/>
                </a:srgb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B2CDEC"/>
              </a:solidFill>
              <a:cs typeface="+mn-ea"/>
              <a:sym typeface="+mn-lt"/>
            </a:endParaRPr>
          </a:p>
        </p:txBody>
      </p:sp>
      <p:sp>
        <p:nvSpPr>
          <p:cNvPr id="8" name="文本框 7">
            <a:extLst>
              <a:ext uri="{FF2B5EF4-FFF2-40B4-BE49-F238E27FC236}">
                <a16:creationId xmlns:a16="http://schemas.microsoft.com/office/drawing/2014/main" id="{82C3BFB1-5919-16A3-63DD-8DF171643350}"/>
              </a:ext>
            </a:extLst>
          </p:cNvPr>
          <p:cNvSpPr txBox="1"/>
          <p:nvPr/>
        </p:nvSpPr>
        <p:spPr>
          <a:xfrm>
            <a:off x="7012636" y="3325419"/>
            <a:ext cx="4989244" cy="3024750"/>
          </a:xfrm>
          <a:prstGeom prst="rect">
            <a:avLst/>
          </a:prstGeom>
          <a:noFill/>
          <a:ln>
            <a:noFill/>
          </a:ln>
        </p:spPr>
        <p:txBody>
          <a:bodyPr wrap="square">
            <a:noAutofit/>
          </a:bodyPr>
          <a:lstStyle/>
          <a:p>
            <a:pPr marL="180000" indent="-180000">
              <a:lnSpc>
                <a:spcPts val="1800"/>
              </a:lnSpc>
              <a:spcAft>
                <a:spcPts val="300"/>
              </a:spcAft>
              <a:buFont typeface="Arial" panose="020B0604020202020204" pitchFamily="34" charset="0"/>
              <a:buChar char="•"/>
            </a:pPr>
            <a:r>
              <a:rPr lang="en-US" altLang="zh-CN" sz="1400" dirty="0">
                <a:solidFill>
                  <a:schemeClr val="tx1"/>
                </a:solidFill>
                <a:cs typeface="+mn-ea"/>
                <a:sym typeface="+mn-lt"/>
              </a:rPr>
              <a:t>TD</a:t>
            </a:r>
            <a:r>
              <a:rPr lang="zh-CN" altLang="en-US" sz="1400" dirty="0">
                <a:solidFill>
                  <a:schemeClr val="tx1"/>
                </a:solidFill>
                <a:cs typeface="+mn-ea"/>
                <a:sym typeface="+mn-lt"/>
              </a:rPr>
              <a:t>和</a:t>
            </a:r>
            <a:r>
              <a:rPr lang="en-US" altLang="zh-CN" sz="1400" dirty="0">
                <a:solidFill>
                  <a:schemeClr val="tx1"/>
                </a:solidFill>
                <a:cs typeface="+mn-ea"/>
                <a:sym typeface="+mn-lt"/>
              </a:rPr>
              <a:t>HD</a:t>
            </a:r>
            <a:r>
              <a:rPr lang="zh-CN" altLang="en-US" sz="1400" dirty="0">
                <a:solidFill>
                  <a:schemeClr val="tx1"/>
                </a:solidFill>
                <a:cs typeface="+mn-ea"/>
                <a:sym typeface="+mn-lt"/>
              </a:rPr>
              <a:t>患者均存在吞咽困难，服药难度高，</a:t>
            </a:r>
            <a:r>
              <a:rPr lang="zh-CN" altLang="en-US" sz="1400" b="1" dirty="0">
                <a:solidFill>
                  <a:srgbClr val="0031A7"/>
                </a:solidFill>
                <a:cs typeface="+mn-ea"/>
                <a:sym typeface="+mn-lt"/>
              </a:rPr>
              <a:t>缓释片简化用药方案，提升用药依从性和便利性，有助于长期管理</a:t>
            </a:r>
            <a:endParaRPr lang="en-US" altLang="zh-CN" sz="1400" b="1" dirty="0">
              <a:solidFill>
                <a:srgbClr val="0031A7"/>
              </a:solidFill>
              <a:cs typeface="+mn-ea"/>
              <a:sym typeface="+mn-lt"/>
            </a:endParaRPr>
          </a:p>
          <a:p>
            <a:pPr marL="355600" indent="-177800" algn="l">
              <a:lnSpc>
                <a:spcPts val="1800"/>
              </a:lnSpc>
              <a:spcAft>
                <a:spcPts val="300"/>
              </a:spcAft>
              <a:buFont typeface="Calibri" panose="020F0502020204030204" pitchFamily="34" charset="0"/>
              <a:buChar char="–"/>
            </a:pPr>
            <a:r>
              <a:rPr lang="zh-CN" altLang="en-US" sz="1400" dirty="0">
                <a:solidFill>
                  <a:schemeClr val="bg2">
                    <a:lumMod val="10000"/>
                  </a:schemeClr>
                </a:solidFill>
                <a:cs typeface="+mn-ea"/>
                <a:sym typeface="+mn-lt"/>
              </a:rPr>
              <a:t>创新性：</a:t>
            </a:r>
            <a:r>
              <a:rPr lang="zh-CN" altLang="en-US" sz="1400" b="1" dirty="0">
                <a:solidFill>
                  <a:srgbClr val="0031A7"/>
                </a:solidFill>
                <a:cs typeface="+mn-ea"/>
                <a:sym typeface="+mn-lt"/>
              </a:rPr>
              <a:t>采用双室渗透泵控释技术，内控外速的双层释放</a:t>
            </a:r>
            <a:r>
              <a:rPr lang="zh-CN" altLang="en-US" sz="1400" dirty="0">
                <a:solidFill>
                  <a:schemeClr val="bg2">
                    <a:lumMod val="10000"/>
                  </a:schemeClr>
                </a:solidFill>
                <a:cs typeface="+mn-ea"/>
                <a:sym typeface="+mn-lt"/>
              </a:rPr>
              <a:t>，缓释片升级</a:t>
            </a:r>
            <a:r>
              <a:rPr lang="zh-CN" altLang="en-US" sz="1400" dirty="0">
                <a:solidFill>
                  <a:schemeClr val="tx1">
                    <a:lumMod val="50000"/>
                  </a:schemeClr>
                </a:solidFill>
                <a:cs typeface="+mn-ea"/>
                <a:sym typeface="+mn-lt"/>
              </a:rPr>
              <a:t>为每日一次给药，</a:t>
            </a:r>
            <a:r>
              <a:rPr lang="en-US" altLang="zh-CN" sz="1400" dirty="0">
                <a:solidFill>
                  <a:schemeClr val="bg2">
                    <a:lumMod val="10000"/>
                  </a:schemeClr>
                </a:solidFill>
                <a:cs typeface="+mn-ea"/>
                <a:sym typeface="+mn-lt"/>
              </a:rPr>
              <a:t> </a:t>
            </a:r>
            <a:r>
              <a:rPr lang="zh-CN" altLang="en-US" sz="1400" dirty="0">
                <a:solidFill>
                  <a:schemeClr val="bg2">
                    <a:lumMod val="10000"/>
                  </a:schemeClr>
                </a:solidFill>
                <a:cs typeface="+mn-ea"/>
                <a:sym typeface="+mn-lt"/>
              </a:rPr>
              <a:t>大于</a:t>
            </a:r>
            <a:r>
              <a:rPr lang="en-US" altLang="zh-CN" sz="1400" dirty="0">
                <a:solidFill>
                  <a:schemeClr val="bg2">
                    <a:lumMod val="10000"/>
                  </a:schemeClr>
                </a:solidFill>
                <a:cs typeface="+mn-ea"/>
                <a:sym typeface="+mn-lt"/>
              </a:rPr>
              <a:t>57.8%</a:t>
            </a:r>
            <a:r>
              <a:rPr lang="zh-CN" altLang="en-US" sz="1400" dirty="0">
                <a:solidFill>
                  <a:schemeClr val="bg2">
                    <a:lumMod val="10000"/>
                  </a:schemeClr>
                </a:solidFill>
                <a:cs typeface="+mn-ea"/>
                <a:sym typeface="+mn-lt"/>
              </a:rPr>
              <a:t>的患者日维持剂量≥</a:t>
            </a:r>
            <a:r>
              <a:rPr lang="en-US" altLang="zh-CN" sz="1400" dirty="0">
                <a:solidFill>
                  <a:schemeClr val="bg2">
                    <a:lumMod val="10000"/>
                  </a:schemeClr>
                </a:solidFill>
                <a:cs typeface="+mn-ea"/>
                <a:sym typeface="+mn-lt"/>
              </a:rPr>
              <a:t>24mg</a:t>
            </a:r>
            <a:r>
              <a:rPr lang="en-US" altLang="zh-CN" sz="1400" baseline="30000" dirty="0">
                <a:solidFill>
                  <a:schemeClr val="bg2">
                    <a:lumMod val="10000"/>
                  </a:schemeClr>
                </a:solidFill>
                <a:cs typeface="+mn-ea"/>
                <a:sym typeface="+mn-lt"/>
              </a:rPr>
              <a:t>1,2</a:t>
            </a:r>
            <a:r>
              <a:rPr lang="zh-CN" altLang="en-US" sz="1400" dirty="0">
                <a:solidFill>
                  <a:schemeClr val="bg2">
                    <a:lumMod val="10000"/>
                  </a:schemeClr>
                </a:solidFill>
                <a:cs typeface="+mn-ea"/>
                <a:sym typeface="+mn-lt"/>
              </a:rPr>
              <a:t>，</a:t>
            </a:r>
            <a:r>
              <a:rPr lang="zh-CN" altLang="en-US" sz="1400" dirty="0">
                <a:solidFill>
                  <a:schemeClr val="tx1">
                    <a:lumMod val="50000"/>
                  </a:schemeClr>
                </a:solidFill>
                <a:cs typeface="+mn-ea"/>
                <a:sym typeface="+mn-lt"/>
              </a:rPr>
              <a:t>增加</a:t>
            </a:r>
            <a:r>
              <a:rPr lang="en-US" altLang="zh-CN" sz="1400" dirty="0">
                <a:solidFill>
                  <a:schemeClr val="tx1">
                    <a:lumMod val="50000"/>
                  </a:schemeClr>
                </a:solidFill>
                <a:cs typeface="+mn-ea"/>
                <a:sym typeface="+mn-lt"/>
              </a:rPr>
              <a:t>24mg</a:t>
            </a:r>
            <a:r>
              <a:rPr lang="zh-CN" altLang="en-US" sz="1400" dirty="0">
                <a:solidFill>
                  <a:schemeClr val="tx1">
                    <a:lumMod val="50000"/>
                  </a:schemeClr>
                </a:solidFill>
                <a:cs typeface="+mn-ea"/>
                <a:sym typeface="+mn-lt"/>
              </a:rPr>
              <a:t>规格，精准适配目标人群，减少服药频次和片数</a:t>
            </a:r>
            <a:endParaRPr lang="en-US" altLang="zh-CN" sz="1400" dirty="0">
              <a:solidFill>
                <a:schemeClr val="tx1">
                  <a:lumMod val="50000"/>
                </a:schemeClr>
              </a:solidFill>
              <a:cs typeface="+mn-ea"/>
              <a:sym typeface="+mn-lt"/>
            </a:endParaRPr>
          </a:p>
          <a:p>
            <a:pPr marL="355600" indent="-177800">
              <a:lnSpc>
                <a:spcPts val="1800"/>
              </a:lnSpc>
              <a:spcAft>
                <a:spcPts val="300"/>
              </a:spcAft>
              <a:buFont typeface="Calibri" panose="020F0502020204030204" pitchFamily="34" charset="0"/>
              <a:buChar char="–"/>
            </a:pPr>
            <a:r>
              <a:rPr lang="zh-CN" altLang="en-US" sz="1400" dirty="0">
                <a:solidFill>
                  <a:schemeClr val="tx1">
                    <a:lumMod val="50000"/>
                  </a:schemeClr>
                </a:solidFill>
                <a:cs typeface="+mn-ea"/>
                <a:sym typeface="+mn-lt"/>
              </a:rPr>
              <a:t>安全性：血药浓度更平稳，减少不良反应发生风险</a:t>
            </a:r>
            <a:endParaRPr lang="en-US" altLang="zh-CN" sz="1400" dirty="0">
              <a:solidFill>
                <a:schemeClr val="tx1">
                  <a:lumMod val="50000"/>
                </a:schemeClr>
              </a:solidFill>
              <a:cs typeface="+mn-ea"/>
              <a:sym typeface="+mn-lt"/>
            </a:endParaRPr>
          </a:p>
          <a:p>
            <a:pPr marL="355600" indent="-177800">
              <a:lnSpc>
                <a:spcPts val="1800"/>
              </a:lnSpc>
              <a:spcAft>
                <a:spcPts val="300"/>
              </a:spcAft>
              <a:buFont typeface="Calibri" panose="020F0502020204030204" pitchFamily="34" charset="0"/>
              <a:buChar char="–"/>
            </a:pPr>
            <a:r>
              <a:rPr lang="zh-CN" altLang="en-US" sz="1400" dirty="0">
                <a:cs typeface="+mn-ea"/>
                <a:sym typeface="+mn-lt"/>
              </a:rPr>
              <a:t>有效性：</a:t>
            </a:r>
            <a:r>
              <a:rPr lang="zh-CN" altLang="zh-CN" sz="1400" dirty="0"/>
              <a:t>提高患者依从性，有效剂量达成率提升至</a:t>
            </a:r>
            <a:r>
              <a:rPr lang="en-US" altLang="zh-CN" sz="1400" dirty="0"/>
              <a:t>73%</a:t>
            </a:r>
            <a:r>
              <a:rPr lang="zh-CN" altLang="en-US" sz="1400" dirty="0"/>
              <a:t>，</a:t>
            </a:r>
            <a:r>
              <a:rPr lang="zh-CN" altLang="en-US" sz="1400" dirty="0">
                <a:cs typeface="+mn-ea"/>
                <a:sym typeface="+mn-lt"/>
              </a:rPr>
              <a:t>随餐不随餐服用均可，疗效不受食物影响</a:t>
            </a:r>
            <a:endParaRPr lang="en-US" altLang="zh-CN" sz="1400" dirty="0"/>
          </a:p>
          <a:p>
            <a:pPr marL="355600" indent="-177800">
              <a:lnSpc>
                <a:spcPts val="1800"/>
              </a:lnSpc>
              <a:spcAft>
                <a:spcPts val="300"/>
              </a:spcAft>
              <a:buFont typeface="Calibri" panose="020F0502020204030204" pitchFamily="34" charset="0"/>
              <a:buChar char="–"/>
            </a:pPr>
            <a:r>
              <a:rPr lang="zh-CN" altLang="en-US" sz="1400" dirty="0"/>
              <a:t>公平性：</a:t>
            </a:r>
            <a:r>
              <a:rPr lang="zh-CN" altLang="en-US" sz="1400" kern="0" dirty="0">
                <a:solidFill>
                  <a:srgbClr val="000000"/>
                </a:solidFill>
                <a:cs typeface="+mn-ea"/>
                <a:sym typeface="+mn-lt"/>
              </a:rPr>
              <a:t>提升用药便利度和依从性，从而减少总成本，弥补医保目录治疗选择有限的短板</a:t>
            </a:r>
          </a:p>
        </p:txBody>
      </p:sp>
      <p:sp>
        <p:nvSpPr>
          <p:cNvPr id="9" name="Title 1">
            <a:extLst>
              <a:ext uri="{FF2B5EF4-FFF2-40B4-BE49-F238E27FC236}">
                <a16:creationId xmlns:a16="http://schemas.microsoft.com/office/drawing/2014/main" id="{3EDA6606-324A-96EB-8E12-512167119D49}"/>
              </a:ext>
            </a:extLst>
          </p:cNvPr>
          <p:cNvSpPr>
            <a:spLocks noGrp="1"/>
          </p:cNvSpPr>
          <p:nvPr>
            <p:ph type="title"/>
          </p:nvPr>
        </p:nvSpPr>
        <p:spPr/>
        <p:txBody>
          <a:bodyPr vert="horz" rIns="91440">
            <a:normAutofit/>
          </a:bodyPr>
          <a:lstStyle/>
          <a:p>
            <a:r>
              <a:rPr lang="zh-CN" altLang="en-US" sz="2400" b="1" dirty="0">
                <a:latin typeface="+mn-lt"/>
                <a:ea typeface="+mn-ea"/>
                <a:cs typeface="+mn-ea"/>
                <a:sym typeface="+mn-lt"/>
              </a:rPr>
              <a:t>“</a:t>
            </a:r>
            <a:r>
              <a:rPr lang="zh-CN" altLang="en-US" sz="2400" b="1" dirty="0">
                <a:solidFill>
                  <a:srgbClr val="0031A7"/>
                </a:solidFill>
                <a:latin typeface="+mn-lt"/>
                <a:ea typeface="+mn-ea"/>
                <a:cs typeface="+mn-ea"/>
                <a:sym typeface="+mn-lt"/>
              </a:rPr>
              <a:t>每日一次、无需随餐</a:t>
            </a:r>
            <a:r>
              <a:rPr lang="zh-CN" altLang="en-US" sz="2400" b="1" dirty="0">
                <a:latin typeface="+mn-lt"/>
                <a:ea typeface="+mn-ea"/>
                <a:cs typeface="+mn-ea"/>
                <a:sym typeface="+mn-lt"/>
              </a:rPr>
              <a:t>”，</a:t>
            </a:r>
            <a:r>
              <a:rPr lang="zh-CN" altLang="en-US" sz="2400" b="1" dirty="0">
                <a:solidFill>
                  <a:srgbClr val="0031A7"/>
                </a:solidFill>
                <a:latin typeface="+mn-lt"/>
                <a:ea typeface="+mn-ea"/>
                <a:cs typeface="+mn-ea"/>
                <a:sym typeface="+mn-lt"/>
              </a:rPr>
              <a:t>全球首个唯一</a:t>
            </a:r>
            <a:r>
              <a:rPr kumimoji="1" lang="zh-CN" altLang="en-US" sz="2400" b="1" kern="0" dirty="0">
                <a:latin typeface="+mn-lt"/>
                <a:ea typeface="+mn-ea"/>
                <a:cs typeface="+mn-ea"/>
                <a:sym typeface="+mn-lt"/>
              </a:rPr>
              <a:t>氘丁苯那嗪缓释片为迟发性运动障碍</a:t>
            </a:r>
            <a:r>
              <a:rPr lang="zh-CN" altLang="en-US" sz="2400" b="1" dirty="0">
                <a:latin typeface="+mn-lt"/>
                <a:ea typeface="+mn-ea"/>
                <a:cs typeface="+mn-ea"/>
                <a:sym typeface="+mn-lt"/>
              </a:rPr>
              <a:t>和与亨廷顿病有关的舞蹈病提供</a:t>
            </a:r>
            <a:r>
              <a:rPr lang="zh-CN" altLang="en-US" sz="2400" b="1" dirty="0">
                <a:solidFill>
                  <a:srgbClr val="0031A7"/>
                </a:solidFill>
                <a:latin typeface="+mn-lt"/>
                <a:ea typeface="+mn-ea"/>
                <a:cs typeface="+mn-ea"/>
                <a:sym typeface="+mn-lt"/>
              </a:rPr>
              <a:t>升级用药方案</a:t>
            </a:r>
          </a:p>
        </p:txBody>
      </p:sp>
      <p:sp>
        <p:nvSpPr>
          <p:cNvPr id="5" name="灯片编号占位符 4">
            <a:extLst>
              <a:ext uri="{FF2B5EF4-FFF2-40B4-BE49-F238E27FC236}">
                <a16:creationId xmlns:a16="http://schemas.microsoft.com/office/drawing/2014/main" id="{EA9A2C07-6B08-EF8D-2F6F-EC08E0DB8192}"/>
              </a:ext>
            </a:extLst>
          </p:cNvPr>
          <p:cNvSpPr>
            <a:spLocks noGrp="1"/>
          </p:cNvSpPr>
          <p:nvPr>
            <p:ph type="sldNum" sz="quarter" idx="4"/>
          </p:nvPr>
        </p:nvSpPr>
        <p:spPr/>
        <p:txBody>
          <a:bodyPr/>
          <a:lstStyle/>
          <a:p>
            <a:r>
              <a:rPr lang="en-US">
                <a:cs typeface="+mn-ea"/>
                <a:sym typeface="+mn-lt"/>
              </a:rPr>
              <a:t>| </a:t>
            </a:r>
            <a:fld id="{C2832ACA-4727-4D4C-ACEE-24DD06899962}" type="slidenum">
              <a:rPr lang="en-US" smtClean="0">
                <a:cs typeface="+mn-ea"/>
                <a:sym typeface="+mn-lt"/>
              </a:rPr>
              <a:pPr/>
              <a:t>3</a:t>
            </a:fld>
            <a:r>
              <a:rPr lang="en-US">
                <a:cs typeface="+mn-ea"/>
                <a:sym typeface="+mn-lt"/>
              </a:rPr>
              <a:t> </a:t>
            </a:r>
            <a:endParaRPr lang="en-US" dirty="0">
              <a:cs typeface="+mn-ea"/>
              <a:sym typeface="+mn-lt"/>
            </a:endParaRPr>
          </a:p>
        </p:txBody>
      </p:sp>
      <p:grpSp>
        <p:nvGrpSpPr>
          <p:cNvPr id="10" name="Group 8">
            <a:extLst>
              <a:ext uri="{FF2B5EF4-FFF2-40B4-BE49-F238E27FC236}">
                <a16:creationId xmlns:a16="http://schemas.microsoft.com/office/drawing/2014/main" id="{94ED5628-6EEE-2C4D-0001-991502F17D5E}"/>
              </a:ext>
            </a:extLst>
          </p:cNvPr>
          <p:cNvGrpSpPr/>
          <p:nvPr/>
        </p:nvGrpSpPr>
        <p:grpSpPr>
          <a:xfrm>
            <a:off x="693162" y="1157421"/>
            <a:ext cx="258243" cy="257176"/>
            <a:chOff x="2212524" y="2359774"/>
            <a:chExt cx="614615" cy="612076"/>
          </a:xfrm>
        </p:grpSpPr>
        <p:sp>
          <p:nvSpPr>
            <p:cNvPr id="11" name="Freeform: Shape 131">
              <a:extLst>
                <a:ext uri="{FF2B5EF4-FFF2-40B4-BE49-F238E27FC236}">
                  <a16:creationId xmlns:a16="http://schemas.microsoft.com/office/drawing/2014/main" id="{848B31DA-3FEE-3C72-393B-CAC9D5F03815}"/>
                </a:ext>
              </a:extLst>
            </p:cNvPr>
            <p:cNvSpPr/>
            <p:nvPr/>
          </p:nvSpPr>
          <p:spPr>
            <a:xfrm>
              <a:off x="2212524" y="2359774"/>
              <a:ext cx="531977" cy="531869"/>
            </a:xfrm>
            <a:custGeom>
              <a:avLst/>
              <a:gdLst>
                <a:gd name="connsiteX0" fmla="*/ 385768 w 531977"/>
                <a:gd name="connsiteY0" fmla="*/ 332698 h 531869"/>
                <a:gd name="connsiteX1" fmla="*/ 492709 w 531977"/>
                <a:gd name="connsiteY1" fmla="*/ 228030 h 531869"/>
                <a:gd name="connsiteX2" fmla="*/ 492709 w 531977"/>
                <a:gd name="connsiteY2" fmla="*/ 39012 h 531869"/>
                <a:gd name="connsiteX3" fmla="*/ 492709 w 531977"/>
                <a:gd name="connsiteY3" fmla="*/ 39012 h 531869"/>
                <a:gd name="connsiteX4" fmla="*/ 303691 w 531977"/>
                <a:gd name="connsiteY4" fmla="*/ 39012 h 531869"/>
                <a:gd name="connsiteX5" fmla="*/ 39012 w 531977"/>
                <a:gd name="connsiteY5" fmla="*/ 303691 h 531869"/>
                <a:gd name="connsiteX6" fmla="*/ 39012 w 531977"/>
                <a:gd name="connsiteY6" fmla="*/ 492709 h 531869"/>
                <a:gd name="connsiteX7" fmla="*/ 39012 w 531977"/>
                <a:gd name="connsiteY7" fmla="*/ 492709 h 531869"/>
                <a:gd name="connsiteX8" fmla="*/ 159989 w 531977"/>
                <a:gd name="connsiteY8" fmla="*/ 529069 h 5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977" h="531869">
                  <a:moveTo>
                    <a:pt x="385768" y="332698"/>
                  </a:moveTo>
                  <a:lnTo>
                    <a:pt x="492709" y="228030"/>
                  </a:lnTo>
                  <a:cubicBezTo>
                    <a:pt x="544896" y="175830"/>
                    <a:pt x="544896" y="91213"/>
                    <a:pt x="492709" y="39012"/>
                  </a:cubicBezTo>
                  <a:lnTo>
                    <a:pt x="492709" y="39012"/>
                  </a:lnTo>
                  <a:cubicBezTo>
                    <a:pt x="440508" y="-13175"/>
                    <a:pt x="355891" y="-13175"/>
                    <a:pt x="303691" y="39012"/>
                  </a:cubicBezTo>
                  <a:lnTo>
                    <a:pt x="39012" y="303691"/>
                  </a:lnTo>
                  <a:cubicBezTo>
                    <a:pt x="-13175" y="355891"/>
                    <a:pt x="-13175" y="440508"/>
                    <a:pt x="39012" y="492709"/>
                  </a:cubicBezTo>
                  <a:lnTo>
                    <a:pt x="39012" y="492709"/>
                  </a:lnTo>
                  <a:cubicBezTo>
                    <a:pt x="70707" y="524323"/>
                    <a:pt x="116117" y="537971"/>
                    <a:pt x="159989" y="529069"/>
                  </a:cubicBezTo>
                </a:path>
              </a:pathLst>
            </a:custGeom>
            <a:noFill/>
            <a:ln w="12700" cap="flat">
              <a:solidFill>
                <a:schemeClr val="bg1"/>
              </a:solidFill>
              <a:prstDash val="solid"/>
              <a:miter/>
            </a:ln>
          </p:spPr>
          <p:txBody>
            <a:bodyPr rtlCol="0" anchor="ctr"/>
            <a:lstStyle/>
            <a:p>
              <a:endParaRPr lang="LID4096">
                <a:cs typeface="+mn-ea"/>
                <a:sym typeface="+mn-lt"/>
              </a:endParaRPr>
            </a:p>
          </p:txBody>
        </p:sp>
        <p:sp>
          <p:nvSpPr>
            <p:cNvPr id="12" name="Freeform: Shape 132">
              <a:extLst>
                <a:ext uri="{FF2B5EF4-FFF2-40B4-BE49-F238E27FC236}">
                  <a16:creationId xmlns:a16="http://schemas.microsoft.com/office/drawing/2014/main" id="{6EDD9450-2813-1BAA-F269-1398AD97E3EF}"/>
                </a:ext>
              </a:extLst>
            </p:cNvPr>
            <p:cNvSpPr/>
            <p:nvPr/>
          </p:nvSpPr>
          <p:spPr>
            <a:xfrm>
              <a:off x="2265398" y="2691933"/>
              <a:ext cx="33053" cy="122313"/>
            </a:xfrm>
            <a:custGeom>
              <a:avLst/>
              <a:gdLst>
                <a:gd name="connsiteX0" fmla="*/ 32925 w 33053"/>
                <a:gd name="connsiteY0" fmla="*/ -128 h 122313"/>
                <a:gd name="connsiteX1" fmla="*/ 23568 w 33053"/>
                <a:gd name="connsiteY1" fmla="*/ 9363 h 122313"/>
                <a:gd name="connsiteX2" fmla="*/ 22472 w 33053"/>
                <a:gd name="connsiteY2" fmla="*/ 121089 h 122313"/>
                <a:gd name="connsiteX3" fmla="*/ 23568 w 33053"/>
                <a:gd name="connsiteY3" fmla="*/ 122185 h 122313"/>
                <a:gd name="connsiteX4" fmla="*/ 23568 w 33053"/>
                <a:gd name="connsiteY4" fmla="*/ 122185 h 12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3" h="122313">
                  <a:moveTo>
                    <a:pt x="32925" y="-128"/>
                  </a:moveTo>
                  <a:lnTo>
                    <a:pt x="23568" y="9363"/>
                  </a:lnTo>
                  <a:cubicBezTo>
                    <a:pt x="-7592" y="39908"/>
                    <a:pt x="-8086" y="89929"/>
                    <a:pt x="22472" y="121089"/>
                  </a:cubicBezTo>
                  <a:cubicBezTo>
                    <a:pt x="22833" y="121450"/>
                    <a:pt x="23194" y="121824"/>
                    <a:pt x="23568" y="122185"/>
                  </a:cubicBezTo>
                  <a:lnTo>
                    <a:pt x="23568" y="122185"/>
                  </a:lnTo>
                </a:path>
              </a:pathLst>
            </a:custGeom>
            <a:noFill/>
            <a:ln w="12700" cap="flat">
              <a:solidFill>
                <a:schemeClr val="bg1"/>
              </a:solidFill>
              <a:prstDash val="solid"/>
              <a:miter/>
            </a:ln>
          </p:spPr>
          <p:txBody>
            <a:bodyPr rtlCol="0" anchor="ctr"/>
            <a:lstStyle/>
            <a:p>
              <a:endParaRPr lang="LID4096">
                <a:cs typeface="+mn-ea"/>
                <a:sym typeface="+mn-lt"/>
              </a:endParaRPr>
            </a:p>
          </p:txBody>
        </p:sp>
        <p:sp>
          <p:nvSpPr>
            <p:cNvPr id="13" name="Freeform: Shape 133">
              <a:extLst>
                <a:ext uri="{FF2B5EF4-FFF2-40B4-BE49-F238E27FC236}">
                  <a16:creationId xmlns:a16="http://schemas.microsoft.com/office/drawing/2014/main" id="{BDEA3C5D-3616-EBF8-0346-AE1127E7C693}"/>
                </a:ext>
              </a:extLst>
            </p:cNvPr>
            <p:cNvSpPr/>
            <p:nvPr/>
          </p:nvSpPr>
          <p:spPr>
            <a:xfrm>
              <a:off x="2372641" y="2691131"/>
              <a:ext cx="454498" cy="187146"/>
            </a:xfrm>
            <a:custGeom>
              <a:avLst/>
              <a:gdLst>
                <a:gd name="connsiteX0" fmla="*/ 454499 w 454498"/>
                <a:gd name="connsiteY0" fmla="*/ 93573 h 187146"/>
                <a:gd name="connsiteX1" fmla="*/ 227249 w 454498"/>
                <a:gd name="connsiteY1" fmla="*/ 187146 h 187146"/>
                <a:gd name="connsiteX2" fmla="*/ 0 w 454498"/>
                <a:gd name="connsiteY2" fmla="*/ 93573 h 187146"/>
                <a:gd name="connsiteX3" fmla="*/ 227249 w 454498"/>
                <a:gd name="connsiteY3" fmla="*/ 0 h 187146"/>
                <a:gd name="connsiteX4" fmla="*/ 454499 w 454498"/>
                <a:gd name="connsiteY4" fmla="*/ 93573 h 1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498" h="187146">
                  <a:moveTo>
                    <a:pt x="454499" y="93573"/>
                  </a:moveTo>
                  <a:cubicBezTo>
                    <a:pt x="454499" y="145252"/>
                    <a:pt x="352756" y="187146"/>
                    <a:pt x="227249" y="187146"/>
                  </a:cubicBezTo>
                  <a:cubicBezTo>
                    <a:pt x="101743" y="187146"/>
                    <a:pt x="0" y="145252"/>
                    <a:pt x="0" y="93573"/>
                  </a:cubicBezTo>
                  <a:cubicBezTo>
                    <a:pt x="0" y="41894"/>
                    <a:pt x="101743" y="0"/>
                    <a:pt x="227249" y="0"/>
                  </a:cubicBezTo>
                  <a:cubicBezTo>
                    <a:pt x="352756" y="0"/>
                    <a:pt x="454499" y="41894"/>
                    <a:pt x="454499" y="93573"/>
                  </a:cubicBezTo>
                  <a:close/>
                </a:path>
              </a:pathLst>
            </a:custGeom>
            <a:noFill/>
            <a:ln w="12700" cap="flat">
              <a:solidFill>
                <a:schemeClr val="bg1"/>
              </a:solidFill>
              <a:prstDash val="solid"/>
              <a:miter/>
            </a:ln>
          </p:spPr>
          <p:txBody>
            <a:bodyPr rtlCol="0" anchor="ctr"/>
            <a:lstStyle/>
            <a:p>
              <a:endParaRPr lang="LID4096">
                <a:cs typeface="+mn-ea"/>
                <a:sym typeface="+mn-lt"/>
              </a:endParaRPr>
            </a:p>
          </p:txBody>
        </p:sp>
        <p:sp>
          <p:nvSpPr>
            <p:cNvPr id="14" name="Freeform: Shape 134">
              <a:extLst>
                <a:ext uri="{FF2B5EF4-FFF2-40B4-BE49-F238E27FC236}">
                  <a16:creationId xmlns:a16="http://schemas.microsoft.com/office/drawing/2014/main" id="{6E8EF6AB-0D52-3CCD-847C-0B45854AE4DA}"/>
                </a:ext>
              </a:extLst>
            </p:cNvPr>
            <p:cNvSpPr/>
            <p:nvPr/>
          </p:nvSpPr>
          <p:spPr>
            <a:xfrm>
              <a:off x="2372641" y="2784704"/>
              <a:ext cx="454498" cy="187146"/>
            </a:xfrm>
            <a:custGeom>
              <a:avLst/>
              <a:gdLst>
                <a:gd name="connsiteX0" fmla="*/ -128 w 454498"/>
                <a:gd name="connsiteY0" fmla="*/ -128 h 187146"/>
                <a:gd name="connsiteX1" fmla="*/ -128 w 454498"/>
                <a:gd name="connsiteY1" fmla="*/ 93445 h 187146"/>
                <a:gd name="connsiteX2" fmla="*/ 227121 w 454498"/>
                <a:gd name="connsiteY2" fmla="*/ 187018 h 187146"/>
                <a:gd name="connsiteX3" fmla="*/ 454371 w 454498"/>
                <a:gd name="connsiteY3" fmla="*/ 93445 h 187146"/>
                <a:gd name="connsiteX4" fmla="*/ 454371 w 454498"/>
                <a:gd name="connsiteY4" fmla="*/ -128 h 18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498" h="187146">
                  <a:moveTo>
                    <a:pt x="-128" y="-128"/>
                  </a:moveTo>
                  <a:lnTo>
                    <a:pt x="-128" y="93445"/>
                  </a:lnTo>
                  <a:cubicBezTo>
                    <a:pt x="-128" y="145178"/>
                    <a:pt x="104407" y="187018"/>
                    <a:pt x="227121" y="187018"/>
                  </a:cubicBezTo>
                  <a:cubicBezTo>
                    <a:pt x="349836" y="187018"/>
                    <a:pt x="454371" y="145178"/>
                    <a:pt x="454371" y="93445"/>
                  </a:cubicBezTo>
                  <a:lnTo>
                    <a:pt x="454371" y="-128"/>
                  </a:lnTo>
                </a:path>
              </a:pathLst>
            </a:custGeom>
            <a:noFill/>
            <a:ln w="12700" cap="flat">
              <a:solidFill>
                <a:schemeClr val="bg1"/>
              </a:solidFill>
              <a:prstDash val="solid"/>
              <a:miter/>
            </a:ln>
          </p:spPr>
          <p:txBody>
            <a:bodyPr rtlCol="0" anchor="ctr"/>
            <a:lstStyle/>
            <a:p>
              <a:endParaRPr lang="LID4096">
                <a:cs typeface="+mn-ea"/>
                <a:sym typeface="+mn-lt"/>
              </a:endParaRPr>
            </a:p>
          </p:txBody>
        </p:sp>
        <p:sp>
          <p:nvSpPr>
            <p:cNvPr id="15" name="Freeform: Shape 135">
              <a:extLst>
                <a:ext uri="{FF2B5EF4-FFF2-40B4-BE49-F238E27FC236}">
                  <a16:creationId xmlns:a16="http://schemas.microsoft.com/office/drawing/2014/main" id="{2F59ADC2-ABCC-B891-3B85-341DCE0E96DE}"/>
                </a:ext>
              </a:extLst>
            </p:cNvPr>
            <p:cNvSpPr/>
            <p:nvPr/>
          </p:nvSpPr>
          <p:spPr>
            <a:xfrm>
              <a:off x="2493618" y="2701557"/>
              <a:ext cx="212544" cy="166426"/>
            </a:xfrm>
            <a:custGeom>
              <a:avLst/>
              <a:gdLst>
                <a:gd name="connsiteX0" fmla="*/ 212545 w 212544"/>
                <a:gd name="connsiteY0" fmla="*/ 0 h 166426"/>
                <a:gd name="connsiteX1" fmla="*/ 0 w 212544"/>
                <a:gd name="connsiteY1" fmla="*/ 166427 h 166426"/>
              </a:gdLst>
              <a:ahLst/>
              <a:cxnLst>
                <a:cxn ang="0">
                  <a:pos x="connsiteX0" y="connsiteY0"/>
                </a:cxn>
                <a:cxn ang="0">
                  <a:pos x="connsiteX1" y="connsiteY1"/>
                </a:cxn>
              </a:cxnLst>
              <a:rect l="l" t="t" r="r" b="b"/>
              <a:pathLst>
                <a:path w="212544" h="166426">
                  <a:moveTo>
                    <a:pt x="212545" y="0"/>
                  </a:moveTo>
                  <a:lnTo>
                    <a:pt x="0" y="166427"/>
                  </a:lnTo>
                </a:path>
              </a:pathLst>
            </a:custGeom>
            <a:ln w="12700" cap="flat">
              <a:solidFill>
                <a:schemeClr val="bg1"/>
              </a:solidFill>
              <a:prstDash val="solid"/>
              <a:miter/>
            </a:ln>
          </p:spPr>
          <p:txBody>
            <a:bodyPr rtlCol="0" anchor="ctr"/>
            <a:lstStyle/>
            <a:p>
              <a:endParaRPr lang="LID4096">
                <a:cs typeface="+mn-ea"/>
                <a:sym typeface="+mn-lt"/>
              </a:endParaRPr>
            </a:p>
          </p:txBody>
        </p:sp>
        <p:sp>
          <p:nvSpPr>
            <p:cNvPr id="16" name="Freeform: Shape 136">
              <a:extLst>
                <a:ext uri="{FF2B5EF4-FFF2-40B4-BE49-F238E27FC236}">
                  <a16:creationId xmlns:a16="http://schemas.microsoft.com/office/drawing/2014/main" id="{C559AA54-7B05-F60A-9599-2739B44A0722}"/>
                </a:ext>
              </a:extLst>
            </p:cNvPr>
            <p:cNvSpPr/>
            <p:nvPr/>
          </p:nvSpPr>
          <p:spPr>
            <a:xfrm>
              <a:off x="2384539" y="2532324"/>
              <a:ext cx="160411" cy="160411"/>
            </a:xfrm>
            <a:custGeom>
              <a:avLst/>
              <a:gdLst>
                <a:gd name="connsiteX0" fmla="*/ 0 w 160411"/>
                <a:gd name="connsiteY0" fmla="*/ 0 h 160411"/>
                <a:gd name="connsiteX1" fmla="*/ 160411 w 160411"/>
                <a:gd name="connsiteY1" fmla="*/ 160411 h 160411"/>
              </a:gdLst>
              <a:ahLst/>
              <a:cxnLst>
                <a:cxn ang="0">
                  <a:pos x="connsiteX0" y="connsiteY0"/>
                </a:cxn>
                <a:cxn ang="0">
                  <a:pos x="connsiteX1" y="connsiteY1"/>
                </a:cxn>
              </a:cxnLst>
              <a:rect l="l" t="t" r="r" b="b"/>
              <a:pathLst>
                <a:path w="160411" h="160411">
                  <a:moveTo>
                    <a:pt x="0" y="0"/>
                  </a:moveTo>
                  <a:lnTo>
                    <a:pt x="160411" y="160411"/>
                  </a:lnTo>
                </a:path>
              </a:pathLst>
            </a:custGeom>
            <a:ln w="12700" cap="flat">
              <a:solidFill>
                <a:schemeClr val="bg1"/>
              </a:solidFill>
              <a:prstDash val="solid"/>
              <a:miter/>
            </a:ln>
          </p:spPr>
          <p:txBody>
            <a:bodyPr rtlCol="0" anchor="ctr"/>
            <a:lstStyle/>
            <a:p>
              <a:endParaRPr lang="LID4096">
                <a:cs typeface="+mn-ea"/>
                <a:sym typeface="+mn-lt"/>
              </a:endParaRPr>
            </a:p>
          </p:txBody>
        </p:sp>
      </p:grpSp>
      <p:graphicFrame>
        <p:nvGraphicFramePr>
          <p:cNvPr id="17" name="表格 16" descr="at">
            <a:extLst>
              <a:ext uri="{FF2B5EF4-FFF2-40B4-BE49-F238E27FC236}">
                <a16:creationId xmlns:a16="http://schemas.microsoft.com/office/drawing/2014/main" id="{69958627-66C5-2D66-F41F-D41CC28365E8}"/>
              </a:ext>
            </a:extLst>
          </p:cNvPr>
          <p:cNvGraphicFramePr>
            <a:graphicFrameLocks noGrp="1"/>
          </p:cNvGraphicFramePr>
          <p:nvPr>
            <p:extLst>
              <p:ext uri="{D42A27DB-BD31-4B8C-83A1-F6EECF244321}">
                <p14:modId xmlns:p14="http://schemas.microsoft.com/office/powerpoint/2010/main" val="1186577898"/>
              </p:ext>
            </p:extLst>
          </p:nvPr>
        </p:nvGraphicFramePr>
        <p:xfrm>
          <a:off x="190118" y="1283811"/>
          <a:ext cx="6667883" cy="4868867"/>
        </p:xfrm>
        <a:graphic>
          <a:graphicData uri="http://schemas.openxmlformats.org/drawingml/2006/table">
            <a:tbl>
              <a:tblPr firstRow="1" bandRow="1">
                <a:tableStyleId>{5C22544A-7EE6-4342-B048-85BDC9FD1C3A}</a:tableStyleId>
              </a:tblPr>
              <a:tblGrid>
                <a:gridCol w="1116018">
                  <a:extLst>
                    <a:ext uri="{9D8B030D-6E8A-4147-A177-3AD203B41FA5}">
                      <a16:colId xmlns:a16="http://schemas.microsoft.com/office/drawing/2014/main" val="1919741859"/>
                    </a:ext>
                  </a:extLst>
                </a:gridCol>
                <a:gridCol w="2476592">
                  <a:extLst>
                    <a:ext uri="{9D8B030D-6E8A-4147-A177-3AD203B41FA5}">
                      <a16:colId xmlns:a16="http://schemas.microsoft.com/office/drawing/2014/main" val="2006284942"/>
                    </a:ext>
                  </a:extLst>
                </a:gridCol>
                <a:gridCol w="1408302">
                  <a:extLst>
                    <a:ext uri="{9D8B030D-6E8A-4147-A177-3AD203B41FA5}">
                      <a16:colId xmlns:a16="http://schemas.microsoft.com/office/drawing/2014/main" val="3542607875"/>
                    </a:ext>
                  </a:extLst>
                </a:gridCol>
                <a:gridCol w="1666971">
                  <a:extLst>
                    <a:ext uri="{9D8B030D-6E8A-4147-A177-3AD203B41FA5}">
                      <a16:colId xmlns:a16="http://schemas.microsoft.com/office/drawing/2014/main" val="1673414897"/>
                    </a:ext>
                  </a:extLst>
                </a:gridCol>
              </a:tblGrid>
              <a:tr h="355721">
                <a:tc>
                  <a:txBody>
                    <a:bodyPr/>
                    <a:lstStyle/>
                    <a:p>
                      <a:pPr marL="0" indent="0" algn="l" defTabSz="914400" rtl="0" eaLnBrk="1" latinLnBrk="0" hangingPunct="1">
                        <a:lnSpc>
                          <a:spcPct val="130000"/>
                        </a:lnSpc>
                        <a:spcAft>
                          <a:spcPts val="500"/>
                        </a:spcAft>
                        <a:buFont typeface="Arial" panose="020B0604020202020204" pitchFamily="34" charset="0"/>
                        <a:buNone/>
                      </a:pPr>
                      <a:r>
                        <a:rPr lang="zh-CN" altLang="en-US" sz="1400" kern="1200" dirty="0">
                          <a:solidFill>
                            <a:schemeClr val="bg2">
                              <a:lumMod val="10000"/>
                            </a:schemeClr>
                          </a:solidFill>
                          <a:latin typeface="+mn-lt"/>
                          <a:ea typeface="+mn-ea"/>
                          <a:cs typeface="+mn-ea"/>
                          <a:sym typeface="+mn-lt"/>
                        </a:rPr>
                        <a:t>通用名</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B2CDEC"/>
                    </a:solidFill>
                  </a:tcPr>
                </a:tc>
                <a:tc gridSpan="3">
                  <a:txBody>
                    <a:bodyPr/>
                    <a:lstStyle/>
                    <a:p>
                      <a:pPr marL="0" indent="0" algn="l" defTabSz="914400" rtl="0" eaLnBrk="1" latinLnBrk="0" hangingPunct="1">
                        <a:lnSpc>
                          <a:spcPct val="130000"/>
                        </a:lnSpc>
                        <a:spcAft>
                          <a:spcPts val="500"/>
                        </a:spcAft>
                        <a:buFont typeface="Arial" panose="020B0604020202020204" pitchFamily="34" charset="0"/>
                        <a:buNone/>
                      </a:pPr>
                      <a:r>
                        <a:rPr lang="zh-CN" altLang="en-US" sz="1400" kern="1200" dirty="0">
                          <a:solidFill>
                            <a:schemeClr val="bg2">
                              <a:lumMod val="10000"/>
                            </a:schemeClr>
                          </a:solidFill>
                          <a:latin typeface="+mn-lt"/>
                          <a:ea typeface="+mn-ea"/>
                          <a:cs typeface="+mn-ea"/>
                          <a:sym typeface="+mn-lt"/>
                        </a:rPr>
                        <a:t>氘丁苯那嗪缓释片</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sz="1200" b="1" dirty="0">
                        <a:solidFill>
                          <a:schemeClr val="tx1"/>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sz="1200" b="1" dirty="0">
                        <a:solidFill>
                          <a:schemeClr val="tx1"/>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722189"/>
                  </a:ext>
                </a:extLst>
              </a:tr>
              <a:tr h="282536">
                <a:tc>
                  <a:txBody>
                    <a:bodyPr/>
                    <a:lstStyle/>
                    <a:p>
                      <a:pPr algn="l"/>
                      <a:r>
                        <a:rPr lang="zh-CN" altLang="en-US" sz="1200" b="1" dirty="0">
                          <a:solidFill>
                            <a:schemeClr val="bg2">
                              <a:lumMod val="10000"/>
                            </a:schemeClr>
                          </a:solidFill>
                          <a:latin typeface="+mn-lt"/>
                          <a:ea typeface="+mn-ea"/>
                          <a:cs typeface="+mn-ea"/>
                          <a:sym typeface="+mn-lt"/>
                        </a:rPr>
                        <a:t>注册规格</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B2CDEC"/>
                    </a:solidFill>
                  </a:tcPr>
                </a:tc>
                <a:tc>
                  <a:txBody>
                    <a:bodyPr/>
                    <a:lstStyle/>
                    <a:p>
                      <a:r>
                        <a:rPr lang="en-US" altLang="zh-CN" sz="1200" dirty="0">
                          <a:solidFill>
                            <a:schemeClr val="tx1">
                              <a:lumMod val="50000"/>
                            </a:schemeClr>
                          </a:solidFill>
                          <a:latin typeface="+mn-lt"/>
                          <a:ea typeface="+mn-ea"/>
                          <a:cs typeface="+mn-ea"/>
                          <a:sym typeface="+mn-lt"/>
                        </a:rPr>
                        <a:t>6mg, 12mg, 24mg</a:t>
                      </a:r>
                      <a:endParaRPr lang="en-US" altLang="zh-CN" sz="1200" b="0" dirty="0">
                        <a:solidFill>
                          <a:schemeClr val="tx1">
                            <a:lumMod val="50000"/>
                          </a:schemeClr>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baseline="0" dirty="0">
                          <a:solidFill>
                            <a:schemeClr val="tx1">
                              <a:lumMod val="50000"/>
                            </a:schemeClr>
                          </a:solidFill>
                          <a:latin typeface="+mn-lt"/>
                          <a:ea typeface="+mn-ea"/>
                          <a:cs typeface="+mn-ea"/>
                          <a:sym typeface="+mn-lt"/>
                        </a:rPr>
                        <a:t>注册类别</a:t>
                      </a:r>
                      <a:endParaRPr lang="en-US" altLang="zh-CN" sz="1200" b="1" kern="1200" baseline="0" dirty="0">
                        <a:solidFill>
                          <a:schemeClr val="tx1">
                            <a:lumMod val="50000"/>
                          </a:schemeClr>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B2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kern="1200" dirty="0">
                          <a:solidFill>
                            <a:srgbClr val="0031A7"/>
                          </a:solidFill>
                          <a:latin typeface="+mn-lt"/>
                          <a:ea typeface="+mn-ea"/>
                          <a:cs typeface="+mn-ea"/>
                          <a:sym typeface="+mn-lt"/>
                        </a:rPr>
                        <a:t>5.1</a:t>
                      </a:r>
                      <a:r>
                        <a:rPr lang="zh-CN" altLang="en-US" sz="1600" b="1" kern="1200" dirty="0">
                          <a:solidFill>
                            <a:srgbClr val="0031A7"/>
                          </a:solidFill>
                          <a:latin typeface="+mn-lt"/>
                          <a:ea typeface="+mn-ea"/>
                          <a:cs typeface="+mn-ea"/>
                          <a:sym typeface="+mn-lt"/>
                        </a:rPr>
                        <a:t>类</a:t>
                      </a:r>
                      <a:endParaRPr lang="en-US" altLang="zh-CN" sz="1600" b="1" kern="1200" dirty="0">
                        <a:solidFill>
                          <a:srgbClr val="0031A7"/>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721429"/>
                  </a:ext>
                </a:extLst>
              </a:tr>
              <a:tr h="659250">
                <a:tc>
                  <a:txBody>
                    <a:bodyPr/>
                    <a:lstStyle/>
                    <a:p>
                      <a:pPr marL="0" marR="0" lvl="0" indent="0" algn="l" defTabSz="410755" eaLnBrk="1" fontAlgn="auto" latinLnBrk="0" hangingPunct="1">
                        <a:lnSpc>
                          <a:spcPct val="100000"/>
                        </a:lnSpc>
                        <a:spcBef>
                          <a:spcPts val="0"/>
                        </a:spcBef>
                        <a:spcAft>
                          <a:spcPts val="0"/>
                        </a:spcAft>
                        <a:buClrTx/>
                        <a:buSzTx/>
                        <a:buFontTx/>
                        <a:buNone/>
                        <a:tabLst/>
                        <a:defRPr/>
                      </a:pPr>
                      <a:r>
                        <a:rPr lang="zh-CN" altLang="en-US" sz="1200" b="1" dirty="0">
                          <a:solidFill>
                            <a:schemeClr val="tx1">
                              <a:lumMod val="50000"/>
                            </a:schemeClr>
                          </a:solidFill>
                          <a:latin typeface="+mn-lt"/>
                          <a:ea typeface="+mn-ea"/>
                          <a:cs typeface="+mn-ea"/>
                          <a:sym typeface="+mn-lt"/>
                        </a:rPr>
                        <a:t>中国大陆同通用名药品上市情况</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B2CDEC"/>
                    </a:solidFill>
                  </a:tcPr>
                </a:tc>
                <a:tc>
                  <a:txBody>
                    <a:bodyPr/>
                    <a:lstStyle/>
                    <a:p>
                      <a:r>
                        <a:rPr lang="zh-CN" altLang="en-US" sz="1200" dirty="0">
                          <a:solidFill>
                            <a:schemeClr val="bg2">
                              <a:lumMod val="10000"/>
                            </a:schemeClr>
                          </a:solidFill>
                          <a:latin typeface="+mn-lt"/>
                          <a:ea typeface="+mn-ea"/>
                          <a:cs typeface="+mn-ea"/>
                          <a:sym typeface="+mn-lt"/>
                        </a:rPr>
                        <a:t>独家产品</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sz="1200" b="1" dirty="0">
                          <a:solidFill>
                            <a:schemeClr val="bg2">
                              <a:lumMod val="10000"/>
                            </a:schemeClr>
                          </a:solidFill>
                          <a:latin typeface="+mn-lt"/>
                          <a:ea typeface="+mn-ea"/>
                          <a:cs typeface="+mn-ea"/>
                          <a:sym typeface="+mn-lt"/>
                        </a:rPr>
                        <a:t>全球首个上市国家</a:t>
                      </a:r>
                      <a:r>
                        <a:rPr lang="en-US" altLang="zh-CN" sz="1200" b="1" dirty="0">
                          <a:solidFill>
                            <a:schemeClr val="bg2">
                              <a:lumMod val="10000"/>
                            </a:schemeClr>
                          </a:solidFill>
                          <a:latin typeface="+mn-lt"/>
                          <a:ea typeface="+mn-ea"/>
                          <a:cs typeface="+mn-ea"/>
                          <a:sym typeface="+mn-lt"/>
                        </a:rPr>
                        <a:t>/</a:t>
                      </a:r>
                      <a:r>
                        <a:rPr lang="zh-CN" altLang="en-US" sz="1200" b="1" dirty="0">
                          <a:solidFill>
                            <a:schemeClr val="bg2">
                              <a:lumMod val="10000"/>
                            </a:schemeClr>
                          </a:solidFill>
                          <a:latin typeface="+mn-lt"/>
                          <a:ea typeface="+mn-ea"/>
                          <a:cs typeface="+mn-ea"/>
                          <a:sym typeface="+mn-lt"/>
                        </a:rPr>
                        <a:t>地区及时间</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B2CD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tx1">
                              <a:lumMod val="50000"/>
                            </a:schemeClr>
                          </a:solidFill>
                          <a:latin typeface="+mn-lt"/>
                          <a:ea typeface="+mn-ea"/>
                          <a:cs typeface="+mn-ea"/>
                          <a:sym typeface="+mn-lt"/>
                        </a:rPr>
                        <a:t>美国</a:t>
                      </a:r>
                      <a:r>
                        <a:rPr lang="en-US" altLang="zh-CN" sz="1200" b="0" dirty="0">
                          <a:solidFill>
                            <a:schemeClr val="tx1">
                              <a:lumMod val="50000"/>
                            </a:schemeClr>
                          </a:solidFill>
                          <a:latin typeface="+mn-lt"/>
                          <a:ea typeface="+mn-ea"/>
                          <a:cs typeface="+mn-ea"/>
                          <a:sym typeface="+mn-lt"/>
                        </a:rPr>
                        <a:t>/2023</a:t>
                      </a:r>
                      <a:r>
                        <a:rPr lang="zh-CN" altLang="en-US" sz="1200" b="0" dirty="0">
                          <a:solidFill>
                            <a:schemeClr val="tx1">
                              <a:lumMod val="50000"/>
                            </a:schemeClr>
                          </a:solidFill>
                          <a:latin typeface="+mn-lt"/>
                          <a:ea typeface="+mn-ea"/>
                          <a:cs typeface="+mn-ea"/>
                          <a:sym typeface="+mn-lt"/>
                        </a:rPr>
                        <a:t>年</a:t>
                      </a:r>
                      <a:r>
                        <a:rPr lang="en-US" altLang="zh-CN" sz="1200" b="0" dirty="0">
                          <a:solidFill>
                            <a:schemeClr val="tx1">
                              <a:lumMod val="50000"/>
                            </a:schemeClr>
                          </a:solidFill>
                          <a:latin typeface="+mn-lt"/>
                          <a:ea typeface="+mn-ea"/>
                          <a:cs typeface="+mn-ea"/>
                          <a:sym typeface="+mn-lt"/>
                        </a:rPr>
                        <a:t>2</a:t>
                      </a:r>
                      <a:r>
                        <a:rPr lang="zh-CN" altLang="en-US" sz="1200" b="0" dirty="0">
                          <a:solidFill>
                            <a:schemeClr val="tx1">
                              <a:lumMod val="50000"/>
                            </a:schemeClr>
                          </a:solidFill>
                          <a:latin typeface="+mn-lt"/>
                          <a:ea typeface="+mn-ea"/>
                          <a:cs typeface="+mn-ea"/>
                          <a:sym typeface="+mn-lt"/>
                        </a:rPr>
                        <a:t>月</a:t>
                      </a:r>
                      <a:endParaRPr lang="en-US" altLang="zh-CN" sz="1200" b="0" dirty="0">
                        <a:solidFill>
                          <a:schemeClr val="tx1">
                            <a:lumMod val="50000"/>
                          </a:schemeClr>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1000424"/>
                  </a:ext>
                </a:extLst>
              </a:tr>
              <a:tr h="629165">
                <a:tc>
                  <a:txBody>
                    <a:bodyPr/>
                    <a:lstStyle/>
                    <a:p>
                      <a:pPr algn="l"/>
                      <a:r>
                        <a:rPr lang="zh-CN" altLang="en-US" sz="1200" b="1" dirty="0">
                          <a:solidFill>
                            <a:schemeClr val="bg2">
                              <a:lumMod val="10000"/>
                            </a:schemeClr>
                          </a:solidFill>
                          <a:latin typeface="+mn-lt"/>
                          <a:ea typeface="+mn-ea"/>
                          <a:cs typeface="+mn-ea"/>
                          <a:sym typeface="+mn-lt"/>
                        </a:rPr>
                        <a:t>适应症</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B2CDEC"/>
                    </a:solidFill>
                  </a:tcPr>
                </a:tc>
                <a:tc gridSpan="3">
                  <a:txBody>
                    <a:bodyPr/>
                    <a:lstStyle/>
                    <a:p>
                      <a:pPr>
                        <a:lnSpc>
                          <a:spcPct val="150000"/>
                        </a:lnSpc>
                      </a:pPr>
                      <a:r>
                        <a:rPr lang="zh-CN" altLang="zh-CN" sz="1200" dirty="0">
                          <a:solidFill>
                            <a:schemeClr val="tx1">
                              <a:lumMod val="50000"/>
                            </a:schemeClr>
                          </a:solidFill>
                          <a:latin typeface="+mn-lt"/>
                          <a:ea typeface="+mn-ea"/>
                          <a:cs typeface="+mn-ea"/>
                          <a:sym typeface="+mn-lt"/>
                        </a:rPr>
                        <a:t>本品是ᅳ种囊泡单胺转运蛋白</a:t>
                      </a:r>
                      <a:r>
                        <a:rPr lang="en-US" altLang="zh-CN" sz="1200" dirty="0">
                          <a:solidFill>
                            <a:schemeClr val="tx1">
                              <a:lumMod val="50000"/>
                            </a:schemeClr>
                          </a:solidFill>
                          <a:latin typeface="+mn-lt"/>
                          <a:ea typeface="+mn-ea"/>
                          <a:cs typeface="+mn-ea"/>
                          <a:sym typeface="+mn-lt"/>
                        </a:rPr>
                        <a:t>2 (VMAT2) </a:t>
                      </a:r>
                      <a:r>
                        <a:rPr lang="zh-CN" altLang="zh-CN" sz="1200" dirty="0">
                          <a:solidFill>
                            <a:schemeClr val="tx1">
                              <a:lumMod val="50000"/>
                            </a:schemeClr>
                          </a:solidFill>
                          <a:latin typeface="+mn-lt"/>
                          <a:ea typeface="+mn-ea"/>
                          <a:cs typeface="+mn-ea"/>
                          <a:sym typeface="+mn-lt"/>
                        </a:rPr>
                        <a:t>抑制剂，适用于治疗成人：与亨廷顿病</a:t>
                      </a:r>
                      <a:r>
                        <a:rPr lang="zh-CN" altLang="en-US" sz="1200" dirty="0">
                          <a:solidFill>
                            <a:schemeClr val="tx1">
                              <a:lumMod val="50000"/>
                            </a:schemeClr>
                          </a:solidFill>
                          <a:latin typeface="+mn-lt"/>
                          <a:ea typeface="+mn-ea"/>
                          <a:cs typeface="+mn-ea"/>
                          <a:sym typeface="+mn-lt"/>
                        </a:rPr>
                        <a:t>（</a:t>
                      </a:r>
                      <a:r>
                        <a:rPr lang="en-US" altLang="zh-CN" sz="1200" dirty="0">
                          <a:solidFill>
                            <a:schemeClr val="tx1">
                              <a:lumMod val="50000"/>
                            </a:schemeClr>
                          </a:solidFill>
                          <a:latin typeface="+mn-lt"/>
                          <a:ea typeface="+mn-ea"/>
                          <a:cs typeface="+mn-ea"/>
                          <a:sym typeface="+mn-lt"/>
                        </a:rPr>
                        <a:t>HD</a:t>
                      </a:r>
                      <a:r>
                        <a:rPr lang="zh-CN" altLang="en-US" sz="1200" dirty="0">
                          <a:solidFill>
                            <a:schemeClr val="tx1">
                              <a:lumMod val="50000"/>
                            </a:schemeClr>
                          </a:solidFill>
                          <a:latin typeface="+mn-lt"/>
                          <a:ea typeface="+mn-ea"/>
                          <a:cs typeface="+mn-ea"/>
                          <a:sym typeface="+mn-lt"/>
                        </a:rPr>
                        <a:t>）</a:t>
                      </a:r>
                      <a:r>
                        <a:rPr lang="zh-CN" altLang="zh-CN" sz="1200" dirty="0">
                          <a:solidFill>
                            <a:schemeClr val="tx1">
                              <a:lumMod val="50000"/>
                            </a:schemeClr>
                          </a:solidFill>
                          <a:latin typeface="+mn-lt"/>
                          <a:ea typeface="+mn-ea"/>
                          <a:cs typeface="+mn-ea"/>
                          <a:sym typeface="+mn-lt"/>
                        </a:rPr>
                        <a:t>有关的舞蹈病；迟发性运动障碍</a:t>
                      </a:r>
                      <a:r>
                        <a:rPr lang="zh-CN" altLang="en-US" sz="1200" dirty="0">
                          <a:solidFill>
                            <a:schemeClr val="tx1">
                              <a:lumMod val="50000"/>
                            </a:schemeClr>
                          </a:solidFill>
                          <a:latin typeface="+mn-lt"/>
                          <a:ea typeface="+mn-ea"/>
                          <a:cs typeface="+mn-ea"/>
                          <a:sym typeface="+mn-lt"/>
                        </a:rPr>
                        <a:t>（</a:t>
                      </a:r>
                      <a:r>
                        <a:rPr lang="en-US" altLang="zh-CN" sz="1200" dirty="0">
                          <a:solidFill>
                            <a:schemeClr val="tx1">
                              <a:lumMod val="50000"/>
                            </a:schemeClr>
                          </a:solidFill>
                          <a:latin typeface="+mn-lt"/>
                          <a:ea typeface="+mn-ea"/>
                          <a:cs typeface="+mn-ea"/>
                          <a:sym typeface="+mn-lt"/>
                        </a:rPr>
                        <a:t>TD</a:t>
                      </a:r>
                      <a:r>
                        <a:rPr lang="zh-CN" altLang="en-US" sz="1200" dirty="0">
                          <a:solidFill>
                            <a:schemeClr val="tx1">
                              <a:lumMod val="50000"/>
                            </a:schemeClr>
                          </a:solidFill>
                          <a:latin typeface="+mn-lt"/>
                          <a:ea typeface="+mn-ea"/>
                          <a:cs typeface="+mn-ea"/>
                          <a:sym typeface="+mn-lt"/>
                        </a:rPr>
                        <a:t>）</a:t>
                      </a:r>
                      <a:r>
                        <a:rPr lang="zh-CN" altLang="zh-CN" sz="1200" dirty="0">
                          <a:solidFill>
                            <a:schemeClr val="tx1">
                              <a:lumMod val="50000"/>
                            </a:schemeClr>
                          </a:solidFill>
                          <a:latin typeface="+mn-lt"/>
                          <a:ea typeface="+mn-ea"/>
                          <a:cs typeface="+mn-ea"/>
                          <a:sym typeface="+mn-lt"/>
                        </a:rPr>
                        <a:t>。</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sz="1200" dirty="0">
                        <a:solidFill>
                          <a:schemeClr val="bg2">
                            <a:lumMod val="10000"/>
                          </a:schemeClr>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sz="1200" dirty="0">
                        <a:solidFill>
                          <a:schemeClr val="bg2">
                            <a:lumMod val="10000"/>
                          </a:schemeClr>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067890"/>
                  </a:ext>
                </a:extLst>
              </a:tr>
              <a:tr h="2889451">
                <a:tc>
                  <a:txBody>
                    <a:bodyPr/>
                    <a:lstStyle/>
                    <a:p>
                      <a:pPr algn="l"/>
                      <a:r>
                        <a:rPr lang="zh-CN" altLang="en-US" sz="1200" b="1" dirty="0">
                          <a:solidFill>
                            <a:schemeClr val="bg2">
                              <a:lumMod val="10000"/>
                            </a:schemeClr>
                          </a:solidFill>
                          <a:latin typeface="+mn-lt"/>
                          <a:ea typeface="+mn-ea"/>
                          <a:cs typeface="+mn-ea"/>
                          <a:sym typeface="+mn-lt"/>
                        </a:rPr>
                        <a:t>用法用量（详见说明书）</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B2CDEC"/>
                    </a:solidFill>
                  </a:tcPr>
                </a:tc>
                <a:tc gridSpan="3">
                  <a:txBody>
                    <a:bodyPr/>
                    <a:lstStyle/>
                    <a:p>
                      <a:pPr marL="0" indent="0">
                        <a:lnSpc>
                          <a:spcPct val="150000"/>
                        </a:lnSpc>
                        <a:buFont typeface="Arial" panose="020B0604020202020204" pitchFamily="34" charset="0"/>
                        <a:buNone/>
                      </a:pPr>
                      <a:r>
                        <a:rPr lang="zh-CN" altLang="en-US" sz="1200" kern="1200" dirty="0">
                          <a:solidFill>
                            <a:schemeClr val="tx1">
                              <a:lumMod val="50000"/>
                            </a:schemeClr>
                          </a:solidFill>
                          <a:latin typeface="+mn-lt"/>
                          <a:ea typeface="+mn-ea"/>
                          <a:cs typeface="+mn-ea"/>
                          <a:sym typeface="+mn-lt"/>
                        </a:rPr>
                        <a:t>根据舞蹈病或迟发性运动障碍的减少情况和耐受性，为每名患者单独确定本品剂量。未从丁苯那嗪（一种相关</a:t>
                      </a:r>
                      <a:r>
                        <a:rPr lang="en-US" altLang="zh-CN" sz="1200" kern="1200" dirty="0">
                          <a:solidFill>
                            <a:schemeClr val="tx1">
                              <a:lumMod val="50000"/>
                            </a:schemeClr>
                          </a:solidFill>
                          <a:latin typeface="+mn-lt"/>
                          <a:ea typeface="+mn-ea"/>
                          <a:cs typeface="+mn-ea"/>
                          <a:sym typeface="+mn-lt"/>
                        </a:rPr>
                        <a:t>VMAT2</a:t>
                      </a:r>
                      <a:r>
                        <a:rPr lang="zh-CN" altLang="en-US" sz="1200" kern="1200" dirty="0">
                          <a:solidFill>
                            <a:schemeClr val="tx1">
                              <a:lumMod val="50000"/>
                            </a:schemeClr>
                          </a:solidFill>
                          <a:latin typeface="+mn-lt"/>
                          <a:ea typeface="+mn-ea"/>
                          <a:cs typeface="+mn-ea"/>
                          <a:sym typeface="+mn-lt"/>
                        </a:rPr>
                        <a:t>抑制剂）换药的患者首次接受氘丁苯那嗪缓释片处方给药时的推荐剂量和重要给药说明。</a:t>
                      </a:r>
                    </a:p>
                    <a:p>
                      <a:pPr marL="0" indent="0">
                        <a:lnSpc>
                          <a:spcPct val="150000"/>
                        </a:lnSpc>
                        <a:buFont typeface="Arial" panose="020B0604020202020204" pitchFamily="34" charset="0"/>
                        <a:buNone/>
                      </a:pPr>
                      <a:r>
                        <a:rPr lang="en-US" altLang="zh-CN" sz="1200" dirty="0">
                          <a:solidFill>
                            <a:schemeClr val="tx1">
                              <a:lumMod val="50000"/>
                            </a:schemeClr>
                          </a:solidFill>
                          <a:latin typeface="+mn-lt"/>
                          <a:ea typeface="+mn-ea"/>
                          <a:cs typeface="+mn-ea"/>
                          <a:sym typeface="+mn-lt"/>
                        </a:rPr>
                        <a:t>1.</a:t>
                      </a:r>
                      <a:r>
                        <a:rPr lang="zh-CN" altLang="en-US" sz="1200" dirty="0">
                          <a:solidFill>
                            <a:schemeClr val="tx1">
                              <a:lumMod val="50000"/>
                            </a:schemeClr>
                          </a:solidFill>
                          <a:latin typeface="+mn-lt"/>
                          <a:ea typeface="+mn-ea"/>
                          <a:cs typeface="+mn-ea"/>
                          <a:sym typeface="+mn-lt"/>
                        </a:rPr>
                        <a:t>推荐起始剂量为： </a:t>
                      </a:r>
                      <a:r>
                        <a:rPr lang="en-US" altLang="zh-CN" sz="1200" dirty="0">
                          <a:solidFill>
                            <a:schemeClr val="tx1">
                              <a:lumMod val="50000"/>
                            </a:schemeClr>
                          </a:solidFill>
                          <a:latin typeface="+mn-lt"/>
                          <a:ea typeface="+mn-ea"/>
                          <a:cs typeface="+mn-ea"/>
                          <a:sym typeface="+mn-lt"/>
                        </a:rPr>
                        <a:t>12 mg</a:t>
                      </a:r>
                      <a:r>
                        <a:rPr lang="zh-CN" altLang="en-US" sz="1200" dirty="0">
                          <a:solidFill>
                            <a:schemeClr val="tx1">
                              <a:lumMod val="50000"/>
                            </a:schemeClr>
                          </a:solidFill>
                          <a:latin typeface="+mn-lt"/>
                          <a:ea typeface="+mn-ea"/>
                          <a:cs typeface="+mn-ea"/>
                          <a:sym typeface="+mn-lt"/>
                        </a:rPr>
                        <a:t>，每日一次（</a:t>
                      </a:r>
                      <a:r>
                        <a:rPr lang="en-US" altLang="zh-CN" sz="1200" dirty="0">
                          <a:solidFill>
                            <a:schemeClr val="tx1">
                              <a:lumMod val="50000"/>
                            </a:schemeClr>
                          </a:solidFill>
                          <a:latin typeface="+mn-lt"/>
                          <a:ea typeface="+mn-ea"/>
                          <a:cs typeface="+mn-ea"/>
                          <a:sym typeface="+mn-lt"/>
                        </a:rPr>
                        <a:t>12 mg/</a:t>
                      </a:r>
                      <a:r>
                        <a:rPr lang="zh-CN" altLang="en-US" sz="1200" dirty="0">
                          <a:solidFill>
                            <a:schemeClr val="tx1">
                              <a:lumMod val="50000"/>
                            </a:schemeClr>
                          </a:solidFill>
                          <a:latin typeface="+mn-lt"/>
                          <a:ea typeface="+mn-ea"/>
                          <a:cs typeface="+mn-ea"/>
                          <a:sym typeface="+mn-lt"/>
                        </a:rPr>
                        <a:t>天）。</a:t>
                      </a:r>
                    </a:p>
                    <a:p>
                      <a:pPr marL="0" indent="0">
                        <a:lnSpc>
                          <a:spcPct val="150000"/>
                        </a:lnSpc>
                        <a:buFont typeface="Arial" panose="020B0604020202020204" pitchFamily="34" charset="0"/>
                        <a:buNone/>
                      </a:pPr>
                      <a:r>
                        <a:rPr lang="en-US" altLang="zh-CN" sz="1200" dirty="0">
                          <a:solidFill>
                            <a:schemeClr val="tx1">
                              <a:lumMod val="50000"/>
                            </a:schemeClr>
                          </a:solidFill>
                          <a:latin typeface="+mn-lt"/>
                          <a:ea typeface="+mn-ea"/>
                          <a:cs typeface="+mn-ea"/>
                          <a:sym typeface="+mn-lt"/>
                        </a:rPr>
                        <a:t>2.</a:t>
                      </a:r>
                      <a:r>
                        <a:rPr lang="zh-CN" altLang="en-US" sz="1200" dirty="0">
                          <a:solidFill>
                            <a:schemeClr val="tx1">
                              <a:lumMod val="50000"/>
                            </a:schemeClr>
                          </a:solidFill>
                          <a:latin typeface="+mn-lt"/>
                          <a:ea typeface="+mn-ea"/>
                          <a:cs typeface="+mn-ea"/>
                          <a:sym typeface="+mn-lt"/>
                        </a:rPr>
                        <a:t>推荐剂量滴定：根据舞蹈病或迟发性运动障碍的减少情况和耐受性，本品的剂量可以每周增加一次，以</a:t>
                      </a:r>
                      <a:r>
                        <a:rPr lang="en-US" altLang="zh-CN" sz="1200" dirty="0">
                          <a:solidFill>
                            <a:schemeClr val="tx1">
                              <a:lumMod val="50000"/>
                            </a:schemeClr>
                          </a:solidFill>
                          <a:latin typeface="+mn-lt"/>
                          <a:ea typeface="+mn-ea"/>
                          <a:cs typeface="+mn-ea"/>
                          <a:sym typeface="+mn-lt"/>
                        </a:rPr>
                        <a:t>6mg/</a:t>
                      </a:r>
                      <a:r>
                        <a:rPr lang="zh-CN" altLang="en-US" sz="1200" dirty="0">
                          <a:solidFill>
                            <a:schemeClr val="tx1">
                              <a:lumMod val="50000"/>
                            </a:schemeClr>
                          </a:solidFill>
                          <a:latin typeface="+mn-lt"/>
                          <a:ea typeface="+mn-ea"/>
                          <a:cs typeface="+mn-ea"/>
                          <a:sym typeface="+mn-lt"/>
                        </a:rPr>
                        <a:t>天为增量，最大推荐日剂量为</a:t>
                      </a:r>
                      <a:r>
                        <a:rPr lang="en-US" altLang="zh-CN" sz="1200" dirty="0">
                          <a:solidFill>
                            <a:schemeClr val="tx1">
                              <a:lumMod val="50000"/>
                            </a:schemeClr>
                          </a:solidFill>
                          <a:latin typeface="+mn-lt"/>
                          <a:ea typeface="+mn-ea"/>
                          <a:cs typeface="+mn-ea"/>
                          <a:sym typeface="+mn-lt"/>
                        </a:rPr>
                        <a:t>48mg (</a:t>
                      </a:r>
                      <a:r>
                        <a:rPr lang="zh-CN" altLang="en-US" sz="1200" dirty="0">
                          <a:solidFill>
                            <a:schemeClr val="tx1">
                              <a:lumMod val="50000"/>
                            </a:schemeClr>
                          </a:solidFill>
                          <a:latin typeface="+mn-lt"/>
                          <a:ea typeface="+mn-ea"/>
                          <a:cs typeface="+mn-ea"/>
                          <a:sym typeface="+mn-lt"/>
                        </a:rPr>
                        <a:t>见临床试验</a:t>
                      </a:r>
                      <a:r>
                        <a:rPr lang="en-US" altLang="zh-CN" sz="1200" dirty="0">
                          <a:solidFill>
                            <a:schemeClr val="tx1">
                              <a:lumMod val="50000"/>
                            </a:schemeClr>
                          </a:solidFill>
                          <a:latin typeface="+mn-lt"/>
                          <a:ea typeface="+mn-ea"/>
                          <a:cs typeface="+mn-ea"/>
                          <a:sym typeface="+mn-lt"/>
                        </a:rPr>
                        <a:t>)</a:t>
                      </a:r>
                      <a:r>
                        <a:rPr lang="zh-CN" altLang="en-US" sz="1200" dirty="0">
                          <a:solidFill>
                            <a:schemeClr val="tx1">
                              <a:lumMod val="50000"/>
                            </a:schemeClr>
                          </a:solidFill>
                          <a:latin typeface="+mn-lt"/>
                          <a:ea typeface="+mn-ea"/>
                          <a:cs typeface="+mn-ea"/>
                          <a:sym typeface="+mn-lt"/>
                        </a:rPr>
                        <a:t>。</a:t>
                      </a:r>
                    </a:p>
                    <a:p>
                      <a:pPr marL="0" indent="0">
                        <a:lnSpc>
                          <a:spcPct val="150000"/>
                        </a:lnSpc>
                        <a:buFont typeface="Arial" panose="020B0604020202020204" pitchFamily="34" charset="0"/>
                        <a:buNone/>
                      </a:pPr>
                      <a:r>
                        <a:rPr lang="en-US" altLang="zh-CN" sz="1200" dirty="0">
                          <a:solidFill>
                            <a:schemeClr val="tx1">
                              <a:lumMod val="50000"/>
                            </a:schemeClr>
                          </a:solidFill>
                          <a:latin typeface="+mn-lt"/>
                          <a:ea typeface="+mn-ea"/>
                          <a:cs typeface="+mn-ea"/>
                          <a:sym typeface="+mn-lt"/>
                        </a:rPr>
                        <a:t>3.</a:t>
                      </a:r>
                      <a:r>
                        <a:rPr lang="zh-CN" altLang="en-US" sz="1200" dirty="0">
                          <a:solidFill>
                            <a:schemeClr val="tx1">
                              <a:lumMod val="50000"/>
                            </a:schemeClr>
                          </a:solidFill>
                          <a:latin typeface="+mn-lt"/>
                          <a:ea typeface="+mn-ea"/>
                          <a:cs typeface="+mn-ea"/>
                          <a:sym typeface="+mn-lt"/>
                        </a:rPr>
                        <a:t>重要给药说明：</a:t>
                      </a:r>
                      <a:r>
                        <a:rPr lang="en-US" altLang="zh-CN" sz="1200" dirty="0">
                          <a:solidFill>
                            <a:schemeClr val="tx1">
                              <a:lumMod val="50000"/>
                            </a:schemeClr>
                          </a:solidFill>
                          <a:latin typeface="+mn-lt"/>
                          <a:ea typeface="+mn-ea"/>
                          <a:cs typeface="+mn-ea"/>
                          <a:sym typeface="+mn-lt"/>
                        </a:rPr>
                        <a:t>• </a:t>
                      </a:r>
                      <a:r>
                        <a:rPr lang="zh-CN" altLang="en-US" sz="1200" dirty="0">
                          <a:solidFill>
                            <a:schemeClr val="tx1">
                              <a:lumMod val="50000"/>
                            </a:schemeClr>
                          </a:solidFill>
                          <a:latin typeface="+mn-lt"/>
                          <a:ea typeface="+mn-ea"/>
                          <a:cs typeface="+mn-ea"/>
                          <a:sym typeface="+mn-lt"/>
                        </a:rPr>
                        <a:t>本品与食物同服或不同服（见临床药理）。 </a:t>
                      </a:r>
                      <a:r>
                        <a:rPr lang="en-US" altLang="zh-CN" sz="1200" dirty="0">
                          <a:solidFill>
                            <a:schemeClr val="tx1">
                              <a:lumMod val="50000"/>
                            </a:schemeClr>
                          </a:solidFill>
                          <a:latin typeface="+mn-lt"/>
                          <a:ea typeface="+mn-ea"/>
                          <a:cs typeface="+mn-ea"/>
                          <a:sym typeface="+mn-lt"/>
                        </a:rPr>
                        <a:t>• </a:t>
                      </a:r>
                      <a:r>
                        <a:rPr lang="zh-CN" altLang="en-US" sz="1200" dirty="0">
                          <a:solidFill>
                            <a:schemeClr val="tx1">
                              <a:lumMod val="50000"/>
                            </a:schemeClr>
                          </a:solidFill>
                          <a:latin typeface="+mn-lt"/>
                          <a:ea typeface="+mn-ea"/>
                          <a:cs typeface="+mn-ea"/>
                          <a:sym typeface="+mn-lt"/>
                        </a:rPr>
                        <a:t>本品需整片吞服。不要咀嚼、压碎或掰开。 </a:t>
                      </a:r>
                      <a:r>
                        <a:rPr lang="en-US" altLang="zh-CN" sz="1200" dirty="0">
                          <a:solidFill>
                            <a:schemeClr val="tx1">
                              <a:lumMod val="50000"/>
                            </a:schemeClr>
                          </a:solidFill>
                          <a:latin typeface="+mn-lt"/>
                          <a:ea typeface="+mn-ea"/>
                          <a:cs typeface="+mn-ea"/>
                          <a:sym typeface="+mn-lt"/>
                        </a:rPr>
                        <a:t>• </a:t>
                      </a:r>
                      <a:r>
                        <a:rPr lang="zh-CN" altLang="en-US" sz="1200" dirty="0">
                          <a:solidFill>
                            <a:schemeClr val="tx1">
                              <a:lumMod val="50000"/>
                            </a:schemeClr>
                          </a:solidFill>
                          <a:latin typeface="+mn-lt"/>
                          <a:ea typeface="+mn-ea"/>
                          <a:cs typeface="+mn-ea"/>
                          <a:sym typeface="+mn-lt"/>
                        </a:rPr>
                        <a:t>本品每天给药一次。</a:t>
                      </a:r>
                    </a:p>
                    <a:p>
                      <a:pPr marL="0" indent="0">
                        <a:lnSpc>
                          <a:spcPct val="150000"/>
                        </a:lnSpc>
                        <a:buFont typeface="Arial" panose="020B0604020202020204" pitchFamily="34" charset="0"/>
                        <a:buNone/>
                      </a:pPr>
                      <a:r>
                        <a:rPr lang="en-US" altLang="zh-CN" sz="1200" dirty="0">
                          <a:solidFill>
                            <a:schemeClr val="tx1">
                              <a:lumMod val="50000"/>
                            </a:schemeClr>
                          </a:solidFill>
                          <a:latin typeface="+mn-lt"/>
                          <a:ea typeface="+mn-ea"/>
                          <a:cs typeface="+mn-ea"/>
                          <a:sym typeface="+mn-lt"/>
                        </a:rPr>
                        <a:t>4. </a:t>
                      </a:r>
                      <a:r>
                        <a:rPr lang="zh-CN" altLang="en-US" sz="1200" dirty="0">
                          <a:solidFill>
                            <a:schemeClr val="tx1">
                              <a:lumMod val="50000"/>
                            </a:schemeClr>
                          </a:solidFill>
                          <a:latin typeface="+mn-lt"/>
                          <a:ea typeface="+mn-ea"/>
                          <a:cs typeface="+mn-ea"/>
                          <a:sym typeface="+mn-lt"/>
                        </a:rPr>
                        <a:t>在氘丁苯那嗪片和氘丁苯那嗪缓释片之间切换：当在氘丁苯那嗪片剂（每日两次）和氘丁苯那嗪缓释片（每日一次）之间切换时，切换至相同的每日总剂量。</a:t>
                      </a: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CN" altLang="en-US" sz="1200" b="0" dirty="0">
                        <a:solidFill>
                          <a:schemeClr val="bg2">
                            <a:lumMod val="10000"/>
                          </a:schemeClr>
                        </a:solidFill>
                        <a:latin typeface="+mn-lt"/>
                        <a:ea typeface="+mn-ea"/>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50000"/>
                        </a:lnSpc>
                      </a:pPr>
                      <a:endParaRPr lang="zh-CN" altLang="zh-CN" sz="1200" dirty="0">
                        <a:cs typeface="+mn-ea"/>
                        <a:sym typeface="+mn-lt"/>
                      </a:endParaRPr>
                    </a:p>
                  </a:txBody>
                  <a:tcPr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577537"/>
                  </a:ext>
                </a:extLst>
              </a:tr>
            </a:tbl>
          </a:graphicData>
        </a:graphic>
      </p:graphicFrame>
      <p:sp>
        <p:nvSpPr>
          <p:cNvPr id="18" name="矩形 17">
            <a:extLst>
              <a:ext uri="{FF2B5EF4-FFF2-40B4-BE49-F238E27FC236}">
                <a16:creationId xmlns:a16="http://schemas.microsoft.com/office/drawing/2014/main" id="{A38BED21-E437-6B37-CE6C-1D2E86A39714}"/>
              </a:ext>
            </a:extLst>
          </p:cNvPr>
          <p:cNvSpPr/>
          <p:nvPr/>
        </p:nvSpPr>
        <p:spPr>
          <a:xfrm>
            <a:off x="190120" y="915109"/>
            <a:ext cx="6667881"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氘丁苯那嗪缓释片基本信息</a:t>
            </a:r>
          </a:p>
        </p:txBody>
      </p:sp>
      <p:sp>
        <p:nvSpPr>
          <p:cNvPr id="19" name="矩形 18">
            <a:extLst>
              <a:ext uri="{FF2B5EF4-FFF2-40B4-BE49-F238E27FC236}">
                <a16:creationId xmlns:a16="http://schemas.microsoft.com/office/drawing/2014/main" id="{EC84753B-9CA6-4E08-32D1-663A7B1501F8}"/>
              </a:ext>
            </a:extLst>
          </p:cNvPr>
          <p:cNvSpPr/>
          <p:nvPr/>
        </p:nvSpPr>
        <p:spPr>
          <a:xfrm>
            <a:off x="7012636" y="915109"/>
            <a:ext cx="4989245"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参照药建议：氘丁苯那嗪片</a:t>
            </a:r>
          </a:p>
        </p:txBody>
      </p:sp>
      <p:grpSp>
        <p:nvGrpSpPr>
          <p:cNvPr id="20" name="组合 19" descr="at">
            <a:extLst>
              <a:ext uri="{FF2B5EF4-FFF2-40B4-BE49-F238E27FC236}">
                <a16:creationId xmlns:a16="http://schemas.microsoft.com/office/drawing/2014/main" id="{58C2E293-7F99-7FC2-EB1C-BD4E85771BFB}"/>
              </a:ext>
            </a:extLst>
          </p:cNvPr>
          <p:cNvGrpSpPr/>
          <p:nvPr/>
        </p:nvGrpSpPr>
        <p:grpSpPr>
          <a:xfrm>
            <a:off x="6997566" y="1283812"/>
            <a:ext cx="5071591" cy="1637968"/>
            <a:chOff x="8096377" y="1332258"/>
            <a:chExt cx="3969963" cy="1077013"/>
          </a:xfrm>
        </p:grpSpPr>
        <p:sp>
          <p:nvSpPr>
            <p:cNvPr id="21" name="矩形: 折角 20">
              <a:extLst>
                <a:ext uri="{FF2B5EF4-FFF2-40B4-BE49-F238E27FC236}">
                  <a16:creationId xmlns:a16="http://schemas.microsoft.com/office/drawing/2014/main" id="{C9C6C5B0-75C1-E015-0FBF-18DADE726A7B}"/>
                </a:ext>
              </a:extLst>
            </p:cNvPr>
            <p:cNvSpPr/>
            <p:nvPr/>
          </p:nvSpPr>
          <p:spPr>
            <a:xfrm>
              <a:off x="8096377" y="1332258"/>
              <a:ext cx="3905504" cy="1060471"/>
            </a:xfrm>
            <a:prstGeom prst="foldedCorner">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22" name="文本框 21">
              <a:extLst>
                <a:ext uri="{FF2B5EF4-FFF2-40B4-BE49-F238E27FC236}">
                  <a16:creationId xmlns:a16="http://schemas.microsoft.com/office/drawing/2014/main" id="{133B43D7-8EFF-B59E-3824-E637D571011E}"/>
                </a:ext>
              </a:extLst>
            </p:cNvPr>
            <p:cNvSpPr txBox="1"/>
            <p:nvPr/>
          </p:nvSpPr>
          <p:spPr>
            <a:xfrm>
              <a:off x="8096378" y="1348376"/>
              <a:ext cx="3969962" cy="1060895"/>
            </a:xfrm>
            <a:prstGeom prst="rect">
              <a:avLst/>
            </a:prstGeom>
            <a:noFill/>
            <a:ln>
              <a:noFill/>
            </a:ln>
          </p:spPr>
          <p:txBody>
            <a:bodyPr wrap="square">
              <a:spAutoFit/>
            </a:bodyPr>
            <a:lstStyle/>
            <a:p>
              <a:pPr marL="180000" indent="-180000" algn="l">
                <a:lnSpc>
                  <a:spcPts val="2000"/>
                </a:lnSpc>
                <a:buFont typeface="Arial" panose="020B0604020202020204" pitchFamily="34" charset="0"/>
                <a:buChar char="•"/>
              </a:pPr>
              <a:r>
                <a:rPr lang="zh-CN" altLang="en-US" sz="1400" dirty="0">
                  <a:solidFill>
                    <a:schemeClr val="bg2">
                      <a:lumMod val="10000"/>
                    </a:schemeClr>
                  </a:solidFill>
                  <a:cs typeface="+mn-ea"/>
                  <a:sym typeface="+mn-lt"/>
                </a:rPr>
                <a:t>相对于参照药的价值评级：</a:t>
              </a:r>
              <a:r>
                <a:rPr lang="zh-CN" altLang="en-US" sz="1400" b="1" dirty="0">
                  <a:solidFill>
                    <a:srgbClr val="0031A7"/>
                  </a:solidFill>
                  <a:cs typeface="+mn-ea"/>
                  <a:sym typeface="+mn-lt"/>
                </a:rPr>
                <a:t>改进</a:t>
              </a:r>
              <a:endParaRPr lang="en-US" altLang="zh-CN" sz="1400" b="1" dirty="0">
                <a:solidFill>
                  <a:srgbClr val="0031A7"/>
                </a:solidFill>
                <a:cs typeface="+mn-ea"/>
                <a:sym typeface="+mn-lt"/>
              </a:endParaRPr>
            </a:p>
            <a:p>
              <a:pPr marL="180000" indent="-180000" algn="l">
                <a:lnSpc>
                  <a:spcPts val="2000"/>
                </a:lnSpc>
                <a:buFont typeface="Arial" panose="020B0604020202020204" pitchFamily="34" charset="0"/>
                <a:buChar char="•"/>
              </a:pPr>
              <a:r>
                <a:rPr lang="zh-CN" altLang="en-US" sz="1400" dirty="0">
                  <a:solidFill>
                    <a:schemeClr val="bg2">
                      <a:lumMod val="10000"/>
                    </a:schemeClr>
                  </a:solidFill>
                  <a:cs typeface="+mn-ea"/>
                  <a:sym typeface="+mn-lt"/>
                </a:rPr>
                <a:t>二者有效成分相同，是指南推荐的一线用药</a:t>
              </a:r>
              <a:endParaRPr lang="en-US" altLang="zh-CN" sz="1400" dirty="0">
                <a:solidFill>
                  <a:schemeClr val="bg2">
                    <a:lumMod val="10000"/>
                  </a:schemeClr>
                </a:solidFill>
                <a:cs typeface="+mn-ea"/>
                <a:sym typeface="+mn-lt"/>
              </a:endParaRPr>
            </a:p>
            <a:p>
              <a:pPr marL="180000" indent="-180000" algn="l">
                <a:lnSpc>
                  <a:spcPts val="2000"/>
                </a:lnSpc>
                <a:buFont typeface="Arial" panose="020B0604020202020204" pitchFamily="34" charset="0"/>
                <a:buChar char="•"/>
              </a:pPr>
              <a:r>
                <a:rPr lang="zh-CN" altLang="en-US" sz="1400" dirty="0">
                  <a:solidFill>
                    <a:schemeClr val="bg2">
                      <a:lumMod val="10000"/>
                    </a:schemeClr>
                  </a:solidFill>
                  <a:cs typeface="+mn-ea"/>
                  <a:sym typeface="+mn-lt"/>
                </a:rPr>
                <a:t>两者适应症相同，参照药是目前医保目录内</a:t>
              </a:r>
              <a:r>
                <a:rPr lang="zh-CN" altLang="en-US" sz="1400" b="1" dirty="0">
                  <a:solidFill>
                    <a:srgbClr val="0031A7"/>
                  </a:solidFill>
                  <a:cs typeface="+mn-ea"/>
                  <a:sym typeface="+mn-lt"/>
                </a:rPr>
                <a:t>唯一获批</a:t>
              </a:r>
              <a:r>
                <a:rPr lang="zh-CN" altLang="en-US" sz="1400" dirty="0">
                  <a:solidFill>
                    <a:schemeClr val="bg2">
                      <a:lumMod val="10000"/>
                    </a:schemeClr>
                  </a:solidFill>
                  <a:cs typeface="+mn-ea"/>
                  <a:sym typeface="+mn-lt"/>
                </a:rPr>
                <a:t>治疗成人：与亨廷顿病有关的舞蹈病和迟发性运动</a:t>
              </a:r>
              <a:r>
                <a:rPr lang="zh-CN" altLang="en-US" sz="1400" dirty="0">
                  <a:cs typeface="+mn-ea"/>
                  <a:sym typeface="+mn-lt"/>
                </a:rPr>
                <a:t>障碍</a:t>
              </a:r>
              <a:r>
                <a:rPr lang="zh-CN" altLang="en-US" sz="1400" b="1" dirty="0">
                  <a:solidFill>
                    <a:srgbClr val="0031A7"/>
                  </a:solidFill>
                  <a:cs typeface="+mn-ea"/>
                  <a:sym typeface="+mn-lt"/>
                </a:rPr>
                <a:t>两个适应症</a:t>
              </a:r>
              <a:r>
                <a:rPr lang="zh-CN" altLang="en-US" sz="1400" dirty="0">
                  <a:solidFill>
                    <a:schemeClr val="bg2">
                      <a:lumMod val="10000"/>
                    </a:schemeClr>
                  </a:solidFill>
                  <a:cs typeface="+mn-ea"/>
                  <a:sym typeface="+mn-lt"/>
                </a:rPr>
                <a:t>的药品</a:t>
              </a:r>
              <a:endParaRPr lang="en-US" altLang="zh-CN" sz="1400" dirty="0">
                <a:solidFill>
                  <a:schemeClr val="bg2">
                    <a:lumMod val="10000"/>
                  </a:schemeClr>
                </a:solidFill>
                <a:cs typeface="+mn-ea"/>
                <a:sym typeface="+mn-lt"/>
              </a:endParaRPr>
            </a:p>
            <a:p>
              <a:pPr marL="180000" indent="-180000" algn="l">
                <a:lnSpc>
                  <a:spcPts val="2000"/>
                </a:lnSpc>
                <a:buFont typeface="Arial" panose="020B0604020202020204" pitchFamily="34" charset="0"/>
                <a:buChar char="•"/>
              </a:pPr>
              <a:r>
                <a:rPr lang="zh-CN" altLang="en-US" sz="1400" dirty="0">
                  <a:cs typeface="+mn-ea"/>
                  <a:sym typeface="+mn-lt"/>
                </a:rPr>
                <a:t>参照药已在临床中得到广泛应用</a:t>
              </a:r>
              <a:endParaRPr lang="en-US" altLang="zh-CN" sz="1400" dirty="0">
                <a:cs typeface="+mn-ea"/>
                <a:sym typeface="+mn-lt"/>
              </a:endParaRPr>
            </a:p>
          </p:txBody>
        </p:sp>
      </p:grpSp>
      <p:sp>
        <p:nvSpPr>
          <p:cNvPr id="23" name="矩形 22">
            <a:extLst>
              <a:ext uri="{FF2B5EF4-FFF2-40B4-BE49-F238E27FC236}">
                <a16:creationId xmlns:a16="http://schemas.microsoft.com/office/drawing/2014/main" id="{93FE379D-6E7C-87B8-2E70-C7804721D6C6}"/>
              </a:ext>
            </a:extLst>
          </p:cNvPr>
          <p:cNvSpPr/>
          <p:nvPr/>
        </p:nvSpPr>
        <p:spPr>
          <a:xfrm>
            <a:off x="7012636" y="2973807"/>
            <a:ext cx="4989245"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与参照药相比较的优势</a:t>
            </a:r>
          </a:p>
        </p:txBody>
      </p:sp>
      <p:sp>
        <p:nvSpPr>
          <p:cNvPr id="24" name="矩形 23">
            <a:extLst>
              <a:ext uri="{FF2B5EF4-FFF2-40B4-BE49-F238E27FC236}">
                <a16:creationId xmlns:a16="http://schemas.microsoft.com/office/drawing/2014/main" id="{10732C74-8C7D-F91B-BAD0-340748B38221}"/>
              </a:ext>
            </a:extLst>
          </p:cNvPr>
          <p:cNvSpPr/>
          <p:nvPr/>
        </p:nvSpPr>
        <p:spPr>
          <a:xfrm>
            <a:off x="0" y="5298"/>
            <a:ext cx="1485172"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基本信息</a:t>
            </a:r>
            <a:r>
              <a:rPr lang="en-US" altLang="zh-CN" b="1" dirty="0">
                <a:cs typeface="+mn-ea"/>
                <a:sym typeface="+mn-lt"/>
              </a:rPr>
              <a:t>1/3</a:t>
            </a:r>
            <a:endParaRPr lang="zh-CN" altLang="en-US" b="1" dirty="0">
              <a:cs typeface="+mn-ea"/>
              <a:sym typeface="+mn-lt"/>
            </a:endParaRPr>
          </a:p>
        </p:txBody>
      </p:sp>
      <p:sp>
        <p:nvSpPr>
          <p:cNvPr id="2" name="Rectangle 8">
            <a:extLst>
              <a:ext uri="{FF2B5EF4-FFF2-40B4-BE49-F238E27FC236}">
                <a16:creationId xmlns:a16="http://schemas.microsoft.com/office/drawing/2014/main" id="{D1AE0AF4-B424-9E35-29A1-20820B6188AF}"/>
              </a:ext>
            </a:extLst>
          </p:cNvPr>
          <p:cNvSpPr/>
          <p:nvPr/>
        </p:nvSpPr>
        <p:spPr>
          <a:xfrm>
            <a:off x="739323" y="6350169"/>
            <a:ext cx="10094140" cy="230832"/>
          </a:xfrm>
          <a:prstGeom prst="rect">
            <a:avLst/>
          </a:prstGeom>
        </p:spPr>
        <p:txBody>
          <a:bodyPr wrap="square">
            <a:spAutoFit/>
          </a:bodyPr>
          <a:lstStyle/>
          <a:p>
            <a:r>
              <a:rPr lang="en-US" altLang="zh-CN" sz="900" dirty="0">
                <a:cs typeface="+mn-ea"/>
                <a:sym typeface="+mn-lt"/>
              </a:rPr>
              <a:t>1.</a:t>
            </a:r>
            <a:r>
              <a:rPr lang="zh-CN" altLang="en-US" sz="900" dirty="0"/>
              <a:t>氘丁苯那嗪治疗中国亨廷顿病相关舞蹈病的患者真实世界研究</a:t>
            </a:r>
            <a:r>
              <a:rPr lang="en-US" altLang="zh-CN" sz="900" dirty="0"/>
              <a:t>.2.</a:t>
            </a:r>
            <a:r>
              <a:rPr lang="zh-CN" altLang="en-US" sz="900" dirty="0"/>
              <a:t>氘丁苯那嗪治疗中国迟发性运动障碍患者真实世界研究</a:t>
            </a:r>
            <a:r>
              <a:rPr lang="en-US" altLang="zh-CN" sz="900" dirty="0"/>
              <a:t>.</a:t>
            </a:r>
            <a:endParaRPr kumimoji="0" lang="en-US" altLang="zh-CN" sz="9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156791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9B3D1-82AD-2AF6-96C8-E34A755A5A59}"/>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B2FEC3-B860-03DF-E2D4-84E1F62658C9}"/>
              </a:ext>
            </a:extLst>
          </p:cNvPr>
          <p:cNvSpPr/>
          <p:nvPr/>
        </p:nvSpPr>
        <p:spPr bwMode="auto">
          <a:xfrm>
            <a:off x="207182" y="969242"/>
            <a:ext cx="5761371" cy="5164857"/>
          </a:xfrm>
          <a:prstGeom prst="roundRect">
            <a:avLst>
              <a:gd name="adj" fmla="val 3450"/>
            </a:avLst>
          </a:prstGeom>
          <a:solidFill>
            <a:schemeClr val="bg1"/>
          </a:solidFill>
          <a:ln>
            <a:solidFill>
              <a:srgbClr val="0031A7"/>
            </a:solidFill>
          </a:ln>
          <a:effectLst>
            <a:outerShdw blurRad="50800" dist="38100" dir="5400000" algn="t" rotWithShape="0">
              <a:prstClr val="black">
                <a:alpha val="40000"/>
              </a:prstClr>
            </a:outerShdw>
          </a:effec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1050" b="0" i="0" u="none" strike="noStrike" kern="1200" cap="none" spc="0" normalizeH="0" noProof="0">
              <a:ln>
                <a:noFill/>
              </a:ln>
              <a:effectLst/>
              <a:uLnTx/>
              <a:uFillTx/>
              <a:latin typeface="Arial" panose="020B0604020202020204" pitchFamily="34" charset="0"/>
              <a:ea typeface="SimHei" panose="02010609060101010101" pitchFamily="49" charset="-122"/>
              <a:cs typeface="Verdana" panose="020B0604030504040204" pitchFamily="34" charset="0"/>
            </a:endParaRPr>
          </a:p>
        </p:txBody>
      </p:sp>
      <p:sp>
        <p:nvSpPr>
          <p:cNvPr id="39" name="文本框 38">
            <a:extLst>
              <a:ext uri="{FF2B5EF4-FFF2-40B4-BE49-F238E27FC236}">
                <a16:creationId xmlns:a16="http://schemas.microsoft.com/office/drawing/2014/main" id="{0B6F531B-A33A-5AF4-70CE-1A91EC217F6F}"/>
              </a:ext>
            </a:extLst>
          </p:cNvPr>
          <p:cNvSpPr txBox="1"/>
          <p:nvPr/>
        </p:nvSpPr>
        <p:spPr>
          <a:xfrm>
            <a:off x="207182" y="3436962"/>
            <a:ext cx="5749267" cy="2708627"/>
          </a:xfrm>
          <a:prstGeom prst="rect">
            <a:avLst/>
          </a:prstGeom>
          <a:noFill/>
        </p:spPr>
        <p:txBody>
          <a:bodyPr wrap="square">
            <a:spAutoFit/>
          </a:bodyPr>
          <a:lstStyle/>
          <a:p>
            <a:pPr marL="144000" indent="-144000" algn="just">
              <a:lnSpc>
                <a:spcPct val="120000"/>
              </a:lnSpc>
              <a:spcAft>
                <a:spcPts val="600"/>
              </a:spcAft>
              <a:buFont typeface="Arial" panose="020B0604020202020204" pitchFamily="34" charset="0"/>
              <a:buChar char="•"/>
            </a:pPr>
            <a:r>
              <a:rPr lang="zh-CN" altLang="en-US" sz="1400" b="1" dirty="0">
                <a:solidFill>
                  <a:schemeClr val="tx1">
                    <a:lumMod val="50000"/>
                  </a:schemeClr>
                </a:solidFill>
                <a:cs typeface="+mn-ea"/>
                <a:sym typeface="+mn-lt"/>
              </a:rPr>
              <a:t>定义：</a:t>
            </a:r>
            <a:r>
              <a:rPr lang="en-US" altLang="zh-CN" sz="1400" dirty="0">
                <a:cs typeface="+mn-ea"/>
                <a:sym typeface="+mn-lt"/>
              </a:rPr>
              <a:t>TD</a:t>
            </a:r>
            <a:r>
              <a:rPr lang="zh-CN" altLang="en-US" sz="1400" dirty="0">
                <a:cs typeface="+mn-ea"/>
                <a:sym typeface="+mn-lt"/>
              </a:rPr>
              <a:t>是精神病患者长期服用</a:t>
            </a:r>
            <a:r>
              <a:rPr lang="zh-CN" altLang="en-US" sz="1400" dirty="0">
                <a:solidFill>
                  <a:srgbClr val="0031A7"/>
                </a:solidFill>
                <a:cs typeface="+mn-ea"/>
                <a:sym typeface="+mn-lt"/>
              </a:rPr>
              <a:t>抗精神病药物</a:t>
            </a:r>
            <a:r>
              <a:rPr lang="zh-CN" altLang="en-US" sz="1400" dirty="0">
                <a:cs typeface="+mn-ea"/>
                <a:sym typeface="+mn-lt"/>
              </a:rPr>
              <a:t>后出现的一种运动障碍。</a:t>
            </a:r>
            <a:endParaRPr lang="en-US" altLang="zh-CN" sz="1400" b="1" dirty="0">
              <a:solidFill>
                <a:schemeClr val="tx1">
                  <a:lumMod val="50000"/>
                </a:schemeClr>
              </a:solidFill>
              <a:cs typeface="+mn-ea"/>
              <a:sym typeface="+mn-lt"/>
            </a:endParaRPr>
          </a:p>
          <a:p>
            <a:pPr marL="144000" indent="-144000" algn="just">
              <a:lnSpc>
                <a:spcPct val="120000"/>
              </a:lnSpc>
              <a:spcAft>
                <a:spcPts val="600"/>
              </a:spcAft>
              <a:buFont typeface="Arial" panose="020B0604020202020204" pitchFamily="34" charset="0"/>
              <a:buChar char="•"/>
            </a:pPr>
            <a:r>
              <a:rPr lang="zh-CN" altLang="en-US" sz="1400" b="1" dirty="0">
                <a:solidFill>
                  <a:schemeClr val="tx1">
                    <a:lumMod val="50000"/>
                  </a:schemeClr>
                </a:solidFill>
                <a:cs typeface="+mn-ea"/>
                <a:sym typeface="+mn-lt"/>
              </a:rPr>
              <a:t>患病率高：</a:t>
            </a:r>
            <a:r>
              <a:rPr lang="zh-CN" altLang="en-US" sz="1400" b="0" i="0" u="none" strike="noStrike" baseline="0" dirty="0">
                <a:solidFill>
                  <a:schemeClr val="tx1">
                    <a:lumMod val="50000"/>
                  </a:schemeClr>
                </a:solidFill>
                <a:cs typeface="+mn-ea"/>
                <a:sym typeface="+mn-lt"/>
              </a:rPr>
              <a:t>住院慢性精神分裂症患者</a:t>
            </a:r>
            <a:r>
              <a:rPr lang="zh-CN" altLang="en-US" sz="1400" dirty="0">
                <a:solidFill>
                  <a:schemeClr val="tx1">
                    <a:lumMod val="50000"/>
                  </a:schemeClr>
                </a:solidFill>
                <a:cs typeface="+mn-ea"/>
                <a:sym typeface="+mn-lt"/>
              </a:rPr>
              <a:t>中</a:t>
            </a:r>
            <a:r>
              <a:rPr lang="en-US" altLang="zh-CN" sz="1400" b="0" i="0" u="none" strike="noStrike" baseline="0" dirty="0">
                <a:solidFill>
                  <a:schemeClr val="tx1">
                    <a:lumMod val="50000"/>
                  </a:schemeClr>
                </a:solidFill>
                <a:cs typeface="+mn-ea"/>
                <a:sym typeface="+mn-lt"/>
              </a:rPr>
              <a:t>TD</a:t>
            </a:r>
            <a:r>
              <a:rPr lang="zh-CN" altLang="en-US" sz="1400" b="0" i="0" u="none" strike="noStrike" baseline="0" dirty="0">
                <a:solidFill>
                  <a:schemeClr val="tx1">
                    <a:lumMod val="50000"/>
                  </a:schemeClr>
                </a:solidFill>
                <a:cs typeface="+mn-ea"/>
                <a:sym typeface="+mn-lt"/>
              </a:rPr>
              <a:t>患病率为</a:t>
            </a:r>
            <a:r>
              <a:rPr lang="en-US" altLang="zh-CN" sz="1400" b="0" i="0" u="none" strike="noStrike" baseline="0" dirty="0">
                <a:solidFill>
                  <a:schemeClr val="tx1">
                    <a:lumMod val="50000"/>
                  </a:schemeClr>
                </a:solidFill>
                <a:cs typeface="+mn-ea"/>
                <a:sym typeface="+mn-lt"/>
              </a:rPr>
              <a:t>41.1%</a:t>
            </a:r>
            <a:r>
              <a:rPr lang="en-US" altLang="zh-CN" sz="1400" b="0" i="0" u="none" strike="noStrike" baseline="30000" dirty="0">
                <a:solidFill>
                  <a:schemeClr val="tx1">
                    <a:lumMod val="50000"/>
                  </a:schemeClr>
                </a:solidFill>
                <a:cs typeface="+mn-ea"/>
                <a:sym typeface="+mn-lt"/>
              </a:rPr>
              <a:t>1</a:t>
            </a:r>
            <a:r>
              <a:rPr lang="zh-CN" altLang="en-US" sz="1400" dirty="0">
                <a:solidFill>
                  <a:schemeClr val="tx1">
                    <a:lumMod val="50000"/>
                  </a:schemeClr>
                </a:solidFill>
                <a:cs typeface="+mn-ea"/>
                <a:sym typeface="+mn-lt"/>
              </a:rPr>
              <a:t>，</a:t>
            </a:r>
            <a:r>
              <a:rPr lang="zh-CN" altLang="en-US" sz="1400" dirty="0">
                <a:solidFill>
                  <a:srgbClr val="0031A7"/>
                </a:solidFill>
                <a:cs typeface="+mn-ea"/>
                <a:sym typeface="+mn-lt"/>
              </a:rPr>
              <a:t>约</a:t>
            </a:r>
            <a:r>
              <a:rPr lang="en-US" altLang="zh-CN" sz="1400" dirty="0">
                <a:solidFill>
                  <a:srgbClr val="0031A7"/>
                </a:solidFill>
                <a:cs typeface="+mn-ea"/>
                <a:sym typeface="+mn-lt"/>
              </a:rPr>
              <a:t>3~4</a:t>
            </a:r>
            <a:r>
              <a:rPr lang="zh-CN" altLang="en-US" sz="1400" dirty="0">
                <a:solidFill>
                  <a:srgbClr val="0031A7"/>
                </a:solidFill>
                <a:cs typeface="+mn-ea"/>
                <a:sym typeface="+mn-lt"/>
              </a:rPr>
              <a:t>万人。</a:t>
            </a:r>
            <a:endParaRPr lang="en-US" altLang="zh-CN" sz="1400" dirty="0">
              <a:solidFill>
                <a:srgbClr val="0031A7"/>
              </a:solidFill>
              <a:cs typeface="+mn-ea"/>
              <a:sym typeface="+mn-lt"/>
            </a:endParaRPr>
          </a:p>
          <a:p>
            <a:pPr marL="144000" indent="-144000" algn="just">
              <a:lnSpc>
                <a:spcPct val="120000"/>
              </a:lnSpc>
              <a:spcAft>
                <a:spcPts val="600"/>
              </a:spcAft>
              <a:buFont typeface="Arial" panose="020B0604020202020204" pitchFamily="34" charset="0"/>
              <a:buChar char="•"/>
            </a:pPr>
            <a:r>
              <a:rPr lang="zh-CN" altLang="en-US" sz="1400" b="1" kern="0" dirty="0">
                <a:solidFill>
                  <a:srgbClr val="000000"/>
                </a:solidFill>
                <a:effectLst/>
                <a:cs typeface="+mn-ea"/>
                <a:sym typeface="+mn-lt"/>
              </a:rPr>
              <a:t>致残率及</a:t>
            </a:r>
            <a:r>
              <a:rPr lang="zh-CN" altLang="en-US" sz="1400" b="1" dirty="0">
                <a:solidFill>
                  <a:schemeClr val="tx1">
                    <a:lumMod val="50000"/>
                  </a:schemeClr>
                </a:solidFill>
                <a:cs typeface="+mn-ea"/>
                <a:sym typeface="+mn-lt"/>
              </a:rPr>
              <a:t>死亡率风险高</a:t>
            </a:r>
            <a:r>
              <a:rPr lang="zh-CN" altLang="en-US" sz="1400" b="1" kern="0" dirty="0">
                <a:solidFill>
                  <a:srgbClr val="000000"/>
                </a:solidFill>
                <a:effectLst/>
                <a:cs typeface="+mn-ea"/>
                <a:sym typeface="+mn-lt"/>
              </a:rPr>
              <a:t>：</a:t>
            </a:r>
            <a:r>
              <a:rPr lang="en-US" altLang="zh-CN" sz="1400" kern="0" dirty="0">
                <a:solidFill>
                  <a:srgbClr val="000000"/>
                </a:solidFill>
                <a:effectLst/>
                <a:cs typeface="+mn-ea"/>
                <a:sym typeface="+mn-lt"/>
              </a:rPr>
              <a:t>TD</a:t>
            </a:r>
            <a:r>
              <a:rPr lang="zh-CN" altLang="zh-CN" sz="1400" kern="0" dirty="0">
                <a:solidFill>
                  <a:srgbClr val="000000"/>
                </a:solidFill>
                <a:effectLst/>
                <a:cs typeface="+mn-ea"/>
                <a:sym typeface="+mn-lt"/>
              </a:rPr>
              <a:t>常被认为是</a:t>
            </a:r>
            <a:r>
              <a:rPr lang="zh-CN" altLang="zh-CN" sz="1400" dirty="0">
                <a:solidFill>
                  <a:srgbClr val="0031A7"/>
                </a:solidFill>
                <a:cs typeface="+mn-ea"/>
                <a:sym typeface="+mn-lt"/>
              </a:rPr>
              <a:t>不可逆的</a:t>
            </a:r>
            <a:r>
              <a:rPr lang="zh-CN" altLang="zh-CN" sz="1400" kern="0" dirty="0">
                <a:solidFill>
                  <a:srgbClr val="000000"/>
                </a:solidFill>
                <a:effectLst/>
                <a:cs typeface="+mn-ea"/>
                <a:sym typeface="+mn-lt"/>
              </a:rPr>
              <a:t>，</a:t>
            </a:r>
            <a:r>
              <a:rPr lang="en-US" altLang="zh-CN" sz="1400" kern="0" dirty="0">
                <a:solidFill>
                  <a:srgbClr val="000000"/>
                </a:solidFill>
                <a:effectLst/>
                <a:cs typeface="+mn-ea"/>
                <a:sym typeface="+mn-lt"/>
              </a:rPr>
              <a:t>67%-89%</a:t>
            </a:r>
            <a:r>
              <a:rPr lang="zh-CN" altLang="zh-CN" sz="1400" kern="0" dirty="0">
                <a:solidFill>
                  <a:srgbClr val="000000"/>
                </a:solidFill>
                <a:effectLst/>
                <a:cs typeface="+mn-ea"/>
                <a:sym typeface="+mn-lt"/>
              </a:rPr>
              <a:t>的患者</a:t>
            </a:r>
            <a:r>
              <a:rPr lang="zh-CN" altLang="en-US" sz="1400" kern="0" dirty="0">
                <a:solidFill>
                  <a:srgbClr val="000000"/>
                </a:solidFill>
                <a:effectLst/>
                <a:cs typeface="+mn-ea"/>
                <a:sym typeface="+mn-lt"/>
              </a:rPr>
              <a:t>症状</a:t>
            </a:r>
            <a:r>
              <a:rPr lang="zh-CN" altLang="zh-CN" sz="1400" kern="0" dirty="0">
                <a:solidFill>
                  <a:srgbClr val="000000"/>
                </a:solidFill>
                <a:effectLst/>
                <a:cs typeface="+mn-ea"/>
                <a:sym typeface="+mn-lt"/>
              </a:rPr>
              <a:t>永久存在</a:t>
            </a:r>
            <a:r>
              <a:rPr lang="en-US" altLang="zh-CN" sz="1400" kern="0" baseline="30000" dirty="0">
                <a:solidFill>
                  <a:srgbClr val="000000"/>
                </a:solidFill>
                <a:effectLst/>
                <a:cs typeface="+mn-ea"/>
                <a:sym typeface="+mn-lt"/>
              </a:rPr>
              <a:t>2</a:t>
            </a:r>
            <a:r>
              <a:rPr lang="en-US" altLang="zh-CN" sz="1400" kern="0" baseline="30000" dirty="0">
                <a:solidFill>
                  <a:srgbClr val="000000"/>
                </a:solidFill>
                <a:cs typeface="+mn-ea"/>
                <a:sym typeface="+mn-lt"/>
              </a:rPr>
              <a:t>,3</a:t>
            </a:r>
            <a:r>
              <a:rPr lang="zh-CN" altLang="zh-CN" sz="1400" kern="0" dirty="0">
                <a:solidFill>
                  <a:srgbClr val="000000"/>
                </a:solidFill>
                <a:effectLst/>
                <a:cs typeface="+mn-ea"/>
                <a:sym typeface="+mn-lt"/>
              </a:rPr>
              <a:t>。</a:t>
            </a:r>
            <a:r>
              <a:rPr lang="zh-CN" altLang="en-US" sz="1400" dirty="0">
                <a:cs typeface="+mn-ea"/>
                <a:sym typeface="+mn-lt"/>
              </a:rPr>
              <a:t>死亡率随</a:t>
            </a:r>
            <a:r>
              <a:rPr lang="en-US" altLang="zh-CN" sz="1400" dirty="0">
                <a:cs typeface="+mn-ea"/>
                <a:sym typeface="+mn-lt"/>
              </a:rPr>
              <a:t>TD</a:t>
            </a:r>
            <a:r>
              <a:rPr lang="zh-CN" altLang="en-US" sz="1400" dirty="0">
                <a:cs typeface="+mn-ea"/>
                <a:sym typeface="+mn-lt"/>
              </a:rPr>
              <a:t>严重程度上升，无</a:t>
            </a:r>
            <a:r>
              <a:rPr lang="en-US" altLang="zh-CN" sz="1400" dirty="0">
                <a:cs typeface="+mn-ea"/>
                <a:sym typeface="+mn-lt"/>
              </a:rPr>
              <a:t>TD</a:t>
            </a:r>
            <a:r>
              <a:rPr lang="zh-CN" altLang="en-US" sz="1400" dirty="0">
                <a:cs typeface="+mn-ea"/>
                <a:sym typeface="+mn-lt"/>
              </a:rPr>
              <a:t>患者死亡率为</a:t>
            </a:r>
            <a:r>
              <a:rPr lang="en-US" altLang="zh-CN" sz="1400" dirty="0">
                <a:cs typeface="+mn-ea"/>
                <a:sym typeface="+mn-lt"/>
              </a:rPr>
              <a:t>7.2%</a:t>
            </a:r>
            <a:r>
              <a:rPr lang="zh-CN" altLang="en-US" sz="1400" dirty="0">
                <a:cs typeface="+mn-ea"/>
                <a:sym typeface="+mn-lt"/>
              </a:rPr>
              <a:t>，而轻度和确诊</a:t>
            </a:r>
            <a:r>
              <a:rPr lang="en-US" altLang="zh-CN" sz="1400" dirty="0">
                <a:cs typeface="+mn-ea"/>
                <a:sym typeface="+mn-lt"/>
              </a:rPr>
              <a:t>TD</a:t>
            </a:r>
            <a:r>
              <a:rPr lang="zh-CN" altLang="en-US" sz="1400" dirty="0">
                <a:cs typeface="+mn-ea"/>
                <a:sym typeface="+mn-lt"/>
              </a:rPr>
              <a:t>患者死亡率则分别升至</a:t>
            </a:r>
            <a:r>
              <a:rPr lang="en-US" altLang="zh-CN" sz="1400" dirty="0">
                <a:solidFill>
                  <a:srgbClr val="0031A7"/>
                </a:solidFill>
                <a:cs typeface="+mn-ea"/>
                <a:sym typeface="+mn-lt"/>
              </a:rPr>
              <a:t>10.6%</a:t>
            </a:r>
            <a:r>
              <a:rPr lang="zh-CN" altLang="en-US" sz="1400" dirty="0">
                <a:solidFill>
                  <a:srgbClr val="0031A7"/>
                </a:solidFill>
                <a:cs typeface="+mn-ea"/>
                <a:sym typeface="+mn-lt"/>
              </a:rPr>
              <a:t>和</a:t>
            </a:r>
            <a:r>
              <a:rPr lang="en-US" altLang="zh-CN" sz="1400" dirty="0">
                <a:solidFill>
                  <a:srgbClr val="0031A7"/>
                </a:solidFill>
                <a:cs typeface="+mn-ea"/>
                <a:sym typeface="+mn-lt"/>
              </a:rPr>
              <a:t>18.3%</a:t>
            </a:r>
            <a:r>
              <a:rPr lang="en-US" altLang="zh-CN" sz="1400" b="0" i="0" baseline="30000" dirty="0">
                <a:solidFill>
                  <a:schemeClr val="tx1">
                    <a:lumMod val="50000"/>
                  </a:schemeClr>
                </a:solidFill>
                <a:effectLst/>
                <a:cs typeface="+mn-ea"/>
                <a:sym typeface="+mn-lt"/>
              </a:rPr>
              <a:t> 4 </a:t>
            </a:r>
            <a:r>
              <a:rPr lang="zh-CN" altLang="en-US" sz="1400" dirty="0">
                <a:solidFill>
                  <a:srgbClr val="00A03B"/>
                </a:solidFill>
                <a:cs typeface="+mn-ea"/>
                <a:sym typeface="+mn-lt"/>
              </a:rPr>
              <a:t>。</a:t>
            </a:r>
            <a:endParaRPr lang="en-US" altLang="zh-CN" sz="1400" b="0" i="0" u="none" strike="noStrike" baseline="0" dirty="0">
              <a:solidFill>
                <a:schemeClr val="tx1">
                  <a:lumMod val="50000"/>
                </a:schemeClr>
              </a:solidFill>
              <a:cs typeface="+mn-ea"/>
              <a:sym typeface="+mn-lt"/>
            </a:endParaRPr>
          </a:p>
          <a:p>
            <a:pPr marL="144000" indent="-144000" algn="just">
              <a:lnSpc>
                <a:spcPct val="120000"/>
              </a:lnSpc>
              <a:spcAft>
                <a:spcPts val="600"/>
              </a:spcAft>
              <a:buFont typeface="Arial" panose="020B0604020202020204" pitchFamily="34" charset="0"/>
              <a:buChar char="•"/>
            </a:pPr>
            <a:r>
              <a:rPr kumimoji="0" lang="zh-CN" altLang="en-US" sz="1400" b="1" i="0" u="none" strike="noStrike" kern="1200" cap="none" spc="0" normalizeH="0" baseline="0" noProof="0" dirty="0">
                <a:ln>
                  <a:noFill/>
                </a:ln>
                <a:effectLst/>
                <a:uLnTx/>
                <a:uFillTx/>
                <a:cs typeface="+mn-ea"/>
                <a:sym typeface="+mn-lt"/>
              </a:rPr>
              <a:t>患者疾病负担重：</a:t>
            </a:r>
            <a:r>
              <a:rPr lang="en-US" altLang="zh-CN" sz="1400" dirty="0">
                <a:solidFill>
                  <a:srgbClr val="0031A7"/>
                </a:solidFill>
                <a:cs typeface="+mn-ea"/>
                <a:sym typeface="+mn-lt"/>
              </a:rPr>
              <a:t>75.1%</a:t>
            </a:r>
            <a:r>
              <a:rPr lang="zh-CN" altLang="en-US" sz="1400" dirty="0">
                <a:solidFill>
                  <a:srgbClr val="0031A7"/>
                </a:solidFill>
                <a:cs typeface="+mn-ea"/>
                <a:sym typeface="+mn-lt"/>
              </a:rPr>
              <a:t>的</a:t>
            </a:r>
            <a:r>
              <a:rPr lang="en-US" altLang="zh-CN" sz="1400" dirty="0">
                <a:solidFill>
                  <a:srgbClr val="0031A7"/>
                </a:solidFill>
                <a:cs typeface="+mn-ea"/>
                <a:sym typeface="+mn-lt"/>
              </a:rPr>
              <a:t>TD</a:t>
            </a:r>
            <a:r>
              <a:rPr lang="zh-CN" altLang="en-US" sz="1400" dirty="0">
                <a:solidFill>
                  <a:srgbClr val="0031A7"/>
                </a:solidFill>
                <a:cs typeface="+mn-ea"/>
                <a:sym typeface="+mn-lt"/>
              </a:rPr>
              <a:t>患者</a:t>
            </a:r>
            <a:r>
              <a:rPr kumimoji="0" lang="zh-CN" altLang="en-US" sz="1400" i="0" u="none" strike="noStrike" kern="1200" cap="none" spc="0" normalizeH="0" baseline="0" noProof="0" dirty="0">
                <a:ln>
                  <a:noFill/>
                </a:ln>
                <a:solidFill>
                  <a:schemeClr val="tx1">
                    <a:lumMod val="50000"/>
                  </a:schemeClr>
                </a:solidFill>
                <a:effectLst/>
                <a:uLnTx/>
                <a:uFillTx/>
                <a:cs typeface="+mn-ea"/>
                <a:sym typeface="+mn-lt"/>
              </a:rPr>
              <a:t>报告其对身体、心理、社会领域均造成严重影响：</a:t>
            </a:r>
            <a:r>
              <a:rPr lang="zh-CN" altLang="en-US" sz="1400" dirty="0">
                <a:solidFill>
                  <a:srgbClr val="0031A7"/>
                </a:solidFill>
                <a:cs typeface="+mn-ea"/>
                <a:sym typeface="+mn-lt"/>
              </a:rPr>
              <a:t>超</a:t>
            </a:r>
            <a:r>
              <a:rPr lang="en-US" altLang="zh-CN" sz="1400" dirty="0">
                <a:solidFill>
                  <a:srgbClr val="0031A7"/>
                </a:solidFill>
                <a:cs typeface="+mn-ea"/>
                <a:sym typeface="+mn-lt"/>
              </a:rPr>
              <a:t>2/3</a:t>
            </a:r>
            <a:r>
              <a:rPr lang="zh-CN" altLang="en-US" sz="1400" dirty="0">
                <a:solidFill>
                  <a:srgbClr val="0031A7"/>
                </a:solidFill>
                <a:cs typeface="+mn-ea"/>
                <a:sym typeface="+mn-lt"/>
              </a:rPr>
              <a:t>患者</a:t>
            </a:r>
            <a:r>
              <a:rPr lang="zh-CN" altLang="en-US" sz="1400" b="0" i="0" dirty="0">
                <a:solidFill>
                  <a:schemeClr val="tx1">
                    <a:lumMod val="50000"/>
                  </a:schemeClr>
                </a:solidFill>
                <a:effectLst/>
                <a:cs typeface="+mn-ea"/>
                <a:sym typeface="+mn-lt"/>
              </a:rPr>
              <a:t>日常活动受到中重度干扰</a:t>
            </a:r>
            <a:r>
              <a:rPr lang="en-US" altLang="zh-CN" sz="1400" baseline="30000" dirty="0">
                <a:solidFill>
                  <a:schemeClr val="tx1">
                    <a:lumMod val="50000"/>
                  </a:schemeClr>
                </a:solidFill>
                <a:cs typeface="+mn-ea"/>
                <a:sym typeface="+mn-lt"/>
              </a:rPr>
              <a:t>5</a:t>
            </a:r>
            <a:r>
              <a:rPr kumimoji="0" lang="zh-CN" altLang="en-US" sz="1400" i="0" u="none" strike="noStrike" kern="1200" cap="none" spc="0" normalizeH="0" baseline="0" noProof="0" dirty="0">
                <a:ln>
                  <a:noFill/>
                </a:ln>
                <a:solidFill>
                  <a:schemeClr val="tx1">
                    <a:lumMod val="50000"/>
                  </a:schemeClr>
                </a:solidFill>
                <a:effectLst/>
                <a:uLnTx/>
                <a:uFillTx/>
                <a:cs typeface="+mn-ea"/>
                <a:sym typeface="+mn-lt"/>
              </a:rPr>
              <a:t>。</a:t>
            </a:r>
            <a:endParaRPr lang="en-US" altLang="zh-CN" sz="1400" kern="0" dirty="0">
              <a:solidFill>
                <a:schemeClr val="tx1">
                  <a:lumMod val="50000"/>
                </a:schemeClr>
              </a:solidFill>
              <a:effectLst/>
              <a:cs typeface="+mn-ea"/>
              <a:sym typeface="+mn-lt"/>
            </a:endParaRPr>
          </a:p>
          <a:p>
            <a:pPr marL="144000" indent="-144000" algn="just">
              <a:lnSpc>
                <a:spcPct val="120000"/>
              </a:lnSpc>
              <a:spcAft>
                <a:spcPts val="600"/>
              </a:spcAft>
              <a:buFont typeface="Arial" panose="020B0604020202020204" pitchFamily="34" charset="0"/>
              <a:buChar char="•"/>
            </a:pPr>
            <a:r>
              <a:rPr lang="zh-CN" altLang="en-US" sz="1400" b="1" kern="0" dirty="0">
                <a:cs typeface="+mn-ea"/>
                <a:sym typeface="+mn-lt"/>
              </a:rPr>
              <a:t>照顾负担重：</a:t>
            </a:r>
            <a:r>
              <a:rPr lang="zh-CN" altLang="en-US" sz="1400" dirty="0">
                <a:solidFill>
                  <a:srgbClr val="0031A7"/>
                </a:solidFill>
                <a:cs typeface="+mn-ea"/>
                <a:sym typeface="+mn-lt"/>
              </a:rPr>
              <a:t>超</a:t>
            </a:r>
            <a:r>
              <a:rPr lang="en-US" altLang="zh-CN" sz="1400" dirty="0">
                <a:solidFill>
                  <a:srgbClr val="0031A7"/>
                </a:solidFill>
                <a:cs typeface="+mn-ea"/>
                <a:sym typeface="+mn-lt"/>
              </a:rPr>
              <a:t>50%</a:t>
            </a:r>
            <a:r>
              <a:rPr lang="zh-CN" altLang="en-US" sz="1400" dirty="0">
                <a:solidFill>
                  <a:srgbClr val="0031A7"/>
                </a:solidFill>
                <a:cs typeface="+mn-ea"/>
                <a:sym typeface="+mn-lt"/>
              </a:rPr>
              <a:t>照顾者</a:t>
            </a:r>
            <a:r>
              <a:rPr lang="zh-CN" altLang="en-US" sz="1400" b="0" i="0" dirty="0">
                <a:solidFill>
                  <a:srgbClr val="0F1115"/>
                </a:solidFill>
                <a:effectLst/>
                <a:cs typeface="+mn-ea"/>
                <a:sym typeface="+mn-lt"/>
              </a:rPr>
              <a:t>表示患者异常运动严重地干扰了其日常活动、工作效率、社交及自我照顾能力</a:t>
            </a:r>
            <a:r>
              <a:rPr lang="en-US" altLang="zh-CN" sz="1400" b="0" i="0" baseline="30000" dirty="0">
                <a:solidFill>
                  <a:srgbClr val="424242"/>
                </a:solidFill>
                <a:effectLst/>
                <a:cs typeface="+mn-ea"/>
                <a:sym typeface="+mn-lt"/>
              </a:rPr>
              <a:t>6</a:t>
            </a:r>
            <a:r>
              <a:rPr kumimoji="0" lang="zh-CN" altLang="en-US" sz="1400" b="0" i="0" u="none" strike="noStrike" kern="1200" cap="none" spc="0" normalizeH="0" baseline="0" noProof="0" dirty="0">
                <a:ln>
                  <a:noFill/>
                </a:ln>
                <a:solidFill>
                  <a:srgbClr val="424242"/>
                </a:solidFill>
                <a:effectLst/>
                <a:uLnTx/>
                <a:uFillTx/>
                <a:cs typeface="+mn-ea"/>
                <a:sym typeface="+mn-lt"/>
              </a:rPr>
              <a:t>。</a:t>
            </a:r>
            <a:endParaRPr lang="en-US" altLang="zh-CN" sz="1400" kern="0" dirty="0">
              <a:solidFill>
                <a:sysClr val="windowText" lastClr="000000"/>
              </a:solidFill>
              <a:effectLst/>
              <a:cs typeface="+mn-ea"/>
              <a:sym typeface="+mn-lt"/>
            </a:endParaRPr>
          </a:p>
        </p:txBody>
      </p:sp>
      <p:sp>
        <p:nvSpPr>
          <p:cNvPr id="10" name="Rectangle 9">
            <a:extLst>
              <a:ext uri="{FF2B5EF4-FFF2-40B4-BE49-F238E27FC236}">
                <a16:creationId xmlns:a16="http://schemas.microsoft.com/office/drawing/2014/main" id="{6E7D2FC8-ED53-C325-3D37-4E0FB6D78B01}"/>
              </a:ext>
            </a:extLst>
          </p:cNvPr>
          <p:cNvSpPr/>
          <p:nvPr/>
        </p:nvSpPr>
        <p:spPr bwMode="auto">
          <a:xfrm>
            <a:off x="213014" y="1095192"/>
            <a:ext cx="5755540" cy="323377"/>
          </a:xfrm>
          <a:prstGeom prst="rect">
            <a:avLst/>
          </a:prstGeom>
          <a:solidFill>
            <a:srgbClr val="0031A7"/>
          </a:solidFill>
          <a:ln>
            <a:noFill/>
          </a:ln>
          <a:effec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r>
              <a:rPr kumimoji="0" lang="en-US" altLang="zh-CN" b="1" u="none" strike="noStrike" kern="1200" cap="none" spc="0" normalizeH="0" noProof="0" dirty="0">
                <a:ln>
                  <a:noFill/>
                </a:ln>
                <a:solidFill>
                  <a:schemeClr val="bg1"/>
                </a:solidFill>
                <a:effectLst/>
                <a:uLnTx/>
                <a:uFillTx/>
                <a:latin typeface="+mj-ea"/>
                <a:ea typeface="+mj-ea"/>
                <a:cs typeface="Verdana" panose="020B0604030504040204" pitchFamily="34" charset="0"/>
              </a:rPr>
              <a:t>TD</a:t>
            </a:r>
            <a:r>
              <a:rPr kumimoji="0" lang="zh-CN" altLang="en-US" b="1" u="none" strike="noStrike" kern="1200" cap="none" spc="0" normalizeH="0" noProof="0" dirty="0">
                <a:ln>
                  <a:noFill/>
                </a:ln>
                <a:solidFill>
                  <a:schemeClr val="bg1"/>
                </a:solidFill>
                <a:effectLst/>
                <a:uLnTx/>
                <a:uFillTx/>
                <a:latin typeface="+mj-ea"/>
                <a:ea typeface="+mj-ea"/>
                <a:cs typeface="Verdana" panose="020B0604030504040204" pitchFamily="34" charset="0"/>
              </a:rPr>
              <a:t>疾病负担</a:t>
            </a:r>
          </a:p>
        </p:txBody>
      </p:sp>
      <p:sp>
        <p:nvSpPr>
          <p:cNvPr id="6" name="Rectangle: Rounded Corners 5">
            <a:extLst>
              <a:ext uri="{FF2B5EF4-FFF2-40B4-BE49-F238E27FC236}">
                <a16:creationId xmlns:a16="http://schemas.microsoft.com/office/drawing/2014/main" id="{19E5EEA3-01CA-6E5B-4870-22AF400A993C}"/>
              </a:ext>
            </a:extLst>
          </p:cNvPr>
          <p:cNvSpPr/>
          <p:nvPr/>
        </p:nvSpPr>
        <p:spPr bwMode="auto">
          <a:xfrm>
            <a:off x="6141246" y="969242"/>
            <a:ext cx="5897973" cy="5164857"/>
          </a:xfrm>
          <a:prstGeom prst="roundRect">
            <a:avLst>
              <a:gd name="adj" fmla="val 3450"/>
            </a:avLst>
          </a:prstGeom>
          <a:solidFill>
            <a:schemeClr val="bg1"/>
          </a:solidFill>
          <a:ln>
            <a:solidFill>
              <a:srgbClr val="0031A7"/>
            </a:solidFill>
          </a:ln>
          <a:effectLst>
            <a:outerShdw blurRad="50800" dist="38100" dir="5400000" algn="t" rotWithShape="0">
              <a:prstClr val="black">
                <a:alpha val="40000"/>
              </a:prstClr>
            </a:outerShdw>
          </a:effec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endParaRPr kumimoji="0" lang="en-US" sz="1050" b="0" i="0" u="none" strike="noStrike" kern="1200" cap="none" spc="0" normalizeH="0" noProof="0">
              <a:ln>
                <a:noFill/>
              </a:ln>
              <a:effectLst/>
              <a:uLnTx/>
              <a:uFillTx/>
              <a:latin typeface="Arial" panose="020B0604020202020204" pitchFamily="34" charset="0"/>
              <a:ea typeface="SimHei" panose="02010609060101010101" pitchFamily="49" charset="-122"/>
              <a:cs typeface="Verdana" panose="020B0604030504040204" pitchFamily="34" charset="0"/>
            </a:endParaRPr>
          </a:p>
        </p:txBody>
      </p:sp>
      <p:graphicFrame>
        <p:nvGraphicFramePr>
          <p:cNvPr id="7" name="think-cell data - do not delete" hidden="1">
            <a:extLst>
              <a:ext uri="{FF2B5EF4-FFF2-40B4-BE49-F238E27FC236}">
                <a16:creationId xmlns:a16="http://schemas.microsoft.com/office/drawing/2014/main" id="{E3C054E8-4C02-1E57-C7AB-BEF18AC2CD7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7" name="think-cell data - do not delete" hidden="1">
                        <a:extLst>
                          <a:ext uri="{FF2B5EF4-FFF2-40B4-BE49-F238E27FC236}">
                            <a16:creationId xmlns:a16="http://schemas.microsoft.com/office/drawing/2014/main" id="{E3C054E8-4C02-1E57-C7AB-BEF18AC2CD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037" name="直接连接符 1036">
            <a:extLst>
              <a:ext uri="{FF2B5EF4-FFF2-40B4-BE49-F238E27FC236}">
                <a16:creationId xmlns:a16="http://schemas.microsoft.com/office/drawing/2014/main" id="{BF80A081-1850-A1F2-EF8C-FD6023630EFC}"/>
              </a:ext>
            </a:extLst>
          </p:cNvPr>
          <p:cNvCxnSpPr>
            <a:cxnSpLocks/>
          </p:cNvCxnSpPr>
          <p:nvPr/>
        </p:nvCxnSpPr>
        <p:spPr>
          <a:xfrm>
            <a:off x="6096000" y="1595209"/>
            <a:ext cx="0" cy="4086998"/>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24" name="文本框 23">
            <a:extLst>
              <a:ext uri="{FF2B5EF4-FFF2-40B4-BE49-F238E27FC236}">
                <a16:creationId xmlns:a16="http://schemas.microsoft.com/office/drawing/2014/main" id="{F61E2588-FAC0-ECD1-630E-37AEEFDCF269}"/>
              </a:ext>
            </a:extLst>
          </p:cNvPr>
          <p:cNvSpPr txBox="1"/>
          <p:nvPr/>
        </p:nvSpPr>
        <p:spPr>
          <a:xfrm>
            <a:off x="6105155" y="3436962"/>
            <a:ext cx="5842023" cy="2631682"/>
          </a:xfrm>
          <a:prstGeom prst="rect">
            <a:avLst/>
          </a:prstGeom>
          <a:noFill/>
        </p:spPr>
        <p:txBody>
          <a:bodyPr wrap="square">
            <a:spAutoFit/>
          </a:bodyPr>
          <a:lstStyle/>
          <a:p>
            <a:pPr marL="144000" indent="-144000">
              <a:lnSpc>
                <a:spcPct val="120000"/>
              </a:lnSpc>
              <a:spcAft>
                <a:spcPts val="600"/>
              </a:spcAft>
              <a:buFont typeface="Arial" panose="020B0604020202020204" pitchFamily="34" charset="0"/>
              <a:buChar char="•"/>
            </a:pPr>
            <a:r>
              <a:rPr lang="zh-CN" altLang="en-US" sz="1400" b="1" dirty="0">
                <a:cs typeface="+mn-ea"/>
                <a:sym typeface="+mn-lt"/>
              </a:rPr>
              <a:t>定义：</a:t>
            </a:r>
            <a:r>
              <a:rPr lang="en-US" altLang="zh-CN" sz="1400" dirty="0">
                <a:cs typeface="+mn-ea"/>
                <a:sym typeface="+mn-lt"/>
              </a:rPr>
              <a:t>HD</a:t>
            </a:r>
            <a:r>
              <a:rPr lang="zh-CN" altLang="en-US" sz="1400" dirty="0">
                <a:cs typeface="+mn-ea"/>
                <a:sym typeface="+mn-lt"/>
              </a:rPr>
              <a:t>相关舞蹈病是一种呈常染色体显性遗传的进行性进展的神经退行性疾病。</a:t>
            </a:r>
            <a:endParaRPr lang="en-US" altLang="zh-CN" sz="1400" b="1" dirty="0">
              <a:cs typeface="+mn-ea"/>
              <a:sym typeface="+mn-lt"/>
            </a:endParaRPr>
          </a:p>
          <a:p>
            <a:pPr marL="144000" indent="-144000">
              <a:lnSpc>
                <a:spcPct val="120000"/>
              </a:lnSpc>
              <a:spcAft>
                <a:spcPts val="600"/>
              </a:spcAft>
              <a:buFont typeface="Arial" panose="020B0604020202020204" pitchFamily="34" charset="0"/>
              <a:buChar char="•"/>
            </a:pPr>
            <a:r>
              <a:rPr lang="zh-CN" altLang="en-US" sz="1400" b="1" dirty="0">
                <a:cs typeface="+mn-ea"/>
                <a:sym typeface="+mn-lt"/>
              </a:rPr>
              <a:t>罕见病：</a:t>
            </a:r>
            <a:r>
              <a:rPr lang="zh-CN" altLang="en-US" sz="1400" dirty="0">
                <a:cs typeface="+mn-ea"/>
                <a:sym typeface="+mn-lt"/>
              </a:rPr>
              <a:t>亚洲人群患病率</a:t>
            </a:r>
            <a:r>
              <a:rPr lang="en-US" altLang="zh-CN" sz="1400" dirty="0">
                <a:cs typeface="+mn-ea"/>
                <a:sym typeface="+mn-lt"/>
              </a:rPr>
              <a:t>0.1-0.7/10</a:t>
            </a:r>
            <a:r>
              <a:rPr lang="zh-CN" altLang="en-US" sz="1400" dirty="0">
                <a:cs typeface="+mn-ea"/>
                <a:sym typeface="+mn-lt"/>
              </a:rPr>
              <a:t>万</a:t>
            </a:r>
            <a:r>
              <a:rPr lang="en-US" altLang="zh-CN" sz="1400" baseline="30000" dirty="0">
                <a:cs typeface="+mn-ea"/>
                <a:sym typeface="+mn-lt"/>
              </a:rPr>
              <a:t>7</a:t>
            </a:r>
            <a:r>
              <a:rPr lang="zh-CN" altLang="en-US" sz="1400" dirty="0">
                <a:cs typeface="+mn-ea"/>
                <a:sym typeface="+mn-lt"/>
              </a:rPr>
              <a:t>，</a:t>
            </a:r>
            <a:r>
              <a:rPr lang="zh-CN" altLang="en-US" sz="1400" dirty="0">
                <a:solidFill>
                  <a:srgbClr val="0031A7"/>
                </a:solidFill>
                <a:cs typeface="+mn-ea"/>
                <a:sym typeface="+mn-lt"/>
              </a:rPr>
              <a:t>我国约</a:t>
            </a:r>
            <a:r>
              <a:rPr lang="en-US" altLang="zh-CN" sz="1400" dirty="0">
                <a:solidFill>
                  <a:srgbClr val="0031A7"/>
                </a:solidFill>
                <a:cs typeface="+mn-ea"/>
                <a:sym typeface="+mn-lt"/>
              </a:rPr>
              <a:t>1000</a:t>
            </a:r>
            <a:r>
              <a:rPr lang="zh-CN" altLang="en-US" sz="1400" dirty="0">
                <a:solidFill>
                  <a:srgbClr val="0031A7"/>
                </a:solidFill>
                <a:cs typeface="+mn-ea"/>
                <a:sym typeface="+mn-lt"/>
              </a:rPr>
              <a:t>人</a:t>
            </a:r>
            <a:r>
              <a:rPr lang="zh-CN" altLang="en-US" sz="1400" dirty="0">
                <a:cs typeface="+mn-ea"/>
                <a:sym typeface="+mn-lt"/>
              </a:rPr>
              <a:t>，</a:t>
            </a:r>
            <a:r>
              <a:rPr lang="zh-CN" altLang="en-US" sz="1400" dirty="0">
                <a:solidFill>
                  <a:srgbClr val="0031A7"/>
                </a:solidFill>
                <a:cs typeface="+mn-ea"/>
                <a:sym typeface="+mn-lt"/>
              </a:rPr>
              <a:t>已列入我国</a:t>
            </a:r>
            <a:r>
              <a:rPr lang="en-US" altLang="zh-CN" sz="1400" dirty="0">
                <a:solidFill>
                  <a:srgbClr val="0031A7"/>
                </a:solidFill>
                <a:cs typeface="+mn-ea"/>
                <a:sym typeface="+mn-lt"/>
              </a:rPr>
              <a:t>《</a:t>
            </a:r>
            <a:r>
              <a:rPr lang="zh-CN" altLang="en-US" sz="1400" dirty="0">
                <a:solidFill>
                  <a:srgbClr val="0031A7"/>
                </a:solidFill>
                <a:cs typeface="+mn-ea"/>
                <a:sym typeface="+mn-lt"/>
              </a:rPr>
              <a:t>第一批罕见病目录</a:t>
            </a:r>
            <a:r>
              <a:rPr lang="en-US" altLang="zh-CN" sz="1400" dirty="0">
                <a:solidFill>
                  <a:srgbClr val="0031A7"/>
                </a:solidFill>
                <a:cs typeface="+mn-ea"/>
                <a:sym typeface="+mn-lt"/>
              </a:rPr>
              <a:t>》</a:t>
            </a:r>
            <a:r>
              <a:rPr lang="en-US" altLang="zh-CN" sz="1400" baseline="30000" dirty="0">
                <a:cs typeface="+mn-ea"/>
                <a:sym typeface="+mn-lt"/>
              </a:rPr>
              <a:t>9</a:t>
            </a:r>
            <a:r>
              <a:rPr lang="zh-CN" altLang="en-US" sz="1400" dirty="0">
                <a:cs typeface="+mn-ea"/>
                <a:sym typeface="+mn-lt"/>
              </a:rPr>
              <a:t>。</a:t>
            </a:r>
            <a:endParaRPr lang="en-US" altLang="zh-CN" sz="1400" dirty="0">
              <a:cs typeface="+mn-ea"/>
              <a:sym typeface="+mn-lt"/>
            </a:endParaRPr>
          </a:p>
          <a:p>
            <a:pPr marL="144000" indent="-144000">
              <a:lnSpc>
                <a:spcPct val="120000"/>
              </a:lnSpc>
              <a:spcAft>
                <a:spcPts val="600"/>
              </a:spcAft>
              <a:buFont typeface="Arial" panose="020B0604020202020204" pitchFamily="34" charset="0"/>
              <a:buChar char="•"/>
            </a:pPr>
            <a:r>
              <a:rPr kumimoji="0" lang="zh-CN" altLang="en-US" sz="1400" b="1" i="0" u="none" strike="noStrike" kern="1200" cap="none" spc="0" normalizeH="0" baseline="0" noProof="0" dirty="0">
                <a:ln>
                  <a:noFill/>
                </a:ln>
                <a:effectLst/>
                <a:uLnTx/>
                <a:uFillTx/>
                <a:cs typeface="+mn-ea"/>
                <a:sym typeface="+mn-lt"/>
              </a:rPr>
              <a:t>病程长及死亡风险高</a:t>
            </a:r>
            <a:r>
              <a:rPr kumimoji="0" lang="zh-CN" altLang="en-US" sz="1400" b="1" i="0" u="none" strike="noStrike" kern="1200" cap="none" spc="0" normalizeH="0" baseline="0" noProof="0" dirty="0">
                <a:ln>
                  <a:noFill/>
                </a:ln>
                <a:solidFill>
                  <a:srgbClr val="424242"/>
                </a:solidFill>
                <a:effectLst/>
                <a:uLnTx/>
                <a:uFillTx/>
                <a:cs typeface="+mn-ea"/>
                <a:sym typeface="+mn-lt"/>
              </a:rPr>
              <a:t>：</a:t>
            </a:r>
            <a:r>
              <a:rPr lang="zh-CN" altLang="en-US" sz="1400" dirty="0">
                <a:cs typeface="+mn-ea"/>
                <a:sym typeface="+mn-lt"/>
              </a:rPr>
              <a:t>多</a:t>
            </a:r>
            <a:r>
              <a:rPr kumimoji="0" lang="en-US" altLang="zh-CN" sz="1400" b="0" i="0" u="none" strike="noStrike" kern="1200" cap="none" spc="0" normalizeH="0" baseline="0" noProof="0" dirty="0">
                <a:ln>
                  <a:noFill/>
                </a:ln>
                <a:effectLst/>
                <a:uLnTx/>
                <a:uFillTx/>
                <a:cs typeface="+mn-ea"/>
                <a:sym typeface="+mn-lt"/>
              </a:rPr>
              <a:t>40-45</a:t>
            </a:r>
            <a:r>
              <a:rPr kumimoji="0" lang="zh-CN" altLang="en-US" sz="1400" b="0" i="0" u="none" strike="noStrike" kern="1200" cap="none" spc="0" normalizeH="0" baseline="0" noProof="0" dirty="0">
                <a:ln>
                  <a:noFill/>
                </a:ln>
                <a:effectLst/>
                <a:uLnTx/>
                <a:uFillTx/>
                <a:cs typeface="+mn-ea"/>
                <a:sym typeface="+mn-lt"/>
              </a:rPr>
              <a:t>岁发病</a:t>
            </a:r>
            <a:r>
              <a:rPr kumimoji="0" lang="zh-CN" altLang="en-US" sz="1400" b="0" i="0" u="none" strike="noStrike" kern="1200" cap="none" spc="0" normalizeH="0" baseline="0" noProof="0" dirty="0">
                <a:ln>
                  <a:noFill/>
                </a:ln>
                <a:solidFill>
                  <a:srgbClr val="424242"/>
                </a:solidFill>
                <a:effectLst/>
                <a:uLnTx/>
                <a:uFillTx/>
                <a:cs typeface="+mn-ea"/>
                <a:sym typeface="+mn-lt"/>
              </a:rPr>
              <a:t>，</a:t>
            </a:r>
            <a:r>
              <a:rPr lang="zh-CN" altLang="en-US" sz="1400" dirty="0">
                <a:solidFill>
                  <a:srgbClr val="0031A7"/>
                </a:solidFill>
                <a:cs typeface="+mn-ea"/>
                <a:sym typeface="+mn-lt"/>
              </a:rPr>
              <a:t>发病后</a:t>
            </a:r>
            <a:r>
              <a:rPr lang="en-US" altLang="zh-CN" sz="1400" dirty="0">
                <a:solidFill>
                  <a:srgbClr val="0031A7"/>
                </a:solidFill>
                <a:cs typeface="+mn-ea"/>
                <a:sym typeface="+mn-lt"/>
              </a:rPr>
              <a:t>15-20</a:t>
            </a:r>
            <a:r>
              <a:rPr lang="zh-CN" altLang="en-US" sz="1400" dirty="0">
                <a:solidFill>
                  <a:srgbClr val="0031A7"/>
                </a:solidFill>
                <a:cs typeface="+mn-ea"/>
                <a:sym typeface="+mn-lt"/>
              </a:rPr>
              <a:t>年死亡</a:t>
            </a:r>
            <a:r>
              <a:rPr lang="en-US" altLang="zh-CN" sz="1400" baseline="30000" dirty="0">
                <a:solidFill>
                  <a:srgbClr val="424242"/>
                </a:solidFill>
                <a:cs typeface="+mn-ea"/>
                <a:sym typeface="+mn-lt"/>
              </a:rPr>
              <a:t>7</a:t>
            </a:r>
            <a:r>
              <a:rPr kumimoji="0" lang="en-US" altLang="zh-CN" sz="1400" b="0" i="0" u="none" strike="noStrike" kern="1200" cap="none" spc="0" normalizeH="0" baseline="30000" noProof="0" dirty="0">
                <a:ln>
                  <a:noFill/>
                </a:ln>
                <a:solidFill>
                  <a:srgbClr val="424242"/>
                </a:solidFill>
                <a:effectLst/>
                <a:uLnTx/>
                <a:uFillTx/>
                <a:cs typeface="+mn-ea"/>
                <a:sym typeface="+mn-lt"/>
              </a:rPr>
              <a:t>,8</a:t>
            </a:r>
            <a:r>
              <a:rPr kumimoji="0" lang="zh-CN" altLang="en-US" sz="1400" b="0" i="0" u="none" strike="noStrike" kern="1200" cap="none" spc="0" normalizeH="0" baseline="0" noProof="0" dirty="0">
                <a:ln>
                  <a:noFill/>
                </a:ln>
                <a:solidFill>
                  <a:srgbClr val="424242"/>
                </a:solidFill>
                <a:effectLst/>
                <a:uLnTx/>
                <a:uFillTx/>
                <a:cs typeface="+mn-ea"/>
                <a:sym typeface="+mn-lt"/>
              </a:rPr>
              <a:t>。一项</a:t>
            </a:r>
            <a:r>
              <a:rPr lang="zh-CN" altLang="en-US" sz="1400" dirty="0"/>
              <a:t>欧洲前瞻性队列研究显示，亨廷顿舞蹈症患者随访期间死亡率为 </a:t>
            </a:r>
            <a:r>
              <a:rPr lang="en-US" altLang="zh-CN" sz="1400" dirty="0"/>
              <a:t>10.3%</a:t>
            </a:r>
            <a:r>
              <a:rPr lang="en-US" altLang="zh-CN" sz="1400" baseline="30000" dirty="0"/>
              <a:t>10</a:t>
            </a:r>
            <a:r>
              <a:rPr lang="zh-CN" altLang="en-US" sz="1400" dirty="0"/>
              <a:t>。</a:t>
            </a:r>
            <a:endParaRPr kumimoji="0" lang="en-US" altLang="zh-CN" sz="1400" b="1" i="0" u="none" strike="noStrike" kern="1200" cap="none" spc="0" normalizeH="0" baseline="0" noProof="0" dirty="0">
              <a:ln>
                <a:noFill/>
              </a:ln>
              <a:effectLst/>
              <a:uLnTx/>
              <a:uFillTx/>
              <a:cs typeface="+mn-ea"/>
              <a:sym typeface="+mn-lt"/>
            </a:endParaRPr>
          </a:p>
          <a:p>
            <a:pPr marL="144000" indent="-144000">
              <a:lnSpc>
                <a:spcPct val="120000"/>
              </a:lnSpc>
              <a:spcAft>
                <a:spcPts val="600"/>
              </a:spcAft>
              <a:buFont typeface="Arial" panose="020B0604020202020204" pitchFamily="34" charset="0"/>
              <a:buChar char="•"/>
              <a:defRPr/>
            </a:pPr>
            <a:r>
              <a:rPr kumimoji="0" lang="zh-CN" altLang="en-US" sz="1400" b="1" i="0" u="none" strike="noStrike" kern="1200" cap="none" spc="0" normalizeH="0" baseline="0" noProof="0" dirty="0">
                <a:ln>
                  <a:noFill/>
                </a:ln>
                <a:effectLst/>
                <a:uLnTx/>
                <a:uFillTx/>
                <a:cs typeface="+mn-ea"/>
                <a:sym typeface="+mn-lt"/>
              </a:rPr>
              <a:t>高护理需求、经济负担重</a:t>
            </a:r>
            <a:r>
              <a:rPr lang="en-US" altLang="zh-CN" sz="1400" baseline="30000" dirty="0">
                <a:cs typeface="+mn-ea"/>
                <a:sym typeface="+mn-lt"/>
              </a:rPr>
              <a:t>11,12</a:t>
            </a:r>
            <a:r>
              <a:rPr lang="zh-CN" altLang="en-US" sz="1400" b="1" dirty="0">
                <a:cs typeface="+mn-ea"/>
                <a:sym typeface="+mn-lt"/>
              </a:rPr>
              <a:t>：</a:t>
            </a:r>
            <a:r>
              <a:rPr lang="zh-CN" altLang="en-US" sz="1400" dirty="0">
                <a:solidFill>
                  <a:srgbClr val="0031A7"/>
                </a:solidFill>
                <a:cs typeface="+mn-ea"/>
                <a:sym typeface="+mn-lt"/>
              </a:rPr>
              <a:t>超半数</a:t>
            </a:r>
            <a:r>
              <a:rPr lang="zh-CN" altLang="en-US" sz="1400" b="0" i="0" dirty="0">
                <a:effectLst/>
                <a:cs typeface="+mn-ea"/>
                <a:sym typeface="+mn-lt"/>
              </a:rPr>
              <a:t>患者移动能力受损</a:t>
            </a:r>
            <a:r>
              <a:rPr lang="zh-CN" altLang="en-US" sz="1400" dirty="0">
                <a:cs typeface="+mn-ea"/>
                <a:sym typeface="+mn-lt"/>
              </a:rPr>
              <a:t>；</a:t>
            </a:r>
            <a:r>
              <a:rPr lang="zh-CN" altLang="en-US" sz="1400" dirty="0">
                <a:solidFill>
                  <a:srgbClr val="0031A7"/>
                </a:solidFill>
                <a:cs typeface="+mn-ea"/>
                <a:sym typeface="+mn-lt"/>
              </a:rPr>
              <a:t>需他人协助</a:t>
            </a:r>
            <a:r>
              <a:rPr lang="zh-CN" altLang="en-US" sz="1400" dirty="0">
                <a:cs typeface="+mn-ea"/>
                <a:sym typeface="+mn-lt"/>
              </a:rPr>
              <a:t>；</a:t>
            </a:r>
            <a:r>
              <a:rPr lang="zh-CN" altLang="en-US" sz="1400" dirty="0">
                <a:solidFill>
                  <a:srgbClr val="0031A7"/>
                </a:solidFill>
                <a:cs typeface="+mn-ea"/>
                <a:sym typeface="+mn-lt"/>
              </a:rPr>
              <a:t>最终需全职照护。</a:t>
            </a:r>
            <a:r>
              <a:rPr lang="zh-CN" altLang="en-US" sz="1400" dirty="0">
                <a:cs typeface="+mn-ea"/>
                <a:sym typeface="+mn-lt"/>
              </a:rPr>
              <a:t>中国患者年均直接医疗费用约为</a:t>
            </a:r>
            <a:r>
              <a:rPr lang="en-US" altLang="zh-CN" sz="1400" dirty="0">
                <a:cs typeface="+mn-ea"/>
                <a:sym typeface="+mn-lt"/>
              </a:rPr>
              <a:t>2.6</a:t>
            </a:r>
            <a:r>
              <a:rPr lang="zh-CN" altLang="en-US" sz="1400" dirty="0">
                <a:cs typeface="+mn-ea"/>
                <a:sym typeface="+mn-lt"/>
              </a:rPr>
              <a:t>万元，超人均可支配收入半数</a:t>
            </a:r>
            <a:r>
              <a:rPr lang="en-US" altLang="zh-CN" sz="1400" baseline="30000" dirty="0">
                <a:solidFill>
                  <a:schemeClr val="tx1">
                    <a:lumMod val="50000"/>
                  </a:schemeClr>
                </a:solidFill>
                <a:cs typeface="+mn-ea"/>
                <a:sym typeface="+mn-lt"/>
              </a:rPr>
              <a:t>13,14</a:t>
            </a:r>
            <a:r>
              <a:rPr lang="zh-CN" altLang="en-US" sz="1400" dirty="0">
                <a:cs typeface="+mn-ea"/>
                <a:sym typeface="+mn-lt"/>
              </a:rPr>
              <a:t>；中晚期患者费用更高</a:t>
            </a:r>
            <a:r>
              <a:rPr lang="en-US" altLang="zh-CN" sz="1400" baseline="30000" dirty="0">
                <a:cs typeface="+mn-ea"/>
                <a:sym typeface="+mn-lt"/>
              </a:rPr>
              <a:t>13</a:t>
            </a:r>
            <a:r>
              <a:rPr lang="zh-CN" altLang="en-US" sz="1400" dirty="0">
                <a:cs typeface="+mn-ea"/>
                <a:sym typeface="+mn-lt"/>
              </a:rPr>
              <a:t>。</a:t>
            </a:r>
            <a:endParaRPr lang="en-US" altLang="zh-CN" sz="1400" dirty="0">
              <a:cs typeface="+mn-ea"/>
              <a:sym typeface="+mn-lt"/>
            </a:endParaRPr>
          </a:p>
        </p:txBody>
      </p:sp>
      <p:sp>
        <p:nvSpPr>
          <p:cNvPr id="27" name="文本框 26">
            <a:extLst>
              <a:ext uri="{FF2B5EF4-FFF2-40B4-BE49-F238E27FC236}">
                <a16:creationId xmlns:a16="http://schemas.microsoft.com/office/drawing/2014/main" id="{F1240CF9-6277-3C2B-6FAE-806FE4664DB0}"/>
              </a:ext>
            </a:extLst>
          </p:cNvPr>
          <p:cNvSpPr txBox="1"/>
          <p:nvPr/>
        </p:nvSpPr>
        <p:spPr>
          <a:xfrm>
            <a:off x="6279105" y="2100694"/>
            <a:ext cx="3853651" cy="904863"/>
          </a:xfrm>
          <a:prstGeom prst="rect">
            <a:avLst/>
          </a:prstGeom>
          <a:noFill/>
        </p:spPr>
        <p:txBody>
          <a:bodyPr wrap="square">
            <a:spAutoFit/>
          </a:bodyPr>
          <a:lstStyle/>
          <a:p>
            <a:pPr marL="285750" indent="-285750">
              <a:lnSpc>
                <a:spcPct val="130000"/>
              </a:lnSpc>
              <a:buFont typeface="Arial" panose="020B0604020202020204" pitchFamily="34" charset="0"/>
              <a:buChar char="•"/>
            </a:pPr>
            <a:r>
              <a:rPr lang="zh-CN" altLang="en-US" sz="1400" dirty="0">
                <a:cs typeface="+mn-ea"/>
                <a:sym typeface="+mn-lt"/>
              </a:rPr>
              <a:t>舞蹈样不自主运动</a:t>
            </a:r>
          </a:p>
          <a:p>
            <a:pPr marL="285750" indent="-285750">
              <a:lnSpc>
                <a:spcPct val="130000"/>
              </a:lnSpc>
              <a:buFont typeface="Arial" panose="020B0604020202020204" pitchFamily="34" charset="0"/>
              <a:buChar char="•"/>
            </a:pPr>
            <a:r>
              <a:rPr lang="zh-CN" altLang="en-US" sz="1400" dirty="0">
                <a:cs typeface="+mn-ea"/>
                <a:sym typeface="+mn-lt"/>
              </a:rPr>
              <a:t>肌张力障碍：颈部异常动作</a:t>
            </a:r>
          </a:p>
          <a:p>
            <a:pPr marL="285750" indent="-285750">
              <a:lnSpc>
                <a:spcPct val="130000"/>
              </a:lnSpc>
              <a:buFont typeface="Arial" panose="020B0604020202020204" pitchFamily="34" charset="0"/>
              <a:buChar char="•"/>
            </a:pPr>
            <a:r>
              <a:rPr lang="zh-CN" altLang="en-US" sz="1400" dirty="0">
                <a:cs typeface="+mn-ea"/>
                <a:sym typeface="+mn-lt"/>
              </a:rPr>
              <a:t>丧失自主活动能力：反复跌倒、最终卧床</a:t>
            </a:r>
          </a:p>
        </p:txBody>
      </p:sp>
      <p:sp>
        <p:nvSpPr>
          <p:cNvPr id="31" name="文本框 30">
            <a:extLst>
              <a:ext uri="{FF2B5EF4-FFF2-40B4-BE49-F238E27FC236}">
                <a16:creationId xmlns:a16="http://schemas.microsoft.com/office/drawing/2014/main" id="{8930B57C-4B6A-10A9-1F6A-2EA43F8970A1}"/>
              </a:ext>
            </a:extLst>
          </p:cNvPr>
          <p:cNvSpPr txBox="1"/>
          <p:nvPr/>
        </p:nvSpPr>
        <p:spPr>
          <a:xfrm>
            <a:off x="6411490" y="1786450"/>
            <a:ext cx="1624031" cy="348750"/>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a:ln>
                  <a:noFill/>
                </a:ln>
                <a:effectLst/>
                <a:uLnTx/>
                <a:uFillTx/>
                <a:cs typeface="+mn-ea"/>
                <a:sym typeface="+mn-lt"/>
              </a:rPr>
              <a:t>运动障碍症状</a:t>
            </a:r>
            <a:r>
              <a:rPr lang="en-US" altLang="zh-CN" sz="1400" b="1" baseline="30000" dirty="0">
                <a:cs typeface="+mn-ea"/>
                <a:sym typeface="+mn-lt"/>
              </a:rPr>
              <a:t>7,8</a:t>
            </a:r>
            <a:endParaRPr kumimoji="0" lang="zh-CN" altLang="en-US" b="1" i="0" u="none" strike="noStrike" kern="1200" cap="none" spc="0" normalizeH="0" baseline="0" noProof="0" dirty="0">
              <a:ln>
                <a:noFill/>
              </a:ln>
              <a:effectLst/>
              <a:uLnTx/>
              <a:uFillTx/>
              <a:cs typeface="+mn-ea"/>
              <a:sym typeface="+mn-lt"/>
            </a:endParaRPr>
          </a:p>
        </p:txBody>
      </p:sp>
      <p:sp>
        <p:nvSpPr>
          <p:cNvPr id="2" name="标题 1">
            <a:extLst>
              <a:ext uri="{FF2B5EF4-FFF2-40B4-BE49-F238E27FC236}">
                <a16:creationId xmlns:a16="http://schemas.microsoft.com/office/drawing/2014/main" id="{BECAD91A-61DC-BABE-B9B2-06CCF1857DEC}"/>
              </a:ext>
            </a:extLst>
          </p:cNvPr>
          <p:cNvSpPr>
            <a:spLocks noGrp="1"/>
          </p:cNvSpPr>
          <p:nvPr>
            <p:ph type="title"/>
          </p:nvPr>
        </p:nvSpPr>
        <p:spPr/>
        <p:txBody>
          <a:bodyPr vert="horz" rIns="91440">
            <a:noAutofit/>
          </a:bodyPr>
          <a:lstStyle/>
          <a:p>
            <a:pPr>
              <a:lnSpc>
                <a:spcPts val="3000"/>
              </a:lnSpc>
              <a:spcBef>
                <a:spcPts val="0"/>
              </a:spcBef>
              <a:spcAft>
                <a:spcPts val="300"/>
              </a:spcAft>
            </a:pPr>
            <a:r>
              <a:rPr lang="en-US" altLang="zh-CN" sz="2400" b="1" dirty="0">
                <a:latin typeface="+mn-lt"/>
                <a:ea typeface="+mn-ea"/>
                <a:cs typeface="+mn-ea"/>
                <a:sym typeface="+mn-lt"/>
              </a:rPr>
              <a:t>TD</a:t>
            </a:r>
            <a:r>
              <a:rPr lang="zh-CN" altLang="en-US" sz="2400" b="1" dirty="0">
                <a:latin typeface="+mn-lt"/>
                <a:ea typeface="+mn-ea"/>
                <a:cs typeface="+mn-ea"/>
                <a:sym typeface="+mn-lt"/>
              </a:rPr>
              <a:t>为药物引起的多动性运动障碍，</a:t>
            </a:r>
            <a:r>
              <a:rPr lang="en-US" altLang="zh-CN" sz="2400" b="1" dirty="0">
                <a:solidFill>
                  <a:srgbClr val="0031A7"/>
                </a:solidFill>
                <a:latin typeface="+mn-lt"/>
                <a:ea typeface="+mn-ea"/>
                <a:cs typeface="+mn-ea"/>
                <a:sym typeface="+mn-lt"/>
              </a:rPr>
              <a:t> HD</a:t>
            </a:r>
            <a:r>
              <a:rPr kumimoji="0" lang="zh-CN" altLang="en-US" sz="2400" b="1" i="0" u="none" strike="noStrike" kern="1200" cap="none" spc="0" normalizeH="0" baseline="0" noProof="0" dirty="0">
                <a:ln>
                  <a:noFill/>
                </a:ln>
                <a:solidFill>
                  <a:srgbClr val="0031A7"/>
                </a:solidFill>
                <a:effectLst/>
                <a:uLnTx/>
                <a:uFillTx/>
                <a:latin typeface="+mn-lt"/>
                <a:ea typeface="+mn-ea"/>
                <a:cs typeface="+mn-ea"/>
                <a:sym typeface="+mn-lt"/>
              </a:rPr>
              <a:t>是一种常染色体显性遗传的罕见病</a:t>
            </a:r>
            <a:r>
              <a:rPr kumimoji="0" lang="zh-CN" altLang="en-US" sz="2400" b="1" i="0" u="none" strike="noStrike" kern="1200" cap="none" spc="0" normalizeH="0" baseline="0" noProof="0" dirty="0">
                <a:ln>
                  <a:noFill/>
                </a:ln>
                <a:solidFill>
                  <a:srgbClr val="3C7E79"/>
                </a:solidFill>
                <a:effectLst/>
                <a:uLnTx/>
                <a:uFillTx/>
                <a:latin typeface="+mn-lt"/>
                <a:ea typeface="+mn-ea"/>
                <a:cs typeface="+mn-ea"/>
                <a:sym typeface="+mn-lt"/>
              </a:rPr>
              <a:t>，</a:t>
            </a:r>
            <a:r>
              <a:rPr lang="zh-CN" altLang="en-US" sz="2400" b="1" dirty="0">
                <a:latin typeface="+mn-lt"/>
                <a:ea typeface="+mn-ea"/>
                <a:cs typeface="+mn-ea"/>
                <a:sym typeface="+mn-lt"/>
              </a:rPr>
              <a:t>患者长期受困于异常运动症状，给患者及家庭带来</a:t>
            </a:r>
            <a:r>
              <a:rPr lang="zh-CN" altLang="en-US" sz="2400" b="1" dirty="0">
                <a:solidFill>
                  <a:srgbClr val="0031A7"/>
                </a:solidFill>
                <a:latin typeface="+mn-lt"/>
                <a:ea typeface="+mn-ea"/>
                <a:cs typeface="+mn-ea"/>
                <a:sym typeface="+mn-lt"/>
              </a:rPr>
              <a:t>多重负担</a:t>
            </a:r>
          </a:p>
        </p:txBody>
      </p:sp>
      <p:sp>
        <p:nvSpPr>
          <p:cNvPr id="4" name="灯片编号占位符 3">
            <a:extLst>
              <a:ext uri="{FF2B5EF4-FFF2-40B4-BE49-F238E27FC236}">
                <a16:creationId xmlns:a16="http://schemas.microsoft.com/office/drawing/2014/main" id="{ACDCC6B8-A78B-9559-7CCF-67972A79C42D}"/>
              </a:ext>
            </a:extLst>
          </p:cNvPr>
          <p:cNvSpPr>
            <a:spLocks noGrp="1"/>
          </p:cNvSpPr>
          <p:nvPr>
            <p:ph type="sldNum" sz="quarter" idx="4"/>
          </p:nvPr>
        </p:nvSpPr>
        <p:spPr/>
        <p:txBody>
          <a:bodyPr/>
          <a:lstStyle/>
          <a:p>
            <a:r>
              <a:rPr lang="en-US" dirty="0">
                <a:cs typeface="+mn-ea"/>
                <a:sym typeface="+mn-lt"/>
              </a:rPr>
              <a:t>| </a:t>
            </a:r>
            <a:fld id="{C2832ACA-4727-4D4C-ACEE-24DD06899962}" type="slidenum">
              <a:rPr lang="en-US" smtClean="0">
                <a:cs typeface="+mn-ea"/>
                <a:sym typeface="+mn-lt"/>
              </a:rPr>
              <a:pPr/>
              <a:t>4</a:t>
            </a:fld>
            <a:r>
              <a:rPr lang="en-US" dirty="0">
                <a:cs typeface="+mn-ea"/>
                <a:sym typeface="+mn-lt"/>
              </a:rPr>
              <a:t> </a:t>
            </a:r>
          </a:p>
        </p:txBody>
      </p:sp>
      <p:sp>
        <p:nvSpPr>
          <p:cNvPr id="42" name="Rectangle 8">
            <a:extLst>
              <a:ext uri="{FF2B5EF4-FFF2-40B4-BE49-F238E27FC236}">
                <a16:creationId xmlns:a16="http://schemas.microsoft.com/office/drawing/2014/main" id="{ED081562-9E9B-8FA3-24EA-4E15364E5672}"/>
              </a:ext>
            </a:extLst>
          </p:cNvPr>
          <p:cNvSpPr/>
          <p:nvPr/>
        </p:nvSpPr>
        <p:spPr>
          <a:xfrm>
            <a:off x="653684" y="6231493"/>
            <a:ext cx="10454337" cy="646331"/>
          </a:xfrm>
          <a:prstGeom prst="rect">
            <a:avLst/>
          </a:prstGeom>
        </p:spPr>
        <p:txBody>
          <a:bodyPr wrap="square">
            <a:spAutoFit/>
          </a:bodyPr>
          <a:lstStyle/>
          <a:p>
            <a:pPr latinLnBrk="1"/>
            <a:r>
              <a:rPr lang="en-US" altLang="zh-CN" sz="900" kern="0" dirty="0">
                <a:cs typeface="+mn-ea"/>
                <a:sym typeface="+mn-lt"/>
              </a:rPr>
              <a:t>1.</a:t>
            </a:r>
            <a:r>
              <a:rPr lang="zh-CN" altLang="en-US" sz="900" kern="0" dirty="0">
                <a:cs typeface="+mn-ea"/>
                <a:sym typeface="+mn-lt"/>
              </a:rPr>
              <a:t>刘登堂</a:t>
            </a:r>
            <a:r>
              <a:rPr lang="en-US" altLang="zh-CN" sz="900" kern="0" dirty="0">
                <a:cs typeface="+mn-ea"/>
                <a:sym typeface="+mn-lt"/>
              </a:rPr>
              <a:t>,et al. </a:t>
            </a:r>
            <a:r>
              <a:rPr lang="zh-CN" altLang="en-US" sz="900" kern="0" dirty="0">
                <a:cs typeface="+mn-ea"/>
                <a:sym typeface="+mn-lt"/>
              </a:rPr>
              <a:t>中国神经精神疾病杂志</a:t>
            </a:r>
            <a:r>
              <a:rPr lang="en-US" altLang="zh-CN" sz="900" kern="0" dirty="0">
                <a:cs typeface="+mn-ea"/>
                <a:sym typeface="+mn-lt"/>
              </a:rPr>
              <a:t>, 2025, 51 (02): 65-71. 2.</a:t>
            </a:r>
            <a:r>
              <a:rPr lang="fr-FR" altLang="zh-CN" sz="900" kern="0" dirty="0">
                <a:cs typeface="+mn-ea"/>
                <a:sym typeface="+mn-lt"/>
              </a:rPr>
              <a:t> </a:t>
            </a:r>
            <a:r>
              <a:rPr lang="zh-CN" altLang="en-US" sz="900" kern="0" dirty="0">
                <a:cs typeface="+mn-ea"/>
                <a:sym typeface="+mn-lt"/>
              </a:rPr>
              <a:t>袁俊亮</a:t>
            </a:r>
            <a:r>
              <a:rPr lang="en-US" altLang="zh-CN" sz="900" kern="0" dirty="0">
                <a:cs typeface="+mn-ea"/>
                <a:sym typeface="+mn-lt"/>
              </a:rPr>
              <a:t>, et al. </a:t>
            </a:r>
            <a:r>
              <a:rPr lang="zh-CN" altLang="en-US" sz="900" kern="0" dirty="0">
                <a:cs typeface="+mn-ea"/>
                <a:sym typeface="+mn-lt"/>
              </a:rPr>
              <a:t>中华精神科杂志</a:t>
            </a:r>
            <a:r>
              <a:rPr lang="en-US" altLang="zh-CN" sz="900" kern="0" dirty="0">
                <a:cs typeface="+mn-ea"/>
                <a:sym typeface="+mn-lt"/>
              </a:rPr>
              <a:t>,2024,57(02):121-128.3.</a:t>
            </a:r>
            <a:r>
              <a:rPr lang="zh-CN" altLang="en-US" sz="900" kern="0" dirty="0">
                <a:cs typeface="+mn-ea"/>
                <a:sym typeface="+mn-lt"/>
              </a:rPr>
              <a:t>王喜喜</a:t>
            </a:r>
            <a:r>
              <a:rPr lang="en-US" altLang="zh-CN" sz="900" kern="0" dirty="0">
                <a:cs typeface="+mn-ea"/>
                <a:sym typeface="+mn-lt"/>
              </a:rPr>
              <a:t>, et al.</a:t>
            </a:r>
            <a:r>
              <a:rPr lang="zh-CN" altLang="en-US" sz="900" kern="0" dirty="0">
                <a:cs typeface="+mn-ea"/>
                <a:sym typeface="+mn-lt"/>
              </a:rPr>
              <a:t>协和医学杂志</a:t>
            </a:r>
            <a:r>
              <a:rPr lang="en-US" altLang="zh-CN" sz="900" kern="0" dirty="0">
                <a:cs typeface="+mn-ea"/>
                <a:sym typeface="+mn-lt"/>
              </a:rPr>
              <a:t>, 2022, 13 (04): 644-651. 4. </a:t>
            </a:r>
            <a:r>
              <a:rPr lang="en-US" altLang="zh-CN" sz="900" b="0" i="0" dirty="0">
                <a:solidFill>
                  <a:srgbClr val="212121"/>
                </a:solidFill>
                <a:effectLst/>
                <a:latin typeface="BlinkMacSystemFont"/>
              </a:rPr>
              <a:t>Chong SA</a:t>
            </a:r>
            <a:r>
              <a:rPr lang="fr-FR" altLang="zh-CN" sz="900" kern="0" dirty="0">
                <a:cs typeface="+mn-ea"/>
                <a:sym typeface="+mn-lt"/>
              </a:rPr>
              <a:t> , et al</a:t>
            </a:r>
            <a:r>
              <a:rPr lang="en-US" altLang="zh-CN" sz="900" b="0" i="0" dirty="0">
                <a:solidFill>
                  <a:srgbClr val="212121"/>
                </a:solidFill>
                <a:effectLst/>
                <a:latin typeface="BlinkMacSystemFont"/>
              </a:rPr>
              <a:t>. J Clin </a:t>
            </a:r>
            <a:r>
              <a:rPr lang="en-US" altLang="zh-CN" sz="900" b="0" i="0" dirty="0" err="1">
                <a:solidFill>
                  <a:srgbClr val="212121"/>
                </a:solidFill>
                <a:effectLst/>
                <a:latin typeface="BlinkMacSystemFont"/>
              </a:rPr>
              <a:t>Psychopharmacol</a:t>
            </a:r>
            <a:r>
              <a:rPr lang="en-US" altLang="zh-CN" sz="900" b="0" i="0" dirty="0">
                <a:solidFill>
                  <a:srgbClr val="212121"/>
                </a:solidFill>
                <a:effectLst/>
                <a:latin typeface="BlinkMacSystemFont"/>
              </a:rPr>
              <a:t>. 2009 Feb;29(1):5-8. </a:t>
            </a:r>
            <a:r>
              <a:rPr lang="en-US" altLang="zh-CN" sz="900" kern="0" dirty="0">
                <a:cs typeface="+mn-ea"/>
                <a:sym typeface="+mn-lt"/>
              </a:rPr>
              <a:t>Jain R, et al. J Clin Psychiatry. 2023 Apr 3;84(3):22m14694. 6. Cutler AJ, et al. J Am </a:t>
            </a:r>
            <a:r>
              <a:rPr lang="en-US" altLang="zh-CN" sz="900" kern="0" dirty="0" err="1">
                <a:cs typeface="+mn-ea"/>
                <a:sym typeface="+mn-lt"/>
              </a:rPr>
              <a:t>Psychiatr</a:t>
            </a:r>
            <a:r>
              <a:rPr lang="en-US" altLang="zh-CN" sz="900" kern="0" dirty="0">
                <a:cs typeface="+mn-ea"/>
                <a:sym typeface="+mn-lt"/>
              </a:rPr>
              <a:t> Nurses Assoc. 2023;29(5):389-399.</a:t>
            </a:r>
            <a:r>
              <a:rPr lang="zh-CN" altLang="en-US" sz="900" kern="0" dirty="0">
                <a:cs typeface="+mn-ea"/>
                <a:sym typeface="+mn-lt"/>
              </a:rPr>
              <a:t> </a:t>
            </a:r>
            <a:r>
              <a:rPr lang="en-US" altLang="zh-CN" sz="900" kern="0" dirty="0">
                <a:cs typeface="+mn-ea"/>
                <a:sym typeface="+mn-lt"/>
              </a:rPr>
              <a:t>7.</a:t>
            </a:r>
            <a:r>
              <a:rPr lang="zh-CN" altLang="en-US" sz="900" kern="0" dirty="0">
                <a:cs typeface="+mn-ea"/>
                <a:sym typeface="+mn-lt"/>
              </a:rPr>
              <a:t>中华医学会神经病学分会神经遗传学组</a:t>
            </a:r>
            <a:r>
              <a:rPr lang="en-US" altLang="zh-CN" sz="900" kern="0" dirty="0">
                <a:cs typeface="+mn-ea"/>
                <a:sym typeface="+mn-lt"/>
              </a:rPr>
              <a:t>. </a:t>
            </a:r>
            <a:r>
              <a:rPr lang="zh-CN" altLang="en-US" sz="900" kern="0" dirty="0">
                <a:cs typeface="+mn-ea"/>
                <a:sym typeface="+mn-lt"/>
              </a:rPr>
              <a:t>中华神经科杂志</a:t>
            </a:r>
            <a:r>
              <a:rPr lang="en-US" altLang="zh-CN" sz="900" kern="0" dirty="0">
                <a:cs typeface="+mn-ea"/>
                <a:sym typeface="+mn-lt"/>
              </a:rPr>
              <a:t>, 2023</a:t>
            </a:r>
            <a:r>
              <a:rPr lang="zh-CN" altLang="en-US" sz="900" kern="0" dirty="0">
                <a:cs typeface="+mn-ea"/>
                <a:sym typeface="+mn-lt"/>
              </a:rPr>
              <a:t>，</a:t>
            </a:r>
            <a:r>
              <a:rPr lang="en-US" altLang="zh-CN" sz="900" kern="0" dirty="0">
                <a:cs typeface="+mn-ea"/>
                <a:sym typeface="+mn-lt"/>
              </a:rPr>
              <a:t>56(08):848-855. 8.</a:t>
            </a:r>
            <a:r>
              <a:rPr lang="zh-CN" altLang="en-US" sz="900" kern="0" dirty="0">
                <a:cs typeface="+mn-ea"/>
                <a:sym typeface="+mn-lt"/>
              </a:rPr>
              <a:t>中华医学会神经病学分会帕金森病及运动障碍学组</a:t>
            </a:r>
            <a:r>
              <a:rPr lang="en-US" altLang="zh-CN" sz="900" kern="0" dirty="0">
                <a:cs typeface="+mn-ea"/>
                <a:sym typeface="+mn-lt"/>
              </a:rPr>
              <a:t>. </a:t>
            </a:r>
            <a:r>
              <a:rPr lang="zh-CN" altLang="en-US" sz="900" kern="0" dirty="0">
                <a:cs typeface="+mn-ea"/>
                <a:sym typeface="+mn-lt"/>
              </a:rPr>
              <a:t>中华神经科杂志</a:t>
            </a:r>
            <a:r>
              <a:rPr lang="en-US" altLang="zh-CN" sz="900" kern="0" dirty="0">
                <a:cs typeface="+mn-ea"/>
                <a:sym typeface="+mn-lt"/>
              </a:rPr>
              <a:t>,2011,44(09):638-641.9.</a:t>
            </a:r>
            <a:r>
              <a:rPr lang="zh-CN" altLang="en-US" sz="900" kern="0" dirty="0">
                <a:cs typeface="+mn-ea"/>
                <a:sym typeface="+mn-lt"/>
              </a:rPr>
              <a:t>第一批罕见病目录</a:t>
            </a:r>
            <a:r>
              <a:rPr lang="en-US" altLang="zh-CN" sz="900" kern="0" dirty="0">
                <a:cs typeface="+mn-ea"/>
                <a:sym typeface="+mn-lt"/>
              </a:rPr>
              <a:t>. 10.</a:t>
            </a:r>
            <a:r>
              <a:rPr lang="en-US" altLang="zh-CN" sz="900" b="0" i="0" dirty="0">
                <a:solidFill>
                  <a:srgbClr val="212121"/>
                </a:solidFill>
                <a:effectLst/>
                <a:latin typeface="BlinkMacSystemFont"/>
              </a:rPr>
              <a:t> Saeed H, et al. J </a:t>
            </a:r>
            <a:r>
              <a:rPr lang="en-US" altLang="zh-CN" sz="900" b="0" i="0" dirty="0" err="1">
                <a:solidFill>
                  <a:srgbClr val="212121"/>
                </a:solidFill>
                <a:effectLst/>
                <a:latin typeface="BlinkMacSystemFont"/>
              </a:rPr>
              <a:t>Huntingtons</a:t>
            </a:r>
            <a:r>
              <a:rPr lang="en-US" altLang="zh-CN" sz="900" b="0" i="0" dirty="0">
                <a:solidFill>
                  <a:srgbClr val="212121"/>
                </a:solidFill>
                <a:effectLst/>
                <a:latin typeface="BlinkMacSystemFont"/>
              </a:rPr>
              <a:t> Dis. 2024 Nov;13(4):491-500.  </a:t>
            </a:r>
            <a:r>
              <a:rPr lang="en-US" altLang="zh-CN" sz="900" kern="0" dirty="0">
                <a:cs typeface="+mn-ea"/>
                <a:sym typeface="+mn-lt"/>
              </a:rPr>
              <a:t>11. Claassen DO, et al. J Health Econ Outcomes Res. 2021 Jun 21;8(1):99-105. 12.Bachoud-Lévi </a:t>
            </a:r>
            <a:r>
              <a:rPr lang="en-US" altLang="zh-CN" sz="900" kern="0" dirty="0" err="1">
                <a:cs typeface="+mn-ea"/>
                <a:sym typeface="+mn-lt"/>
              </a:rPr>
              <a:t>AC,et</a:t>
            </a:r>
            <a:r>
              <a:rPr lang="en-US" altLang="zh-CN" sz="900" kern="0" dirty="0">
                <a:cs typeface="+mn-ea"/>
                <a:sym typeface="+mn-lt"/>
              </a:rPr>
              <a:t> al. Front Neurol. 2019 Jul 3;10:710.13. Chen S, et al. Neuroepidemiology. 2024;58(1):31-36. 14.</a:t>
            </a:r>
            <a:r>
              <a:rPr lang="zh-CN" altLang="en-US" sz="900" kern="0" dirty="0">
                <a:cs typeface="+mn-ea"/>
                <a:sym typeface="+mn-lt"/>
              </a:rPr>
              <a:t>国家统计局</a:t>
            </a:r>
            <a:r>
              <a:rPr lang="en-US" altLang="zh-CN" sz="900" kern="0" dirty="0">
                <a:cs typeface="+mn-ea"/>
                <a:sym typeface="+mn-lt"/>
              </a:rPr>
              <a:t>.2024</a:t>
            </a:r>
            <a:r>
              <a:rPr lang="zh-CN" altLang="en-US" sz="900" kern="0" dirty="0">
                <a:cs typeface="+mn-ea"/>
                <a:sym typeface="+mn-lt"/>
              </a:rPr>
              <a:t>年居民收入和消费支出情况</a:t>
            </a:r>
            <a:r>
              <a:rPr lang="en-US" altLang="zh-CN" sz="900" kern="0" dirty="0">
                <a:cs typeface="+mn-ea"/>
                <a:sym typeface="+mn-lt"/>
              </a:rPr>
              <a:t>. </a:t>
            </a:r>
          </a:p>
        </p:txBody>
      </p:sp>
      <p:grpSp>
        <p:nvGrpSpPr>
          <p:cNvPr id="41" name="组合 40">
            <a:extLst>
              <a:ext uri="{FF2B5EF4-FFF2-40B4-BE49-F238E27FC236}">
                <a16:creationId xmlns:a16="http://schemas.microsoft.com/office/drawing/2014/main" id="{9DA2712D-AB59-35AD-9E63-116A9580F2DF}"/>
              </a:ext>
            </a:extLst>
          </p:cNvPr>
          <p:cNvGrpSpPr/>
          <p:nvPr/>
        </p:nvGrpSpPr>
        <p:grpSpPr>
          <a:xfrm>
            <a:off x="9853596" y="1786450"/>
            <a:ext cx="1875074" cy="1338697"/>
            <a:chOff x="9712398" y="1786450"/>
            <a:chExt cx="1875074" cy="1338697"/>
          </a:xfrm>
        </p:grpSpPr>
        <p:pic>
          <p:nvPicPr>
            <p:cNvPr id="36" name="图片 35">
              <a:extLst>
                <a:ext uri="{FF2B5EF4-FFF2-40B4-BE49-F238E27FC236}">
                  <a16:creationId xmlns:a16="http://schemas.microsoft.com/office/drawing/2014/main" id="{89F08E9D-F24D-979F-3658-686FF4601955}"/>
                </a:ext>
              </a:extLst>
            </p:cNvPr>
            <p:cNvPicPr>
              <a:picLocks noChangeAspect="1"/>
            </p:cNvPicPr>
            <p:nvPr/>
          </p:nvPicPr>
          <p:blipFill>
            <a:blip r:embed="rId6"/>
            <a:stretch>
              <a:fillRect/>
            </a:stretch>
          </p:blipFill>
          <p:spPr>
            <a:xfrm>
              <a:off x="9712398" y="1807266"/>
              <a:ext cx="952115" cy="1317881"/>
            </a:xfrm>
            <a:prstGeom prst="rect">
              <a:avLst/>
            </a:prstGeom>
          </p:spPr>
        </p:pic>
        <p:pic>
          <p:nvPicPr>
            <p:cNvPr id="40" name="图片 39">
              <a:extLst>
                <a:ext uri="{FF2B5EF4-FFF2-40B4-BE49-F238E27FC236}">
                  <a16:creationId xmlns:a16="http://schemas.microsoft.com/office/drawing/2014/main" id="{5BEB4266-CFD6-BA19-321D-A3FF49D285BE}"/>
                </a:ext>
              </a:extLst>
            </p:cNvPr>
            <p:cNvPicPr>
              <a:picLocks noChangeAspect="1"/>
            </p:cNvPicPr>
            <p:nvPr/>
          </p:nvPicPr>
          <p:blipFill>
            <a:blip r:embed="rId7"/>
            <a:stretch>
              <a:fillRect/>
            </a:stretch>
          </p:blipFill>
          <p:spPr>
            <a:xfrm>
              <a:off x="10664513" y="1786450"/>
              <a:ext cx="922959" cy="1331450"/>
            </a:xfrm>
            <a:prstGeom prst="rect">
              <a:avLst/>
            </a:prstGeom>
          </p:spPr>
        </p:pic>
      </p:grpSp>
      <p:sp>
        <p:nvSpPr>
          <p:cNvPr id="13" name="Rectangle: Rounded Corners 49">
            <a:extLst>
              <a:ext uri="{FF2B5EF4-FFF2-40B4-BE49-F238E27FC236}">
                <a16:creationId xmlns:a16="http://schemas.microsoft.com/office/drawing/2014/main" id="{18A3FA1C-48F3-FD84-5530-CE11C11C825E}"/>
              </a:ext>
            </a:extLst>
          </p:cNvPr>
          <p:cNvSpPr/>
          <p:nvPr/>
        </p:nvSpPr>
        <p:spPr>
          <a:xfrm>
            <a:off x="3349449" y="1765537"/>
            <a:ext cx="1238367" cy="36966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cs typeface="+mn-ea"/>
                <a:sym typeface="+mn-lt"/>
              </a:rPr>
              <a:t>四肢及躯干</a:t>
            </a:r>
            <a:endParaRPr kumimoji="0" lang="en-US" sz="1400" b="1" i="0" u="none" strike="noStrike" kern="1200" cap="none" spc="0" normalizeH="0" baseline="0" noProof="0" dirty="0">
              <a:ln>
                <a:noFill/>
              </a:ln>
              <a:solidFill>
                <a:schemeClr val="tx1"/>
              </a:solidFill>
              <a:effectLst/>
              <a:uLnTx/>
              <a:uFillTx/>
              <a:cs typeface="+mn-ea"/>
              <a:sym typeface="+mn-lt"/>
            </a:endParaRPr>
          </a:p>
        </p:txBody>
      </p:sp>
      <p:sp>
        <p:nvSpPr>
          <p:cNvPr id="18" name="文本框 17">
            <a:extLst>
              <a:ext uri="{FF2B5EF4-FFF2-40B4-BE49-F238E27FC236}">
                <a16:creationId xmlns:a16="http://schemas.microsoft.com/office/drawing/2014/main" id="{086E4187-2747-D40F-25F2-CC983F201259}"/>
              </a:ext>
            </a:extLst>
          </p:cNvPr>
          <p:cNvSpPr txBox="1"/>
          <p:nvPr/>
        </p:nvSpPr>
        <p:spPr>
          <a:xfrm>
            <a:off x="391917" y="2140367"/>
            <a:ext cx="1121775" cy="738664"/>
          </a:xfrm>
          <a:prstGeom prst="rect">
            <a:avLst/>
          </a:prstGeom>
          <a:noFill/>
        </p:spPr>
        <p:txBody>
          <a:bodyPr wrap="square">
            <a:spAutoFit/>
          </a:bodyPr>
          <a:lstStyle/>
          <a:p>
            <a:r>
              <a:rPr lang="zh-CN" altLang="en-US" sz="1400" kern="0" dirty="0">
                <a:solidFill>
                  <a:srgbClr val="000000"/>
                </a:solidFill>
                <a:effectLst/>
                <a:cs typeface="+mn-ea"/>
                <a:sym typeface="+mn-lt"/>
              </a:rPr>
              <a:t>眨眼、伸舌、咀嚼、噘嘴、歪颌或转颈</a:t>
            </a:r>
            <a:endParaRPr lang="zh-CN" altLang="en-US" sz="1400" dirty="0">
              <a:cs typeface="+mn-ea"/>
              <a:sym typeface="+mn-lt"/>
            </a:endParaRPr>
          </a:p>
        </p:txBody>
      </p:sp>
      <p:sp>
        <p:nvSpPr>
          <p:cNvPr id="20" name="文本框 19">
            <a:extLst>
              <a:ext uri="{FF2B5EF4-FFF2-40B4-BE49-F238E27FC236}">
                <a16:creationId xmlns:a16="http://schemas.microsoft.com/office/drawing/2014/main" id="{3514DBAF-A9D8-83A8-3C48-289A3776B732}"/>
              </a:ext>
            </a:extLst>
          </p:cNvPr>
          <p:cNvSpPr txBox="1"/>
          <p:nvPr/>
        </p:nvSpPr>
        <p:spPr>
          <a:xfrm>
            <a:off x="3367663" y="2140367"/>
            <a:ext cx="1201938" cy="738664"/>
          </a:xfrm>
          <a:prstGeom prst="rect">
            <a:avLst/>
          </a:prstGeom>
          <a:noFill/>
        </p:spPr>
        <p:txBody>
          <a:bodyPr wrap="square">
            <a:spAutoFit/>
          </a:bodyPr>
          <a:lstStyle/>
          <a:p>
            <a:pPr algn="ctr"/>
            <a:r>
              <a:rPr lang="zh-CN" altLang="en-US" sz="1400" kern="0" dirty="0">
                <a:solidFill>
                  <a:srgbClr val="000000"/>
                </a:solidFill>
                <a:effectLst/>
                <a:cs typeface="+mn-ea"/>
                <a:sym typeface="+mn-lt"/>
              </a:rPr>
              <a:t>手指、上下肢表现为舞蹈样动作</a:t>
            </a:r>
            <a:endParaRPr lang="zh-CN" altLang="en-US" sz="1400" dirty="0">
              <a:cs typeface="+mn-ea"/>
              <a:sym typeface="+mn-lt"/>
            </a:endParaRPr>
          </a:p>
        </p:txBody>
      </p:sp>
      <p:sp>
        <p:nvSpPr>
          <p:cNvPr id="32" name="Rectangle: Rounded Corners 49">
            <a:extLst>
              <a:ext uri="{FF2B5EF4-FFF2-40B4-BE49-F238E27FC236}">
                <a16:creationId xmlns:a16="http://schemas.microsoft.com/office/drawing/2014/main" id="{2268F734-3096-9971-A184-E22905D4BFB5}"/>
              </a:ext>
            </a:extLst>
          </p:cNvPr>
          <p:cNvSpPr/>
          <p:nvPr/>
        </p:nvSpPr>
        <p:spPr>
          <a:xfrm>
            <a:off x="440399" y="1765537"/>
            <a:ext cx="1624031" cy="36966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chemeClr val="tx1"/>
                </a:solidFill>
                <a:effectLst/>
                <a:uLnTx/>
                <a:uFillTx/>
                <a:cs typeface="+mn-ea"/>
                <a:sym typeface="+mn-lt"/>
              </a:rPr>
              <a:t>面颈部</a:t>
            </a:r>
            <a:endParaRPr kumimoji="0" lang="en-US" sz="1400" b="1" i="0" u="none" strike="noStrike" kern="1200" cap="none" spc="0" normalizeH="0" baseline="0" noProof="0" dirty="0">
              <a:ln>
                <a:noFill/>
              </a:ln>
              <a:solidFill>
                <a:schemeClr val="tx1"/>
              </a:solidFill>
              <a:effectLst/>
              <a:uLnTx/>
              <a:uFillTx/>
              <a:cs typeface="+mn-ea"/>
              <a:sym typeface="+mn-lt"/>
            </a:endParaRPr>
          </a:p>
        </p:txBody>
      </p:sp>
      <p:pic>
        <p:nvPicPr>
          <p:cNvPr id="14" name="图片 13">
            <a:extLst>
              <a:ext uri="{FF2B5EF4-FFF2-40B4-BE49-F238E27FC236}">
                <a16:creationId xmlns:a16="http://schemas.microsoft.com/office/drawing/2014/main" id="{F89C9526-B635-E4E3-7840-530ED2AA09B1}"/>
              </a:ext>
            </a:extLst>
          </p:cNvPr>
          <p:cNvPicPr>
            <a:picLocks noChangeAspect="1"/>
          </p:cNvPicPr>
          <p:nvPr/>
        </p:nvPicPr>
        <p:blipFill>
          <a:blip r:embed="rId8"/>
          <a:stretch>
            <a:fillRect/>
          </a:stretch>
        </p:blipFill>
        <p:spPr>
          <a:xfrm>
            <a:off x="1790726" y="2482168"/>
            <a:ext cx="1293723" cy="819083"/>
          </a:xfrm>
          <a:prstGeom prst="rect">
            <a:avLst/>
          </a:prstGeom>
        </p:spPr>
      </p:pic>
      <p:pic>
        <p:nvPicPr>
          <p:cNvPr id="21" name="图片 20">
            <a:extLst>
              <a:ext uri="{FF2B5EF4-FFF2-40B4-BE49-F238E27FC236}">
                <a16:creationId xmlns:a16="http://schemas.microsoft.com/office/drawing/2014/main" id="{7775A937-C43B-2D4C-53B8-E164CA1960F7}"/>
              </a:ext>
            </a:extLst>
          </p:cNvPr>
          <p:cNvPicPr>
            <a:picLocks noChangeAspect="1"/>
          </p:cNvPicPr>
          <p:nvPr/>
        </p:nvPicPr>
        <p:blipFill>
          <a:blip r:embed="rId9"/>
          <a:stretch>
            <a:fillRect/>
          </a:stretch>
        </p:blipFill>
        <p:spPr>
          <a:xfrm>
            <a:off x="4773705" y="1474940"/>
            <a:ext cx="663101" cy="1863746"/>
          </a:xfrm>
          <a:prstGeom prst="rect">
            <a:avLst/>
          </a:prstGeom>
        </p:spPr>
      </p:pic>
      <p:sp>
        <p:nvSpPr>
          <p:cNvPr id="5" name="文本框 4">
            <a:extLst>
              <a:ext uri="{FF2B5EF4-FFF2-40B4-BE49-F238E27FC236}">
                <a16:creationId xmlns:a16="http://schemas.microsoft.com/office/drawing/2014/main" id="{6EB90F0A-6CEE-F76E-1FD6-C2C25FC57077}"/>
              </a:ext>
            </a:extLst>
          </p:cNvPr>
          <p:cNvSpPr txBox="1"/>
          <p:nvPr/>
        </p:nvSpPr>
        <p:spPr>
          <a:xfrm>
            <a:off x="437615" y="3121408"/>
            <a:ext cx="1517678" cy="249628"/>
          </a:xfrm>
          <a:prstGeom prst="rect">
            <a:avLst/>
          </a:prstGeom>
          <a:noFill/>
        </p:spPr>
        <p:txBody>
          <a:bodyPr wrap="square" rtlCol="0">
            <a:spAutoFit/>
          </a:bodyPr>
          <a:lstStyle/>
          <a:p>
            <a:r>
              <a:rPr lang="zh-CN" altLang="en-US" sz="1000" dirty="0">
                <a:cs typeface="+mn-ea"/>
                <a:sym typeface="+mn-lt"/>
              </a:rPr>
              <a:t>注：患者图片由</a:t>
            </a:r>
            <a:r>
              <a:rPr lang="en-US" altLang="zh-CN" sz="1000" dirty="0">
                <a:cs typeface="+mn-ea"/>
                <a:sym typeface="+mn-lt"/>
              </a:rPr>
              <a:t>AI</a:t>
            </a:r>
            <a:r>
              <a:rPr lang="zh-CN" altLang="en-US" sz="1000" dirty="0">
                <a:cs typeface="+mn-ea"/>
                <a:sym typeface="+mn-lt"/>
              </a:rPr>
              <a:t>生成</a:t>
            </a:r>
          </a:p>
        </p:txBody>
      </p:sp>
      <p:pic>
        <p:nvPicPr>
          <p:cNvPr id="9" name="图片 8">
            <a:extLst>
              <a:ext uri="{FF2B5EF4-FFF2-40B4-BE49-F238E27FC236}">
                <a16:creationId xmlns:a16="http://schemas.microsoft.com/office/drawing/2014/main" id="{9696F489-BE02-F8F5-D61E-C3238833FBCA}"/>
              </a:ext>
            </a:extLst>
          </p:cNvPr>
          <p:cNvPicPr>
            <a:picLocks noChangeAspect="1"/>
          </p:cNvPicPr>
          <p:nvPr/>
        </p:nvPicPr>
        <p:blipFill>
          <a:blip r:embed="rId10"/>
          <a:stretch>
            <a:fillRect/>
          </a:stretch>
        </p:blipFill>
        <p:spPr>
          <a:xfrm>
            <a:off x="1800526" y="1614724"/>
            <a:ext cx="621096" cy="791167"/>
          </a:xfrm>
          <a:prstGeom prst="rect">
            <a:avLst/>
          </a:prstGeom>
        </p:spPr>
      </p:pic>
      <p:pic>
        <p:nvPicPr>
          <p:cNvPr id="15" name="图片 14">
            <a:extLst>
              <a:ext uri="{FF2B5EF4-FFF2-40B4-BE49-F238E27FC236}">
                <a16:creationId xmlns:a16="http://schemas.microsoft.com/office/drawing/2014/main" id="{121F0E8C-3DD7-2E64-64E1-437227B95F12}"/>
              </a:ext>
            </a:extLst>
          </p:cNvPr>
          <p:cNvPicPr>
            <a:picLocks noChangeAspect="1"/>
          </p:cNvPicPr>
          <p:nvPr/>
        </p:nvPicPr>
        <p:blipFill>
          <a:blip r:embed="rId11"/>
          <a:stretch>
            <a:fillRect/>
          </a:stretch>
        </p:blipFill>
        <p:spPr>
          <a:xfrm>
            <a:off x="2438112" y="1605613"/>
            <a:ext cx="638316" cy="800278"/>
          </a:xfrm>
          <a:prstGeom prst="rect">
            <a:avLst/>
          </a:prstGeom>
        </p:spPr>
      </p:pic>
      <p:sp>
        <p:nvSpPr>
          <p:cNvPr id="12" name="Rectangle 11">
            <a:extLst>
              <a:ext uri="{FF2B5EF4-FFF2-40B4-BE49-F238E27FC236}">
                <a16:creationId xmlns:a16="http://schemas.microsoft.com/office/drawing/2014/main" id="{8C3A0A63-D052-EA83-BC64-685F7BE01183}"/>
              </a:ext>
            </a:extLst>
          </p:cNvPr>
          <p:cNvSpPr/>
          <p:nvPr/>
        </p:nvSpPr>
        <p:spPr bwMode="auto">
          <a:xfrm>
            <a:off x="6141245" y="1095192"/>
            <a:ext cx="5892004" cy="323377"/>
          </a:xfrm>
          <a:prstGeom prst="rect">
            <a:avLst/>
          </a:prstGeom>
          <a:solidFill>
            <a:srgbClr val="0031A7"/>
          </a:solidFill>
          <a:ln>
            <a:noFill/>
          </a:ln>
          <a:effec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spcAft>
                <a:spcPts val="0"/>
              </a:spcAft>
              <a:buClrTx/>
              <a:buSzTx/>
              <a:buFontTx/>
              <a:buNone/>
              <a:tabLst/>
            </a:pPr>
            <a:r>
              <a:rPr kumimoji="0" lang="en-US" altLang="zh-CN" b="1" u="none" strike="noStrike" kern="1200" cap="none" spc="0" normalizeH="0" noProof="0" dirty="0">
                <a:ln>
                  <a:noFill/>
                </a:ln>
                <a:solidFill>
                  <a:schemeClr val="bg1"/>
                </a:solidFill>
                <a:effectLst/>
                <a:uLnTx/>
                <a:uFillTx/>
                <a:latin typeface="+mj-ea"/>
                <a:ea typeface="+mj-ea"/>
                <a:cs typeface="Verdana" panose="020B0604030504040204" pitchFamily="34" charset="0"/>
              </a:rPr>
              <a:t>HD</a:t>
            </a:r>
            <a:r>
              <a:rPr kumimoji="0" lang="zh-CN" altLang="en-US" b="1" u="none" strike="noStrike" kern="1200" cap="none" spc="0" normalizeH="0" noProof="0" dirty="0">
                <a:ln>
                  <a:noFill/>
                </a:ln>
                <a:solidFill>
                  <a:schemeClr val="bg1"/>
                </a:solidFill>
                <a:effectLst/>
                <a:uLnTx/>
                <a:uFillTx/>
                <a:latin typeface="+mj-ea"/>
                <a:ea typeface="+mj-ea"/>
                <a:cs typeface="Verdana" panose="020B0604030504040204" pitchFamily="34" charset="0"/>
              </a:rPr>
              <a:t>相关舞蹈病疾病负担</a:t>
            </a:r>
          </a:p>
        </p:txBody>
      </p:sp>
      <p:sp>
        <p:nvSpPr>
          <p:cNvPr id="11" name="矩形 10">
            <a:extLst>
              <a:ext uri="{FF2B5EF4-FFF2-40B4-BE49-F238E27FC236}">
                <a16:creationId xmlns:a16="http://schemas.microsoft.com/office/drawing/2014/main" id="{04947744-579B-EAD3-63B0-C04EBA2C932B}"/>
              </a:ext>
            </a:extLst>
          </p:cNvPr>
          <p:cNvSpPr/>
          <p:nvPr/>
        </p:nvSpPr>
        <p:spPr>
          <a:xfrm>
            <a:off x="0" y="5298"/>
            <a:ext cx="1485172"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基本信息</a:t>
            </a:r>
            <a:r>
              <a:rPr lang="en-US" altLang="zh-CN" b="1" dirty="0">
                <a:cs typeface="+mn-ea"/>
                <a:sym typeface="+mn-lt"/>
              </a:rPr>
              <a:t>2/3</a:t>
            </a:r>
            <a:endParaRPr lang="zh-CN" altLang="en-US" b="1" dirty="0">
              <a:cs typeface="+mn-ea"/>
              <a:sym typeface="+mn-lt"/>
            </a:endParaRPr>
          </a:p>
        </p:txBody>
      </p:sp>
    </p:spTree>
    <p:extLst>
      <p:ext uri="{BB962C8B-B14F-4D97-AF65-F5344CB8AC3E}">
        <p14:creationId xmlns:p14="http://schemas.microsoft.com/office/powerpoint/2010/main" val="179975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19510AD-1FF7-F8FF-090C-A53F61FB5E0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6" name="think-cell data - do not delete" hidden="1">
                        <a:extLst>
                          <a:ext uri="{FF2B5EF4-FFF2-40B4-BE49-F238E27FC236}">
                            <a16:creationId xmlns:a16="http://schemas.microsoft.com/office/drawing/2014/main" id="{619510AD-1FF7-F8FF-090C-A53F61FB5E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A6146F8E-0204-51BC-54D6-A6C2F0D24AAE}"/>
              </a:ext>
            </a:extLst>
          </p:cNvPr>
          <p:cNvSpPr>
            <a:spLocks noGrp="1"/>
          </p:cNvSpPr>
          <p:nvPr>
            <p:ph type="title"/>
          </p:nvPr>
        </p:nvSpPr>
        <p:spPr/>
        <p:txBody>
          <a:bodyPr vert="horz" rIns="91440">
            <a:noAutofit/>
          </a:bodyPr>
          <a:lstStyle/>
          <a:p>
            <a:pPr>
              <a:lnSpc>
                <a:spcPct val="100000"/>
              </a:lnSpc>
            </a:pPr>
            <a:r>
              <a:rPr lang="en-US" altLang="zh-CN" sz="2400" b="1" dirty="0">
                <a:solidFill>
                  <a:schemeClr val="tx1"/>
                </a:solidFill>
                <a:cs typeface="+mn-ea"/>
                <a:sym typeface="+mn-lt"/>
              </a:rPr>
              <a:t>TD</a:t>
            </a:r>
            <a:r>
              <a:rPr lang="zh-CN" altLang="en-US" sz="2400" b="1" dirty="0">
                <a:solidFill>
                  <a:schemeClr val="tx1"/>
                </a:solidFill>
                <a:cs typeface="+mn-ea"/>
                <a:sym typeface="+mn-lt"/>
              </a:rPr>
              <a:t>和</a:t>
            </a:r>
            <a:r>
              <a:rPr lang="en-US" altLang="zh-CN" sz="2400" b="1" dirty="0">
                <a:solidFill>
                  <a:schemeClr val="tx1"/>
                </a:solidFill>
                <a:cs typeface="+mn-ea"/>
                <a:sym typeface="+mn-lt"/>
              </a:rPr>
              <a:t>HD</a:t>
            </a:r>
            <a:r>
              <a:rPr lang="zh-CN" altLang="en-US" sz="2400" b="1" dirty="0">
                <a:solidFill>
                  <a:schemeClr val="tx1"/>
                </a:solidFill>
                <a:cs typeface="+mn-ea"/>
                <a:sym typeface="+mn-lt"/>
              </a:rPr>
              <a:t>患者均存在吞咽困难，服药难度高，</a:t>
            </a:r>
            <a:r>
              <a:rPr lang="zh-CN" altLang="en-US" sz="2400" b="1" dirty="0">
                <a:solidFill>
                  <a:srgbClr val="0031A7"/>
                </a:solidFill>
                <a:cs typeface="+mn-ea"/>
                <a:sym typeface="+mn-lt"/>
              </a:rPr>
              <a:t>缓释剂型减少服药次数和片数、不受进食影响，可提升依从性</a:t>
            </a:r>
            <a:r>
              <a:rPr lang="zh-CN" altLang="en-US" sz="2400" b="1" dirty="0">
                <a:solidFill>
                  <a:schemeClr val="tx1"/>
                </a:solidFill>
                <a:cs typeface="+mn-ea"/>
                <a:sym typeface="+mn-lt"/>
              </a:rPr>
              <a:t>，更具有临床意义</a:t>
            </a:r>
          </a:p>
        </p:txBody>
      </p:sp>
      <p:sp>
        <p:nvSpPr>
          <p:cNvPr id="5" name="灯片编号占位符 4">
            <a:extLst>
              <a:ext uri="{FF2B5EF4-FFF2-40B4-BE49-F238E27FC236}">
                <a16:creationId xmlns:a16="http://schemas.microsoft.com/office/drawing/2014/main" id="{ABD9D21A-FFB5-DEB8-0F5C-10F696754054}"/>
              </a:ext>
            </a:extLst>
          </p:cNvPr>
          <p:cNvSpPr>
            <a:spLocks noGrp="1"/>
          </p:cNvSpPr>
          <p:nvPr>
            <p:ph type="sldNum" sz="quarter" idx="4"/>
          </p:nvPr>
        </p:nvSpPr>
        <p:spPr/>
        <p:txBody>
          <a:bodyPr/>
          <a:lstStyle/>
          <a:p>
            <a:r>
              <a:rPr lang="en-US">
                <a:cs typeface="+mn-ea"/>
                <a:sym typeface="+mn-lt"/>
              </a:rPr>
              <a:t>| </a:t>
            </a:r>
            <a:fld id="{C2832ACA-4727-4D4C-ACEE-24DD06899962}" type="slidenum">
              <a:rPr lang="en-US" smtClean="0">
                <a:cs typeface="+mn-ea"/>
                <a:sym typeface="+mn-lt"/>
              </a:rPr>
              <a:pPr/>
              <a:t>5</a:t>
            </a:fld>
            <a:r>
              <a:rPr lang="en-US">
                <a:cs typeface="+mn-ea"/>
                <a:sym typeface="+mn-lt"/>
              </a:rPr>
              <a:t> </a:t>
            </a:r>
            <a:endParaRPr lang="en-US" dirty="0">
              <a:cs typeface="+mn-ea"/>
              <a:sym typeface="+mn-lt"/>
            </a:endParaRPr>
          </a:p>
        </p:txBody>
      </p:sp>
      <p:sp>
        <p:nvSpPr>
          <p:cNvPr id="15" name="Rectangle 8">
            <a:extLst>
              <a:ext uri="{FF2B5EF4-FFF2-40B4-BE49-F238E27FC236}">
                <a16:creationId xmlns:a16="http://schemas.microsoft.com/office/drawing/2014/main" id="{019C2F26-E04E-56CF-7AF1-724FAE42BED1}"/>
              </a:ext>
            </a:extLst>
          </p:cNvPr>
          <p:cNvSpPr/>
          <p:nvPr/>
        </p:nvSpPr>
        <p:spPr>
          <a:xfrm>
            <a:off x="739323" y="6350169"/>
            <a:ext cx="10094140" cy="507831"/>
          </a:xfrm>
          <a:prstGeom prst="rect">
            <a:avLst/>
          </a:prstGeom>
        </p:spPr>
        <p:txBody>
          <a:bodyPr wrap="square">
            <a:spAutoFit/>
          </a:bodyPr>
          <a:lstStyle/>
          <a:p>
            <a:r>
              <a:rPr lang="de-DE" altLang="zh-CN" sz="900" dirty="0">
                <a:solidFill>
                  <a:srgbClr val="212121"/>
                </a:solidFill>
                <a:cs typeface="+mn-ea"/>
                <a:sym typeface="+mn-lt"/>
              </a:rPr>
              <a:t>1</a:t>
            </a:r>
            <a:r>
              <a:rPr lang="de-DE" altLang="zh-CN" sz="900" b="0" i="0" dirty="0">
                <a:solidFill>
                  <a:srgbClr val="212121"/>
                </a:solidFill>
                <a:effectLst/>
                <a:cs typeface="+mn-ea"/>
                <a:sym typeface="+mn-lt"/>
              </a:rPr>
              <a:t>.</a:t>
            </a:r>
            <a:r>
              <a:rPr lang="zh-CN" altLang="en-US" sz="900" b="0" i="0" dirty="0">
                <a:solidFill>
                  <a:srgbClr val="222222"/>
                </a:solidFill>
                <a:effectLst/>
                <a:latin typeface="PingFangSC-Regular"/>
              </a:rPr>
              <a:t>刘登堂</a:t>
            </a:r>
            <a:r>
              <a:rPr lang="en-US" altLang="zh-CN" sz="900" b="0" i="0" dirty="0">
                <a:solidFill>
                  <a:srgbClr val="222222"/>
                </a:solidFill>
                <a:effectLst/>
                <a:latin typeface="PingFangSC-Regular"/>
              </a:rPr>
              <a:t>,</a:t>
            </a:r>
            <a:r>
              <a:rPr lang="zh-CN" altLang="en-US" sz="900" b="0" i="0" dirty="0">
                <a:solidFill>
                  <a:srgbClr val="222222"/>
                </a:solidFill>
                <a:effectLst/>
                <a:latin typeface="PingFangSC-Regular"/>
              </a:rPr>
              <a:t> </a:t>
            </a:r>
            <a:r>
              <a:rPr lang="en-US" altLang="zh-CN" sz="900" b="0" i="0" dirty="0">
                <a:solidFill>
                  <a:srgbClr val="222222"/>
                </a:solidFill>
                <a:effectLst/>
                <a:latin typeface="PingFangSC-Regular"/>
              </a:rPr>
              <a:t>et al.</a:t>
            </a:r>
            <a:r>
              <a:rPr lang="zh-CN" altLang="en-US" sz="900" b="0" i="0" dirty="0">
                <a:solidFill>
                  <a:srgbClr val="222222"/>
                </a:solidFill>
                <a:effectLst/>
                <a:latin typeface="PingFangSC-Regular"/>
              </a:rPr>
              <a:t>中国神经精神疾病杂志</a:t>
            </a:r>
            <a:r>
              <a:rPr lang="en-US" altLang="zh-CN" sz="900" b="0" i="0" dirty="0">
                <a:solidFill>
                  <a:srgbClr val="222222"/>
                </a:solidFill>
                <a:effectLst/>
                <a:latin typeface="PingFangSC-Regular"/>
              </a:rPr>
              <a:t>, 2025(2).2. </a:t>
            </a:r>
            <a:r>
              <a:rPr lang="fr-FR" altLang="zh-CN" sz="900" b="0" i="0" dirty="0">
                <a:solidFill>
                  <a:srgbClr val="222222"/>
                </a:solidFill>
                <a:effectLst/>
                <a:latin typeface="PingFangSC-Regular"/>
              </a:rPr>
              <a:t>Hauser RA, et al. CNS Spectr. 2022 Apr;27(2):208-217</a:t>
            </a:r>
            <a:r>
              <a:rPr lang="en-US" altLang="zh-CN" sz="900" dirty="0">
                <a:solidFill>
                  <a:srgbClr val="222222"/>
                </a:solidFill>
                <a:latin typeface="PingFangSC-Regular"/>
              </a:rPr>
              <a:t>.</a:t>
            </a:r>
            <a:r>
              <a:rPr lang="zh-CN" altLang="en-US" sz="900" dirty="0">
                <a:solidFill>
                  <a:srgbClr val="222222"/>
                </a:solidFill>
                <a:latin typeface="PingFangSC-Regular"/>
              </a:rPr>
              <a:t> </a:t>
            </a:r>
            <a:r>
              <a:rPr lang="en-US" altLang="zh-CN" sz="900" dirty="0">
                <a:solidFill>
                  <a:srgbClr val="222222"/>
                </a:solidFill>
                <a:latin typeface="PingFangSC-Regular"/>
              </a:rPr>
              <a:t>3.</a:t>
            </a:r>
            <a:r>
              <a:rPr lang="en-US" altLang="zh-CN" sz="900" b="0" i="0" dirty="0">
                <a:solidFill>
                  <a:srgbClr val="222222"/>
                </a:solidFill>
                <a:effectLst/>
                <a:latin typeface="PingFangSC-Regular"/>
              </a:rPr>
              <a:t>Heemskerk AW, et al. Dysphagia. 2011 Mar;26(1):62-6.4. </a:t>
            </a:r>
            <a:r>
              <a:rPr lang="en-US" altLang="zh-CN" sz="900" b="0" i="0" dirty="0" err="1">
                <a:solidFill>
                  <a:srgbClr val="222222"/>
                </a:solidFill>
                <a:effectLst/>
                <a:latin typeface="PingFangSC-Regular"/>
              </a:rPr>
              <a:t>Kalkers</a:t>
            </a:r>
            <a:r>
              <a:rPr lang="en-US" altLang="zh-CN" sz="900" b="0" i="0" dirty="0">
                <a:solidFill>
                  <a:srgbClr val="222222"/>
                </a:solidFill>
                <a:effectLst/>
                <a:latin typeface="PingFangSC-Regular"/>
              </a:rPr>
              <a:t> K, et al. J </a:t>
            </a:r>
            <a:r>
              <a:rPr lang="en-US" altLang="zh-CN" sz="900" b="0" i="0" dirty="0" err="1">
                <a:solidFill>
                  <a:srgbClr val="222222"/>
                </a:solidFill>
                <a:effectLst/>
                <a:latin typeface="PingFangSC-Regular"/>
              </a:rPr>
              <a:t>Nutr</a:t>
            </a:r>
            <a:r>
              <a:rPr lang="en-US" altLang="zh-CN" sz="900" b="0" i="0" dirty="0">
                <a:solidFill>
                  <a:srgbClr val="222222"/>
                </a:solidFill>
                <a:effectLst/>
                <a:latin typeface="PingFangSC-Regular"/>
              </a:rPr>
              <a:t> Health Aging. 2022;26(4):332-338</a:t>
            </a:r>
            <a:r>
              <a:rPr lang="en-US" altLang="zh-CN" sz="900" dirty="0">
                <a:solidFill>
                  <a:srgbClr val="222222"/>
                </a:solidFill>
                <a:latin typeface="PingFangSC-Regular"/>
              </a:rPr>
              <a:t>.</a:t>
            </a:r>
            <a:r>
              <a:rPr lang="zh-CN" altLang="en-US" sz="900" dirty="0">
                <a:solidFill>
                  <a:srgbClr val="222222"/>
                </a:solidFill>
                <a:latin typeface="PingFangSC-Regular"/>
              </a:rPr>
              <a:t> </a:t>
            </a:r>
            <a:r>
              <a:rPr lang="en-US" altLang="zh-CN" sz="900" dirty="0">
                <a:solidFill>
                  <a:srgbClr val="222222"/>
                </a:solidFill>
                <a:latin typeface="PingFangSC-Regular"/>
              </a:rPr>
              <a:t>5</a:t>
            </a:r>
            <a:r>
              <a:rPr lang="en-US" altLang="zh-CN" sz="900" b="0" i="0" dirty="0">
                <a:solidFill>
                  <a:srgbClr val="222222"/>
                </a:solidFill>
                <a:effectLst/>
                <a:latin typeface="PingFangSC-Regular"/>
              </a:rPr>
              <a:t>.</a:t>
            </a:r>
            <a:r>
              <a:rPr lang="zh-CN" altLang="en-US" sz="900" b="0" i="0" dirty="0">
                <a:solidFill>
                  <a:srgbClr val="212121"/>
                </a:solidFill>
                <a:effectLst/>
                <a:cs typeface="+mn-ea"/>
                <a:sym typeface="+mn-lt"/>
              </a:rPr>
              <a:t>氘丁苯那嗪说明书</a:t>
            </a:r>
            <a:r>
              <a:rPr lang="en-US" altLang="zh-CN" sz="900" b="0" i="0" dirty="0">
                <a:solidFill>
                  <a:srgbClr val="212121"/>
                </a:solidFill>
                <a:effectLst/>
                <a:cs typeface="+mn-ea"/>
                <a:sym typeface="+mn-lt"/>
              </a:rPr>
              <a:t>.</a:t>
            </a:r>
            <a:r>
              <a:rPr lang="en-US" altLang="zh-CN" sz="900" dirty="0">
                <a:solidFill>
                  <a:srgbClr val="212121"/>
                </a:solidFill>
                <a:cs typeface="+mn-ea"/>
                <a:sym typeface="+mn-lt"/>
              </a:rPr>
              <a:t>6</a:t>
            </a:r>
            <a:r>
              <a:rPr lang="en-US" altLang="zh-CN" sz="900" b="0" i="0" dirty="0">
                <a:solidFill>
                  <a:srgbClr val="212121"/>
                </a:solidFill>
                <a:effectLst/>
                <a:cs typeface="+mn-ea"/>
                <a:sym typeface="+mn-lt"/>
              </a:rPr>
              <a:t>.</a:t>
            </a:r>
            <a:r>
              <a:rPr lang="en-US" altLang="zh-CN" sz="900" dirty="0">
                <a:cs typeface="+mn-ea"/>
                <a:sym typeface="+mn-lt"/>
              </a:rPr>
              <a:t>PEREZ-RODRIGUEZ M </a:t>
            </a:r>
            <a:r>
              <a:rPr lang="en-US" altLang="zh-CN" sz="900" dirty="0" err="1">
                <a:cs typeface="+mn-ea"/>
                <a:sym typeface="+mn-lt"/>
              </a:rPr>
              <a:t>M</a:t>
            </a:r>
            <a:r>
              <a:rPr lang="en-US" altLang="zh-CN" sz="900" dirty="0">
                <a:cs typeface="+mn-ea"/>
                <a:sym typeface="+mn-lt"/>
              </a:rPr>
              <a:t>, et al. Value in Health, 2025, 28(6, Supplement 1): S240.</a:t>
            </a:r>
            <a:r>
              <a:rPr lang="zh-CN" altLang="en-US" sz="900" dirty="0">
                <a:cs typeface="+mn-ea"/>
                <a:sym typeface="+mn-lt"/>
              </a:rPr>
              <a:t> </a:t>
            </a:r>
            <a:r>
              <a:rPr lang="en-US" altLang="zh-CN" sz="900" dirty="0">
                <a:cs typeface="+mn-ea"/>
                <a:sym typeface="+mn-lt"/>
              </a:rPr>
              <a:t>7.</a:t>
            </a:r>
            <a:r>
              <a:rPr lang="en-US" altLang="zh-CN" sz="900" b="0" i="0" dirty="0">
                <a:solidFill>
                  <a:srgbClr val="212121"/>
                </a:solidFill>
                <a:effectLst/>
                <a:cs typeface="+mn-ea"/>
                <a:sym typeface="+mn-lt"/>
              </a:rPr>
              <a:t> U.S. Food and Drug Administration, Center for Drug Evaluation and Research. (2024). Clinical pharmacology review(s) (Application No. 216354Orig1s000).</a:t>
            </a:r>
            <a:r>
              <a:rPr lang="en-US" altLang="zh-CN" sz="900" dirty="0">
                <a:cs typeface="+mn-ea"/>
                <a:sym typeface="+mn-lt"/>
              </a:rPr>
              <a:t>8.</a:t>
            </a:r>
            <a:r>
              <a:rPr kumimoji="0" lang="en-US" altLang="zh-CN" sz="900" b="0" i="0" u="none" strike="noStrike" kern="1200" cap="none" spc="0" normalizeH="0" baseline="0" noProof="0" dirty="0">
                <a:ln>
                  <a:noFill/>
                </a:ln>
                <a:solidFill>
                  <a:srgbClr val="424242"/>
                </a:solidFill>
                <a:effectLst/>
                <a:uLnTx/>
                <a:uFillTx/>
                <a:cs typeface="+mn-ea"/>
                <a:sym typeface="+mn-lt"/>
              </a:rPr>
              <a:t> </a:t>
            </a:r>
            <a:r>
              <a:rPr kumimoji="0" lang="en-US" altLang="zh-CN" sz="900" b="0" i="0" u="none" strike="noStrike" kern="1200" cap="none" spc="0" normalizeH="0" baseline="0" noProof="0" dirty="0" err="1">
                <a:ln>
                  <a:noFill/>
                </a:ln>
                <a:solidFill>
                  <a:srgbClr val="424242"/>
                </a:solidFill>
                <a:effectLst/>
                <a:uLnTx/>
                <a:uFillTx/>
                <a:cs typeface="+mn-ea"/>
                <a:sym typeface="+mn-lt"/>
              </a:rPr>
              <a:t>Sunzel</a:t>
            </a:r>
            <a:r>
              <a:rPr kumimoji="0" lang="en-US" altLang="zh-CN" sz="900" b="0" i="0" u="none" strike="noStrike" kern="1200" cap="none" spc="0" normalizeH="0" baseline="0" noProof="0" dirty="0">
                <a:ln>
                  <a:noFill/>
                </a:ln>
                <a:solidFill>
                  <a:srgbClr val="424242"/>
                </a:solidFill>
                <a:effectLst/>
                <a:uLnTx/>
                <a:uFillTx/>
                <a:cs typeface="+mn-ea"/>
                <a:sym typeface="+mn-lt"/>
              </a:rPr>
              <a:t> EM, et al. Clin </a:t>
            </a:r>
            <a:r>
              <a:rPr kumimoji="0" lang="en-US" altLang="zh-CN" sz="900" b="0" i="0" u="none" strike="noStrike" kern="1200" cap="none" spc="0" normalizeH="0" baseline="0" noProof="0" dirty="0" err="1">
                <a:ln>
                  <a:noFill/>
                </a:ln>
                <a:solidFill>
                  <a:srgbClr val="424242"/>
                </a:solidFill>
                <a:effectLst/>
                <a:uLnTx/>
                <a:uFillTx/>
                <a:cs typeface="+mn-ea"/>
                <a:sym typeface="+mn-lt"/>
              </a:rPr>
              <a:t>Pharmacol</a:t>
            </a:r>
            <a:r>
              <a:rPr kumimoji="0" lang="en-US" altLang="zh-CN" sz="900" b="0" i="0" u="none" strike="noStrike" kern="1200" cap="none" spc="0" normalizeH="0" baseline="0" noProof="0" dirty="0">
                <a:ln>
                  <a:noFill/>
                </a:ln>
                <a:solidFill>
                  <a:srgbClr val="424242"/>
                </a:solidFill>
                <a:effectLst/>
                <a:uLnTx/>
                <a:uFillTx/>
                <a:cs typeface="+mn-ea"/>
                <a:sym typeface="+mn-lt"/>
              </a:rPr>
              <a:t> Drug Dev. 2024;13 (3):224-232</a:t>
            </a:r>
          </a:p>
        </p:txBody>
      </p:sp>
      <p:grpSp>
        <p:nvGrpSpPr>
          <p:cNvPr id="49" name="组合 48">
            <a:extLst>
              <a:ext uri="{FF2B5EF4-FFF2-40B4-BE49-F238E27FC236}">
                <a16:creationId xmlns:a16="http://schemas.microsoft.com/office/drawing/2014/main" id="{8DCABD3E-DE36-B854-E7CC-6E61241996C5}"/>
              </a:ext>
            </a:extLst>
          </p:cNvPr>
          <p:cNvGrpSpPr/>
          <p:nvPr/>
        </p:nvGrpSpPr>
        <p:grpSpPr>
          <a:xfrm>
            <a:off x="533072" y="961386"/>
            <a:ext cx="11028387" cy="1268143"/>
            <a:chOff x="907528" y="1568026"/>
            <a:chExt cx="4183764" cy="4251398"/>
          </a:xfrm>
        </p:grpSpPr>
        <p:sp>
          <p:nvSpPr>
            <p:cNvPr id="50" name="矩形: 圆角 49">
              <a:extLst>
                <a:ext uri="{FF2B5EF4-FFF2-40B4-BE49-F238E27FC236}">
                  <a16:creationId xmlns:a16="http://schemas.microsoft.com/office/drawing/2014/main" id="{434A321E-907D-69C5-6396-E9F1478A41C7}"/>
                </a:ext>
              </a:extLst>
            </p:cNvPr>
            <p:cNvSpPr/>
            <p:nvPr/>
          </p:nvSpPr>
          <p:spPr>
            <a:xfrm rot="16200000">
              <a:off x="873711" y="1601844"/>
              <a:ext cx="4251397" cy="4183764"/>
            </a:xfrm>
            <a:prstGeom prst="roundRect">
              <a:avLst>
                <a:gd name="adj" fmla="val 3288"/>
              </a:avLst>
            </a:prstGeom>
            <a:solidFill>
              <a:srgbClr val="E5EEF9"/>
            </a:solidFill>
            <a:ln w="25400" cap="flat" cmpd="sng" algn="ctr">
              <a:noFill/>
              <a:prstDash val="solid"/>
            </a:ln>
            <a:effectLst>
              <a:innerShdw blurRad="241300" dist="127000" dir="5400000">
                <a:schemeClr val="accent1">
                  <a:lumMod val="10000"/>
                  <a:lumOff val="90000"/>
                  <a:alpha val="54000"/>
                </a:scheme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51" name="矩形: 圆角 50">
              <a:extLst>
                <a:ext uri="{FF2B5EF4-FFF2-40B4-BE49-F238E27FC236}">
                  <a16:creationId xmlns:a16="http://schemas.microsoft.com/office/drawing/2014/main" id="{141D798A-8060-70AE-8C98-66793EFFC1CB}"/>
                </a:ext>
              </a:extLst>
            </p:cNvPr>
            <p:cNvSpPr/>
            <p:nvPr/>
          </p:nvSpPr>
          <p:spPr>
            <a:xfrm rot="16200000">
              <a:off x="873711" y="1601843"/>
              <a:ext cx="4251397" cy="4183764"/>
            </a:xfrm>
            <a:prstGeom prst="roundRect">
              <a:avLst>
                <a:gd name="adj" fmla="val 3288"/>
              </a:avLst>
            </a:prstGeom>
            <a:no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grpSp>
      <p:sp>
        <p:nvSpPr>
          <p:cNvPr id="19" name="AutoShape 4">
            <a:extLst>
              <a:ext uri="{FF2B5EF4-FFF2-40B4-BE49-F238E27FC236}">
                <a16:creationId xmlns:a16="http://schemas.microsoft.com/office/drawing/2014/main" id="{63522AAC-1F1E-6EEC-BDF9-0A21FD58A5EC}"/>
              </a:ext>
            </a:extLst>
          </p:cNvPr>
          <p:cNvSpPr/>
          <p:nvPr/>
        </p:nvSpPr>
        <p:spPr>
          <a:xfrm>
            <a:off x="6495247" y="2535855"/>
            <a:ext cx="5066212" cy="3655904"/>
          </a:xfrm>
          <a:prstGeom prst="roundRect">
            <a:avLst>
              <a:gd name="adj" fmla="val 3333"/>
            </a:avLst>
          </a:prstGeom>
          <a:solidFill>
            <a:srgbClr val="FFFFFF">
              <a:alpha val="100000"/>
            </a:srgbClr>
          </a:solidFill>
          <a:ln w="12700" cap="flat" cmpd="sng">
            <a:solidFill>
              <a:srgbClr val="0031A7"/>
            </a:solidFill>
            <a:prstDash val="solid"/>
            <a:round/>
          </a:ln>
          <a:effectLst/>
        </p:spPr>
        <p:txBody>
          <a:bodyPr vert="horz" wrap="square" lIns="63500" tIns="63500" rIns="63500" bIns="63500" rtlCol="0" anchor="ctr"/>
          <a:lstStyle/>
          <a:p>
            <a:pPr algn="ctr"/>
            <a:endParaRPr dirty="0"/>
          </a:p>
        </p:txBody>
      </p:sp>
      <p:sp>
        <p:nvSpPr>
          <p:cNvPr id="17" name="AutoShape 4">
            <a:extLst>
              <a:ext uri="{FF2B5EF4-FFF2-40B4-BE49-F238E27FC236}">
                <a16:creationId xmlns:a16="http://schemas.microsoft.com/office/drawing/2014/main" id="{62CDA443-286F-CFDF-8D23-0DCB620EFCB2}"/>
              </a:ext>
            </a:extLst>
          </p:cNvPr>
          <p:cNvSpPr/>
          <p:nvPr/>
        </p:nvSpPr>
        <p:spPr>
          <a:xfrm>
            <a:off x="570582" y="2535855"/>
            <a:ext cx="4977861" cy="3655904"/>
          </a:xfrm>
          <a:prstGeom prst="roundRect">
            <a:avLst>
              <a:gd name="adj" fmla="val 3333"/>
            </a:avLst>
          </a:prstGeom>
          <a:solidFill>
            <a:srgbClr val="FFFFFF">
              <a:alpha val="100000"/>
            </a:srgbClr>
          </a:solidFill>
          <a:ln w="12700" cap="flat" cmpd="sng">
            <a:solidFill>
              <a:srgbClr val="0031A7"/>
            </a:solidFill>
            <a:prstDash val="solid"/>
            <a:round/>
          </a:ln>
          <a:effectLst/>
        </p:spPr>
        <p:txBody>
          <a:bodyPr vert="horz" wrap="square" lIns="63500" tIns="63500" rIns="63500" bIns="63500" rtlCol="0" anchor="ctr"/>
          <a:lstStyle/>
          <a:p>
            <a:pPr algn="ctr"/>
            <a:endParaRPr dirty="0"/>
          </a:p>
        </p:txBody>
      </p:sp>
      <p:sp>
        <p:nvSpPr>
          <p:cNvPr id="16" name="文本框 15">
            <a:extLst>
              <a:ext uri="{FF2B5EF4-FFF2-40B4-BE49-F238E27FC236}">
                <a16:creationId xmlns:a16="http://schemas.microsoft.com/office/drawing/2014/main" id="{FD036084-49D4-BBC3-2970-694A964A4136}"/>
              </a:ext>
            </a:extLst>
          </p:cNvPr>
          <p:cNvSpPr txBox="1"/>
          <p:nvPr/>
        </p:nvSpPr>
        <p:spPr>
          <a:xfrm>
            <a:off x="630541" y="4749154"/>
            <a:ext cx="4528803" cy="1323439"/>
          </a:xfrm>
          <a:prstGeom prst="rect">
            <a:avLst/>
          </a:prstGeom>
          <a:noFill/>
        </p:spPr>
        <p:txBody>
          <a:bodyPr wrap="square">
            <a:spAutoFit/>
          </a:bodyPr>
          <a:lstStyle/>
          <a:p>
            <a:pPr marL="285750" indent="-285750">
              <a:spcAft>
                <a:spcPts val="300"/>
              </a:spcAft>
              <a:buFont typeface="Arial" panose="020B0604020202020204" pitchFamily="34" charset="0"/>
              <a:buChar char="•"/>
            </a:pPr>
            <a:r>
              <a:rPr lang="zh-CN" altLang="en-US" sz="1400" dirty="0">
                <a:effectLst/>
                <a:cs typeface="+mn-ea"/>
                <a:sym typeface="+mn-lt"/>
              </a:rPr>
              <a:t>每日</a:t>
            </a:r>
            <a:r>
              <a:rPr lang="zh-CN" altLang="en-US" sz="1400" dirty="0">
                <a:solidFill>
                  <a:srgbClr val="0031A7"/>
                </a:solidFill>
                <a:effectLst/>
                <a:cs typeface="+mn-ea"/>
                <a:sym typeface="+mn-lt"/>
              </a:rPr>
              <a:t>两次</a:t>
            </a:r>
            <a:r>
              <a:rPr lang="zh-CN" altLang="en-US" sz="1400" dirty="0">
                <a:effectLst/>
                <a:cs typeface="+mn-ea"/>
                <a:sym typeface="+mn-lt"/>
              </a:rPr>
              <a:t>给药</a:t>
            </a:r>
            <a:r>
              <a:rPr lang="en-US" altLang="zh-CN" sz="1400" baseline="30000" dirty="0">
                <a:cs typeface="+mn-ea"/>
                <a:sym typeface="+mn-lt"/>
              </a:rPr>
              <a:t>5</a:t>
            </a:r>
            <a:r>
              <a:rPr lang="zh-CN" altLang="en-US" sz="1400" dirty="0">
                <a:cs typeface="+mn-ea"/>
                <a:sym typeface="+mn-lt"/>
              </a:rPr>
              <a:t>，容易出现漏服情况</a:t>
            </a:r>
            <a:endParaRPr lang="en-US" altLang="zh-CN" sz="1400" dirty="0">
              <a:cs typeface="+mn-ea"/>
              <a:sym typeface="+mn-lt"/>
            </a:endParaRPr>
          </a:p>
          <a:p>
            <a:pPr marL="285750" indent="-285750">
              <a:spcAft>
                <a:spcPts val="300"/>
              </a:spcAft>
              <a:buFont typeface="Arial" panose="020B0604020202020204" pitchFamily="34" charset="0"/>
              <a:buChar char="•"/>
            </a:pPr>
            <a:r>
              <a:rPr lang="zh-CN" altLang="en-US" sz="1400" dirty="0">
                <a:solidFill>
                  <a:srgbClr val="0031A7"/>
                </a:solidFill>
                <a:cs typeface="+mn-ea"/>
                <a:sym typeface="+mn-lt"/>
              </a:rPr>
              <a:t>需随餐</a:t>
            </a:r>
            <a:r>
              <a:rPr lang="zh-CN" altLang="en-US" sz="1400" dirty="0">
                <a:effectLst/>
                <a:cs typeface="+mn-ea"/>
                <a:sym typeface="+mn-lt"/>
              </a:rPr>
              <a:t>服用</a:t>
            </a:r>
            <a:r>
              <a:rPr lang="en-US" altLang="zh-CN" sz="1400" baseline="30000" dirty="0">
                <a:effectLst/>
                <a:cs typeface="+mn-ea"/>
                <a:sym typeface="+mn-lt"/>
              </a:rPr>
              <a:t>5</a:t>
            </a:r>
            <a:r>
              <a:rPr lang="zh-CN" altLang="en-US" sz="1400" dirty="0">
                <a:cs typeface="+mn-ea"/>
                <a:sym typeface="+mn-lt"/>
              </a:rPr>
              <a:t>，用药便利性不足</a:t>
            </a:r>
            <a:endParaRPr lang="en-US" altLang="zh-CN" sz="1400" dirty="0">
              <a:cs typeface="+mn-ea"/>
              <a:sym typeface="+mn-lt"/>
            </a:endParaRPr>
          </a:p>
          <a:p>
            <a:pPr marL="285750" indent="-285750">
              <a:spcAft>
                <a:spcPts val="300"/>
              </a:spcAft>
              <a:buFont typeface="Arial" panose="020B0604020202020204" pitchFamily="34" charset="0"/>
              <a:buChar char="•"/>
            </a:pPr>
            <a:r>
              <a:rPr lang="zh-CN" altLang="en-US" sz="1400" dirty="0">
                <a:solidFill>
                  <a:srgbClr val="0031A7"/>
                </a:solidFill>
                <a:effectLst/>
                <a:cs typeface="+mn-ea"/>
                <a:sym typeface="+mn-lt"/>
              </a:rPr>
              <a:t>仅</a:t>
            </a:r>
            <a:r>
              <a:rPr lang="en-US" altLang="zh-CN" sz="1400" dirty="0">
                <a:solidFill>
                  <a:srgbClr val="0031A7"/>
                </a:solidFill>
                <a:effectLst/>
                <a:cs typeface="+mn-ea"/>
                <a:sym typeface="+mn-lt"/>
              </a:rPr>
              <a:t>62%</a:t>
            </a:r>
            <a:r>
              <a:rPr lang="zh-CN" altLang="en-US" sz="1400" dirty="0">
                <a:solidFill>
                  <a:srgbClr val="0031A7"/>
                </a:solidFill>
                <a:effectLst/>
                <a:cs typeface="+mn-ea"/>
                <a:sym typeface="+mn-lt"/>
              </a:rPr>
              <a:t>的</a:t>
            </a:r>
            <a:r>
              <a:rPr lang="zh-CN" altLang="en-US" sz="1400" dirty="0">
                <a:effectLst/>
                <a:cs typeface="+mn-ea"/>
                <a:sym typeface="+mn-lt"/>
              </a:rPr>
              <a:t>患者达临床验证的有效</a:t>
            </a:r>
            <a:r>
              <a:rPr lang="zh-CN" altLang="en-US" sz="1400" dirty="0">
                <a:cs typeface="+mn-ea"/>
                <a:sym typeface="+mn-lt"/>
              </a:rPr>
              <a:t>维持剂量</a:t>
            </a:r>
            <a:r>
              <a:rPr lang="en-US" altLang="zh-CN" sz="1600" baseline="30000" dirty="0">
                <a:cs typeface="+mn-ea"/>
                <a:sym typeface="+mn-lt"/>
              </a:rPr>
              <a:t>6</a:t>
            </a:r>
          </a:p>
          <a:p>
            <a:pPr marL="285750" indent="-285750">
              <a:spcAft>
                <a:spcPts val="300"/>
              </a:spcAft>
              <a:buFont typeface="Arial" panose="020B0604020202020204" pitchFamily="34" charset="0"/>
              <a:buChar char="•"/>
            </a:pPr>
            <a:r>
              <a:rPr lang="zh-CN" altLang="en-US" sz="1400" dirty="0">
                <a:cs typeface="+mn-ea"/>
                <a:sym typeface="+mn-lt"/>
              </a:rPr>
              <a:t>最大规格为</a:t>
            </a:r>
            <a:r>
              <a:rPr lang="en-US" altLang="zh-CN" sz="1400" dirty="0">
                <a:cs typeface="+mn-ea"/>
                <a:sym typeface="+mn-lt"/>
              </a:rPr>
              <a:t>12mg</a:t>
            </a:r>
            <a:r>
              <a:rPr lang="zh-CN" altLang="en-US" sz="1400" dirty="0">
                <a:cs typeface="+mn-ea"/>
                <a:sym typeface="+mn-lt"/>
              </a:rPr>
              <a:t>，</a:t>
            </a:r>
            <a:r>
              <a:rPr lang="en-US" altLang="zh-CN" sz="1400" dirty="0">
                <a:cs typeface="+mn-ea"/>
                <a:sym typeface="+mn-lt"/>
              </a:rPr>
              <a:t>57.8%</a:t>
            </a:r>
            <a:r>
              <a:rPr lang="zh-CN" altLang="en-US" sz="1400" dirty="0">
                <a:cs typeface="+mn-ea"/>
                <a:sym typeface="+mn-lt"/>
              </a:rPr>
              <a:t>的患者需两次服用多片</a:t>
            </a:r>
            <a:endParaRPr lang="en-US" altLang="zh-CN" sz="1400" dirty="0">
              <a:cs typeface="+mn-ea"/>
              <a:sym typeface="+mn-lt"/>
            </a:endParaRPr>
          </a:p>
          <a:p>
            <a:pPr marL="285750" indent="-285750">
              <a:spcAft>
                <a:spcPts val="300"/>
              </a:spcAft>
              <a:buFont typeface="Arial" panose="020B0604020202020204" pitchFamily="34" charset="0"/>
              <a:buChar char="•"/>
            </a:pPr>
            <a:r>
              <a:rPr lang="zh-CN" altLang="en-US" sz="1400" dirty="0">
                <a:effectLst/>
                <a:cs typeface="+mn-ea"/>
                <a:sym typeface="+mn-lt"/>
              </a:rPr>
              <a:t>血药浓度波动</a:t>
            </a:r>
            <a:r>
              <a:rPr lang="en-US" altLang="zh-CN" sz="1400" baseline="30000" dirty="0">
                <a:cs typeface="+mn-ea"/>
                <a:sym typeface="+mn-lt"/>
              </a:rPr>
              <a:t>7</a:t>
            </a:r>
            <a:endParaRPr lang="en-US" altLang="zh-CN" sz="1400" baseline="30000" dirty="0">
              <a:effectLst/>
              <a:cs typeface="+mn-ea"/>
              <a:sym typeface="+mn-lt"/>
            </a:endParaRPr>
          </a:p>
        </p:txBody>
      </p:sp>
      <p:sp>
        <p:nvSpPr>
          <p:cNvPr id="20" name="文本框 19">
            <a:extLst>
              <a:ext uri="{FF2B5EF4-FFF2-40B4-BE49-F238E27FC236}">
                <a16:creationId xmlns:a16="http://schemas.microsoft.com/office/drawing/2014/main" id="{B091AA84-AAB1-55BE-61C5-BE4A1EE95A23}"/>
              </a:ext>
            </a:extLst>
          </p:cNvPr>
          <p:cNvSpPr txBox="1"/>
          <p:nvPr/>
        </p:nvSpPr>
        <p:spPr>
          <a:xfrm>
            <a:off x="830686" y="4170434"/>
            <a:ext cx="4551777" cy="639021"/>
          </a:xfrm>
          <a:prstGeom prst="rect">
            <a:avLst/>
          </a:prstGeom>
          <a:noFill/>
        </p:spPr>
        <p:txBody>
          <a:bodyPr wrap="square">
            <a:spAutoFit/>
          </a:bodyPr>
          <a:lstStyle/>
          <a:p>
            <a:pPr>
              <a:lnSpc>
                <a:spcPts val="2200"/>
              </a:lnSpc>
            </a:pPr>
            <a:r>
              <a:rPr lang="zh-CN" altLang="en-US" sz="1600" b="1" dirty="0">
                <a:solidFill>
                  <a:srgbClr val="0031A7"/>
                </a:solidFill>
                <a:cs typeface="+mn-ea"/>
                <a:sym typeface="+mn-lt"/>
              </a:rPr>
              <a:t>医保目录同时治疗</a:t>
            </a:r>
            <a:r>
              <a:rPr lang="en-US" altLang="zh-CN" sz="1600" b="1" dirty="0">
                <a:solidFill>
                  <a:srgbClr val="0031A7"/>
                </a:solidFill>
                <a:cs typeface="+mn-ea"/>
                <a:sym typeface="+mn-lt"/>
              </a:rPr>
              <a:t>TD</a:t>
            </a:r>
            <a:r>
              <a:rPr lang="zh-CN" altLang="en-US" sz="1600" b="1" dirty="0">
                <a:solidFill>
                  <a:srgbClr val="0031A7"/>
                </a:solidFill>
                <a:cs typeface="+mn-ea"/>
                <a:sym typeface="+mn-lt"/>
              </a:rPr>
              <a:t>和</a:t>
            </a:r>
            <a:r>
              <a:rPr lang="en-US" altLang="zh-CN" sz="1600" b="1" dirty="0">
                <a:solidFill>
                  <a:srgbClr val="0031A7"/>
                </a:solidFill>
                <a:cs typeface="+mn-ea"/>
                <a:sym typeface="+mn-lt"/>
              </a:rPr>
              <a:t>HD</a:t>
            </a:r>
            <a:r>
              <a:rPr lang="zh-CN" altLang="en-US" sz="1600" b="1" dirty="0">
                <a:solidFill>
                  <a:srgbClr val="0031A7"/>
                </a:solidFill>
                <a:cs typeface="+mn-ea"/>
                <a:sym typeface="+mn-lt"/>
              </a:rPr>
              <a:t>相关舞蹈病两个适应症仅有基础常释片</a:t>
            </a:r>
          </a:p>
        </p:txBody>
      </p:sp>
      <p:sp>
        <p:nvSpPr>
          <p:cNvPr id="84" name="zoom-out_359640">
            <a:extLst>
              <a:ext uri="{FF2B5EF4-FFF2-40B4-BE49-F238E27FC236}">
                <a16:creationId xmlns:a16="http://schemas.microsoft.com/office/drawing/2014/main" id="{F7AB9D14-91D5-CB0F-8012-F4A30C3E20B2}"/>
              </a:ext>
            </a:extLst>
          </p:cNvPr>
          <p:cNvSpPr/>
          <p:nvPr/>
        </p:nvSpPr>
        <p:spPr>
          <a:xfrm>
            <a:off x="598062" y="4291965"/>
            <a:ext cx="259000" cy="247803"/>
          </a:xfrm>
          <a:custGeom>
            <a:avLst/>
            <a:gdLst>
              <a:gd name="connsiteX0" fmla="*/ 216213 w 607639"/>
              <a:gd name="connsiteY0" fmla="*/ 247897 h 606722"/>
              <a:gd name="connsiteX1" fmla="*/ 445268 w 607639"/>
              <a:gd name="connsiteY1" fmla="*/ 247897 h 606722"/>
              <a:gd name="connsiteX2" fmla="*/ 445268 w 607639"/>
              <a:gd name="connsiteY2" fmla="*/ 304984 h 606722"/>
              <a:gd name="connsiteX3" fmla="*/ 216213 w 607639"/>
              <a:gd name="connsiteY3" fmla="*/ 304984 h 606722"/>
              <a:gd name="connsiteX4" fmla="*/ 330744 w 607639"/>
              <a:gd name="connsiteY4" fmla="*/ 57233 h 606722"/>
              <a:gd name="connsiteX5" fmla="*/ 111168 w 607639"/>
              <a:gd name="connsiteY5" fmla="*/ 276389 h 606722"/>
              <a:gd name="connsiteX6" fmla="*/ 330744 w 607639"/>
              <a:gd name="connsiteY6" fmla="*/ 495633 h 606722"/>
              <a:gd name="connsiteX7" fmla="*/ 550320 w 607639"/>
              <a:gd name="connsiteY7" fmla="*/ 276389 h 606722"/>
              <a:gd name="connsiteX8" fmla="*/ 330744 w 607639"/>
              <a:gd name="connsiteY8" fmla="*/ 57233 h 606722"/>
              <a:gd name="connsiteX9" fmla="*/ 330744 w 607639"/>
              <a:gd name="connsiteY9" fmla="*/ 0 h 606722"/>
              <a:gd name="connsiteX10" fmla="*/ 607639 w 607639"/>
              <a:gd name="connsiteY10" fmla="*/ 276389 h 606722"/>
              <a:gd name="connsiteX11" fmla="*/ 330744 w 607639"/>
              <a:gd name="connsiteY11" fmla="*/ 552866 h 606722"/>
              <a:gd name="connsiteX12" fmla="*/ 156382 w 607639"/>
              <a:gd name="connsiteY12" fmla="*/ 490923 h 606722"/>
              <a:gd name="connsiteX13" fmla="*/ 40497 w 607639"/>
              <a:gd name="connsiteY13" fmla="*/ 606722 h 606722"/>
              <a:gd name="connsiteX14" fmla="*/ 0 w 607639"/>
              <a:gd name="connsiteY14" fmla="*/ 566286 h 606722"/>
              <a:gd name="connsiteX15" fmla="*/ 115885 w 607639"/>
              <a:gd name="connsiteY15" fmla="*/ 450487 h 606722"/>
              <a:gd name="connsiteX16" fmla="*/ 53937 w 607639"/>
              <a:gd name="connsiteY16" fmla="*/ 276389 h 606722"/>
              <a:gd name="connsiteX17" fmla="*/ 330744 w 607639"/>
              <a:gd name="connsiteY1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7639" h="606722">
                <a:moveTo>
                  <a:pt x="216213" y="247897"/>
                </a:moveTo>
                <a:lnTo>
                  <a:pt x="445268" y="247897"/>
                </a:lnTo>
                <a:lnTo>
                  <a:pt x="445268" y="304984"/>
                </a:lnTo>
                <a:lnTo>
                  <a:pt x="216213" y="304984"/>
                </a:lnTo>
                <a:close/>
                <a:moveTo>
                  <a:pt x="330744" y="57233"/>
                </a:moveTo>
                <a:cubicBezTo>
                  <a:pt x="209696" y="57233"/>
                  <a:pt x="111168" y="155524"/>
                  <a:pt x="111168" y="276389"/>
                </a:cubicBezTo>
                <a:cubicBezTo>
                  <a:pt x="111168" y="397342"/>
                  <a:pt x="209696" y="495633"/>
                  <a:pt x="330744" y="495633"/>
                </a:cubicBezTo>
                <a:cubicBezTo>
                  <a:pt x="451791" y="495633"/>
                  <a:pt x="550320" y="397342"/>
                  <a:pt x="550320" y="276389"/>
                </a:cubicBezTo>
                <a:cubicBezTo>
                  <a:pt x="550320" y="155524"/>
                  <a:pt x="451791" y="57233"/>
                  <a:pt x="330744" y="57233"/>
                </a:cubicBezTo>
                <a:close/>
                <a:moveTo>
                  <a:pt x="330744" y="0"/>
                </a:moveTo>
                <a:cubicBezTo>
                  <a:pt x="483388" y="0"/>
                  <a:pt x="607639" y="123975"/>
                  <a:pt x="607639" y="276389"/>
                </a:cubicBezTo>
                <a:cubicBezTo>
                  <a:pt x="607639" y="428891"/>
                  <a:pt x="483388" y="552866"/>
                  <a:pt x="330744" y="552866"/>
                </a:cubicBezTo>
                <a:cubicBezTo>
                  <a:pt x="264702" y="552866"/>
                  <a:pt x="204000" y="529671"/>
                  <a:pt x="156382" y="490923"/>
                </a:cubicBezTo>
                <a:lnTo>
                  <a:pt x="40497" y="606722"/>
                </a:lnTo>
                <a:lnTo>
                  <a:pt x="0" y="566286"/>
                </a:lnTo>
                <a:lnTo>
                  <a:pt x="115885" y="450487"/>
                </a:lnTo>
                <a:cubicBezTo>
                  <a:pt x="77168" y="402941"/>
                  <a:pt x="53937" y="342331"/>
                  <a:pt x="53937" y="276389"/>
                </a:cubicBezTo>
                <a:cubicBezTo>
                  <a:pt x="53937" y="123975"/>
                  <a:pt x="178100" y="0"/>
                  <a:pt x="330744" y="0"/>
                </a:cubicBezTo>
                <a:close/>
              </a:path>
            </a:pathLst>
          </a:custGeom>
          <a:solidFill>
            <a:srgbClr val="6FA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文本框 22">
            <a:extLst>
              <a:ext uri="{FF2B5EF4-FFF2-40B4-BE49-F238E27FC236}">
                <a16:creationId xmlns:a16="http://schemas.microsoft.com/office/drawing/2014/main" id="{6245F87B-69CC-4AD8-7B62-62064ED43624}"/>
              </a:ext>
            </a:extLst>
          </p:cNvPr>
          <p:cNvSpPr txBox="1"/>
          <p:nvPr/>
        </p:nvSpPr>
        <p:spPr>
          <a:xfrm>
            <a:off x="533072" y="1390565"/>
            <a:ext cx="11508132" cy="767261"/>
          </a:xfrm>
          <a:prstGeom prst="rect">
            <a:avLst/>
          </a:prstGeom>
          <a:noFill/>
        </p:spPr>
        <p:txBody>
          <a:bodyPr wrap="square" rtlCol="0">
            <a:spAutoFit/>
          </a:bodyPr>
          <a:lstStyle/>
          <a:p>
            <a:pPr marL="285750" indent="-285750">
              <a:lnSpc>
                <a:spcPts val="2600"/>
              </a:lnSpc>
              <a:spcAft>
                <a:spcPts val="300"/>
              </a:spcAft>
              <a:buFont typeface="Wingdings" panose="05000000000000000000" pitchFamily="2" charset="2"/>
              <a:buChar char="Ø"/>
            </a:pPr>
            <a:r>
              <a:rPr lang="zh-CN" altLang="en-US" sz="1500" b="0" i="0" dirty="0">
                <a:solidFill>
                  <a:srgbClr val="0F1115"/>
                </a:solidFill>
                <a:effectLst/>
                <a:cs typeface="+mn-ea"/>
                <a:sym typeface="+mn-lt"/>
              </a:rPr>
              <a:t>国家将精神卫生纳入</a:t>
            </a:r>
            <a:r>
              <a:rPr lang="en-US" altLang="zh-CN" sz="1500" b="0" i="0" dirty="0">
                <a:solidFill>
                  <a:srgbClr val="0F1115"/>
                </a:solidFill>
                <a:effectLst/>
                <a:cs typeface="+mn-ea"/>
                <a:sym typeface="+mn-lt"/>
              </a:rPr>
              <a:t>《</a:t>
            </a:r>
            <a:r>
              <a:rPr lang="zh-CN" altLang="en-US" sz="1500" b="0" i="0" dirty="0">
                <a:solidFill>
                  <a:srgbClr val="0F1115"/>
                </a:solidFill>
                <a:effectLst/>
                <a:cs typeface="+mn-ea"/>
                <a:sym typeface="+mn-lt"/>
              </a:rPr>
              <a:t>健康中国行动（</a:t>
            </a:r>
            <a:r>
              <a:rPr lang="en-US" altLang="zh-CN" sz="1500" b="0" i="0" dirty="0">
                <a:solidFill>
                  <a:srgbClr val="0F1115"/>
                </a:solidFill>
                <a:effectLst/>
                <a:cs typeface="+mn-ea"/>
                <a:sym typeface="+mn-lt"/>
              </a:rPr>
              <a:t>2019—2030</a:t>
            </a:r>
            <a:r>
              <a:rPr lang="zh-CN" altLang="en-US" sz="1500" b="0" i="0" dirty="0">
                <a:solidFill>
                  <a:srgbClr val="0F1115"/>
                </a:solidFill>
                <a:effectLst/>
                <a:cs typeface="+mn-ea"/>
                <a:sym typeface="+mn-lt"/>
              </a:rPr>
              <a:t>年）</a:t>
            </a:r>
            <a:r>
              <a:rPr lang="en-US" altLang="zh-CN" sz="1500" b="0" i="0" dirty="0">
                <a:solidFill>
                  <a:srgbClr val="0F1115"/>
                </a:solidFill>
                <a:effectLst/>
                <a:cs typeface="+mn-ea"/>
                <a:sym typeface="+mn-lt"/>
              </a:rPr>
              <a:t>》</a:t>
            </a:r>
            <a:r>
              <a:rPr lang="zh-CN" altLang="en-US" sz="1500" b="0" i="0" dirty="0">
                <a:solidFill>
                  <a:srgbClr val="0F1115"/>
                </a:solidFill>
                <a:effectLst/>
                <a:cs typeface="+mn-ea"/>
                <a:sym typeface="+mn-lt"/>
              </a:rPr>
              <a:t>核心任务，明确</a:t>
            </a:r>
            <a:r>
              <a:rPr lang="en-US" altLang="zh-CN" sz="1500" b="0" i="0" dirty="0">
                <a:solidFill>
                  <a:srgbClr val="0F1115"/>
                </a:solidFill>
                <a:effectLst/>
                <a:cs typeface="+mn-ea"/>
                <a:sym typeface="+mn-lt"/>
              </a:rPr>
              <a:t>2025—2027</a:t>
            </a:r>
            <a:r>
              <a:rPr lang="zh-CN" altLang="en-US" sz="1500" b="0" i="0" dirty="0">
                <a:solidFill>
                  <a:srgbClr val="0F1115"/>
                </a:solidFill>
                <a:effectLst/>
                <a:cs typeface="+mn-ea"/>
                <a:sym typeface="+mn-lt"/>
              </a:rPr>
              <a:t>年为“儿科和</a:t>
            </a:r>
            <a:r>
              <a:rPr lang="zh-CN" altLang="en-US" sz="1500" b="1" i="0" dirty="0">
                <a:solidFill>
                  <a:srgbClr val="0031A7"/>
                </a:solidFill>
                <a:effectLst/>
                <a:cs typeface="+mn-ea"/>
                <a:sym typeface="+mn-lt"/>
              </a:rPr>
              <a:t>精神卫生服务年</a:t>
            </a:r>
            <a:r>
              <a:rPr lang="zh-CN" altLang="en-US" sz="1500" b="0" i="0" dirty="0">
                <a:solidFill>
                  <a:srgbClr val="0F1115"/>
                </a:solidFill>
                <a:effectLst/>
                <a:cs typeface="+mn-ea"/>
                <a:sym typeface="+mn-lt"/>
              </a:rPr>
              <a:t>”。</a:t>
            </a:r>
            <a:endParaRPr lang="en-US" altLang="zh-CN" sz="1500" b="0" i="0" dirty="0">
              <a:solidFill>
                <a:srgbClr val="0F1115"/>
              </a:solidFill>
              <a:effectLst/>
              <a:cs typeface="+mn-ea"/>
              <a:sym typeface="+mn-lt"/>
            </a:endParaRPr>
          </a:p>
          <a:p>
            <a:pPr marL="285750" indent="-285750">
              <a:lnSpc>
                <a:spcPts val="2600"/>
              </a:lnSpc>
              <a:spcAft>
                <a:spcPts val="300"/>
              </a:spcAft>
              <a:buFont typeface="Wingdings" panose="05000000000000000000" pitchFamily="2" charset="2"/>
              <a:buChar char="Ø"/>
            </a:pPr>
            <a:r>
              <a:rPr lang="zh-CN" altLang="en-US" sz="1500" dirty="0">
                <a:solidFill>
                  <a:schemeClr val="tx1">
                    <a:lumMod val="50000"/>
                  </a:schemeClr>
                </a:solidFill>
                <a:cs typeface="+mn-ea"/>
                <a:sym typeface="+mn-lt"/>
              </a:rPr>
              <a:t>本品为患者提供新的治疗选择，促进精神分裂症、双相情感障碍等原发疾病持续治疗，提高依从性</a:t>
            </a:r>
            <a:r>
              <a:rPr kumimoji="0" lang="zh-CN" altLang="zh-CN" sz="1500" b="0" i="0" u="none" strike="noStrike" cap="none" normalizeH="0" baseline="0" dirty="0">
                <a:ln>
                  <a:noFill/>
                </a:ln>
                <a:solidFill>
                  <a:schemeClr val="tx1">
                    <a:lumMod val="50000"/>
                  </a:schemeClr>
                </a:solidFill>
                <a:effectLst/>
                <a:cs typeface="+mn-ea"/>
                <a:sym typeface="+mn-lt"/>
              </a:rPr>
              <a:t>，为更多患者带来福祉</a:t>
            </a:r>
            <a:r>
              <a:rPr kumimoji="0" lang="zh-CN" altLang="en-US" sz="1500" b="0" i="0" u="none" strike="noStrike" cap="none" normalizeH="0" baseline="0" dirty="0">
                <a:ln>
                  <a:noFill/>
                </a:ln>
                <a:solidFill>
                  <a:schemeClr val="tx1">
                    <a:lumMod val="50000"/>
                  </a:schemeClr>
                </a:solidFill>
                <a:effectLst/>
                <a:cs typeface="+mn-ea"/>
                <a:sym typeface="+mn-lt"/>
              </a:rPr>
              <a:t>。</a:t>
            </a:r>
            <a:endParaRPr kumimoji="0" lang="zh-CN" altLang="zh-CN" sz="1500" b="0" i="0" u="none" strike="noStrike" cap="none" normalizeH="0" baseline="0" dirty="0">
              <a:ln>
                <a:noFill/>
              </a:ln>
              <a:solidFill>
                <a:schemeClr val="tx1">
                  <a:lumMod val="50000"/>
                </a:schemeClr>
              </a:solidFill>
              <a:effectLst/>
              <a:cs typeface="+mn-ea"/>
              <a:sym typeface="+mn-lt"/>
            </a:endParaRPr>
          </a:p>
        </p:txBody>
      </p:sp>
      <p:sp>
        <p:nvSpPr>
          <p:cNvPr id="25" name="文本框 24">
            <a:extLst>
              <a:ext uri="{FF2B5EF4-FFF2-40B4-BE49-F238E27FC236}">
                <a16:creationId xmlns:a16="http://schemas.microsoft.com/office/drawing/2014/main" id="{78B3020A-BB5A-0E5C-12A0-95FC56B93E90}"/>
              </a:ext>
            </a:extLst>
          </p:cNvPr>
          <p:cNvSpPr txBox="1"/>
          <p:nvPr/>
        </p:nvSpPr>
        <p:spPr>
          <a:xfrm>
            <a:off x="6757784" y="3335556"/>
            <a:ext cx="4665502" cy="2292935"/>
          </a:xfrm>
          <a:prstGeom prst="rect">
            <a:avLst/>
          </a:prstGeom>
          <a:noFill/>
        </p:spPr>
        <p:txBody>
          <a:bodyPr wrap="square">
            <a:spAutoFit/>
          </a:bodyPr>
          <a:lstStyle/>
          <a:p>
            <a:pPr marL="285750" indent="-285750">
              <a:lnSpc>
                <a:spcPct val="200000"/>
              </a:lnSpc>
              <a:spcAft>
                <a:spcPts val="600"/>
              </a:spcAft>
              <a:buFont typeface="Arial" panose="020B0604020202020204" pitchFamily="34" charset="0"/>
              <a:buChar char="•"/>
            </a:pPr>
            <a:r>
              <a:rPr lang="zh-CN" altLang="en-US" sz="1600" dirty="0">
                <a:cs typeface="+mn-ea"/>
                <a:sym typeface="+mn-lt"/>
              </a:rPr>
              <a:t>每日</a:t>
            </a:r>
            <a:r>
              <a:rPr lang="zh-CN" altLang="en-US" sz="1600" dirty="0">
                <a:solidFill>
                  <a:srgbClr val="0031A7"/>
                </a:solidFill>
                <a:cs typeface="+mn-ea"/>
                <a:sym typeface="+mn-lt"/>
              </a:rPr>
              <a:t>一次</a:t>
            </a:r>
            <a:r>
              <a:rPr lang="zh-CN" altLang="en-US" sz="1600" dirty="0">
                <a:cs typeface="+mn-ea"/>
                <a:sym typeface="+mn-lt"/>
              </a:rPr>
              <a:t>给药</a:t>
            </a:r>
            <a:r>
              <a:rPr lang="en-US" altLang="zh-CN" sz="1600" baseline="30000" dirty="0">
                <a:cs typeface="+mn-ea"/>
                <a:sym typeface="+mn-lt"/>
              </a:rPr>
              <a:t>5</a:t>
            </a:r>
            <a:r>
              <a:rPr lang="zh-CN" altLang="en-US" sz="1600" dirty="0">
                <a:cs typeface="+mn-ea"/>
                <a:sym typeface="+mn-lt"/>
              </a:rPr>
              <a:t>，</a:t>
            </a:r>
            <a:r>
              <a:rPr lang="zh-CN" altLang="en-US" sz="1600" dirty="0">
                <a:solidFill>
                  <a:srgbClr val="0031A7"/>
                </a:solidFill>
                <a:cs typeface="+mn-ea"/>
                <a:sym typeface="+mn-lt"/>
              </a:rPr>
              <a:t>简化用药方案</a:t>
            </a:r>
            <a:endParaRPr lang="en-US" altLang="zh-CN" sz="1600" dirty="0">
              <a:solidFill>
                <a:srgbClr val="0031A7"/>
              </a:solidFill>
              <a:cs typeface="+mn-ea"/>
              <a:sym typeface="+mn-lt"/>
            </a:endParaRPr>
          </a:p>
          <a:p>
            <a:pPr marL="285750" indent="-285750">
              <a:lnSpc>
                <a:spcPct val="200000"/>
              </a:lnSpc>
              <a:spcAft>
                <a:spcPts val="600"/>
              </a:spcAft>
              <a:buFont typeface="Arial" panose="020B0604020202020204" pitchFamily="34" charset="0"/>
              <a:buChar char="•"/>
            </a:pPr>
            <a:r>
              <a:rPr lang="zh-CN" altLang="en-US" sz="1600" dirty="0">
                <a:cs typeface="+mn-ea"/>
                <a:sym typeface="+mn-lt"/>
              </a:rPr>
              <a:t>随餐不随餐</a:t>
            </a:r>
            <a:r>
              <a:rPr lang="zh-CN" altLang="en-US" sz="1600" dirty="0">
                <a:solidFill>
                  <a:srgbClr val="0031A7"/>
                </a:solidFill>
                <a:cs typeface="+mn-ea"/>
                <a:sym typeface="+mn-lt"/>
              </a:rPr>
              <a:t>均可</a:t>
            </a:r>
            <a:r>
              <a:rPr lang="en-US" altLang="zh-CN" sz="1600" baseline="30000" dirty="0">
                <a:solidFill>
                  <a:srgbClr val="0031A7"/>
                </a:solidFill>
                <a:cs typeface="+mn-ea"/>
                <a:sym typeface="+mn-lt"/>
              </a:rPr>
              <a:t>7</a:t>
            </a:r>
            <a:r>
              <a:rPr lang="zh-CN" altLang="en-US" sz="1600" dirty="0">
                <a:solidFill>
                  <a:srgbClr val="0031A7"/>
                </a:solidFill>
                <a:cs typeface="+mn-ea"/>
                <a:sym typeface="+mn-lt"/>
              </a:rPr>
              <a:t>，服药更自由</a:t>
            </a:r>
            <a:endParaRPr lang="en-US" altLang="zh-CN" sz="1600" dirty="0">
              <a:solidFill>
                <a:srgbClr val="0031A7"/>
              </a:solidFill>
              <a:cs typeface="+mn-ea"/>
              <a:sym typeface="+mn-lt"/>
            </a:endParaRPr>
          </a:p>
          <a:p>
            <a:pPr marL="285750" indent="-285750">
              <a:lnSpc>
                <a:spcPct val="200000"/>
              </a:lnSpc>
              <a:buFont typeface="Arial" panose="020B0604020202020204" pitchFamily="34" charset="0"/>
              <a:buChar char="•"/>
            </a:pPr>
            <a:r>
              <a:rPr lang="en-US" altLang="zh-CN" sz="1600" dirty="0">
                <a:solidFill>
                  <a:srgbClr val="0031A7"/>
                </a:solidFill>
                <a:cs typeface="+mn-ea"/>
                <a:sym typeface="+mn-lt"/>
              </a:rPr>
              <a:t>73%</a:t>
            </a:r>
            <a:r>
              <a:rPr lang="zh-CN" altLang="en-US" sz="1600" dirty="0">
                <a:cs typeface="+mn-ea"/>
                <a:sym typeface="+mn-lt"/>
              </a:rPr>
              <a:t>的患者达临床验证的有效维持剂量</a:t>
            </a:r>
            <a:r>
              <a:rPr lang="en-US" altLang="zh-CN" sz="1600" baseline="30000" dirty="0">
                <a:solidFill>
                  <a:srgbClr val="0031A7"/>
                </a:solidFill>
                <a:cs typeface="+mn-ea"/>
                <a:sym typeface="+mn-lt"/>
              </a:rPr>
              <a:t>6</a:t>
            </a:r>
          </a:p>
          <a:p>
            <a:pPr marL="285750" indent="-285750">
              <a:spcAft>
                <a:spcPts val="600"/>
              </a:spcAft>
              <a:buFont typeface="Arial" panose="020B0604020202020204" pitchFamily="34" charset="0"/>
              <a:buChar char="•"/>
            </a:pPr>
            <a:r>
              <a:rPr lang="zh-CN" altLang="en-US" sz="1600" dirty="0">
                <a:solidFill>
                  <a:srgbClr val="0031A7"/>
                </a:solidFill>
                <a:cs typeface="+mn-ea"/>
                <a:sym typeface="+mn-lt"/>
              </a:rPr>
              <a:t>增加</a:t>
            </a:r>
            <a:r>
              <a:rPr lang="en-US" altLang="zh-CN" sz="1600" dirty="0">
                <a:solidFill>
                  <a:srgbClr val="0031A7"/>
                </a:solidFill>
                <a:cs typeface="+mn-ea"/>
                <a:sym typeface="+mn-lt"/>
              </a:rPr>
              <a:t>24mg</a:t>
            </a:r>
            <a:r>
              <a:rPr lang="zh-CN" altLang="en-US" sz="1600" dirty="0">
                <a:solidFill>
                  <a:srgbClr val="0031A7"/>
                </a:solidFill>
                <a:cs typeface="+mn-ea"/>
                <a:sym typeface="+mn-lt"/>
              </a:rPr>
              <a:t>规格，部分患者实现一天一片</a:t>
            </a:r>
            <a:endParaRPr lang="en-US" altLang="zh-CN" sz="1600" dirty="0">
              <a:solidFill>
                <a:srgbClr val="0031A7"/>
              </a:solidFill>
              <a:cs typeface="+mn-ea"/>
              <a:sym typeface="+mn-lt"/>
            </a:endParaRPr>
          </a:p>
          <a:p>
            <a:pPr marL="285750" indent="-285750">
              <a:spcAft>
                <a:spcPts val="600"/>
              </a:spcAft>
              <a:buFont typeface="Arial" panose="020B0604020202020204" pitchFamily="34" charset="0"/>
              <a:buChar char="•"/>
            </a:pPr>
            <a:r>
              <a:rPr lang="zh-CN" altLang="en-US" sz="1600" dirty="0">
                <a:cs typeface="+mn-ea"/>
                <a:sym typeface="+mn-lt"/>
              </a:rPr>
              <a:t>血药浓度更</a:t>
            </a:r>
            <a:r>
              <a:rPr lang="zh-CN" altLang="en-US" sz="1600" dirty="0">
                <a:solidFill>
                  <a:srgbClr val="0031A7"/>
                </a:solidFill>
                <a:cs typeface="+mn-ea"/>
                <a:sym typeface="+mn-lt"/>
              </a:rPr>
              <a:t>平稳</a:t>
            </a:r>
            <a:r>
              <a:rPr lang="en-US" altLang="zh-CN" sz="1600" baseline="30000" dirty="0">
                <a:solidFill>
                  <a:srgbClr val="0031A7"/>
                </a:solidFill>
                <a:cs typeface="+mn-ea"/>
                <a:sym typeface="+mn-lt"/>
              </a:rPr>
              <a:t>8</a:t>
            </a:r>
          </a:p>
        </p:txBody>
      </p:sp>
      <p:sp>
        <p:nvSpPr>
          <p:cNvPr id="32" name="文本框 31">
            <a:extLst>
              <a:ext uri="{FF2B5EF4-FFF2-40B4-BE49-F238E27FC236}">
                <a16:creationId xmlns:a16="http://schemas.microsoft.com/office/drawing/2014/main" id="{BD710C2A-2259-EEA3-4CE9-D073B692CF26}"/>
              </a:ext>
            </a:extLst>
          </p:cNvPr>
          <p:cNvSpPr txBox="1"/>
          <p:nvPr/>
        </p:nvSpPr>
        <p:spPr>
          <a:xfrm>
            <a:off x="7216760" y="2801638"/>
            <a:ext cx="4166812" cy="639021"/>
          </a:xfrm>
          <a:prstGeom prst="rect">
            <a:avLst/>
          </a:prstGeom>
          <a:noFill/>
        </p:spPr>
        <p:txBody>
          <a:bodyPr wrap="square">
            <a:spAutoFit/>
          </a:bodyPr>
          <a:lstStyle/>
          <a:p>
            <a:pPr>
              <a:lnSpc>
                <a:spcPts val="2200"/>
              </a:lnSpc>
            </a:pPr>
            <a:r>
              <a:rPr lang="zh-CN" altLang="en-US" sz="1600" b="1" dirty="0">
                <a:solidFill>
                  <a:srgbClr val="0031A7"/>
                </a:solidFill>
                <a:cs typeface="+mn-ea"/>
                <a:sym typeface="+mn-lt"/>
              </a:rPr>
              <a:t>医保目录升级剂型，增加用药选择，提高依从性</a:t>
            </a:r>
          </a:p>
        </p:txBody>
      </p:sp>
      <p:sp>
        <p:nvSpPr>
          <p:cNvPr id="3" name="文本框 2">
            <a:extLst>
              <a:ext uri="{FF2B5EF4-FFF2-40B4-BE49-F238E27FC236}">
                <a16:creationId xmlns:a16="http://schemas.microsoft.com/office/drawing/2014/main" id="{BDB31943-9CDA-AB19-A5AB-C88CA7374A5A}"/>
              </a:ext>
            </a:extLst>
          </p:cNvPr>
          <p:cNvSpPr txBox="1"/>
          <p:nvPr/>
        </p:nvSpPr>
        <p:spPr>
          <a:xfrm>
            <a:off x="5184669" y="992785"/>
            <a:ext cx="2105930" cy="369332"/>
          </a:xfrm>
          <a:prstGeom prst="rect">
            <a:avLst/>
          </a:prstGeom>
          <a:noFill/>
        </p:spPr>
        <p:txBody>
          <a:bodyPr wrap="square" rtlCol="0">
            <a:spAutoFit/>
          </a:bodyPr>
          <a:lstStyle/>
          <a:p>
            <a:r>
              <a:rPr lang="zh-CN" altLang="en-US" b="1" dirty="0">
                <a:cs typeface="+mn-ea"/>
                <a:sym typeface="+mn-lt"/>
              </a:rPr>
              <a:t>助力健康中国</a:t>
            </a:r>
            <a:r>
              <a:rPr lang="en-US" altLang="zh-CN" b="1" dirty="0">
                <a:cs typeface="+mn-ea"/>
                <a:sym typeface="+mn-lt"/>
              </a:rPr>
              <a:t>2030</a:t>
            </a:r>
            <a:endParaRPr lang="zh-CN" altLang="en-US" b="1" dirty="0">
              <a:cs typeface="+mn-ea"/>
              <a:sym typeface="+mn-lt"/>
            </a:endParaRPr>
          </a:p>
        </p:txBody>
      </p:sp>
      <p:sp>
        <p:nvSpPr>
          <p:cNvPr id="36" name="文本框 35">
            <a:extLst>
              <a:ext uri="{FF2B5EF4-FFF2-40B4-BE49-F238E27FC236}">
                <a16:creationId xmlns:a16="http://schemas.microsoft.com/office/drawing/2014/main" id="{3E684B65-19E8-5D7B-07EE-013F423F2243}"/>
              </a:ext>
            </a:extLst>
          </p:cNvPr>
          <p:cNvSpPr txBox="1"/>
          <p:nvPr/>
        </p:nvSpPr>
        <p:spPr>
          <a:xfrm>
            <a:off x="7054635" y="3828747"/>
            <a:ext cx="3937786" cy="276999"/>
          </a:xfrm>
          <a:prstGeom prst="rect">
            <a:avLst/>
          </a:prstGeom>
          <a:noFill/>
        </p:spPr>
        <p:txBody>
          <a:bodyPr wrap="square">
            <a:spAutoFit/>
          </a:bodyPr>
          <a:lstStyle/>
          <a:p>
            <a:pPr>
              <a:spcAft>
                <a:spcPts val="600"/>
              </a:spcAft>
            </a:pPr>
            <a:r>
              <a:rPr lang="zh-CN" altLang="en-US" sz="1200" dirty="0">
                <a:solidFill>
                  <a:schemeClr val="tx1">
                    <a:lumMod val="75000"/>
                    <a:lumOff val="25000"/>
                  </a:schemeClr>
                </a:solidFill>
                <a:cs typeface="+mn-ea"/>
                <a:sym typeface="+mn-lt"/>
              </a:rPr>
              <a:t>渗透泵以恒定速率输送药物，</a:t>
            </a:r>
            <a:r>
              <a:rPr lang="en-US" altLang="zh-CN" sz="1200" dirty="0">
                <a:solidFill>
                  <a:schemeClr val="tx1">
                    <a:lumMod val="75000"/>
                    <a:lumOff val="25000"/>
                  </a:schemeClr>
                </a:solidFill>
                <a:cs typeface="+mn-ea"/>
                <a:sym typeface="+mn-lt"/>
              </a:rPr>
              <a:t>24 </a:t>
            </a:r>
            <a:r>
              <a:rPr lang="zh-CN" altLang="en-US" sz="1200" dirty="0">
                <a:solidFill>
                  <a:schemeClr val="tx1">
                    <a:lumMod val="75000"/>
                    <a:lumOff val="25000"/>
                  </a:schemeClr>
                </a:solidFill>
                <a:cs typeface="+mn-ea"/>
                <a:sym typeface="+mn-lt"/>
              </a:rPr>
              <a:t>小时可持续释放药物</a:t>
            </a:r>
            <a:endParaRPr lang="en-US" altLang="zh-CN" sz="1200" dirty="0">
              <a:solidFill>
                <a:schemeClr val="tx1">
                  <a:lumMod val="75000"/>
                  <a:lumOff val="25000"/>
                </a:schemeClr>
              </a:solidFill>
              <a:cs typeface="+mn-ea"/>
              <a:sym typeface="+mn-lt"/>
            </a:endParaRPr>
          </a:p>
        </p:txBody>
      </p:sp>
      <p:sp>
        <p:nvSpPr>
          <p:cNvPr id="37" name="文本框 36">
            <a:extLst>
              <a:ext uri="{FF2B5EF4-FFF2-40B4-BE49-F238E27FC236}">
                <a16:creationId xmlns:a16="http://schemas.microsoft.com/office/drawing/2014/main" id="{DE5D6C60-D94E-D05F-A187-1927E18DBF30}"/>
              </a:ext>
            </a:extLst>
          </p:cNvPr>
          <p:cNvSpPr txBox="1"/>
          <p:nvPr/>
        </p:nvSpPr>
        <p:spPr>
          <a:xfrm>
            <a:off x="7054635" y="4386738"/>
            <a:ext cx="3937786" cy="276999"/>
          </a:xfrm>
          <a:prstGeom prst="rect">
            <a:avLst/>
          </a:prstGeom>
          <a:noFill/>
        </p:spPr>
        <p:txBody>
          <a:bodyPr wrap="square">
            <a:spAutoFit/>
          </a:bodyPr>
          <a:lstStyle/>
          <a:p>
            <a:pPr>
              <a:spcAft>
                <a:spcPts val="600"/>
              </a:spcAft>
            </a:pPr>
            <a:r>
              <a:rPr lang="zh-CN" altLang="en-US" sz="1200" dirty="0">
                <a:solidFill>
                  <a:schemeClr val="tx1">
                    <a:lumMod val="75000"/>
                    <a:lumOff val="25000"/>
                  </a:schemeClr>
                </a:solidFill>
                <a:cs typeface="+mn-ea"/>
                <a:sym typeface="+mn-lt"/>
              </a:rPr>
              <a:t>药代动力学不受食物影响</a:t>
            </a:r>
          </a:p>
        </p:txBody>
      </p:sp>
      <p:sp>
        <p:nvSpPr>
          <p:cNvPr id="38" name="文本框 37">
            <a:extLst>
              <a:ext uri="{FF2B5EF4-FFF2-40B4-BE49-F238E27FC236}">
                <a16:creationId xmlns:a16="http://schemas.microsoft.com/office/drawing/2014/main" id="{74CF817A-DE92-DAA0-E8C9-CC150C93799D}"/>
              </a:ext>
            </a:extLst>
          </p:cNvPr>
          <p:cNvSpPr txBox="1"/>
          <p:nvPr/>
        </p:nvSpPr>
        <p:spPr>
          <a:xfrm>
            <a:off x="7054635" y="5634029"/>
            <a:ext cx="3937786" cy="276999"/>
          </a:xfrm>
          <a:prstGeom prst="rect">
            <a:avLst/>
          </a:prstGeom>
          <a:noFill/>
        </p:spPr>
        <p:txBody>
          <a:bodyPr wrap="square">
            <a:spAutoFit/>
          </a:bodyPr>
          <a:lstStyle/>
          <a:p>
            <a:pPr>
              <a:spcAft>
                <a:spcPts val="600"/>
              </a:spcAft>
            </a:pPr>
            <a:r>
              <a:rPr lang="zh-CN" altLang="en-US" sz="1200" dirty="0">
                <a:solidFill>
                  <a:schemeClr val="tx1">
                    <a:lumMod val="75000"/>
                    <a:lumOff val="25000"/>
                  </a:schemeClr>
                </a:solidFill>
                <a:cs typeface="+mn-ea"/>
                <a:sym typeface="+mn-lt"/>
              </a:rPr>
              <a:t>可进一步降低因血药浓度波动导致的安全性事件</a:t>
            </a:r>
          </a:p>
        </p:txBody>
      </p:sp>
      <p:sp>
        <p:nvSpPr>
          <p:cNvPr id="9" name="文本框 8">
            <a:extLst>
              <a:ext uri="{FF2B5EF4-FFF2-40B4-BE49-F238E27FC236}">
                <a16:creationId xmlns:a16="http://schemas.microsoft.com/office/drawing/2014/main" id="{45181FBB-9AB8-B4ED-1D60-645772CC75EA}"/>
              </a:ext>
            </a:extLst>
          </p:cNvPr>
          <p:cNvSpPr txBox="1"/>
          <p:nvPr/>
        </p:nvSpPr>
        <p:spPr>
          <a:xfrm>
            <a:off x="804824" y="2830514"/>
            <a:ext cx="4669569" cy="356893"/>
          </a:xfrm>
          <a:prstGeom prst="rect">
            <a:avLst/>
          </a:prstGeom>
          <a:noFill/>
        </p:spPr>
        <p:txBody>
          <a:bodyPr wrap="square">
            <a:spAutoFit/>
          </a:bodyPr>
          <a:lstStyle/>
          <a:p>
            <a:pPr>
              <a:lnSpc>
                <a:spcPts val="2200"/>
              </a:lnSpc>
            </a:pPr>
            <a:r>
              <a:rPr lang="en-US" altLang="zh-CN" sz="1600" b="1" dirty="0">
                <a:solidFill>
                  <a:srgbClr val="0031A7"/>
                </a:solidFill>
                <a:cs typeface="+mn-ea"/>
                <a:sym typeface="+mn-lt"/>
              </a:rPr>
              <a:t>TD </a:t>
            </a:r>
            <a:r>
              <a:rPr lang="zh-CN" altLang="en-US" sz="1600" b="1" dirty="0">
                <a:solidFill>
                  <a:srgbClr val="0031A7"/>
                </a:solidFill>
                <a:cs typeface="+mn-ea"/>
                <a:sym typeface="+mn-lt"/>
              </a:rPr>
              <a:t>与 </a:t>
            </a:r>
            <a:r>
              <a:rPr lang="en-US" altLang="zh-CN" sz="1600" b="1" dirty="0">
                <a:solidFill>
                  <a:srgbClr val="0031A7"/>
                </a:solidFill>
                <a:cs typeface="+mn-ea"/>
                <a:sym typeface="+mn-lt"/>
              </a:rPr>
              <a:t>HD </a:t>
            </a:r>
            <a:r>
              <a:rPr lang="zh-CN" altLang="en-US" sz="1600" b="1" dirty="0">
                <a:solidFill>
                  <a:srgbClr val="0031A7"/>
                </a:solidFill>
                <a:cs typeface="+mn-ea"/>
                <a:sym typeface="+mn-lt"/>
              </a:rPr>
              <a:t>患者均存在吞咽困难，服药难度显著升高</a:t>
            </a:r>
          </a:p>
        </p:txBody>
      </p:sp>
      <p:sp>
        <p:nvSpPr>
          <p:cNvPr id="10" name="zoom-out_359640">
            <a:extLst>
              <a:ext uri="{FF2B5EF4-FFF2-40B4-BE49-F238E27FC236}">
                <a16:creationId xmlns:a16="http://schemas.microsoft.com/office/drawing/2014/main" id="{AFFB533E-DCC3-44AF-2604-06DAD9C98EBF}"/>
              </a:ext>
            </a:extLst>
          </p:cNvPr>
          <p:cNvSpPr/>
          <p:nvPr/>
        </p:nvSpPr>
        <p:spPr>
          <a:xfrm>
            <a:off x="596959" y="2893804"/>
            <a:ext cx="250828" cy="247804"/>
          </a:xfrm>
          <a:custGeom>
            <a:avLst/>
            <a:gdLst>
              <a:gd name="connsiteX0" fmla="*/ 216213 w 607639"/>
              <a:gd name="connsiteY0" fmla="*/ 247897 h 606722"/>
              <a:gd name="connsiteX1" fmla="*/ 445268 w 607639"/>
              <a:gd name="connsiteY1" fmla="*/ 247897 h 606722"/>
              <a:gd name="connsiteX2" fmla="*/ 445268 w 607639"/>
              <a:gd name="connsiteY2" fmla="*/ 304984 h 606722"/>
              <a:gd name="connsiteX3" fmla="*/ 216213 w 607639"/>
              <a:gd name="connsiteY3" fmla="*/ 304984 h 606722"/>
              <a:gd name="connsiteX4" fmla="*/ 330744 w 607639"/>
              <a:gd name="connsiteY4" fmla="*/ 57233 h 606722"/>
              <a:gd name="connsiteX5" fmla="*/ 111168 w 607639"/>
              <a:gd name="connsiteY5" fmla="*/ 276389 h 606722"/>
              <a:gd name="connsiteX6" fmla="*/ 330744 w 607639"/>
              <a:gd name="connsiteY6" fmla="*/ 495633 h 606722"/>
              <a:gd name="connsiteX7" fmla="*/ 550320 w 607639"/>
              <a:gd name="connsiteY7" fmla="*/ 276389 h 606722"/>
              <a:gd name="connsiteX8" fmla="*/ 330744 w 607639"/>
              <a:gd name="connsiteY8" fmla="*/ 57233 h 606722"/>
              <a:gd name="connsiteX9" fmla="*/ 330744 w 607639"/>
              <a:gd name="connsiteY9" fmla="*/ 0 h 606722"/>
              <a:gd name="connsiteX10" fmla="*/ 607639 w 607639"/>
              <a:gd name="connsiteY10" fmla="*/ 276389 h 606722"/>
              <a:gd name="connsiteX11" fmla="*/ 330744 w 607639"/>
              <a:gd name="connsiteY11" fmla="*/ 552866 h 606722"/>
              <a:gd name="connsiteX12" fmla="*/ 156382 w 607639"/>
              <a:gd name="connsiteY12" fmla="*/ 490923 h 606722"/>
              <a:gd name="connsiteX13" fmla="*/ 40497 w 607639"/>
              <a:gd name="connsiteY13" fmla="*/ 606722 h 606722"/>
              <a:gd name="connsiteX14" fmla="*/ 0 w 607639"/>
              <a:gd name="connsiteY14" fmla="*/ 566286 h 606722"/>
              <a:gd name="connsiteX15" fmla="*/ 115885 w 607639"/>
              <a:gd name="connsiteY15" fmla="*/ 450487 h 606722"/>
              <a:gd name="connsiteX16" fmla="*/ 53937 w 607639"/>
              <a:gd name="connsiteY16" fmla="*/ 276389 h 606722"/>
              <a:gd name="connsiteX17" fmla="*/ 330744 w 607639"/>
              <a:gd name="connsiteY1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7639" h="606722">
                <a:moveTo>
                  <a:pt x="216213" y="247897"/>
                </a:moveTo>
                <a:lnTo>
                  <a:pt x="445268" y="247897"/>
                </a:lnTo>
                <a:lnTo>
                  <a:pt x="445268" y="304984"/>
                </a:lnTo>
                <a:lnTo>
                  <a:pt x="216213" y="304984"/>
                </a:lnTo>
                <a:close/>
                <a:moveTo>
                  <a:pt x="330744" y="57233"/>
                </a:moveTo>
                <a:cubicBezTo>
                  <a:pt x="209696" y="57233"/>
                  <a:pt x="111168" y="155524"/>
                  <a:pt x="111168" y="276389"/>
                </a:cubicBezTo>
                <a:cubicBezTo>
                  <a:pt x="111168" y="397342"/>
                  <a:pt x="209696" y="495633"/>
                  <a:pt x="330744" y="495633"/>
                </a:cubicBezTo>
                <a:cubicBezTo>
                  <a:pt x="451791" y="495633"/>
                  <a:pt x="550320" y="397342"/>
                  <a:pt x="550320" y="276389"/>
                </a:cubicBezTo>
                <a:cubicBezTo>
                  <a:pt x="550320" y="155524"/>
                  <a:pt x="451791" y="57233"/>
                  <a:pt x="330744" y="57233"/>
                </a:cubicBezTo>
                <a:close/>
                <a:moveTo>
                  <a:pt x="330744" y="0"/>
                </a:moveTo>
                <a:cubicBezTo>
                  <a:pt x="483388" y="0"/>
                  <a:pt x="607639" y="123975"/>
                  <a:pt x="607639" y="276389"/>
                </a:cubicBezTo>
                <a:cubicBezTo>
                  <a:pt x="607639" y="428891"/>
                  <a:pt x="483388" y="552866"/>
                  <a:pt x="330744" y="552866"/>
                </a:cubicBezTo>
                <a:cubicBezTo>
                  <a:pt x="264702" y="552866"/>
                  <a:pt x="204000" y="529671"/>
                  <a:pt x="156382" y="490923"/>
                </a:cubicBezTo>
                <a:lnTo>
                  <a:pt x="40497" y="606722"/>
                </a:lnTo>
                <a:lnTo>
                  <a:pt x="0" y="566286"/>
                </a:lnTo>
                <a:lnTo>
                  <a:pt x="115885" y="450487"/>
                </a:lnTo>
                <a:cubicBezTo>
                  <a:pt x="77168" y="402941"/>
                  <a:pt x="53937" y="342331"/>
                  <a:pt x="53937" y="276389"/>
                </a:cubicBezTo>
                <a:cubicBezTo>
                  <a:pt x="53937" y="123975"/>
                  <a:pt x="178100" y="0"/>
                  <a:pt x="330744" y="0"/>
                </a:cubicBezTo>
                <a:close/>
              </a:path>
            </a:pathLst>
          </a:custGeom>
          <a:solidFill>
            <a:srgbClr val="6FA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文本框 12">
            <a:extLst>
              <a:ext uri="{FF2B5EF4-FFF2-40B4-BE49-F238E27FC236}">
                <a16:creationId xmlns:a16="http://schemas.microsoft.com/office/drawing/2014/main" id="{A687B34B-7DB2-FE62-0D49-E001021DBBAE}"/>
              </a:ext>
            </a:extLst>
          </p:cNvPr>
          <p:cNvSpPr txBox="1"/>
          <p:nvPr/>
        </p:nvSpPr>
        <p:spPr>
          <a:xfrm>
            <a:off x="630541" y="3248363"/>
            <a:ext cx="4934659" cy="777136"/>
          </a:xfrm>
          <a:prstGeom prst="rect">
            <a:avLst/>
          </a:prstGeom>
          <a:noFill/>
        </p:spPr>
        <p:txBody>
          <a:bodyPr wrap="square">
            <a:spAutoFit/>
          </a:bodyPr>
          <a:lstStyle/>
          <a:p>
            <a:pPr marL="285750" indent="-285750">
              <a:spcAft>
                <a:spcPts val="300"/>
              </a:spcAft>
              <a:buFont typeface="Arial" panose="020B0604020202020204" pitchFamily="34" charset="0"/>
              <a:buChar char="•"/>
            </a:pPr>
            <a:r>
              <a:rPr lang="en-US" altLang="zh-CN" sz="1400" dirty="0">
                <a:cs typeface="+mn-ea"/>
              </a:rPr>
              <a:t>60%~80%</a:t>
            </a:r>
            <a:r>
              <a:rPr lang="zh-CN" altLang="en-US" sz="1400" dirty="0">
                <a:cs typeface="+mn-ea"/>
              </a:rPr>
              <a:t>的</a:t>
            </a:r>
            <a:r>
              <a:rPr lang="en-US" altLang="zh-CN" sz="1400" dirty="0">
                <a:cs typeface="+mn-ea"/>
              </a:rPr>
              <a:t>TD</a:t>
            </a:r>
            <a:r>
              <a:rPr lang="zh-CN" altLang="en-US" sz="1400" dirty="0">
                <a:cs typeface="+mn-ea"/>
              </a:rPr>
              <a:t>患者常因口 </a:t>
            </a:r>
            <a:r>
              <a:rPr lang="en-US" altLang="zh-CN" sz="1400" dirty="0">
                <a:cs typeface="+mn-ea"/>
              </a:rPr>
              <a:t>- </a:t>
            </a:r>
            <a:r>
              <a:rPr lang="zh-CN" altLang="en-US" sz="1400" dirty="0">
                <a:cs typeface="+mn-ea"/>
              </a:rPr>
              <a:t>舌 </a:t>
            </a:r>
            <a:r>
              <a:rPr lang="en-US" altLang="zh-CN" sz="1400" dirty="0">
                <a:cs typeface="+mn-ea"/>
              </a:rPr>
              <a:t>- </a:t>
            </a:r>
            <a:r>
              <a:rPr lang="zh-CN" altLang="en-US" sz="1400" dirty="0">
                <a:cs typeface="+mn-ea"/>
              </a:rPr>
              <a:t>颊</a:t>
            </a:r>
            <a:r>
              <a:rPr lang="zh-CN" altLang="en-US" sz="1400" dirty="0">
                <a:latin typeface="+mj-lt"/>
                <a:cs typeface="+mn-ea"/>
              </a:rPr>
              <a:t>综合征面临吞咽困难</a:t>
            </a:r>
            <a:r>
              <a:rPr lang="en-US" altLang="zh-CN" sz="1400" baseline="30000" dirty="0">
                <a:latin typeface="+mj-lt"/>
                <a:cs typeface="+mn-ea"/>
              </a:rPr>
              <a:t>1,2</a:t>
            </a:r>
          </a:p>
          <a:p>
            <a:pPr marL="285750" indent="-285750">
              <a:spcAft>
                <a:spcPts val="300"/>
              </a:spcAft>
              <a:buFont typeface="Arial" panose="020B0604020202020204" pitchFamily="34" charset="0"/>
              <a:buChar char="•"/>
            </a:pPr>
            <a:r>
              <a:rPr kumimoji="0" lang="en-US" altLang="zh-CN" sz="14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ea"/>
                <a:sym typeface="Arial" panose="020B0604020202020204" pitchFamily="34" charset="0"/>
              </a:rPr>
              <a:t>90.5%</a:t>
            </a:r>
            <a:r>
              <a:rPr kumimoji="0" lang="zh-CN" altLang="en-US" sz="14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ea"/>
                <a:sym typeface="Arial" panose="020B0604020202020204" pitchFamily="34" charset="0"/>
              </a:rPr>
              <a:t>的</a:t>
            </a:r>
            <a:r>
              <a:rPr kumimoji="0" lang="en-US" altLang="zh-CN" sz="14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ea"/>
                <a:sym typeface="Arial" panose="020B0604020202020204" pitchFamily="34" charset="0"/>
              </a:rPr>
              <a:t>HD</a:t>
            </a:r>
            <a:r>
              <a:rPr kumimoji="0" lang="zh-CN" altLang="en-US" sz="14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ea"/>
                <a:sym typeface="Arial" panose="020B0604020202020204" pitchFamily="34" charset="0"/>
              </a:rPr>
              <a:t>患者吞咽困难常见，因脑</a:t>
            </a:r>
            <a:r>
              <a:rPr lang="zh-CN" altLang="en-US" sz="1400" dirty="0">
                <a:solidFill>
                  <a:prstClr val="black"/>
                </a:solidFill>
                <a:latin typeface="+mj-lt"/>
                <a:ea typeface="微软雅黑" panose="020B0503020204020204" pitchFamily="34" charset="-122"/>
                <a:cs typeface="+mn-ea"/>
                <a:sym typeface="Arial" panose="020B0604020202020204" pitchFamily="34" charset="0"/>
              </a:rPr>
              <a:t>内</a:t>
            </a:r>
            <a:r>
              <a:rPr kumimoji="0" lang="zh-CN" altLang="en-US" sz="1400" b="0" i="0" u="none" strike="noStrike" kern="1200" cap="none" spc="0" normalizeH="0" baseline="0" noProof="0" dirty="0">
                <a:ln>
                  <a:noFill/>
                </a:ln>
                <a:solidFill>
                  <a:prstClr val="black"/>
                </a:solidFill>
                <a:effectLst/>
                <a:uLnTx/>
                <a:uFillTx/>
                <a:latin typeface="+mj-lt"/>
                <a:ea typeface="微软雅黑" panose="020B0503020204020204" pitchFamily="34" charset="-122"/>
                <a:cs typeface="+mn-ea"/>
                <a:sym typeface="Arial" panose="020B0604020202020204" pitchFamily="34" charset="0"/>
              </a:rPr>
              <a:t>控制精细运动的特定神经细胞退化，致口咽协调失灵</a:t>
            </a:r>
            <a:r>
              <a:rPr lang="en-US" altLang="zh-CN" sz="1400" baseline="30000" dirty="0">
                <a:solidFill>
                  <a:prstClr val="black"/>
                </a:solidFill>
                <a:latin typeface="+mj-lt"/>
                <a:ea typeface="微软雅黑" panose="020B0503020204020204" pitchFamily="34" charset="-122"/>
                <a:cs typeface="+mn-ea"/>
                <a:sym typeface="Arial" panose="020B0604020202020204" pitchFamily="34" charset="0"/>
              </a:rPr>
              <a:t>3,4</a:t>
            </a:r>
            <a:endParaRPr lang="zh-CN" altLang="en-US" sz="1400" baseline="30000" dirty="0">
              <a:latin typeface="+mj-lt"/>
              <a:cs typeface="+mn-ea"/>
            </a:endParaRPr>
          </a:p>
        </p:txBody>
      </p:sp>
      <p:grpSp>
        <p:nvGrpSpPr>
          <p:cNvPr id="200" name="组合 2">
            <a:extLst>
              <a:ext uri="{FF2B5EF4-FFF2-40B4-BE49-F238E27FC236}">
                <a16:creationId xmlns:a16="http://schemas.microsoft.com/office/drawing/2014/main" id="{B9B295EC-9B37-2284-6574-779A67B14C1B}"/>
              </a:ext>
            </a:extLst>
          </p:cNvPr>
          <p:cNvGrpSpPr/>
          <p:nvPr/>
        </p:nvGrpSpPr>
        <p:grpSpPr>
          <a:xfrm>
            <a:off x="4168814" y="832714"/>
            <a:ext cx="988964" cy="592082"/>
            <a:chOff x="3449638" y="1457463"/>
            <a:chExt cx="5292725" cy="3943075"/>
          </a:xfrm>
        </p:grpSpPr>
        <p:sp>
          <p:nvSpPr>
            <p:cNvPr id="201" name="矩形 4">
              <a:extLst>
                <a:ext uri="{FF2B5EF4-FFF2-40B4-BE49-F238E27FC236}">
                  <a16:creationId xmlns:a16="http://schemas.microsoft.com/office/drawing/2014/main" id="{B7050986-FB5B-99AC-715F-47B91C7A2180}"/>
                </a:ext>
              </a:extLst>
            </p:cNvPr>
            <p:cNvSpPr/>
            <p:nvPr/>
          </p:nvSpPr>
          <p:spPr bwMode="auto">
            <a:xfrm>
              <a:off x="3449638" y="4924649"/>
              <a:ext cx="5292725" cy="222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2" name="矩形 5">
              <a:extLst>
                <a:ext uri="{FF2B5EF4-FFF2-40B4-BE49-F238E27FC236}">
                  <a16:creationId xmlns:a16="http://schemas.microsoft.com/office/drawing/2014/main" id="{37EC7789-F36B-FA9A-7B42-8B53CEFC36BC}"/>
                </a:ext>
              </a:extLst>
            </p:cNvPr>
            <p:cNvSpPr/>
            <p:nvPr/>
          </p:nvSpPr>
          <p:spPr bwMode="auto">
            <a:xfrm>
              <a:off x="3449638" y="4924649"/>
              <a:ext cx="5292725" cy="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3" name="矩形 6">
              <a:extLst>
                <a:ext uri="{FF2B5EF4-FFF2-40B4-BE49-F238E27FC236}">
                  <a16:creationId xmlns:a16="http://schemas.microsoft.com/office/drawing/2014/main" id="{159FFCCD-6F52-90DC-9FCE-F2303AD4FE7D}"/>
                </a:ext>
              </a:extLst>
            </p:cNvPr>
            <p:cNvSpPr/>
            <p:nvPr/>
          </p:nvSpPr>
          <p:spPr bwMode="auto">
            <a:xfrm>
              <a:off x="4004655" y="5094052"/>
              <a:ext cx="349951" cy="222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4" name="矩形 7">
              <a:extLst>
                <a:ext uri="{FF2B5EF4-FFF2-40B4-BE49-F238E27FC236}">
                  <a16:creationId xmlns:a16="http://schemas.microsoft.com/office/drawing/2014/main" id="{DFEFE028-EF04-7190-B939-3A32FF2F6531}"/>
                </a:ext>
              </a:extLst>
            </p:cNvPr>
            <p:cNvSpPr/>
            <p:nvPr/>
          </p:nvSpPr>
          <p:spPr bwMode="auto">
            <a:xfrm>
              <a:off x="4880646" y="5123029"/>
              <a:ext cx="471431" cy="222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5" name="矩形 8">
              <a:extLst>
                <a:ext uri="{FF2B5EF4-FFF2-40B4-BE49-F238E27FC236}">
                  <a16:creationId xmlns:a16="http://schemas.microsoft.com/office/drawing/2014/main" id="{B66F31A7-ECF8-4640-42A3-27E7ED91C901}"/>
                </a:ext>
              </a:extLst>
            </p:cNvPr>
            <p:cNvSpPr/>
            <p:nvPr/>
          </p:nvSpPr>
          <p:spPr bwMode="auto">
            <a:xfrm>
              <a:off x="4364637" y="4995977"/>
              <a:ext cx="746710" cy="222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6" name="矩形 9">
              <a:extLst>
                <a:ext uri="{FF2B5EF4-FFF2-40B4-BE49-F238E27FC236}">
                  <a16:creationId xmlns:a16="http://schemas.microsoft.com/office/drawing/2014/main" id="{B699CE8D-D10D-5824-97BC-74FF03C24AAA}"/>
                </a:ext>
              </a:extLst>
            </p:cNvPr>
            <p:cNvSpPr/>
            <p:nvPr/>
          </p:nvSpPr>
          <p:spPr bwMode="auto">
            <a:xfrm>
              <a:off x="8078125" y="5014923"/>
              <a:ext cx="134854" cy="222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7" name="矩形 10">
              <a:extLst>
                <a:ext uri="{FF2B5EF4-FFF2-40B4-BE49-F238E27FC236}">
                  <a16:creationId xmlns:a16="http://schemas.microsoft.com/office/drawing/2014/main" id="{604152BA-82C2-1B7D-EFD2-EB225190D450}"/>
                </a:ext>
              </a:extLst>
            </p:cNvPr>
            <p:cNvSpPr/>
            <p:nvPr/>
          </p:nvSpPr>
          <p:spPr bwMode="auto">
            <a:xfrm>
              <a:off x="7593321" y="5014923"/>
              <a:ext cx="388958" cy="222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8" name="矩形 11">
              <a:extLst>
                <a:ext uri="{FF2B5EF4-FFF2-40B4-BE49-F238E27FC236}">
                  <a16:creationId xmlns:a16="http://schemas.microsoft.com/office/drawing/2014/main" id="{FC3C707B-B14C-6EA2-8766-F1B659BED800}"/>
                </a:ext>
              </a:extLst>
            </p:cNvPr>
            <p:cNvSpPr/>
            <p:nvPr/>
          </p:nvSpPr>
          <p:spPr bwMode="auto">
            <a:xfrm>
              <a:off x="6384097" y="5057274"/>
              <a:ext cx="327661" cy="2229"/>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09" name="任意多边形 12">
              <a:extLst>
                <a:ext uri="{FF2B5EF4-FFF2-40B4-BE49-F238E27FC236}">
                  <a16:creationId xmlns:a16="http://schemas.microsoft.com/office/drawing/2014/main" id="{61569904-B03B-4B25-9C51-A17D89B826E2}"/>
                </a:ext>
              </a:extLst>
            </p:cNvPr>
            <p:cNvSpPr/>
            <p:nvPr/>
          </p:nvSpPr>
          <p:spPr bwMode="auto">
            <a:xfrm>
              <a:off x="3854199" y="1457463"/>
              <a:ext cx="2164344" cy="2993527"/>
            </a:xfrm>
            <a:custGeom>
              <a:avLst/>
              <a:gdLst>
                <a:gd name="T0" fmla="*/ 795 w 818"/>
                <a:gd name="T1" fmla="*/ 1131 h 1131"/>
                <a:gd name="T2" fmla="*/ 23 w 818"/>
                <a:gd name="T3" fmla="*/ 1131 h 1131"/>
                <a:gd name="T4" fmla="*/ 0 w 818"/>
                <a:gd name="T5" fmla="*/ 1108 h 1131"/>
                <a:gd name="T6" fmla="*/ 0 w 818"/>
                <a:gd name="T7" fmla="*/ 23 h 1131"/>
                <a:gd name="T8" fmla="*/ 23 w 818"/>
                <a:gd name="T9" fmla="*/ 0 h 1131"/>
                <a:gd name="T10" fmla="*/ 795 w 818"/>
                <a:gd name="T11" fmla="*/ 0 h 1131"/>
                <a:gd name="T12" fmla="*/ 818 w 818"/>
                <a:gd name="T13" fmla="*/ 23 h 1131"/>
                <a:gd name="T14" fmla="*/ 818 w 818"/>
                <a:gd name="T15" fmla="*/ 1108 h 1131"/>
                <a:gd name="T16" fmla="*/ 795 w 818"/>
                <a:gd name="T17" fmla="*/ 1131 h 1131"/>
                <a:gd name="T18" fmla="*/ 23 w 818"/>
                <a:gd name="T19" fmla="*/ 1 h 1131"/>
                <a:gd name="T20" fmla="*/ 1 w 818"/>
                <a:gd name="T21" fmla="*/ 23 h 1131"/>
                <a:gd name="T22" fmla="*/ 1 w 818"/>
                <a:gd name="T23" fmla="*/ 1108 h 1131"/>
                <a:gd name="T24" fmla="*/ 23 w 818"/>
                <a:gd name="T25" fmla="*/ 1130 h 1131"/>
                <a:gd name="T26" fmla="*/ 795 w 818"/>
                <a:gd name="T27" fmla="*/ 1130 h 1131"/>
                <a:gd name="T28" fmla="*/ 817 w 818"/>
                <a:gd name="T29" fmla="*/ 1108 h 1131"/>
                <a:gd name="T30" fmla="*/ 817 w 818"/>
                <a:gd name="T31" fmla="*/ 23 h 1131"/>
                <a:gd name="T32" fmla="*/ 795 w 818"/>
                <a:gd name="T33" fmla="*/ 1 h 1131"/>
                <a:gd name="T34" fmla="*/ 23 w 818"/>
                <a:gd name="T3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close/>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lnTo>
                    <a:pt x="23" y="1"/>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0" name="任意多边形 13">
              <a:extLst>
                <a:ext uri="{FF2B5EF4-FFF2-40B4-BE49-F238E27FC236}">
                  <a16:creationId xmlns:a16="http://schemas.microsoft.com/office/drawing/2014/main" id="{25F5AB5D-69FB-DB55-9B35-76EACFD13B41}"/>
                </a:ext>
              </a:extLst>
            </p:cNvPr>
            <p:cNvSpPr/>
            <p:nvPr/>
          </p:nvSpPr>
          <p:spPr bwMode="auto">
            <a:xfrm>
              <a:off x="6143367" y="1457463"/>
              <a:ext cx="2164344" cy="2993527"/>
            </a:xfrm>
            <a:custGeom>
              <a:avLst/>
              <a:gdLst>
                <a:gd name="T0" fmla="*/ 795 w 818"/>
                <a:gd name="T1" fmla="*/ 1131 h 1131"/>
                <a:gd name="T2" fmla="*/ 23 w 818"/>
                <a:gd name="T3" fmla="*/ 1131 h 1131"/>
                <a:gd name="T4" fmla="*/ 0 w 818"/>
                <a:gd name="T5" fmla="*/ 1108 h 1131"/>
                <a:gd name="T6" fmla="*/ 0 w 818"/>
                <a:gd name="T7" fmla="*/ 23 h 1131"/>
                <a:gd name="T8" fmla="*/ 23 w 818"/>
                <a:gd name="T9" fmla="*/ 0 h 1131"/>
                <a:gd name="T10" fmla="*/ 795 w 818"/>
                <a:gd name="T11" fmla="*/ 0 h 1131"/>
                <a:gd name="T12" fmla="*/ 818 w 818"/>
                <a:gd name="T13" fmla="*/ 23 h 1131"/>
                <a:gd name="T14" fmla="*/ 818 w 818"/>
                <a:gd name="T15" fmla="*/ 1108 h 1131"/>
                <a:gd name="T16" fmla="*/ 795 w 818"/>
                <a:gd name="T17" fmla="*/ 1131 h 1131"/>
                <a:gd name="T18" fmla="*/ 23 w 818"/>
                <a:gd name="T19" fmla="*/ 1 h 1131"/>
                <a:gd name="T20" fmla="*/ 1 w 818"/>
                <a:gd name="T21" fmla="*/ 23 h 1131"/>
                <a:gd name="T22" fmla="*/ 1 w 818"/>
                <a:gd name="T23" fmla="*/ 1108 h 1131"/>
                <a:gd name="T24" fmla="*/ 23 w 818"/>
                <a:gd name="T25" fmla="*/ 1130 h 1131"/>
                <a:gd name="T26" fmla="*/ 795 w 818"/>
                <a:gd name="T27" fmla="*/ 1130 h 1131"/>
                <a:gd name="T28" fmla="*/ 817 w 818"/>
                <a:gd name="T29" fmla="*/ 1108 h 1131"/>
                <a:gd name="T30" fmla="*/ 817 w 818"/>
                <a:gd name="T31" fmla="*/ 23 h 1131"/>
                <a:gd name="T32" fmla="*/ 795 w 818"/>
                <a:gd name="T33" fmla="*/ 1 h 1131"/>
                <a:gd name="T34" fmla="*/ 23 w 818"/>
                <a:gd name="T3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cubicBezTo>
                    <a:pt x="23" y="1"/>
                    <a:pt x="23" y="1"/>
                    <a:pt x="23" y="1"/>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1" name="矩形 14">
              <a:extLst>
                <a:ext uri="{FF2B5EF4-FFF2-40B4-BE49-F238E27FC236}">
                  <a16:creationId xmlns:a16="http://schemas.microsoft.com/office/drawing/2014/main" id="{C5C4B7B6-3F4F-2FB2-3068-32D2BED7ED84}"/>
                </a:ext>
              </a:extLst>
            </p:cNvPr>
            <p:cNvSpPr/>
            <p:nvPr/>
          </p:nvSpPr>
          <p:spPr bwMode="auto">
            <a:xfrm>
              <a:off x="4568588" y="1819673"/>
              <a:ext cx="3090488" cy="123374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2" name="矩形 15">
              <a:extLst>
                <a:ext uri="{FF2B5EF4-FFF2-40B4-BE49-F238E27FC236}">
                  <a16:creationId xmlns:a16="http://schemas.microsoft.com/office/drawing/2014/main" id="{5347F959-765B-679F-7EBE-B9D90202BEFE}"/>
                </a:ext>
              </a:extLst>
            </p:cNvPr>
            <p:cNvSpPr/>
            <p:nvPr/>
          </p:nvSpPr>
          <p:spPr bwMode="auto">
            <a:xfrm>
              <a:off x="4568588" y="1819673"/>
              <a:ext cx="3090488" cy="123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3" name="矩形 16">
              <a:extLst>
                <a:ext uri="{FF2B5EF4-FFF2-40B4-BE49-F238E27FC236}">
                  <a16:creationId xmlns:a16="http://schemas.microsoft.com/office/drawing/2014/main" id="{06604811-1617-1B6F-8731-B442EA177BBF}"/>
                </a:ext>
              </a:extLst>
            </p:cNvPr>
            <p:cNvSpPr/>
            <p:nvPr/>
          </p:nvSpPr>
          <p:spPr bwMode="auto">
            <a:xfrm>
              <a:off x="4531811" y="1819673"/>
              <a:ext cx="36779" cy="123374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4" name="矩形 17">
              <a:extLst>
                <a:ext uri="{FF2B5EF4-FFF2-40B4-BE49-F238E27FC236}">
                  <a16:creationId xmlns:a16="http://schemas.microsoft.com/office/drawing/2014/main" id="{99ED8CEA-36E5-DDA9-30B9-473434D83F4E}"/>
                </a:ext>
              </a:extLst>
            </p:cNvPr>
            <p:cNvSpPr/>
            <p:nvPr/>
          </p:nvSpPr>
          <p:spPr bwMode="auto">
            <a:xfrm>
              <a:off x="4680038" y="1931123"/>
              <a:ext cx="2868704" cy="10108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5" name="矩形 18">
              <a:extLst>
                <a:ext uri="{FF2B5EF4-FFF2-40B4-BE49-F238E27FC236}">
                  <a16:creationId xmlns:a16="http://schemas.microsoft.com/office/drawing/2014/main" id="{D7D1ED60-4AF5-7348-F308-94E2FF09B002}"/>
                </a:ext>
              </a:extLst>
            </p:cNvPr>
            <p:cNvSpPr/>
            <p:nvPr/>
          </p:nvSpPr>
          <p:spPr bwMode="auto">
            <a:xfrm>
              <a:off x="4680038" y="1931123"/>
              <a:ext cx="2868704" cy="10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6" name="任意多边形 19">
              <a:extLst>
                <a:ext uri="{FF2B5EF4-FFF2-40B4-BE49-F238E27FC236}">
                  <a16:creationId xmlns:a16="http://schemas.microsoft.com/office/drawing/2014/main" id="{CCD789AE-2062-8175-0419-6401DDE7CC76}"/>
                </a:ext>
              </a:extLst>
            </p:cNvPr>
            <p:cNvSpPr/>
            <p:nvPr/>
          </p:nvSpPr>
          <p:spPr bwMode="auto">
            <a:xfrm>
              <a:off x="6601423" y="1931123"/>
              <a:ext cx="624116" cy="1010845"/>
            </a:xfrm>
            <a:custGeom>
              <a:avLst/>
              <a:gdLst>
                <a:gd name="T0" fmla="*/ 0 w 560"/>
                <a:gd name="T1" fmla="*/ 907 h 907"/>
                <a:gd name="T2" fmla="*/ 144 w 560"/>
                <a:gd name="T3" fmla="*/ 907 h 907"/>
                <a:gd name="T4" fmla="*/ 560 w 560"/>
                <a:gd name="T5" fmla="*/ 0 h 907"/>
                <a:gd name="T6" fmla="*/ 415 w 560"/>
                <a:gd name="T7" fmla="*/ 0 h 907"/>
                <a:gd name="T8" fmla="*/ 0 w 560"/>
                <a:gd name="T9" fmla="*/ 907 h 907"/>
              </a:gdLst>
              <a:ahLst/>
              <a:cxnLst>
                <a:cxn ang="0">
                  <a:pos x="T0" y="T1"/>
                </a:cxn>
                <a:cxn ang="0">
                  <a:pos x="T2" y="T3"/>
                </a:cxn>
                <a:cxn ang="0">
                  <a:pos x="T4" y="T5"/>
                </a:cxn>
                <a:cxn ang="0">
                  <a:pos x="T6" y="T7"/>
                </a:cxn>
                <a:cxn ang="0">
                  <a:pos x="T8" y="T9"/>
                </a:cxn>
              </a:cxnLst>
              <a:rect l="0" t="0" r="r" b="b"/>
              <a:pathLst>
                <a:path w="560" h="907">
                  <a:moveTo>
                    <a:pt x="0" y="907"/>
                  </a:moveTo>
                  <a:lnTo>
                    <a:pt x="144" y="907"/>
                  </a:lnTo>
                  <a:lnTo>
                    <a:pt x="560" y="0"/>
                  </a:lnTo>
                  <a:lnTo>
                    <a:pt x="415" y="0"/>
                  </a:lnTo>
                  <a:lnTo>
                    <a:pt x="0" y="90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7" name="任意多边形 20">
              <a:extLst>
                <a:ext uri="{FF2B5EF4-FFF2-40B4-BE49-F238E27FC236}">
                  <a16:creationId xmlns:a16="http://schemas.microsoft.com/office/drawing/2014/main" id="{71D5E921-CABA-9F2B-7E7D-2CC9D58E020B}"/>
                </a:ext>
              </a:extLst>
            </p:cNvPr>
            <p:cNvSpPr/>
            <p:nvPr/>
          </p:nvSpPr>
          <p:spPr bwMode="auto">
            <a:xfrm>
              <a:off x="6372952" y="1931123"/>
              <a:ext cx="625231" cy="1010845"/>
            </a:xfrm>
            <a:custGeom>
              <a:avLst/>
              <a:gdLst>
                <a:gd name="T0" fmla="*/ 0 w 561"/>
                <a:gd name="T1" fmla="*/ 907 h 907"/>
                <a:gd name="T2" fmla="*/ 145 w 561"/>
                <a:gd name="T3" fmla="*/ 907 h 907"/>
                <a:gd name="T4" fmla="*/ 561 w 561"/>
                <a:gd name="T5" fmla="*/ 0 h 907"/>
                <a:gd name="T6" fmla="*/ 416 w 561"/>
                <a:gd name="T7" fmla="*/ 0 h 907"/>
                <a:gd name="T8" fmla="*/ 0 w 561"/>
                <a:gd name="T9" fmla="*/ 907 h 907"/>
              </a:gdLst>
              <a:ahLst/>
              <a:cxnLst>
                <a:cxn ang="0">
                  <a:pos x="T0" y="T1"/>
                </a:cxn>
                <a:cxn ang="0">
                  <a:pos x="T2" y="T3"/>
                </a:cxn>
                <a:cxn ang="0">
                  <a:pos x="T4" y="T5"/>
                </a:cxn>
                <a:cxn ang="0">
                  <a:pos x="T6" y="T7"/>
                </a:cxn>
                <a:cxn ang="0">
                  <a:pos x="T8" y="T9"/>
                </a:cxn>
              </a:cxnLst>
              <a:rect l="0" t="0" r="r" b="b"/>
              <a:pathLst>
                <a:path w="561" h="907">
                  <a:moveTo>
                    <a:pt x="0" y="907"/>
                  </a:moveTo>
                  <a:lnTo>
                    <a:pt x="145" y="907"/>
                  </a:lnTo>
                  <a:lnTo>
                    <a:pt x="561" y="0"/>
                  </a:lnTo>
                  <a:lnTo>
                    <a:pt x="416" y="0"/>
                  </a:lnTo>
                  <a:lnTo>
                    <a:pt x="0" y="90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8" name="任意多边形 21">
              <a:extLst>
                <a:ext uri="{FF2B5EF4-FFF2-40B4-BE49-F238E27FC236}">
                  <a16:creationId xmlns:a16="http://schemas.microsoft.com/office/drawing/2014/main" id="{06995201-7B2A-6078-C00A-5D469A929B8C}"/>
                </a:ext>
              </a:extLst>
            </p:cNvPr>
            <p:cNvSpPr/>
            <p:nvPr/>
          </p:nvSpPr>
          <p:spPr bwMode="auto">
            <a:xfrm>
              <a:off x="6372952" y="1931123"/>
              <a:ext cx="625231" cy="1010845"/>
            </a:xfrm>
            <a:custGeom>
              <a:avLst/>
              <a:gdLst>
                <a:gd name="T0" fmla="*/ 0 w 561"/>
                <a:gd name="T1" fmla="*/ 907 h 907"/>
                <a:gd name="T2" fmla="*/ 145 w 561"/>
                <a:gd name="T3" fmla="*/ 907 h 907"/>
                <a:gd name="T4" fmla="*/ 561 w 561"/>
                <a:gd name="T5" fmla="*/ 0 h 907"/>
                <a:gd name="T6" fmla="*/ 416 w 561"/>
                <a:gd name="T7" fmla="*/ 0 h 907"/>
                <a:gd name="T8" fmla="*/ 0 w 561"/>
                <a:gd name="T9" fmla="*/ 907 h 907"/>
              </a:gdLst>
              <a:ahLst/>
              <a:cxnLst>
                <a:cxn ang="0">
                  <a:pos x="T0" y="T1"/>
                </a:cxn>
                <a:cxn ang="0">
                  <a:pos x="T2" y="T3"/>
                </a:cxn>
                <a:cxn ang="0">
                  <a:pos x="T4" y="T5"/>
                </a:cxn>
                <a:cxn ang="0">
                  <a:pos x="T6" y="T7"/>
                </a:cxn>
                <a:cxn ang="0">
                  <a:pos x="T8" y="T9"/>
                </a:cxn>
              </a:cxnLst>
              <a:rect l="0" t="0" r="r" b="b"/>
              <a:pathLst>
                <a:path w="561" h="907">
                  <a:moveTo>
                    <a:pt x="0" y="907"/>
                  </a:moveTo>
                  <a:lnTo>
                    <a:pt x="145" y="907"/>
                  </a:lnTo>
                  <a:lnTo>
                    <a:pt x="561" y="0"/>
                  </a:lnTo>
                  <a:lnTo>
                    <a:pt x="416" y="0"/>
                  </a:lnTo>
                  <a:lnTo>
                    <a:pt x="0" y="9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19" name="任意多边形 22">
              <a:extLst>
                <a:ext uri="{FF2B5EF4-FFF2-40B4-BE49-F238E27FC236}">
                  <a16:creationId xmlns:a16="http://schemas.microsoft.com/office/drawing/2014/main" id="{38D4427C-9319-813A-2E87-51791513F18F}"/>
                </a:ext>
              </a:extLst>
            </p:cNvPr>
            <p:cNvSpPr/>
            <p:nvPr/>
          </p:nvSpPr>
          <p:spPr bwMode="auto">
            <a:xfrm>
              <a:off x="4878417" y="1931123"/>
              <a:ext cx="627460" cy="1010845"/>
            </a:xfrm>
            <a:custGeom>
              <a:avLst/>
              <a:gdLst>
                <a:gd name="T0" fmla="*/ 0 w 563"/>
                <a:gd name="T1" fmla="*/ 907 h 907"/>
                <a:gd name="T2" fmla="*/ 145 w 563"/>
                <a:gd name="T3" fmla="*/ 907 h 907"/>
                <a:gd name="T4" fmla="*/ 563 w 563"/>
                <a:gd name="T5" fmla="*/ 0 h 907"/>
                <a:gd name="T6" fmla="*/ 418 w 563"/>
                <a:gd name="T7" fmla="*/ 0 h 907"/>
                <a:gd name="T8" fmla="*/ 0 w 563"/>
                <a:gd name="T9" fmla="*/ 907 h 907"/>
              </a:gdLst>
              <a:ahLst/>
              <a:cxnLst>
                <a:cxn ang="0">
                  <a:pos x="T0" y="T1"/>
                </a:cxn>
                <a:cxn ang="0">
                  <a:pos x="T2" y="T3"/>
                </a:cxn>
                <a:cxn ang="0">
                  <a:pos x="T4" y="T5"/>
                </a:cxn>
                <a:cxn ang="0">
                  <a:pos x="T6" y="T7"/>
                </a:cxn>
                <a:cxn ang="0">
                  <a:pos x="T8" y="T9"/>
                </a:cxn>
              </a:cxnLst>
              <a:rect l="0" t="0" r="r" b="b"/>
              <a:pathLst>
                <a:path w="563" h="907">
                  <a:moveTo>
                    <a:pt x="0" y="907"/>
                  </a:moveTo>
                  <a:lnTo>
                    <a:pt x="145" y="907"/>
                  </a:lnTo>
                  <a:lnTo>
                    <a:pt x="563" y="0"/>
                  </a:lnTo>
                  <a:lnTo>
                    <a:pt x="418" y="0"/>
                  </a:lnTo>
                  <a:lnTo>
                    <a:pt x="0" y="90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0" name="任意多边形 23">
              <a:extLst>
                <a:ext uri="{FF2B5EF4-FFF2-40B4-BE49-F238E27FC236}">
                  <a16:creationId xmlns:a16="http://schemas.microsoft.com/office/drawing/2014/main" id="{A3DCF66A-0472-D01D-611B-26F738FCC425}"/>
                </a:ext>
              </a:extLst>
            </p:cNvPr>
            <p:cNvSpPr/>
            <p:nvPr/>
          </p:nvSpPr>
          <p:spPr bwMode="auto">
            <a:xfrm>
              <a:off x="7016014" y="3486954"/>
              <a:ext cx="945090" cy="1437695"/>
            </a:xfrm>
            <a:custGeom>
              <a:avLst/>
              <a:gdLst>
                <a:gd name="T0" fmla="*/ 848 w 848"/>
                <a:gd name="T1" fmla="*/ 1290 h 1290"/>
                <a:gd name="T2" fmla="*/ 69 w 848"/>
                <a:gd name="T3" fmla="*/ 1290 h 1290"/>
                <a:gd name="T4" fmla="*/ 0 w 848"/>
                <a:gd name="T5" fmla="*/ 0 h 1290"/>
                <a:gd name="T6" fmla="*/ 779 w 848"/>
                <a:gd name="T7" fmla="*/ 0 h 1290"/>
                <a:gd name="T8" fmla="*/ 848 w 848"/>
                <a:gd name="T9" fmla="*/ 1290 h 1290"/>
              </a:gdLst>
              <a:ahLst/>
              <a:cxnLst>
                <a:cxn ang="0">
                  <a:pos x="T0" y="T1"/>
                </a:cxn>
                <a:cxn ang="0">
                  <a:pos x="T2" y="T3"/>
                </a:cxn>
                <a:cxn ang="0">
                  <a:pos x="T4" y="T5"/>
                </a:cxn>
                <a:cxn ang="0">
                  <a:pos x="T6" y="T7"/>
                </a:cxn>
                <a:cxn ang="0">
                  <a:pos x="T8" y="T9"/>
                </a:cxn>
              </a:cxnLst>
              <a:rect l="0" t="0" r="r" b="b"/>
              <a:pathLst>
                <a:path w="848" h="1290">
                  <a:moveTo>
                    <a:pt x="848" y="1290"/>
                  </a:moveTo>
                  <a:lnTo>
                    <a:pt x="69" y="1290"/>
                  </a:lnTo>
                  <a:lnTo>
                    <a:pt x="0" y="0"/>
                  </a:lnTo>
                  <a:lnTo>
                    <a:pt x="779" y="0"/>
                  </a:lnTo>
                  <a:lnTo>
                    <a:pt x="848" y="129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1" name="任意多边形 24">
              <a:extLst>
                <a:ext uri="{FF2B5EF4-FFF2-40B4-BE49-F238E27FC236}">
                  <a16:creationId xmlns:a16="http://schemas.microsoft.com/office/drawing/2014/main" id="{1E461092-D087-BBD2-6EB3-6CA26DC6C3BB}"/>
                </a:ext>
              </a:extLst>
            </p:cNvPr>
            <p:cNvSpPr/>
            <p:nvPr/>
          </p:nvSpPr>
          <p:spPr bwMode="auto">
            <a:xfrm>
              <a:off x="7016014" y="3486954"/>
              <a:ext cx="945090" cy="1437695"/>
            </a:xfrm>
            <a:custGeom>
              <a:avLst/>
              <a:gdLst>
                <a:gd name="T0" fmla="*/ 848 w 848"/>
                <a:gd name="T1" fmla="*/ 1290 h 1290"/>
                <a:gd name="T2" fmla="*/ 69 w 848"/>
                <a:gd name="T3" fmla="*/ 1290 h 1290"/>
                <a:gd name="T4" fmla="*/ 0 w 848"/>
                <a:gd name="T5" fmla="*/ 0 h 1290"/>
                <a:gd name="T6" fmla="*/ 779 w 848"/>
                <a:gd name="T7" fmla="*/ 0 h 1290"/>
                <a:gd name="T8" fmla="*/ 848 w 848"/>
                <a:gd name="T9" fmla="*/ 1290 h 1290"/>
              </a:gdLst>
              <a:ahLst/>
              <a:cxnLst>
                <a:cxn ang="0">
                  <a:pos x="T0" y="T1"/>
                </a:cxn>
                <a:cxn ang="0">
                  <a:pos x="T2" y="T3"/>
                </a:cxn>
                <a:cxn ang="0">
                  <a:pos x="T4" y="T5"/>
                </a:cxn>
                <a:cxn ang="0">
                  <a:pos x="T6" y="T7"/>
                </a:cxn>
                <a:cxn ang="0">
                  <a:pos x="T8" y="T9"/>
                </a:cxn>
              </a:cxnLst>
              <a:rect l="0" t="0" r="r" b="b"/>
              <a:pathLst>
                <a:path w="848" h="1290">
                  <a:moveTo>
                    <a:pt x="848" y="1290"/>
                  </a:moveTo>
                  <a:lnTo>
                    <a:pt x="69" y="1290"/>
                  </a:lnTo>
                  <a:lnTo>
                    <a:pt x="0" y="0"/>
                  </a:lnTo>
                  <a:lnTo>
                    <a:pt x="779" y="0"/>
                  </a:lnTo>
                  <a:lnTo>
                    <a:pt x="848" y="1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2" name="任意多边形 25">
              <a:extLst>
                <a:ext uri="{FF2B5EF4-FFF2-40B4-BE49-F238E27FC236}">
                  <a16:creationId xmlns:a16="http://schemas.microsoft.com/office/drawing/2014/main" id="{0ED1046F-D0F3-4EED-3A10-E6F886396F7E}"/>
                </a:ext>
              </a:extLst>
            </p:cNvPr>
            <p:cNvSpPr/>
            <p:nvPr/>
          </p:nvSpPr>
          <p:spPr bwMode="auto">
            <a:xfrm>
              <a:off x="7042762" y="3486954"/>
              <a:ext cx="947319" cy="1437695"/>
            </a:xfrm>
            <a:custGeom>
              <a:avLst/>
              <a:gdLst>
                <a:gd name="T0" fmla="*/ 850 w 850"/>
                <a:gd name="T1" fmla="*/ 1290 h 1290"/>
                <a:gd name="T2" fmla="*/ 69 w 850"/>
                <a:gd name="T3" fmla="*/ 1290 h 1290"/>
                <a:gd name="T4" fmla="*/ 0 w 850"/>
                <a:gd name="T5" fmla="*/ 0 h 1290"/>
                <a:gd name="T6" fmla="*/ 779 w 850"/>
                <a:gd name="T7" fmla="*/ 0 h 1290"/>
                <a:gd name="T8" fmla="*/ 850 w 850"/>
                <a:gd name="T9" fmla="*/ 1290 h 1290"/>
              </a:gdLst>
              <a:ahLst/>
              <a:cxnLst>
                <a:cxn ang="0">
                  <a:pos x="T0" y="T1"/>
                </a:cxn>
                <a:cxn ang="0">
                  <a:pos x="T2" y="T3"/>
                </a:cxn>
                <a:cxn ang="0">
                  <a:pos x="T4" y="T5"/>
                </a:cxn>
                <a:cxn ang="0">
                  <a:pos x="T6" y="T7"/>
                </a:cxn>
                <a:cxn ang="0">
                  <a:pos x="T8" y="T9"/>
                </a:cxn>
              </a:cxnLst>
              <a:rect l="0" t="0" r="r" b="b"/>
              <a:pathLst>
                <a:path w="850" h="1290">
                  <a:moveTo>
                    <a:pt x="850" y="1290"/>
                  </a:moveTo>
                  <a:lnTo>
                    <a:pt x="69" y="1290"/>
                  </a:lnTo>
                  <a:lnTo>
                    <a:pt x="0" y="0"/>
                  </a:lnTo>
                  <a:lnTo>
                    <a:pt x="779" y="0"/>
                  </a:lnTo>
                  <a:lnTo>
                    <a:pt x="850" y="129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3" name="任意多边形 26">
              <a:extLst>
                <a:ext uri="{FF2B5EF4-FFF2-40B4-BE49-F238E27FC236}">
                  <a16:creationId xmlns:a16="http://schemas.microsoft.com/office/drawing/2014/main" id="{AC6E9213-79D2-2B05-E0E1-D67F6EBAFBEC}"/>
                </a:ext>
              </a:extLst>
            </p:cNvPr>
            <p:cNvSpPr/>
            <p:nvPr/>
          </p:nvSpPr>
          <p:spPr bwMode="auto">
            <a:xfrm>
              <a:off x="7042762" y="3486954"/>
              <a:ext cx="947319" cy="1437695"/>
            </a:xfrm>
            <a:custGeom>
              <a:avLst/>
              <a:gdLst>
                <a:gd name="T0" fmla="*/ 850 w 850"/>
                <a:gd name="T1" fmla="*/ 1290 h 1290"/>
                <a:gd name="T2" fmla="*/ 69 w 850"/>
                <a:gd name="T3" fmla="*/ 1290 h 1290"/>
                <a:gd name="T4" fmla="*/ 0 w 850"/>
                <a:gd name="T5" fmla="*/ 0 h 1290"/>
                <a:gd name="T6" fmla="*/ 779 w 850"/>
                <a:gd name="T7" fmla="*/ 0 h 1290"/>
                <a:gd name="T8" fmla="*/ 850 w 850"/>
                <a:gd name="T9" fmla="*/ 1290 h 1290"/>
              </a:gdLst>
              <a:ahLst/>
              <a:cxnLst>
                <a:cxn ang="0">
                  <a:pos x="T0" y="T1"/>
                </a:cxn>
                <a:cxn ang="0">
                  <a:pos x="T2" y="T3"/>
                </a:cxn>
                <a:cxn ang="0">
                  <a:pos x="T4" y="T5"/>
                </a:cxn>
                <a:cxn ang="0">
                  <a:pos x="T6" y="T7"/>
                </a:cxn>
                <a:cxn ang="0">
                  <a:pos x="T8" y="T9"/>
                </a:cxn>
              </a:cxnLst>
              <a:rect l="0" t="0" r="r" b="b"/>
              <a:pathLst>
                <a:path w="850" h="1290">
                  <a:moveTo>
                    <a:pt x="850" y="1290"/>
                  </a:moveTo>
                  <a:lnTo>
                    <a:pt x="69" y="1290"/>
                  </a:lnTo>
                  <a:lnTo>
                    <a:pt x="0" y="0"/>
                  </a:lnTo>
                  <a:lnTo>
                    <a:pt x="779" y="0"/>
                  </a:lnTo>
                  <a:lnTo>
                    <a:pt x="850" y="1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4" name="任意多边形 27">
              <a:extLst>
                <a:ext uri="{FF2B5EF4-FFF2-40B4-BE49-F238E27FC236}">
                  <a16:creationId xmlns:a16="http://schemas.microsoft.com/office/drawing/2014/main" id="{89F7B06F-54C7-CA6F-0E1C-B5E0071F718D}"/>
                </a:ext>
              </a:extLst>
            </p:cNvPr>
            <p:cNvSpPr/>
            <p:nvPr/>
          </p:nvSpPr>
          <p:spPr bwMode="auto">
            <a:xfrm>
              <a:off x="7458468" y="3635181"/>
              <a:ext cx="115907" cy="1141240"/>
            </a:xfrm>
            <a:custGeom>
              <a:avLst/>
              <a:gdLst>
                <a:gd name="T0" fmla="*/ 21 w 44"/>
                <a:gd name="T1" fmla="*/ 431 h 431"/>
                <a:gd name="T2" fmla="*/ 8 w 44"/>
                <a:gd name="T3" fmla="*/ 431 h 431"/>
                <a:gd name="T4" fmla="*/ 0 w 44"/>
                <a:gd name="T5" fmla="*/ 422 h 431"/>
                <a:gd name="T6" fmla="*/ 14 w 44"/>
                <a:gd name="T7" fmla="*/ 8 h 431"/>
                <a:gd name="T8" fmla="*/ 23 w 44"/>
                <a:gd name="T9" fmla="*/ 0 h 431"/>
                <a:gd name="T10" fmla="*/ 35 w 44"/>
                <a:gd name="T11" fmla="*/ 0 h 431"/>
                <a:gd name="T12" fmla="*/ 44 w 44"/>
                <a:gd name="T13" fmla="*/ 9 h 431"/>
                <a:gd name="T14" fmla="*/ 29 w 44"/>
                <a:gd name="T15" fmla="*/ 422 h 431"/>
                <a:gd name="T16" fmla="*/ 21 w 44"/>
                <a:gd name="T1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1">
                  <a:moveTo>
                    <a:pt x="21" y="431"/>
                  </a:moveTo>
                  <a:cubicBezTo>
                    <a:pt x="8" y="431"/>
                    <a:pt x="8" y="431"/>
                    <a:pt x="8" y="431"/>
                  </a:cubicBezTo>
                  <a:cubicBezTo>
                    <a:pt x="4" y="431"/>
                    <a:pt x="0" y="427"/>
                    <a:pt x="0" y="422"/>
                  </a:cubicBezTo>
                  <a:cubicBezTo>
                    <a:pt x="14" y="8"/>
                    <a:pt x="14" y="8"/>
                    <a:pt x="14" y="8"/>
                  </a:cubicBezTo>
                  <a:cubicBezTo>
                    <a:pt x="15" y="3"/>
                    <a:pt x="18" y="0"/>
                    <a:pt x="23" y="0"/>
                  </a:cubicBezTo>
                  <a:cubicBezTo>
                    <a:pt x="35" y="0"/>
                    <a:pt x="35" y="0"/>
                    <a:pt x="35" y="0"/>
                  </a:cubicBezTo>
                  <a:cubicBezTo>
                    <a:pt x="40" y="0"/>
                    <a:pt x="44" y="4"/>
                    <a:pt x="44" y="9"/>
                  </a:cubicBezTo>
                  <a:cubicBezTo>
                    <a:pt x="29" y="422"/>
                    <a:pt x="29" y="422"/>
                    <a:pt x="29" y="422"/>
                  </a:cubicBezTo>
                  <a:cubicBezTo>
                    <a:pt x="29" y="427"/>
                    <a:pt x="25" y="431"/>
                    <a:pt x="21" y="43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5" name="任意多边形 28">
              <a:extLst>
                <a:ext uri="{FF2B5EF4-FFF2-40B4-BE49-F238E27FC236}">
                  <a16:creationId xmlns:a16="http://schemas.microsoft.com/office/drawing/2014/main" id="{A5EB0553-F05E-B365-056F-6DB4C392F86B}"/>
                </a:ext>
              </a:extLst>
            </p:cNvPr>
            <p:cNvSpPr/>
            <p:nvPr/>
          </p:nvSpPr>
          <p:spPr bwMode="auto">
            <a:xfrm>
              <a:off x="7662419" y="3635181"/>
              <a:ext cx="115907" cy="1141240"/>
            </a:xfrm>
            <a:custGeom>
              <a:avLst/>
              <a:gdLst>
                <a:gd name="T0" fmla="*/ 21 w 44"/>
                <a:gd name="T1" fmla="*/ 431 h 431"/>
                <a:gd name="T2" fmla="*/ 9 w 44"/>
                <a:gd name="T3" fmla="*/ 431 h 431"/>
                <a:gd name="T4" fmla="*/ 0 w 44"/>
                <a:gd name="T5" fmla="*/ 422 h 431"/>
                <a:gd name="T6" fmla="*/ 15 w 44"/>
                <a:gd name="T7" fmla="*/ 8 h 431"/>
                <a:gd name="T8" fmla="*/ 24 w 44"/>
                <a:gd name="T9" fmla="*/ 0 h 431"/>
                <a:gd name="T10" fmla="*/ 36 w 44"/>
                <a:gd name="T11" fmla="*/ 0 h 431"/>
                <a:gd name="T12" fmla="*/ 44 w 44"/>
                <a:gd name="T13" fmla="*/ 9 h 431"/>
                <a:gd name="T14" fmla="*/ 30 w 44"/>
                <a:gd name="T15" fmla="*/ 422 h 431"/>
                <a:gd name="T16" fmla="*/ 21 w 44"/>
                <a:gd name="T1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1">
                  <a:moveTo>
                    <a:pt x="21" y="431"/>
                  </a:moveTo>
                  <a:cubicBezTo>
                    <a:pt x="9" y="431"/>
                    <a:pt x="9" y="431"/>
                    <a:pt x="9" y="431"/>
                  </a:cubicBezTo>
                  <a:cubicBezTo>
                    <a:pt x="4" y="431"/>
                    <a:pt x="0" y="427"/>
                    <a:pt x="0" y="422"/>
                  </a:cubicBezTo>
                  <a:cubicBezTo>
                    <a:pt x="15" y="8"/>
                    <a:pt x="15" y="8"/>
                    <a:pt x="15" y="8"/>
                  </a:cubicBezTo>
                  <a:cubicBezTo>
                    <a:pt x="15" y="3"/>
                    <a:pt x="19" y="0"/>
                    <a:pt x="24" y="0"/>
                  </a:cubicBezTo>
                  <a:cubicBezTo>
                    <a:pt x="36" y="0"/>
                    <a:pt x="36" y="0"/>
                    <a:pt x="36" y="0"/>
                  </a:cubicBezTo>
                  <a:cubicBezTo>
                    <a:pt x="40" y="0"/>
                    <a:pt x="44" y="4"/>
                    <a:pt x="44" y="9"/>
                  </a:cubicBezTo>
                  <a:cubicBezTo>
                    <a:pt x="30" y="422"/>
                    <a:pt x="30" y="422"/>
                    <a:pt x="30" y="422"/>
                  </a:cubicBezTo>
                  <a:cubicBezTo>
                    <a:pt x="30" y="427"/>
                    <a:pt x="26" y="431"/>
                    <a:pt x="21" y="43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6" name="任意多边形 29">
              <a:extLst>
                <a:ext uri="{FF2B5EF4-FFF2-40B4-BE49-F238E27FC236}">
                  <a16:creationId xmlns:a16="http://schemas.microsoft.com/office/drawing/2014/main" id="{59B9D912-7B7F-6124-D929-335BE1A89186}"/>
                </a:ext>
              </a:extLst>
            </p:cNvPr>
            <p:cNvSpPr/>
            <p:nvPr/>
          </p:nvSpPr>
          <p:spPr bwMode="auto">
            <a:xfrm>
              <a:off x="7252286" y="3635181"/>
              <a:ext cx="115907" cy="1141240"/>
            </a:xfrm>
            <a:custGeom>
              <a:avLst/>
              <a:gdLst>
                <a:gd name="T0" fmla="*/ 21 w 44"/>
                <a:gd name="T1" fmla="*/ 431 h 431"/>
                <a:gd name="T2" fmla="*/ 9 w 44"/>
                <a:gd name="T3" fmla="*/ 431 h 431"/>
                <a:gd name="T4" fmla="*/ 0 w 44"/>
                <a:gd name="T5" fmla="*/ 422 h 431"/>
                <a:gd name="T6" fmla="*/ 15 w 44"/>
                <a:gd name="T7" fmla="*/ 8 h 431"/>
                <a:gd name="T8" fmla="*/ 23 w 44"/>
                <a:gd name="T9" fmla="*/ 0 h 431"/>
                <a:gd name="T10" fmla="*/ 35 w 44"/>
                <a:gd name="T11" fmla="*/ 0 h 431"/>
                <a:gd name="T12" fmla="*/ 44 w 44"/>
                <a:gd name="T13" fmla="*/ 9 h 431"/>
                <a:gd name="T14" fmla="*/ 30 w 44"/>
                <a:gd name="T15" fmla="*/ 422 h 431"/>
                <a:gd name="T16" fmla="*/ 21 w 44"/>
                <a:gd name="T17"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1">
                  <a:moveTo>
                    <a:pt x="21" y="431"/>
                  </a:moveTo>
                  <a:cubicBezTo>
                    <a:pt x="9" y="431"/>
                    <a:pt x="9" y="431"/>
                    <a:pt x="9" y="431"/>
                  </a:cubicBezTo>
                  <a:cubicBezTo>
                    <a:pt x="4" y="431"/>
                    <a:pt x="0" y="427"/>
                    <a:pt x="0" y="422"/>
                  </a:cubicBezTo>
                  <a:cubicBezTo>
                    <a:pt x="15" y="8"/>
                    <a:pt x="15" y="8"/>
                    <a:pt x="15" y="8"/>
                  </a:cubicBezTo>
                  <a:cubicBezTo>
                    <a:pt x="15" y="3"/>
                    <a:pt x="19" y="0"/>
                    <a:pt x="23" y="0"/>
                  </a:cubicBezTo>
                  <a:cubicBezTo>
                    <a:pt x="35" y="0"/>
                    <a:pt x="35" y="0"/>
                    <a:pt x="35" y="0"/>
                  </a:cubicBezTo>
                  <a:cubicBezTo>
                    <a:pt x="40" y="0"/>
                    <a:pt x="44" y="4"/>
                    <a:pt x="44" y="9"/>
                  </a:cubicBezTo>
                  <a:cubicBezTo>
                    <a:pt x="30" y="422"/>
                    <a:pt x="30" y="422"/>
                    <a:pt x="30" y="422"/>
                  </a:cubicBezTo>
                  <a:cubicBezTo>
                    <a:pt x="29" y="427"/>
                    <a:pt x="26" y="431"/>
                    <a:pt x="21" y="43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7" name="矩形 30">
              <a:extLst>
                <a:ext uri="{FF2B5EF4-FFF2-40B4-BE49-F238E27FC236}">
                  <a16:creationId xmlns:a16="http://schemas.microsoft.com/office/drawing/2014/main" id="{BB8B3CE0-FB04-7ACE-A54D-7F6F9F13D61F}"/>
                </a:ext>
              </a:extLst>
            </p:cNvPr>
            <p:cNvSpPr/>
            <p:nvPr/>
          </p:nvSpPr>
          <p:spPr bwMode="auto">
            <a:xfrm>
              <a:off x="4200806" y="3738829"/>
              <a:ext cx="196151" cy="112452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8" name="矩形 31">
              <a:extLst>
                <a:ext uri="{FF2B5EF4-FFF2-40B4-BE49-F238E27FC236}">
                  <a16:creationId xmlns:a16="http://schemas.microsoft.com/office/drawing/2014/main" id="{F8081D3B-2D8C-CE73-D8BE-4F30296EACB5}"/>
                </a:ext>
              </a:extLst>
            </p:cNvPr>
            <p:cNvSpPr/>
            <p:nvPr/>
          </p:nvSpPr>
          <p:spPr bwMode="auto">
            <a:xfrm>
              <a:off x="4237585" y="4863352"/>
              <a:ext cx="2159886" cy="61297"/>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29" name="矩形 32">
              <a:extLst>
                <a:ext uri="{FF2B5EF4-FFF2-40B4-BE49-F238E27FC236}">
                  <a16:creationId xmlns:a16="http://schemas.microsoft.com/office/drawing/2014/main" id="{EA619EB4-B8A5-428E-A4CB-AE84B229778F}"/>
                </a:ext>
              </a:extLst>
            </p:cNvPr>
            <p:cNvSpPr/>
            <p:nvPr/>
          </p:nvSpPr>
          <p:spPr bwMode="auto">
            <a:xfrm>
              <a:off x="4237585" y="4863352"/>
              <a:ext cx="2159886" cy="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0" name="矩形 33">
              <a:extLst>
                <a:ext uri="{FF2B5EF4-FFF2-40B4-BE49-F238E27FC236}">
                  <a16:creationId xmlns:a16="http://schemas.microsoft.com/office/drawing/2014/main" id="{05C05223-F722-D6C8-9ED9-9B18783B114F}"/>
                </a:ext>
              </a:extLst>
            </p:cNvPr>
            <p:cNvSpPr/>
            <p:nvPr/>
          </p:nvSpPr>
          <p:spPr bwMode="auto">
            <a:xfrm>
              <a:off x="4396957" y="3738829"/>
              <a:ext cx="2037292" cy="112452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1" name="矩形 34">
              <a:extLst>
                <a:ext uri="{FF2B5EF4-FFF2-40B4-BE49-F238E27FC236}">
                  <a16:creationId xmlns:a16="http://schemas.microsoft.com/office/drawing/2014/main" id="{ADB75553-E5AA-E1AD-1613-2777433E4E4E}"/>
                </a:ext>
              </a:extLst>
            </p:cNvPr>
            <p:cNvSpPr/>
            <p:nvPr/>
          </p:nvSpPr>
          <p:spPr bwMode="auto">
            <a:xfrm>
              <a:off x="4396957" y="3738829"/>
              <a:ext cx="2037292" cy="112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2" name="矩形 35">
              <a:extLst>
                <a:ext uri="{FF2B5EF4-FFF2-40B4-BE49-F238E27FC236}">
                  <a16:creationId xmlns:a16="http://schemas.microsoft.com/office/drawing/2014/main" id="{103DAEE8-801A-1C76-2D38-63C0BA7E2035}"/>
                </a:ext>
              </a:extLst>
            </p:cNvPr>
            <p:cNvSpPr/>
            <p:nvPr/>
          </p:nvSpPr>
          <p:spPr bwMode="auto">
            <a:xfrm>
              <a:off x="4177402" y="3688677"/>
              <a:ext cx="200609" cy="5015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3" name="矩形 36">
              <a:extLst>
                <a:ext uri="{FF2B5EF4-FFF2-40B4-BE49-F238E27FC236}">
                  <a16:creationId xmlns:a16="http://schemas.microsoft.com/office/drawing/2014/main" id="{50ACB605-467B-EA4E-6365-8D92505703C3}"/>
                </a:ext>
              </a:extLst>
            </p:cNvPr>
            <p:cNvSpPr/>
            <p:nvPr/>
          </p:nvSpPr>
          <p:spPr bwMode="auto">
            <a:xfrm>
              <a:off x="4378011" y="3688677"/>
              <a:ext cx="2082987" cy="5015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4" name="矩形 37">
              <a:extLst>
                <a:ext uri="{FF2B5EF4-FFF2-40B4-BE49-F238E27FC236}">
                  <a16:creationId xmlns:a16="http://schemas.microsoft.com/office/drawing/2014/main" id="{C480EC9C-F56D-1550-2B37-1136474C3C4E}"/>
                </a:ext>
              </a:extLst>
            </p:cNvPr>
            <p:cNvSpPr/>
            <p:nvPr/>
          </p:nvSpPr>
          <p:spPr bwMode="auto">
            <a:xfrm>
              <a:off x="4378011" y="3688677"/>
              <a:ext cx="2082987" cy="5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5" name="任意多边形 38">
              <a:extLst>
                <a:ext uri="{FF2B5EF4-FFF2-40B4-BE49-F238E27FC236}">
                  <a16:creationId xmlns:a16="http://schemas.microsoft.com/office/drawing/2014/main" id="{F1DFCBE6-86DB-07D4-0349-13F06C036655}"/>
                </a:ext>
              </a:extLst>
            </p:cNvPr>
            <p:cNvSpPr/>
            <p:nvPr/>
          </p:nvSpPr>
          <p:spPr bwMode="auto">
            <a:xfrm>
              <a:off x="4468284" y="3846935"/>
              <a:ext cx="1896866" cy="323203"/>
            </a:xfrm>
            <a:custGeom>
              <a:avLst/>
              <a:gdLst>
                <a:gd name="T0" fmla="*/ 1702 w 1702"/>
                <a:gd name="T1" fmla="*/ 290 h 290"/>
                <a:gd name="T2" fmla="*/ 0 w 1702"/>
                <a:gd name="T3" fmla="*/ 290 h 290"/>
                <a:gd name="T4" fmla="*/ 0 w 1702"/>
                <a:gd name="T5" fmla="*/ 0 h 290"/>
                <a:gd name="T6" fmla="*/ 1702 w 1702"/>
                <a:gd name="T7" fmla="*/ 0 h 290"/>
                <a:gd name="T8" fmla="*/ 1702 w 1702"/>
                <a:gd name="T9" fmla="*/ 290 h 290"/>
                <a:gd name="T10" fmla="*/ 12 w 1702"/>
                <a:gd name="T11" fmla="*/ 278 h 290"/>
                <a:gd name="T12" fmla="*/ 1690 w 1702"/>
                <a:gd name="T13" fmla="*/ 278 h 290"/>
                <a:gd name="T14" fmla="*/ 1690 w 1702"/>
                <a:gd name="T15" fmla="*/ 12 h 290"/>
                <a:gd name="T16" fmla="*/ 12 w 1702"/>
                <a:gd name="T17" fmla="*/ 12 h 290"/>
                <a:gd name="T18" fmla="*/ 12 w 1702"/>
                <a:gd name="T19"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2" h="290">
                  <a:moveTo>
                    <a:pt x="1702" y="290"/>
                  </a:moveTo>
                  <a:lnTo>
                    <a:pt x="0" y="290"/>
                  </a:lnTo>
                  <a:lnTo>
                    <a:pt x="0" y="0"/>
                  </a:lnTo>
                  <a:lnTo>
                    <a:pt x="1702" y="0"/>
                  </a:lnTo>
                  <a:lnTo>
                    <a:pt x="1702" y="290"/>
                  </a:lnTo>
                  <a:close/>
                  <a:moveTo>
                    <a:pt x="12" y="278"/>
                  </a:moveTo>
                  <a:lnTo>
                    <a:pt x="1690" y="278"/>
                  </a:lnTo>
                  <a:lnTo>
                    <a:pt x="1690" y="12"/>
                  </a:lnTo>
                  <a:lnTo>
                    <a:pt x="12" y="12"/>
                  </a:lnTo>
                  <a:lnTo>
                    <a:pt x="12" y="27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6" name="任意多边形 39">
              <a:extLst>
                <a:ext uri="{FF2B5EF4-FFF2-40B4-BE49-F238E27FC236}">
                  <a16:creationId xmlns:a16="http://schemas.microsoft.com/office/drawing/2014/main" id="{46DF223B-C412-FFC7-95C2-E3F196A217B8}"/>
                </a:ext>
              </a:extLst>
            </p:cNvPr>
            <p:cNvSpPr/>
            <p:nvPr/>
          </p:nvSpPr>
          <p:spPr bwMode="auto">
            <a:xfrm>
              <a:off x="4468284" y="3846935"/>
              <a:ext cx="1896866" cy="323203"/>
            </a:xfrm>
            <a:custGeom>
              <a:avLst/>
              <a:gdLst>
                <a:gd name="T0" fmla="*/ 1702 w 1702"/>
                <a:gd name="T1" fmla="*/ 290 h 290"/>
                <a:gd name="T2" fmla="*/ 0 w 1702"/>
                <a:gd name="T3" fmla="*/ 290 h 290"/>
                <a:gd name="T4" fmla="*/ 0 w 1702"/>
                <a:gd name="T5" fmla="*/ 0 h 290"/>
                <a:gd name="T6" fmla="*/ 1702 w 1702"/>
                <a:gd name="T7" fmla="*/ 0 h 290"/>
                <a:gd name="T8" fmla="*/ 1702 w 1702"/>
                <a:gd name="T9" fmla="*/ 290 h 290"/>
                <a:gd name="T10" fmla="*/ 12 w 1702"/>
                <a:gd name="T11" fmla="*/ 278 h 290"/>
                <a:gd name="T12" fmla="*/ 1690 w 1702"/>
                <a:gd name="T13" fmla="*/ 278 h 290"/>
                <a:gd name="T14" fmla="*/ 1690 w 1702"/>
                <a:gd name="T15" fmla="*/ 12 h 290"/>
                <a:gd name="T16" fmla="*/ 12 w 1702"/>
                <a:gd name="T17" fmla="*/ 12 h 290"/>
                <a:gd name="T18" fmla="*/ 12 w 1702"/>
                <a:gd name="T19"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2" h="290">
                  <a:moveTo>
                    <a:pt x="1702" y="290"/>
                  </a:moveTo>
                  <a:lnTo>
                    <a:pt x="0" y="290"/>
                  </a:lnTo>
                  <a:lnTo>
                    <a:pt x="0" y="0"/>
                  </a:lnTo>
                  <a:lnTo>
                    <a:pt x="1702" y="0"/>
                  </a:lnTo>
                  <a:lnTo>
                    <a:pt x="1702" y="290"/>
                  </a:lnTo>
                  <a:moveTo>
                    <a:pt x="12" y="278"/>
                  </a:moveTo>
                  <a:lnTo>
                    <a:pt x="1690" y="278"/>
                  </a:lnTo>
                  <a:lnTo>
                    <a:pt x="1690" y="12"/>
                  </a:lnTo>
                  <a:lnTo>
                    <a:pt x="12" y="12"/>
                  </a:lnTo>
                  <a:lnTo>
                    <a:pt x="12" y="2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7" name="任意多边形 40">
              <a:extLst>
                <a:ext uri="{FF2B5EF4-FFF2-40B4-BE49-F238E27FC236}">
                  <a16:creationId xmlns:a16="http://schemas.microsoft.com/office/drawing/2014/main" id="{D83BD011-4220-2574-6A78-0D11E4E7E07D}"/>
                </a:ext>
              </a:extLst>
            </p:cNvPr>
            <p:cNvSpPr/>
            <p:nvPr/>
          </p:nvSpPr>
          <p:spPr bwMode="auto">
            <a:xfrm>
              <a:off x="4468284" y="4247038"/>
              <a:ext cx="1896866" cy="508209"/>
            </a:xfrm>
            <a:custGeom>
              <a:avLst/>
              <a:gdLst>
                <a:gd name="T0" fmla="*/ 1702 w 1702"/>
                <a:gd name="T1" fmla="*/ 456 h 456"/>
                <a:gd name="T2" fmla="*/ 0 w 1702"/>
                <a:gd name="T3" fmla="*/ 456 h 456"/>
                <a:gd name="T4" fmla="*/ 0 w 1702"/>
                <a:gd name="T5" fmla="*/ 0 h 456"/>
                <a:gd name="T6" fmla="*/ 1702 w 1702"/>
                <a:gd name="T7" fmla="*/ 0 h 456"/>
                <a:gd name="T8" fmla="*/ 1702 w 1702"/>
                <a:gd name="T9" fmla="*/ 456 h 456"/>
                <a:gd name="T10" fmla="*/ 12 w 1702"/>
                <a:gd name="T11" fmla="*/ 444 h 456"/>
                <a:gd name="T12" fmla="*/ 1690 w 1702"/>
                <a:gd name="T13" fmla="*/ 444 h 456"/>
                <a:gd name="T14" fmla="*/ 1690 w 1702"/>
                <a:gd name="T15" fmla="*/ 12 h 456"/>
                <a:gd name="T16" fmla="*/ 12 w 1702"/>
                <a:gd name="T17" fmla="*/ 12 h 456"/>
                <a:gd name="T18" fmla="*/ 12 w 1702"/>
                <a:gd name="T19" fmla="*/ 44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2" h="456">
                  <a:moveTo>
                    <a:pt x="1702" y="456"/>
                  </a:moveTo>
                  <a:lnTo>
                    <a:pt x="0" y="456"/>
                  </a:lnTo>
                  <a:lnTo>
                    <a:pt x="0" y="0"/>
                  </a:lnTo>
                  <a:lnTo>
                    <a:pt x="1702" y="0"/>
                  </a:lnTo>
                  <a:lnTo>
                    <a:pt x="1702" y="456"/>
                  </a:lnTo>
                  <a:close/>
                  <a:moveTo>
                    <a:pt x="12" y="444"/>
                  </a:moveTo>
                  <a:lnTo>
                    <a:pt x="1690" y="444"/>
                  </a:lnTo>
                  <a:lnTo>
                    <a:pt x="1690" y="12"/>
                  </a:lnTo>
                  <a:lnTo>
                    <a:pt x="12" y="12"/>
                  </a:lnTo>
                  <a:lnTo>
                    <a:pt x="12" y="4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8" name="任意多边形 41">
              <a:extLst>
                <a:ext uri="{FF2B5EF4-FFF2-40B4-BE49-F238E27FC236}">
                  <a16:creationId xmlns:a16="http://schemas.microsoft.com/office/drawing/2014/main" id="{E0CE3830-BE7C-5261-0BA7-4FED41852B72}"/>
                </a:ext>
              </a:extLst>
            </p:cNvPr>
            <p:cNvSpPr/>
            <p:nvPr/>
          </p:nvSpPr>
          <p:spPr bwMode="auto">
            <a:xfrm>
              <a:off x="4722388" y="3987361"/>
              <a:ext cx="1386429" cy="42351"/>
            </a:xfrm>
            <a:custGeom>
              <a:avLst/>
              <a:gdLst>
                <a:gd name="T0" fmla="*/ 517 w 524"/>
                <a:gd name="T1" fmla="*/ 16 h 16"/>
                <a:gd name="T2" fmla="*/ 7 w 524"/>
                <a:gd name="T3" fmla="*/ 16 h 16"/>
                <a:gd name="T4" fmla="*/ 0 w 524"/>
                <a:gd name="T5" fmla="*/ 9 h 16"/>
                <a:gd name="T6" fmla="*/ 0 w 524"/>
                <a:gd name="T7" fmla="*/ 7 h 16"/>
                <a:gd name="T8" fmla="*/ 7 w 524"/>
                <a:gd name="T9" fmla="*/ 0 h 16"/>
                <a:gd name="T10" fmla="*/ 517 w 524"/>
                <a:gd name="T11" fmla="*/ 0 h 16"/>
                <a:gd name="T12" fmla="*/ 524 w 524"/>
                <a:gd name="T13" fmla="*/ 7 h 16"/>
                <a:gd name="T14" fmla="*/ 524 w 524"/>
                <a:gd name="T15" fmla="*/ 9 h 16"/>
                <a:gd name="T16" fmla="*/ 517 w 524"/>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16">
                  <a:moveTo>
                    <a:pt x="517" y="16"/>
                  </a:moveTo>
                  <a:cubicBezTo>
                    <a:pt x="7" y="16"/>
                    <a:pt x="7" y="16"/>
                    <a:pt x="7" y="16"/>
                  </a:cubicBezTo>
                  <a:cubicBezTo>
                    <a:pt x="3" y="16"/>
                    <a:pt x="0" y="13"/>
                    <a:pt x="0" y="9"/>
                  </a:cubicBezTo>
                  <a:cubicBezTo>
                    <a:pt x="0" y="7"/>
                    <a:pt x="0" y="7"/>
                    <a:pt x="0" y="7"/>
                  </a:cubicBezTo>
                  <a:cubicBezTo>
                    <a:pt x="0" y="3"/>
                    <a:pt x="3" y="0"/>
                    <a:pt x="7" y="0"/>
                  </a:cubicBezTo>
                  <a:cubicBezTo>
                    <a:pt x="517" y="0"/>
                    <a:pt x="517" y="0"/>
                    <a:pt x="517" y="0"/>
                  </a:cubicBezTo>
                  <a:cubicBezTo>
                    <a:pt x="521" y="0"/>
                    <a:pt x="524" y="3"/>
                    <a:pt x="524" y="7"/>
                  </a:cubicBezTo>
                  <a:cubicBezTo>
                    <a:pt x="524" y="9"/>
                    <a:pt x="524" y="9"/>
                    <a:pt x="524" y="9"/>
                  </a:cubicBezTo>
                  <a:cubicBezTo>
                    <a:pt x="524" y="13"/>
                    <a:pt x="521" y="16"/>
                    <a:pt x="517" y="16"/>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39" name="任意多边形 42">
              <a:extLst>
                <a:ext uri="{FF2B5EF4-FFF2-40B4-BE49-F238E27FC236}">
                  <a16:creationId xmlns:a16="http://schemas.microsoft.com/office/drawing/2014/main" id="{6BEE02BF-FFDF-941C-B55B-CDED82C505DF}"/>
                </a:ext>
              </a:extLst>
            </p:cNvPr>
            <p:cNvSpPr/>
            <p:nvPr/>
          </p:nvSpPr>
          <p:spPr bwMode="auto">
            <a:xfrm>
              <a:off x="4722388" y="4387464"/>
              <a:ext cx="1386429" cy="42351"/>
            </a:xfrm>
            <a:custGeom>
              <a:avLst/>
              <a:gdLst>
                <a:gd name="T0" fmla="*/ 517 w 524"/>
                <a:gd name="T1" fmla="*/ 16 h 16"/>
                <a:gd name="T2" fmla="*/ 7 w 524"/>
                <a:gd name="T3" fmla="*/ 16 h 16"/>
                <a:gd name="T4" fmla="*/ 0 w 524"/>
                <a:gd name="T5" fmla="*/ 9 h 16"/>
                <a:gd name="T6" fmla="*/ 0 w 524"/>
                <a:gd name="T7" fmla="*/ 6 h 16"/>
                <a:gd name="T8" fmla="*/ 7 w 524"/>
                <a:gd name="T9" fmla="*/ 0 h 16"/>
                <a:gd name="T10" fmla="*/ 517 w 524"/>
                <a:gd name="T11" fmla="*/ 0 h 16"/>
                <a:gd name="T12" fmla="*/ 524 w 524"/>
                <a:gd name="T13" fmla="*/ 6 h 16"/>
                <a:gd name="T14" fmla="*/ 524 w 524"/>
                <a:gd name="T15" fmla="*/ 9 h 16"/>
                <a:gd name="T16" fmla="*/ 517 w 524"/>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16">
                  <a:moveTo>
                    <a:pt x="517" y="16"/>
                  </a:moveTo>
                  <a:cubicBezTo>
                    <a:pt x="7" y="16"/>
                    <a:pt x="7" y="16"/>
                    <a:pt x="7" y="16"/>
                  </a:cubicBezTo>
                  <a:cubicBezTo>
                    <a:pt x="3" y="16"/>
                    <a:pt x="0" y="13"/>
                    <a:pt x="0" y="9"/>
                  </a:cubicBezTo>
                  <a:cubicBezTo>
                    <a:pt x="0" y="6"/>
                    <a:pt x="0" y="6"/>
                    <a:pt x="0" y="6"/>
                  </a:cubicBezTo>
                  <a:cubicBezTo>
                    <a:pt x="0" y="3"/>
                    <a:pt x="3" y="0"/>
                    <a:pt x="7" y="0"/>
                  </a:cubicBezTo>
                  <a:cubicBezTo>
                    <a:pt x="517" y="0"/>
                    <a:pt x="517" y="0"/>
                    <a:pt x="517" y="0"/>
                  </a:cubicBezTo>
                  <a:cubicBezTo>
                    <a:pt x="521" y="0"/>
                    <a:pt x="524" y="3"/>
                    <a:pt x="524" y="6"/>
                  </a:cubicBezTo>
                  <a:cubicBezTo>
                    <a:pt x="524" y="9"/>
                    <a:pt x="524" y="9"/>
                    <a:pt x="524" y="9"/>
                  </a:cubicBezTo>
                  <a:cubicBezTo>
                    <a:pt x="524" y="13"/>
                    <a:pt x="521" y="16"/>
                    <a:pt x="517" y="16"/>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0" name="任意多边形 43">
              <a:extLst>
                <a:ext uri="{FF2B5EF4-FFF2-40B4-BE49-F238E27FC236}">
                  <a16:creationId xmlns:a16="http://schemas.microsoft.com/office/drawing/2014/main" id="{DF98F797-4457-2A3E-BBC6-D1310915CD5C}"/>
                </a:ext>
              </a:extLst>
            </p:cNvPr>
            <p:cNvSpPr/>
            <p:nvPr/>
          </p:nvSpPr>
          <p:spPr bwMode="auto">
            <a:xfrm>
              <a:off x="4473857" y="3532648"/>
              <a:ext cx="441339" cy="156029"/>
            </a:xfrm>
            <a:custGeom>
              <a:avLst/>
              <a:gdLst>
                <a:gd name="T0" fmla="*/ 0 w 167"/>
                <a:gd name="T1" fmla="*/ 0 h 59"/>
                <a:gd name="T2" fmla="*/ 84 w 167"/>
                <a:gd name="T3" fmla="*/ 59 h 59"/>
                <a:gd name="T4" fmla="*/ 167 w 167"/>
                <a:gd name="T5" fmla="*/ 0 h 59"/>
                <a:gd name="T6" fmla="*/ 0 w 167"/>
                <a:gd name="T7" fmla="*/ 0 h 59"/>
              </a:gdLst>
              <a:ahLst/>
              <a:cxnLst>
                <a:cxn ang="0">
                  <a:pos x="T0" y="T1"/>
                </a:cxn>
                <a:cxn ang="0">
                  <a:pos x="T2" y="T3"/>
                </a:cxn>
                <a:cxn ang="0">
                  <a:pos x="T4" y="T5"/>
                </a:cxn>
                <a:cxn ang="0">
                  <a:pos x="T6" y="T7"/>
                </a:cxn>
              </a:cxnLst>
              <a:rect l="0" t="0" r="r" b="b"/>
              <a:pathLst>
                <a:path w="167" h="59">
                  <a:moveTo>
                    <a:pt x="0" y="0"/>
                  </a:moveTo>
                  <a:cubicBezTo>
                    <a:pt x="0" y="32"/>
                    <a:pt x="38" y="59"/>
                    <a:pt x="84" y="59"/>
                  </a:cubicBezTo>
                  <a:cubicBezTo>
                    <a:pt x="130" y="59"/>
                    <a:pt x="167" y="32"/>
                    <a:pt x="167" y="0"/>
                  </a:cubicBez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1" name="任意多边形 44">
              <a:extLst>
                <a:ext uri="{FF2B5EF4-FFF2-40B4-BE49-F238E27FC236}">
                  <a16:creationId xmlns:a16="http://schemas.microsoft.com/office/drawing/2014/main" id="{1771AB1E-CBC4-FC82-25AF-BD55A9D82620}"/>
                </a:ext>
              </a:extLst>
            </p:cNvPr>
            <p:cNvSpPr/>
            <p:nvPr/>
          </p:nvSpPr>
          <p:spPr bwMode="auto">
            <a:xfrm>
              <a:off x="5309726" y="3635181"/>
              <a:ext cx="441339" cy="53496"/>
            </a:xfrm>
            <a:custGeom>
              <a:avLst/>
              <a:gdLst>
                <a:gd name="T0" fmla="*/ 0 w 167"/>
                <a:gd name="T1" fmla="*/ 0 h 20"/>
                <a:gd name="T2" fmla="*/ 84 w 167"/>
                <a:gd name="T3" fmla="*/ 20 h 20"/>
                <a:gd name="T4" fmla="*/ 167 w 167"/>
                <a:gd name="T5" fmla="*/ 0 h 20"/>
                <a:gd name="T6" fmla="*/ 0 w 167"/>
                <a:gd name="T7" fmla="*/ 0 h 20"/>
              </a:gdLst>
              <a:ahLst/>
              <a:cxnLst>
                <a:cxn ang="0">
                  <a:pos x="T0" y="T1"/>
                </a:cxn>
                <a:cxn ang="0">
                  <a:pos x="T2" y="T3"/>
                </a:cxn>
                <a:cxn ang="0">
                  <a:pos x="T4" y="T5"/>
                </a:cxn>
                <a:cxn ang="0">
                  <a:pos x="T6" y="T7"/>
                </a:cxn>
              </a:cxnLst>
              <a:rect l="0" t="0" r="r" b="b"/>
              <a:pathLst>
                <a:path w="167" h="20">
                  <a:moveTo>
                    <a:pt x="0" y="0"/>
                  </a:moveTo>
                  <a:cubicBezTo>
                    <a:pt x="0" y="11"/>
                    <a:pt x="38" y="20"/>
                    <a:pt x="84" y="20"/>
                  </a:cubicBezTo>
                  <a:cubicBezTo>
                    <a:pt x="130" y="20"/>
                    <a:pt x="167" y="11"/>
                    <a:pt x="167" y="0"/>
                  </a:cubicBezTo>
                  <a:cubicBezTo>
                    <a:pt x="0" y="0"/>
                    <a:pt x="0" y="0"/>
                    <a:pt x="0"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2" name="任意多边形 45">
              <a:extLst>
                <a:ext uri="{FF2B5EF4-FFF2-40B4-BE49-F238E27FC236}">
                  <a16:creationId xmlns:a16="http://schemas.microsoft.com/office/drawing/2014/main" id="{B2D45737-7C4D-7653-6FBD-AFCE3D05B181}"/>
                </a:ext>
              </a:extLst>
            </p:cNvPr>
            <p:cNvSpPr/>
            <p:nvPr/>
          </p:nvSpPr>
          <p:spPr bwMode="auto">
            <a:xfrm>
              <a:off x="5309726" y="3596174"/>
              <a:ext cx="441339" cy="52381"/>
            </a:xfrm>
            <a:custGeom>
              <a:avLst/>
              <a:gdLst>
                <a:gd name="T0" fmla="*/ 0 w 167"/>
                <a:gd name="T1" fmla="*/ 0 h 20"/>
                <a:gd name="T2" fmla="*/ 84 w 167"/>
                <a:gd name="T3" fmla="*/ 20 h 20"/>
                <a:gd name="T4" fmla="*/ 167 w 167"/>
                <a:gd name="T5" fmla="*/ 0 h 20"/>
                <a:gd name="T6" fmla="*/ 0 w 167"/>
                <a:gd name="T7" fmla="*/ 0 h 20"/>
              </a:gdLst>
              <a:ahLst/>
              <a:cxnLst>
                <a:cxn ang="0">
                  <a:pos x="T0" y="T1"/>
                </a:cxn>
                <a:cxn ang="0">
                  <a:pos x="T2" y="T3"/>
                </a:cxn>
                <a:cxn ang="0">
                  <a:pos x="T4" y="T5"/>
                </a:cxn>
                <a:cxn ang="0">
                  <a:pos x="T6" y="T7"/>
                </a:cxn>
              </a:cxnLst>
              <a:rect l="0" t="0" r="r" b="b"/>
              <a:pathLst>
                <a:path w="167" h="20">
                  <a:moveTo>
                    <a:pt x="0" y="0"/>
                  </a:moveTo>
                  <a:cubicBezTo>
                    <a:pt x="0" y="11"/>
                    <a:pt x="38" y="20"/>
                    <a:pt x="84" y="20"/>
                  </a:cubicBezTo>
                  <a:cubicBezTo>
                    <a:pt x="130" y="20"/>
                    <a:pt x="167" y="11"/>
                    <a:pt x="167" y="0"/>
                  </a:cubicBezTo>
                  <a:cubicBezTo>
                    <a:pt x="0" y="0"/>
                    <a:pt x="0" y="0"/>
                    <a:pt x="0"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3" name="任意多边形 46">
              <a:extLst>
                <a:ext uri="{FF2B5EF4-FFF2-40B4-BE49-F238E27FC236}">
                  <a16:creationId xmlns:a16="http://schemas.microsoft.com/office/drawing/2014/main" id="{C91C1609-94E1-DA4E-3CF2-4834E18B400C}"/>
                </a:ext>
              </a:extLst>
            </p:cNvPr>
            <p:cNvSpPr/>
            <p:nvPr/>
          </p:nvSpPr>
          <p:spPr bwMode="auto">
            <a:xfrm>
              <a:off x="5817935" y="3635181"/>
              <a:ext cx="441339" cy="53496"/>
            </a:xfrm>
            <a:custGeom>
              <a:avLst/>
              <a:gdLst>
                <a:gd name="T0" fmla="*/ 0 w 167"/>
                <a:gd name="T1" fmla="*/ 0 h 20"/>
                <a:gd name="T2" fmla="*/ 83 w 167"/>
                <a:gd name="T3" fmla="*/ 20 h 20"/>
                <a:gd name="T4" fmla="*/ 167 w 167"/>
                <a:gd name="T5" fmla="*/ 0 h 20"/>
                <a:gd name="T6" fmla="*/ 0 w 167"/>
                <a:gd name="T7" fmla="*/ 0 h 20"/>
              </a:gdLst>
              <a:ahLst/>
              <a:cxnLst>
                <a:cxn ang="0">
                  <a:pos x="T0" y="T1"/>
                </a:cxn>
                <a:cxn ang="0">
                  <a:pos x="T2" y="T3"/>
                </a:cxn>
                <a:cxn ang="0">
                  <a:pos x="T4" y="T5"/>
                </a:cxn>
                <a:cxn ang="0">
                  <a:pos x="T6" y="T7"/>
                </a:cxn>
              </a:cxnLst>
              <a:rect l="0" t="0" r="r" b="b"/>
              <a:pathLst>
                <a:path w="167" h="20">
                  <a:moveTo>
                    <a:pt x="0" y="0"/>
                  </a:moveTo>
                  <a:cubicBezTo>
                    <a:pt x="0" y="11"/>
                    <a:pt x="37" y="20"/>
                    <a:pt x="83" y="20"/>
                  </a:cubicBezTo>
                  <a:cubicBezTo>
                    <a:pt x="129" y="20"/>
                    <a:pt x="167" y="11"/>
                    <a:pt x="167" y="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4" name="任意多边形 47">
              <a:extLst>
                <a:ext uri="{FF2B5EF4-FFF2-40B4-BE49-F238E27FC236}">
                  <a16:creationId xmlns:a16="http://schemas.microsoft.com/office/drawing/2014/main" id="{F92FD1BB-8B04-7BD5-CD39-C9093BC8666F}"/>
                </a:ext>
              </a:extLst>
            </p:cNvPr>
            <p:cNvSpPr/>
            <p:nvPr/>
          </p:nvSpPr>
          <p:spPr bwMode="auto">
            <a:xfrm>
              <a:off x="5817935" y="3596174"/>
              <a:ext cx="441339" cy="52381"/>
            </a:xfrm>
            <a:custGeom>
              <a:avLst/>
              <a:gdLst>
                <a:gd name="T0" fmla="*/ 0 w 167"/>
                <a:gd name="T1" fmla="*/ 0 h 20"/>
                <a:gd name="T2" fmla="*/ 83 w 167"/>
                <a:gd name="T3" fmla="*/ 20 h 20"/>
                <a:gd name="T4" fmla="*/ 167 w 167"/>
                <a:gd name="T5" fmla="*/ 0 h 20"/>
                <a:gd name="T6" fmla="*/ 0 w 167"/>
                <a:gd name="T7" fmla="*/ 0 h 20"/>
              </a:gdLst>
              <a:ahLst/>
              <a:cxnLst>
                <a:cxn ang="0">
                  <a:pos x="T0" y="T1"/>
                </a:cxn>
                <a:cxn ang="0">
                  <a:pos x="T2" y="T3"/>
                </a:cxn>
                <a:cxn ang="0">
                  <a:pos x="T4" y="T5"/>
                </a:cxn>
                <a:cxn ang="0">
                  <a:pos x="T6" y="T7"/>
                </a:cxn>
              </a:cxnLst>
              <a:rect l="0" t="0" r="r" b="b"/>
              <a:pathLst>
                <a:path w="167" h="20">
                  <a:moveTo>
                    <a:pt x="0" y="0"/>
                  </a:moveTo>
                  <a:cubicBezTo>
                    <a:pt x="0" y="11"/>
                    <a:pt x="37" y="20"/>
                    <a:pt x="83" y="20"/>
                  </a:cubicBezTo>
                  <a:cubicBezTo>
                    <a:pt x="129" y="20"/>
                    <a:pt x="167" y="11"/>
                    <a:pt x="167" y="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5" name="椭圆 48">
              <a:extLst>
                <a:ext uri="{FF2B5EF4-FFF2-40B4-BE49-F238E27FC236}">
                  <a16:creationId xmlns:a16="http://schemas.microsoft.com/office/drawing/2014/main" id="{D6C30AA5-11A8-0636-FB65-41E7FD874A7B}"/>
                </a:ext>
              </a:extLst>
            </p:cNvPr>
            <p:cNvSpPr/>
            <p:nvPr/>
          </p:nvSpPr>
          <p:spPr bwMode="auto">
            <a:xfrm>
              <a:off x="4042548" y="5163151"/>
              <a:ext cx="4106905" cy="237387"/>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6" name="矩形 49">
              <a:extLst>
                <a:ext uri="{FF2B5EF4-FFF2-40B4-BE49-F238E27FC236}">
                  <a16:creationId xmlns:a16="http://schemas.microsoft.com/office/drawing/2014/main" id="{9113647E-4F71-9414-7694-2DE5F2B35D0A}"/>
                </a:ext>
              </a:extLst>
            </p:cNvPr>
            <p:cNvSpPr/>
            <p:nvPr/>
          </p:nvSpPr>
          <p:spPr bwMode="auto">
            <a:xfrm>
              <a:off x="6053092" y="1690392"/>
              <a:ext cx="13374" cy="57954"/>
            </a:xfrm>
            <a:prstGeom prst="rect">
              <a:avLst/>
            </a:prstGeom>
            <a:solidFill>
              <a:srgbClr val="538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7" name="矩形 50">
              <a:extLst>
                <a:ext uri="{FF2B5EF4-FFF2-40B4-BE49-F238E27FC236}">
                  <a16:creationId xmlns:a16="http://schemas.microsoft.com/office/drawing/2014/main" id="{07E5C080-4453-3322-E0A1-29FD7953963B}"/>
                </a:ext>
              </a:extLst>
            </p:cNvPr>
            <p:cNvSpPr/>
            <p:nvPr/>
          </p:nvSpPr>
          <p:spPr bwMode="auto">
            <a:xfrm>
              <a:off x="6053092" y="1690392"/>
              <a:ext cx="13374" cy="5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8" name="矩形 51">
              <a:extLst>
                <a:ext uri="{FF2B5EF4-FFF2-40B4-BE49-F238E27FC236}">
                  <a16:creationId xmlns:a16="http://schemas.microsoft.com/office/drawing/2014/main" id="{25C9AF3A-B1D5-E015-5A73-5D11B966A8B6}"/>
                </a:ext>
              </a:extLst>
            </p:cNvPr>
            <p:cNvSpPr/>
            <p:nvPr/>
          </p:nvSpPr>
          <p:spPr bwMode="auto">
            <a:xfrm>
              <a:off x="6053092" y="1777323"/>
              <a:ext cx="13374" cy="42351"/>
            </a:xfrm>
            <a:prstGeom prst="rect">
              <a:avLst/>
            </a:prstGeom>
            <a:solidFill>
              <a:srgbClr val="538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49" name="矩形 52">
              <a:extLst>
                <a:ext uri="{FF2B5EF4-FFF2-40B4-BE49-F238E27FC236}">
                  <a16:creationId xmlns:a16="http://schemas.microsoft.com/office/drawing/2014/main" id="{ADDC37E4-02F4-FDE1-671C-91D38FC06B1A}"/>
                </a:ext>
              </a:extLst>
            </p:cNvPr>
            <p:cNvSpPr/>
            <p:nvPr/>
          </p:nvSpPr>
          <p:spPr bwMode="auto">
            <a:xfrm>
              <a:off x="6053092" y="1777323"/>
              <a:ext cx="13374" cy="4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0" name="矩形 53">
              <a:extLst>
                <a:ext uri="{FF2B5EF4-FFF2-40B4-BE49-F238E27FC236}">
                  <a16:creationId xmlns:a16="http://schemas.microsoft.com/office/drawing/2014/main" id="{A0F74A2C-3BE9-0947-6EF6-FF72BBA40C22}"/>
                </a:ext>
              </a:extLst>
            </p:cNvPr>
            <p:cNvSpPr/>
            <p:nvPr/>
          </p:nvSpPr>
          <p:spPr bwMode="auto">
            <a:xfrm>
              <a:off x="6053092" y="1819673"/>
              <a:ext cx="13374" cy="111449"/>
            </a:xfrm>
            <a:prstGeom prst="rect">
              <a:avLst/>
            </a:prstGeom>
            <a:solidFill>
              <a:srgbClr val="5186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1" name="矩形 54">
              <a:extLst>
                <a:ext uri="{FF2B5EF4-FFF2-40B4-BE49-F238E27FC236}">
                  <a16:creationId xmlns:a16="http://schemas.microsoft.com/office/drawing/2014/main" id="{2E8567C3-FAFB-425D-6525-F7B0A6BB2994}"/>
                </a:ext>
              </a:extLst>
            </p:cNvPr>
            <p:cNvSpPr/>
            <p:nvPr/>
          </p:nvSpPr>
          <p:spPr bwMode="auto">
            <a:xfrm>
              <a:off x="6053092" y="1819673"/>
              <a:ext cx="13374" cy="1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2" name="任意多边形 55">
              <a:extLst>
                <a:ext uri="{FF2B5EF4-FFF2-40B4-BE49-F238E27FC236}">
                  <a16:creationId xmlns:a16="http://schemas.microsoft.com/office/drawing/2014/main" id="{98E7A096-3F03-1896-2998-5A32DF697FB5}"/>
                </a:ext>
              </a:extLst>
            </p:cNvPr>
            <p:cNvSpPr/>
            <p:nvPr/>
          </p:nvSpPr>
          <p:spPr bwMode="auto">
            <a:xfrm>
              <a:off x="6191289" y="1925550"/>
              <a:ext cx="10031" cy="5573"/>
            </a:xfrm>
            <a:custGeom>
              <a:avLst/>
              <a:gdLst>
                <a:gd name="T0" fmla="*/ 4 w 9"/>
                <a:gd name="T1" fmla="*/ 0 h 5"/>
                <a:gd name="T2" fmla="*/ 0 w 9"/>
                <a:gd name="T3" fmla="*/ 5 h 5"/>
                <a:gd name="T4" fmla="*/ 9 w 9"/>
                <a:gd name="T5" fmla="*/ 5 h 5"/>
                <a:gd name="T6" fmla="*/ 4 w 9"/>
                <a:gd name="T7" fmla="*/ 0 h 5"/>
              </a:gdLst>
              <a:ahLst/>
              <a:cxnLst>
                <a:cxn ang="0">
                  <a:pos x="T0" y="T1"/>
                </a:cxn>
                <a:cxn ang="0">
                  <a:pos x="T2" y="T3"/>
                </a:cxn>
                <a:cxn ang="0">
                  <a:pos x="T4" y="T5"/>
                </a:cxn>
                <a:cxn ang="0">
                  <a:pos x="T6" y="T7"/>
                </a:cxn>
              </a:cxnLst>
              <a:rect l="0" t="0" r="r" b="b"/>
              <a:pathLst>
                <a:path w="9" h="5">
                  <a:moveTo>
                    <a:pt x="4" y="0"/>
                  </a:moveTo>
                  <a:lnTo>
                    <a:pt x="0" y="5"/>
                  </a:lnTo>
                  <a:lnTo>
                    <a:pt x="9" y="5"/>
                  </a:lnTo>
                  <a:lnTo>
                    <a:pt x="4" y="0"/>
                  </a:lnTo>
                  <a:close/>
                </a:path>
              </a:pathLst>
            </a:custGeom>
            <a:solidFill>
              <a:srgbClr val="5186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3" name="任意多边形 56">
              <a:extLst>
                <a:ext uri="{FF2B5EF4-FFF2-40B4-BE49-F238E27FC236}">
                  <a16:creationId xmlns:a16="http://schemas.microsoft.com/office/drawing/2014/main" id="{E36F9829-381E-A767-E4E4-398094653EDC}"/>
                </a:ext>
              </a:extLst>
            </p:cNvPr>
            <p:cNvSpPr/>
            <p:nvPr/>
          </p:nvSpPr>
          <p:spPr bwMode="auto">
            <a:xfrm>
              <a:off x="6191289" y="1925550"/>
              <a:ext cx="10031" cy="5573"/>
            </a:xfrm>
            <a:custGeom>
              <a:avLst/>
              <a:gdLst>
                <a:gd name="T0" fmla="*/ 4 w 9"/>
                <a:gd name="T1" fmla="*/ 0 h 5"/>
                <a:gd name="T2" fmla="*/ 0 w 9"/>
                <a:gd name="T3" fmla="*/ 5 h 5"/>
                <a:gd name="T4" fmla="*/ 9 w 9"/>
                <a:gd name="T5" fmla="*/ 5 h 5"/>
                <a:gd name="T6" fmla="*/ 4 w 9"/>
                <a:gd name="T7" fmla="*/ 0 h 5"/>
              </a:gdLst>
              <a:ahLst/>
              <a:cxnLst>
                <a:cxn ang="0">
                  <a:pos x="T0" y="T1"/>
                </a:cxn>
                <a:cxn ang="0">
                  <a:pos x="T2" y="T3"/>
                </a:cxn>
                <a:cxn ang="0">
                  <a:pos x="T4" y="T5"/>
                </a:cxn>
                <a:cxn ang="0">
                  <a:pos x="T6" y="T7"/>
                </a:cxn>
              </a:cxnLst>
              <a:rect l="0" t="0" r="r" b="b"/>
              <a:pathLst>
                <a:path w="9" h="5">
                  <a:moveTo>
                    <a:pt x="4" y="0"/>
                  </a:moveTo>
                  <a:lnTo>
                    <a:pt x="0" y="5"/>
                  </a:lnTo>
                  <a:lnTo>
                    <a:pt x="9"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4" name="任意多边形 57">
              <a:extLst>
                <a:ext uri="{FF2B5EF4-FFF2-40B4-BE49-F238E27FC236}">
                  <a16:creationId xmlns:a16="http://schemas.microsoft.com/office/drawing/2014/main" id="{EA2D78D4-BED3-970A-07AE-6A1668B57FEC}"/>
                </a:ext>
              </a:extLst>
            </p:cNvPr>
            <p:cNvSpPr/>
            <p:nvPr/>
          </p:nvSpPr>
          <p:spPr bwMode="auto">
            <a:xfrm>
              <a:off x="6129993" y="1931123"/>
              <a:ext cx="73557" cy="67984"/>
            </a:xfrm>
            <a:custGeom>
              <a:avLst/>
              <a:gdLst>
                <a:gd name="T0" fmla="*/ 64 w 66"/>
                <a:gd name="T1" fmla="*/ 0 h 61"/>
                <a:gd name="T2" fmla="*/ 55 w 66"/>
                <a:gd name="T3" fmla="*/ 0 h 61"/>
                <a:gd name="T4" fmla="*/ 0 w 66"/>
                <a:gd name="T5" fmla="*/ 52 h 61"/>
                <a:gd name="T6" fmla="*/ 9 w 66"/>
                <a:gd name="T7" fmla="*/ 61 h 61"/>
                <a:gd name="T8" fmla="*/ 66 w 66"/>
                <a:gd name="T9" fmla="*/ 2 h 61"/>
                <a:gd name="T10" fmla="*/ 64 w 66"/>
                <a:gd name="T11" fmla="*/ 0 h 61"/>
              </a:gdLst>
              <a:ahLst/>
              <a:cxnLst>
                <a:cxn ang="0">
                  <a:pos x="T0" y="T1"/>
                </a:cxn>
                <a:cxn ang="0">
                  <a:pos x="T2" y="T3"/>
                </a:cxn>
                <a:cxn ang="0">
                  <a:pos x="T4" y="T5"/>
                </a:cxn>
                <a:cxn ang="0">
                  <a:pos x="T6" y="T7"/>
                </a:cxn>
                <a:cxn ang="0">
                  <a:pos x="T8" y="T9"/>
                </a:cxn>
                <a:cxn ang="0">
                  <a:pos x="T10" y="T11"/>
                </a:cxn>
              </a:cxnLst>
              <a:rect l="0" t="0" r="r" b="b"/>
              <a:pathLst>
                <a:path w="66" h="61">
                  <a:moveTo>
                    <a:pt x="64" y="0"/>
                  </a:moveTo>
                  <a:lnTo>
                    <a:pt x="55" y="0"/>
                  </a:lnTo>
                  <a:lnTo>
                    <a:pt x="0" y="52"/>
                  </a:lnTo>
                  <a:lnTo>
                    <a:pt x="9" y="61"/>
                  </a:lnTo>
                  <a:lnTo>
                    <a:pt x="66" y="2"/>
                  </a:lnTo>
                  <a:lnTo>
                    <a:pt x="64" y="0"/>
                  </a:lnTo>
                  <a:close/>
                </a:path>
              </a:pathLst>
            </a:custGeom>
            <a:solidFill>
              <a:srgbClr val="538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5" name="任意多边形 58">
              <a:extLst>
                <a:ext uri="{FF2B5EF4-FFF2-40B4-BE49-F238E27FC236}">
                  <a16:creationId xmlns:a16="http://schemas.microsoft.com/office/drawing/2014/main" id="{FF766746-4D86-3BE7-4D0B-EADCD21524BE}"/>
                </a:ext>
              </a:extLst>
            </p:cNvPr>
            <p:cNvSpPr/>
            <p:nvPr/>
          </p:nvSpPr>
          <p:spPr bwMode="auto">
            <a:xfrm>
              <a:off x="6129993" y="1931123"/>
              <a:ext cx="73557" cy="67984"/>
            </a:xfrm>
            <a:custGeom>
              <a:avLst/>
              <a:gdLst>
                <a:gd name="T0" fmla="*/ 64 w 66"/>
                <a:gd name="T1" fmla="*/ 0 h 61"/>
                <a:gd name="T2" fmla="*/ 55 w 66"/>
                <a:gd name="T3" fmla="*/ 0 h 61"/>
                <a:gd name="T4" fmla="*/ 0 w 66"/>
                <a:gd name="T5" fmla="*/ 52 h 61"/>
                <a:gd name="T6" fmla="*/ 9 w 66"/>
                <a:gd name="T7" fmla="*/ 61 h 61"/>
                <a:gd name="T8" fmla="*/ 66 w 66"/>
                <a:gd name="T9" fmla="*/ 2 h 61"/>
                <a:gd name="T10" fmla="*/ 64 w 66"/>
                <a:gd name="T11" fmla="*/ 0 h 61"/>
              </a:gdLst>
              <a:ahLst/>
              <a:cxnLst>
                <a:cxn ang="0">
                  <a:pos x="T0" y="T1"/>
                </a:cxn>
                <a:cxn ang="0">
                  <a:pos x="T2" y="T3"/>
                </a:cxn>
                <a:cxn ang="0">
                  <a:pos x="T4" y="T5"/>
                </a:cxn>
                <a:cxn ang="0">
                  <a:pos x="T6" y="T7"/>
                </a:cxn>
                <a:cxn ang="0">
                  <a:pos x="T8" y="T9"/>
                </a:cxn>
                <a:cxn ang="0">
                  <a:pos x="T10" y="T11"/>
                </a:cxn>
              </a:cxnLst>
              <a:rect l="0" t="0" r="r" b="b"/>
              <a:pathLst>
                <a:path w="66" h="61">
                  <a:moveTo>
                    <a:pt x="64" y="0"/>
                  </a:moveTo>
                  <a:lnTo>
                    <a:pt x="55" y="0"/>
                  </a:lnTo>
                  <a:lnTo>
                    <a:pt x="0" y="52"/>
                  </a:lnTo>
                  <a:lnTo>
                    <a:pt x="9" y="61"/>
                  </a:lnTo>
                  <a:lnTo>
                    <a:pt x="66" y="2"/>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6" name="矩形 59">
              <a:extLst>
                <a:ext uri="{FF2B5EF4-FFF2-40B4-BE49-F238E27FC236}">
                  <a16:creationId xmlns:a16="http://schemas.microsoft.com/office/drawing/2014/main" id="{DB05E214-B2AC-A00B-723A-64EAB0187B7C}"/>
                </a:ext>
              </a:extLst>
            </p:cNvPr>
            <p:cNvSpPr/>
            <p:nvPr/>
          </p:nvSpPr>
          <p:spPr bwMode="auto">
            <a:xfrm>
              <a:off x="6209121" y="2062633"/>
              <a:ext cx="98075" cy="13374"/>
            </a:xfrm>
            <a:prstGeom prst="rect">
              <a:avLst/>
            </a:prstGeom>
            <a:solidFill>
              <a:srgbClr val="538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7" name="矩形 60">
              <a:extLst>
                <a:ext uri="{FF2B5EF4-FFF2-40B4-BE49-F238E27FC236}">
                  <a16:creationId xmlns:a16="http://schemas.microsoft.com/office/drawing/2014/main" id="{AAD87E1B-8B79-3B74-1B64-87DF16BA7E6F}"/>
                </a:ext>
              </a:extLst>
            </p:cNvPr>
            <p:cNvSpPr/>
            <p:nvPr/>
          </p:nvSpPr>
          <p:spPr bwMode="auto">
            <a:xfrm>
              <a:off x="6209121" y="2062633"/>
              <a:ext cx="98075" cy="1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8" name="任意多边形 61">
              <a:extLst>
                <a:ext uri="{FF2B5EF4-FFF2-40B4-BE49-F238E27FC236}">
                  <a16:creationId xmlns:a16="http://schemas.microsoft.com/office/drawing/2014/main" id="{0EF1746B-0601-510F-02ED-8AE2C4ED6AE9}"/>
                </a:ext>
              </a:extLst>
            </p:cNvPr>
            <p:cNvSpPr/>
            <p:nvPr/>
          </p:nvSpPr>
          <p:spPr bwMode="auto">
            <a:xfrm>
              <a:off x="5889262" y="1898802"/>
              <a:ext cx="39008" cy="32321"/>
            </a:xfrm>
            <a:custGeom>
              <a:avLst/>
              <a:gdLst>
                <a:gd name="T0" fmla="*/ 7 w 35"/>
                <a:gd name="T1" fmla="*/ 0 h 29"/>
                <a:gd name="T2" fmla="*/ 0 w 35"/>
                <a:gd name="T3" fmla="*/ 7 h 29"/>
                <a:gd name="T4" fmla="*/ 21 w 35"/>
                <a:gd name="T5" fmla="*/ 29 h 29"/>
                <a:gd name="T6" fmla="*/ 35 w 35"/>
                <a:gd name="T7" fmla="*/ 29 h 29"/>
                <a:gd name="T8" fmla="*/ 7 w 35"/>
                <a:gd name="T9" fmla="*/ 0 h 29"/>
              </a:gdLst>
              <a:ahLst/>
              <a:cxnLst>
                <a:cxn ang="0">
                  <a:pos x="T0" y="T1"/>
                </a:cxn>
                <a:cxn ang="0">
                  <a:pos x="T2" y="T3"/>
                </a:cxn>
                <a:cxn ang="0">
                  <a:pos x="T4" y="T5"/>
                </a:cxn>
                <a:cxn ang="0">
                  <a:pos x="T6" y="T7"/>
                </a:cxn>
                <a:cxn ang="0">
                  <a:pos x="T8" y="T9"/>
                </a:cxn>
              </a:cxnLst>
              <a:rect l="0" t="0" r="r" b="b"/>
              <a:pathLst>
                <a:path w="35" h="29">
                  <a:moveTo>
                    <a:pt x="7" y="0"/>
                  </a:moveTo>
                  <a:lnTo>
                    <a:pt x="0" y="7"/>
                  </a:lnTo>
                  <a:lnTo>
                    <a:pt x="21" y="29"/>
                  </a:lnTo>
                  <a:lnTo>
                    <a:pt x="35" y="29"/>
                  </a:lnTo>
                  <a:lnTo>
                    <a:pt x="7" y="0"/>
                  </a:lnTo>
                  <a:close/>
                </a:path>
              </a:pathLst>
            </a:custGeom>
            <a:solidFill>
              <a:srgbClr val="5186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59" name="任意多边形 62">
              <a:extLst>
                <a:ext uri="{FF2B5EF4-FFF2-40B4-BE49-F238E27FC236}">
                  <a16:creationId xmlns:a16="http://schemas.microsoft.com/office/drawing/2014/main" id="{C9DB84EC-AA68-F7A1-7A6A-EAFEA3815330}"/>
                </a:ext>
              </a:extLst>
            </p:cNvPr>
            <p:cNvSpPr/>
            <p:nvPr/>
          </p:nvSpPr>
          <p:spPr bwMode="auto">
            <a:xfrm>
              <a:off x="5889262" y="1898802"/>
              <a:ext cx="39008" cy="32321"/>
            </a:xfrm>
            <a:custGeom>
              <a:avLst/>
              <a:gdLst>
                <a:gd name="T0" fmla="*/ 7 w 35"/>
                <a:gd name="T1" fmla="*/ 0 h 29"/>
                <a:gd name="T2" fmla="*/ 0 w 35"/>
                <a:gd name="T3" fmla="*/ 7 h 29"/>
                <a:gd name="T4" fmla="*/ 21 w 35"/>
                <a:gd name="T5" fmla="*/ 29 h 29"/>
                <a:gd name="T6" fmla="*/ 35 w 35"/>
                <a:gd name="T7" fmla="*/ 29 h 29"/>
                <a:gd name="T8" fmla="*/ 7 w 35"/>
                <a:gd name="T9" fmla="*/ 0 h 29"/>
              </a:gdLst>
              <a:ahLst/>
              <a:cxnLst>
                <a:cxn ang="0">
                  <a:pos x="T0" y="T1"/>
                </a:cxn>
                <a:cxn ang="0">
                  <a:pos x="T2" y="T3"/>
                </a:cxn>
                <a:cxn ang="0">
                  <a:pos x="T4" y="T5"/>
                </a:cxn>
                <a:cxn ang="0">
                  <a:pos x="T6" y="T7"/>
                </a:cxn>
                <a:cxn ang="0">
                  <a:pos x="T8" y="T9"/>
                </a:cxn>
              </a:cxnLst>
              <a:rect l="0" t="0" r="r" b="b"/>
              <a:pathLst>
                <a:path w="35" h="29">
                  <a:moveTo>
                    <a:pt x="7" y="0"/>
                  </a:moveTo>
                  <a:lnTo>
                    <a:pt x="0" y="7"/>
                  </a:lnTo>
                  <a:lnTo>
                    <a:pt x="21" y="29"/>
                  </a:lnTo>
                  <a:lnTo>
                    <a:pt x="35" y="2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0" name="任意多边形 63">
              <a:extLst>
                <a:ext uri="{FF2B5EF4-FFF2-40B4-BE49-F238E27FC236}">
                  <a16:creationId xmlns:a16="http://schemas.microsoft.com/office/drawing/2014/main" id="{37807752-CE30-55A3-2158-168D6F1E71A4}"/>
                </a:ext>
              </a:extLst>
            </p:cNvPr>
            <p:cNvSpPr/>
            <p:nvPr/>
          </p:nvSpPr>
          <p:spPr bwMode="auto">
            <a:xfrm>
              <a:off x="5912666" y="1931123"/>
              <a:ext cx="76900" cy="67984"/>
            </a:xfrm>
            <a:custGeom>
              <a:avLst/>
              <a:gdLst>
                <a:gd name="T0" fmla="*/ 14 w 69"/>
                <a:gd name="T1" fmla="*/ 0 h 61"/>
                <a:gd name="T2" fmla="*/ 0 w 69"/>
                <a:gd name="T3" fmla="*/ 0 h 61"/>
                <a:gd name="T4" fmla="*/ 62 w 69"/>
                <a:gd name="T5" fmla="*/ 61 h 61"/>
                <a:gd name="T6" fmla="*/ 69 w 69"/>
                <a:gd name="T7" fmla="*/ 52 h 61"/>
                <a:gd name="T8" fmla="*/ 14 w 69"/>
                <a:gd name="T9" fmla="*/ 0 h 61"/>
              </a:gdLst>
              <a:ahLst/>
              <a:cxnLst>
                <a:cxn ang="0">
                  <a:pos x="T0" y="T1"/>
                </a:cxn>
                <a:cxn ang="0">
                  <a:pos x="T2" y="T3"/>
                </a:cxn>
                <a:cxn ang="0">
                  <a:pos x="T4" y="T5"/>
                </a:cxn>
                <a:cxn ang="0">
                  <a:pos x="T6" y="T7"/>
                </a:cxn>
                <a:cxn ang="0">
                  <a:pos x="T8" y="T9"/>
                </a:cxn>
              </a:cxnLst>
              <a:rect l="0" t="0" r="r" b="b"/>
              <a:pathLst>
                <a:path w="69" h="61">
                  <a:moveTo>
                    <a:pt x="14" y="0"/>
                  </a:moveTo>
                  <a:lnTo>
                    <a:pt x="0" y="0"/>
                  </a:lnTo>
                  <a:lnTo>
                    <a:pt x="62" y="61"/>
                  </a:lnTo>
                  <a:lnTo>
                    <a:pt x="69" y="52"/>
                  </a:lnTo>
                  <a:lnTo>
                    <a:pt x="14" y="0"/>
                  </a:lnTo>
                  <a:close/>
                </a:path>
              </a:pathLst>
            </a:custGeom>
            <a:solidFill>
              <a:srgbClr val="538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1" name="任意多边形 64">
              <a:extLst>
                <a:ext uri="{FF2B5EF4-FFF2-40B4-BE49-F238E27FC236}">
                  <a16:creationId xmlns:a16="http://schemas.microsoft.com/office/drawing/2014/main" id="{943E963D-3461-C0D6-B6A4-686441D24F50}"/>
                </a:ext>
              </a:extLst>
            </p:cNvPr>
            <p:cNvSpPr/>
            <p:nvPr/>
          </p:nvSpPr>
          <p:spPr bwMode="auto">
            <a:xfrm>
              <a:off x="5912666" y="1931123"/>
              <a:ext cx="76900" cy="67984"/>
            </a:xfrm>
            <a:custGeom>
              <a:avLst/>
              <a:gdLst>
                <a:gd name="T0" fmla="*/ 14 w 69"/>
                <a:gd name="T1" fmla="*/ 0 h 61"/>
                <a:gd name="T2" fmla="*/ 0 w 69"/>
                <a:gd name="T3" fmla="*/ 0 h 61"/>
                <a:gd name="T4" fmla="*/ 62 w 69"/>
                <a:gd name="T5" fmla="*/ 61 h 61"/>
                <a:gd name="T6" fmla="*/ 69 w 69"/>
                <a:gd name="T7" fmla="*/ 52 h 61"/>
                <a:gd name="T8" fmla="*/ 14 w 69"/>
                <a:gd name="T9" fmla="*/ 0 h 61"/>
              </a:gdLst>
              <a:ahLst/>
              <a:cxnLst>
                <a:cxn ang="0">
                  <a:pos x="T0" y="T1"/>
                </a:cxn>
                <a:cxn ang="0">
                  <a:pos x="T2" y="T3"/>
                </a:cxn>
                <a:cxn ang="0">
                  <a:pos x="T4" y="T5"/>
                </a:cxn>
                <a:cxn ang="0">
                  <a:pos x="T6" y="T7"/>
                </a:cxn>
                <a:cxn ang="0">
                  <a:pos x="T8" y="T9"/>
                </a:cxn>
              </a:cxnLst>
              <a:rect l="0" t="0" r="r" b="b"/>
              <a:pathLst>
                <a:path w="69" h="61">
                  <a:moveTo>
                    <a:pt x="14" y="0"/>
                  </a:moveTo>
                  <a:lnTo>
                    <a:pt x="0" y="0"/>
                  </a:lnTo>
                  <a:lnTo>
                    <a:pt x="62" y="61"/>
                  </a:lnTo>
                  <a:lnTo>
                    <a:pt x="69" y="5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2" name="矩形 65">
              <a:extLst>
                <a:ext uri="{FF2B5EF4-FFF2-40B4-BE49-F238E27FC236}">
                  <a16:creationId xmlns:a16="http://schemas.microsoft.com/office/drawing/2014/main" id="{B74FF3F7-AEC0-7058-E9F9-5AAA60C93248}"/>
                </a:ext>
              </a:extLst>
            </p:cNvPr>
            <p:cNvSpPr/>
            <p:nvPr/>
          </p:nvSpPr>
          <p:spPr bwMode="auto">
            <a:xfrm>
              <a:off x="5868087" y="2062633"/>
              <a:ext cx="42351" cy="13374"/>
            </a:xfrm>
            <a:prstGeom prst="rect">
              <a:avLst/>
            </a:prstGeom>
            <a:solidFill>
              <a:srgbClr val="538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3" name="矩形 66">
              <a:extLst>
                <a:ext uri="{FF2B5EF4-FFF2-40B4-BE49-F238E27FC236}">
                  <a16:creationId xmlns:a16="http://schemas.microsoft.com/office/drawing/2014/main" id="{43E718B8-CB0F-D870-E69A-31E908256ADF}"/>
                </a:ext>
              </a:extLst>
            </p:cNvPr>
            <p:cNvSpPr/>
            <p:nvPr/>
          </p:nvSpPr>
          <p:spPr bwMode="auto">
            <a:xfrm>
              <a:off x="5868087" y="2062633"/>
              <a:ext cx="42351" cy="1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4" name="任意多边形 67">
              <a:extLst>
                <a:ext uri="{FF2B5EF4-FFF2-40B4-BE49-F238E27FC236}">
                  <a16:creationId xmlns:a16="http://schemas.microsoft.com/office/drawing/2014/main" id="{3A620E43-0CB4-72C1-9704-0D6F4FED2FD5}"/>
                </a:ext>
              </a:extLst>
            </p:cNvPr>
            <p:cNvSpPr/>
            <p:nvPr/>
          </p:nvSpPr>
          <p:spPr bwMode="auto">
            <a:xfrm>
              <a:off x="5454610" y="5001549"/>
              <a:ext cx="98075" cy="190579"/>
            </a:xfrm>
            <a:custGeom>
              <a:avLst/>
              <a:gdLst>
                <a:gd name="T0" fmla="*/ 0 w 88"/>
                <a:gd name="T1" fmla="*/ 171 h 171"/>
                <a:gd name="T2" fmla="*/ 74 w 88"/>
                <a:gd name="T3" fmla="*/ 171 h 171"/>
                <a:gd name="T4" fmla="*/ 88 w 88"/>
                <a:gd name="T5" fmla="*/ 0 h 171"/>
                <a:gd name="T6" fmla="*/ 15 w 88"/>
                <a:gd name="T7" fmla="*/ 0 h 171"/>
                <a:gd name="T8" fmla="*/ 0 w 88"/>
                <a:gd name="T9" fmla="*/ 171 h 171"/>
              </a:gdLst>
              <a:ahLst/>
              <a:cxnLst>
                <a:cxn ang="0">
                  <a:pos x="T0" y="T1"/>
                </a:cxn>
                <a:cxn ang="0">
                  <a:pos x="T2" y="T3"/>
                </a:cxn>
                <a:cxn ang="0">
                  <a:pos x="T4" y="T5"/>
                </a:cxn>
                <a:cxn ang="0">
                  <a:pos x="T6" y="T7"/>
                </a:cxn>
                <a:cxn ang="0">
                  <a:pos x="T8" y="T9"/>
                </a:cxn>
              </a:cxnLst>
              <a:rect l="0" t="0" r="r" b="b"/>
              <a:pathLst>
                <a:path w="88" h="171">
                  <a:moveTo>
                    <a:pt x="0" y="171"/>
                  </a:moveTo>
                  <a:lnTo>
                    <a:pt x="74" y="171"/>
                  </a:lnTo>
                  <a:lnTo>
                    <a:pt x="88" y="0"/>
                  </a:lnTo>
                  <a:lnTo>
                    <a:pt x="15" y="0"/>
                  </a:lnTo>
                  <a:lnTo>
                    <a:pt x="0" y="171"/>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5" name="任意多边形 68">
              <a:extLst>
                <a:ext uri="{FF2B5EF4-FFF2-40B4-BE49-F238E27FC236}">
                  <a16:creationId xmlns:a16="http://schemas.microsoft.com/office/drawing/2014/main" id="{45B5BC58-E874-2214-B35C-8008C3B489B4}"/>
                </a:ext>
              </a:extLst>
            </p:cNvPr>
            <p:cNvSpPr/>
            <p:nvPr/>
          </p:nvSpPr>
          <p:spPr bwMode="auto">
            <a:xfrm>
              <a:off x="5454610" y="5001549"/>
              <a:ext cx="98075" cy="190579"/>
            </a:xfrm>
            <a:custGeom>
              <a:avLst/>
              <a:gdLst>
                <a:gd name="T0" fmla="*/ 0 w 88"/>
                <a:gd name="T1" fmla="*/ 171 h 171"/>
                <a:gd name="T2" fmla="*/ 74 w 88"/>
                <a:gd name="T3" fmla="*/ 171 h 171"/>
                <a:gd name="T4" fmla="*/ 88 w 88"/>
                <a:gd name="T5" fmla="*/ 0 h 171"/>
                <a:gd name="T6" fmla="*/ 15 w 88"/>
                <a:gd name="T7" fmla="*/ 0 h 171"/>
                <a:gd name="T8" fmla="*/ 0 w 88"/>
                <a:gd name="T9" fmla="*/ 171 h 171"/>
              </a:gdLst>
              <a:ahLst/>
              <a:cxnLst>
                <a:cxn ang="0">
                  <a:pos x="T0" y="T1"/>
                </a:cxn>
                <a:cxn ang="0">
                  <a:pos x="T2" y="T3"/>
                </a:cxn>
                <a:cxn ang="0">
                  <a:pos x="T4" y="T5"/>
                </a:cxn>
                <a:cxn ang="0">
                  <a:pos x="T6" y="T7"/>
                </a:cxn>
                <a:cxn ang="0">
                  <a:pos x="T8" y="T9"/>
                </a:cxn>
              </a:cxnLst>
              <a:rect l="0" t="0" r="r" b="b"/>
              <a:pathLst>
                <a:path w="88" h="171">
                  <a:moveTo>
                    <a:pt x="0" y="171"/>
                  </a:moveTo>
                  <a:lnTo>
                    <a:pt x="74" y="171"/>
                  </a:lnTo>
                  <a:lnTo>
                    <a:pt x="88" y="0"/>
                  </a:lnTo>
                  <a:lnTo>
                    <a:pt x="15" y="0"/>
                  </a:lnTo>
                  <a:lnTo>
                    <a:pt x="0" y="1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6" name="任意多边形 69">
              <a:extLst>
                <a:ext uri="{FF2B5EF4-FFF2-40B4-BE49-F238E27FC236}">
                  <a16:creationId xmlns:a16="http://schemas.microsoft.com/office/drawing/2014/main" id="{6854F3BB-9852-BAAE-BCB9-886E7F2C3A62}"/>
                </a:ext>
              </a:extLst>
            </p:cNvPr>
            <p:cNvSpPr/>
            <p:nvPr/>
          </p:nvSpPr>
          <p:spPr bwMode="auto">
            <a:xfrm>
              <a:off x="5421175" y="5180983"/>
              <a:ext cx="287539" cy="95846"/>
            </a:xfrm>
            <a:custGeom>
              <a:avLst/>
              <a:gdLst>
                <a:gd name="T0" fmla="*/ 49 w 109"/>
                <a:gd name="T1" fmla="*/ 0 h 36"/>
                <a:gd name="T2" fmla="*/ 11 w 109"/>
                <a:gd name="T3" fmla="*/ 0 h 36"/>
                <a:gd name="T4" fmla="*/ 8 w 109"/>
                <a:gd name="T5" fmla="*/ 3 h 36"/>
                <a:gd name="T6" fmla="*/ 1 w 109"/>
                <a:gd name="T7" fmla="*/ 30 h 36"/>
                <a:gd name="T8" fmla="*/ 5 w 109"/>
                <a:gd name="T9" fmla="*/ 36 h 36"/>
                <a:gd name="T10" fmla="*/ 42 w 109"/>
                <a:gd name="T11" fmla="*/ 35 h 36"/>
                <a:gd name="T12" fmla="*/ 93 w 109"/>
                <a:gd name="T13" fmla="*/ 36 h 36"/>
                <a:gd name="T14" fmla="*/ 103 w 109"/>
                <a:gd name="T15" fmla="*/ 22 h 36"/>
                <a:gd name="T16" fmla="*/ 54 w 109"/>
                <a:gd name="T17" fmla="*/ 2 h 36"/>
                <a:gd name="T18" fmla="*/ 49 w 109"/>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6">
                  <a:moveTo>
                    <a:pt x="49" y="0"/>
                  </a:moveTo>
                  <a:cubicBezTo>
                    <a:pt x="11" y="0"/>
                    <a:pt x="11" y="0"/>
                    <a:pt x="11" y="0"/>
                  </a:cubicBezTo>
                  <a:cubicBezTo>
                    <a:pt x="10" y="0"/>
                    <a:pt x="9" y="1"/>
                    <a:pt x="8" y="3"/>
                  </a:cubicBezTo>
                  <a:cubicBezTo>
                    <a:pt x="1" y="30"/>
                    <a:pt x="1" y="30"/>
                    <a:pt x="1" y="30"/>
                  </a:cubicBezTo>
                  <a:cubicBezTo>
                    <a:pt x="0" y="33"/>
                    <a:pt x="3" y="36"/>
                    <a:pt x="5" y="36"/>
                  </a:cubicBezTo>
                  <a:cubicBezTo>
                    <a:pt x="18" y="36"/>
                    <a:pt x="27" y="35"/>
                    <a:pt x="42" y="35"/>
                  </a:cubicBezTo>
                  <a:cubicBezTo>
                    <a:pt x="52" y="35"/>
                    <a:pt x="80" y="36"/>
                    <a:pt x="93" y="36"/>
                  </a:cubicBezTo>
                  <a:cubicBezTo>
                    <a:pt x="106" y="36"/>
                    <a:pt x="109" y="23"/>
                    <a:pt x="103" y="22"/>
                  </a:cubicBezTo>
                  <a:cubicBezTo>
                    <a:pt x="80" y="17"/>
                    <a:pt x="62" y="9"/>
                    <a:pt x="54" y="2"/>
                  </a:cubicBezTo>
                  <a:cubicBezTo>
                    <a:pt x="53" y="1"/>
                    <a:pt x="51" y="0"/>
                    <a:pt x="49"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7" name="任意多边形 70">
              <a:extLst>
                <a:ext uri="{FF2B5EF4-FFF2-40B4-BE49-F238E27FC236}">
                  <a16:creationId xmlns:a16="http://schemas.microsoft.com/office/drawing/2014/main" id="{6979F890-815B-BFF3-0ED8-3932FE165892}"/>
                </a:ext>
              </a:extLst>
            </p:cNvPr>
            <p:cNvSpPr/>
            <p:nvPr/>
          </p:nvSpPr>
          <p:spPr bwMode="auto">
            <a:xfrm>
              <a:off x="5463526" y="5080678"/>
              <a:ext cx="2229" cy="18947"/>
            </a:xfrm>
            <a:custGeom>
              <a:avLst/>
              <a:gdLst>
                <a:gd name="T0" fmla="*/ 2 w 2"/>
                <a:gd name="T1" fmla="*/ 0 h 17"/>
                <a:gd name="T2" fmla="*/ 2 w 2"/>
                <a:gd name="T3" fmla="*/ 0 h 17"/>
                <a:gd name="T4" fmla="*/ 0 w 2"/>
                <a:gd name="T5" fmla="*/ 17 h 17"/>
                <a:gd name="T6" fmla="*/ 0 w 2"/>
                <a:gd name="T7" fmla="*/ 17 h 17"/>
                <a:gd name="T8" fmla="*/ 2 w 2"/>
                <a:gd name="T9" fmla="*/ 0 h 17"/>
              </a:gdLst>
              <a:ahLst/>
              <a:cxnLst>
                <a:cxn ang="0">
                  <a:pos x="T0" y="T1"/>
                </a:cxn>
                <a:cxn ang="0">
                  <a:pos x="T2" y="T3"/>
                </a:cxn>
                <a:cxn ang="0">
                  <a:pos x="T4" y="T5"/>
                </a:cxn>
                <a:cxn ang="0">
                  <a:pos x="T6" y="T7"/>
                </a:cxn>
                <a:cxn ang="0">
                  <a:pos x="T8" y="T9"/>
                </a:cxn>
              </a:cxnLst>
              <a:rect l="0" t="0" r="r" b="b"/>
              <a:pathLst>
                <a:path w="2" h="17">
                  <a:moveTo>
                    <a:pt x="2" y="0"/>
                  </a:moveTo>
                  <a:lnTo>
                    <a:pt x="2" y="0"/>
                  </a:lnTo>
                  <a:lnTo>
                    <a:pt x="0" y="17"/>
                  </a:lnTo>
                  <a:lnTo>
                    <a:pt x="0" y="17"/>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8" name="任意多边形 71">
              <a:extLst>
                <a:ext uri="{FF2B5EF4-FFF2-40B4-BE49-F238E27FC236}">
                  <a16:creationId xmlns:a16="http://schemas.microsoft.com/office/drawing/2014/main" id="{360FAE53-5BB8-2BC9-6574-0BE3C3A63C5B}"/>
                </a:ext>
              </a:extLst>
            </p:cNvPr>
            <p:cNvSpPr/>
            <p:nvPr/>
          </p:nvSpPr>
          <p:spPr bwMode="auto">
            <a:xfrm>
              <a:off x="5463526" y="5080678"/>
              <a:ext cx="2229" cy="18947"/>
            </a:xfrm>
            <a:custGeom>
              <a:avLst/>
              <a:gdLst>
                <a:gd name="T0" fmla="*/ 2 w 2"/>
                <a:gd name="T1" fmla="*/ 0 h 17"/>
                <a:gd name="T2" fmla="*/ 2 w 2"/>
                <a:gd name="T3" fmla="*/ 0 h 17"/>
                <a:gd name="T4" fmla="*/ 0 w 2"/>
                <a:gd name="T5" fmla="*/ 17 h 17"/>
                <a:gd name="T6" fmla="*/ 0 w 2"/>
                <a:gd name="T7" fmla="*/ 17 h 17"/>
                <a:gd name="T8" fmla="*/ 2 w 2"/>
                <a:gd name="T9" fmla="*/ 0 h 17"/>
              </a:gdLst>
              <a:ahLst/>
              <a:cxnLst>
                <a:cxn ang="0">
                  <a:pos x="T0" y="T1"/>
                </a:cxn>
                <a:cxn ang="0">
                  <a:pos x="T2" y="T3"/>
                </a:cxn>
                <a:cxn ang="0">
                  <a:pos x="T4" y="T5"/>
                </a:cxn>
                <a:cxn ang="0">
                  <a:pos x="T6" y="T7"/>
                </a:cxn>
                <a:cxn ang="0">
                  <a:pos x="T8" y="T9"/>
                </a:cxn>
              </a:cxnLst>
              <a:rect l="0" t="0" r="r" b="b"/>
              <a:pathLst>
                <a:path w="2" h="17">
                  <a:moveTo>
                    <a:pt x="2" y="0"/>
                  </a:moveTo>
                  <a:lnTo>
                    <a:pt x="2" y="0"/>
                  </a:lnTo>
                  <a:lnTo>
                    <a:pt x="0" y="17"/>
                  </a:lnTo>
                  <a:lnTo>
                    <a:pt x="0" y="1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69" name="任意多边形 72">
              <a:extLst>
                <a:ext uri="{FF2B5EF4-FFF2-40B4-BE49-F238E27FC236}">
                  <a16:creationId xmlns:a16="http://schemas.microsoft.com/office/drawing/2014/main" id="{4682BB27-8A83-A1F7-E125-C718080C07EE}"/>
                </a:ext>
              </a:extLst>
            </p:cNvPr>
            <p:cNvSpPr/>
            <p:nvPr/>
          </p:nvSpPr>
          <p:spPr bwMode="auto">
            <a:xfrm>
              <a:off x="5463526" y="5080678"/>
              <a:ext cx="84701" cy="18947"/>
            </a:xfrm>
            <a:custGeom>
              <a:avLst/>
              <a:gdLst>
                <a:gd name="T0" fmla="*/ 76 w 76"/>
                <a:gd name="T1" fmla="*/ 0 h 17"/>
                <a:gd name="T2" fmla="*/ 2 w 76"/>
                <a:gd name="T3" fmla="*/ 0 h 17"/>
                <a:gd name="T4" fmla="*/ 0 w 76"/>
                <a:gd name="T5" fmla="*/ 17 h 17"/>
                <a:gd name="T6" fmla="*/ 73 w 76"/>
                <a:gd name="T7" fmla="*/ 17 h 17"/>
                <a:gd name="T8" fmla="*/ 76 w 76"/>
                <a:gd name="T9" fmla="*/ 0 h 17"/>
              </a:gdLst>
              <a:ahLst/>
              <a:cxnLst>
                <a:cxn ang="0">
                  <a:pos x="T0" y="T1"/>
                </a:cxn>
                <a:cxn ang="0">
                  <a:pos x="T2" y="T3"/>
                </a:cxn>
                <a:cxn ang="0">
                  <a:pos x="T4" y="T5"/>
                </a:cxn>
                <a:cxn ang="0">
                  <a:pos x="T6" y="T7"/>
                </a:cxn>
                <a:cxn ang="0">
                  <a:pos x="T8" y="T9"/>
                </a:cxn>
              </a:cxnLst>
              <a:rect l="0" t="0" r="r" b="b"/>
              <a:pathLst>
                <a:path w="76" h="17">
                  <a:moveTo>
                    <a:pt x="76" y="0"/>
                  </a:moveTo>
                  <a:lnTo>
                    <a:pt x="2" y="0"/>
                  </a:lnTo>
                  <a:lnTo>
                    <a:pt x="0" y="17"/>
                  </a:lnTo>
                  <a:lnTo>
                    <a:pt x="73" y="17"/>
                  </a:lnTo>
                  <a:lnTo>
                    <a:pt x="76" y="0"/>
                  </a:lnTo>
                  <a:close/>
                </a:path>
              </a:pathLst>
            </a:custGeom>
            <a:solidFill>
              <a:srgbClr val="CC9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0" name="任意多边形 73">
              <a:extLst>
                <a:ext uri="{FF2B5EF4-FFF2-40B4-BE49-F238E27FC236}">
                  <a16:creationId xmlns:a16="http://schemas.microsoft.com/office/drawing/2014/main" id="{AE614DEE-C1C8-3EC3-6B2C-35B149BF6DBC}"/>
                </a:ext>
              </a:extLst>
            </p:cNvPr>
            <p:cNvSpPr/>
            <p:nvPr/>
          </p:nvSpPr>
          <p:spPr bwMode="auto">
            <a:xfrm>
              <a:off x="5463526" y="5080678"/>
              <a:ext cx="84701" cy="18947"/>
            </a:xfrm>
            <a:custGeom>
              <a:avLst/>
              <a:gdLst>
                <a:gd name="T0" fmla="*/ 76 w 76"/>
                <a:gd name="T1" fmla="*/ 0 h 17"/>
                <a:gd name="T2" fmla="*/ 2 w 76"/>
                <a:gd name="T3" fmla="*/ 0 h 17"/>
                <a:gd name="T4" fmla="*/ 0 w 76"/>
                <a:gd name="T5" fmla="*/ 17 h 17"/>
                <a:gd name="T6" fmla="*/ 73 w 76"/>
                <a:gd name="T7" fmla="*/ 17 h 17"/>
                <a:gd name="T8" fmla="*/ 76 w 76"/>
                <a:gd name="T9" fmla="*/ 0 h 17"/>
              </a:gdLst>
              <a:ahLst/>
              <a:cxnLst>
                <a:cxn ang="0">
                  <a:pos x="T0" y="T1"/>
                </a:cxn>
                <a:cxn ang="0">
                  <a:pos x="T2" y="T3"/>
                </a:cxn>
                <a:cxn ang="0">
                  <a:pos x="T4" y="T5"/>
                </a:cxn>
                <a:cxn ang="0">
                  <a:pos x="T6" y="T7"/>
                </a:cxn>
                <a:cxn ang="0">
                  <a:pos x="T8" y="T9"/>
                </a:cxn>
              </a:cxnLst>
              <a:rect l="0" t="0" r="r" b="b"/>
              <a:pathLst>
                <a:path w="76" h="17">
                  <a:moveTo>
                    <a:pt x="76" y="0"/>
                  </a:moveTo>
                  <a:lnTo>
                    <a:pt x="2" y="0"/>
                  </a:lnTo>
                  <a:lnTo>
                    <a:pt x="0" y="17"/>
                  </a:lnTo>
                  <a:lnTo>
                    <a:pt x="73" y="17"/>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1" name="任意多边形 74">
              <a:extLst>
                <a:ext uri="{FF2B5EF4-FFF2-40B4-BE49-F238E27FC236}">
                  <a16:creationId xmlns:a16="http://schemas.microsoft.com/office/drawing/2014/main" id="{7C020147-3132-9738-F9BA-24F95C6E675A}"/>
                </a:ext>
              </a:extLst>
            </p:cNvPr>
            <p:cNvSpPr/>
            <p:nvPr/>
          </p:nvSpPr>
          <p:spPr bwMode="auto">
            <a:xfrm>
              <a:off x="5340932" y="3286345"/>
              <a:ext cx="338806" cy="1794333"/>
            </a:xfrm>
            <a:custGeom>
              <a:avLst/>
              <a:gdLst>
                <a:gd name="T0" fmla="*/ 108 w 128"/>
                <a:gd name="T1" fmla="*/ 0 h 678"/>
                <a:gd name="T2" fmla="*/ 122 w 128"/>
                <a:gd name="T3" fmla="*/ 334 h 678"/>
                <a:gd name="T4" fmla="*/ 92 w 128"/>
                <a:gd name="T5" fmla="*/ 678 h 678"/>
                <a:gd name="T6" fmla="*/ 35 w 128"/>
                <a:gd name="T7" fmla="*/ 678 h 678"/>
                <a:gd name="T8" fmla="*/ 37 w 128"/>
                <a:gd name="T9" fmla="*/ 354 h 678"/>
                <a:gd name="T10" fmla="*/ 0 w 128"/>
                <a:gd name="T11" fmla="*/ 1 h 678"/>
                <a:gd name="T12" fmla="*/ 108 w 128"/>
                <a:gd name="T13" fmla="*/ 0 h 678"/>
              </a:gdLst>
              <a:ahLst/>
              <a:cxnLst>
                <a:cxn ang="0">
                  <a:pos x="T0" y="T1"/>
                </a:cxn>
                <a:cxn ang="0">
                  <a:pos x="T2" y="T3"/>
                </a:cxn>
                <a:cxn ang="0">
                  <a:pos x="T4" y="T5"/>
                </a:cxn>
                <a:cxn ang="0">
                  <a:pos x="T6" y="T7"/>
                </a:cxn>
                <a:cxn ang="0">
                  <a:pos x="T8" y="T9"/>
                </a:cxn>
                <a:cxn ang="0">
                  <a:pos x="T10" y="T11"/>
                </a:cxn>
                <a:cxn ang="0">
                  <a:pos x="T12" y="T13"/>
                </a:cxn>
              </a:cxnLst>
              <a:rect l="0" t="0" r="r" b="b"/>
              <a:pathLst>
                <a:path w="128" h="678">
                  <a:moveTo>
                    <a:pt x="108" y="0"/>
                  </a:moveTo>
                  <a:cubicBezTo>
                    <a:pt x="108" y="0"/>
                    <a:pt x="128" y="243"/>
                    <a:pt x="122" y="334"/>
                  </a:cubicBezTo>
                  <a:cubicBezTo>
                    <a:pt x="116" y="435"/>
                    <a:pt x="92" y="678"/>
                    <a:pt x="92" y="678"/>
                  </a:cubicBezTo>
                  <a:cubicBezTo>
                    <a:pt x="35" y="678"/>
                    <a:pt x="35" y="678"/>
                    <a:pt x="35" y="678"/>
                  </a:cubicBezTo>
                  <a:cubicBezTo>
                    <a:pt x="35" y="678"/>
                    <a:pt x="40" y="451"/>
                    <a:pt x="37" y="354"/>
                  </a:cubicBezTo>
                  <a:cubicBezTo>
                    <a:pt x="33" y="242"/>
                    <a:pt x="0" y="1"/>
                    <a:pt x="0" y="1"/>
                  </a:cubicBezTo>
                  <a:cubicBezTo>
                    <a:pt x="108" y="0"/>
                    <a:pt x="108" y="0"/>
                    <a:pt x="108" y="0"/>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2" name="任意多边形 75">
              <a:extLst>
                <a:ext uri="{FF2B5EF4-FFF2-40B4-BE49-F238E27FC236}">
                  <a16:creationId xmlns:a16="http://schemas.microsoft.com/office/drawing/2014/main" id="{FFC8FD6A-E2DE-348E-2A5D-5FB8C3BB5694}"/>
                </a:ext>
              </a:extLst>
            </p:cNvPr>
            <p:cNvSpPr/>
            <p:nvPr/>
          </p:nvSpPr>
          <p:spPr bwMode="auto">
            <a:xfrm>
              <a:off x="5417832" y="5027183"/>
              <a:ext cx="193922" cy="55725"/>
            </a:xfrm>
            <a:custGeom>
              <a:avLst/>
              <a:gdLst>
                <a:gd name="T0" fmla="*/ 162 w 174"/>
                <a:gd name="T1" fmla="*/ 50 h 50"/>
                <a:gd name="T2" fmla="*/ 0 w 174"/>
                <a:gd name="T3" fmla="*/ 50 h 50"/>
                <a:gd name="T4" fmla="*/ 3 w 174"/>
                <a:gd name="T5" fmla="*/ 3 h 50"/>
                <a:gd name="T6" fmla="*/ 174 w 174"/>
                <a:gd name="T7" fmla="*/ 0 h 50"/>
                <a:gd name="T8" fmla="*/ 162 w 174"/>
                <a:gd name="T9" fmla="*/ 50 h 50"/>
              </a:gdLst>
              <a:ahLst/>
              <a:cxnLst>
                <a:cxn ang="0">
                  <a:pos x="T0" y="T1"/>
                </a:cxn>
                <a:cxn ang="0">
                  <a:pos x="T2" y="T3"/>
                </a:cxn>
                <a:cxn ang="0">
                  <a:pos x="T4" y="T5"/>
                </a:cxn>
                <a:cxn ang="0">
                  <a:pos x="T6" y="T7"/>
                </a:cxn>
                <a:cxn ang="0">
                  <a:pos x="T8" y="T9"/>
                </a:cxn>
              </a:cxnLst>
              <a:rect l="0" t="0" r="r" b="b"/>
              <a:pathLst>
                <a:path w="174" h="50">
                  <a:moveTo>
                    <a:pt x="162" y="50"/>
                  </a:moveTo>
                  <a:lnTo>
                    <a:pt x="0" y="50"/>
                  </a:lnTo>
                  <a:lnTo>
                    <a:pt x="3" y="3"/>
                  </a:lnTo>
                  <a:lnTo>
                    <a:pt x="174" y="0"/>
                  </a:lnTo>
                  <a:lnTo>
                    <a:pt x="162" y="50"/>
                  </a:ln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3" name="任意多边形 76">
              <a:extLst>
                <a:ext uri="{FF2B5EF4-FFF2-40B4-BE49-F238E27FC236}">
                  <a16:creationId xmlns:a16="http://schemas.microsoft.com/office/drawing/2014/main" id="{538C70FF-C039-DB2B-6EE9-57943E3850EF}"/>
                </a:ext>
              </a:extLst>
            </p:cNvPr>
            <p:cNvSpPr/>
            <p:nvPr/>
          </p:nvSpPr>
          <p:spPr bwMode="auto">
            <a:xfrm>
              <a:off x="5556029" y="5173181"/>
              <a:ext cx="42351" cy="23405"/>
            </a:xfrm>
            <a:custGeom>
              <a:avLst/>
              <a:gdLst>
                <a:gd name="T0" fmla="*/ 8 w 16"/>
                <a:gd name="T1" fmla="*/ 9 h 9"/>
                <a:gd name="T2" fmla="*/ 14 w 16"/>
                <a:gd name="T3" fmla="*/ 7 h 9"/>
                <a:gd name="T4" fmla="*/ 16 w 16"/>
                <a:gd name="T5" fmla="*/ 3 h 9"/>
                <a:gd name="T6" fmla="*/ 15 w 16"/>
                <a:gd name="T7" fmla="*/ 1 h 9"/>
                <a:gd name="T8" fmla="*/ 0 w 16"/>
                <a:gd name="T9" fmla="*/ 6 h 9"/>
                <a:gd name="T10" fmla="*/ 0 w 16"/>
                <a:gd name="T11" fmla="*/ 7 h 9"/>
                <a:gd name="T12" fmla="*/ 0 w 16"/>
                <a:gd name="T13" fmla="*/ 8 h 9"/>
                <a:gd name="T14" fmla="*/ 8 w 16"/>
                <a:gd name="T15" fmla="*/ 9 h 9"/>
                <a:gd name="T16" fmla="*/ 13 w 16"/>
                <a:gd name="T17" fmla="*/ 2 h 9"/>
                <a:gd name="T18" fmla="*/ 14 w 16"/>
                <a:gd name="T19" fmla="*/ 3 h 9"/>
                <a:gd name="T20" fmla="*/ 15 w 16"/>
                <a:gd name="T21" fmla="*/ 4 h 9"/>
                <a:gd name="T22" fmla="*/ 13 w 16"/>
                <a:gd name="T23" fmla="*/ 6 h 9"/>
                <a:gd name="T24" fmla="*/ 2 w 16"/>
                <a:gd name="T25" fmla="*/ 7 h 9"/>
                <a:gd name="T26" fmla="*/ 13 w 16"/>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9">
                  <a:moveTo>
                    <a:pt x="8" y="9"/>
                  </a:moveTo>
                  <a:cubicBezTo>
                    <a:pt x="11" y="9"/>
                    <a:pt x="13" y="9"/>
                    <a:pt x="14" y="7"/>
                  </a:cubicBezTo>
                  <a:cubicBezTo>
                    <a:pt x="16" y="6"/>
                    <a:pt x="16" y="5"/>
                    <a:pt x="16" y="3"/>
                  </a:cubicBezTo>
                  <a:cubicBezTo>
                    <a:pt x="16" y="2"/>
                    <a:pt x="15" y="2"/>
                    <a:pt x="15" y="1"/>
                  </a:cubicBezTo>
                  <a:cubicBezTo>
                    <a:pt x="11" y="0"/>
                    <a:pt x="1" y="6"/>
                    <a:pt x="0" y="6"/>
                  </a:cubicBezTo>
                  <a:cubicBezTo>
                    <a:pt x="0" y="7"/>
                    <a:pt x="0" y="7"/>
                    <a:pt x="0" y="7"/>
                  </a:cubicBezTo>
                  <a:cubicBezTo>
                    <a:pt x="0" y="8"/>
                    <a:pt x="0" y="8"/>
                    <a:pt x="0" y="8"/>
                  </a:cubicBezTo>
                  <a:cubicBezTo>
                    <a:pt x="2" y="8"/>
                    <a:pt x="5" y="9"/>
                    <a:pt x="8" y="9"/>
                  </a:cubicBezTo>
                  <a:close/>
                  <a:moveTo>
                    <a:pt x="13" y="2"/>
                  </a:moveTo>
                  <a:cubicBezTo>
                    <a:pt x="14" y="2"/>
                    <a:pt x="14" y="3"/>
                    <a:pt x="14" y="3"/>
                  </a:cubicBezTo>
                  <a:cubicBezTo>
                    <a:pt x="14" y="3"/>
                    <a:pt x="15" y="3"/>
                    <a:pt x="15" y="4"/>
                  </a:cubicBezTo>
                  <a:cubicBezTo>
                    <a:pt x="15" y="5"/>
                    <a:pt x="14" y="6"/>
                    <a:pt x="13" y="6"/>
                  </a:cubicBezTo>
                  <a:cubicBezTo>
                    <a:pt x="12" y="8"/>
                    <a:pt x="8" y="8"/>
                    <a:pt x="2" y="7"/>
                  </a:cubicBezTo>
                  <a:cubicBezTo>
                    <a:pt x="6" y="5"/>
                    <a:pt x="11" y="2"/>
                    <a:pt x="13" y="2"/>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4" name="任意多边形 77">
              <a:extLst>
                <a:ext uri="{FF2B5EF4-FFF2-40B4-BE49-F238E27FC236}">
                  <a16:creationId xmlns:a16="http://schemas.microsoft.com/office/drawing/2014/main" id="{822DCF73-5D2A-23CA-F50A-B5EB57ACD13E}"/>
                </a:ext>
              </a:extLst>
            </p:cNvPr>
            <p:cNvSpPr/>
            <p:nvPr/>
          </p:nvSpPr>
          <p:spPr bwMode="auto">
            <a:xfrm>
              <a:off x="5556029" y="5157578"/>
              <a:ext cx="25634" cy="36779"/>
            </a:xfrm>
            <a:custGeom>
              <a:avLst/>
              <a:gdLst>
                <a:gd name="T0" fmla="*/ 0 w 10"/>
                <a:gd name="T1" fmla="*/ 14 h 14"/>
                <a:gd name="T2" fmla="*/ 1 w 10"/>
                <a:gd name="T3" fmla="*/ 14 h 14"/>
                <a:gd name="T4" fmla="*/ 10 w 10"/>
                <a:gd name="T5" fmla="*/ 2 h 14"/>
                <a:gd name="T6" fmla="*/ 8 w 10"/>
                <a:gd name="T7" fmla="*/ 0 h 14"/>
                <a:gd name="T8" fmla="*/ 4 w 10"/>
                <a:gd name="T9" fmla="*/ 1 h 14"/>
                <a:gd name="T10" fmla="*/ 0 w 10"/>
                <a:gd name="T11" fmla="*/ 13 h 14"/>
                <a:gd name="T12" fmla="*/ 0 w 10"/>
                <a:gd name="T13" fmla="*/ 14 h 14"/>
                <a:gd name="T14" fmla="*/ 7 w 10"/>
                <a:gd name="T15" fmla="*/ 1 h 14"/>
                <a:gd name="T16" fmla="*/ 7 w 10"/>
                <a:gd name="T17" fmla="*/ 1 h 14"/>
                <a:gd name="T18" fmla="*/ 8 w 10"/>
                <a:gd name="T19" fmla="*/ 2 h 14"/>
                <a:gd name="T20" fmla="*/ 1 w 10"/>
                <a:gd name="T21" fmla="*/ 12 h 14"/>
                <a:gd name="T22" fmla="*/ 5 w 10"/>
                <a:gd name="T23" fmla="*/ 2 h 14"/>
                <a:gd name="T24" fmla="*/ 7 w 10"/>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4">
                  <a:moveTo>
                    <a:pt x="0" y="14"/>
                  </a:moveTo>
                  <a:cubicBezTo>
                    <a:pt x="1" y="14"/>
                    <a:pt x="1" y="14"/>
                    <a:pt x="1" y="14"/>
                  </a:cubicBezTo>
                  <a:cubicBezTo>
                    <a:pt x="4" y="12"/>
                    <a:pt x="10" y="5"/>
                    <a:pt x="10" y="2"/>
                  </a:cubicBezTo>
                  <a:cubicBezTo>
                    <a:pt x="10" y="1"/>
                    <a:pt x="9" y="0"/>
                    <a:pt x="8" y="0"/>
                  </a:cubicBezTo>
                  <a:cubicBezTo>
                    <a:pt x="7" y="0"/>
                    <a:pt x="5" y="0"/>
                    <a:pt x="4" y="1"/>
                  </a:cubicBezTo>
                  <a:cubicBezTo>
                    <a:pt x="1" y="4"/>
                    <a:pt x="0" y="13"/>
                    <a:pt x="0" y="13"/>
                  </a:cubicBezTo>
                  <a:cubicBezTo>
                    <a:pt x="0" y="14"/>
                    <a:pt x="0" y="14"/>
                    <a:pt x="0" y="14"/>
                  </a:cubicBezTo>
                  <a:close/>
                  <a:moveTo>
                    <a:pt x="7" y="1"/>
                  </a:moveTo>
                  <a:cubicBezTo>
                    <a:pt x="7" y="1"/>
                    <a:pt x="7" y="1"/>
                    <a:pt x="7" y="1"/>
                  </a:cubicBezTo>
                  <a:cubicBezTo>
                    <a:pt x="8" y="1"/>
                    <a:pt x="8" y="2"/>
                    <a:pt x="8" y="2"/>
                  </a:cubicBezTo>
                  <a:cubicBezTo>
                    <a:pt x="9" y="4"/>
                    <a:pt x="5" y="9"/>
                    <a:pt x="1" y="12"/>
                  </a:cubicBezTo>
                  <a:cubicBezTo>
                    <a:pt x="2" y="9"/>
                    <a:pt x="3" y="4"/>
                    <a:pt x="5" y="2"/>
                  </a:cubicBezTo>
                  <a:cubicBezTo>
                    <a:pt x="6" y="1"/>
                    <a:pt x="6" y="1"/>
                    <a:pt x="7" y="1"/>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5" name="任意多边形 78">
              <a:extLst>
                <a:ext uri="{FF2B5EF4-FFF2-40B4-BE49-F238E27FC236}">
                  <a16:creationId xmlns:a16="http://schemas.microsoft.com/office/drawing/2014/main" id="{54FDCA53-81CB-D31C-52E3-21E8C968685B}"/>
                </a:ext>
              </a:extLst>
            </p:cNvPr>
            <p:cNvSpPr/>
            <p:nvPr/>
          </p:nvSpPr>
          <p:spPr bwMode="auto">
            <a:xfrm>
              <a:off x="4832723" y="4871154"/>
              <a:ext cx="164945" cy="201723"/>
            </a:xfrm>
            <a:custGeom>
              <a:avLst/>
              <a:gdLst>
                <a:gd name="T0" fmla="*/ 0 w 148"/>
                <a:gd name="T1" fmla="*/ 157 h 181"/>
                <a:gd name="T2" fmla="*/ 69 w 148"/>
                <a:gd name="T3" fmla="*/ 181 h 181"/>
                <a:gd name="T4" fmla="*/ 148 w 148"/>
                <a:gd name="T5" fmla="*/ 24 h 181"/>
                <a:gd name="T6" fmla="*/ 79 w 148"/>
                <a:gd name="T7" fmla="*/ 0 h 181"/>
                <a:gd name="T8" fmla="*/ 0 w 148"/>
                <a:gd name="T9" fmla="*/ 157 h 181"/>
              </a:gdLst>
              <a:ahLst/>
              <a:cxnLst>
                <a:cxn ang="0">
                  <a:pos x="T0" y="T1"/>
                </a:cxn>
                <a:cxn ang="0">
                  <a:pos x="T2" y="T3"/>
                </a:cxn>
                <a:cxn ang="0">
                  <a:pos x="T4" y="T5"/>
                </a:cxn>
                <a:cxn ang="0">
                  <a:pos x="T6" y="T7"/>
                </a:cxn>
                <a:cxn ang="0">
                  <a:pos x="T8" y="T9"/>
                </a:cxn>
              </a:cxnLst>
              <a:rect l="0" t="0" r="r" b="b"/>
              <a:pathLst>
                <a:path w="148" h="181">
                  <a:moveTo>
                    <a:pt x="0" y="157"/>
                  </a:moveTo>
                  <a:lnTo>
                    <a:pt x="69" y="181"/>
                  </a:lnTo>
                  <a:lnTo>
                    <a:pt x="148" y="24"/>
                  </a:lnTo>
                  <a:lnTo>
                    <a:pt x="79" y="0"/>
                  </a:lnTo>
                  <a:lnTo>
                    <a:pt x="0" y="157"/>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6" name="任意多边形 79">
              <a:extLst>
                <a:ext uri="{FF2B5EF4-FFF2-40B4-BE49-F238E27FC236}">
                  <a16:creationId xmlns:a16="http://schemas.microsoft.com/office/drawing/2014/main" id="{2220B757-4A98-B364-C084-64B7FA3614A5}"/>
                </a:ext>
              </a:extLst>
            </p:cNvPr>
            <p:cNvSpPr/>
            <p:nvPr/>
          </p:nvSpPr>
          <p:spPr bwMode="auto">
            <a:xfrm>
              <a:off x="4832723" y="4871154"/>
              <a:ext cx="164945" cy="201723"/>
            </a:xfrm>
            <a:custGeom>
              <a:avLst/>
              <a:gdLst>
                <a:gd name="T0" fmla="*/ 0 w 148"/>
                <a:gd name="T1" fmla="*/ 157 h 181"/>
                <a:gd name="T2" fmla="*/ 69 w 148"/>
                <a:gd name="T3" fmla="*/ 181 h 181"/>
                <a:gd name="T4" fmla="*/ 148 w 148"/>
                <a:gd name="T5" fmla="*/ 24 h 181"/>
                <a:gd name="T6" fmla="*/ 79 w 148"/>
                <a:gd name="T7" fmla="*/ 0 h 181"/>
                <a:gd name="T8" fmla="*/ 0 w 148"/>
                <a:gd name="T9" fmla="*/ 157 h 181"/>
              </a:gdLst>
              <a:ahLst/>
              <a:cxnLst>
                <a:cxn ang="0">
                  <a:pos x="T0" y="T1"/>
                </a:cxn>
                <a:cxn ang="0">
                  <a:pos x="T2" y="T3"/>
                </a:cxn>
                <a:cxn ang="0">
                  <a:pos x="T4" y="T5"/>
                </a:cxn>
                <a:cxn ang="0">
                  <a:pos x="T6" y="T7"/>
                </a:cxn>
                <a:cxn ang="0">
                  <a:pos x="T8" y="T9"/>
                </a:cxn>
              </a:cxnLst>
              <a:rect l="0" t="0" r="r" b="b"/>
              <a:pathLst>
                <a:path w="148" h="181">
                  <a:moveTo>
                    <a:pt x="0" y="157"/>
                  </a:moveTo>
                  <a:lnTo>
                    <a:pt x="69" y="181"/>
                  </a:lnTo>
                  <a:lnTo>
                    <a:pt x="148" y="24"/>
                  </a:lnTo>
                  <a:lnTo>
                    <a:pt x="79" y="0"/>
                  </a:lnTo>
                  <a:lnTo>
                    <a:pt x="0" y="1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7" name="任意多边形 80">
              <a:extLst>
                <a:ext uri="{FF2B5EF4-FFF2-40B4-BE49-F238E27FC236}">
                  <a16:creationId xmlns:a16="http://schemas.microsoft.com/office/drawing/2014/main" id="{CEA0FC0D-E4C5-3C56-5E24-E5C6410C0436}"/>
                </a:ext>
              </a:extLst>
            </p:cNvPr>
            <p:cNvSpPr/>
            <p:nvPr/>
          </p:nvSpPr>
          <p:spPr bwMode="auto">
            <a:xfrm>
              <a:off x="4769197" y="5017152"/>
              <a:ext cx="246303" cy="225127"/>
            </a:xfrm>
            <a:custGeom>
              <a:avLst/>
              <a:gdLst>
                <a:gd name="T0" fmla="*/ 58 w 93"/>
                <a:gd name="T1" fmla="*/ 22 h 85"/>
                <a:gd name="T2" fmla="*/ 28 w 93"/>
                <a:gd name="T3" fmla="*/ 1 h 85"/>
                <a:gd name="T4" fmla="*/ 24 w 93"/>
                <a:gd name="T5" fmla="*/ 1 h 85"/>
                <a:gd name="T6" fmla="*/ 2 w 93"/>
                <a:gd name="T7" fmla="*/ 20 h 85"/>
                <a:gd name="T8" fmla="*/ 3 w 93"/>
                <a:gd name="T9" fmla="*/ 27 h 85"/>
                <a:gd name="T10" fmla="*/ 33 w 93"/>
                <a:gd name="T11" fmla="*/ 48 h 85"/>
                <a:gd name="T12" fmla="*/ 73 w 93"/>
                <a:gd name="T13" fmla="*/ 78 h 85"/>
                <a:gd name="T14" fmla="*/ 89 w 93"/>
                <a:gd name="T15" fmla="*/ 72 h 85"/>
                <a:gd name="T16" fmla="*/ 61 w 93"/>
                <a:gd name="T17" fmla="*/ 27 h 85"/>
                <a:gd name="T18" fmla="*/ 58 w 93"/>
                <a:gd name="T19" fmla="*/ 2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85">
                  <a:moveTo>
                    <a:pt x="58" y="22"/>
                  </a:moveTo>
                  <a:cubicBezTo>
                    <a:pt x="28" y="1"/>
                    <a:pt x="28" y="1"/>
                    <a:pt x="28" y="1"/>
                  </a:cubicBezTo>
                  <a:cubicBezTo>
                    <a:pt x="27" y="0"/>
                    <a:pt x="25" y="0"/>
                    <a:pt x="24" y="1"/>
                  </a:cubicBezTo>
                  <a:cubicBezTo>
                    <a:pt x="2" y="20"/>
                    <a:pt x="2" y="20"/>
                    <a:pt x="2" y="20"/>
                  </a:cubicBezTo>
                  <a:cubicBezTo>
                    <a:pt x="0" y="22"/>
                    <a:pt x="0" y="26"/>
                    <a:pt x="3" y="27"/>
                  </a:cubicBezTo>
                  <a:cubicBezTo>
                    <a:pt x="13" y="34"/>
                    <a:pt x="20" y="39"/>
                    <a:pt x="33" y="48"/>
                  </a:cubicBezTo>
                  <a:cubicBezTo>
                    <a:pt x="40" y="53"/>
                    <a:pt x="62" y="70"/>
                    <a:pt x="73" y="78"/>
                  </a:cubicBezTo>
                  <a:cubicBezTo>
                    <a:pt x="83" y="85"/>
                    <a:pt x="93" y="76"/>
                    <a:pt x="89" y="72"/>
                  </a:cubicBezTo>
                  <a:cubicBezTo>
                    <a:pt x="73" y="53"/>
                    <a:pt x="63" y="37"/>
                    <a:pt x="61" y="27"/>
                  </a:cubicBezTo>
                  <a:cubicBezTo>
                    <a:pt x="61" y="25"/>
                    <a:pt x="59" y="24"/>
                    <a:pt x="58" y="22"/>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8" name="任意多边形 81">
              <a:extLst>
                <a:ext uri="{FF2B5EF4-FFF2-40B4-BE49-F238E27FC236}">
                  <a16:creationId xmlns:a16="http://schemas.microsoft.com/office/drawing/2014/main" id="{401A6210-F2D8-9020-86B8-BC403726EE11}"/>
                </a:ext>
              </a:extLst>
            </p:cNvPr>
            <p:cNvSpPr/>
            <p:nvPr/>
          </p:nvSpPr>
          <p:spPr bwMode="auto">
            <a:xfrm>
              <a:off x="5513678" y="2156250"/>
              <a:ext cx="529384" cy="555017"/>
            </a:xfrm>
            <a:custGeom>
              <a:avLst/>
              <a:gdLst>
                <a:gd name="T0" fmla="*/ 0 w 200"/>
                <a:gd name="T1" fmla="*/ 164 h 210"/>
                <a:gd name="T2" fmla="*/ 7 w 200"/>
                <a:gd name="T3" fmla="*/ 162 h 210"/>
                <a:gd name="T4" fmla="*/ 15 w 200"/>
                <a:gd name="T5" fmla="*/ 160 h 210"/>
                <a:gd name="T6" fmla="*/ 31 w 200"/>
                <a:gd name="T7" fmla="*/ 156 h 210"/>
                <a:gd name="T8" fmla="*/ 62 w 200"/>
                <a:gd name="T9" fmla="*/ 145 h 210"/>
                <a:gd name="T10" fmla="*/ 91 w 200"/>
                <a:gd name="T11" fmla="*/ 132 h 210"/>
                <a:gd name="T12" fmla="*/ 115 w 200"/>
                <a:gd name="T13" fmla="*/ 115 h 210"/>
                <a:gd name="T14" fmla="*/ 117 w 200"/>
                <a:gd name="T15" fmla="*/ 113 h 210"/>
                <a:gd name="T16" fmla="*/ 119 w 200"/>
                <a:gd name="T17" fmla="*/ 111 h 210"/>
                <a:gd name="T18" fmla="*/ 123 w 200"/>
                <a:gd name="T19" fmla="*/ 105 h 210"/>
                <a:gd name="T20" fmla="*/ 132 w 200"/>
                <a:gd name="T21" fmla="*/ 92 h 210"/>
                <a:gd name="T22" fmla="*/ 147 w 200"/>
                <a:gd name="T23" fmla="*/ 62 h 210"/>
                <a:gd name="T24" fmla="*/ 177 w 200"/>
                <a:gd name="T25" fmla="*/ 0 h 210"/>
                <a:gd name="T26" fmla="*/ 200 w 200"/>
                <a:gd name="T27" fmla="*/ 7 h 210"/>
                <a:gd name="T28" fmla="*/ 181 w 200"/>
                <a:gd name="T29" fmla="*/ 76 h 210"/>
                <a:gd name="T30" fmla="*/ 167 w 200"/>
                <a:gd name="T31" fmla="*/ 110 h 210"/>
                <a:gd name="T32" fmla="*/ 159 w 200"/>
                <a:gd name="T33" fmla="*/ 128 h 210"/>
                <a:gd name="T34" fmla="*/ 153 w 200"/>
                <a:gd name="T35" fmla="*/ 136 h 210"/>
                <a:gd name="T36" fmla="*/ 149 w 200"/>
                <a:gd name="T37" fmla="*/ 141 h 210"/>
                <a:gd name="T38" fmla="*/ 146 w 200"/>
                <a:gd name="T39" fmla="*/ 145 h 210"/>
                <a:gd name="T40" fmla="*/ 131 w 200"/>
                <a:gd name="T41" fmla="*/ 160 h 210"/>
                <a:gd name="T42" fmla="*/ 114 w 200"/>
                <a:gd name="T43" fmla="*/ 171 h 210"/>
                <a:gd name="T44" fmla="*/ 80 w 200"/>
                <a:gd name="T45" fmla="*/ 189 h 210"/>
                <a:gd name="T46" fmla="*/ 45 w 200"/>
                <a:gd name="T47" fmla="*/ 202 h 210"/>
                <a:gd name="T48" fmla="*/ 27 w 200"/>
                <a:gd name="T49" fmla="*/ 206 h 210"/>
                <a:gd name="T50" fmla="*/ 17 w 200"/>
                <a:gd name="T51" fmla="*/ 208 h 210"/>
                <a:gd name="T52" fmla="*/ 8 w 200"/>
                <a:gd name="T53" fmla="*/ 210 h 210"/>
                <a:gd name="T54" fmla="*/ 0 w 200"/>
                <a:gd name="T55" fmla="*/ 1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210">
                  <a:moveTo>
                    <a:pt x="0" y="164"/>
                  </a:moveTo>
                  <a:cubicBezTo>
                    <a:pt x="2" y="163"/>
                    <a:pt x="5" y="162"/>
                    <a:pt x="7" y="162"/>
                  </a:cubicBezTo>
                  <a:cubicBezTo>
                    <a:pt x="15" y="160"/>
                    <a:pt x="15" y="160"/>
                    <a:pt x="15" y="160"/>
                  </a:cubicBezTo>
                  <a:cubicBezTo>
                    <a:pt x="21" y="159"/>
                    <a:pt x="26" y="157"/>
                    <a:pt x="31" y="156"/>
                  </a:cubicBezTo>
                  <a:cubicBezTo>
                    <a:pt x="42" y="153"/>
                    <a:pt x="52" y="149"/>
                    <a:pt x="62" y="145"/>
                  </a:cubicBezTo>
                  <a:cubicBezTo>
                    <a:pt x="72" y="142"/>
                    <a:pt x="82" y="137"/>
                    <a:pt x="91" y="132"/>
                  </a:cubicBezTo>
                  <a:cubicBezTo>
                    <a:pt x="100" y="127"/>
                    <a:pt x="108" y="122"/>
                    <a:pt x="115" y="115"/>
                  </a:cubicBezTo>
                  <a:cubicBezTo>
                    <a:pt x="117" y="113"/>
                    <a:pt x="117" y="113"/>
                    <a:pt x="117" y="113"/>
                  </a:cubicBezTo>
                  <a:cubicBezTo>
                    <a:pt x="118" y="112"/>
                    <a:pt x="118" y="112"/>
                    <a:pt x="119" y="111"/>
                  </a:cubicBezTo>
                  <a:cubicBezTo>
                    <a:pt x="120" y="109"/>
                    <a:pt x="122" y="107"/>
                    <a:pt x="123" y="105"/>
                  </a:cubicBezTo>
                  <a:cubicBezTo>
                    <a:pt x="126" y="101"/>
                    <a:pt x="129" y="97"/>
                    <a:pt x="132" y="92"/>
                  </a:cubicBezTo>
                  <a:cubicBezTo>
                    <a:pt x="137" y="83"/>
                    <a:pt x="142" y="73"/>
                    <a:pt x="147" y="62"/>
                  </a:cubicBezTo>
                  <a:cubicBezTo>
                    <a:pt x="158" y="42"/>
                    <a:pt x="167" y="21"/>
                    <a:pt x="177" y="0"/>
                  </a:cubicBezTo>
                  <a:cubicBezTo>
                    <a:pt x="200" y="7"/>
                    <a:pt x="200" y="7"/>
                    <a:pt x="200" y="7"/>
                  </a:cubicBezTo>
                  <a:cubicBezTo>
                    <a:pt x="195" y="30"/>
                    <a:pt x="188" y="53"/>
                    <a:pt x="181" y="76"/>
                  </a:cubicBezTo>
                  <a:cubicBezTo>
                    <a:pt x="177" y="87"/>
                    <a:pt x="173" y="99"/>
                    <a:pt x="167" y="110"/>
                  </a:cubicBezTo>
                  <a:cubicBezTo>
                    <a:pt x="165" y="116"/>
                    <a:pt x="162" y="122"/>
                    <a:pt x="159" y="128"/>
                  </a:cubicBezTo>
                  <a:cubicBezTo>
                    <a:pt x="157" y="130"/>
                    <a:pt x="155" y="133"/>
                    <a:pt x="153" y="136"/>
                  </a:cubicBezTo>
                  <a:cubicBezTo>
                    <a:pt x="152" y="138"/>
                    <a:pt x="151" y="140"/>
                    <a:pt x="149" y="141"/>
                  </a:cubicBezTo>
                  <a:cubicBezTo>
                    <a:pt x="146" y="145"/>
                    <a:pt x="146" y="145"/>
                    <a:pt x="146" y="145"/>
                  </a:cubicBezTo>
                  <a:cubicBezTo>
                    <a:pt x="141" y="151"/>
                    <a:pt x="136" y="155"/>
                    <a:pt x="131" y="160"/>
                  </a:cubicBezTo>
                  <a:cubicBezTo>
                    <a:pt x="125" y="164"/>
                    <a:pt x="120" y="168"/>
                    <a:pt x="114" y="171"/>
                  </a:cubicBezTo>
                  <a:cubicBezTo>
                    <a:pt x="103" y="178"/>
                    <a:pt x="92" y="184"/>
                    <a:pt x="80" y="189"/>
                  </a:cubicBezTo>
                  <a:cubicBezTo>
                    <a:pt x="68" y="194"/>
                    <a:pt x="56" y="198"/>
                    <a:pt x="45" y="202"/>
                  </a:cubicBezTo>
                  <a:cubicBezTo>
                    <a:pt x="39" y="203"/>
                    <a:pt x="33" y="205"/>
                    <a:pt x="27" y="206"/>
                  </a:cubicBezTo>
                  <a:cubicBezTo>
                    <a:pt x="24" y="207"/>
                    <a:pt x="21" y="208"/>
                    <a:pt x="17" y="208"/>
                  </a:cubicBezTo>
                  <a:cubicBezTo>
                    <a:pt x="14" y="209"/>
                    <a:pt x="11" y="210"/>
                    <a:pt x="8" y="210"/>
                  </a:cubicBezTo>
                  <a:lnTo>
                    <a:pt x="0" y="164"/>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79" name="任意多边形 82">
              <a:extLst>
                <a:ext uri="{FF2B5EF4-FFF2-40B4-BE49-F238E27FC236}">
                  <a16:creationId xmlns:a16="http://schemas.microsoft.com/office/drawing/2014/main" id="{4E8F7ACB-1F42-A9E8-6443-2702BADEC482}"/>
                </a:ext>
              </a:extLst>
            </p:cNvPr>
            <p:cNvSpPr/>
            <p:nvPr/>
          </p:nvSpPr>
          <p:spPr bwMode="auto">
            <a:xfrm>
              <a:off x="5402229" y="2499514"/>
              <a:ext cx="362210" cy="275280"/>
            </a:xfrm>
            <a:custGeom>
              <a:avLst/>
              <a:gdLst>
                <a:gd name="T0" fmla="*/ 26 w 137"/>
                <a:gd name="T1" fmla="*/ 88 h 104"/>
                <a:gd name="T2" fmla="*/ 137 w 137"/>
                <a:gd name="T3" fmla="*/ 77 h 104"/>
                <a:gd name="T4" fmla="*/ 125 w 137"/>
                <a:gd name="T5" fmla="*/ 0 h 104"/>
                <a:gd name="T6" fmla="*/ 52 w 137"/>
                <a:gd name="T7" fmla="*/ 19 h 104"/>
                <a:gd name="T8" fmla="*/ 26 w 137"/>
                <a:gd name="T9" fmla="*/ 88 h 104"/>
              </a:gdLst>
              <a:ahLst/>
              <a:cxnLst>
                <a:cxn ang="0">
                  <a:pos x="T0" y="T1"/>
                </a:cxn>
                <a:cxn ang="0">
                  <a:pos x="T2" y="T3"/>
                </a:cxn>
                <a:cxn ang="0">
                  <a:pos x="T4" y="T5"/>
                </a:cxn>
                <a:cxn ang="0">
                  <a:pos x="T6" y="T7"/>
                </a:cxn>
                <a:cxn ang="0">
                  <a:pos x="T8" y="T9"/>
                </a:cxn>
              </a:cxnLst>
              <a:rect l="0" t="0" r="r" b="b"/>
              <a:pathLst>
                <a:path w="137" h="104">
                  <a:moveTo>
                    <a:pt x="26" y="88"/>
                  </a:moveTo>
                  <a:cubicBezTo>
                    <a:pt x="50" y="104"/>
                    <a:pt x="137" y="77"/>
                    <a:pt x="137" y="77"/>
                  </a:cubicBezTo>
                  <a:cubicBezTo>
                    <a:pt x="125" y="0"/>
                    <a:pt x="125" y="0"/>
                    <a:pt x="125" y="0"/>
                  </a:cubicBezTo>
                  <a:cubicBezTo>
                    <a:pt x="125" y="0"/>
                    <a:pt x="89" y="8"/>
                    <a:pt x="52" y="19"/>
                  </a:cubicBezTo>
                  <a:cubicBezTo>
                    <a:pt x="27" y="26"/>
                    <a:pt x="0" y="69"/>
                    <a:pt x="26" y="88"/>
                  </a:cubicBezTo>
                  <a:close/>
                </a:path>
              </a:pathLst>
            </a:custGeom>
            <a:solidFill>
              <a:srgbClr val="07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0" name="任意多边形 83">
              <a:extLst>
                <a:ext uri="{FF2B5EF4-FFF2-40B4-BE49-F238E27FC236}">
                  <a16:creationId xmlns:a16="http://schemas.microsoft.com/office/drawing/2014/main" id="{1F58CFE2-4A16-EEEF-6E8B-92913E28812E}"/>
                </a:ext>
              </a:extLst>
            </p:cNvPr>
            <p:cNvSpPr/>
            <p:nvPr/>
          </p:nvSpPr>
          <p:spPr bwMode="auto">
            <a:xfrm>
              <a:off x="5973964" y="2100525"/>
              <a:ext cx="94732" cy="110335"/>
            </a:xfrm>
            <a:custGeom>
              <a:avLst/>
              <a:gdLst>
                <a:gd name="T0" fmla="*/ 0 w 36"/>
                <a:gd name="T1" fmla="*/ 33 h 42"/>
                <a:gd name="T2" fmla="*/ 6 w 36"/>
                <a:gd name="T3" fmla="*/ 0 h 42"/>
                <a:gd name="T4" fmla="*/ 36 w 36"/>
                <a:gd name="T5" fmla="*/ 20 h 42"/>
                <a:gd name="T6" fmla="*/ 19 w 36"/>
                <a:gd name="T7" fmla="*/ 42 h 42"/>
                <a:gd name="T8" fmla="*/ 0 w 36"/>
                <a:gd name="T9" fmla="*/ 33 h 42"/>
              </a:gdLst>
              <a:ahLst/>
              <a:cxnLst>
                <a:cxn ang="0">
                  <a:pos x="T0" y="T1"/>
                </a:cxn>
                <a:cxn ang="0">
                  <a:pos x="T2" y="T3"/>
                </a:cxn>
                <a:cxn ang="0">
                  <a:pos x="T4" y="T5"/>
                </a:cxn>
                <a:cxn ang="0">
                  <a:pos x="T6" y="T7"/>
                </a:cxn>
                <a:cxn ang="0">
                  <a:pos x="T8" y="T9"/>
                </a:cxn>
              </a:cxnLst>
              <a:rect l="0" t="0" r="r" b="b"/>
              <a:pathLst>
                <a:path w="36" h="42">
                  <a:moveTo>
                    <a:pt x="0" y="33"/>
                  </a:moveTo>
                  <a:cubicBezTo>
                    <a:pt x="6" y="0"/>
                    <a:pt x="6" y="0"/>
                    <a:pt x="6" y="0"/>
                  </a:cubicBezTo>
                  <a:cubicBezTo>
                    <a:pt x="36" y="20"/>
                    <a:pt x="36" y="20"/>
                    <a:pt x="36" y="20"/>
                  </a:cubicBezTo>
                  <a:cubicBezTo>
                    <a:pt x="36" y="20"/>
                    <a:pt x="33" y="34"/>
                    <a:pt x="19" y="42"/>
                  </a:cubicBezTo>
                  <a:lnTo>
                    <a:pt x="0" y="33"/>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1" name="任意多边形 84">
              <a:extLst>
                <a:ext uri="{FF2B5EF4-FFF2-40B4-BE49-F238E27FC236}">
                  <a16:creationId xmlns:a16="http://schemas.microsoft.com/office/drawing/2014/main" id="{5D8A9900-57B4-CBAA-43C4-80143EBD64A7}"/>
                </a:ext>
              </a:extLst>
            </p:cNvPr>
            <p:cNvSpPr/>
            <p:nvPr/>
          </p:nvSpPr>
          <p:spPr bwMode="auto">
            <a:xfrm>
              <a:off x="5989567" y="2029198"/>
              <a:ext cx="82472" cy="123709"/>
            </a:xfrm>
            <a:custGeom>
              <a:avLst/>
              <a:gdLst>
                <a:gd name="T0" fmla="*/ 19 w 74"/>
                <a:gd name="T1" fmla="*/ 21 h 111"/>
                <a:gd name="T2" fmla="*/ 74 w 74"/>
                <a:gd name="T3" fmla="*/ 0 h 111"/>
                <a:gd name="T4" fmla="*/ 71 w 74"/>
                <a:gd name="T5" fmla="*/ 111 h 111"/>
                <a:gd name="T6" fmla="*/ 0 w 74"/>
                <a:gd name="T7" fmla="*/ 64 h 111"/>
                <a:gd name="T8" fmla="*/ 19 w 74"/>
                <a:gd name="T9" fmla="*/ 21 h 111"/>
              </a:gdLst>
              <a:ahLst/>
              <a:cxnLst>
                <a:cxn ang="0">
                  <a:pos x="T0" y="T1"/>
                </a:cxn>
                <a:cxn ang="0">
                  <a:pos x="T2" y="T3"/>
                </a:cxn>
                <a:cxn ang="0">
                  <a:pos x="T4" y="T5"/>
                </a:cxn>
                <a:cxn ang="0">
                  <a:pos x="T6" y="T7"/>
                </a:cxn>
                <a:cxn ang="0">
                  <a:pos x="T8" y="T9"/>
                </a:cxn>
              </a:cxnLst>
              <a:rect l="0" t="0" r="r" b="b"/>
              <a:pathLst>
                <a:path w="74" h="111">
                  <a:moveTo>
                    <a:pt x="19" y="21"/>
                  </a:moveTo>
                  <a:lnTo>
                    <a:pt x="74" y="0"/>
                  </a:lnTo>
                  <a:lnTo>
                    <a:pt x="71" y="111"/>
                  </a:lnTo>
                  <a:lnTo>
                    <a:pt x="0" y="64"/>
                  </a:lnTo>
                  <a:lnTo>
                    <a:pt x="19" y="21"/>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2" name="任意多边形 85">
              <a:extLst>
                <a:ext uri="{FF2B5EF4-FFF2-40B4-BE49-F238E27FC236}">
                  <a16:creationId xmlns:a16="http://schemas.microsoft.com/office/drawing/2014/main" id="{4E540D4E-AFB8-5115-CCE1-A39C55C98AD4}"/>
                </a:ext>
              </a:extLst>
            </p:cNvPr>
            <p:cNvSpPr/>
            <p:nvPr/>
          </p:nvSpPr>
          <p:spPr bwMode="auto">
            <a:xfrm>
              <a:off x="4875074" y="4926878"/>
              <a:ext cx="18947" cy="34550"/>
            </a:xfrm>
            <a:custGeom>
              <a:avLst/>
              <a:gdLst>
                <a:gd name="T0" fmla="*/ 17 w 17"/>
                <a:gd name="T1" fmla="*/ 0 h 31"/>
                <a:gd name="T2" fmla="*/ 17 w 17"/>
                <a:gd name="T3" fmla="*/ 0 h 31"/>
                <a:gd name="T4" fmla="*/ 0 w 17"/>
                <a:gd name="T5" fmla="*/ 31 h 31"/>
                <a:gd name="T6" fmla="*/ 0 w 17"/>
                <a:gd name="T7" fmla="*/ 31 h 31"/>
                <a:gd name="T8" fmla="*/ 17 w 17"/>
                <a:gd name="T9" fmla="*/ 0 h 31"/>
              </a:gdLst>
              <a:ahLst/>
              <a:cxnLst>
                <a:cxn ang="0">
                  <a:pos x="T0" y="T1"/>
                </a:cxn>
                <a:cxn ang="0">
                  <a:pos x="T2" y="T3"/>
                </a:cxn>
                <a:cxn ang="0">
                  <a:pos x="T4" y="T5"/>
                </a:cxn>
                <a:cxn ang="0">
                  <a:pos x="T6" y="T7"/>
                </a:cxn>
                <a:cxn ang="0">
                  <a:pos x="T8" y="T9"/>
                </a:cxn>
              </a:cxnLst>
              <a:rect l="0" t="0" r="r" b="b"/>
              <a:pathLst>
                <a:path w="17" h="31">
                  <a:moveTo>
                    <a:pt x="17" y="0"/>
                  </a:moveTo>
                  <a:lnTo>
                    <a:pt x="17" y="0"/>
                  </a:lnTo>
                  <a:lnTo>
                    <a:pt x="0" y="31"/>
                  </a:lnTo>
                  <a:lnTo>
                    <a:pt x="0" y="31"/>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3" name="任意多边形 86">
              <a:extLst>
                <a:ext uri="{FF2B5EF4-FFF2-40B4-BE49-F238E27FC236}">
                  <a16:creationId xmlns:a16="http://schemas.microsoft.com/office/drawing/2014/main" id="{E3FA5944-9E3F-D6EE-869A-60826C3300EE}"/>
                </a:ext>
              </a:extLst>
            </p:cNvPr>
            <p:cNvSpPr/>
            <p:nvPr/>
          </p:nvSpPr>
          <p:spPr bwMode="auto">
            <a:xfrm>
              <a:off x="4875074" y="4926878"/>
              <a:ext cx="18947" cy="34550"/>
            </a:xfrm>
            <a:custGeom>
              <a:avLst/>
              <a:gdLst>
                <a:gd name="T0" fmla="*/ 17 w 17"/>
                <a:gd name="T1" fmla="*/ 0 h 31"/>
                <a:gd name="T2" fmla="*/ 17 w 17"/>
                <a:gd name="T3" fmla="*/ 0 h 31"/>
                <a:gd name="T4" fmla="*/ 0 w 17"/>
                <a:gd name="T5" fmla="*/ 31 h 31"/>
                <a:gd name="T6" fmla="*/ 0 w 17"/>
                <a:gd name="T7" fmla="*/ 31 h 31"/>
                <a:gd name="T8" fmla="*/ 17 w 17"/>
                <a:gd name="T9" fmla="*/ 0 h 31"/>
              </a:gdLst>
              <a:ahLst/>
              <a:cxnLst>
                <a:cxn ang="0">
                  <a:pos x="T0" y="T1"/>
                </a:cxn>
                <a:cxn ang="0">
                  <a:pos x="T2" y="T3"/>
                </a:cxn>
                <a:cxn ang="0">
                  <a:pos x="T4" y="T5"/>
                </a:cxn>
                <a:cxn ang="0">
                  <a:pos x="T6" y="T7"/>
                </a:cxn>
                <a:cxn ang="0">
                  <a:pos x="T8" y="T9"/>
                </a:cxn>
              </a:cxnLst>
              <a:rect l="0" t="0" r="r" b="b"/>
              <a:pathLst>
                <a:path w="17" h="31">
                  <a:moveTo>
                    <a:pt x="17" y="0"/>
                  </a:moveTo>
                  <a:lnTo>
                    <a:pt x="17" y="0"/>
                  </a:lnTo>
                  <a:lnTo>
                    <a:pt x="0" y="31"/>
                  </a:lnTo>
                  <a:lnTo>
                    <a:pt x="0" y="31"/>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4" name="矩形 87">
              <a:extLst>
                <a:ext uri="{FF2B5EF4-FFF2-40B4-BE49-F238E27FC236}">
                  <a16:creationId xmlns:a16="http://schemas.microsoft.com/office/drawing/2014/main" id="{CE6CA971-0FB4-277D-EB4C-1ABC0C0E678A}"/>
                </a:ext>
              </a:extLst>
            </p:cNvPr>
            <p:cNvSpPr/>
            <p:nvPr/>
          </p:nvSpPr>
          <p:spPr bwMode="auto">
            <a:xfrm>
              <a:off x="4894020" y="4924649"/>
              <a:ext cx="1115" cy="2229"/>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5" name="矩形 88">
              <a:extLst>
                <a:ext uri="{FF2B5EF4-FFF2-40B4-BE49-F238E27FC236}">
                  <a16:creationId xmlns:a16="http://schemas.microsoft.com/office/drawing/2014/main" id="{DA3389A7-2C2C-229F-AD96-4655736544C2}"/>
                </a:ext>
              </a:extLst>
            </p:cNvPr>
            <p:cNvSpPr/>
            <p:nvPr/>
          </p:nvSpPr>
          <p:spPr bwMode="auto">
            <a:xfrm>
              <a:off x="4894020" y="4924649"/>
              <a:ext cx="1115" cy="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6" name="任意多边形 89">
              <a:extLst>
                <a:ext uri="{FF2B5EF4-FFF2-40B4-BE49-F238E27FC236}">
                  <a16:creationId xmlns:a16="http://schemas.microsoft.com/office/drawing/2014/main" id="{95E40AE7-8C42-DFDF-473F-22FD53AE53F9}"/>
                </a:ext>
              </a:extLst>
            </p:cNvPr>
            <p:cNvSpPr/>
            <p:nvPr/>
          </p:nvSpPr>
          <p:spPr bwMode="auto">
            <a:xfrm>
              <a:off x="4894020" y="4871154"/>
              <a:ext cx="103648" cy="53496"/>
            </a:xfrm>
            <a:custGeom>
              <a:avLst/>
              <a:gdLst>
                <a:gd name="T0" fmla="*/ 93 w 93"/>
                <a:gd name="T1" fmla="*/ 24 h 48"/>
                <a:gd name="T2" fmla="*/ 83 w 93"/>
                <a:gd name="T3" fmla="*/ 45 h 48"/>
                <a:gd name="T4" fmla="*/ 93 w 93"/>
                <a:gd name="T5" fmla="*/ 24 h 48"/>
                <a:gd name="T6" fmla="*/ 93 w 93"/>
                <a:gd name="T7" fmla="*/ 24 h 48"/>
                <a:gd name="T8" fmla="*/ 24 w 93"/>
                <a:gd name="T9" fmla="*/ 0 h 48"/>
                <a:gd name="T10" fmla="*/ 0 w 93"/>
                <a:gd name="T11" fmla="*/ 48 h 48"/>
                <a:gd name="T12" fmla="*/ 0 w 93"/>
                <a:gd name="T13" fmla="*/ 48 h 48"/>
                <a:gd name="T14" fmla="*/ 24 w 93"/>
                <a:gd name="T15" fmla="*/ 0 h 48"/>
                <a:gd name="T16" fmla="*/ 24 w 9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
                  <a:moveTo>
                    <a:pt x="93" y="24"/>
                  </a:moveTo>
                  <a:lnTo>
                    <a:pt x="83" y="45"/>
                  </a:lnTo>
                  <a:lnTo>
                    <a:pt x="93" y="24"/>
                  </a:lnTo>
                  <a:lnTo>
                    <a:pt x="93" y="24"/>
                  </a:lnTo>
                  <a:close/>
                  <a:moveTo>
                    <a:pt x="24" y="0"/>
                  </a:moveTo>
                  <a:lnTo>
                    <a:pt x="0" y="48"/>
                  </a:lnTo>
                  <a:lnTo>
                    <a:pt x="0" y="48"/>
                  </a:lnTo>
                  <a:lnTo>
                    <a:pt x="24" y="0"/>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7" name="任意多边形 90">
              <a:extLst>
                <a:ext uri="{FF2B5EF4-FFF2-40B4-BE49-F238E27FC236}">
                  <a16:creationId xmlns:a16="http://schemas.microsoft.com/office/drawing/2014/main" id="{F518F37F-E485-0EE8-6919-DF9EBB6A522E}"/>
                </a:ext>
              </a:extLst>
            </p:cNvPr>
            <p:cNvSpPr/>
            <p:nvPr/>
          </p:nvSpPr>
          <p:spPr bwMode="auto">
            <a:xfrm>
              <a:off x="4894020" y="4871154"/>
              <a:ext cx="103648" cy="53496"/>
            </a:xfrm>
            <a:custGeom>
              <a:avLst/>
              <a:gdLst>
                <a:gd name="T0" fmla="*/ 93 w 93"/>
                <a:gd name="T1" fmla="*/ 24 h 48"/>
                <a:gd name="T2" fmla="*/ 83 w 93"/>
                <a:gd name="T3" fmla="*/ 45 h 48"/>
                <a:gd name="T4" fmla="*/ 93 w 93"/>
                <a:gd name="T5" fmla="*/ 24 h 48"/>
                <a:gd name="T6" fmla="*/ 93 w 93"/>
                <a:gd name="T7" fmla="*/ 24 h 48"/>
                <a:gd name="T8" fmla="*/ 24 w 93"/>
                <a:gd name="T9" fmla="*/ 0 h 48"/>
                <a:gd name="T10" fmla="*/ 0 w 93"/>
                <a:gd name="T11" fmla="*/ 48 h 48"/>
                <a:gd name="T12" fmla="*/ 0 w 93"/>
                <a:gd name="T13" fmla="*/ 48 h 48"/>
                <a:gd name="T14" fmla="*/ 24 w 93"/>
                <a:gd name="T15" fmla="*/ 0 h 48"/>
                <a:gd name="T16" fmla="*/ 24 w 9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8">
                  <a:moveTo>
                    <a:pt x="93" y="24"/>
                  </a:moveTo>
                  <a:lnTo>
                    <a:pt x="83" y="45"/>
                  </a:lnTo>
                  <a:lnTo>
                    <a:pt x="93" y="24"/>
                  </a:lnTo>
                  <a:lnTo>
                    <a:pt x="93" y="24"/>
                  </a:lnTo>
                  <a:moveTo>
                    <a:pt x="24" y="0"/>
                  </a:moveTo>
                  <a:lnTo>
                    <a:pt x="0" y="48"/>
                  </a:lnTo>
                  <a:lnTo>
                    <a:pt x="0" y="48"/>
                  </a:lnTo>
                  <a:lnTo>
                    <a:pt x="24" y="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8" name="任意多边形 91">
              <a:extLst>
                <a:ext uri="{FF2B5EF4-FFF2-40B4-BE49-F238E27FC236}">
                  <a16:creationId xmlns:a16="http://schemas.microsoft.com/office/drawing/2014/main" id="{DD1B5F15-C980-8AB0-AA32-61E914480D81}"/>
                </a:ext>
              </a:extLst>
            </p:cNvPr>
            <p:cNvSpPr/>
            <p:nvPr/>
          </p:nvSpPr>
          <p:spPr bwMode="auto">
            <a:xfrm>
              <a:off x="4875074" y="4871154"/>
              <a:ext cx="122594" cy="117022"/>
            </a:xfrm>
            <a:custGeom>
              <a:avLst/>
              <a:gdLst>
                <a:gd name="T0" fmla="*/ 41 w 110"/>
                <a:gd name="T1" fmla="*/ 0 h 105"/>
                <a:gd name="T2" fmla="*/ 17 w 110"/>
                <a:gd name="T3" fmla="*/ 48 h 105"/>
                <a:gd name="T4" fmla="*/ 17 w 110"/>
                <a:gd name="T5" fmla="*/ 50 h 105"/>
                <a:gd name="T6" fmla="*/ 0 w 110"/>
                <a:gd name="T7" fmla="*/ 81 h 105"/>
                <a:gd name="T8" fmla="*/ 69 w 110"/>
                <a:gd name="T9" fmla="*/ 105 h 105"/>
                <a:gd name="T10" fmla="*/ 100 w 110"/>
                <a:gd name="T11" fmla="*/ 45 h 105"/>
                <a:gd name="T12" fmla="*/ 110 w 110"/>
                <a:gd name="T13" fmla="*/ 24 h 105"/>
                <a:gd name="T14" fmla="*/ 41 w 110"/>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5">
                  <a:moveTo>
                    <a:pt x="41" y="0"/>
                  </a:moveTo>
                  <a:lnTo>
                    <a:pt x="17" y="48"/>
                  </a:lnTo>
                  <a:lnTo>
                    <a:pt x="17" y="50"/>
                  </a:lnTo>
                  <a:lnTo>
                    <a:pt x="0" y="81"/>
                  </a:lnTo>
                  <a:lnTo>
                    <a:pt x="69" y="105"/>
                  </a:lnTo>
                  <a:lnTo>
                    <a:pt x="100" y="45"/>
                  </a:lnTo>
                  <a:lnTo>
                    <a:pt x="110" y="24"/>
                  </a:lnTo>
                  <a:lnTo>
                    <a:pt x="41" y="0"/>
                  </a:lnTo>
                  <a:close/>
                </a:path>
              </a:pathLst>
            </a:custGeom>
            <a:solidFill>
              <a:srgbClr val="CC9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89" name="任意多边形 92">
              <a:extLst>
                <a:ext uri="{FF2B5EF4-FFF2-40B4-BE49-F238E27FC236}">
                  <a16:creationId xmlns:a16="http://schemas.microsoft.com/office/drawing/2014/main" id="{DEB384FB-57E6-D20A-6863-759847777957}"/>
                </a:ext>
              </a:extLst>
            </p:cNvPr>
            <p:cNvSpPr/>
            <p:nvPr/>
          </p:nvSpPr>
          <p:spPr bwMode="auto">
            <a:xfrm>
              <a:off x="4875074" y="4871154"/>
              <a:ext cx="122594" cy="117022"/>
            </a:xfrm>
            <a:custGeom>
              <a:avLst/>
              <a:gdLst>
                <a:gd name="T0" fmla="*/ 41 w 110"/>
                <a:gd name="T1" fmla="*/ 0 h 105"/>
                <a:gd name="T2" fmla="*/ 17 w 110"/>
                <a:gd name="T3" fmla="*/ 48 h 105"/>
                <a:gd name="T4" fmla="*/ 17 w 110"/>
                <a:gd name="T5" fmla="*/ 50 h 105"/>
                <a:gd name="T6" fmla="*/ 0 w 110"/>
                <a:gd name="T7" fmla="*/ 81 h 105"/>
                <a:gd name="T8" fmla="*/ 69 w 110"/>
                <a:gd name="T9" fmla="*/ 105 h 105"/>
                <a:gd name="T10" fmla="*/ 100 w 110"/>
                <a:gd name="T11" fmla="*/ 45 h 105"/>
                <a:gd name="T12" fmla="*/ 110 w 110"/>
                <a:gd name="T13" fmla="*/ 24 h 105"/>
                <a:gd name="T14" fmla="*/ 41 w 110"/>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5">
                  <a:moveTo>
                    <a:pt x="41" y="0"/>
                  </a:moveTo>
                  <a:lnTo>
                    <a:pt x="17" y="48"/>
                  </a:lnTo>
                  <a:lnTo>
                    <a:pt x="17" y="50"/>
                  </a:lnTo>
                  <a:lnTo>
                    <a:pt x="0" y="81"/>
                  </a:lnTo>
                  <a:lnTo>
                    <a:pt x="69" y="105"/>
                  </a:lnTo>
                  <a:lnTo>
                    <a:pt x="100" y="45"/>
                  </a:lnTo>
                  <a:lnTo>
                    <a:pt x="110" y="24"/>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0" name="任意多边形 93">
              <a:extLst>
                <a:ext uri="{FF2B5EF4-FFF2-40B4-BE49-F238E27FC236}">
                  <a16:creationId xmlns:a16="http://schemas.microsoft.com/office/drawing/2014/main" id="{EE139B94-0904-ABFC-4C4E-71E5D8E6FB43}"/>
                </a:ext>
              </a:extLst>
            </p:cNvPr>
            <p:cNvSpPr/>
            <p:nvPr/>
          </p:nvSpPr>
          <p:spPr bwMode="auto">
            <a:xfrm>
              <a:off x="5174872" y="2545208"/>
              <a:ext cx="555017" cy="745596"/>
            </a:xfrm>
            <a:custGeom>
              <a:avLst/>
              <a:gdLst>
                <a:gd name="T0" fmla="*/ 0 w 210"/>
                <a:gd name="T1" fmla="*/ 10 h 282"/>
                <a:gd name="T2" fmla="*/ 10 w 210"/>
                <a:gd name="T3" fmla="*/ 114 h 282"/>
                <a:gd name="T4" fmla="*/ 10 w 210"/>
                <a:gd name="T5" fmla="*/ 183 h 282"/>
                <a:gd name="T6" fmla="*/ 3 w 210"/>
                <a:gd name="T7" fmla="*/ 282 h 282"/>
                <a:gd name="T8" fmla="*/ 171 w 210"/>
                <a:gd name="T9" fmla="*/ 280 h 282"/>
                <a:gd name="T10" fmla="*/ 175 w 210"/>
                <a:gd name="T11" fmla="*/ 10 h 282"/>
                <a:gd name="T12" fmla="*/ 136 w 210"/>
                <a:gd name="T13" fmla="*/ 2 h 282"/>
                <a:gd name="T14" fmla="*/ 127 w 210"/>
                <a:gd name="T15" fmla="*/ 1 h 282"/>
                <a:gd name="T16" fmla="*/ 56 w 210"/>
                <a:gd name="T17" fmla="*/ 2 h 282"/>
                <a:gd name="T18" fmla="*/ 43 w 210"/>
                <a:gd name="T19" fmla="*/ 3 h 282"/>
                <a:gd name="T20" fmla="*/ 0 w 210"/>
                <a:gd name="T21" fmla="*/ 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282">
                  <a:moveTo>
                    <a:pt x="0" y="10"/>
                  </a:moveTo>
                  <a:cubicBezTo>
                    <a:pt x="6" y="45"/>
                    <a:pt x="9" y="81"/>
                    <a:pt x="10" y="114"/>
                  </a:cubicBezTo>
                  <a:cubicBezTo>
                    <a:pt x="11" y="138"/>
                    <a:pt x="11" y="162"/>
                    <a:pt x="10" y="183"/>
                  </a:cubicBezTo>
                  <a:cubicBezTo>
                    <a:pt x="8" y="232"/>
                    <a:pt x="3" y="269"/>
                    <a:pt x="3" y="282"/>
                  </a:cubicBezTo>
                  <a:cubicBezTo>
                    <a:pt x="28" y="282"/>
                    <a:pt x="120" y="280"/>
                    <a:pt x="171" y="280"/>
                  </a:cubicBezTo>
                  <a:cubicBezTo>
                    <a:pt x="210" y="104"/>
                    <a:pt x="175" y="10"/>
                    <a:pt x="175" y="10"/>
                  </a:cubicBezTo>
                  <a:cubicBezTo>
                    <a:pt x="175" y="10"/>
                    <a:pt x="157" y="5"/>
                    <a:pt x="136" y="2"/>
                  </a:cubicBezTo>
                  <a:cubicBezTo>
                    <a:pt x="133" y="2"/>
                    <a:pt x="130" y="2"/>
                    <a:pt x="127" y="1"/>
                  </a:cubicBezTo>
                  <a:cubicBezTo>
                    <a:pt x="109" y="0"/>
                    <a:pt x="78" y="1"/>
                    <a:pt x="56" y="2"/>
                  </a:cubicBezTo>
                  <a:cubicBezTo>
                    <a:pt x="52" y="3"/>
                    <a:pt x="47" y="3"/>
                    <a:pt x="43" y="3"/>
                  </a:cubicBezTo>
                  <a:cubicBezTo>
                    <a:pt x="20" y="6"/>
                    <a:pt x="0" y="10"/>
                    <a:pt x="0" y="10"/>
                  </a:cubicBezTo>
                </a:path>
              </a:pathLst>
            </a:custGeom>
            <a:solidFill>
              <a:srgbClr val="07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1" name="任意多边形 94">
              <a:extLst>
                <a:ext uri="{FF2B5EF4-FFF2-40B4-BE49-F238E27FC236}">
                  <a16:creationId xmlns:a16="http://schemas.microsoft.com/office/drawing/2014/main" id="{D938C87F-D06D-C6A7-FB31-E96A0974E76D}"/>
                </a:ext>
              </a:extLst>
            </p:cNvPr>
            <p:cNvSpPr/>
            <p:nvPr/>
          </p:nvSpPr>
          <p:spPr bwMode="auto">
            <a:xfrm>
              <a:off x="5288551" y="2545208"/>
              <a:ext cx="259677" cy="108106"/>
            </a:xfrm>
            <a:custGeom>
              <a:avLst/>
              <a:gdLst>
                <a:gd name="T0" fmla="*/ 13 w 98"/>
                <a:gd name="T1" fmla="*/ 2 h 41"/>
                <a:gd name="T2" fmla="*/ 84 w 98"/>
                <a:gd name="T3" fmla="*/ 1 h 41"/>
                <a:gd name="T4" fmla="*/ 93 w 98"/>
                <a:gd name="T5" fmla="*/ 2 h 41"/>
                <a:gd name="T6" fmla="*/ 94 w 98"/>
                <a:gd name="T7" fmla="*/ 2 h 41"/>
                <a:gd name="T8" fmla="*/ 75 w 98"/>
                <a:gd name="T9" fmla="*/ 38 h 41"/>
                <a:gd name="T10" fmla="*/ 0 w 98"/>
                <a:gd name="T11" fmla="*/ 3 h 41"/>
                <a:gd name="T12" fmla="*/ 13 w 98"/>
                <a:gd name="T13" fmla="*/ 2 h 41"/>
              </a:gdLst>
              <a:ahLst/>
              <a:cxnLst>
                <a:cxn ang="0">
                  <a:pos x="T0" y="T1"/>
                </a:cxn>
                <a:cxn ang="0">
                  <a:pos x="T2" y="T3"/>
                </a:cxn>
                <a:cxn ang="0">
                  <a:pos x="T4" y="T5"/>
                </a:cxn>
                <a:cxn ang="0">
                  <a:pos x="T6" y="T7"/>
                </a:cxn>
                <a:cxn ang="0">
                  <a:pos x="T8" y="T9"/>
                </a:cxn>
                <a:cxn ang="0">
                  <a:pos x="T10" y="T11"/>
                </a:cxn>
                <a:cxn ang="0">
                  <a:pos x="T12" y="T13"/>
                </a:cxn>
              </a:cxnLst>
              <a:rect l="0" t="0" r="r" b="b"/>
              <a:pathLst>
                <a:path w="98" h="41">
                  <a:moveTo>
                    <a:pt x="13" y="2"/>
                  </a:moveTo>
                  <a:cubicBezTo>
                    <a:pt x="35" y="1"/>
                    <a:pt x="66" y="0"/>
                    <a:pt x="84" y="1"/>
                  </a:cubicBezTo>
                  <a:cubicBezTo>
                    <a:pt x="87" y="2"/>
                    <a:pt x="90" y="2"/>
                    <a:pt x="93" y="2"/>
                  </a:cubicBezTo>
                  <a:cubicBezTo>
                    <a:pt x="94" y="2"/>
                    <a:pt x="94" y="2"/>
                    <a:pt x="94" y="2"/>
                  </a:cubicBezTo>
                  <a:cubicBezTo>
                    <a:pt x="98" y="13"/>
                    <a:pt x="98" y="36"/>
                    <a:pt x="75" y="38"/>
                  </a:cubicBezTo>
                  <a:cubicBezTo>
                    <a:pt x="43" y="41"/>
                    <a:pt x="13" y="20"/>
                    <a:pt x="0" y="3"/>
                  </a:cubicBezTo>
                  <a:cubicBezTo>
                    <a:pt x="4" y="3"/>
                    <a:pt x="9" y="3"/>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2" name="任意多边形 95">
              <a:extLst>
                <a:ext uri="{FF2B5EF4-FFF2-40B4-BE49-F238E27FC236}">
                  <a16:creationId xmlns:a16="http://schemas.microsoft.com/office/drawing/2014/main" id="{5912C1CD-CF6A-EC2E-C24A-86223DD14279}"/>
                </a:ext>
              </a:extLst>
            </p:cNvPr>
            <p:cNvSpPr/>
            <p:nvPr/>
          </p:nvSpPr>
          <p:spPr bwMode="auto">
            <a:xfrm>
              <a:off x="5192704" y="2695664"/>
              <a:ext cx="8916" cy="188350"/>
            </a:xfrm>
            <a:custGeom>
              <a:avLst/>
              <a:gdLst>
                <a:gd name="T0" fmla="*/ 3 w 3"/>
                <a:gd name="T1" fmla="*/ 55 h 71"/>
                <a:gd name="T2" fmla="*/ 3 w 3"/>
                <a:gd name="T3" fmla="*/ 57 h 71"/>
                <a:gd name="T4" fmla="*/ 3 w 3"/>
                <a:gd name="T5" fmla="*/ 71 h 71"/>
                <a:gd name="T6" fmla="*/ 3 w 3"/>
                <a:gd name="T7" fmla="*/ 71 h 71"/>
                <a:gd name="T8" fmla="*/ 3 w 3"/>
                <a:gd name="T9" fmla="*/ 57 h 71"/>
                <a:gd name="T10" fmla="*/ 3 w 3"/>
                <a:gd name="T11" fmla="*/ 55 h 71"/>
                <a:gd name="T12" fmla="*/ 0 w 3"/>
                <a:gd name="T13" fmla="*/ 0 h 71"/>
                <a:gd name="T14" fmla="*/ 2 w 3"/>
                <a:gd name="T15" fmla="*/ 39 h 71"/>
                <a:gd name="T16" fmla="*/ 0 w 3"/>
                <a:gd name="T17" fmla="*/ 0 h 71"/>
                <a:gd name="T18" fmla="*/ 0 w 3"/>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1">
                  <a:moveTo>
                    <a:pt x="3" y="55"/>
                  </a:moveTo>
                  <a:cubicBezTo>
                    <a:pt x="3" y="56"/>
                    <a:pt x="3" y="56"/>
                    <a:pt x="3" y="57"/>
                  </a:cubicBezTo>
                  <a:cubicBezTo>
                    <a:pt x="3" y="62"/>
                    <a:pt x="3" y="67"/>
                    <a:pt x="3" y="71"/>
                  </a:cubicBezTo>
                  <a:cubicBezTo>
                    <a:pt x="3" y="71"/>
                    <a:pt x="3" y="71"/>
                    <a:pt x="3" y="71"/>
                  </a:cubicBezTo>
                  <a:cubicBezTo>
                    <a:pt x="3" y="67"/>
                    <a:pt x="3" y="62"/>
                    <a:pt x="3" y="57"/>
                  </a:cubicBezTo>
                  <a:cubicBezTo>
                    <a:pt x="3" y="56"/>
                    <a:pt x="3" y="56"/>
                    <a:pt x="3" y="55"/>
                  </a:cubicBezTo>
                  <a:moveTo>
                    <a:pt x="0" y="0"/>
                  </a:moveTo>
                  <a:cubicBezTo>
                    <a:pt x="1" y="14"/>
                    <a:pt x="2" y="26"/>
                    <a:pt x="2" y="39"/>
                  </a:cubicBezTo>
                  <a:cubicBezTo>
                    <a:pt x="2" y="26"/>
                    <a:pt x="1" y="14"/>
                    <a:pt x="0" y="0"/>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3" name="任意多边形 96">
              <a:extLst>
                <a:ext uri="{FF2B5EF4-FFF2-40B4-BE49-F238E27FC236}">
                  <a16:creationId xmlns:a16="http://schemas.microsoft.com/office/drawing/2014/main" id="{C6AA3C43-1C7E-299A-9987-775F54E4FC2E}"/>
                </a:ext>
              </a:extLst>
            </p:cNvPr>
            <p:cNvSpPr/>
            <p:nvPr/>
          </p:nvSpPr>
          <p:spPr bwMode="auto">
            <a:xfrm>
              <a:off x="5192704" y="2695664"/>
              <a:ext cx="82472" cy="188350"/>
            </a:xfrm>
            <a:custGeom>
              <a:avLst/>
              <a:gdLst>
                <a:gd name="T0" fmla="*/ 0 w 31"/>
                <a:gd name="T1" fmla="*/ 0 h 71"/>
                <a:gd name="T2" fmla="*/ 2 w 31"/>
                <a:gd name="T3" fmla="*/ 39 h 71"/>
                <a:gd name="T4" fmla="*/ 3 w 31"/>
                <a:gd name="T5" fmla="*/ 55 h 71"/>
                <a:gd name="T6" fmla="*/ 3 w 31"/>
                <a:gd name="T7" fmla="*/ 57 h 71"/>
                <a:gd name="T8" fmla="*/ 3 w 31"/>
                <a:gd name="T9" fmla="*/ 71 h 71"/>
                <a:gd name="T10" fmla="*/ 31 w 31"/>
                <a:gd name="T11" fmla="*/ 0 h 71"/>
                <a:gd name="T12" fmla="*/ 0 w 3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31" h="71">
                  <a:moveTo>
                    <a:pt x="0" y="0"/>
                  </a:moveTo>
                  <a:cubicBezTo>
                    <a:pt x="1" y="14"/>
                    <a:pt x="2" y="26"/>
                    <a:pt x="2" y="39"/>
                  </a:cubicBezTo>
                  <a:cubicBezTo>
                    <a:pt x="3" y="45"/>
                    <a:pt x="3" y="50"/>
                    <a:pt x="3" y="55"/>
                  </a:cubicBezTo>
                  <a:cubicBezTo>
                    <a:pt x="3" y="56"/>
                    <a:pt x="3" y="56"/>
                    <a:pt x="3" y="57"/>
                  </a:cubicBezTo>
                  <a:cubicBezTo>
                    <a:pt x="3" y="62"/>
                    <a:pt x="3" y="67"/>
                    <a:pt x="3" y="71"/>
                  </a:cubicBezTo>
                  <a:cubicBezTo>
                    <a:pt x="18" y="52"/>
                    <a:pt x="28" y="28"/>
                    <a:pt x="31" y="0"/>
                  </a:cubicBezTo>
                  <a:cubicBezTo>
                    <a:pt x="0" y="0"/>
                    <a:pt x="0" y="0"/>
                    <a:pt x="0" y="0"/>
                  </a:cubicBezTo>
                </a:path>
              </a:pathLst>
            </a:custGeom>
            <a:solidFill>
              <a:srgbClr val="336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4" name="任意多边形 97">
              <a:extLst>
                <a:ext uri="{FF2B5EF4-FFF2-40B4-BE49-F238E27FC236}">
                  <a16:creationId xmlns:a16="http://schemas.microsoft.com/office/drawing/2014/main" id="{90349477-7794-DFD6-3BA4-E647AF368971}"/>
                </a:ext>
              </a:extLst>
            </p:cNvPr>
            <p:cNvSpPr/>
            <p:nvPr/>
          </p:nvSpPr>
          <p:spPr bwMode="auto">
            <a:xfrm>
              <a:off x="5323100" y="2337912"/>
              <a:ext cx="200609" cy="270822"/>
            </a:xfrm>
            <a:custGeom>
              <a:avLst/>
              <a:gdLst>
                <a:gd name="T0" fmla="*/ 9 w 76"/>
                <a:gd name="T1" fmla="*/ 0 h 102"/>
                <a:gd name="T2" fmla="*/ 0 w 76"/>
                <a:gd name="T3" fmla="*/ 80 h 102"/>
                <a:gd name="T4" fmla="*/ 55 w 76"/>
                <a:gd name="T5" fmla="*/ 101 h 102"/>
                <a:gd name="T6" fmla="*/ 71 w 76"/>
                <a:gd name="T7" fmla="*/ 79 h 102"/>
                <a:gd name="T8" fmla="*/ 52 w 76"/>
                <a:gd name="T9" fmla="*/ 37 h 102"/>
                <a:gd name="T10" fmla="*/ 9 w 76"/>
                <a:gd name="T11" fmla="*/ 0 h 102"/>
              </a:gdLst>
              <a:ahLst/>
              <a:cxnLst>
                <a:cxn ang="0">
                  <a:pos x="T0" y="T1"/>
                </a:cxn>
                <a:cxn ang="0">
                  <a:pos x="T2" y="T3"/>
                </a:cxn>
                <a:cxn ang="0">
                  <a:pos x="T4" y="T5"/>
                </a:cxn>
                <a:cxn ang="0">
                  <a:pos x="T6" y="T7"/>
                </a:cxn>
                <a:cxn ang="0">
                  <a:pos x="T8" y="T9"/>
                </a:cxn>
                <a:cxn ang="0">
                  <a:pos x="T10" y="T11"/>
                </a:cxn>
              </a:cxnLst>
              <a:rect l="0" t="0" r="r" b="b"/>
              <a:pathLst>
                <a:path w="76" h="102">
                  <a:moveTo>
                    <a:pt x="9" y="0"/>
                  </a:moveTo>
                  <a:cubicBezTo>
                    <a:pt x="13" y="23"/>
                    <a:pt x="17" y="65"/>
                    <a:pt x="0" y="80"/>
                  </a:cubicBezTo>
                  <a:cubicBezTo>
                    <a:pt x="12" y="92"/>
                    <a:pt x="29" y="102"/>
                    <a:pt x="55" y="101"/>
                  </a:cubicBezTo>
                  <a:cubicBezTo>
                    <a:pt x="74" y="101"/>
                    <a:pt x="76" y="87"/>
                    <a:pt x="71" y="79"/>
                  </a:cubicBezTo>
                  <a:cubicBezTo>
                    <a:pt x="46" y="74"/>
                    <a:pt x="47" y="55"/>
                    <a:pt x="52" y="37"/>
                  </a:cubicBezTo>
                  <a:cubicBezTo>
                    <a:pt x="9" y="0"/>
                    <a:pt x="9" y="0"/>
                    <a:pt x="9" y="0"/>
                  </a:cubicBezTo>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5" name="任意多边形 98">
              <a:extLst>
                <a:ext uri="{FF2B5EF4-FFF2-40B4-BE49-F238E27FC236}">
                  <a16:creationId xmlns:a16="http://schemas.microsoft.com/office/drawing/2014/main" id="{5DDC0EF1-1111-A0B4-94C0-7064A1745331}"/>
                </a:ext>
              </a:extLst>
            </p:cNvPr>
            <p:cNvSpPr/>
            <p:nvPr/>
          </p:nvSpPr>
          <p:spPr bwMode="auto">
            <a:xfrm>
              <a:off x="5439007" y="2418155"/>
              <a:ext cx="21176" cy="52381"/>
            </a:xfrm>
            <a:custGeom>
              <a:avLst/>
              <a:gdLst>
                <a:gd name="T0" fmla="*/ 6 w 8"/>
                <a:gd name="T1" fmla="*/ 18 h 20"/>
                <a:gd name="T2" fmla="*/ 5 w 8"/>
                <a:gd name="T3" fmla="*/ 20 h 20"/>
                <a:gd name="T4" fmla="*/ 5 w 8"/>
                <a:gd name="T5" fmla="*/ 20 h 20"/>
                <a:gd name="T6" fmla="*/ 6 w 8"/>
                <a:gd name="T7" fmla="*/ 18 h 20"/>
                <a:gd name="T8" fmla="*/ 0 w 8"/>
                <a:gd name="T9" fmla="*/ 0 h 20"/>
                <a:gd name="T10" fmla="*/ 8 w 8"/>
                <a:gd name="T11" fmla="*/ 7 h 20"/>
                <a:gd name="T12" fmla="*/ 8 w 8"/>
                <a:gd name="T13" fmla="*/ 7 h 20"/>
                <a:gd name="T14" fmla="*/ 0 w 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0">
                  <a:moveTo>
                    <a:pt x="6" y="18"/>
                  </a:moveTo>
                  <a:cubicBezTo>
                    <a:pt x="5" y="19"/>
                    <a:pt x="5" y="19"/>
                    <a:pt x="5" y="20"/>
                  </a:cubicBezTo>
                  <a:cubicBezTo>
                    <a:pt x="5" y="20"/>
                    <a:pt x="5" y="20"/>
                    <a:pt x="5" y="20"/>
                  </a:cubicBezTo>
                  <a:cubicBezTo>
                    <a:pt x="5" y="19"/>
                    <a:pt x="5" y="19"/>
                    <a:pt x="6" y="18"/>
                  </a:cubicBezTo>
                  <a:moveTo>
                    <a:pt x="0" y="0"/>
                  </a:moveTo>
                  <a:cubicBezTo>
                    <a:pt x="8" y="7"/>
                    <a:pt x="8" y="7"/>
                    <a:pt x="8" y="7"/>
                  </a:cubicBezTo>
                  <a:cubicBezTo>
                    <a:pt x="8" y="7"/>
                    <a:pt x="8" y="7"/>
                    <a:pt x="8" y="7"/>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6" name="任意多边形 99">
              <a:extLst>
                <a:ext uri="{FF2B5EF4-FFF2-40B4-BE49-F238E27FC236}">
                  <a16:creationId xmlns:a16="http://schemas.microsoft.com/office/drawing/2014/main" id="{5BA0FDC8-55EA-4629-4574-7B49A16DD027}"/>
                </a:ext>
              </a:extLst>
            </p:cNvPr>
            <p:cNvSpPr/>
            <p:nvPr/>
          </p:nvSpPr>
          <p:spPr bwMode="auto">
            <a:xfrm>
              <a:off x="5388855" y="2378034"/>
              <a:ext cx="71328" cy="92503"/>
            </a:xfrm>
            <a:custGeom>
              <a:avLst/>
              <a:gdLst>
                <a:gd name="T0" fmla="*/ 2 w 27"/>
                <a:gd name="T1" fmla="*/ 0 h 35"/>
                <a:gd name="T2" fmla="*/ 1 w 27"/>
                <a:gd name="T3" fmla="*/ 13 h 35"/>
                <a:gd name="T4" fmla="*/ 24 w 27"/>
                <a:gd name="T5" fmla="*/ 35 h 35"/>
                <a:gd name="T6" fmla="*/ 25 w 27"/>
                <a:gd name="T7" fmla="*/ 33 h 35"/>
                <a:gd name="T8" fmla="*/ 27 w 27"/>
                <a:gd name="T9" fmla="*/ 22 h 35"/>
                <a:gd name="T10" fmla="*/ 19 w 27"/>
                <a:gd name="T11" fmla="*/ 15 h 35"/>
                <a:gd name="T12" fmla="*/ 2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2" y="0"/>
                  </a:moveTo>
                  <a:cubicBezTo>
                    <a:pt x="1" y="3"/>
                    <a:pt x="0" y="7"/>
                    <a:pt x="1" y="13"/>
                  </a:cubicBezTo>
                  <a:cubicBezTo>
                    <a:pt x="2" y="23"/>
                    <a:pt x="15" y="33"/>
                    <a:pt x="24" y="35"/>
                  </a:cubicBezTo>
                  <a:cubicBezTo>
                    <a:pt x="24" y="34"/>
                    <a:pt x="24" y="34"/>
                    <a:pt x="25" y="33"/>
                  </a:cubicBezTo>
                  <a:cubicBezTo>
                    <a:pt x="25" y="30"/>
                    <a:pt x="26" y="26"/>
                    <a:pt x="27" y="22"/>
                  </a:cubicBezTo>
                  <a:cubicBezTo>
                    <a:pt x="19" y="15"/>
                    <a:pt x="19" y="15"/>
                    <a:pt x="19" y="15"/>
                  </a:cubicBezTo>
                  <a:cubicBezTo>
                    <a:pt x="2" y="0"/>
                    <a:pt x="2" y="0"/>
                    <a:pt x="2" y="0"/>
                  </a:cubicBezTo>
                </a:path>
              </a:pathLst>
            </a:custGeom>
            <a:solidFill>
              <a:srgbClr val="CC9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7" name="任意多边形 100">
              <a:extLst>
                <a:ext uri="{FF2B5EF4-FFF2-40B4-BE49-F238E27FC236}">
                  <a16:creationId xmlns:a16="http://schemas.microsoft.com/office/drawing/2014/main" id="{5220A9EE-7348-E808-F5D4-4F1F905F56B4}"/>
                </a:ext>
              </a:extLst>
            </p:cNvPr>
            <p:cNvSpPr/>
            <p:nvPr/>
          </p:nvSpPr>
          <p:spPr bwMode="auto">
            <a:xfrm>
              <a:off x="5265147" y="1967901"/>
              <a:ext cx="362210" cy="346608"/>
            </a:xfrm>
            <a:custGeom>
              <a:avLst/>
              <a:gdLst>
                <a:gd name="T0" fmla="*/ 118 w 137"/>
                <a:gd name="T1" fmla="*/ 76 h 131"/>
                <a:gd name="T2" fmla="*/ 128 w 137"/>
                <a:gd name="T3" fmla="*/ 37 h 131"/>
                <a:gd name="T4" fmla="*/ 107 w 137"/>
                <a:gd name="T5" fmla="*/ 49 h 131"/>
                <a:gd name="T6" fmla="*/ 101 w 137"/>
                <a:gd name="T7" fmla="*/ 0 h 131"/>
                <a:gd name="T8" fmla="*/ 60 w 137"/>
                <a:gd name="T9" fmla="*/ 33 h 131"/>
                <a:gd name="T10" fmla="*/ 44 w 137"/>
                <a:gd name="T11" fmla="*/ 20 h 131"/>
                <a:gd name="T12" fmla="*/ 30 w 137"/>
                <a:gd name="T13" fmla="*/ 56 h 131"/>
                <a:gd name="T14" fmla="*/ 9 w 137"/>
                <a:gd name="T15" fmla="*/ 49 h 131"/>
                <a:gd name="T16" fmla="*/ 11 w 137"/>
                <a:gd name="T17" fmla="*/ 77 h 131"/>
                <a:gd name="T18" fmla="*/ 0 w 137"/>
                <a:gd name="T19" fmla="*/ 88 h 131"/>
                <a:gd name="T20" fmla="*/ 12 w 137"/>
                <a:gd name="T21" fmla="*/ 93 h 131"/>
                <a:gd name="T22" fmla="*/ 22 w 137"/>
                <a:gd name="T23" fmla="*/ 131 h 131"/>
                <a:gd name="T24" fmla="*/ 110 w 137"/>
                <a:gd name="T25" fmla="*/ 90 h 131"/>
                <a:gd name="T26" fmla="*/ 132 w 137"/>
                <a:gd name="T27" fmla="*/ 92 h 131"/>
                <a:gd name="T28" fmla="*/ 118 w 137"/>
                <a:gd name="T29"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31">
                  <a:moveTo>
                    <a:pt x="118" y="76"/>
                  </a:moveTo>
                  <a:cubicBezTo>
                    <a:pt x="137" y="67"/>
                    <a:pt x="128" y="37"/>
                    <a:pt x="128" y="37"/>
                  </a:cubicBezTo>
                  <a:cubicBezTo>
                    <a:pt x="128" y="37"/>
                    <a:pt x="118" y="37"/>
                    <a:pt x="107" y="49"/>
                  </a:cubicBezTo>
                  <a:cubicBezTo>
                    <a:pt x="112" y="34"/>
                    <a:pt x="104" y="10"/>
                    <a:pt x="101" y="0"/>
                  </a:cubicBezTo>
                  <a:cubicBezTo>
                    <a:pt x="62" y="17"/>
                    <a:pt x="60" y="33"/>
                    <a:pt x="60" y="33"/>
                  </a:cubicBezTo>
                  <a:cubicBezTo>
                    <a:pt x="60" y="33"/>
                    <a:pt x="52" y="21"/>
                    <a:pt x="44" y="20"/>
                  </a:cubicBezTo>
                  <a:cubicBezTo>
                    <a:pt x="23" y="34"/>
                    <a:pt x="30" y="56"/>
                    <a:pt x="30" y="56"/>
                  </a:cubicBezTo>
                  <a:cubicBezTo>
                    <a:pt x="30" y="56"/>
                    <a:pt x="19" y="49"/>
                    <a:pt x="9" y="49"/>
                  </a:cubicBezTo>
                  <a:cubicBezTo>
                    <a:pt x="7" y="60"/>
                    <a:pt x="7" y="70"/>
                    <a:pt x="11" y="77"/>
                  </a:cubicBezTo>
                  <a:cubicBezTo>
                    <a:pt x="6" y="80"/>
                    <a:pt x="3" y="83"/>
                    <a:pt x="0" y="88"/>
                  </a:cubicBezTo>
                  <a:cubicBezTo>
                    <a:pt x="4" y="90"/>
                    <a:pt x="8" y="92"/>
                    <a:pt x="12" y="93"/>
                  </a:cubicBezTo>
                  <a:cubicBezTo>
                    <a:pt x="11" y="105"/>
                    <a:pt x="14" y="122"/>
                    <a:pt x="22" y="131"/>
                  </a:cubicBezTo>
                  <a:cubicBezTo>
                    <a:pt x="110" y="90"/>
                    <a:pt x="110" y="90"/>
                    <a:pt x="110" y="90"/>
                  </a:cubicBezTo>
                  <a:cubicBezTo>
                    <a:pt x="125" y="96"/>
                    <a:pt x="132" y="92"/>
                    <a:pt x="132" y="92"/>
                  </a:cubicBezTo>
                  <a:cubicBezTo>
                    <a:pt x="132" y="92"/>
                    <a:pt x="128" y="79"/>
                    <a:pt x="118" y="7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8" name="任意多边形 101">
              <a:extLst>
                <a:ext uri="{FF2B5EF4-FFF2-40B4-BE49-F238E27FC236}">
                  <a16:creationId xmlns:a16="http://schemas.microsoft.com/office/drawing/2014/main" id="{D2FF7CEB-8937-D599-15EF-51BA9D69E24B}"/>
                </a:ext>
              </a:extLst>
            </p:cNvPr>
            <p:cNvSpPr/>
            <p:nvPr/>
          </p:nvSpPr>
          <p:spPr bwMode="auto">
            <a:xfrm>
              <a:off x="5338703" y="2102754"/>
              <a:ext cx="248532" cy="378927"/>
            </a:xfrm>
            <a:custGeom>
              <a:avLst/>
              <a:gdLst>
                <a:gd name="T0" fmla="*/ 1 w 94"/>
                <a:gd name="T1" fmla="*/ 55 h 143"/>
                <a:gd name="T2" fmla="*/ 17 w 94"/>
                <a:gd name="T3" fmla="*/ 120 h 143"/>
                <a:gd name="T4" fmla="*/ 86 w 94"/>
                <a:gd name="T5" fmla="*/ 98 h 143"/>
                <a:gd name="T6" fmla="*/ 61 w 94"/>
                <a:gd name="T7" fmla="*/ 12 h 143"/>
                <a:gd name="T8" fmla="*/ 1 w 94"/>
                <a:gd name="T9" fmla="*/ 55 h 143"/>
              </a:gdLst>
              <a:ahLst/>
              <a:cxnLst>
                <a:cxn ang="0">
                  <a:pos x="T0" y="T1"/>
                </a:cxn>
                <a:cxn ang="0">
                  <a:pos x="T2" y="T3"/>
                </a:cxn>
                <a:cxn ang="0">
                  <a:pos x="T4" y="T5"/>
                </a:cxn>
                <a:cxn ang="0">
                  <a:pos x="T6" y="T7"/>
                </a:cxn>
                <a:cxn ang="0">
                  <a:pos x="T8" y="T9"/>
                </a:cxn>
              </a:cxnLst>
              <a:rect l="0" t="0" r="r" b="b"/>
              <a:pathLst>
                <a:path w="94" h="143">
                  <a:moveTo>
                    <a:pt x="1" y="55"/>
                  </a:moveTo>
                  <a:cubicBezTo>
                    <a:pt x="2" y="86"/>
                    <a:pt x="1" y="104"/>
                    <a:pt x="17" y="120"/>
                  </a:cubicBezTo>
                  <a:cubicBezTo>
                    <a:pt x="40" y="143"/>
                    <a:pt x="78" y="129"/>
                    <a:pt x="86" y="98"/>
                  </a:cubicBezTo>
                  <a:cubicBezTo>
                    <a:pt x="94" y="70"/>
                    <a:pt x="91" y="24"/>
                    <a:pt x="61" y="12"/>
                  </a:cubicBezTo>
                  <a:cubicBezTo>
                    <a:pt x="31" y="0"/>
                    <a:pt x="0" y="24"/>
                    <a:pt x="1" y="55"/>
                  </a:cubicBez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99" name="任意多边形 102">
              <a:extLst>
                <a:ext uri="{FF2B5EF4-FFF2-40B4-BE49-F238E27FC236}">
                  <a16:creationId xmlns:a16="http://schemas.microsoft.com/office/drawing/2014/main" id="{A1F4FFC4-0993-CAA0-8FF5-A5E28D2B9181}"/>
                </a:ext>
              </a:extLst>
            </p:cNvPr>
            <p:cNvSpPr/>
            <p:nvPr/>
          </p:nvSpPr>
          <p:spPr bwMode="auto">
            <a:xfrm>
              <a:off x="5317527" y="2142876"/>
              <a:ext cx="105877" cy="190579"/>
            </a:xfrm>
            <a:custGeom>
              <a:avLst/>
              <a:gdLst>
                <a:gd name="T0" fmla="*/ 38 w 40"/>
                <a:gd name="T1" fmla="*/ 5 h 72"/>
                <a:gd name="T2" fmla="*/ 23 w 40"/>
                <a:gd name="T3" fmla="*/ 57 h 72"/>
                <a:gd name="T4" fmla="*/ 9 w 40"/>
                <a:gd name="T5" fmla="*/ 72 h 72"/>
                <a:gd name="T6" fmla="*/ 0 w 40"/>
                <a:gd name="T7" fmla="*/ 48 h 72"/>
                <a:gd name="T8" fmla="*/ 5 w 40"/>
                <a:gd name="T9" fmla="*/ 3 h 72"/>
                <a:gd name="T10" fmla="*/ 34 w 40"/>
                <a:gd name="T11" fmla="*/ 0 h 72"/>
                <a:gd name="T12" fmla="*/ 38 w 40"/>
                <a:gd name="T13" fmla="*/ 5 h 72"/>
              </a:gdLst>
              <a:ahLst/>
              <a:cxnLst>
                <a:cxn ang="0">
                  <a:pos x="T0" y="T1"/>
                </a:cxn>
                <a:cxn ang="0">
                  <a:pos x="T2" y="T3"/>
                </a:cxn>
                <a:cxn ang="0">
                  <a:pos x="T4" y="T5"/>
                </a:cxn>
                <a:cxn ang="0">
                  <a:pos x="T6" y="T7"/>
                </a:cxn>
                <a:cxn ang="0">
                  <a:pos x="T8" y="T9"/>
                </a:cxn>
                <a:cxn ang="0">
                  <a:pos x="T10" y="T11"/>
                </a:cxn>
                <a:cxn ang="0">
                  <a:pos x="T12" y="T13"/>
                </a:cxn>
              </a:cxnLst>
              <a:rect l="0" t="0" r="r" b="b"/>
              <a:pathLst>
                <a:path w="40" h="72">
                  <a:moveTo>
                    <a:pt x="38" y="5"/>
                  </a:moveTo>
                  <a:cubicBezTo>
                    <a:pt x="40" y="21"/>
                    <a:pt x="18" y="33"/>
                    <a:pt x="23" y="57"/>
                  </a:cubicBezTo>
                  <a:cubicBezTo>
                    <a:pt x="18" y="65"/>
                    <a:pt x="9" y="72"/>
                    <a:pt x="9" y="72"/>
                  </a:cubicBezTo>
                  <a:cubicBezTo>
                    <a:pt x="0" y="48"/>
                    <a:pt x="0" y="48"/>
                    <a:pt x="0" y="48"/>
                  </a:cubicBezTo>
                  <a:cubicBezTo>
                    <a:pt x="5" y="3"/>
                    <a:pt x="5" y="3"/>
                    <a:pt x="5" y="3"/>
                  </a:cubicBezTo>
                  <a:cubicBezTo>
                    <a:pt x="34" y="0"/>
                    <a:pt x="34" y="0"/>
                    <a:pt x="34" y="0"/>
                  </a:cubicBezTo>
                  <a:lnTo>
                    <a:pt x="38" y="5"/>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0" name="任意多边形 103">
              <a:extLst>
                <a:ext uri="{FF2B5EF4-FFF2-40B4-BE49-F238E27FC236}">
                  <a16:creationId xmlns:a16="http://schemas.microsoft.com/office/drawing/2014/main" id="{80C5C839-DF91-83FE-E3CE-08302859D299}"/>
                </a:ext>
              </a:extLst>
            </p:cNvPr>
            <p:cNvSpPr/>
            <p:nvPr/>
          </p:nvSpPr>
          <p:spPr bwMode="auto">
            <a:xfrm>
              <a:off x="5362107" y="2097182"/>
              <a:ext cx="193922" cy="92503"/>
            </a:xfrm>
            <a:custGeom>
              <a:avLst/>
              <a:gdLst>
                <a:gd name="T0" fmla="*/ 0 w 73"/>
                <a:gd name="T1" fmla="*/ 20 h 35"/>
                <a:gd name="T2" fmla="*/ 73 w 73"/>
                <a:gd name="T3" fmla="*/ 29 h 35"/>
                <a:gd name="T4" fmla="*/ 46 w 73"/>
                <a:gd name="T5" fmla="*/ 4 h 35"/>
                <a:gd name="T6" fmla="*/ 0 w 73"/>
                <a:gd name="T7" fmla="*/ 20 h 35"/>
              </a:gdLst>
              <a:ahLst/>
              <a:cxnLst>
                <a:cxn ang="0">
                  <a:pos x="T0" y="T1"/>
                </a:cxn>
                <a:cxn ang="0">
                  <a:pos x="T2" y="T3"/>
                </a:cxn>
                <a:cxn ang="0">
                  <a:pos x="T4" y="T5"/>
                </a:cxn>
                <a:cxn ang="0">
                  <a:pos x="T6" y="T7"/>
                </a:cxn>
              </a:cxnLst>
              <a:rect l="0" t="0" r="r" b="b"/>
              <a:pathLst>
                <a:path w="73" h="35">
                  <a:moveTo>
                    <a:pt x="0" y="20"/>
                  </a:moveTo>
                  <a:cubicBezTo>
                    <a:pt x="23" y="35"/>
                    <a:pt x="63" y="32"/>
                    <a:pt x="73" y="29"/>
                  </a:cubicBezTo>
                  <a:cubicBezTo>
                    <a:pt x="68" y="9"/>
                    <a:pt x="46" y="4"/>
                    <a:pt x="46" y="4"/>
                  </a:cubicBezTo>
                  <a:cubicBezTo>
                    <a:pt x="46" y="4"/>
                    <a:pt x="9" y="0"/>
                    <a:pt x="0" y="2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1" name="任意多边形 104">
              <a:extLst>
                <a:ext uri="{FF2B5EF4-FFF2-40B4-BE49-F238E27FC236}">
                  <a16:creationId xmlns:a16="http://schemas.microsoft.com/office/drawing/2014/main" id="{CCC14029-FD7C-84B9-7C7F-A1814DB80ACA}"/>
                </a:ext>
              </a:extLst>
            </p:cNvPr>
            <p:cNvSpPr/>
            <p:nvPr/>
          </p:nvSpPr>
          <p:spPr bwMode="auto">
            <a:xfrm>
              <a:off x="5439007" y="2333454"/>
              <a:ext cx="53496" cy="28977"/>
            </a:xfrm>
            <a:custGeom>
              <a:avLst/>
              <a:gdLst>
                <a:gd name="T0" fmla="*/ 19 w 20"/>
                <a:gd name="T1" fmla="*/ 10 h 11"/>
                <a:gd name="T2" fmla="*/ 19 w 20"/>
                <a:gd name="T3" fmla="*/ 10 h 11"/>
                <a:gd name="T4" fmla="*/ 1 w 20"/>
                <a:gd name="T5" fmla="*/ 1 h 11"/>
                <a:gd name="T6" fmla="*/ 1 w 20"/>
                <a:gd name="T7" fmla="*/ 0 h 11"/>
                <a:gd name="T8" fmla="*/ 2 w 20"/>
                <a:gd name="T9" fmla="*/ 1 h 11"/>
                <a:gd name="T10" fmla="*/ 19 w 20"/>
                <a:gd name="T11" fmla="*/ 9 h 11"/>
                <a:gd name="T12" fmla="*/ 20 w 20"/>
                <a:gd name="T13" fmla="*/ 10 h 11"/>
                <a:gd name="T14" fmla="*/ 19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9" y="10"/>
                  </a:moveTo>
                  <a:cubicBezTo>
                    <a:pt x="19" y="10"/>
                    <a:pt x="19" y="10"/>
                    <a:pt x="19" y="10"/>
                  </a:cubicBezTo>
                  <a:cubicBezTo>
                    <a:pt x="6" y="11"/>
                    <a:pt x="1" y="2"/>
                    <a:pt x="1" y="1"/>
                  </a:cubicBezTo>
                  <a:cubicBezTo>
                    <a:pt x="0" y="1"/>
                    <a:pt x="0" y="1"/>
                    <a:pt x="1" y="0"/>
                  </a:cubicBezTo>
                  <a:cubicBezTo>
                    <a:pt x="1" y="0"/>
                    <a:pt x="2" y="0"/>
                    <a:pt x="2" y="1"/>
                  </a:cubicBezTo>
                  <a:cubicBezTo>
                    <a:pt x="2" y="1"/>
                    <a:pt x="7" y="9"/>
                    <a:pt x="19" y="9"/>
                  </a:cubicBezTo>
                  <a:cubicBezTo>
                    <a:pt x="20" y="9"/>
                    <a:pt x="20" y="9"/>
                    <a:pt x="20" y="10"/>
                  </a:cubicBezTo>
                  <a:cubicBezTo>
                    <a:pt x="20" y="10"/>
                    <a:pt x="20" y="10"/>
                    <a:pt x="19" y="1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2" name="任意多边形 105">
              <a:extLst>
                <a:ext uri="{FF2B5EF4-FFF2-40B4-BE49-F238E27FC236}">
                  <a16:creationId xmlns:a16="http://schemas.microsoft.com/office/drawing/2014/main" id="{1C9B18A6-9193-7506-BEDD-BF36F8C89519}"/>
                </a:ext>
              </a:extLst>
            </p:cNvPr>
            <p:cNvSpPr/>
            <p:nvPr/>
          </p:nvSpPr>
          <p:spPr bwMode="auto">
            <a:xfrm>
              <a:off x="5290780" y="2277729"/>
              <a:ext cx="98075" cy="100304"/>
            </a:xfrm>
            <a:custGeom>
              <a:avLst/>
              <a:gdLst>
                <a:gd name="T0" fmla="*/ 4 w 37"/>
                <a:gd name="T1" fmla="*/ 23 h 38"/>
                <a:gd name="T2" fmla="*/ 22 w 37"/>
                <a:gd name="T3" fmla="*/ 36 h 38"/>
                <a:gd name="T4" fmla="*/ 34 w 37"/>
                <a:gd name="T5" fmla="*/ 20 h 38"/>
                <a:gd name="T6" fmla="*/ 13 w 37"/>
                <a:gd name="T7" fmla="*/ 2 h 38"/>
                <a:gd name="T8" fmla="*/ 4 w 37"/>
                <a:gd name="T9" fmla="*/ 23 h 38"/>
              </a:gdLst>
              <a:ahLst/>
              <a:cxnLst>
                <a:cxn ang="0">
                  <a:pos x="T0" y="T1"/>
                </a:cxn>
                <a:cxn ang="0">
                  <a:pos x="T2" y="T3"/>
                </a:cxn>
                <a:cxn ang="0">
                  <a:pos x="T4" y="T5"/>
                </a:cxn>
                <a:cxn ang="0">
                  <a:pos x="T6" y="T7"/>
                </a:cxn>
                <a:cxn ang="0">
                  <a:pos x="T8" y="T9"/>
                </a:cxn>
              </a:cxnLst>
              <a:rect l="0" t="0" r="r" b="b"/>
              <a:pathLst>
                <a:path w="37" h="38">
                  <a:moveTo>
                    <a:pt x="4" y="23"/>
                  </a:moveTo>
                  <a:cubicBezTo>
                    <a:pt x="9" y="30"/>
                    <a:pt x="16" y="34"/>
                    <a:pt x="22" y="36"/>
                  </a:cubicBezTo>
                  <a:cubicBezTo>
                    <a:pt x="33" y="38"/>
                    <a:pt x="37" y="29"/>
                    <a:pt x="34" y="20"/>
                  </a:cubicBezTo>
                  <a:cubicBezTo>
                    <a:pt x="31" y="11"/>
                    <a:pt x="23" y="0"/>
                    <a:pt x="13" y="2"/>
                  </a:cubicBezTo>
                  <a:cubicBezTo>
                    <a:pt x="3" y="4"/>
                    <a:pt x="0" y="15"/>
                    <a:pt x="4" y="23"/>
                  </a:cubicBez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3" name="任意多边形 106">
              <a:extLst>
                <a:ext uri="{FF2B5EF4-FFF2-40B4-BE49-F238E27FC236}">
                  <a16:creationId xmlns:a16="http://schemas.microsoft.com/office/drawing/2014/main" id="{49A94401-7A15-4A59-F26C-7D85EA34FD69}"/>
                </a:ext>
              </a:extLst>
            </p:cNvPr>
            <p:cNvSpPr/>
            <p:nvPr/>
          </p:nvSpPr>
          <p:spPr bwMode="auto">
            <a:xfrm>
              <a:off x="5375481" y="3486954"/>
              <a:ext cx="95846" cy="516010"/>
            </a:xfrm>
            <a:custGeom>
              <a:avLst/>
              <a:gdLst>
                <a:gd name="T0" fmla="*/ 14 w 36"/>
                <a:gd name="T1" fmla="*/ 0 h 195"/>
                <a:gd name="T2" fmla="*/ 0 w 36"/>
                <a:gd name="T3" fmla="*/ 27 h 195"/>
                <a:gd name="T4" fmla="*/ 18 w 36"/>
                <a:gd name="T5" fmla="*/ 195 h 195"/>
                <a:gd name="T6" fmla="*/ 14 w 36"/>
                <a:gd name="T7" fmla="*/ 0 h 195"/>
              </a:gdLst>
              <a:ahLst/>
              <a:cxnLst>
                <a:cxn ang="0">
                  <a:pos x="T0" y="T1"/>
                </a:cxn>
                <a:cxn ang="0">
                  <a:pos x="T2" y="T3"/>
                </a:cxn>
                <a:cxn ang="0">
                  <a:pos x="T4" y="T5"/>
                </a:cxn>
                <a:cxn ang="0">
                  <a:pos x="T6" y="T7"/>
                </a:cxn>
              </a:cxnLst>
              <a:rect l="0" t="0" r="r" b="b"/>
              <a:pathLst>
                <a:path w="36" h="195">
                  <a:moveTo>
                    <a:pt x="14" y="0"/>
                  </a:moveTo>
                  <a:cubicBezTo>
                    <a:pt x="0" y="27"/>
                    <a:pt x="0" y="27"/>
                    <a:pt x="0" y="27"/>
                  </a:cubicBezTo>
                  <a:cubicBezTo>
                    <a:pt x="6" y="77"/>
                    <a:pt x="13" y="140"/>
                    <a:pt x="18" y="195"/>
                  </a:cubicBezTo>
                  <a:cubicBezTo>
                    <a:pt x="29" y="140"/>
                    <a:pt x="36" y="33"/>
                    <a:pt x="14" y="0"/>
                  </a:cubicBezTo>
                </a:path>
              </a:pathLst>
            </a:custGeom>
            <a:solidFill>
              <a:srgbClr val="1E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4" name="任意多边形 107">
              <a:extLst>
                <a:ext uri="{FF2B5EF4-FFF2-40B4-BE49-F238E27FC236}">
                  <a16:creationId xmlns:a16="http://schemas.microsoft.com/office/drawing/2014/main" id="{5EE89365-A6E5-848B-077B-70C99D931731}"/>
                </a:ext>
              </a:extLst>
            </p:cNvPr>
            <p:cNvSpPr/>
            <p:nvPr/>
          </p:nvSpPr>
          <p:spPr bwMode="auto">
            <a:xfrm>
              <a:off x="4853898" y="3288574"/>
              <a:ext cx="630803" cy="1694029"/>
            </a:xfrm>
            <a:custGeom>
              <a:avLst/>
              <a:gdLst>
                <a:gd name="T0" fmla="*/ 238 w 238"/>
                <a:gd name="T1" fmla="*/ 0 h 640"/>
                <a:gd name="T2" fmla="*/ 182 w 238"/>
                <a:gd name="T3" fmla="*/ 312 h 640"/>
                <a:gd name="T4" fmla="*/ 53 w 238"/>
                <a:gd name="T5" fmla="*/ 640 h 640"/>
                <a:gd name="T6" fmla="*/ 0 w 238"/>
                <a:gd name="T7" fmla="*/ 622 h 640"/>
                <a:gd name="T8" fmla="*/ 98 w 238"/>
                <a:gd name="T9" fmla="*/ 296 h 640"/>
                <a:gd name="T10" fmla="*/ 124 w 238"/>
                <a:gd name="T11" fmla="*/ 1 h 640"/>
                <a:gd name="T12" fmla="*/ 238 w 238"/>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238" h="640">
                  <a:moveTo>
                    <a:pt x="238" y="0"/>
                  </a:moveTo>
                  <a:cubicBezTo>
                    <a:pt x="238" y="0"/>
                    <a:pt x="200" y="221"/>
                    <a:pt x="182" y="312"/>
                  </a:cubicBezTo>
                  <a:cubicBezTo>
                    <a:pt x="163" y="411"/>
                    <a:pt x="53" y="640"/>
                    <a:pt x="53" y="640"/>
                  </a:cubicBezTo>
                  <a:cubicBezTo>
                    <a:pt x="0" y="622"/>
                    <a:pt x="0" y="622"/>
                    <a:pt x="0" y="622"/>
                  </a:cubicBezTo>
                  <a:cubicBezTo>
                    <a:pt x="0" y="622"/>
                    <a:pt x="88" y="393"/>
                    <a:pt x="98" y="296"/>
                  </a:cubicBezTo>
                  <a:cubicBezTo>
                    <a:pt x="109" y="185"/>
                    <a:pt x="124" y="1"/>
                    <a:pt x="124" y="1"/>
                  </a:cubicBezTo>
                  <a:lnTo>
                    <a:pt x="238"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5" name="任意多边形 108">
              <a:extLst>
                <a:ext uri="{FF2B5EF4-FFF2-40B4-BE49-F238E27FC236}">
                  <a16:creationId xmlns:a16="http://schemas.microsoft.com/office/drawing/2014/main" id="{B2F41294-72D5-B069-A79B-7DB30E56DF2D}"/>
                </a:ext>
              </a:extLst>
            </p:cNvPr>
            <p:cNvSpPr/>
            <p:nvPr/>
          </p:nvSpPr>
          <p:spPr bwMode="auto">
            <a:xfrm>
              <a:off x="4838296" y="4882299"/>
              <a:ext cx="198380" cy="108106"/>
            </a:xfrm>
            <a:custGeom>
              <a:avLst/>
              <a:gdLst>
                <a:gd name="T0" fmla="*/ 150 w 178"/>
                <a:gd name="T1" fmla="*/ 97 h 97"/>
                <a:gd name="T2" fmla="*/ 0 w 178"/>
                <a:gd name="T3" fmla="*/ 45 h 97"/>
                <a:gd name="T4" fmla="*/ 17 w 178"/>
                <a:gd name="T5" fmla="*/ 0 h 97"/>
                <a:gd name="T6" fmla="*/ 178 w 178"/>
                <a:gd name="T7" fmla="*/ 52 h 97"/>
                <a:gd name="T8" fmla="*/ 150 w 178"/>
                <a:gd name="T9" fmla="*/ 97 h 97"/>
              </a:gdLst>
              <a:ahLst/>
              <a:cxnLst>
                <a:cxn ang="0">
                  <a:pos x="T0" y="T1"/>
                </a:cxn>
                <a:cxn ang="0">
                  <a:pos x="T2" y="T3"/>
                </a:cxn>
                <a:cxn ang="0">
                  <a:pos x="T4" y="T5"/>
                </a:cxn>
                <a:cxn ang="0">
                  <a:pos x="T6" y="T7"/>
                </a:cxn>
                <a:cxn ang="0">
                  <a:pos x="T8" y="T9"/>
                </a:cxn>
              </a:cxnLst>
              <a:rect l="0" t="0" r="r" b="b"/>
              <a:pathLst>
                <a:path w="178" h="97">
                  <a:moveTo>
                    <a:pt x="150" y="97"/>
                  </a:moveTo>
                  <a:lnTo>
                    <a:pt x="0" y="45"/>
                  </a:lnTo>
                  <a:lnTo>
                    <a:pt x="17" y="0"/>
                  </a:lnTo>
                  <a:lnTo>
                    <a:pt x="178" y="52"/>
                  </a:lnTo>
                  <a:lnTo>
                    <a:pt x="150" y="97"/>
                  </a:ln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6" name="椭圆 109">
              <a:extLst>
                <a:ext uri="{FF2B5EF4-FFF2-40B4-BE49-F238E27FC236}">
                  <a16:creationId xmlns:a16="http://schemas.microsoft.com/office/drawing/2014/main" id="{31E4628E-0209-55BD-53C7-2FBED62F4D8F}"/>
                </a:ext>
              </a:extLst>
            </p:cNvPr>
            <p:cNvSpPr/>
            <p:nvPr/>
          </p:nvSpPr>
          <p:spPr bwMode="auto">
            <a:xfrm>
              <a:off x="5465755" y="2256554"/>
              <a:ext cx="15603" cy="23405"/>
            </a:xfrm>
            <a:prstGeom prst="ellipse">
              <a:avLst/>
            </a:pr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7" name="任意多边形 110">
              <a:extLst>
                <a:ext uri="{FF2B5EF4-FFF2-40B4-BE49-F238E27FC236}">
                  <a16:creationId xmlns:a16="http://schemas.microsoft.com/office/drawing/2014/main" id="{571848A6-2B34-E68E-9CCF-2959A1A5B886}"/>
                </a:ext>
              </a:extLst>
            </p:cNvPr>
            <p:cNvSpPr/>
            <p:nvPr/>
          </p:nvSpPr>
          <p:spPr bwMode="auto">
            <a:xfrm>
              <a:off x="5539312" y="2256554"/>
              <a:ext cx="18947" cy="23405"/>
            </a:xfrm>
            <a:custGeom>
              <a:avLst/>
              <a:gdLst>
                <a:gd name="T0" fmla="*/ 1 w 7"/>
                <a:gd name="T1" fmla="*/ 4 h 9"/>
                <a:gd name="T2" fmla="*/ 3 w 7"/>
                <a:gd name="T3" fmla="*/ 9 h 9"/>
                <a:gd name="T4" fmla="*/ 6 w 7"/>
                <a:gd name="T5" fmla="*/ 4 h 9"/>
                <a:gd name="T6" fmla="*/ 4 w 7"/>
                <a:gd name="T7" fmla="*/ 0 h 9"/>
                <a:gd name="T8" fmla="*/ 1 w 7"/>
                <a:gd name="T9" fmla="*/ 4 h 9"/>
              </a:gdLst>
              <a:ahLst/>
              <a:cxnLst>
                <a:cxn ang="0">
                  <a:pos x="T0" y="T1"/>
                </a:cxn>
                <a:cxn ang="0">
                  <a:pos x="T2" y="T3"/>
                </a:cxn>
                <a:cxn ang="0">
                  <a:pos x="T4" y="T5"/>
                </a:cxn>
                <a:cxn ang="0">
                  <a:pos x="T6" y="T7"/>
                </a:cxn>
                <a:cxn ang="0">
                  <a:pos x="T8" y="T9"/>
                </a:cxn>
              </a:cxnLst>
              <a:rect l="0" t="0" r="r" b="b"/>
              <a:pathLst>
                <a:path w="7" h="9">
                  <a:moveTo>
                    <a:pt x="1" y="4"/>
                  </a:moveTo>
                  <a:cubicBezTo>
                    <a:pt x="0" y="7"/>
                    <a:pt x="2" y="9"/>
                    <a:pt x="3" y="9"/>
                  </a:cubicBezTo>
                  <a:cubicBezTo>
                    <a:pt x="5" y="9"/>
                    <a:pt x="6" y="7"/>
                    <a:pt x="6" y="4"/>
                  </a:cubicBezTo>
                  <a:cubicBezTo>
                    <a:pt x="7" y="2"/>
                    <a:pt x="5" y="0"/>
                    <a:pt x="4" y="0"/>
                  </a:cubicBezTo>
                  <a:cubicBezTo>
                    <a:pt x="2" y="0"/>
                    <a:pt x="1" y="2"/>
                    <a:pt x="1" y="4"/>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8" name="任意多边形 111">
              <a:extLst>
                <a:ext uri="{FF2B5EF4-FFF2-40B4-BE49-F238E27FC236}">
                  <a16:creationId xmlns:a16="http://schemas.microsoft.com/office/drawing/2014/main" id="{B759547F-3207-D0A8-8C92-4AFC678D4211}"/>
                </a:ext>
              </a:extLst>
            </p:cNvPr>
            <p:cNvSpPr/>
            <p:nvPr/>
          </p:nvSpPr>
          <p:spPr bwMode="auto">
            <a:xfrm>
              <a:off x="5515907" y="2272157"/>
              <a:ext cx="32321" cy="69099"/>
            </a:xfrm>
            <a:custGeom>
              <a:avLst/>
              <a:gdLst>
                <a:gd name="T0" fmla="*/ 0 w 12"/>
                <a:gd name="T1" fmla="*/ 0 h 26"/>
                <a:gd name="T2" fmla="*/ 12 w 12"/>
                <a:gd name="T3" fmla="*/ 21 h 26"/>
                <a:gd name="T4" fmla="*/ 0 w 12"/>
                <a:gd name="T5" fmla="*/ 23 h 26"/>
                <a:gd name="T6" fmla="*/ 0 w 12"/>
                <a:gd name="T7" fmla="*/ 0 h 26"/>
              </a:gdLst>
              <a:ahLst/>
              <a:cxnLst>
                <a:cxn ang="0">
                  <a:pos x="T0" y="T1"/>
                </a:cxn>
                <a:cxn ang="0">
                  <a:pos x="T2" y="T3"/>
                </a:cxn>
                <a:cxn ang="0">
                  <a:pos x="T4" y="T5"/>
                </a:cxn>
                <a:cxn ang="0">
                  <a:pos x="T6" y="T7"/>
                </a:cxn>
              </a:cxnLst>
              <a:rect l="0" t="0" r="r" b="b"/>
              <a:pathLst>
                <a:path w="12" h="26">
                  <a:moveTo>
                    <a:pt x="0" y="0"/>
                  </a:moveTo>
                  <a:cubicBezTo>
                    <a:pt x="0" y="0"/>
                    <a:pt x="6" y="14"/>
                    <a:pt x="12" y="21"/>
                  </a:cubicBezTo>
                  <a:cubicBezTo>
                    <a:pt x="7" y="26"/>
                    <a:pt x="0" y="23"/>
                    <a:pt x="0" y="23"/>
                  </a:cubicBezTo>
                  <a:lnTo>
                    <a:pt x="0" y="0"/>
                  </a:lnTo>
                  <a:close/>
                </a:path>
              </a:pathLst>
            </a:custGeom>
            <a:solidFill>
              <a:srgbClr val="ED8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09" name="任意多边形 112">
              <a:extLst>
                <a:ext uri="{FF2B5EF4-FFF2-40B4-BE49-F238E27FC236}">
                  <a16:creationId xmlns:a16="http://schemas.microsoft.com/office/drawing/2014/main" id="{749C4288-64D6-E5BE-1438-B7D67EEFA81F}"/>
                </a:ext>
              </a:extLst>
            </p:cNvPr>
            <p:cNvSpPr/>
            <p:nvPr/>
          </p:nvSpPr>
          <p:spPr bwMode="auto">
            <a:xfrm>
              <a:off x="5439007" y="2222005"/>
              <a:ext cx="36779" cy="23405"/>
            </a:xfrm>
            <a:custGeom>
              <a:avLst/>
              <a:gdLst>
                <a:gd name="T0" fmla="*/ 1 w 14"/>
                <a:gd name="T1" fmla="*/ 9 h 9"/>
                <a:gd name="T2" fmla="*/ 3 w 14"/>
                <a:gd name="T3" fmla="*/ 8 h 9"/>
                <a:gd name="T4" fmla="*/ 12 w 14"/>
                <a:gd name="T5" fmla="*/ 3 h 9"/>
                <a:gd name="T6" fmla="*/ 14 w 14"/>
                <a:gd name="T7" fmla="*/ 2 h 9"/>
                <a:gd name="T8" fmla="*/ 13 w 14"/>
                <a:gd name="T9" fmla="*/ 0 h 9"/>
                <a:gd name="T10" fmla="*/ 0 w 14"/>
                <a:gd name="T11" fmla="*/ 6 h 9"/>
                <a:gd name="T12" fmla="*/ 1 w 14"/>
                <a:gd name="T13" fmla="*/ 8 h 9"/>
                <a:gd name="T14" fmla="*/ 1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 y="9"/>
                  </a:moveTo>
                  <a:cubicBezTo>
                    <a:pt x="2" y="9"/>
                    <a:pt x="2" y="9"/>
                    <a:pt x="3" y="8"/>
                  </a:cubicBezTo>
                  <a:cubicBezTo>
                    <a:pt x="7" y="3"/>
                    <a:pt x="12" y="3"/>
                    <a:pt x="12" y="3"/>
                  </a:cubicBezTo>
                  <a:cubicBezTo>
                    <a:pt x="13" y="3"/>
                    <a:pt x="14" y="3"/>
                    <a:pt x="14" y="2"/>
                  </a:cubicBezTo>
                  <a:cubicBezTo>
                    <a:pt x="14" y="1"/>
                    <a:pt x="14" y="0"/>
                    <a:pt x="13" y="0"/>
                  </a:cubicBezTo>
                  <a:cubicBezTo>
                    <a:pt x="12" y="0"/>
                    <a:pt x="6" y="0"/>
                    <a:pt x="0" y="6"/>
                  </a:cubicBezTo>
                  <a:cubicBezTo>
                    <a:pt x="0" y="7"/>
                    <a:pt x="0" y="8"/>
                    <a:pt x="1" y="8"/>
                  </a:cubicBezTo>
                  <a:lnTo>
                    <a:pt x="1" y="9"/>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0" name="任意多边形 113">
              <a:extLst>
                <a:ext uri="{FF2B5EF4-FFF2-40B4-BE49-F238E27FC236}">
                  <a16:creationId xmlns:a16="http://schemas.microsoft.com/office/drawing/2014/main" id="{9F6E0440-B745-4C63-2E11-EDD08F5524E7}"/>
                </a:ext>
              </a:extLst>
            </p:cNvPr>
            <p:cNvSpPr/>
            <p:nvPr/>
          </p:nvSpPr>
          <p:spPr bwMode="auto">
            <a:xfrm>
              <a:off x="5544884" y="2214204"/>
              <a:ext cx="34550" cy="28977"/>
            </a:xfrm>
            <a:custGeom>
              <a:avLst/>
              <a:gdLst>
                <a:gd name="T0" fmla="*/ 11 w 13"/>
                <a:gd name="T1" fmla="*/ 11 h 11"/>
                <a:gd name="T2" fmla="*/ 12 w 13"/>
                <a:gd name="T3" fmla="*/ 10 h 11"/>
                <a:gd name="T4" fmla="*/ 13 w 13"/>
                <a:gd name="T5" fmla="*/ 8 h 11"/>
                <a:gd name="T6" fmla="*/ 2 w 13"/>
                <a:gd name="T7" fmla="*/ 0 h 11"/>
                <a:gd name="T8" fmla="*/ 0 w 13"/>
                <a:gd name="T9" fmla="*/ 1 h 11"/>
                <a:gd name="T10" fmla="*/ 2 w 13"/>
                <a:gd name="T11" fmla="*/ 3 h 11"/>
                <a:gd name="T12" fmla="*/ 10 w 13"/>
                <a:gd name="T13" fmla="*/ 10 h 11"/>
                <a:gd name="T14" fmla="*/ 11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1" y="11"/>
                  </a:moveTo>
                  <a:cubicBezTo>
                    <a:pt x="12" y="10"/>
                    <a:pt x="12" y="10"/>
                    <a:pt x="12" y="10"/>
                  </a:cubicBezTo>
                  <a:cubicBezTo>
                    <a:pt x="13" y="10"/>
                    <a:pt x="13" y="9"/>
                    <a:pt x="13" y="8"/>
                  </a:cubicBezTo>
                  <a:cubicBezTo>
                    <a:pt x="9" y="1"/>
                    <a:pt x="2" y="0"/>
                    <a:pt x="2" y="0"/>
                  </a:cubicBezTo>
                  <a:cubicBezTo>
                    <a:pt x="1" y="0"/>
                    <a:pt x="1" y="1"/>
                    <a:pt x="0" y="1"/>
                  </a:cubicBezTo>
                  <a:cubicBezTo>
                    <a:pt x="0" y="2"/>
                    <a:pt x="1" y="3"/>
                    <a:pt x="2" y="3"/>
                  </a:cubicBezTo>
                  <a:cubicBezTo>
                    <a:pt x="2" y="3"/>
                    <a:pt x="7" y="4"/>
                    <a:pt x="10" y="10"/>
                  </a:cubicBezTo>
                  <a:cubicBezTo>
                    <a:pt x="10" y="10"/>
                    <a:pt x="11" y="10"/>
                    <a:pt x="11" y="1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1" name="任意多边形 114">
              <a:extLst>
                <a:ext uri="{FF2B5EF4-FFF2-40B4-BE49-F238E27FC236}">
                  <a16:creationId xmlns:a16="http://schemas.microsoft.com/office/drawing/2014/main" id="{B577AF69-9BB7-F38D-5EC8-02F8ED435F26}"/>
                </a:ext>
              </a:extLst>
            </p:cNvPr>
            <p:cNvSpPr/>
            <p:nvPr/>
          </p:nvSpPr>
          <p:spPr bwMode="auto">
            <a:xfrm>
              <a:off x="4920768" y="5086250"/>
              <a:ext cx="42351" cy="23405"/>
            </a:xfrm>
            <a:custGeom>
              <a:avLst/>
              <a:gdLst>
                <a:gd name="T0" fmla="*/ 6 w 16"/>
                <a:gd name="T1" fmla="*/ 7 h 9"/>
                <a:gd name="T2" fmla="*/ 12 w 16"/>
                <a:gd name="T3" fmla="*/ 9 h 9"/>
                <a:gd name="T4" fmla="*/ 15 w 16"/>
                <a:gd name="T5" fmla="*/ 7 h 9"/>
                <a:gd name="T6" fmla="*/ 16 w 16"/>
                <a:gd name="T7" fmla="*/ 4 h 9"/>
                <a:gd name="T8" fmla="*/ 1 w 16"/>
                <a:gd name="T9" fmla="*/ 0 h 9"/>
                <a:gd name="T10" fmla="*/ 0 w 16"/>
                <a:gd name="T11" fmla="*/ 0 h 9"/>
                <a:gd name="T12" fmla="*/ 0 w 16"/>
                <a:gd name="T13" fmla="*/ 1 h 9"/>
                <a:gd name="T14" fmla="*/ 6 w 16"/>
                <a:gd name="T15" fmla="*/ 7 h 9"/>
                <a:gd name="T16" fmla="*/ 14 w 16"/>
                <a:gd name="T17" fmla="*/ 4 h 9"/>
                <a:gd name="T18" fmla="*/ 14 w 16"/>
                <a:gd name="T19" fmla="*/ 5 h 9"/>
                <a:gd name="T20" fmla="*/ 14 w 16"/>
                <a:gd name="T21" fmla="*/ 6 h 9"/>
                <a:gd name="T22" fmla="*/ 12 w 16"/>
                <a:gd name="T23" fmla="*/ 8 h 9"/>
                <a:gd name="T24" fmla="*/ 2 w 16"/>
                <a:gd name="T25" fmla="*/ 2 h 9"/>
                <a:gd name="T26" fmla="*/ 14 w 16"/>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9">
                  <a:moveTo>
                    <a:pt x="6" y="7"/>
                  </a:moveTo>
                  <a:cubicBezTo>
                    <a:pt x="8" y="8"/>
                    <a:pt x="10" y="9"/>
                    <a:pt x="12" y="9"/>
                  </a:cubicBezTo>
                  <a:cubicBezTo>
                    <a:pt x="13" y="9"/>
                    <a:pt x="14" y="8"/>
                    <a:pt x="15" y="7"/>
                  </a:cubicBezTo>
                  <a:cubicBezTo>
                    <a:pt x="16" y="6"/>
                    <a:pt x="16" y="5"/>
                    <a:pt x="16" y="4"/>
                  </a:cubicBezTo>
                  <a:cubicBezTo>
                    <a:pt x="14" y="1"/>
                    <a:pt x="2" y="0"/>
                    <a:pt x="1" y="0"/>
                  </a:cubicBezTo>
                  <a:cubicBezTo>
                    <a:pt x="0" y="0"/>
                    <a:pt x="0" y="0"/>
                    <a:pt x="0" y="0"/>
                  </a:cubicBezTo>
                  <a:cubicBezTo>
                    <a:pt x="0" y="1"/>
                    <a:pt x="0" y="1"/>
                    <a:pt x="0" y="1"/>
                  </a:cubicBezTo>
                  <a:cubicBezTo>
                    <a:pt x="2" y="3"/>
                    <a:pt x="4" y="5"/>
                    <a:pt x="6" y="7"/>
                  </a:cubicBezTo>
                  <a:close/>
                  <a:moveTo>
                    <a:pt x="14" y="4"/>
                  </a:moveTo>
                  <a:cubicBezTo>
                    <a:pt x="14" y="5"/>
                    <a:pt x="14" y="5"/>
                    <a:pt x="14" y="5"/>
                  </a:cubicBezTo>
                  <a:cubicBezTo>
                    <a:pt x="14" y="5"/>
                    <a:pt x="14" y="5"/>
                    <a:pt x="14" y="6"/>
                  </a:cubicBezTo>
                  <a:cubicBezTo>
                    <a:pt x="13" y="7"/>
                    <a:pt x="13" y="7"/>
                    <a:pt x="12" y="8"/>
                  </a:cubicBezTo>
                  <a:cubicBezTo>
                    <a:pt x="9" y="8"/>
                    <a:pt x="6" y="6"/>
                    <a:pt x="2" y="2"/>
                  </a:cubicBezTo>
                  <a:cubicBezTo>
                    <a:pt x="7" y="2"/>
                    <a:pt x="12" y="3"/>
                    <a:pt x="14" y="4"/>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2" name="任意多边形 115">
              <a:extLst>
                <a:ext uri="{FF2B5EF4-FFF2-40B4-BE49-F238E27FC236}">
                  <a16:creationId xmlns:a16="http://schemas.microsoft.com/office/drawing/2014/main" id="{917A2BA7-1218-7340-9310-C5DF51EC740A}"/>
                </a:ext>
              </a:extLst>
            </p:cNvPr>
            <p:cNvSpPr/>
            <p:nvPr/>
          </p:nvSpPr>
          <p:spPr bwMode="auto">
            <a:xfrm>
              <a:off x="4920768" y="5067304"/>
              <a:ext cx="39008" cy="23405"/>
            </a:xfrm>
            <a:custGeom>
              <a:avLst/>
              <a:gdLst>
                <a:gd name="T0" fmla="*/ 0 w 15"/>
                <a:gd name="T1" fmla="*/ 8 h 9"/>
                <a:gd name="T2" fmla="*/ 1 w 15"/>
                <a:gd name="T3" fmla="*/ 9 h 9"/>
                <a:gd name="T4" fmla="*/ 15 w 15"/>
                <a:gd name="T5" fmla="*/ 4 h 9"/>
                <a:gd name="T6" fmla="*/ 14 w 15"/>
                <a:gd name="T7" fmla="*/ 1 h 9"/>
                <a:gd name="T8" fmla="*/ 11 w 15"/>
                <a:gd name="T9" fmla="*/ 0 h 9"/>
                <a:gd name="T10" fmla="*/ 0 w 15"/>
                <a:gd name="T11" fmla="*/ 7 h 9"/>
                <a:gd name="T12" fmla="*/ 0 w 15"/>
                <a:gd name="T13" fmla="*/ 8 h 9"/>
                <a:gd name="T14" fmla="*/ 13 w 15"/>
                <a:gd name="T15" fmla="*/ 2 h 9"/>
                <a:gd name="T16" fmla="*/ 13 w 15"/>
                <a:gd name="T17" fmla="*/ 2 h 9"/>
                <a:gd name="T18" fmla="*/ 14 w 15"/>
                <a:gd name="T19" fmla="*/ 3 h 9"/>
                <a:gd name="T20" fmla="*/ 2 w 15"/>
                <a:gd name="T21" fmla="*/ 7 h 9"/>
                <a:gd name="T22" fmla="*/ 11 w 15"/>
                <a:gd name="T23" fmla="*/ 1 h 9"/>
                <a:gd name="T24" fmla="*/ 13 w 15"/>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0" y="8"/>
                  </a:moveTo>
                  <a:cubicBezTo>
                    <a:pt x="1" y="9"/>
                    <a:pt x="1" y="9"/>
                    <a:pt x="1" y="9"/>
                  </a:cubicBezTo>
                  <a:cubicBezTo>
                    <a:pt x="4" y="9"/>
                    <a:pt x="13" y="7"/>
                    <a:pt x="15" y="4"/>
                  </a:cubicBezTo>
                  <a:cubicBezTo>
                    <a:pt x="15" y="3"/>
                    <a:pt x="15" y="2"/>
                    <a:pt x="14" y="1"/>
                  </a:cubicBezTo>
                  <a:cubicBezTo>
                    <a:pt x="13" y="0"/>
                    <a:pt x="12" y="0"/>
                    <a:pt x="11" y="0"/>
                  </a:cubicBezTo>
                  <a:cubicBezTo>
                    <a:pt x="6" y="0"/>
                    <a:pt x="0" y="7"/>
                    <a:pt x="0" y="7"/>
                  </a:cubicBezTo>
                  <a:cubicBezTo>
                    <a:pt x="0" y="8"/>
                    <a:pt x="0" y="8"/>
                    <a:pt x="0" y="8"/>
                  </a:cubicBezTo>
                  <a:close/>
                  <a:moveTo>
                    <a:pt x="13" y="2"/>
                  </a:moveTo>
                  <a:cubicBezTo>
                    <a:pt x="13" y="2"/>
                    <a:pt x="13" y="2"/>
                    <a:pt x="13" y="2"/>
                  </a:cubicBezTo>
                  <a:cubicBezTo>
                    <a:pt x="14" y="3"/>
                    <a:pt x="14" y="3"/>
                    <a:pt x="14" y="3"/>
                  </a:cubicBezTo>
                  <a:cubicBezTo>
                    <a:pt x="13" y="5"/>
                    <a:pt x="6" y="7"/>
                    <a:pt x="2" y="7"/>
                  </a:cubicBezTo>
                  <a:cubicBezTo>
                    <a:pt x="4" y="5"/>
                    <a:pt x="8" y="1"/>
                    <a:pt x="11" y="1"/>
                  </a:cubicBezTo>
                  <a:cubicBezTo>
                    <a:pt x="12" y="1"/>
                    <a:pt x="12" y="1"/>
                    <a:pt x="13" y="2"/>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3" name="任意多边形 116">
              <a:extLst>
                <a:ext uri="{FF2B5EF4-FFF2-40B4-BE49-F238E27FC236}">
                  <a16:creationId xmlns:a16="http://schemas.microsoft.com/office/drawing/2014/main" id="{CBFD734A-FD13-8EC5-216B-D982B79E06B4}"/>
                </a:ext>
              </a:extLst>
            </p:cNvPr>
            <p:cNvSpPr/>
            <p:nvPr/>
          </p:nvSpPr>
          <p:spPr bwMode="auto">
            <a:xfrm>
              <a:off x="4947516" y="2616535"/>
              <a:ext cx="306486" cy="683184"/>
            </a:xfrm>
            <a:custGeom>
              <a:avLst/>
              <a:gdLst>
                <a:gd name="T0" fmla="*/ 116 w 116"/>
                <a:gd name="T1" fmla="*/ 31 h 258"/>
                <a:gd name="T2" fmla="*/ 106 w 116"/>
                <a:gd name="T3" fmla="*/ 43 h 258"/>
                <a:gd name="T4" fmla="*/ 96 w 116"/>
                <a:gd name="T5" fmla="*/ 56 h 258"/>
                <a:gd name="T6" fmla="*/ 77 w 116"/>
                <a:gd name="T7" fmla="*/ 81 h 258"/>
                <a:gd name="T8" fmla="*/ 60 w 116"/>
                <a:gd name="T9" fmla="*/ 107 h 258"/>
                <a:gd name="T10" fmla="*/ 45 w 116"/>
                <a:gd name="T11" fmla="*/ 133 h 258"/>
                <a:gd name="T12" fmla="*/ 44 w 116"/>
                <a:gd name="T13" fmla="*/ 135 h 258"/>
                <a:gd name="T14" fmla="*/ 44 w 116"/>
                <a:gd name="T15" fmla="*/ 136 h 258"/>
                <a:gd name="T16" fmla="*/ 43 w 116"/>
                <a:gd name="T17" fmla="*/ 138 h 258"/>
                <a:gd name="T18" fmla="*/ 42 w 116"/>
                <a:gd name="T19" fmla="*/ 143 h 258"/>
                <a:gd name="T20" fmla="*/ 40 w 116"/>
                <a:gd name="T21" fmla="*/ 157 h 258"/>
                <a:gd name="T22" fmla="*/ 40 w 116"/>
                <a:gd name="T23" fmla="*/ 188 h 258"/>
                <a:gd name="T24" fmla="*/ 46 w 116"/>
                <a:gd name="T25" fmla="*/ 252 h 258"/>
                <a:gd name="T26" fmla="*/ 23 w 116"/>
                <a:gd name="T27" fmla="*/ 258 h 258"/>
                <a:gd name="T28" fmla="*/ 5 w 116"/>
                <a:gd name="T29" fmla="*/ 192 h 258"/>
                <a:gd name="T30" fmla="*/ 0 w 116"/>
                <a:gd name="T31" fmla="*/ 157 h 258"/>
                <a:gd name="T32" fmla="*/ 0 w 116"/>
                <a:gd name="T33" fmla="*/ 138 h 258"/>
                <a:gd name="T34" fmla="*/ 2 w 116"/>
                <a:gd name="T35" fmla="*/ 128 h 258"/>
                <a:gd name="T36" fmla="*/ 3 w 116"/>
                <a:gd name="T37" fmla="*/ 122 h 258"/>
                <a:gd name="T38" fmla="*/ 4 w 116"/>
                <a:gd name="T39" fmla="*/ 118 h 258"/>
                <a:gd name="T40" fmla="*/ 5 w 116"/>
                <a:gd name="T41" fmla="*/ 116 h 258"/>
                <a:gd name="T42" fmla="*/ 38 w 116"/>
                <a:gd name="T43" fmla="*/ 54 h 258"/>
                <a:gd name="T44" fmla="*/ 58 w 116"/>
                <a:gd name="T45" fmla="*/ 26 h 258"/>
                <a:gd name="T46" fmla="*/ 69 w 116"/>
                <a:gd name="T47" fmla="*/ 13 h 258"/>
                <a:gd name="T48" fmla="*/ 80 w 116"/>
                <a:gd name="T49" fmla="*/ 0 h 258"/>
                <a:gd name="T50" fmla="*/ 116 w 116"/>
                <a:gd name="T51" fmla="*/ 3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258">
                  <a:moveTo>
                    <a:pt x="116" y="31"/>
                  </a:moveTo>
                  <a:cubicBezTo>
                    <a:pt x="106" y="43"/>
                    <a:pt x="106" y="43"/>
                    <a:pt x="106" y="43"/>
                  </a:cubicBezTo>
                  <a:cubicBezTo>
                    <a:pt x="102" y="47"/>
                    <a:pt x="99" y="51"/>
                    <a:pt x="96" y="56"/>
                  </a:cubicBezTo>
                  <a:cubicBezTo>
                    <a:pt x="89" y="64"/>
                    <a:pt x="83" y="72"/>
                    <a:pt x="77" y="81"/>
                  </a:cubicBezTo>
                  <a:cubicBezTo>
                    <a:pt x="71" y="89"/>
                    <a:pt x="65" y="98"/>
                    <a:pt x="60" y="107"/>
                  </a:cubicBezTo>
                  <a:cubicBezTo>
                    <a:pt x="54" y="115"/>
                    <a:pt x="49" y="124"/>
                    <a:pt x="45" y="133"/>
                  </a:cubicBezTo>
                  <a:cubicBezTo>
                    <a:pt x="44" y="135"/>
                    <a:pt x="44" y="135"/>
                    <a:pt x="44" y="135"/>
                  </a:cubicBezTo>
                  <a:cubicBezTo>
                    <a:pt x="44" y="136"/>
                    <a:pt x="44" y="136"/>
                    <a:pt x="44" y="136"/>
                  </a:cubicBezTo>
                  <a:cubicBezTo>
                    <a:pt x="43" y="136"/>
                    <a:pt x="43" y="137"/>
                    <a:pt x="43" y="138"/>
                  </a:cubicBezTo>
                  <a:cubicBezTo>
                    <a:pt x="42" y="139"/>
                    <a:pt x="42" y="141"/>
                    <a:pt x="42" y="143"/>
                  </a:cubicBezTo>
                  <a:cubicBezTo>
                    <a:pt x="41" y="147"/>
                    <a:pt x="40" y="152"/>
                    <a:pt x="40" y="157"/>
                  </a:cubicBezTo>
                  <a:cubicBezTo>
                    <a:pt x="40" y="167"/>
                    <a:pt x="40" y="177"/>
                    <a:pt x="40" y="188"/>
                  </a:cubicBezTo>
                  <a:cubicBezTo>
                    <a:pt x="42" y="209"/>
                    <a:pt x="43" y="231"/>
                    <a:pt x="46" y="252"/>
                  </a:cubicBezTo>
                  <a:cubicBezTo>
                    <a:pt x="23" y="258"/>
                    <a:pt x="23" y="258"/>
                    <a:pt x="23" y="258"/>
                  </a:cubicBezTo>
                  <a:cubicBezTo>
                    <a:pt x="15" y="236"/>
                    <a:pt x="9" y="215"/>
                    <a:pt x="5" y="192"/>
                  </a:cubicBezTo>
                  <a:cubicBezTo>
                    <a:pt x="3" y="181"/>
                    <a:pt x="1" y="169"/>
                    <a:pt x="0" y="157"/>
                  </a:cubicBezTo>
                  <a:cubicBezTo>
                    <a:pt x="0" y="151"/>
                    <a:pt x="0" y="145"/>
                    <a:pt x="0" y="138"/>
                  </a:cubicBezTo>
                  <a:cubicBezTo>
                    <a:pt x="1" y="135"/>
                    <a:pt x="1" y="131"/>
                    <a:pt x="2" y="128"/>
                  </a:cubicBezTo>
                  <a:cubicBezTo>
                    <a:pt x="2" y="126"/>
                    <a:pt x="3" y="124"/>
                    <a:pt x="3" y="122"/>
                  </a:cubicBezTo>
                  <a:cubicBezTo>
                    <a:pt x="4" y="118"/>
                    <a:pt x="4" y="118"/>
                    <a:pt x="4" y="118"/>
                  </a:cubicBezTo>
                  <a:cubicBezTo>
                    <a:pt x="5" y="116"/>
                    <a:pt x="5" y="116"/>
                    <a:pt x="5" y="116"/>
                  </a:cubicBezTo>
                  <a:cubicBezTo>
                    <a:pt x="14" y="94"/>
                    <a:pt x="26" y="74"/>
                    <a:pt x="38" y="54"/>
                  </a:cubicBezTo>
                  <a:cubicBezTo>
                    <a:pt x="44" y="45"/>
                    <a:pt x="51" y="35"/>
                    <a:pt x="58" y="26"/>
                  </a:cubicBezTo>
                  <a:cubicBezTo>
                    <a:pt x="62" y="22"/>
                    <a:pt x="65" y="17"/>
                    <a:pt x="69" y="13"/>
                  </a:cubicBezTo>
                  <a:cubicBezTo>
                    <a:pt x="72" y="8"/>
                    <a:pt x="76" y="4"/>
                    <a:pt x="80" y="0"/>
                  </a:cubicBezTo>
                  <a:lnTo>
                    <a:pt x="116" y="31"/>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4" name="任意多边形 117">
              <a:extLst>
                <a:ext uri="{FF2B5EF4-FFF2-40B4-BE49-F238E27FC236}">
                  <a16:creationId xmlns:a16="http://schemas.microsoft.com/office/drawing/2014/main" id="{23632563-AAC7-2524-1D12-879F785075EA}"/>
                </a:ext>
              </a:extLst>
            </p:cNvPr>
            <p:cNvSpPr/>
            <p:nvPr/>
          </p:nvSpPr>
          <p:spPr bwMode="auto">
            <a:xfrm>
              <a:off x="5011042" y="2558582"/>
              <a:ext cx="316516" cy="351065"/>
            </a:xfrm>
            <a:custGeom>
              <a:avLst/>
              <a:gdLst>
                <a:gd name="T0" fmla="*/ 62 w 120"/>
                <a:gd name="T1" fmla="*/ 5 h 133"/>
                <a:gd name="T2" fmla="*/ 0 w 120"/>
                <a:gd name="T3" fmla="*/ 79 h 133"/>
                <a:gd name="T4" fmla="*/ 56 w 120"/>
                <a:gd name="T5" fmla="*/ 133 h 133"/>
                <a:gd name="T6" fmla="*/ 99 w 120"/>
                <a:gd name="T7" fmla="*/ 63 h 133"/>
                <a:gd name="T8" fmla="*/ 62 w 120"/>
                <a:gd name="T9" fmla="*/ 5 h 133"/>
              </a:gdLst>
              <a:ahLst/>
              <a:cxnLst>
                <a:cxn ang="0">
                  <a:pos x="T0" y="T1"/>
                </a:cxn>
                <a:cxn ang="0">
                  <a:pos x="T2" y="T3"/>
                </a:cxn>
                <a:cxn ang="0">
                  <a:pos x="T4" y="T5"/>
                </a:cxn>
                <a:cxn ang="0">
                  <a:pos x="T6" y="T7"/>
                </a:cxn>
                <a:cxn ang="0">
                  <a:pos x="T8" y="T9"/>
                </a:cxn>
              </a:cxnLst>
              <a:rect l="0" t="0" r="r" b="b"/>
              <a:pathLst>
                <a:path w="120" h="133">
                  <a:moveTo>
                    <a:pt x="62" y="5"/>
                  </a:moveTo>
                  <a:cubicBezTo>
                    <a:pt x="32" y="9"/>
                    <a:pt x="0" y="79"/>
                    <a:pt x="0" y="79"/>
                  </a:cubicBezTo>
                  <a:cubicBezTo>
                    <a:pt x="56" y="133"/>
                    <a:pt x="56" y="133"/>
                    <a:pt x="56" y="133"/>
                  </a:cubicBezTo>
                  <a:cubicBezTo>
                    <a:pt x="56" y="133"/>
                    <a:pt x="80" y="97"/>
                    <a:pt x="99" y="63"/>
                  </a:cubicBezTo>
                  <a:cubicBezTo>
                    <a:pt x="120" y="26"/>
                    <a:pt x="98" y="0"/>
                    <a:pt x="62" y="5"/>
                  </a:cubicBezTo>
                  <a:close/>
                </a:path>
              </a:pathLst>
            </a:custGeom>
            <a:solidFill>
              <a:srgbClr val="07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5" name="任意多边形 118">
              <a:extLst>
                <a:ext uri="{FF2B5EF4-FFF2-40B4-BE49-F238E27FC236}">
                  <a16:creationId xmlns:a16="http://schemas.microsoft.com/office/drawing/2014/main" id="{DF31D6E4-791A-A23B-CA17-850EE1311591}"/>
                </a:ext>
              </a:extLst>
            </p:cNvPr>
            <p:cNvSpPr/>
            <p:nvPr/>
          </p:nvSpPr>
          <p:spPr bwMode="auto">
            <a:xfrm>
              <a:off x="4976493" y="3267399"/>
              <a:ext cx="134854" cy="90274"/>
            </a:xfrm>
            <a:custGeom>
              <a:avLst/>
              <a:gdLst>
                <a:gd name="T0" fmla="*/ 32 w 51"/>
                <a:gd name="T1" fmla="*/ 0 h 34"/>
                <a:gd name="T2" fmla="*/ 51 w 51"/>
                <a:gd name="T3" fmla="*/ 24 h 34"/>
                <a:gd name="T4" fmla="*/ 12 w 51"/>
                <a:gd name="T5" fmla="*/ 34 h 34"/>
                <a:gd name="T6" fmla="*/ 13 w 51"/>
                <a:gd name="T7" fmla="*/ 1 h 34"/>
                <a:gd name="T8" fmla="*/ 32 w 51"/>
                <a:gd name="T9" fmla="*/ 0 h 34"/>
              </a:gdLst>
              <a:ahLst/>
              <a:cxnLst>
                <a:cxn ang="0">
                  <a:pos x="T0" y="T1"/>
                </a:cxn>
                <a:cxn ang="0">
                  <a:pos x="T2" y="T3"/>
                </a:cxn>
                <a:cxn ang="0">
                  <a:pos x="T4" y="T5"/>
                </a:cxn>
                <a:cxn ang="0">
                  <a:pos x="T6" y="T7"/>
                </a:cxn>
                <a:cxn ang="0">
                  <a:pos x="T8" y="T9"/>
                </a:cxn>
              </a:cxnLst>
              <a:rect l="0" t="0" r="r" b="b"/>
              <a:pathLst>
                <a:path w="51" h="34">
                  <a:moveTo>
                    <a:pt x="32" y="0"/>
                  </a:moveTo>
                  <a:cubicBezTo>
                    <a:pt x="51" y="24"/>
                    <a:pt x="51" y="24"/>
                    <a:pt x="51" y="24"/>
                  </a:cubicBezTo>
                  <a:cubicBezTo>
                    <a:pt x="12" y="34"/>
                    <a:pt x="12" y="34"/>
                    <a:pt x="12" y="34"/>
                  </a:cubicBezTo>
                  <a:cubicBezTo>
                    <a:pt x="12" y="34"/>
                    <a:pt x="0" y="9"/>
                    <a:pt x="13" y="1"/>
                  </a:cubicBezTo>
                  <a:lnTo>
                    <a:pt x="32" y="0"/>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6" name="任意多边形 119">
              <a:extLst>
                <a:ext uri="{FF2B5EF4-FFF2-40B4-BE49-F238E27FC236}">
                  <a16:creationId xmlns:a16="http://schemas.microsoft.com/office/drawing/2014/main" id="{F1850114-D172-2EB9-7E46-37BDD2063E2A}"/>
                </a:ext>
              </a:extLst>
            </p:cNvPr>
            <p:cNvSpPr/>
            <p:nvPr/>
          </p:nvSpPr>
          <p:spPr bwMode="auto">
            <a:xfrm>
              <a:off x="5007698" y="3330925"/>
              <a:ext cx="103648" cy="86930"/>
            </a:xfrm>
            <a:custGeom>
              <a:avLst/>
              <a:gdLst>
                <a:gd name="T0" fmla="*/ 90 w 93"/>
                <a:gd name="T1" fmla="*/ 64 h 78"/>
                <a:gd name="T2" fmla="*/ 12 w 93"/>
                <a:gd name="T3" fmla="*/ 78 h 78"/>
                <a:gd name="T4" fmla="*/ 0 w 93"/>
                <a:gd name="T5" fmla="*/ 24 h 78"/>
                <a:gd name="T6" fmla="*/ 93 w 93"/>
                <a:gd name="T7" fmla="*/ 0 h 78"/>
                <a:gd name="T8" fmla="*/ 90 w 93"/>
                <a:gd name="T9" fmla="*/ 64 h 78"/>
              </a:gdLst>
              <a:ahLst/>
              <a:cxnLst>
                <a:cxn ang="0">
                  <a:pos x="T0" y="T1"/>
                </a:cxn>
                <a:cxn ang="0">
                  <a:pos x="T2" y="T3"/>
                </a:cxn>
                <a:cxn ang="0">
                  <a:pos x="T4" y="T5"/>
                </a:cxn>
                <a:cxn ang="0">
                  <a:pos x="T6" y="T7"/>
                </a:cxn>
                <a:cxn ang="0">
                  <a:pos x="T8" y="T9"/>
                </a:cxn>
              </a:cxnLst>
              <a:rect l="0" t="0" r="r" b="b"/>
              <a:pathLst>
                <a:path w="93" h="78">
                  <a:moveTo>
                    <a:pt x="90" y="64"/>
                  </a:moveTo>
                  <a:lnTo>
                    <a:pt x="12" y="78"/>
                  </a:lnTo>
                  <a:lnTo>
                    <a:pt x="0" y="24"/>
                  </a:lnTo>
                  <a:lnTo>
                    <a:pt x="93" y="0"/>
                  </a:lnTo>
                  <a:lnTo>
                    <a:pt x="90" y="64"/>
                  </a:lnTo>
                  <a:close/>
                </a:path>
              </a:pathLst>
            </a:custGeom>
            <a:solidFill>
              <a:srgbClr val="FF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7" name="任意多边形 120">
              <a:extLst>
                <a:ext uri="{FF2B5EF4-FFF2-40B4-BE49-F238E27FC236}">
                  <a16:creationId xmlns:a16="http://schemas.microsoft.com/office/drawing/2014/main" id="{EA957AE0-867D-723A-BCCA-377D1AC1DAC6}"/>
                </a:ext>
              </a:extLst>
            </p:cNvPr>
            <p:cNvSpPr/>
            <p:nvPr/>
          </p:nvSpPr>
          <p:spPr bwMode="auto">
            <a:xfrm>
              <a:off x="7281263" y="4832146"/>
              <a:ext cx="185006" cy="200609"/>
            </a:xfrm>
            <a:custGeom>
              <a:avLst/>
              <a:gdLst>
                <a:gd name="T0" fmla="*/ 166 w 166"/>
                <a:gd name="T1" fmla="*/ 152 h 180"/>
                <a:gd name="T2" fmla="*/ 95 w 166"/>
                <a:gd name="T3" fmla="*/ 180 h 180"/>
                <a:gd name="T4" fmla="*/ 0 w 166"/>
                <a:gd name="T5" fmla="*/ 31 h 180"/>
                <a:gd name="T6" fmla="*/ 69 w 166"/>
                <a:gd name="T7" fmla="*/ 0 h 180"/>
                <a:gd name="T8" fmla="*/ 166 w 166"/>
                <a:gd name="T9" fmla="*/ 152 h 180"/>
              </a:gdLst>
              <a:ahLst/>
              <a:cxnLst>
                <a:cxn ang="0">
                  <a:pos x="T0" y="T1"/>
                </a:cxn>
                <a:cxn ang="0">
                  <a:pos x="T2" y="T3"/>
                </a:cxn>
                <a:cxn ang="0">
                  <a:pos x="T4" y="T5"/>
                </a:cxn>
                <a:cxn ang="0">
                  <a:pos x="T6" y="T7"/>
                </a:cxn>
                <a:cxn ang="0">
                  <a:pos x="T8" y="T9"/>
                </a:cxn>
              </a:cxnLst>
              <a:rect l="0" t="0" r="r" b="b"/>
              <a:pathLst>
                <a:path w="166" h="180">
                  <a:moveTo>
                    <a:pt x="166" y="152"/>
                  </a:moveTo>
                  <a:lnTo>
                    <a:pt x="95" y="180"/>
                  </a:lnTo>
                  <a:lnTo>
                    <a:pt x="0" y="31"/>
                  </a:lnTo>
                  <a:lnTo>
                    <a:pt x="69" y="0"/>
                  </a:lnTo>
                  <a:lnTo>
                    <a:pt x="166" y="152"/>
                  </a:ln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8" name="任意多边形 121">
              <a:extLst>
                <a:ext uri="{FF2B5EF4-FFF2-40B4-BE49-F238E27FC236}">
                  <a16:creationId xmlns:a16="http://schemas.microsoft.com/office/drawing/2014/main" id="{D7DC873C-7269-0C98-B69C-7E1F13106991}"/>
                </a:ext>
              </a:extLst>
            </p:cNvPr>
            <p:cNvSpPr/>
            <p:nvPr/>
          </p:nvSpPr>
          <p:spPr bwMode="auto">
            <a:xfrm>
              <a:off x="7281263" y="4832146"/>
              <a:ext cx="185006" cy="200609"/>
            </a:xfrm>
            <a:custGeom>
              <a:avLst/>
              <a:gdLst>
                <a:gd name="T0" fmla="*/ 166 w 166"/>
                <a:gd name="T1" fmla="*/ 152 h 180"/>
                <a:gd name="T2" fmla="*/ 95 w 166"/>
                <a:gd name="T3" fmla="*/ 180 h 180"/>
                <a:gd name="T4" fmla="*/ 0 w 166"/>
                <a:gd name="T5" fmla="*/ 31 h 180"/>
                <a:gd name="T6" fmla="*/ 69 w 166"/>
                <a:gd name="T7" fmla="*/ 0 h 180"/>
                <a:gd name="T8" fmla="*/ 166 w 166"/>
                <a:gd name="T9" fmla="*/ 152 h 180"/>
              </a:gdLst>
              <a:ahLst/>
              <a:cxnLst>
                <a:cxn ang="0">
                  <a:pos x="T0" y="T1"/>
                </a:cxn>
                <a:cxn ang="0">
                  <a:pos x="T2" y="T3"/>
                </a:cxn>
                <a:cxn ang="0">
                  <a:pos x="T4" y="T5"/>
                </a:cxn>
                <a:cxn ang="0">
                  <a:pos x="T6" y="T7"/>
                </a:cxn>
                <a:cxn ang="0">
                  <a:pos x="T8" y="T9"/>
                </a:cxn>
              </a:cxnLst>
              <a:rect l="0" t="0" r="r" b="b"/>
              <a:pathLst>
                <a:path w="166" h="180">
                  <a:moveTo>
                    <a:pt x="166" y="152"/>
                  </a:moveTo>
                  <a:lnTo>
                    <a:pt x="95" y="180"/>
                  </a:lnTo>
                  <a:lnTo>
                    <a:pt x="0" y="31"/>
                  </a:lnTo>
                  <a:lnTo>
                    <a:pt x="69" y="0"/>
                  </a:lnTo>
                  <a:lnTo>
                    <a:pt x="16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19" name="任意多边形 122">
              <a:extLst>
                <a:ext uri="{FF2B5EF4-FFF2-40B4-BE49-F238E27FC236}">
                  <a16:creationId xmlns:a16="http://schemas.microsoft.com/office/drawing/2014/main" id="{F8FE4C90-F3FD-541F-CF9D-BD048C24E354}"/>
                </a:ext>
              </a:extLst>
            </p:cNvPr>
            <p:cNvSpPr/>
            <p:nvPr/>
          </p:nvSpPr>
          <p:spPr bwMode="auto">
            <a:xfrm>
              <a:off x="7404972" y="4905703"/>
              <a:ext cx="8916" cy="13374"/>
            </a:xfrm>
            <a:custGeom>
              <a:avLst/>
              <a:gdLst>
                <a:gd name="T0" fmla="*/ 0 w 8"/>
                <a:gd name="T1" fmla="*/ 0 h 12"/>
                <a:gd name="T2" fmla="*/ 0 w 8"/>
                <a:gd name="T3" fmla="*/ 0 h 12"/>
                <a:gd name="T4" fmla="*/ 8 w 8"/>
                <a:gd name="T5" fmla="*/ 12 h 12"/>
                <a:gd name="T6" fmla="*/ 8 w 8"/>
                <a:gd name="T7" fmla="*/ 12 h 12"/>
                <a:gd name="T8" fmla="*/ 0 w 8"/>
                <a:gd name="T9" fmla="*/ 0 h 12"/>
              </a:gdLst>
              <a:ahLst/>
              <a:cxnLst>
                <a:cxn ang="0">
                  <a:pos x="T0" y="T1"/>
                </a:cxn>
                <a:cxn ang="0">
                  <a:pos x="T2" y="T3"/>
                </a:cxn>
                <a:cxn ang="0">
                  <a:pos x="T4" y="T5"/>
                </a:cxn>
                <a:cxn ang="0">
                  <a:pos x="T6" y="T7"/>
                </a:cxn>
                <a:cxn ang="0">
                  <a:pos x="T8" y="T9"/>
                </a:cxn>
              </a:cxnLst>
              <a:rect l="0" t="0" r="r" b="b"/>
              <a:pathLst>
                <a:path w="8" h="12">
                  <a:moveTo>
                    <a:pt x="0" y="0"/>
                  </a:moveTo>
                  <a:lnTo>
                    <a:pt x="0" y="0"/>
                  </a:lnTo>
                  <a:lnTo>
                    <a:pt x="8" y="12"/>
                  </a:lnTo>
                  <a:lnTo>
                    <a:pt x="8" y="1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0" name="任意多边形 123">
              <a:extLst>
                <a:ext uri="{FF2B5EF4-FFF2-40B4-BE49-F238E27FC236}">
                  <a16:creationId xmlns:a16="http://schemas.microsoft.com/office/drawing/2014/main" id="{6F71D5DA-196E-C1F3-B2F1-0E1BA23AD458}"/>
                </a:ext>
              </a:extLst>
            </p:cNvPr>
            <p:cNvSpPr/>
            <p:nvPr/>
          </p:nvSpPr>
          <p:spPr bwMode="auto">
            <a:xfrm>
              <a:off x="7404972" y="4905703"/>
              <a:ext cx="8916" cy="13374"/>
            </a:xfrm>
            <a:custGeom>
              <a:avLst/>
              <a:gdLst>
                <a:gd name="T0" fmla="*/ 0 w 8"/>
                <a:gd name="T1" fmla="*/ 0 h 12"/>
                <a:gd name="T2" fmla="*/ 0 w 8"/>
                <a:gd name="T3" fmla="*/ 0 h 12"/>
                <a:gd name="T4" fmla="*/ 8 w 8"/>
                <a:gd name="T5" fmla="*/ 12 h 12"/>
                <a:gd name="T6" fmla="*/ 8 w 8"/>
                <a:gd name="T7" fmla="*/ 12 h 12"/>
                <a:gd name="T8" fmla="*/ 0 w 8"/>
                <a:gd name="T9" fmla="*/ 0 h 12"/>
              </a:gdLst>
              <a:ahLst/>
              <a:cxnLst>
                <a:cxn ang="0">
                  <a:pos x="T0" y="T1"/>
                </a:cxn>
                <a:cxn ang="0">
                  <a:pos x="T2" y="T3"/>
                </a:cxn>
                <a:cxn ang="0">
                  <a:pos x="T4" y="T5"/>
                </a:cxn>
                <a:cxn ang="0">
                  <a:pos x="T6" y="T7"/>
                </a:cxn>
                <a:cxn ang="0">
                  <a:pos x="T8" y="T9"/>
                </a:cxn>
              </a:cxnLst>
              <a:rect l="0" t="0" r="r" b="b"/>
              <a:pathLst>
                <a:path w="8" h="12">
                  <a:moveTo>
                    <a:pt x="0" y="0"/>
                  </a:moveTo>
                  <a:lnTo>
                    <a:pt x="0" y="0"/>
                  </a:lnTo>
                  <a:lnTo>
                    <a:pt x="8" y="12"/>
                  </a:lnTo>
                  <a:lnTo>
                    <a:pt x="8"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1" name="任意多边形 124">
              <a:extLst>
                <a:ext uri="{FF2B5EF4-FFF2-40B4-BE49-F238E27FC236}">
                  <a16:creationId xmlns:a16="http://schemas.microsoft.com/office/drawing/2014/main" id="{0A472263-C265-2429-AC93-C5F114D24DBB}"/>
                </a:ext>
              </a:extLst>
            </p:cNvPr>
            <p:cNvSpPr/>
            <p:nvPr/>
          </p:nvSpPr>
          <p:spPr bwMode="auto">
            <a:xfrm>
              <a:off x="7325843" y="4905703"/>
              <a:ext cx="88045" cy="47924"/>
            </a:xfrm>
            <a:custGeom>
              <a:avLst/>
              <a:gdLst>
                <a:gd name="T0" fmla="*/ 71 w 79"/>
                <a:gd name="T1" fmla="*/ 0 h 43"/>
                <a:gd name="T2" fmla="*/ 0 w 79"/>
                <a:gd name="T3" fmla="*/ 29 h 43"/>
                <a:gd name="T4" fmla="*/ 10 w 79"/>
                <a:gd name="T5" fmla="*/ 43 h 43"/>
                <a:gd name="T6" fmla="*/ 79 w 79"/>
                <a:gd name="T7" fmla="*/ 12 h 43"/>
                <a:gd name="T8" fmla="*/ 71 w 79"/>
                <a:gd name="T9" fmla="*/ 0 h 43"/>
              </a:gdLst>
              <a:ahLst/>
              <a:cxnLst>
                <a:cxn ang="0">
                  <a:pos x="T0" y="T1"/>
                </a:cxn>
                <a:cxn ang="0">
                  <a:pos x="T2" y="T3"/>
                </a:cxn>
                <a:cxn ang="0">
                  <a:pos x="T4" y="T5"/>
                </a:cxn>
                <a:cxn ang="0">
                  <a:pos x="T6" y="T7"/>
                </a:cxn>
                <a:cxn ang="0">
                  <a:pos x="T8" y="T9"/>
                </a:cxn>
              </a:cxnLst>
              <a:rect l="0" t="0" r="r" b="b"/>
              <a:pathLst>
                <a:path w="79" h="43">
                  <a:moveTo>
                    <a:pt x="71" y="0"/>
                  </a:moveTo>
                  <a:lnTo>
                    <a:pt x="0" y="29"/>
                  </a:lnTo>
                  <a:lnTo>
                    <a:pt x="10" y="43"/>
                  </a:lnTo>
                  <a:lnTo>
                    <a:pt x="79" y="12"/>
                  </a:lnTo>
                  <a:lnTo>
                    <a:pt x="71" y="0"/>
                  </a:lnTo>
                  <a:close/>
                </a:path>
              </a:pathLst>
            </a:custGeom>
            <a:solidFill>
              <a:srgbClr val="CC9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2" name="任意多边形 125">
              <a:extLst>
                <a:ext uri="{FF2B5EF4-FFF2-40B4-BE49-F238E27FC236}">
                  <a16:creationId xmlns:a16="http://schemas.microsoft.com/office/drawing/2014/main" id="{3BF8D3C6-F1A1-4CD5-74DC-9676378A905A}"/>
                </a:ext>
              </a:extLst>
            </p:cNvPr>
            <p:cNvSpPr/>
            <p:nvPr/>
          </p:nvSpPr>
          <p:spPr bwMode="auto">
            <a:xfrm>
              <a:off x="7325843" y="4905703"/>
              <a:ext cx="88045" cy="47924"/>
            </a:xfrm>
            <a:custGeom>
              <a:avLst/>
              <a:gdLst>
                <a:gd name="T0" fmla="*/ 71 w 79"/>
                <a:gd name="T1" fmla="*/ 0 h 43"/>
                <a:gd name="T2" fmla="*/ 0 w 79"/>
                <a:gd name="T3" fmla="*/ 29 h 43"/>
                <a:gd name="T4" fmla="*/ 10 w 79"/>
                <a:gd name="T5" fmla="*/ 43 h 43"/>
                <a:gd name="T6" fmla="*/ 79 w 79"/>
                <a:gd name="T7" fmla="*/ 12 h 43"/>
                <a:gd name="T8" fmla="*/ 71 w 79"/>
                <a:gd name="T9" fmla="*/ 0 h 43"/>
              </a:gdLst>
              <a:ahLst/>
              <a:cxnLst>
                <a:cxn ang="0">
                  <a:pos x="T0" y="T1"/>
                </a:cxn>
                <a:cxn ang="0">
                  <a:pos x="T2" y="T3"/>
                </a:cxn>
                <a:cxn ang="0">
                  <a:pos x="T4" y="T5"/>
                </a:cxn>
                <a:cxn ang="0">
                  <a:pos x="T6" y="T7"/>
                </a:cxn>
                <a:cxn ang="0">
                  <a:pos x="T8" y="T9"/>
                </a:cxn>
              </a:cxnLst>
              <a:rect l="0" t="0" r="r" b="b"/>
              <a:pathLst>
                <a:path w="79" h="43">
                  <a:moveTo>
                    <a:pt x="71" y="0"/>
                  </a:moveTo>
                  <a:lnTo>
                    <a:pt x="0" y="29"/>
                  </a:lnTo>
                  <a:lnTo>
                    <a:pt x="10" y="43"/>
                  </a:lnTo>
                  <a:lnTo>
                    <a:pt x="79" y="12"/>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3" name="任意多边形 126">
              <a:extLst>
                <a:ext uri="{FF2B5EF4-FFF2-40B4-BE49-F238E27FC236}">
                  <a16:creationId xmlns:a16="http://schemas.microsoft.com/office/drawing/2014/main" id="{86731579-D390-D014-06D0-FB0F4E0F1ECF}"/>
                </a:ext>
              </a:extLst>
            </p:cNvPr>
            <p:cNvSpPr/>
            <p:nvPr/>
          </p:nvSpPr>
          <p:spPr bwMode="auto">
            <a:xfrm>
              <a:off x="6749650" y="3288574"/>
              <a:ext cx="685413" cy="1662823"/>
            </a:xfrm>
            <a:custGeom>
              <a:avLst/>
              <a:gdLst>
                <a:gd name="T0" fmla="*/ 0 w 259"/>
                <a:gd name="T1" fmla="*/ 9 h 628"/>
                <a:gd name="T2" fmla="*/ 78 w 259"/>
                <a:gd name="T3" fmla="*/ 361 h 628"/>
                <a:gd name="T4" fmla="*/ 205 w 259"/>
                <a:gd name="T5" fmla="*/ 628 h 628"/>
                <a:gd name="T6" fmla="*/ 259 w 259"/>
                <a:gd name="T7" fmla="*/ 604 h 628"/>
                <a:gd name="T8" fmla="*/ 175 w 259"/>
                <a:gd name="T9" fmla="*/ 372 h 628"/>
                <a:gd name="T10" fmla="*/ 110 w 259"/>
                <a:gd name="T11" fmla="*/ 0 h 628"/>
                <a:gd name="T12" fmla="*/ 0 w 259"/>
                <a:gd name="T13" fmla="*/ 9 h 628"/>
              </a:gdLst>
              <a:ahLst/>
              <a:cxnLst>
                <a:cxn ang="0">
                  <a:pos x="T0" y="T1"/>
                </a:cxn>
                <a:cxn ang="0">
                  <a:pos x="T2" y="T3"/>
                </a:cxn>
                <a:cxn ang="0">
                  <a:pos x="T4" y="T5"/>
                </a:cxn>
                <a:cxn ang="0">
                  <a:pos x="T6" y="T7"/>
                </a:cxn>
                <a:cxn ang="0">
                  <a:pos x="T8" y="T9"/>
                </a:cxn>
                <a:cxn ang="0">
                  <a:pos x="T10" y="T11"/>
                </a:cxn>
                <a:cxn ang="0">
                  <a:pos x="T12" y="T13"/>
                </a:cxn>
              </a:cxnLst>
              <a:rect l="0" t="0" r="r" b="b"/>
              <a:pathLst>
                <a:path w="259" h="628">
                  <a:moveTo>
                    <a:pt x="0" y="9"/>
                  </a:moveTo>
                  <a:cubicBezTo>
                    <a:pt x="0" y="9"/>
                    <a:pt x="52" y="271"/>
                    <a:pt x="78" y="361"/>
                  </a:cubicBezTo>
                  <a:cubicBezTo>
                    <a:pt x="107" y="460"/>
                    <a:pt x="205" y="628"/>
                    <a:pt x="205" y="628"/>
                  </a:cubicBezTo>
                  <a:cubicBezTo>
                    <a:pt x="259" y="604"/>
                    <a:pt x="259" y="604"/>
                    <a:pt x="259" y="604"/>
                  </a:cubicBezTo>
                  <a:cubicBezTo>
                    <a:pt x="259" y="604"/>
                    <a:pt x="199" y="469"/>
                    <a:pt x="175" y="372"/>
                  </a:cubicBezTo>
                  <a:cubicBezTo>
                    <a:pt x="148" y="261"/>
                    <a:pt x="110" y="0"/>
                    <a:pt x="110" y="0"/>
                  </a:cubicBezTo>
                  <a:cubicBezTo>
                    <a:pt x="0" y="9"/>
                    <a:pt x="0" y="9"/>
                    <a:pt x="0" y="9"/>
                  </a:cubicBezTo>
                </a:path>
              </a:pathLst>
            </a:custGeom>
            <a:solidFill>
              <a:srgbClr val="07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4" name="任意多边形 127">
              <a:extLst>
                <a:ext uri="{FF2B5EF4-FFF2-40B4-BE49-F238E27FC236}">
                  <a16:creationId xmlns:a16="http://schemas.microsoft.com/office/drawing/2014/main" id="{251D2F98-A1AB-DFEC-D979-4D80FCB8299B}"/>
                </a:ext>
              </a:extLst>
            </p:cNvPr>
            <p:cNvSpPr/>
            <p:nvPr/>
          </p:nvSpPr>
          <p:spPr bwMode="auto">
            <a:xfrm>
              <a:off x="6849955" y="3550480"/>
              <a:ext cx="42351" cy="436881"/>
            </a:xfrm>
            <a:custGeom>
              <a:avLst/>
              <a:gdLst>
                <a:gd name="T0" fmla="*/ 6 w 16"/>
                <a:gd name="T1" fmla="*/ 0 h 165"/>
                <a:gd name="T2" fmla="*/ 0 w 16"/>
                <a:gd name="T3" fmla="*/ 94 h 165"/>
                <a:gd name="T4" fmla="*/ 16 w 16"/>
                <a:gd name="T5" fmla="*/ 165 h 165"/>
                <a:gd name="T6" fmla="*/ 6 w 16"/>
                <a:gd name="T7" fmla="*/ 0 h 165"/>
              </a:gdLst>
              <a:ahLst/>
              <a:cxnLst>
                <a:cxn ang="0">
                  <a:pos x="T0" y="T1"/>
                </a:cxn>
                <a:cxn ang="0">
                  <a:pos x="T2" y="T3"/>
                </a:cxn>
                <a:cxn ang="0">
                  <a:pos x="T4" y="T5"/>
                </a:cxn>
                <a:cxn ang="0">
                  <a:pos x="T6" y="T7"/>
                </a:cxn>
              </a:cxnLst>
              <a:rect l="0" t="0" r="r" b="b"/>
              <a:pathLst>
                <a:path w="16" h="165">
                  <a:moveTo>
                    <a:pt x="6" y="0"/>
                  </a:moveTo>
                  <a:cubicBezTo>
                    <a:pt x="4" y="42"/>
                    <a:pt x="2" y="68"/>
                    <a:pt x="0" y="94"/>
                  </a:cubicBezTo>
                  <a:cubicBezTo>
                    <a:pt x="6" y="118"/>
                    <a:pt x="11" y="142"/>
                    <a:pt x="16" y="165"/>
                  </a:cubicBezTo>
                  <a:cubicBezTo>
                    <a:pt x="14" y="113"/>
                    <a:pt x="12" y="65"/>
                    <a:pt x="6" y="0"/>
                  </a:cubicBezTo>
                </a:path>
              </a:pathLst>
            </a:custGeom>
            <a:solidFill>
              <a:srgbClr val="336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5" name="任意多边形 128">
              <a:extLst>
                <a:ext uri="{FF2B5EF4-FFF2-40B4-BE49-F238E27FC236}">
                  <a16:creationId xmlns:a16="http://schemas.microsoft.com/office/drawing/2014/main" id="{1008162A-0278-F494-D54C-83D2CFCED840}"/>
                </a:ext>
              </a:extLst>
            </p:cNvPr>
            <p:cNvSpPr/>
            <p:nvPr/>
          </p:nvSpPr>
          <p:spPr bwMode="auto">
            <a:xfrm>
              <a:off x="6792001" y="4995977"/>
              <a:ext cx="102533" cy="198380"/>
            </a:xfrm>
            <a:custGeom>
              <a:avLst/>
              <a:gdLst>
                <a:gd name="T0" fmla="*/ 92 w 92"/>
                <a:gd name="T1" fmla="*/ 178 h 178"/>
                <a:gd name="T2" fmla="*/ 16 w 92"/>
                <a:gd name="T3" fmla="*/ 178 h 178"/>
                <a:gd name="T4" fmla="*/ 0 w 92"/>
                <a:gd name="T5" fmla="*/ 0 h 178"/>
                <a:gd name="T6" fmla="*/ 76 w 92"/>
                <a:gd name="T7" fmla="*/ 2 h 178"/>
                <a:gd name="T8" fmla="*/ 92 w 92"/>
                <a:gd name="T9" fmla="*/ 178 h 178"/>
              </a:gdLst>
              <a:ahLst/>
              <a:cxnLst>
                <a:cxn ang="0">
                  <a:pos x="T0" y="T1"/>
                </a:cxn>
                <a:cxn ang="0">
                  <a:pos x="T2" y="T3"/>
                </a:cxn>
                <a:cxn ang="0">
                  <a:pos x="T4" y="T5"/>
                </a:cxn>
                <a:cxn ang="0">
                  <a:pos x="T6" y="T7"/>
                </a:cxn>
                <a:cxn ang="0">
                  <a:pos x="T8" y="T9"/>
                </a:cxn>
              </a:cxnLst>
              <a:rect l="0" t="0" r="r" b="b"/>
              <a:pathLst>
                <a:path w="92" h="178">
                  <a:moveTo>
                    <a:pt x="92" y="178"/>
                  </a:moveTo>
                  <a:lnTo>
                    <a:pt x="16" y="178"/>
                  </a:lnTo>
                  <a:lnTo>
                    <a:pt x="0" y="0"/>
                  </a:lnTo>
                  <a:lnTo>
                    <a:pt x="76" y="2"/>
                  </a:lnTo>
                  <a:lnTo>
                    <a:pt x="92" y="178"/>
                  </a:ln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6" name="任意多边形 129">
              <a:extLst>
                <a:ext uri="{FF2B5EF4-FFF2-40B4-BE49-F238E27FC236}">
                  <a16:creationId xmlns:a16="http://schemas.microsoft.com/office/drawing/2014/main" id="{C618806E-B2A6-E1B2-9ABA-D7B71B439535}"/>
                </a:ext>
              </a:extLst>
            </p:cNvPr>
            <p:cNvSpPr/>
            <p:nvPr/>
          </p:nvSpPr>
          <p:spPr bwMode="auto">
            <a:xfrm>
              <a:off x="6792001" y="4995977"/>
              <a:ext cx="102533" cy="198380"/>
            </a:xfrm>
            <a:custGeom>
              <a:avLst/>
              <a:gdLst>
                <a:gd name="T0" fmla="*/ 92 w 92"/>
                <a:gd name="T1" fmla="*/ 178 h 178"/>
                <a:gd name="T2" fmla="*/ 16 w 92"/>
                <a:gd name="T3" fmla="*/ 178 h 178"/>
                <a:gd name="T4" fmla="*/ 0 w 92"/>
                <a:gd name="T5" fmla="*/ 0 h 178"/>
                <a:gd name="T6" fmla="*/ 76 w 92"/>
                <a:gd name="T7" fmla="*/ 2 h 178"/>
                <a:gd name="T8" fmla="*/ 92 w 92"/>
                <a:gd name="T9" fmla="*/ 178 h 178"/>
              </a:gdLst>
              <a:ahLst/>
              <a:cxnLst>
                <a:cxn ang="0">
                  <a:pos x="T0" y="T1"/>
                </a:cxn>
                <a:cxn ang="0">
                  <a:pos x="T2" y="T3"/>
                </a:cxn>
                <a:cxn ang="0">
                  <a:pos x="T4" y="T5"/>
                </a:cxn>
                <a:cxn ang="0">
                  <a:pos x="T6" y="T7"/>
                </a:cxn>
                <a:cxn ang="0">
                  <a:pos x="T8" y="T9"/>
                </a:cxn>
              </a:cxnLst>
              <a:rect l="0" t="0" r="r" b="b"/>
              <a:pathLst>
                <a:path w="92" h="178">
                  <a:moveTo>
                    <a:pt x="92" y="178"/>
                  </a:moveTo>
                  <a:lnTo>
                    <a:pt x="16" y="178"/>
                  </a:lnTo>
                  <a:lnTo>
                    <a:pt x="0" y="0"/>
                  </a:lnTo>
                  <a:lnTo>
                    <a:pt x="76" y="2"/>
                  </a:lnTo>
                  <a:lnTo>
                    <a:pt x="92"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7" name="任意多边形 130">
              <a:extLst>
                <a:ext uri="{FF2B5EF4-FFF2-40B4-BE49-F238E27FC236}">
                  <a16:creationId xmlns:a16="http://schemas.microsoft.com/office/drawing/2014/main" id="{6FD949AA-017C-7C00-FFC8-F74A48E70DDA}"/>
                </a:ext>
              </a:extLst>
            </p:cNvPr>
            <p:cNvSpPr/>
            <p:nvPr/>
          </p:nvSpPr>
          <p:spPr bwMode="auto">
            <a:xfrm>
              <a:off x="6884504" y="5082907"/>
              <a:ext cx="2229" cy="16718"/>
            </a:xfrm>
            <a:custGeom>
              <a:avLst/>
              <a:gdLst>
                <a:gd name="T0" fmla="*/ 0 w 2"/>
                <a:gd name="T1" fmla="*/ 0 h 15"/>
                <a:gd name="T2" fmla="*/ 2 w 2"/>
                <a:gd name="T3" fmla="*/ 15 h 15"/>
                <a:gd name="T4" fmla="*/ 2 w 2"/>
                <a:gd name="T5" fmla="*/ 15 h 15"/>
                <a:gd name="T6" fmla="*/ 0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2" y="15"/>
                  </a:lnTo>
                  <a:lnTo>
                    <a:pt x="2" y="15"/>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8" name="任意多边形 131">
              <a:extLst>
                <a:ext uri="{FF2B5EF4-FFF2-40B4-BE49-F238E27FC236}">
                  <a16:creationId xmlns:a16="http://schemas.microsoft.com/office/drawing/2014/main" id="{580AEC94-FDD0-72B7-15D1-349795BE99BD}"/>
                </a:ext>
              </a:extLst>
            </p:cNvPr>
            <p:cNvSpPr/>
            <p:nvPr/>
          </p:nvSpPr>
          <p:spPr bwMode="auto">
            <a:xfrm>
              <a:off x="6884504" y="5082907"/>
              <a:ext cx="2229" cy="16718"/>
            </a:xfrm>
            <a:custGeom>
              <a:avLst/>
              <a:gdLst>
                <a:gd name="T0" fmla="*/ 0 w 2"/>
                <a:gd name="T1" fmla="*/ 0 h 15"/>
                <a:gd name="T2" fmla="*/ 2 w 2"/>
                <a:gd name="T3" fmla="*/ 15 h 15"/>
                <a:gd name="T4" fmla="*/ 2 w 2"/>
                <a:gd name="T5" fmla="*/ 15 h 15"/>
                <a:gd name="T6" fmla="*/ 0 w 2"/>
                <a:gd name="T7" fmla="*/ 0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2" y="15"/>
                  </a:lnTo>
                  <a:lnTo>
                    <a:pt x="2" y="15"/>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29" name="任意多边形 132">
              <a:extLst>
                <a:ext uri="{FF2B5EF4-FFF2-40B4-BE49-F238E27FC236}">
                  <a16:creationId xmlns:a16="http://schemas.microsoft.com/office/drawing/2014/main" id="{5B858E45-3451-FF41-C461-562C11161E82}"/>
                </a:ext>
              </a:extLst>
            </p:cNvPr>
            <p:cNvSpPr/>
            <p:nvPr/>
          </p:nvSpPr>
          <p:spPr bwMode="auto">
            <a:xfrm>
              <a:off x="6799802" y="5080678"/>
              <a:ext cx="86930" cy="18947"/>
            </a:xfrm>
            <a:custGeom>
              <a:avLst/>
              <a:gdLst>
                <a:gd name="T0" fmla="*/ 0 w 78"/>
                <a:gd name="T1" fmla="*/ 0 h 17"/>
                <a:gd name="T2" fmla="*/ 2 w 78"/>
                <a:gd name="T3" fmla="*/ 14 h 17"/>
                <a:gd name="T4" fmla="*/ 78 w 78"/>
                <a:gd name="T5" fmla="*/ 17 h 17"/>
                <a:gd name="T6" fmla="*/ 76 w 78"/>
                <a:gd name="T7" fmla="*/ 2 h 17"/>
                <a:gd name="T8" fmla="*/ 0 w 78"/>
                <a:gd name="T9" fmla="*/ 0 h 17"/>
              </a:gdLst>
              <a:ahLst/>
              <a:cxnLst>
                <a:cxn ang="0">
                  <a:pos x="T0" y="T1"/>
                </a:cxn>
                <a:cxn ang="0">
                  <a:pos x="T2" y="T3"/>
                </a:cxn>
                <a:cxn ang="0">
                  <a:pos x="T4" y="T5"/>
                </a:cxn>
                <a:cxn ang="0">
                  <a:pos x="T6" y="T7"/>
                </a:cxn>
                <a:cxn ang="0">
                  <a:pos x="T8" y="T9"/>
                </a:cxn>
              </a:cxnLst>
              <a:rect l="0" t="0" r="r" b="b"/>
              <a:pathLst>
                <a:path w="78" h="17">
                  <a:moveTo>
                    <a:pt x="0" y="0"/>
                  </a:moveTo>
                  <a:lnTo>
                    <a:pt x="2" y="14"/>
                  </a:lnTo>
                  <a:lnTo>
                    <a:pt x="78" y="17"/>
                  </a:lnTo>
                  <a:lnTo>
                    <a:pt x="76" y="2"/>
                  </a:lnTo>
                  <a:lnTo>
                    <a:pt x="0" y="0"/>
                  </a:lnTo>
                  <a:close/>
                </a:path>
              </a:pathLst>
            </a:custGeom>
            <a:solidFill>
              <a:srgbClr val="CC9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0" name="任意多边形 133">
              <a:extLst>
                <a:ext uri="{FF2B5EF4-FFF2-40B4-BE49-F238E27FC236}">
                  <a16:creationId xmlns:a16="http://schemas.microsoft.com/office/drawing/2014/main" id="{3386E184-40E2-51E1-C6FD-D22F9B6067B5}"/>
                </a:ext>
              </a:extLst>
            </p:cNvPr>
            <p:cNvSpPr/>
            <p:nvPr/>
          </p:nvSpPr>
          <p:spPr bwMode="auto">
            <a:xfrm>
              <a:off x="6799802" y="5080678"/>
              <a:ext cx="86930" cy="18947"/>
            </a:xfrm>
            <a:custGeom>
              <a:avLst/>
              <a:gdLst>
                <a:gd name="T0" fmla="*/ 0 w 78"/>
                <a:gd name="T1" fmla="*/ 0 h 17"/>
                <a:gd name="T2" fmla="*/ 2 w 78"/>
                <a:gd name="T3" fmla="*/ 14 h 17"/>
                <a:gd name="T4" fmla="*/ 78 w 78"/>
                <a:gd name="T5" fmla="*/ 17 h 17"/>
                <a:gd name="T6" fmla="*/ 76 w 78"/>
                <a:gd name="T7" fmla="*/ 2 h 17"/>
                <a:gd name="T8" fmla="*/ 0 w 78"/>
                <a:gd name="T9" fmla="*/ 0 h 17"/>
              </a:gdLst>
              <a:ahLst/>
              <a:cxnLst>
                <a:cxn ang="0">
                  <a:pos x="T0" y="T1"/>
                </a:cxn>
                <a:cxn ang="0">
                  <a:pos x="T2" y="T3"/>
                </a:cxn>
                <a:cxn ang="0">
                  <a:pos x="T4" y="T5"/>
                </a:cxn>
                <a:cxn ang="0">
                  <a:pos x="T6" y="T7"/>
                </a:cxn>
                <a:cxn ang="0">
                  <a:pos x="T8" y="T9"/>
                </a:cxn>
              </a:cxnLst>
              <a:rect l="0" t="0" r="r" b="b"/>
              <a:pathLst>
                <a:path w="78" h="17">
                  <a:moveTo>
                    <a:pt x="0" y="0"/>
                  </a:moveTo>
                  <a:lnTo>
                    <a:pt x="2" y="14"/>
                  </a:lnTo>
                  <a:lnTo>
                    <a:pt x="78" y="17"/>
                  </a:lnTo>
                  <a:lnTo>
                    <a:pt x="76"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1" name="任意多边形 134">
              <a:extLst>
                <a:ext uri="{FF2B5EF4-FFF2-40B4-BE49-F238E27FC236}">
                  <a16:creationId xmlns:a16="http://schemas.microsoft.com/office/drawing/2014/main" id="{C2BF5357-6175-6FFC-6E51-594429D8BE79}"/>
                </a:ext>
              </a:extLst>
            </p:cNvPr>
            <p:cNvSpPr/>
            <p:nvPr/>
          </p:nvSpPr>
          <p:spPr bwMode="auto">
            <a:xfrm>
              <a:off x="6576904" y="3301948"/>
              <a:ext cx="336577" cy="1778730"/>
            </a:xfrm>
            <a:custGeom>
              <a:avLst/>
              <a:gdLst>
                <a:gd name="T0" fmla="*/ 73 w 127"/>
                <a:gd name="T1" fmla="*/ 671 h 672"/>
                <a:gd name="T2" fmla="*/ 127 w 127"/>
                <a:gd name="T3" fmla="*/ 672 h 672"/>
                <a:gd name="T4" fmla="*/ 99 w 127"/>
                <a:gd name="T5" fmla="*/ 361 h 672"/>
                <a:gd name="T6" fmla="*/ 100 w 127"/>
                <a:gd name="T7" fmla="*/ 241 h 672"/>
                <a:gd name="T8" fmla="*/ 110 w 127"/>
                <a:gd name="T9" fmla="*/ 86 h 672"/>
                <a:gd name="T10" fmla="*/ 117 w 127"/>
                <a:gd name="T11" fmla="*/ 0 h 672"/>
                <a:gd name="T12" fmla="*/ 4 w 127"/>
                <a:gd name="T13" fmla="*/ 9 h 672"/>
                <a:gd name="T14" fmla="*/ 13 w 127"/>
                <a:gd name="T15" fmla="*/ 361 h 672"/>
                <a:gd name="T16" fmla="*/ 73 w 127"/>
                <a:gd name="T17"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72">
                  <a:moveTo>
                    <a:pt x="73" y="671"/>
                  </a:moveTo>
                  <a:cubicBezTo>
                    <a:pt x="127" y="672"/>
                    <a:pt x="127" y="672"/>
                    <a:pt x="127" y="672"/>
                  </a:cubicBezTo>
                  <a:cubicBezTo>
                    <a:pt x="127" y="672"/>
                    <a:pt x="106" y="460"/>
                    <a:pt x="99" y="361"/>
                  </a:cubicBezTo>
                  <a:cubicBezTo>
                    <a:pt x="97" y="330"/>
                    <a:pt x="98" y="287"/>
                    <a:pt x="100" y="241"/>
                  </a:cubicBezTo>
                  <a:cubicBezTo>
                    <a:pt x="103" y="183"/>
                    <a:pt x="105" y="160"/>
                    <a:pt x="110" y="86"/>
                  </a:cubicBezTo>
                  <a:cubicBezTo>
                    <a:pt x="113" y="34"/>
                    <a:pt x="117" y="0"/>
                    <a:pt x="117" y="0"/>
                  </a:cubicBezTo>
                  <a:cubicBezTo>
                    <a:pt x="4" y="9"/>
                    <a:pt x="4" y="9"/>
                    <a:pt x="4" y="9"/>
                  </a:cubicBezTo>
                  <a:cubicBezTo>
                    <a:pt x="4" y="9"/>
                    <a:pt x="0" y="264"/>
                    <a:pt x="13" y="361"/>
                  </a:cubicBezTo>
                  <a:cubicBezTo>
                    <a:pt x="26" y="462"/>
                    <a:pt x="73" y="671"/>
                    <a:pt x="73" y="671"/>
                  </a:cubicBezTo>
                </a:path>
              </a:pathLst>
            </a:custGeom>
            <a:solidFill>
              <a:srgbClr val="07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2" name="任意多边形 135">
              <a:extLst>
                <a:ext uri="{FF2B5EF4-FFF2-40B4-BE49-F238E27FC236}">
                  <a16:creationId xmlns:a16="http://schemas.microsoft.com/office/drawing/2014/main" id="{AD23FAC8-ECC7-A6DC-4BD5-F25ADA179DF4}"/>
                </a:ext>
              </a:extLst>
            </p:cNvPr>
            <p:cNvSpPr/>
            <p:nvPr/>
          </p:nvSpPr>
          <p:spPr bwMode="auto">
            <a:xfrm>
              <a:off x="6634857" y="5184326"/>
              <a:ext cx="294226" cy="96961"/>
            </a:xfrm>
            <a:custGeom>
              <a:avLst/>
              <a:gdLst>
                <a:gd name="T0" fmla="*/ 67 w 111"/>
                <a:gd name="T1" fmla="*/ 0 h 37"/>
                <a:gd name="T2" fmla="*/ 102 w 111"/>
                <a:gd name="T3" fmla="*/ 0 h 37"/>
                <a:gd name="T4" fmla="*/ 104 w 111"/>
                <a:gd name="T5" fmla="*/ 3 h 37"/>
                <a:gd name="T6" fmla="*/ 110 w 111"/>
                <a:gd name="T7" fmla="*/ 31 h 37"/>
                <a:gd name="T8" fmla="*/ 106 w 111"/>
                <a:gd name="T9" fmla="*/ 37 h 37"/>
                <a:gd name="T10" fmla="*/ 59 w 111"/>
                <a:gd name="T11" fmla="*/ 35 h 37"/>
                <a:gd name="T12" fmla="*/ 16 w 111"/>
                <a:gd name="T13" fmla="*/ 35 h 37"/>
                <a:gd name="T14" fmla="*/ 5 w 111"/>
                <a:gd name="T15" fmla="*/ 21 h 37"/>
                <a:gd name="T16" fmla="*/ 59 w 111"/>
                <a:gd name="T17" fmla="*/ 2 h 37"/>
                <a:gd name="T18" fmla="*/ 67 w 111"/>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37">
                  <a:moveTo>
                    <a:pt x="67" y="0"/>
                  </a:moveTo>
                  <a:cubicBezTo>
                    <a:pt x="102" y="0"/>
                    <a:pt x="102" y="0"/>
                    <a:pt x="102" y="0"/>
                  </a:cubicBezTo>
                  <a:cubicBezTo>
                    <a:pt x="103" y="0"/>
                    <a:pt x="104" y="1"/>
                    <a:pt x="104" y="3"/>
                  </a:cubicBezTo>
                  <a:cubicBezTo>
                    <a:pt x="110" y="31"/>
                    <a:pt x="110" y="31"/>
                    <a:pt x="110" y="31"/>
                  </a:cubicBezTo>
                  <a:cubicBezTo>
                    <a:pt x="111" y="34"/>
                    <a:pt x="109" y="37"/>
                    <a:pt x="106" y="37"/>
                  </a:cubicBezTo>
                  <a:cubicBezTo>
                    <a:pt x="93" y="36"/>
                    <a:pt x="75" y="35"/>
                    <a:pt x="59" y="35"/>
                  </a:cubicBezTo>
                  <a:cubicBezTo>
                    <a:pt x="40" y="35"/>
                    <a:pt x="38" y="36"/>
                    <a:pt x="16" y="35"/>
                  </a:cubicBezTo>
                  <a:cubicBezTo>
                    <a:pt x="3" y="35"/>
                    <a:pt x="0" y="22"/>
                    <a:pt x="5" y="21"/>
                  </a:cubicBezTo>
                  <a:cubicBezTo>
                    <a:pt x="30" y="16"/>
                    <a:pt x="37" y="15"/>
                    <a:pt x="59" y="2"/>
                  </a:cubicBezTo>
                  <a:cubicBezTo>
                    <a:pt x="61" y="1"/>
                    <a:pt x="64" y="0"/>
                    <a:pt x="67" y="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3" name="任意多边形 136">
              <a:extLst>
                <a:ext uri="{FF2B5EF4-FFF2-40B4-BE49-F238E27FC236}">
                  <a16:creationId xmlns:a16="http://schemas.microsoft.com/office/drawing/2014/main" id="{DF59784A-F3A3-CFDC-F253-97D0865141BE}"/>
                </a:ext>
              </a:extLst>
            </p:cNvPr>
            <p:cNvSpPr/>
            <p:nvPr/>
          </p:nvSpPr>
          <p:spPr bwMode="auto">
            <a:xfrm>
              <a:off x="6740735" y="5022725"/>
              <a:ext cx="182777" cy="60183"/>
            </a:xfrm>
            <a:custGeom>
              <a:avLst/>
              <a:gdLst>
                <a:gd name="T0" fmla="*/ 10 w 164"/>
                <a:gd name="T1" fmla="*/ 52 h 54"/>
                <a:gd name="T2" fmla="*/ 164 w 164"/>
                <a:gd name="T3" fmla="*/ 54 h 54"/>
                <a:gd name="T4" fmla="*/ 164 w 164"/>
                <a:gd name="T5" fmla="*/ 4 h 54"/>
                <a:gd name="T6" fmla="*/ 0 w 164"/>
                <a:gd name="T7" fmla="*/ 0 h 54"/>
                <a:gd name="T8" fmla="*/ 10 w 164"/>
                <a:gd name="T9" fmla="*/ 52 h 54"/>
              </a:gdLst>
              <a:ahLst/>
              <a:cxnLst>
                <a:cxn ang="0">
                  <a:pos x="T0" y="T1"/>
                </a:cxn>
                <a:cxn ang="0">
                  <a:pos x="T2" y="T3"/>
                </a:cxn>
                <a:cxn ang="0">
                  <a:pos x="T4" y="T5"/>
                </a:cxn>
                <a:cxn ang="0">
                  <a:pos x="T6" y="T7"/>
                </a:cxn>
                <a:cxn ang="0">
                  <a:pos x="T8" y="T9"/>
                </a:cxn>
              </a:cxnLst>
              <a:rect l="0" t="0" r="r" b="b"/>
              <a:pathLst>
                <a:path w="164" h="54">
                  <a:moveTo>
                    <a:pt x="10" y="52"/>
                  </a:moveTo>
                  <a:lnTo>
                    <a:pt x="164" y="54"/>
                  </a:lnTo>
                  <a:lnTo>
                    <a:pt x="164" y="4"/>
                  </a:lnTo>
                  <a:lnTo>
                    <a:pt x="0" y="0"/>
                  </a:lnTo>
                  <a:lnTo>
                    <a:pt x="10" y="52"/>
                  </a:ln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4" name="任意多边形 137">
              <a:extLst>
                <a:ext uri="{FF2B5EF4-FFF2-40B4-BE49-F238E27FC236}">
                  <a16:creationId xmlns:a16="http://schemas.microsoft.com/office/drawing/2014/main" id="{8B4814A5-0130-157E-8B87-430F632059EB}"/>
                </a:ext>
              </a:extLst>
            </p:cNvPr>
            <p:cNvSpPr/>
            <p:nvPr/>
          </p:nvSpPr>
          <p:spPr bwMode="auto">
            <a:xfrm>
              <a:off x="6740735" y="5022725"/>
              <a:ext cx="182777" cy="60183"/>
            </a:xfrm>
            <a:custGeom>
              <a:avLst/>
              <a:gdLst>
                <a:gd name="T0" fmla="*/ 10 w 164"/>
                <a:gd name="T1" fmla="*/ 52 h 54"/>
                <a:gd name="T2" fmla="*/ 164 w 164"/>
                <a:gd name="T3" fmla="*/ 54 h 54"/>
                <a:gd name="T4" fmla="*/ 164 w 164"/>
                <a:gd name="T5" fmla="*/ 4 h 54"/>
                <a:gd name="T6" fmla="*/ 0 w 164"/>
                <a:gd name="T7" fmla="*/ 0 h 54"/>
                <a:gd name="T8" fmla="*/ 10 w 164"/>
                <a:gd name="T9" fmla="*/ 52 h 54"/>
              </a:gdLst>
              <a:ahLst/>
              <a:cxnLst>
                <a:cxn ang="0">
                  <a:pos x="T0" y="T1"/>
                </a:cxn>
                <a:cxn ang="0">
                  <a:pos x="T2" y="T3"/>
                </a:cxn>
                <a:cxn ang="0">
                  <a:pos x="T4" y="T5"/>
                </a:cxn>
                <a:cxn ang="0">
                  <a:pos x="T6" y="T7"/>
                </a:cxn>
                <a:cxn ang="0">
                  <a:pos x="T8" y="T9"/>
                </a:cxn>
              </a:cxnLst>
              <a:rect l="0" t="0" r="r" b="b"/>
              <a:pathLst>
                <a:path w="164" h="54">
                  <a:moveTo>
                    <a:pt x="10" y="52"/>
                  </a:moveTo>
                  <a:lnTo>
                    <a:pt x="164" y="54"/>
                  </a:lnTo>
                  <a:lnTo>
                    <a:pt x="164" y="4"/>
                  </a:lnTo>
                  <a:lnTo>
                    <a:pt x="0" y="0"/>
                  </a:lnTo>
                  <a:lnTo>
                    <a:pt x="1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5" name="任意多边形 138">
              <a:extLst>
                <a:ext uri="{FF2B5EF4-FFF2-40B4-BE49-F238E27FC236}">
                  <a16:creationId xmlns:a16="http://schemas.microsoft.com/office/drawing/2014/main" id="{1B434BF8-343A-358E-2D79-B0E3D9C08380}"/>
                </a:ext>
              </a:extLst>
            </p:cNvPr>
            <p:cNvSpPr/>
            <p:nvPr/>
          </p:nvSpPr>
          <p:spPr bwMode="auto">
            <a:xfrm>
              <a:off x="6740735" y="5022725"/>
              <a:ext cx="182777" cy="60183"/>
            </a:xfrm>
            <a:custGeom>
              <a:avLst/>
              <a:gdLst>
                <a:gd name="T0" fmla="*/ 0 w 164"/>
                <a:gd name="T1" fmla="*/ 0 h 54"/>
                <a:gd name="T2" fmla="*/ 10 w 164"/>
                <a:gd name="T3" fmla="*/ 52 h 54"/>
                <a:gd name="T4" fmla="*/ 164 w 164"/>
                <a:gd name="T5" fmla="*/ 54 h 54"/>
                <a:gd name="T6" fmla="*/ 164 w 164"/>
                <a:gd name="T7" fmla="*/ 4 h 54"/>
                <a:gd name="T8" fmla="*/ 150 w 164"/>
                <a:gd name="T9" fmla="*/ 4 h 54"/>
                <a:gd name="T10" fmla="*/ 15 w 164"/>
                <a:gd name="T11" fmla="*/ 0 h 54"/>
                <a:gd name="T12" fmla="*/ 0 w 16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64" h="54">
                  <a:moveTo>
                    <a:pt x="0" y="0"/>
                  </a:moveTo>
                  <a:lnTo>
                    <a:pt x="10" y="52"/>
                  </a:lnTo>
                  <a:lnTo>
                    <a:pt x="164" y="54"/>
                  </a:lnTo>
                  <a:lnTo>
                    <a:pt x="164" y="4"/>
                  </a:lnTo>
                  <a:lnTo>
                    <a:pt x="150" y="4"/>
                  </a:lnTo>
                  <a:lnTo>
                    <a:pt x="15" y="0"/>
                  </a:lnTo>
                  <a:lnTo>
                    <a:pt x="0" y="0"/>
                  </a:lnTo>
                  <a:close/>
                </a:path>
              </a:pathLst>
            </a:custGeom>
            <a:solidFill>
              <a:srgbClr val="2D5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6" name="任意多边形 139">
              <a:extLst>
                <a:ext uri="{FF2B5EF4-FFF2-40B4-BE49-F238E27FC236}">
                  <a16:creationId xmlns:a16="http://schemas.microsoft.com/office/drawing/2014/main" id="{846E1243-51A3-E287-710A-C89E6A2BE444}"/>
                </a:ext>
              </a:extLst>
            </p:cNvPr>
            <p:cNvSpPr/>
            <p:nvPr/>
          </p:nvSpPr>
          <p:spPr bwMode="auto">
            <a:xfrm>
              <a:off x="6740735" y="5022725"/>
              <a:ext cx="182777" cy="60183"/>
            </a:xfrm>
            <a:custGeom>
              <a:avLst/>
              <a:gdLst>
                <a:gd name="T0" fmla="*/ 0 w 164"/>
                <a:gd name="T1" fmla="*/ 0 h 54"/>
                <a:gd name="T2" fmla="*/ 10 w 164"/>
                <a:gd name="T3" fmla="*/ 52 h 54"/>
                <a:gd name="T4" fmla="*/ 164 w 164"/>
                <a:gd name="T5" fmla="*/ 54 h 54"/>
                <a:gd name="T6" fmla="*/ 164 w 164"/>
                <a:gd name="T7" fmla="*/ 4 h 54"/>
                <a:gd name="T8" fmla="*/ 150 w 164"/>
                <a:gd name="T9" fmla="*/ 4 h 54"/>
                <a:gd name="T10" fmla="*/ 15 w 164"/>
                <a:gd name="T11" fmla="*/ 0 h 54"/>
                <a:gd name="T12" fmla="*/ 0 w 16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64" h="54">
                  <a:moveTo>
                    <a:pt x="0" y="0"/>
                  </a:moveTo>
                  <a:lnTo>
                    <a:pt x="10" y="52"/>
                  </a:lnTo>
                  <a:lnTo>
                    <a:pt x="164" y="54"/>
                  </a:lnTo>
                  <a:lnTo>
                    <a:pt x="164" y="4"/>
                  </a:lnTo>
                  <a:lnTo>
                    <a:pt x="150" y="4"/>
                  </a:lnTo>
                  <a:lnTo>
                    <a:pt x="1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7" name="任意多边形 140">
              <a:extLst>
                <a:ext uri="{FF2B5EF4-FFF2-40B4-BE49-F238E27FC236}">
                  <a16:creationId xmlns:a16="http://schemas.microsoft.com/office/drawing/2014/main" id="{52EB0728-2EA7-F983-41BC-10690888EA48}"/>
                </a:ext>
              </a:extLst>
            </p:cNvPr>
            <p:cNvSpPr/>
            <p:nvPr/>
          </p:nvSpPr>
          <p:spPr bwMode="auto">
            <a:xfrm>
              <a:off x="6751879" y="5170952"/>
              <a:ext cx="52381" cy="28977"/>
            </a:xfrm>
            <a:custGeom>
              <a:avLst/>
              <a:gdLst>
                <a:gd name="T0" fmla="*/ 19 w 20"/>
                <a:gd name="T1" fmla="*/ 9 h 11"/>
                <a:gd name="T2" fmla="*/ 20 w 20"/>
                <a:gd name="T3" fmla="*/ 9 h 11"/>
                <a:gd name="T4" fmla="*/ 20 w 20"/>
                <a:gd name="T5" fmla="*/ 8 h 11"/>
                <a:gd name="T6" fmla="*/ 1 w 20"/>
                <a:gd name="T7" fmla="*/ 2 h 11"/>
                <a:gd name="T8" fmla="*/ 0 w 20"/>
                <a:gd name="T9" fmla="*/ 4 h 11"/>
                <a:gd name="T10" fmla="*/ 1 w 20"/>
                <a:gd name="T11" fmla="*/ 8 h 11"/>
                <a:gd name="T12" fmla="*/ 19 w 20"/>
                <a:gd name="T13" fmla="*/ 9 h 11"/>
                <a:gd name="T14" fmla="*/ 2 w 20"/>
                <a:gd name="T15" fmla="*/ 4 h 11"/>
                <a:gd name="T16" fmla="*/ 17 w 20"/>
                <a:gd name="T17" fmla="*/ 8 h 11"/>
                <a:gd name="T18" fmla="*/ 2 w 20"/>
                <a:gd name="T19" fmla="*/ 7 h 11"/>
                <a:gd name="T20" fmla="*/ 2 w 20"/>
                <a:gd name="T21" fmla="*/ 5 h 11"/>
                <a:gd name="T22" fmla="*/ 2 w 20"/>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19" y="9"/>
                  </a:moveTo>
                  <a:cubicBezTo>
                    <a:pt x="20" y="9"/>
                    <a:pt x="20" y="9"/>
                    <a:pt x="20" y="9"/>
                  </a:cubicBezTo>
                  <a:cubicBezTo>
                    <a:pt x="20" y="8"/>
                    <a:pt x="20" y="8"/>
                    <a:pt x="20" y="8"/>
                  </a:cubicBezTo>
                  <a:cubicBezTo>
                    <a:pt x="18" y="7"/>
                    <a:pt x="5" y="0"/>
                    <a:pt x="1" y="2"/>
                  </a:cubicBezTo>
                  <a:cubicBezTo>
                    <a:pt x="1" y="3"/>
                    <a:pt x="0" y="4"/>
                    <a:pt x="0" y="4"/>
                  </a:cubicBezTo>
                  <a:cubicBezTo>
                    <a:pt x="0" y="6"/>
                    <a:pt x="0" y="7"/>
                    <a:pt x="1" y="8"/>
                  </a:cubicBezTo>
                  <a:cubicBezTo>
                    <a:pt x="5" y="11"/>
                    <a:pt x="14" y="10"/>
                    <a:pt x="19" y="9"/>
                  </a:cubicBezTo>
                  <a:close/>
                  <a:moveTo>
                    <a:pt x="2" y="4"/>
                  </a:moveTo>
                  <a:cubicBezTo>
                    <a:pt x="5" y="3"/>
                    <a:pt x="12" y="6"/>
                    <a:pt x="17" y="8"/>
                  </a:cubicBezTo>
                  <a:cubicBezTo>
                    <a:pt x="10" y="9"/>
                    <a:pt x="4" y="9"/>
                    <a:pt x="2" y="7"/>
                  </a:cubicBezTo>
                  <a:cubicBezTo>
                    <a:pt x="2" y="6"/>
                    <a:pt x="2" y="6"/>
                    <a:pt x="2" y="5"/>
                  </a:cubicBezTo>
                  <a:cubicBezTo>
                    <a:pt x="2" y="4"/>
                    <a:pt x="2" y="4"/>
                    <a:pt x="2" y="4"/>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8" name="任意多边形 141">
              <a:extLst>
                <a:ext uri="{FF2B5EF4-FFF2-40B4-BE49-F238E27FC236}">
                  <a16:creationId xmlns:a16="http://schemas.microsoft.com/office/drawing/2014/main" id="{26B56B34-A5FE-0D36-F9A8-2417CA971A8C}"/>
                </a:ext>
              </a:extLst>
            </p:cNvPr>
            <p:cNvSpPr/>
            <p:nvPr/>
          </p:nvSpPr>
          <p:spPr bwMode="auto">
            <a:xfrm>
              <a:off x="6770826" y="5154235"/>
              <a:ext cx="33435" cy="40122"/>
            </a:xfrm>
            <a:custGeom>
              <a:avLst/>
              <a:gdLst>
                <a:gd name="T0" fmla="*/ 12 w 13"/>
                <a:gd name="T1" fmla="*/ 15 h 15"/>
                <a:gd name="T2" fmla="*/ 13 w 13"/>
                <a:gd name="T3" fmla="*/ 15 h 15"/>
                <a:gd name="T4" fmla="*/ 13 w 13"/>
                <a:gd name="T5" fmla="*/ 14 h 15"/>
                <a:gd name="T6" fmla="*/ 8 w 13"/>
                <a:gd name="T7" fmla="*/ 2 h 15"/>
                <a:gd name="T8" fmla="*/ 4 w 13"/>
                <a:gd name="T9" fmla="*/ 1 h 15"/>
                <a:gd name="T10" fmla="*/ 1 w 13"/>
                <a:gd name="T11" fmla="*/ 3 h 15"/>
                <a:gd name="T12" fmla="*/ 12 w 13"/>
                <a:gd name="T13" fmla="*/ 15 h 15"/>
                <a:gd name="T14" fmla="*/ 3 w 13"/>
                <a:gd name="T15" fmla="*/ 2 h 15"/>
                <a:gd name="T16" fmla="*/ 4 w 13"/>
                <a:gd name="T17" fmla="*/ 2 h 15"/>
                <a:gd name="T18" fmla="*/ 7 w 13"/>
                <a:gd name="T19" fmla="*/ 3 h 15"/>
                <a:gd name="T20" fmla="*/ 11 w 13"/>
                <a:gd name="T21" fmla="*/ 13 h 15"/>
                <a:gd name="T22" fmla="*/ 3 w 13"/>
                <a:gd name="T23" fmla="*/ 3 h 15"/>
                <a:gd name="T24" fmla="*/ 3 w 13"/>
                <a:gd name="T25" fmla="*/ 2 h 15"/>
                <a:gd name="T26" fmla="*/ 4 w 13"/>
                <a:gd name="T27" fmla="*/ 1 h 15"/>
                <a:gd name="T28" fmla="*/ 4 w 13"/>
                <a:gd name="T2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15"/>
                  </a:moveTo>
                  <a:cubicBezTo>
                    <a:pt x="13" y="15"/>
                    <a:pt x="13" y="15"/>
                    <a:pt x="13" y="15"/>
                  </a:cubicBezTo>
                  <a:cubicBezTo>
                    <a:pt x="13" y="14"/>
                    <a:pt x="13" y="14"/>
                    <a:pt x="13" y="14"/>
                  </a:cubicBezTo>
                  <a:cubicBezTo>
                    <a:pt x="13" y="14"/>
                    <a:pt x="12" y="5"/>
                    <a:pt x="8" y="2"/>
                  </a:cubicBezTo>
                  <a:cubicBezTo>
                    <a:pt x="7" y="1"/>
                    <a:pt x="6" y="0"/>
                    <a:pt x="4" y="1"/>
                  </a:cubicBezTo>
                  <a:cubicBezTo>
                    <a:pt x="2" y="1"/>
                    <a:pt x="1" y="2"/>
                    <a:pt x="1" y="3"/>
                  </a:cubicBezTo>
                  <a:cubicBezTo>
                    <a:pt x="0" y="6"/>
                    <a:pt x="8" y="13"/>
                    <a:pt x="12" y="15"/>
                  </a:cubicBezTo>
                  <a:close/>
                  <a:moveTo>
                    <a:pt x="3" y="2"/>
                  </a:moveTo>
                  <a:cubicBezTo>
                    <a:pt x="4" y="2"/>
                    <a:pt x="4" y="2"/>
                    <a:pt x="4" y="2"/>
                  </a:cubicBezTo>
                  <a:cubicBezTo>
                    <a:pt x="5" y="2"/>
                    <a:pt x="6" y="2"/>
                    <a:pt x="7" y="3"/>
                  </a:cubicBezTo>
                  <a:cubicBezTo>
                    <a:pt x="10" y="5"/>
                    <a:pt x="11" y="11"/>
                    <a:pt x="11" y="13"/>
                  </a:cubicBezTo>
                  <a:cubicBezTo>
                    <a:pt x="7" y="11"/>
                    <a:pt x="2" y="5"/>
                    <a:pt x="3" y="3"/>
                  </a:cubicBezTo>
                  <a:cubicBezTo>
                    <a:pt x="3" y="3"/>
                    <a:pt x="3" y="2"/>
                    <a:pt x="3" y="2"/>
                  </a:cubicBezTo>
                  <a:close/>
                  <a:moveTo>
                    <a:pt x="4" y="1"/>
                  </a:moveTo>
                  <a:cubicBezTo>
                    <a:pt x="4" y="1"/>
                    <a:pt x="4" y="1"/>
                    <a:pt x="4" y="1"/>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39" name="任意多边形 142">
              <a:extLst>
                <a:ext uri="{FF2B5EF4-FFF2-40B4-BE49-F238E27FC236}">
                  <a16:creationId xmlns:a16="http://schemas.microsoft.com/office/drawing/2014/main" id="{0B4DDDA4-04A5-9773-46D4-55D66107CE28}"/>
                </a:ext>
              </a:extLst>
            </p:cNvPr>
            <p:cNvSpPr/>
            <p:nvPr/>
          </p:nvSpPr>
          <p:spPr bwMode="auto">
            <a:xfrm>
              <a:off x="7275691" y="4974801"/>
              <a:ext cx="251875" cy="209525"/>
            </a:xfrm>
            <a:custGeom>
              <a:avLst/>
              <a:gdLst>
                <a:gd name="T0" fmla="*/ 36 w 95"/>
                <a:gd name="T1" fmla="*/ 21 h 79"/>
                <a:gd name="T2" fmla="*/ 69 w 95"/>
                <a:gd name="T3" fmla="*/ 1 h 79"/>
                <a:gd name="T4" fmla="*/ 73 w 95"/>
                <a:gd name="T5" fmla="*/ 1 h 79"/>
                <a:gd name="T6" fmla="*/ 93 w 95"/>
                <a:gd name="T7" fmla="*/ 23 h 79"/>
                <a:gd name="T8" fmla="*/ 92 w 95"/>
                <a:gd name="T9" fmla="*/ 30 h 79"/>
                <a:gd name="T10" fmla="*/ 59 w 95"/>
                <a:gd name="T11" fmla="*/ 48 h 79"/>
                <a:gd name="T12" fmla="*/ 20 w 95"/>
                <a:gd name="T13" fmla="*/ 73 h 79"/>
                <a:gd name="T14" fmla="*/ 4 w 95"/>
                <a:gd name="T15" fmla="*/ 65 h 79"/>
                <a:gd name="T16" fmla="*/ 32 w 95"/>
                <a:gd name="T17" fmla="*/ 25 h 79"/>
                <a:gd name="T18" fmla="*/ 36 w 95"/>
                <a:gd name="T19"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9">
                  <a:moveTo>
                    <a:pt x="36" y="21"/>
                  </a:moveTo>
                  <a:cubicBezTo>
                    <a:pt x="69" y="1"/>
                    <a:pt x="69" y="1"/>
                    <a:pt x="69" y="1"/>
                  </a:cubicBezTo>
                  <a:cubicBezTo>
                    <a:pt x="70" y="0"/>
                    <a:pt x="72" y="0"/>
                    <a:pt x="73" y="1"/>
                  </a:cubicBezTo>
                  <a:cubicBezTo>
                    <a:pt x="93" y="23"/>
                    <a:pt x="93" y="23"/>
                    <a:pt x="93" y="23"/>
                  </a:cubicBezTo>
                  <a:cubicBezTo>
                    <a:pt x="95" y="25"/>
                    <a:pt x="94" y="28"/>
                    <a:pt x="92" y="30"/>
                  </a:cubicBezTo>
                  <a:cubicBezTo>
                    <a:pt x="81" y="36"/>
                    <a:pt x="73" y="40"/>
                    <a:pt x="59" y="48"/>
                  </a:cubicBezTo>
                  <a:cubicBezTo>
                    <a:pt x="51" y="53"/>
                    <a:pt x="31" y="66"/>
                    <a:pt x="20" y="73"/>
                  </a:cubicBezTo>
                  <a:cubicBezTo>
                    <a:pt x="8" y="79"/>
                    <a:pt x="0" y="69"/>
                    <a:pt x="4" y="65"/>
                  </a:cubicBezTo>
                  <a:cubicBezTo>
                    <a:pt x="21" y="47"/>
                    <a:pt x="29" y="35"/>
                    <a:pt x="32" y="25"/>
                  </a:cubicBezTo>
                  <a:cubicBezTo>
                    <a:pt x="33" y="23"/>
                    <a:pt x="34" y="22"/>
                    <a:pt x="36" y="2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0" name="任意多边形 143">
              <a:extLst>
                <a:ext uri="{FF2B5EF4-FFF2-40B4-BE49-F238E27FC236}">
                  <a16:creationId xmlns:a16="http://schemas.microsoft.com/office/drawing/2014/main" id="{D0ABAF40-7666-1A09-95D3-03D880EB3133}"/>
                </a:ext>
              </a:extLst>
            </p:cNvPr>
            <p:cNvSpPr/>
            <p:nvPr/>
          </p:nvSpPr>
          <p:spPr bwMode="auto">
            <a:xfrm>
              <a:off x="6018543" y="2094953"/>
              <a:ext cx="113678" cy="105877"/>
            </a:xfrm>
            <a:custGeom>
              <a:avLst/>
              <a:gdLst>
                <a:gd name="T0" fmla="*/ 37 w 43"/>
                <a:gd name="T1" fmla="*/ 37 h 40"/>
                <a:gd name="T2" fmla="*/ 43 w 43"/>
                <a:gd name="T3" fmla="*/ 9 h 40"/>
                <a:gd name="T4" fmla="*/ 10 w 43"/>
                <a:gd name="T5" fmla="*/ 0 h 40"/>
                <a:gd name="T6" fmla="*/ 19 w 43"/>
                <a:gd name="T7" fmla="*/ 40 h 40"/>
                <a:gd name="T8" fmla="*/ 37 w 43"/>
                <a:gd name="T9" fmla="*/ 37 h 40"/>
              </a:gdLst>
              <a:ahLst/>
              <a:cxnLst>
                <a:cxn ang="0">
                  <a:pos x="T0" y="T1"/>
                </a:cxn>
                <a:cxn ang="0">
                  <a:pos x="T2" y="T3"/>
                </a:cxn>
                <a:cxn ang="0">
                  <a:pos x="T4" y="T5"/>
                </a:cxn>
                <a:cxn ang="0">
                  <a:pos x="T6" y="T7"/>
                </a:cxn>
                <a:cxn ang="0">
                  <a:pos x="T8" y="T9"/>
                </a:cxn>
              </a:cxnLst>
              <a:rect l="0" t="0" r="r" b="b"/>
              <a:pathLst>
                <a:path w="43" h="40">
                  <a:moveTo>
                    <a:pt x="37" y="37"/>
                  </a:moveTo>
                  <a:cubicBezTo>
                    <a:pt x="43" y="9"/>
                    <a:pt x="43" y="9"/>
                    <a:pt x="43" y="9"/>
                  </a:cubicBezTo>
                  <a:cubicBezTo>
                    <a:pt x="10" y="0"/>
                    <a:pt x="10" y="0"/>
                    <a:pt x="10" y="0"/>
                  </a:cubicBezTo>
                  <a:cubicBezTo>
                    <a:pt x="10" y="0"/>
                    <a:pt x="0" y="27"/>
                    <a:pt x="19" y="40"/>
                  </a:cubicBezTo>
                  <a:lnTo>
                    <a:pt x="37" y="37"/>
                  </a:ln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1" name="任意多边形 144">
              <a:extLst>
                <a:ext uri="{FF2B5EF4-FFF2-40B4-BE49-F238E27FC236}">
                  <a16:creationId xmlns:a16="http://schemas.microsoft.com/office/drawing/2014/main" id="{53F77967-6E28-899A-56B4-C2F113101621}"/>
                </a:ext>
              </a:extLst>
            </p:cNvPr>
            <p:cNvSpPr/>
            <p:nvPr/>
          </p:nvSpPr>
          <p:spPr bwMode="auto">
            <a:xfrm>
              <a:off x="6045291" y="2010251"/>
              <a:ext cx="86930" cy="108106"/>
            </a:xfrm>
            <a:custGeom>
              <a:avLst/>
              <a:gdLst>
                <a:gd name="T0" fmla="*/ 69 w 78"/>
                <a:gd name="T1" fmla="*/ 33 h 97"/>
                <a:gd name="T2" fmla="*/ 7 w 78"/>
                <a:gd name="T3" fmla="*/ 0 h 97"/>
                <a:gd name="T4" fmla="*/ 0 w 78"/>
                <a:gd name="T5" fmla="*/ 76 h 97"/>
                <a:gd name="T6" fmla="*/ 78 w 78"/>
                <a:gd name="T7" fmla="*/ 97 h 97"/>
                <a:gd name="T8" fmla="*/ 69 w 78"/>
                <a:gd name="T9" fmla="*/ 33 h 97"/>
              </a:gdLst>
              <a:ahLst/>
              <a:cxnLst>
                <a:cxn ang="0">
                  <a:pos x="T0" y="T1"/>
                </a:cxn>
                <a:cxn ang="0">
                  <a:pos x="T2" y="T3"/>
                </a:cxn>
                <a:cxn ang="0">
                  <a:pos x="T4" y="T5"/>
                </a:cxn>
                <a:cxn ang="0">
                  <a:pos x="T6" y="T7"/>
                </a:cxn>
                <a:cxn ang="0">
                  <a:pos x="T8" y="T9"/>
                </a:cxn>
              </a:cxnLst>
              <a:rect l="0" t="0" r="r" b="b"/>
              <a:pathLst>
                <a:path w="78" h="97">
                  <a:moveTo>
                    <a:pt x="69" y="33"/>
                  </a:moveTo>
                  <a:lnTo>
                    <a:pt x="7" y="0"/>
                  </a:lnTo>
                  <a:lnTo>
                    <a:pt x="0" y="76"/>
                  </a:lnTo>
                  <a:lnTo>
                    <a:pt x="78" y="97"/>
                  </a:lnTo>
                  <a:lnTo>
                    <a:pt x="69" y="33"/>
                  </a:ln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2" name="任意多边形 145">
              <a:extLst>
                <a:ext uri="{FF2B5EF4-FFF2-40B4-BE49-F238E27FC236}">
                  <a16:creationId xmlns:a16="http://schemas.microsoft.com/office/drawing/2014/main" id="{39BA0412-29F8-09E3-A802-853F0D0C4F77}"/>
                </a:ext>
              </a:extLst>
            </p:cNvPr>
            <p:cNvSpPr/>
            <p:nvPr/>
          </p:nvSpPr>
          <p:spPr bwMode="auto">
            <a:xfrm>
              <a:off x="6053092" y="2166280"/>
              <a:ext cx="537185" cy="569506"/>
            </a:xfrm>
            <a:custGeom>
              <a:avLst/>
              <a:gdLst>
                <a:gd name="T0" fmla="*/ 185 w 203"/>
                <a:gd name="T1" fmla="*/ 215 h 215"/>
                <a:gd name="T2" fmla="*/ 150 w 203"/>
                <a:gd name="T3" fmla="*/ 203 h 215"/>
                <a:gd name="T4" fmla="*/ 116 w 203"/>
                <a:gd name="T5" fmla="*/ 190 h 215"/>
                <a:gd name="T6" fmla="*/ 83 w 203"/>
                <a:gd name="T7" fmla="*/ 174 h 215"/>
                <a:gd name="T8" fmla="*/ 66 w 203"/>
                <a:gd name="T9" fmla="*/ 165 h 215"/>
                <a:gd name="T10" fmla="*/ 58 w 203"/>
                <a:gd name="T11" fmla="*/ 160 h 215"/>
                <a:gd name="T12" fmla="*/ 56 w 203"/>
                <a:gd name="T13" fmla="*/ 158 h 215"/>
                <a:gd name="T14" fmla="*/ 53 w 203"/>
                <a:gd name="T15" fmla="*/ 156 h 215"/>
                <a:gd name="T16" fmla="*/ 47 w 203"/>
                <a:gd name="T17" fmla="*/ 152 h 215"/>
                <a:gd name="T18" fmla="*/ 31 w 203"/>
                <a:gd name="T19" fmla="*/ 133 h 215"/>
                <a:gd name="T20" fmla="*/ 21 w 203"/>
                <a:gd name="T21" fmla="*/ 114 h 215"/>
                <a:gd name="T22" fmla="*/ 9 w 203"/>
                <a:gd name="T23" fmla="*/ 77 h 215"/>
                <a:gd name="T24" fmla="*/ 2 w 203"/>
                <a:gd name="T25" fmla="*/ 40 h 215"/>
                <a:gd name="T26" fmla="*/ 0 w 203"/>
                <a:gd name="T27" fmla="*/ 3 h 215"/>
                <a:gd name="T28" fmla="*/ 29 w 203"/>
                <a:gd name="T29" fmla="*/ 0 h 215"/>
                <a:gd name="T30" fmla="*/ 51 w 203"/>
                <a:gd name="T31" fmla="*/ 63 h 215"/>
                <a:gd name="T32" fmla="*/ 65 w 203"/>
                <a:gd name="T33" fmla="*/ 92 h 215"/>
                <a:gd name="T34" fmla="*/ 73 w 203"/>
                <a:gd name="T35" fmla="*/ 103 h 215"/>
                <a:gd name="T36" fmla="*/ 81 w 203"/>
                <a:gd name="T37" fmla="*/ 110 h 215"/>
                <a:gd name="T38" fmla="*/ 82 w 203"/>
                <a:gd name="T39" fmla="*/ 111 h 215"/>
                <a:gd name="T40" fmla="*/ 83 w 203"/>
                <a:gd name="T41" fmla="*/ 111 h 215"/>
                <a:gd name="T42" fmla="*/ 85 w 203"/>
                <a:gd name="T43" fmla="*/ 112 h 215"/>
                <a:gd name="T44" fmla="*/ 92 w 203"/>
                <a:gd name="T45" fmla="*/ 116 h 215"/>
                <a:gd name="T46" fmla="*/ 107 w 203"/>
                <a:gd name="T47" fmla="*/ 122 h 215"/>
                <a:gd name="T48" fmla="*/ 139 w 203"/>
                <a:gd name="T49" fmla="*/ 135 h 215"/>
                <a:gd name="T50" fmla="*/ 171 w 203"/>
                <a:gd name="T51" fmla="*/ 146 h 215"/>
                <a:gd name="T52" fmla="*/ 203 w 203"/>
                <a:gd name="T53" fmla="*/ 157 h 215"/>
                <a:gd name="T54" fmla="*/ 185 w 203"/>
                <a:gd name="T55"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215">
                  <a:moveTo>
                    <a:pt x="185" y="215"/>
                  </a:moveTo>
                  <a:cubicBezTo>
                    <a:pt x="173" y="211"/>
                    <a:pt x="162" y="207"/>
                    <a:pt x="150" y="203"/>
                  </a:cubicBezTo>
                  <a:cubicBezTo>
                    <a:pt x="139" y="199"/>
                    <a:pt x="127" y="195"/>
                    <a:pt x="116" y="190"/>
                  </a:cubicBezTo>
                  <a:cubicBezTo>
                    <a:pt x="105" y="185"/>
                    <a:pt x="94" y="179"/>
                    <a:pt x="83" y="174"/>
                  </a:cubicBezTo>
                  <a:cubicBezTo>
                    <a:pt x="77" y="171"/>
                    <a:pt x="72" y="168"/>
                    <a:pt x="66" y="165"/>
                  </a:cubicBezTo>
                  <a:cubicBezTo>
                    <a:pt x="58" y="160"/>
                    <a:pt x="58" y="160"/>
                    <a:pt x="58" y="160"/>
                  </a:cubicBezTo>
                  <a:cubicBezTo>
                    <a:pt x="56" y="158"/>
                    <a:pt x="56" y="158"/>
                    <a:pt x="56" y="158"/>
                  </a:cubicBezTo>
                  <a:cubicBezTo>
                    <a:pt x="53" y="156"/>
                    <a:pt x="53" y="156"/>
                    <a:pt x="53" y="156"/>
                  </a:cubicBezTo>
                  <a:cubicBezTo>
                    <a:pt x="51" y="155"/>
                    <a:pt x="49" y="153"/>
                    <a:pt x="47" y="152"/>
                  </a:cubicBezTo>
                  <a:cubicBezTo>
                    <a:pt x="40" y="146"/>
                    <a:pt x="35" y="140"/>
                    <a:pt x="31" y="133"/>
                  </a:cubicBezTo>
                  <a:cubicBezTo>
                    <a:pt x="27" y="127"/>
                    <a:pt x="24" y="121"/>
                    <a:pt x="21" y="114"/>
                  </a:cubicBezTo>
                  <a:cubicBezTo>
                    <a:pt x="16" y="102"/>
                    <a:pt x="12" y="90"/>
                    <a:pt x="9" y="77"/>
                  </a:cubicBezTo>
                  <a:cubicBezTo>
                    <a:pt x="6" y="65"/>
                    <a:pt x="4" y="53"/>
                    <a:pt x="2" y="40"/>
                  </a:cubicBezTo>
                  <a:cubicBezTo>
                    <a:pt x="1" y="28"/>
                    <a:pt x="0" y="16"/>
                    <a:pt x="0" y="3"/>
                  </a:cubicBezTo>
                  <a:cubicBezTo>
                    <a:pt x="29" y="0"/>
                    <a:pt x="29" y="0"/>
                    <a:pt x="29" y="0"/>
                  </a:cubicBezTo>
                  <a:cubicBezTo>
                    <a:pt x="36" y="21"/>
                    <a:pt x="43" y="43"/>
                    <a:pt x="51" y="63"/>
                  </a:cubicBezTo>
                  <a:cubicBezTo>
                    <a:pt x="55" y="74"/>
                    <a:pt x="60" y="83"/>
                    <a:pt x="65" y="92"/>
                  </a:cubicBezTo>
                  <a:cubicBezTo>
                    <a:pt x="68" y="96"/>
                    <a:pt x="70" y="100"/>
                    <a:pt x="73" y="103"/>
                  </a:cubicBezTo>
                  <a:cubicBezTo>
                    <a:pt x="76" y="106"/>
                    <a:pt x="79" y="109"/>
                    <a:pt x="81" y="110"/>
                  </a:cubicBezTo>
                  <a:cubicBezTo>
                    <a:pt x="81" y="110"/>
                    <a:pt x="82" y="111"/>
                    <a:pt x="82" y="111"/>
                  </a:cubicBezTo>
                  <a:cubicBezTo>
                    <a:pt x="83" y="111"/>
                    <a:pt x="83" y="111"/>
                    <a:pt x="83" y="111"/>
                  </a:cubicBezTo>
                  <a:cubicBezTo>
                    <a:pt x="85" y="112"/>
                    <a:pt x="85" y="112"/>
                    <a:pt x="85" y="112"/>
                  </a:cubicBezTo>
                  <a:cubicBezTo>
                    <a:pt x="92" y="116"/>
                    <a:pt x="92" y="116"/>
                    <a:pt x="92" y="116"/>
                  </a:cubicBezTo>
                  <a:cubicBezTo>
                    <a:pt x="97" y="118"/>
                    <a:pt x="102" y="120"/>
                    <a:pt x="107" y="122"/>
                  </a:cubicBezTo>
                  <a:cubicBezTo>
                    <a:pt x="118" y="127"/>
                    <a:pt x="128" y="131"/>
                    <a:pt x="139" y="135"/>
                  </a:cubicBezTo>
                  <a:cubicBezTo>
                    <a:pt x="149" y="139"/>
                    <a:pt x="160" y="143"/>
                    <a:pt x="171" y="146"/>
                  </a:cubicBezTo>
                  <a:cubicBezTo>
                    <a:pt x="203" y="157"/>
                    <a:pt x="203" y="157"/>
                    <a:pt x="203" y="157"/>
                  </a:cubicBezTo>
                  <a:cubicBezTo>
                    <a:pt x="185" y="215"/>
                    <a:pt x="185" y="215"/>
                    <a:pt x="185" y="215"/>
                  </a:cubicBezTo>
                </a:path>
              </a:pathLst>
            </a:custGeom>
            <a:solidFill>
              <a:srgbClr val="07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3" name="任意多边形 146">
              <a:extLst>
                <a:ext uri="{FF2B5EF4-FFF2-40B4-BE49-F238E27FC236}">
                  <a16:creationId xmlns:a16="http://schemas.microsoft.com/office/drawing/2014/main" id="{9FEF9539-4E19-4C23-0C84-C59D7C216DBD}"/>
                </a:ext>
              </a:extLst>
            </p:cNvPr>
            <p:cNvSpPr/>
            <p:nvPr/>
          </p:nvSpPr>
          <p:spPr bwMode="auto">
            <a:xfrm>
              <a:off x="6648231" y="2325653"/>
              <a:ext cx="217326" cy="314287"/>
            </a:xfrm>
            <a:custGeom>
              <a:avLst/>
              <a:gdLst>
                <a:gd name="T0" fmla="*/ 66 w 82"/>
                <a:gd name="T1" fmla="*/ 0 h 119"/>
                <a:gd name="T2" fmla="*/ 82 w 82"/>
                <a:gd name="T3" fmla="*/ 81 h 119"/>
                <a:gd name="T4" fmla="*/ 27 w 82"/>
                <a:gd name="T5" fmla="*/ 115 h 119"/>
                <a:gd name="T6" fmla="*/ 9 w 82"/>
                <a:gd name="T7" fmla="*/ 88 h 119"/>
                <a:gd name="T8" fmla="*/ 25 w 82"/>
                <a:gd name="T9" fmla="*/ 42 h 119"/>
                <a:gd name="T10" fmla="*/ 66 w 82"/>
                <a:gd name="T11" fmla="*/ 0 h 119"/>
              </a:gdLst>
              <a:ahLst/>
              <a:cxnLst>
                <a:cxn ang="0">
                  <a:pos x="T0" y="T1"/>
                </a:cxn>
                <a:cxn ang="0">
                  <a:pos x="T2" y="T3"/>
                </a:cxn>
                <a:cxn ang="0">
                  <a:pos x="T4" y="T5"/>
                </a:cxn>
                <a:cxn ang="0">
                  <a:pos x="T6" y="T7"/>
                </a:cxn>
                <a:cxn ang="0">
                  <a:pos x="T8" y="T9"/>
                </a:cxn>
                <a:cxn ang="0">
                  <a:pos x="T10" y="T11"/>
                </a:cxn>
              </a:cxnLst>
              <a:rect l="0" t="0" r="r" b="b"/>
              <a:pathLst>
                <a:path w="82" h="119">
                  <a:moveTo>
                    <a:pt x="66" y="0"/>
                  </a:moveTo>
                  <a:cubicBezTo>
                    <a:pt x="64" y="24"/>
                    <a:pt x="64" y="67"/>
                    <a:pt x="82" y="81"/>
                  </a:cubicBezTo>
                  <a:cubicBezTo>
                    <a:pt x="70" y="95"/>
                    <a:pt x="55" y="111"/>
                    <a:pt x="27" y="115"/>
                  </a:cubicBezTo>
                  <a:cubicBezTo>
                    <a:pt x="0" y="119"/>
                    <a:pt x="3" y="99"/>
                    <a:pt x="9" y="88"/>
                  </a:cubicBezTo>
                  <a:cubicBezTo>
                    <a:pt x="34" y="79"/>
                    <a:pt x="32" y="60"/>
                    <a:pt x="25" y="42"/>
                  </a:cubicBezTo>
                  <a:lnTo>
                    <a:pt x="66" y="0"/>
                  </a:ln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4" name="任意多边形 147">
              <a:extLst>
                <a:ext uri="{FF2B5EF4-FFF2-40B4-BE49-F238E27FC236}">
                  <a16:creationId xmlns:a16="http://schemas.microsoft.com/office/drawing/2014/main" id="{4C4A938D-BB42-CB7C-D4B1-9927EC9D3816}"/>
                </a:ext>
              </a:extLst>
            </p:cNvPr>
            <p:cNvSpPr/>
            <p:nvPr/>
          </p:nvSpPr>
          <p:spPr bwMode="auto">
            <a:xfrm>
              <a:off x="6613682" y="2250982"/>
              <a:ext cx="18947" cy="23405"/>
            </a:xfrm>
            <a:custGeom>
              <a:avLst/>
              <a:gdLst>
                <a:gd name="T0" fmla="*/ 7 w 7"/>
                <a:gd name="T1" fmla="*/ 5 h 9"/>
                <a:gd name="T2" fmla="*/ 3 w 7"/>
                <a:gd name="T3" fmla="*/ 9 h 9"/>
                <a:gd name="T4" fmla="*/ 1 w 7"/>
                <a:gd name="T5" fmla="*/ 4 h 9"/>
                <a:gd name="T6" fmla="*/ 4 w 7"/>
                <a:gd name="T7" fmla="*/ 0 h 9"/>
                <a:gd name="T8" fmla="*/ 7 w 7"/>
                <a:gd name="T9" fmla="*/ 5 h 9"/>
              </a:gdLst>
              <a:ahLst/>
              <a:cxnLst>
                <a:cxn ang="0">
                  <a:pos x="T0" y="T1"/>
                </a:cxn>
                <a:cxn ang="0">
                  <a:pos x="T2" y="T3"/>
                </a:cxn>
                <a:cxn ang="0">
                  <a:pos x="T4" y="T5"/>
                </a:cxn>
                <a:cxn ang="0">
                  <a:pos x="T6" y="T7"/>
                </a:cxn>
                <a:cxn ang="0">
                  <a:pos x="T8" y="T9"/>
                </a:cxn>
              </a:cxnLst>
              <a:rect l="0" t="0" r="r" b="b"/>
              <a:pathLst>
                <a:path w="7" h="9">
                  <a:moveTo>
                    <a:pt x="7" y="5"/>
                  </a:moveTo>
                  <a:cubicBezTo>
                    <a:pt x="7" y="7"/>
                    <a:pt x="5" y="9"/>
                    <a:pt x="3" y="9"/>
                  </a:cubicBezTo>
                  <a:cubicBezTo>
                    <a:pt x="2" y="9"/>
                    <a:pt x="0" y="7"/>
                    <a:pt x="1" y="4"/>
                  </a:cubicBezTo>
                  <a:cubicBezTo>
                    <a:pt x="1" y="2"/>
                    <a:pt x="3" y="0"/>
                    <a:pt x="4" y="0"/>
                  </a:cubicBezTo>
                  <a:cubicBezTo>
                    <a:pt x="6" y="0"/>
                    <a:pt x="7" y="2"/>
                    <a:pt x="7" y="5"/>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5" name="任意多边形 148">
              <a:extLst>
                <a:ext uri="{FF2B5EF4-FFF2-40B4-BE49-F238E27FC236}">
                  <a16:creationId xmlns:a16="http://schemas.microsoft.com/office/drawing/2014/main" id="{A4FFD516-138B-BDD6-D03C-B655E4351378}"/>
                </a:ext>
              </a:extLst>
            </p:cNvPr>
            <p:cNvSpPr/>
            <p:nvPr/>
          </p:nvSpPr>
          <p:spPr bwMode="auto">
            <a:xfrm>
              <a:off x="6590278" y="2269928"/>
              <a:ext cx="40122" cy="67984"/>
            </a:xfrm>
            <a:custGeom>
              <a:avLst/>
              <a:gdLst>
                <a:gd name="T0" fmla="*/ 15 w 15"/>
                <a:gd name="T1" fmla="*/ 0 h 26"/>
                <a:gd name="T2" fmla="*/ 0 w 15"/>
                <a:gd name="T3" fmla="*/ 21 h 26"/>
                <a:gd name="T4" fmla="*/ 12 w 15"/>
                <a:gd name="T5" fmla="*/ 25 h 26"/>
                <a:gd name="T6" fmla="*/ 15 w 15"/>
                <a:gd name="T7" fmla="*/ 0 h 26"/>
              </a:gdLst>
              <a:ahLst/>
              <a:cxnLst>
                <a:cxn ang="0">
                  <a:pos x="T0" y="T1"/>
                </a:cxn>
                <a:cxn ang="0">
                  <a:pos x="T2" y="T3"/>
                </a:cxn>
                <a:cxn ang="0">
                  <a:pos x="T4" y="T5"/>
                </a:cxn>
                <a:cxn ang="0">
                  <a:pos x="T6" y="T7"/>
                </a:cxn>
              </a:cxnLst>
              <a:rect l="0" t="0" r="r" b="b"/>
              <a:pathLst>
                <a:path w="15" h="26">
                  <a:moveTo>
                    <a:pt x="15" y="0"/>
                  </a:moveTo>
                  <a:cubicBezTo>
                    <a:pt x="15" y="0"/>
                    <a:pt x="8" y="15"/>
                    <a:pt x="0" y="21"/>
                  </a:cubicBezTo>
                  <a:cubicBezTo>
                    <a:pt x="5" y="26"/>
                    <a:pt x="12" y="25"/>
                    <a:pt x="12" y="25"/>
                  </a:cubicBezTo>
                  <a:lnTo>
                    <a:pt x="15" y="0"/>
                  </a:lnTo>
                  <a:close/>
                </a:path>
              </a:pathLst>
            </a:custGeom>
            <a:solidFill>
              <a:srgbClr val="ED84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6" name="任意多边形 149">
              <a:extLst>
                <a:ext uri="{FF2B5EF4-FFF2-40B4-BE49-F238E27FC236}">
                  <a16:creationId xmlns:a16="http://schemas.microsoft.com/office/drawing/2014/main" id="{2F30E3B8-C4D2-0732-931D-35A6BDF1CC80}"/>
                </a:ext>
              </a:extLst>
            </p:cNvPr>
            <p:cNvSpPr/>
            <p:nvPr/>
          </p:nvSpPr>
          <p:spPr bwMode="auto">
            <a:xfrm>
              <a:off x="6627056" y="2203059"/>
              <a:ext cx="28977" cy="34550"/>
            </a:xfrm>
            <a:custGeom>
              <a:avLst/>
              <a:gdLst>
                <a:gd name="T0" fmla="*/ 9 w 11"/>
                <a:gd name="T1" fmla="*/ 13 h 13"/>
                <a:gd name="T2" fmla="*/ 8 w 11"/>
                <a:gd name="T3" fmla="*/ 12 h 13"/>
                <a:gd name="T4" fmla="*/ 1 w 11"/>
                <a:gd name="T5" fmla="*/ 4 h 13"/>
                <a:gd name="T6" fmla="*/ 0 w 11"/>
                <a:gd name="T7" fmla="*/ 2 h 13"/>
                <a:gd name="T8" fmla="*/ 2 w 11"/>
                <a:gd name="T9" fmla="*/ 1 h 13"/>
                <a:gd name="T10" fmla="*/ 11 w 11"/>
                <a:gd name="T11" fmla="*/ 11 h 13"/>
                <a:gd name="T12" fmla="*/ 10 w 11"/>
                <a:gd name="T13" fmla="*/ 13 h 13"/>
                <a:gd name="T14" fmla="*/ 9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9" y="13"/>
                  </a:moveTo>
                  <a:cubicBezTo>
                    <a:pt x="8" y="13"/>
                    <a:pt x="8" y="13"/>
                    <a:pt x="8" y="12"/>
                  </a:cubicBezTo>
                  <a:cubicBezTo>
                    <a:pt x="6" y="6"/>
                    <a:pt x="1" y="4"/>
                    <a:pt x="1" y="4"/>
                  </a:cubicBezTo>
                  <a:cubicBezTo>
                    <a:pt x="0" y="3"/>
                    <a:pt x="0" y="2"/>
                    <a:pt x="0" y="2"/>
                  </a:cubicBezTo>
                  <a:cubicBezTo>
                    <a:pt x="0" y="1"/>
                    <a:pt x="1" y="0"/>
                    <a:pt x="2" y="1"/>
                  </a:cubicBezTo>
                  <a:cubicBezTo>
                    <a:pt x="2" y="1"/>
                    <a:pt x="9" y="3"/>
                    <a:pt x="11" y="11"/>
                  </a:cubicBezTo>
                  <a:cubicBezTo>
                    <a:pt x="11" y="12"/>
                    <a:pt x="10" y="13"/>
                    <a:pt x="10" y="13"/>
                  </a:cubicBezTo>
                  <a:lnTo>
                    <a:pt x="9" y="13"/>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7" name="任意多边形 150">
              <a:extLst>
                <a:ext uri="{FF2B5EF4-FFF2-40B4-BE49-F238E27FC236}">
                  <a16:creationId xmlns:a16="http://schemas.microsoft.com/office/drawing/2014/main" id="{12BC741C-EBA5-F696-CC70-125FBA03C225}"/>
                </a:ext>
              </a:extLst>
            </p:cNvPr>
            <p:cNvSpPr/>
            <p:nvPr/>
          </p:nvSpPr>
          <p:spPr bwMode="auto">
            <a:xfrm>
              <a:off x="6609224" y="2113899"/>
              <a:ext cx="271936" cy="381156"/>
            </a:xfrm>
            <a:custGeom>
              <a:avLst/>
              <a:gdLst>
                <a:gd name="T0" fmla="*/ 97 w 103"/>
                <a:gd name="T1" fmla="*/ 59 h 144"/>
                <a:gd name="T2" fmla="*/ 70 w 103"/>
                <a:gd name="T3" fmla="*/ 123 h 144"/>
                <a:gd name="T4" fmla="*/ 3 w 103"/>
                <a:gd name="T5" fmla="*/ 92 h 144"/>
                <a:gd name="T6" fmla="*/ 43 w 103"/>
                <a:gd name="T7" fmla="*/ 8 h 144"/>
                <a:gd name="T8" fmla="*/ 97 w 103"/>
                <a:gd name="T9" fmla="*/ 59 h 144"/>
              </a:gdLst>
              <a:ahLst/>
              <a:cxnLst>
                <a:cxn ang="0">
                  <a:pos x="T0" y="T1"/>
                </a:cxn>
                <a:cxn ang="0">
                  <a:pos x="T2" y="T3"/>
                </a:cxn>
                <a:cxn ang="0">
                  <a:pos x="T4" y="T5"/>
                </a:cxn>
                <a:cxn ang="0">
                  <a:pos x="T6" y="T7"/>
                </a:cxn>
                <a:cxn ang="0">
                  <a:pos x="T8" y="T9"/>
                </a:cxn>
              </a:cxnLst>
              <a:rect l="0" t="0" r="r" b="b"/>
              <a:pathLst>
                <a:path w="103" h="144">
                  <a:moveTo>
                    <a:pt x="97" y="59"/>
                  </a:moveTo>
                  <a:cubicBezTo>
                    <a:pt x="91" y="90"/>
                    <a:pt x="89" y="109"/>
                    <a:pt x="70" y="123"/>
                  </a:cubicBezTo>
                  <a:cubicBezTo>
                    <a:pt x="43" y="144"/>
                    <a:pt x="6" y="124"/>
                    <a:pt x="3" y="92"/>
                  </a:cubicBezTo>
                  <a:cubicBezTo>
                    <a:pt x="0" y="63"/>
                    <a:pt x="11" y="16"/>
                    <a:pt x="43" y="8"/>
                  </a:cubicBezTo>
                  <a:cubicBezTo>
                    <a:pt x="75" y="0"/>
                    <a:pt x="103" y="28"/>
                    <a:pt x="97" y="59"/>
                  </a:cubicBez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8" name="任意多边形 151">
              <a:extLst>
                <a:ext uri="{FF2B5EF4-FFF2-40B4-BE49-F238E27FC236}">
                  <a16:creationId xmlns:a16="http://schemas.microsoft.com/office/drawing/2014/main" id="{F166BBBE-7D7F-730F-478B-F12C3C300ED7}"/>
                </a:ext>
              </a:extLst>
            </p:cNvPr>
            <p:cNvSpPr/>
            <p:nvPr/>
          </p:nvSpPr>
          <p:spPr bwMode="auto">
            <a:xfrm>
              <a:off x="6619255" y="2052602"/>
              <a:ext cx="367783" cy="362210"/>
            </a:xfrm>
            <a:custGeom>
              <a:avLst/>
              <a:gdLst>
                <a:gd name="T0" fmla="*/ 29 w 139"/>
                <a:gd name="T1" fmla="*/ 91 h 137"/>
                <a:gd name="T2" fmla="*/ 29 w 139"/>
                <a:gd name="T3" fmla="*/ 47 h 137"/>
                <a:gd name="T4" fmla="*/ 0 w 139"/>
                <a:gd name="T5" fmla="*/ 32 h 137"/>
                <a:gd name="T6" fmla="*/ 67 w 139"/>
                <a:gd name="T7" fmla="*/ 5 h 137"/>
                <a:gd name="T8" fmla="*/ 129 w 139"/>
                <a:gd name="T9" fmla="*/ 27 h 137"/>
                <a:gd name="T10" fmla="*/ 122 w 139"/>
                <a:gd name="T11" fmla="*/ 51 h 137"/>
                <a:gd name="T12" fmla="*/ 76 w 139"/>
                <a:gd name="T13" fmla="*/ 136 h 137"/>
                <a:gd name="T14" fmla="*/ 51 w 139"/>
                <a:gd name="T15" fmla="*/ 137 h 137"/>
                <a:gd name="T16" fmla="*/ 46 w 139"/>
                <a:gd name="T17" fmla="*/ 135 h 137"/>
                <a:gd name="T18" fmla="*/ 29 w 139"/>
                <a:gd name="T19"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7">
                  <a:moveTo>
                    <a:pt x="29" y="91"/>
                  </a:moveTo>
                  <a:cubicBezTo>
                    <a:pt x="20" y="80"/>
                    <a:pt x="24" y="58"/>
                    <a:pt x="29" y="47"/>
                  </a:cubicBezTo>
                  <a:cubicBezTo>
                    <a:pt x="23" y="52"/>
                    <a:pt x="0" y="50"/>
                    <a:pt x="0" y="32"/>
                  </a:cubicBezTo>
                  <a:cubicBezTo>
                    <a:pt x="0" y="6"/>
                    <a:pt x="43" y="0"/>
                    <a:pt x="67" y="5"/>
                  </a:cubicBezTo>
                  <a:cubicBezTo>
                    <a:pt x="95" y="10"/>
                    <a:pt x="120" y="36"/>
                    <a:pt x="129" y="27"/>
                  </a:cubicBezTo>
                  <a:cubicBezTo>
                    <a:pt x="139" y="44"/>
                    <a:pt x="122" y="51"/>
                    <a:pt x="122" y="51"/>
                  </a:cubicBezTo>
                  <a:cubicBezTo>
                    <a:pt x="122" y="51"/>
                    <a:pt x="139" y="94"/>
                    <a:pt x="76" y="136"/>
                  </a:cubicBezTo>
                  <a:cubicBezTo>
                    <a:pt x="70" y="135"/>
                    <a:pt x="63" y="134"/>
                    <a:pt x="51" y="137"/>
                  </a:cubicBezTo>
                  <a:cubicBezTo>
                    <a:pt x="49" y="137"/>
                    <a:pt x="47" y="136"/>
                    <a:pt x="46" y="135"/>
                  </a:cubicBezTo>
                  <a:cubicBezTo>
                    <a:pt x="39" y="128"/>
                    <a:pt x="22" y="109"/>
                    <a:pt x="29" y="91"/>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49" name="任意多边形 152">
              <a:extLst>
                <a:ext uri="{FF2B5EF4-FFF2-40B4-BE49-F238E27FC236}">
                  <a16:creationId xmlns:a16="http://schemas.microsoft.com/office/drawing/2014/main" id="{FDA9831C-2F2F-C341-B4EF-7E7BBF6EF885}"/>
                </a:ext>
              </a:extLst>
            </p:cNvPr>
            <p:cNvSpPr/>
            <p:nvPr/>
          </p:nvSpPr>
          <p:spPr bwMode="auto">
            <a:xfrm>
              <a:off x="6934656" y="2168509"/>
              <a:ext cx="42351" cy="30092"/>
            </a:xfrm>
            <a:custGeom>
              <a:avLst/>
              <a:gdLst>
                <a:gd name="T0" fmla="*/ 0 w 16"/>
                <a:gd name="T1" fmla="*/ 6 h 11"/>
                <a:gd name="T2" fmla="*/ 16 w 16"/>
                <a:gd name="T3" fmla="*/ 0 h 11"/>
                <a:gd name="T4" fmla="*/ 0 w 16"/>
                <a:gd name="T5" fmla="*/ 6 h 11"/>
              </a:gdLst>
              <a:ahLst/>
              <a:cxnLst>
                <a:cxn ang="0">
                  <a:pos x="T0" y="T1"/>
                </a:cxn>
                <a:cxn ang="0">
                  <a:pos x="T2" y="T3"/>
                </a:cxn>
                <a:cxn ang="0">
                  <a:pos x="T4" y="T5"/>
                </a:cxn>
              </a:cxnLst>
              <a:rect l="0" t="0" r="r" b="b"/>
              <a:pathLst>
                <a:path w="16" h="11">
                  <a:moveTo>
                    <a:pt x="0" y="6"/>
                  </a:moveTo>
                  <a:cubicBezTo>
                    <a:pt x="0" y="6"/>
                    <a:pt x="12" y="8"/>
                    <a:pt x="16" y="0"/>
                  </a:cubicBezTo>
                  <a:cubicBezTo>
                    <a:pt x="15" y="11"/>
                    <a:pt x="8" y="11"/>
                    <a:pt x="0" y="6"/>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0" name="任意多边形 153">
              <a:extLst>
                <a:ext uri="{FF2B5EF4-FFF2-40B4-BE49-F238E27FC236}">
                  <a16:creationId xmlns:a16="http://schemas.microsoft.com/office/drawing/2014/main" id="{E0B1D081-C4DC-27C1-7330-801F251BF8B9}"/>
                </a:ext>
              </a:extLst>
            </p:cNvPr>
            <p:cNvSpPr/>
            <p:nvPr/>
          </p:nvSpPr>
          <p:spPr bwMode="auto">
            <a:xfrm>
              <a:off x="6661605" y="2258783"/>
              <a:ext cx="103648" cy="105877"/>
            </a:xfrm>
            <a:custGeom>
              <a:avLst/>
              <a:gdLst>
                <a:gd name="T0" fmla="*/ 34 w 39"/>
                <a:gd name="T1" fmla="*/ 23 h 40"/>
                <a:gd name="T2" fmla="*/ 16 w 39"/>
                <a:gd name="T3" fmla="*/ 37 h 40"/>
                <a:gd name="T4" fmla="*/ 3 w 39"/>
                <a:gd name="T5" fmla="*/ 21 h 40"/>
                <a:gd name="T6" fmla="*/ 25 w 39"/>
                <a:gd name="T7" fmla="*/ 2 h 40"/>
                <a:gd name="T8" fmla="*/ 34 w 39"/>
                <a:gd name="T9" fmla="*/ 23 h 40"/>
              </a:gdLst>
              <a:ahLst/>
              <a:cxnLst>
                <a:cxn ang="0">
                  <a:pos x="T0" y="T1"/>
                </a:cxn>
                <a:cxn ang="0">
                  <a:pos x="T2" y="T3"/>
                </a:cxn>
                <a:cxn ang="0">
                  <a:pos x="T4" y="T5"/>
                </a:cxn>
                <a:cxn ang="0">
                  <a:pos x="T6" y="T7"/>
                </a:cxn>
                <a:cxn ang="0">
                  <a:pos x="T8" y="T9"/>
                </a:cxn>
              </a:cxnLst>
              <a:rect l="0" t="0" r="r" b="b"/>
              <a:pathLst>
                <a:path w="39" h="40">
                  <a:moveTo>
                    <a:pt x="34" y="23"/>
                  </a:moveTo>
                  <a:cubicBezTo>
                    <a:pt x="30" y="30"/>
                    <a:pt x="22" y="35"/>
                    <a:pt x="16" y="37"/>
                  </a:cubicBezTo>
                  <a:cubicBezTo>
                    <a:pt x="5" y="40"/>
                    <a:pt x="0" y="30"/>
                    <a:pt x="3" y="21"/>
                  </a:cubicBezTo>
                  <a:cubicBezTo>
                    <a:pt x="6" y="12"/>
                    <a:pt x="15" y="0"/>
                    <a:pt x="25" y="2"/>
                  </a:cubicBezTo>
                  <a:cubicBezTo>
                    <a:pt x="35" y="3"/>
                    <a:pt x="39" y="14"/>
                    <a:pt x="34" y="23"/>
                  </a:cubicBez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1" name="任意多边形 154">
              <a:extLst>
                <a:ext uri="{FF2B5EF4-FFF2-40B4-BE49-F238E27FC236}">
                  <a16:creationId xmlns:a16="http://schemas.microsoft.com/office/drawing/2014/main" id="{00362E99-CF66-B0D9-B8CB-1267A75B3C42}"/>
                </a:ext>
              </a:extLst>
            </p:cNvPr>
            <p:cNvSpPr/>
            <p:nvPr/>
          </p:nvSpPr>
          <p:spPr bwMode="auto">
            <a:xfrm>
              <a:off x="6963633" y="2610963"/>
              <a:ext cx="367783" cy="677611"/>
            </a:xfrm>
            <a:custGeom>
              <a:avLst/>
              <a:gdLst>
                <a:gd name="T0" fmla="*/ 42 w 139"/>
                <a:gd name="T1" fmla="*/ 0 h 256"/>
                <a:gd name="T2" fmla="*/ 54 w 139"/>
                <a:gd name="T3" fmla="*/ 13 h 256"/>
                <a:gd name="T4" fmla="*/ 66 w 139"/>
                <a:gd name="T5" fmla="*/ 26 h 256"/>
                <a:gd name="T6" fmla="*/ 87 w 139"/>
                <a:gd name="T7" fmla="*/ 52 h 256"/>
                <a:gd name="T8" fmla="*/ 107 w 139"/>
                <a:gd name="T9" fmla="*/ 80 h 256"/>
                <a:gd name="T10" fmla="*/ 112 w 139"/>
                <a:gd name="T11" fmla="*/ 88 h 256"/>
                <a:gd name="T12" fmla="*/ 117 w 139"/>
                <a:gd name="T13" fmla="*/ 97 h 256"/>
                <a:gd name="T14" fmla="*/ 125 w 139"/>
                <a:gd name="T15" fmla="*/ 115 h 256"/>
                <a:gd name="T16" fmla="*/ 135 w 139"/>
                <a:gd name="T17" fmla="*/ 151 h 256"/>
                <a:gd name="T18" fmla="*/ 138 w 139"/>
                <a:gd name="T19" fmla="*/ 187 h 256"/>
                <a:gd name="T20" fmla="*/ 137 w 139"/>
                <a:gd name="T21" fmla="*/ 222 h 256"/>
                <a:gd name="T22" fmla="*/ 132 w 139"/>
                <a:gd name="T23" fmla="*/ 256 h 256"/>
                <a:gd name="T24" fmla="*/ 103 w 139"/>
                <a:gd name="T25" fmla="*/ 253 h 256"/>
                <a:gd name="T26" fmla="*/ 100 w 139"/>
                <a:gd name="T27" fmla="*/ 222 h 256"/>
                <a:gd name="T28" fmla="*/ 96 w 139"/>
                <a:gd name="T29" fmla="*/ 191 h 256"/>
                <a:gd name="T30" fmla="*/ 78 w 139"/>
                <a:gd name="T31" fmla="*/ 135 h 256"/>
                <a:gd name="T32" fmla="*/ 71 w 139"/>
                <a:gd name="T33" fmla="*/ 124 h 256"/>
                <a:gd name="T34" fmla="*/ 68 w 139"/>
                <a:gd name="T35" fmla="*/ 119 h 256"/>
                <a:gd name="T36" fmla="*/ 66 w 139"/>
                <a:gd name="T37" fmla="*/ 116 h 256"/>
                <a:gd name="T38" fmla="*/ 63 w 139"/>
                <a:gd name="T39" fmla="*/ 113 h 256"/>
                <a:gd name="T40" fmla="*/ 42 w 139"/>
                <a:gd name="T41" fmla="*/ 89 h 256"/>
                <a:gd name="T42" fmla="*/ 21 w 139"/>
                <a:gd name="T43" fmla="*/ 66 h 256"/>
                <a:gd name="T44" fmla="*/ 0 w 139"/>
                <a:gd name="T45" fmla="*/ 43 h 256"/>
                <a:gd name="T46" fmla="*/ 42 w 139"/>
                <a:gd name="T4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256">
                  <a:moveTo>
                    <a:pt x="42" y="0"/>
                  </a:moveTo>
                  <a:cubicBezTo>
                    <a:pt x="47" y="5"/>
                    <a:pt x="50" y="9"/>
                    <a:pt x="54" y="13"/>
                  </a:cubicBezTo>
                  <a:cubicBezTo>
                    <a:pt x="58" y="17"/>
                    <a:pt x="62" y="21"/>
                    <a:pt x="66" y="26"/>
                  </a:cubicBezTo>
                  <a:cubicBezTo>
                    <a:pt x="73" y="34"/>
                    <a:pt x="80" y="43"/>
                    <a:pt x="87" y="52"/>
                  </a:cubicBezTo>
                  <a:cubicBezTo>
                    <a:pt x="94" y="61"/>
                    <a:pt x="101" y="71"/>
                    <a:pt x="107" y="80"/>
                  </a:cubicBezTo>
                  <a:cubicBezTo>
                    <a:pt x="112" y="88"/>
                    <a:pt x="112" y="88"/>
                    <a:pt x="112" y="88"/>
                  </a:cubicBezTo>
                  <a:cubicBezTo>
                    <a:pt x="114" y="91"/>
                    <a:pt x="115" y="94"/>
                    <a:pt x="117" y="97"/>
                  </a:cubicBezTo>
                  <a:cubicBezTo>
                    <a:pt x="120" y="103"/>
                    <a:pt x="123" y="109"/>
                    <a:pt x="125" y="115"/>
                  </a:cubicBezTo>
                  <a:cubicBezTo>
                    <a:pt x="130" y="127"/>
                    <a:pt x="133" y="139"/>
                    <a:pt x="135" y="151"/>
                  </a:cubicBezTo>
                  <a:cubicBezTo>
                    <a:pt x="137" y="163"/>
                    <a:pt x="138" y="175"/>
                    <a:pt x="138" y="187"/>
                  </a:cubicBezTo>
                  <a:cubicBezTo>
                    <a:pt x="139" y="198"/>
                    <a:pt x="138" y="210"/>
                    <a:pt x="137" y="222"/>
                  </a:cubicBezTo>
                  <a:cubicBezTo>
                    <a:pt x="136" y="233"/>
                    <a:pt x="135" y="244"/>
                    <a:pt x="132" y="256"/>
                  </a:cubicBezTo>
                  <a:cubicBezTo>
                    <a:pt x="103" y="253"/>
                    <a:pt x="103" y="253"/>
                    <a:pt x="103" y="253"/>
                  </a:cubicBezTo>
                  <a:cubicBezTo>
                    <a:pt x="102" y="243"/>
                    <a:pt x="101" y="232"/>
                    <a:pt x="100" y="222"/>
                  </a:cubicBezTo>
                  <a:cubicBezTo>
                    <a:pt x="99" y="211"/>
                    <a:pt x="98" y="201"/>
                    <a:pt x="96" y="191"/>
                  </a:cubicBezTo>
                  <a:cubicBezTo>
                    <a:pt x="92" y="171"/>
                    <a:pt x="86" y="151"/>
                    <a:pt x="78" y="135"/>
                  </a:cubicBezTo>
                  <a:cubicBezTo>
                    <a:pt x="76" y="131"/>
                    <a:pt x="74" y="127"/>
                    <a:pt x="71" y="124"/>
                  </a:cubicBezTo>
                  <a:cubicBezTo>
                    <a:pt x="70" y="122"/>
                    <a:pt x="69" y="120"/>
                    <a:pt x="68" y="119"/>
                  </a:cubicBezTo>
                  <a:cubicBezTo>
                    <a:pt x="67" y="118"/>
                    <a:pt x="67" y="117"/>
                    <a:pt x="66" y="116"/>
                  </a:cubicBezTo>
                  <a:cubicBezTo>
                    <a:pt x="63" y="113"/>
                    <a:pt x="63" y="113"/>
                    <a:pt x="63" y="113"/>
                  </a:cubicBezTo>
                  <a:cubicBezTo>
                    <a:pt x="56" y="105"/>
                    <a:pt x="49" y="97"/>
                    <a:pt x="42" y="89"/>
                  </a:cubicBezTo>
                  <a:cubicBezTo>
                    <a:pt x="35" y="81"/>
                    <a:pt x="28" y="74"/>
                    <a:pt x="21" y="66"/>
                  </a:cubicBezTo>
                  <a:cubicBezTo>
                    <a:pt x="0" y="43"/>
                    <a:pt x="0" y="43"/>
                    <a:pt x="0" y="43"/>
                  </a:cubicBezTo>
                  <a:cubicBezTo>
                    <a:pt x="42" y="0"/>
                    <a:pt x="42" y="0"/>
                    <a:pt x="42" y="0"/>
                  </a:cubicBezTo>
                </a:path>
              </a:pathLst>
            </a:custGeom>
            <a:solidFill>
              <a:srgbClr val="076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2" name="任意多边形 155">
              <a:extLst>
                <a:ext uri="{FF2B5EF4-FFF2-40B4-BE49-F238E27FC236}">
                  <a16:creationId xmlns:a16="http://schemas.microsoft.com/office/drawing/2014/main" id="{BADE4525-E5D6-4A34-77AC-657C68B91CBC}"/>
                </a:ext>
              </a:extLst>
            </p:cNvPr>
            <p:cNvSpPr/>
            <p:nvPr/>
          </p:nvSpPr>
          <p:spPr bwMode="auto">
            <a:xfrm>
              <a:off x="6852184" y="2497285"/>
              <a:ext cx="336577" cy="354409"/>
            </a:xfrm>
            <a:custGeom>
              <a:avLst/>
              <a:gdLst>
                <a:gd name="T0" fmla="*/ 5 w 127"/>
                <a:gd name="T1" fmla="*/ 69 h 134"/>
                <a:gd name="T2" fmla="*/ 71 w 127"/>
                <a:gd name="T3" fmla="*/ 134 h 134"/>
                <a:gd name="T4" fmla="*/ 127 w 127"/>
                <a:gd name="T5" fmla="*/ 86 h 134"/>
                <a:gd name="T6" fmla="*/ 79 w 127"/>
                <a:gd name="T7" fmla="*/ 29 h 134"/>
                <a:gd name="T8" fmla="*/ 5 w 127"/>
                <a:gd name="T9" fmla="*/ 69 h 134"/>
              </a:gdLst>
              <a:ahLst/>
              <a:cxnLst>
                <a:cxn ang="0">
                  <a:pos x="T0" y="T1"/>
                </a:cxn>
                <a:cxn ang="0">
                  <a:pos x="T2" y="T3"/>
                </a:cxn>
                <a:cxn ang="0">
                  <a:pos x="T4" y="T5"/>
                </a:cxn>
                <a:cxn ang="0">
                  <a:pos x="T6" y="T7"/>
                </a:cxn>
                <a:cxn ang="0">
                  <a:pos x="T8" y="T9"/>
                </a:cxn>
              </a:cxnLst>
              <a:rect l="0" t="0" r="r" b="b"/>
              <a:pathLst>
                <a:path w="127" h="134">
                  <a:moveTo>
                    <a:pt x="5" y="69"/>
                  </a:moveTo>
                  <a:cubicBezTo>
                    <a:pt x="0" y="92"/>
                    <a:pt x="71" y="134"/>
                    <a:pt x="71" y="134"/>
                  </a:cubicBezTo>
                  <a:cubicBezTo>
                    <a:pt x="127" y="86"/>
                    <a:pt x="127" y="86"/>
                    <a:pt x="127" y="86"/>
                  </a:cubicBezTo>
                  <a:cubicBezTo>
                    <a:pt x="127" y="86"/>
                    <a:pt x="108" y="57"/>
                    <a:pt x="79" y="29"/>
                  </a:cubicBezTo>
                  <a:cubicBezTo>
                    <a:pt x="50" y="0"/>
                    <a:pt x="13" y="31"/>
                    <a:pt x="5" y="69"/>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3" name="任意多边形 156">
              <a:extLst>
                <a:ext uri="{FF2B5EF4-FFF2-40B4-BE49-F238E27FC236}">
                  <a16:creationId xmlns:a16="http://schemas.microsoft.com/office/drawing/2014/main" id="{79F458A1-1942-6B14-6998-7777CCA272F1}"/>
                </a:ext>
              </a:extLst>
            </p:cNvPr>
            <p:cNvSpPr/>
            <p:nvPr/>
          </p:nvSpPr>
          <p:spPr bwMode="auto">
            <a:xfrm>
              <a:off x="7021587" y="2766992"/>
              <a:ext cx="36779" cy="84701"/>
            </a:xfrm>
            <a:custGeom>
              <a:avLst/>
              <a:gdLst>
                <a:gd name="T0" fmla="*/ 0 w 14"/>
                <a:gd name="T1" fmla="*/ 0 h 32"/>
                <a:gd name="T2" fmla="*/ 1 w 14"/>
                <a:gd name="T3" fmla="*/ 28 h 32"/>
                <a:gd name="T4" fmla="*/ 7 w 14"/>
                <a:gd name="T5" fmla="*/ 32 h 32"/>
                <a:gd name="T6" fmla="*/ 14 w 14"/>
                <a:gd name="T7" fmla="*/ 26 h 32"/>
                <a:gd name="T8" fmla="*/ 0 w 14"/>
                <a:gd name="T9" fmla="*/ 0 h 32"/>
              </a:gdLst>
              <a:ahLst/>
              <a:cxnLst>
                <a:cxn ang="0">
                  <a:pos x="T0" y="T1"/>
                </a:cxn>
                <a:cxn ang="0">
                  <a:pos x="T2" y="T3"/>
                </a:cxn>
                <a:cxn ang="0">
                  <a:pos x="T4" y="T5"/>
                </a:cxn>
                <a:cxn ang="0">
                  <a:pos x="T6" y="T7"/>
                </a:cxn>
                <a:cxn ang="0">
                  <a:pos x="T8" y="T9"/>
                </a:cxn>
              </a:cxnLst>
              <a:rect l="0" t="0" r="r" b="b"/>
              <a:pathLst>
                <a:path w="14" h="32">
                  <a:moveTo>
                    <a:pt x="0" y="0"/>
                  </a:moveTo>
                  <a:cubicBezTo>
                    <a:pt x="0" y="9"/>
                    <a:pt x="0" y="19"/>
                    <a:pt x="1" y="28"/>
                  </a:cubicBezTo>
                  <a:cubicBezTo>
                    <a:pt x="5" y="31"/>
                    <a:pt x="7" y="32"/>
                    <a:pt x="7" y="32"/>
                  </a:cubicBezTo>
                  <a:cubicBezTo>
                    <a:pt x="14" y="26"/>
                    <a:pt x="14" y="26"/>
                    <a:pt x="14" y="26"/>
                  </a:cubicBezTo>
                  <a:cubicBezTo>
                    <a:pt x="10" y="16"/>
                    <a:pt x="6" y="7"/>
                    <a:pt x="0" y="0"/>
                  </a:cubicBezTo>
                </a:path>
              </a:pathLst>
            </a:custGeom>
            <a:solidFill>
              <a:srgbClr val="1E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4" name="任意多边形 157">
              <a:extLst>
                <a:ext uri="{FF2B5EF4-FFF2-40B4-BE49-F238E27FC236}">
                  <a16:creationId xmlns:a16="http://schemas.microsoft.com/office/drawing/2014/main" id="{3D81A67E-723C-5EF1-5E51-6E868D12A350}"/>
                </a:ext>
              </a:extLst>
            </p:cNvPr>
            <p:cNvSpPr/>
            <p:nvPr/>
          </p:nvSpPr>
          <p:spPr bwMode="auto">
            <a:xfrm>
              <a:off x="7193218" y="3251796"/>
              <a:ext cx="119251" cy="105877"/>
            </a:xfrm>
            <a:custGeom>
              <a:avLst/>
              <a:gdLst>
                <a:gd name="T0" fmla="*/ 15 w 45"/>
                <a:gd name="T1" fmla="*/ 6 h 40"/>
                <a:gd name="T2" fmla="*/ 0 w 45"/>
                <a:gd name="T3" fmla="*/ 26 h 40"/>
                <a:gd name="T4" fmla="*/ 36 w 45"/>
                <a:gd name="T5" fmla="*/ 40 h 40"/>
                <a:gd name="T6" fmla="*/ 43 w 45"/>
                <a:gd name="T7" fmla="*/ 12 h 40"/>
                <a:gd name="T8" fmla="*/ 34 w 45"/>
                <a:gd name="T9" fmla="*/ 3 h 40"/>
                <a:gd name="T10" fmla="*/ 28 w 45"/>
                <a:gd name="T11" fmla="*/ 1 h 40"/>
                <a:gd name="T12" fmla="*/ 15 w 45"/>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45" h="40">
                  <a:moveTo>
                    <a:pt x="15" y="6"/>
                  </a:moveTo>
                  <a:cubicBezTo>
                    <a:pt x="0" y="26"/>
                    <a:pt x="0" y="26"/>
                    <a:pt x="0" y="26"/>
                  </a:cubicBezTo>
                  <a:cubicBezTo>
                    <a:pt x="36" y="40"/>
                    <a:pt x="36" y="40"/>
                    <a:pt x="36" y="40"/>
                  </a:cubicBezTo>
                  <a:cubicBezTo>
                    <a:pt x="36" y="40"/>
                    <a:pt x="45" y="24"/>
                    <a:pt x="43" y="12"/>
                  </a:cubicBezTo>
                  <a:cubicBezTo>
                    <a:pt x="43" y="7"/>
                    <a:pt x="39" y="4"/>
                    <a:pt x="34" y="3"/>
                  </a:cubicBezTo>
                  <a:cubicBezTo>
                    <a:pt x="28" y="1"/>
                    <a:pt x="28" y="1"/>
                    <a:pt x="28" y="1"/>
                  </a:cubicBezTo>
                  <a:cubicBezTo>
                    <a:pt x="23" y="0"/>
                    <a:pt x="18" y="2"/>
                    <a:pt x="15" y="6"/>
                  </a:cubicBez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5" name="任意多边形 158">
              <a:extLst>
                <a:ext uri="{FF2B5EF4-FFF2-40B4-BE49-F238E27FC236}">
                  <a16:creationId xmlns:a16="http://schemas.microsoft.com/office/drawing/2014/main" id="{FE0FF75C-D677-2B59-BC46-9937630CC234}"/>
                </a:ext>
              </a:extLst>
            </p:cNvPr>
            <p:cNvSpPr/>
            <p:nvPr/>
          </p:nvSpPr>
          <p:spPr bwMode="auto">
            <a:xfrm>
              <a:off x="7175387" y="3320894"/>
              <a:ext cx="113678" cy="102533"/>
            </a:xfrm>
            <a:custGeom>
              <a:avLst/>
              <a:gdLst>
                <a:gd name="T0" fmla="*/ 0 w 102"/>
                <a:gd name="T1" fmla="*/ 73 h 92"/>
                <a:gd name="T2" fmla="*/ 81 w 102"/>
                <a:gd name="T3" fmla="*/ 92 h 92"/>
                <a:gd name="T4" fmla="*/ 102 w 102"/>
                <a:gd name="T5" fmla="*/ 33 h 92"/>
                <a:gd name="T6" fmla="*/ 16 w 102"/>
                <a:gd name="T7" fmla="*/ 0 h 92"/>
                <a:gd name="T8" fmla="*/ 0 w 102"/>
                <a:gd name="T9" fmla="*/ 73 h 92"/>
              </a:gdLst>
              <a:ahLst/>
              <a:cxnLst>
                <a:cxn ang="0">
                  <a:pos x="T0" y="T1"/>
                </a:cxn>
                <a:cxn ang="0">
                  <a:pos x="T2" y="T3"/>
                </a:cxn>
                <a:cxn ang="0">
                  <a:pos x="T4" y="T5"/>
                </a:cxn>
                <a:cxn ang="0">
                  <a:pos x="T6" y="T7"/>
                </a:cxn>
                <a:cxn ang="0">
                  <a:pos x="T8" y="T9"/>
                </a:cxn>
              </a:cxnLst>
              <a:rect l="0" t="0" r="r" b="b"/>
              <a:pathLst>
                <a:path w="102" h="92">
                  <a:moveTo>
                    <a:pt x="0" y="73"/>
                  </a:moveTo>
                  <a:lnTo>
                    <a:pt x="81" y="92"/>
                  </a:lnTo>
                  <a:lnTo>
                    <a:pt x="102" y="33"/>
                  </a:lnTo>
                  <a:lnTo>
                    <a:pt x="16" y="0"/>
                  </a:lnTo>
                  <a:lnTo>
                    <a:pt x="0" y="73"/>
                  </a:lnTo>
                  <a:close/>
                </a:path>
              </a:pathLst>
            </a:custGeom>
            <a:solidFill>
              <a:srgbClr val="FFC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6" name="任意多边形 159">
              <a:extLst>
                <a:ext uri="{FF2B5EF4-FFF2-40B4-BE49-F238E27FC236}">
                  <a16:creationId xmlns:a16="http://schemas.microsoft.com/office/drawing/2014/main" id="{CF6C6D8F-1D24-3D20-FA24-30972FD2CD76}"/>
                </a:ext>
              </a:extLst>
            </p:cNvPr>
            <p:cNvSpPr/>
            <p:nvPr/>
          </p:nvSpPr>
          <p:spPr bwMode="auto">
            <a:xfrm>
              <a:off x="6486630" y="2537407"/>
              <a:ext cx="611857" cy="891594"/>
            </a:xfrm>
            <a:custGeom>
              <a:avLst/>
              <a:gdLst>
                <a:gd name="T0" fmla="*/ 205 w 231"/>
                <a:gd name="T1" fmla="*/ 19 h 337"/>
                <a:gd name="T2" fmla="*/ 231 w 231"/>
                <a:gd name="T3" fmla="*/ 319 h 337"/>
                <a:gd name="T4" fmla="*/ 30 w 231"/>
                <a:gd name="T5" fmla="*/ 337 h 337"/>
                <a:gd name="T6" fmla="*/ 28 w 231"/>
                <a:gd name="T7" fmla="*/ 14 h 337"/>
                <a:gd name="T8" fmla="*/ 53 w 231"/>
                <a:gd name="T9" fmla="*/ 7 h 337"/>
                <a:gd name="T10" fmla="*/ 68 w 231"/>
                <a:gd name="T11" fmla="*/ 4 h 337"/>
                <a:gd name="T12" fmla="*/ 77 w 231"/>
                <a:gd name="T13" fmla="*/ 3 h 337"/>
                <a:gd name="T14" fmla="*/ 149 w 231"/>
                <a:gd name="T15" fmla="*/ 0 h 337"/>
                <a:gd name="T16" fmla="*/ 163 w 231"/>
                <a:gd name="T17" fmla="*/ 0 h 337"/>
                <a:gd name="T18" fmla="*/ 176 w 231"/>
                <a:gd name="T19" fmla="*/ 1 h 337"/>
                <a:gd name="T20" fmla="*/ 192 w 231"/>
                <a:gd name="T21" fmla="*/ 2 h 337"/>
                <a:gd name="T22" fmla="*/ 205 w 231"/>
                <a:gd name="T23" fmla="*/ 1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7">
                  <a:moveTo>
                    <a:pt x="205" y="19"/>
                  </a:moveTo>
                  <a:cubicBezTo>
                    <a:pt x="191" y="142"/>
                    <a:pt x="230" y="294"/>
                    <a:pt x="231" y="319"/>
                  </a:cubicBezTo>
                  <a:cubicBezTo>
                    <a:pt x="206" y="321"/>
                    <a:pt x="82" y="333"/>
                    <a:pt x="30" y="337"/>
                  </a:cubicBezTo>
                  <a:cubicBezTo>
                    <a:pt x="0" y="118"/>
                    <a:pt x="28" y="14"/>
                    <a:pt x="28" y="14"/>
                  </a:cubicBezTo>
                  <a:cubicBezTo>
                    <a:pt x="28" y="14"/>
                    <a:pt x="38" y="11"/>
                    <a:pt x="53" y="7"/>
                  </a:cubicBezTo>
                  <a:cubicBezTo>
                    <a:pt x="58" y="6"/>
                    <a:pt x="63" y="5"/>
                    <a:pt x="68" y="4"/>
                  </a:cubicBezTo>
                  <a:cubicBezTo>
                    <a:pt x="71" y="4"/>
                    <a:pt x="74" y="3"/>
                    <a:pt x="77" y="3"/>
                  </a:cubicBezTo>
                  <a:cubicBezTo>
                    <a:pt x="96" y="0"/>
                    <a:pt x="127" y="0"/>
                    <a:pt x="149" y="0"/>
                  </a:cubicBezTo>
                  <a:cubicBezTo>
                    <a:pt x="154" y="0"/>
                    <a:pt x="159" y="0"/>
                    <a:pt x="163" y="0"/>
                  </a:cubicBezTo>
                  <a:cubicBezTo>
                    <a:pt x="168" y="0"/>
                    <a:pt x="172" y="0"/>
                    <a:pt x="176" y="1"/>
                  </a:cubicBezTo>
                  <a:cubicBezTo>
                    <a:pt x="182" y="1"/>
                    <a:pt x="187" y="2"/>
                    <a:pt x="192" y="2"/>
                  </a:cubicBezTo>
                  <a:cubicBezTo>
                    <a:pt x="200" y="3"/>
                    <a:pt x="206" y="11"/>
                    <a:pt x="205" y="19"/>
                  </a:cubicBezTo>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7" name="任意多边形 160">
              <a:extLst>
                <a:ext uri="{FF2B5EF4-FFF2-40B4-BE49-F238E27FC236}">
                  <a16:creationId xmlns:a16="http://schemas.microsoft.com/office/drawing/2014/main" id="{91378CCB-D8EB-CD0C-A481-6C947315A0E3}"/>
                </a:ext>
              </a:extLst>
            </p:cNvPr>
            <p:cNvSpPr/>
            <p:nvPr/>
          </p:nvSpPr>
          <p:spPr bwMode="auto">
            <a:xfrm>
              <a:off x="6534553" y="2732442"/>
              <a:ext cx="3344" cy="53496"/>
            </a:xfrm>
            <a:custGeom>
              <a:avLst/>
              <a:gdLst>
                <a:gd name="T0" fmla="*/ 1 w 1"/>
                <a:gd name="T1" fmla="*/ 0 h 20"/>
                <a:gd name="T2" fmla="*/ 0 w 1"/>
                <a:gd name="T3" fmla="*/ 20 h 20"/>
                <a:gd name="T4" fmla="*/ 0 w 1"/>
                <a:gd name="T5" fmla="*/ 20 h 20"/>
                <a:gd name="T6" fmla="*/ 1 w 1"/>
                <a:gd name="T7" fmla="*/ 0 h 20"/>
                <a:gd name="T8" fmla="*/ 1 w 1"/>
                <a:gd name="T9" fmla="*/ 0 h 20"/>
              </a:gdLst>
              <a:ahLst/>
              <a:cxnLst>
                <a:cxn ang="0">
                  <a:pos x="T0" y="T1"/>
                </a:cxn>
                <a:cxn ang="0">
                  <a:pos x="T2" y="T3"/>
                </a:cxn>
                <a:cxn ang="0">
                  <a:pos x="T4" y="T5"/>
                </a:cxn>
                <a:cxn ang="0">
                  <a:pos x="T6" y="T7"/>
                </a:cxn>
                <a:cxn ang="0">
                  <a:pos x="T8" y="T9"/>
                </a:cxn>
              </a:cxnLst>
              <a:rect l="0" t="0" r="r" b="b"/>
              <a:pathLst>
                <a:path w="1" h="20">
                  <a:moveTo>
                    <a:pt x="1" y="0"/>
                  </a:moveTo>
                  <a:cubicBezTo>
                    <a:pt x="0" y="6"/>
                    <a:pt x="0" y="13"/>
                    <a:pt x="0" y="20"/>
                  </a:cubicBezTo>
                  <a:cubicBezTo>
                    <a:pt x="0" y="20"/>
                    <a:pt x="0" y="20"/>
                    <a:pt x="0" y="20"/>
                  </a:cubicBezTo>
                  <a:cubicBezTo>
                    <a:pt x="0" y="13"/>
                    <a:pt x="0" y="6"/>
                    <a:pt x="1" y="0"/>
                  </a:cubicBezTo>
                  <a:cubicBezTo>
                    <a:pt x="1" y="0"/>
                    <a:pt x="1" y="0"/>
                    <a:pt x="1" y="0"/>
                  </a:cubicBezTo>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8" name="任意多边形 161">
              <a:extLst>
                <a:ext uri="{FF2B5EF4-FFF2-40B4-BE49-F238E27FC236}">
                  <a16:creationId xmlns:a16="http://schemas.microsoft.com/office/drawing/2014/main" id="{DA7FAFCB-B798-92FC-BDC2-AEE5F690BB8B}"/>
                </a:ext>
              </a:extLst>
            </p:cNvPr>
            <p:cNvSpPr/>
            <p:nvPr/>
          </p:nvSpPr>
          <p:spPr bwMode="auto">
            <a:xfrm>
              <a:off x="6537897" y="2730213"/>
              <a:ext cx="0" cy="2229"/>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336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59" name="任意多边形 162">
              <a:extLst>
                <a:ext uri="{FF2B5EF4-FFF2-40B4-BE49-F238E27FC236}">
                  <a16:creationId xmlns:a16="http://schemas.microsoft.com/office/drawing/2014/main" id="{74F170A5-6CBC-2651-5DC7-164C6CEC2949}"/>
                </a:ext>
              </a:extLst>
            </p:cNvPr>
            <p:cNvSpPr/>
            <p:nvPr/>
          </p:nvSpPr>
          <p:spPr bwMode="auto">
            <a:xfrm>
              <a:off x="6534553" y="2730213"/>
              <a:ext cx="100304" cy="55725"/>
            </a:xfrm>
            <a:custGeom>
              <a:avLst/>
              <a:gdLst>
                <a:gd name="T0" fmla="*/ 1 w 38"/>
                <a:gd name="T1" fmla="*/ 0 h 21"/>
                <a:gd name="T2" fmla="*/ 1 w 38"/>
                <a:gd name="T3" fmla="*/ 1 h 21"/>
                <a:gd name="T4" fmla="*/ 0 w 38"/>
                <a:gd name="T5" fmla="*/ 21 h 21"/>
                <a:gd name="T6" fmla="*/ 31 w 38"/>
                <a:gd name="T7" fmla="*/ 10 h 21"/>
                <a:gd name="T8" fmla="*/ 1 w 38"/>
                <a:gd name="T9" fmla="*/ 0 h 21"/>
              </a:gdLst>
              <a:ahLst/>
              <a:cxnLst>
                <a:cxn ang="0">
                  <a:pos x="T0" y="T1"/>
                </a:cxn>
                <a:cxn ang="0">
                  <a:pos x="T2" y="T3"/>
                </a:cxn>
                <a:cxn ang="0">
                  <a:pos x="T4" y="T5"/>
                </a:cxn>
                <a:cxn ang="0">
                  <a:pos x="T6" y="T7"/>
                </a:cxn>
                <a:cxn ang="0">
                  <a:pos x="T8" y="T9"/>
                </a:cxn>
              </a:cxnLst>
              <a:rect l="0" t="0" r="r" b="b"/>
              <a:pathLst>
                <a:path w="38" h="21">
                  <a:moveTo>
                    <a:pt x="1" y="0"/>
                  </a:moveTo>
                  <a:cubicBezTo>
                    <a:pt x="1" y="0"/>
                    <a:pt x="1" y="1"/>
                    <a:pt x="1" y="1"/>
                  </a:cubicBezTo>
                  <a:cubicBezTo>
                    <a:pt x="0" y="7"/>
                    <a:pt x="0" y="14"/>
                    <a:pt x="0" y="21"/>
                  </a:cubicBezTo>
                  <a:cubicBezTo>
                    <a:pt x="11" y="19"/>
                    <a:pt x="25" y="17"/>
                    <a:pt x="31" y="10"/>
                  </a:cubicBezTo>
                  <a:cubicBezTo>
                    <a:pt x="38" y="2"/>
                    <a:pt x="16" y="0"/>
                    <a:pt x="1" y="0"/>
                  </a:cubicBezTo>
                </a:path>
              </a:pathLst>
            </a:custGeom>
            <a:solidFill>
              <a:srgbClr val="1E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60" name="任意多边形 163">
              <a:extLst>
                <a:ext uri="{FF2B5EF4-FFF2-40B4-BE49-F238E27FC236}">
                  <a16:creationId xmlns:a16="http://schemas.microsoft.com/office/drawing/2014/main" id="{6F80EF36-5D18-FD6B-471F-C585911B22DF}"/>
                </a:ext>
              </a:extLst>
            </p:cNvPr>
            <p:cNvSpPr/>
            <p:nvPr/>
          </p:nvSpPr>
          <p:spPr bwMode="auto">
            <a:xfrm>
              <a:off x="6439822" y="2520689"/>
              <a:ext cx="364439" cy="275280"/>
            </a:xfrm>
            <a:custGeom>
              <a:avLst/>
              <a:gdLst>
                <a:gd name="T0" fmla="*/ 80 w 138"/>
                <a:gd name="T1" fmla="*/ 90 h 104"/>
                <a:gd name="T2" fmla="*/ 0 w 138"/>
                <a:gd name="T3" fmla="*/ 81 h 104"/>
                <a:gd name="T4" fmla="*/ 1 w 138"/>
                <a:gd name="T5" fmla="*/ 0 h 104"/>
                <a:gd name="T6" fmla="*/ 97 w 138"/>
                <a:gd name="T7" fmla="*/ 9 h 104"/>
                <a:gd name="T8" fmla="*/ 80 w 138"/>
                <a:gd name="T9" fmla="*/ 90 h 104"/>
              </a:gdLst>
              <a:ahLst/>
              <a:cxnLst>
                <a:cxn ang="0">
                  <a:pos x="T0" y="T1"/>
                </a:cxn>
                <a:cxn ang="0">
                  <a:pos x="T2" y="T3"/>
                </a:cxn>
                <a:cxn ang="0">
                  <a:pos x="T4" y="T5"/>
                </a:cxn>
                <a:cxn ang="0">
                  <a:pos x="T6" y="T7"/>
                </a:cxn>
                <a:cxn ang="0">
                  <a:pos x="T8" y="T9"/>
                </a:cxn>
              </a:cxnLst>
              <a:rect l="0" t="0" r="r" b="b"/>
              <a:pathLst>
                <a:path w="138" h="104">
                  <a:moveTo>
                    <a:pt x="80" y="90"/>
                  </a:moveTo>
                  <a:cubicBezTo>
                    <a:pt x="52" y="104"/>
                    <a:pt x="0" y="81"/>
                    <a:pt x="0" y="81"/>
                  </a:cubicBezTo>
                  <a:cubicBezTo>
                    <a:pt x="1" y="0"/>
                    <a:pt x="1" y="0"/>
                    <a:pt x="1" y="0"/>
                  </a:cubicBezTo>
                  <a:cubicBezTo>
                    <a:pt x="1" y="0"/>
                    <a:pt x="57" y="9"/>
                    <a:pt x="97" y="9"/>
                  </a:cubicBezTo>
                  <a:cubicBezTo>
                    <a:pt x="138" y="8"/>
                    <a:pt x="110" y="75"/>
                    <a:pt x="80" y="90"/>
                  </a:cubicBez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61" name="任意多边形 164">
              <a:extLst>
                <a:ext uri="{FF2B5EF4-FFF2-40B4-BE49-F238E27FC236}">
                  <a16:creationId xmlns:a16="http://schemas.microsoft.com/office/drawing/2014/main" id="{3B5ED5CE-81EA-214D-617C-7C8ADB5D0E4C}"/>
                </a:ext>
              </a:extLst>
            </p:cNvPr>
            <p:cNvSpPr/>
            <p:nvPr/>
          </p:nvSpPr>
          <p:spPr bwMode="auto">
            <a:xfrm>
              <a:off x="7231111" y="4836604"/>
              <a:ext cx="213983" cy="124823"/>
            </a:xfrm>
            <a:custGeom>
              <a:avLst/>
              <a:gdLst>
                <a:gd name="T0" fmla="*/ 40 w 192"/>
                <a:gd name="T1" fmla="*/ 112 h 112"/>
                <a:gd name="T2" fmla="*/ 192 w 192"/>
                <a:gd name="T3" fmla="*/ 46 h 112"/>
                <a:gd name="T4" fmla="*/ 173 w 192"/>
                <a:gd name="T5" fmla="*/ 0 h 112"/>
                <a:gd name="T6" fmla="*/ 0 w 192"/>
                <a:gd name="T7" fmla="*/ 57 h 112"/>
                <a:gd name="T8" fmla="*/ 40 w 192"/>
                <a:gd name="T9" fmla="*/ 112 h 112"/>
              </a:gdLst>
              <a:ahLst/>
              <a:cxnLst>
                <a:cxn ang="0">
                  <a:pos x="T0" y="T1"/>
                </a:cxn>
                <a:cxn ang="0">
                  <a:pos x="T2" y="T3"/>
                </a:cxn>
                <a:cxn ang="0">
                  <a:pos x="T4" y="T5"/>
                </a:cxn>
                <a:cxn ang="0">
                  <a:pos x="T6" y="T7"/>
                </a:cxn>
                <a:cxn ang="0">
                  <a:pos x="T8" y="T9"/>
                </a:cxn>
              </a:cxnLst>
              <a:rect l="0" t="0" r="r" b="b"/>
              <a:pathLst>
                <a:path w="192" h="112">
                  <a:moveTo>
                    <a:pt x="40" y="112"/>
                  </a:moveTo>
                  <a:lnTo>
                    <a:pt x="192" y="46"/>
                  </a:lnTo>
                  <a:lnTo>
                    <a:pt x="173" y="0"/>
                  </a:lnTo>
                  <a:lnTo>
                    <a:pt x="0" y="57"/>
                  </a:lnTo>
                  <a:lnTo>
                    <a:pt x="40" y="112"/>
                  </a:ln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62" name="任意多边形 165">
              <a:extLst>
                <a:ext uri="{FF2B5EF4-FFF2-40B4-BE49-F238E27FC236}">
                  <a16:creationId xmlns:a16="http://schemas.microsoft.com/office/drawing/2014/main" id="{F3BA77E1-F6CE-8ABF-6075-74F029D8E919}"/>
                </a:ext>
              </a:extLst>
            </p:cNvPr>
            <p:cNvSpPr/>
            <p:nvPr/>
          </p:nvSpPr>
          <p:spPr bwMode="auto">
            <a:xfrm>
              <a:off x="7231111" y="4836604"/>
              <a:ext cx="213983" cy="124823"/>
            </a:xfrm>
            <a:custGeom>
              <a:avLst/>
              <a:gdLst>
                <a:gd name="T0" fmla="*/ 40 w 192"/>
                <a:gd name="T1" fmla="*/ 112 h 112"/>
                <a:gd name="T2" fmla="*/ 192 w 192"/>
                <a:gd name="T3" fmla="*/ 46 h 112"/>
                <a:gd name="T4" fmla="*/ 173 w 192"/>
                <a:gd name="T5" fmla="*/ 0 h 112"/>
                <a:gd name="T6" fmla="*/ 0 w 192"/>
                <a:gd name="T7" fmla="*/ 57 h 112"/>
                <a:gd name="T8" fmla="*/ 40 w 192"/>
                <a:gd name="T9" fmla="*/ 112 h 112"/>
              </a:gdLst>
              <a:ahLst/>
              <a:cxnLst>
                <a:cxn ang="0">
                  <a:pos x="T0" y="T1"/>
                </a:cxn>
                <a:cxn ang="0">
                  <a:pos x="T2" y="T3"/>
                </a:cxn>
                <a:cxn ang="0">
                  <a:pos x="T4" y="T5"/>
                </a:cxn>
                <a:cxn ang="0">
                  <a:pos x="T6" y="T7"/>
                </a:cxn>
                <a:cxn ang="0">
                  <a:pos x="T8" y="T9"/>
                </a:cxn>
              </a:cxnLst>
              <a:rect l="0" t="0" r="r" b="b"/>
              <a:pathLst>
                <a:path w="192" h="112">
                  <a:moveTo>
                    <a:pt x="40" y="112"/>
                  </a:moveTo>
                  <a:lnTo>
                    <a:pt x="192" y="46"/>
                  </a:lnTo>
                  <a:lnTo>
                    <a:pt x="173" y="0"/>
                  </a:lnTo>
                  <a:lnTo>
                    <a:pt x="0" y="57"/>
                  </a:lnTo>
                  <a:lnTo>
                    <a:pt x="4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63" name="任意多边形 166">
              <a:extLst>
                <a:ext uri="{FF2B5EF4-FFF2-40B4-BE49-F238E27FC236}">
                  <a16:creationId xmlns:a16="http://schemas.microsoft.com/office/drawing/2014/main" id="{08491428-E387-3A16-C478-2162C352FA4F}"/>
                </a:ext>
              </a:extLst>
            </p:cNvPr>
            <p:cNvSpPr/>
            <p:nvPr/>
          </p:nvSpPr>
          <p:spPr bwMode="auto">
            <a:xfrm>
              <a:off x="7231111" y="4836604"/>
              <a:ext cx="213983" cy="124823"/>
            </a:xfrm>
            <a:custGeom>
              <a:avLst/>
              <a:gdLst>
                <a:gd name="T0" fmla="*/ 173 w 192"/>
                <a:gd name="T1" fmla="*/ 0 h 112"/>
                <a:gd name="T2" fmla="*/ 164 w 192"/>
                <a:gd name="T3" fmla="*/ 3 h 112"/>
                <a:gd name="T4" fmla="*/ 23 w 192"/>
                <a:gd name="T5" fmla="*/ 50 h 112"/>
                <a:gd name="T6" fmla="*/ 0 w 192"/>
                <a:gd name="T7" fmla="*/ 57 h 112"/>
                <a:gd name="T8" fmla="*/ 40 w 192"/>
                <a:gd name="T9" fmla="*/ 112 h 112"/>
                <a:gd name="T10" fmla="*/ 192 w 192"/>
                <a:gd name="T11" fmla="*/ 46 h 112"/>
                <a:gd name="T12" fmla="*/ 173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73" y="0"/>
                  </a:moveTo>
                  <a:lnTo>
                    <a:pt x="164" y="3"/>
                  </a:lnTo>
                  <a:lnTo>
                    <a:pt x="23" y="50"/>
                  </a:lnTo>
                  <a:lnTo>
                    <a:pt x="0" y="57"/>
                  </a:lnTo>
                  <a:lnTo>
                    <a:pt x="40" y="112"/>
                  </a:lnTo>
                  <a:lnTo>
                    <a:pt x="192" y="46"/>
                  </a:lnTo>
                  <a:lnTo>
                    <a:pt x="173" y="0"/>
                  </a:lnTo>
                  <a:close/>
                </a:path>
              </a:pathLst>
            </a:custGeom>
            <a:solidFill>
              <a:srgbClr val="2D5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64" name="任意多边形 167">
              <a:extLst>
                <a:ext uri="{FF2B5EF4-FFF2-40B4-BE49-F238E27FC236}">
                  <a16:creationId xmlns:a16="http://schemas.microsoft.com/office/drawing/2014/main" id="{51EFA404-C500-DFFA-03E7-48FC65B2A279}"/>
                </a:ext>
              </a:extLst>
            </p:cNvPr>
            <p:cNvSpPr/>
            <p:nvPr/>
          </p:nvSpPr>
          <p:spPr bwMode="auto">
            <a:xfrm>
              <a:off x="7231111" y="4836604"/>
              <a:ext cx="213983" cy="124823"/>
            </a:xfrm>
            <a:custGeom>
              <a:avLst/>
              <a:gdLst>
                <a:gd name="T0" fmla="*/ 173 w 192"/>
                <a:gd name="T1" fmla="*/ 0 h 112"/>
                <a:gd name="T2" fmla="*/ 164 w 192"/>
                <a:gd name="T3" fmla="*/ 3 h 112"/>
                <a:gd name="T4" fmla="*/ 23 w 192"/>
                <a:gd name="T5" fmla="*/ 50 h 112"/>
                <a:gd name="T6" fmla="*/ 0 w 192"/>
                <a:gd name="T7" fmla="*/ 57 h 112"/>
                <a:gd name="T8" fmla="*/ 40 w 192"/>
                <a:gd name="T9" fmla="*/ 112 h 112"/>
                <a:gd name="T10" fmla="*/ 192 w 192"/>
                <a:gd name="T11" fmla="*/ 46 h 112"/>
                <a:gd name="T12" fmla="*/ 173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73" y="0"/>
                  </a:moveTo>
                  <a:lnTo>
                    <a:pt x="164" y="3"/>
                  </a:lnTo>
                  <a:lnTo>
                    <a:pt x="23" y="50"/>
                  </a:lnTo>
                  <a:lnTo>
                    <a:pt x="0" y="57"/>
                  </a:lnTo>
                  <a:lnTo>
                    <a:pt x="40" y="112"/>
                  </a:lnTo>
                  <a:lnTo>
                    <a:pt x="192" y="46"/>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65" name="任意多边形 168">
              <a:extLst>
                <a:ext uri="{FF2B5EF4-FFF2-40B4-BE49-F238E27FC236}">
                  <a16:creationId xmlns:a16="http://schemas.microsoft.com/office/drawing/2014/main" id="{985AEF89-4D36-EB50-5A9E-853DC12B556C}"/>
                </a:ext>
              </a:extLst>
            </p:cNvPr>
            <p:cNvSpPr/>
            <p:nvPr/>
          </p:nvSpPr>
          <p:spPr bwMode="auto">
            <a:xfrm>
              <a:off x="7325843" y="5038328"/>
              <a:ext cx="45695" cy="23405"/>
            </a:xfrm>
            <a:custGeom>
              <a:avLst/>
              <a:gdLst>
                <a:gd name="T0" fmla="*/ 10 w 17"/>
                <a:gd name="T1" fmla="*/ 7 h 9"/>
                <a:gd name="T2" fmla="*/ 17 w 17"/>
                <a:gd name="T3" fmla="*/ 2 h 9"/>
                <a:gd name="T4" fmla="*/ 17 w 17"/>
                <a:gd name="T5" fmla="*/ 1 h 9"/>
                <a:gd name="T6" fmla="*/ 17 w 17"/>
                <a:gd name="T7" fmla="*/ 0 h 9"/>
                <a:gd name="T8" fmla="*/ 1 w 17"/>
                <a:gd name="T9" fmla="*/ 4 h 9"/>
                <a:gd name="T10" fmla="*/ 1 w 17"/>
                <a:gd name="T11" fmla="*/ 6 h 9"/>
                <a:gd name="T12" fmla="*/ 4 w 17"/>
                <a:gd name="T13" fmla="*/ 9 h 9"/>
                <a:gd name="T14" fmla="*/ 10 w 17"/>
                <a:gd name="T15" fmla="*/ 7 h 9"/>
                <a:gd name="T16" fmla="*/ 15 w 17"/>
                <a:gd name="T17" fmla="*/ 2 h 9"/>
                <a:gd name="T18" fmla="*/ 5 w 17"/>
                <a:gd name="T19" fmla="*/ 7 h 9"/>
                <a:gd name="T20" fmla="*/ 2 w 17"/>
                <a:gd name="T21" fmla="*/ 5 h 9"/>
                <a:gd name="T22" fmla="*/ 2 w 17"/>
                <a:gd name="T23" fmla="*/ 4 h 9"/>
                <a:gd name="T24" fmla="*/ 15 w 17"/>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9">
                  <a:moveTo>
                    <a:pt x="10" y="7"/>
                  </a:moveTo>
                  <a:cubicBezTo>
                    <a:pt x="13" y="6"/>
                    <a:pt x="15" y="3"/>
                    <a:pt x="17" y="2"/>
                  </a:cubicBezTo>
                  <a:cubicBezTo>
                    <a:pt x="17" y="1"/>
                    <a:pt x="17" y="1"/>
                    <a:pt x="17" y="1"/>
                  </a:cubicBezTo>
                  <a:cubicBezTo>
                    <a:pt x="17" y="0"/>
                    <a:pt x="17" y="0"/>
                    <a:pt x="17" y="0"/>
                  </a:cubicBezTo>
                  <a:cubicBezTo>
                    <a:pt x="15" y="0"/>
                    <a:pt x="3" y="0"/>
                    <a:pt x="1" y="4"/>
                  </a:cubicBezTo>
                  <a:cubicBezTo>
                    <a:pt x="1" y="4"/>
                    <a:pt x="0" y="5"/>
                    <a:pt x="1" y="6"/>
                  </a:cubicBezTo>
                  <a:cubicBezTo>
                    <a:pt x="2" y="8"/>
                    <a:pt x="3" y="9"/>
                    <a:pt x="4" y="9"/>
                  </a:cubicBezTo>
                  <a:cubicBezTo>
                    <a:pt x="6" y="9"/>
                    <a:pt x="8" y="8"/>
                    <a:pt x="10" y="7"/>
                  </a:cubicBezTo>
                  <a:close/>
                  <a:moveTo>
                    <a:pt x="15" y="2"/>
                  </a:moveTo>
                  <a:cubicBezTo>
                    <a:pt x="11" y="6"/>
                    <a:pt x="7" y="8"/>
                    <a:pt x="5" y="7"/>
                  </a:cubicBezTo>
                  <a:cubicBezTo>
                    <a:pt x="4" y="7"/>
                    <a:pt x="3" y="7"/>
                    <a:pt x="2" y="5"/>
                  </a:cubicBezTo>
                  <a:cubicBezTo>
                    <a:pt x="2" y="5"/>
                    <a:pt x="2" y="5"/>
                    <a:pt x="2" y="4"/>
                  </a:cubicBezTo>
                  <a:cubicBezTo>
                    <a:pt x="3" y="3"/>
                    <a:pt x="10" y="2"/>
                    <a:pt x="15" y="2"/>
                  </a:cubicBez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366" name="任意多边形 169">
              <a:extLst>
                <a:ext uri="{FF2B5EF4-FFF2-40B4-BE49-F238E27FC236}">
                  <a16:creationId xmlns:a16="http://schemas.microsoft.com/office/drawing/2014/main" id="{C42899C3-EFBF-3A8E-C4C4-848295D59528}"/>
                </a:ext>
              </a:extLst>
            </p:cNvPr>
            <p:cNvSpPr/>
            <p:nvPr/>
          </p:nvSpPr>
          <p:spPr bwMode="auto">
            <a:xfrm>
              <a:off x="7331416" y="5017152"/>
              <a:ext cx="40122" cy="26748"/>
            </a:xfrm>
            <a:custGeom>
              <a:avLst/>
              <a:gdLst>
                <a:gd name="T0" fmla="*/ 15 w 15"/>
                <a:gd name="T1" fmla="*/ 10 h 10"/>
                <a:gd name="T2" fmla="*/ 15 w 15"/>
                <a:gd name="T3" fmla="*/ 10 h 10"/>
                <a:gd name="T4" fmla="*/ 15 w 15"/>
                <a:gd name="T5" fmla="*/ 9 h 10"/>
                <a:gd name="T6" fmla="*/ 5 w 15"/>
                <a:gd name="T7" fmla="*/ 0 h 10"/>
                <a:gd name="T8" fmla="*/ 2 w 15"/>
                <a:gd name="T9" fmla="*/ 1 h 10"/>
                <a:gd name="T10" fmla="*/ 0 w 15"/>
                <a:gd name="T11" fmla="*/ 4 h 10"/>
                <a:gd name="T12" fmla="*/ 15 w 15"/>
                <a:gd name="T13" fmla="*/ 10 h 10"/>
                <a:gd name="T14" fmla="*/ 3 w 15"/>
                <a:gd name="T15" fmla="*/ 2 h 10"/>
                <a:gd name="T16" fmla="*/ 5 w 15"/>
                <a:gd name="T17" fmla="*/ 2 h 10"/>
                <a:gd name="T18" fmla="*/ 13 w 15"/>
                <a:gd name="T19" fmla="*/ 8 h 10"/>
                <a:gd name="T20" fmla="*/ 2 w 15"/>
                <a:gd name="T21" fmla="*/ 3 h 10"/>
                <a:gd name="T22" fmla="*/ 2 w 15"/>
                <a:gd name="T23" fmla="*/ 2 h 10"/>
                <a:gd name="T24" fmla="*/ 3 w 15"/>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15" y="10"/>
                  </a:moveTo>
                  <a:cubicBezTo>
                    <a:pt x="15" y="10"/>
                    <a:pt x="15" y="10"/>
                    <a:pt x="15" y="10"/>
                  </a:cubicBezTo>
                  <a:cubicBezTo>
                    <a:pt x="15" y="9"/>
                    <a:pt x="15" y="9"/>
                    <a:pt x="15" y="9"/>
                  </a:cubicBezTo>
                  <a:cubicBezTo>
                    <a:pt x="15" y="8"/>
                    <a:pt x="10" y="1"/>
                    <a:pt x="5" y="0"/>
                  </a:cubicBezTo>
                  <a:cubicBezTo>
                    <a:pt x="4" y="0"/>
                    <a:pt x="2" y="0"/>
                    <a:pt x="2" y="1"/>
                  </a:cubicBezTo>
                  <a:cubicBezTo>
                    <a:pt x="0" y="2"/>
                    <a:pt x="0" y="3"/>
                    <a:pt x="0" y="4"/>
                  </a:cubicBezTo>
                  <a:cubicBezTo>
                    <a:pt x="2" y="7"/>
                    <a:pt x="11" y="10"/>
                    <a:pt x="15" y="10"/>
                  </a:cubicBezTo>
                  <a:close/>
                  <a:moveTo>
                    <a:pt x="3" y="2"/>
                  </a:moveTo>
                  <a:cubicBezTo>
                    <a:pt x="3" y="2"/>
                    <a:pt x="4" y="2"/>
                    <a:pt x="5" y="2"/>
                  </a:cubicBezTo>
                  <a:cubicBezTo>
                    <a:pt x="8" y="2"/>
                    <a:pt x="11" y="6"/>
                    <a:pt x="13" y="8"/>
                  </a:cubicBezTo>
                  <a:cubicBezTo>
                    <a:pt x="9" y="8"/>
                    <a:pt x="3" y="5"/>
                    <a:pt x="2" y="3"/>
                  </a:cubicBezTo>
                  <a:cubicBezTo>
                    <a:pt x="2" y="3"/>
                    <a:pt x="2" y="3"/>
                    <a:pt x="2" y="2"/>
                  </a:cubicBezTo>
                  <a:lnTo>
                    <a:pt x="3" y="2"/>
                  </a:lnTo>
                  <a:close/>
                </a:path>
              </a:pathLst>
            </a:custGeom>
            <a:solidFill>
              <a:srgbClr val="407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grpSp>
      <p:sp>
        <p:nvSpPr>
          <p:cNvPr id="368" name="right-arrow_275222">
            <a:extLst>
              <a:ext uri="{FF2B5EF4-FFF2-40B4-BE49-F238E27FC236}">
                <a16:creationId xmlns:a16="http://schemas.microsoft.com/office/drawing/2014/main" id="{48B2110A-0C80-D0E1-BC9A-78398CC40EFD}"/>
              </a:ext>
            </a:extLst>
          </p:cNvPr>
          <p:cNvSpPr/>
          <p:nvPr/>
        </p:nvSpPr>
        <p:spPr>
          <a:xfrm rot="19878388">
            <a:off x="5312920" y="4225739"/>
            <a:ext cx="1350833" cy="667385"/>
          </a:xfrm>
          <a:custGeom>
            <a:avLst/>
            <a:gdLst>
              <a:gd name="T0" fmla="*/ 4601 w 6926"/>
              <a:gd name="T1" fmla="*/ 0 h 3810"/>
              <a:gd name="T2" fmla="*/ 4598 w 6926"/>
              <a:gd name="T3" fmla="*/ 926 h 3810"/>
              <a:gd name="T4" fmla="*/ 4102 w 6926"/>
              <a:gd name="T5" fmla="*/ 976 h 3810"/>
              <a:gd name="T6" fmla="*/ 3831 w 6926"/>
              <a:gd name="T7" fmla="*/ 1015 h 3810"/>
              <a:gd name="T8" fmla="*/ 3691 w 6926"/>
              <a:gd name="T9" fmla="*/ 1038 h 3810"/>
              <a:gd name="T10" fmla="*/ 3549 w 6926"/>
              <a:gd name="T11" fmla="*/ 1064 h 3810"/>
              <a:gd name="T12" fmla="*/ 2965 w 6926"/>
              <a:gd name="T13" fmla="*/ 1195 h 3810"/>
              <a:gd name="T14" fmla="*/ 2373 w 6926"/>
              <a:gd name="T15" fmla="*/ 1380 h 3810"/>
              <a:gd name="T16" fmla="*/ 2228 w 6926"/>
              <a:gd name="T17" fmla="*/ 1433 h 3810"/>
              <a:gd name="T18" fmla="*/ 2084 w 6926"/>
              <a:gd name="T19" fmla="*/ 1492 h 3810"/>
              <a:gd name="T20" fmla="*/ 1803 w 6926"/>
              <a:gd name="T21" fmla="*/ 1619 h 3810"/>
              <a:gd name="T22" fmla="*/ 1534 w 6926"/>
              <a:gd name="T23" fmla="*/ 1760 h 3810"/>
              <a:gd name="T24" fmla="*/ 1282 w 6926"/>
              <a:gd name="T25" fmla="*/ 1914 h 3810"/>
              <a:gd name="T26" fmla="*/ 841 w 6926"/>
              <a:gd name="T27" fmla="*/ 2252 h 3810"/>
              <a:gd name="T28" fmla="*/ 498 w 6926"/>
              <a:gd name="T29" fmla="*/ 2603 h 3810"/>
              <a:gd name="T30" fmla="*/ 364 w 6926"/>
              <a:gd name="T31" fmla="*/ 2771 h 3810"/>
              <a:gd name="T32" fmla="*/ 257 w 6926"/>
              <a:gd name="T33" fmla="*/ 2932 h 3810"/>
              <a:gd name="T34" fmla="*/ 173 w 6926"/>
              <a:gd name="T35" fmla="*/ 3077 h 3810"/>
              <a:gd name="T36" fmla="*/ 106 w 6926"/>
              <a:gd name="T37" fmla="*/ 3200 h 3810"/>
              <a:gd name="T38" fmla="*/ 0 w 6926"/>
              <a:gd name="T39" fmla="*/ 3443 h 3810"/>
              <a:gd name="T40" fmla="*/ 177 w 6926"/>
              <a:gd name="T41" fmla="*/ 3251 h 3810"/>
              <a:gd name="T42" fmla="*/ 278 w 6926"/>
              <a:gd name="T43" fmla="*/ 3159 h 3810"/>
              <a:gd name="T44" fmla="*/ 398 w 6926"/>
              <a:gd name="T45" fmla="*/ 3056 h 3810"/>
              <a:gd name="T46" fmla="*/ 541 w 6926"/>
              <a:gd name="T47" fmla="*/ 2949 h 3810"/>
              <a:gd name="T48" fmla="*/ 707 w 6926"/>
              <a:gd name="T49" fmla="*/ 2843 h 3810"/>
              <a:gd name="T50" fmla="*/ 1096 w 6926"/>
              <a:gd name="T51" fmla="*/ 2650 h 3810"/>
              <a:gd name="T52" fmla="*/ 1549 w 6926"/>
              <a:gd name="T53" fmla="*/ 2502 h 3810"/>
              <a:gd name="T54" fmla="*/ 1794 w 6926"/>
              <a:gd name="T55" fmla="*/ 2449 h 3810"/>
              <a:gd name="T56" fmla="*/ 2048 w 6926"/>
              <a:gd name="T57" fmla="*/ 2412 h 3810"/>
              <a:gd name="T58" fmla="*/ 2307 w 6926"/>
              <a:gd name="T59" fmla="*/ 2390 h 3810"/>
              <a:gd name="T60" fmla="*/ 2437 w 6926"/>
              <a:gd name="T61" fmla="*/ 2383 h 3810"/>
              <a:gd name="T62" fmla="*/ 2569 w 6926"/>
              <a:gd name="T63" fmla="*/ 2381 h 3810"/>
              <a:gd name="T64" fmla="*/ 3090 w 6926"/>
              <a:gd name="T65" fmla="*/ 2399 h 3810"/>
              <a:gd name="T66" fmla="*/ 3594 w 6926"/>
              <a:gd name="T67" fmla="*/ 2458 h 3810"/>
              <a:gd name="T68" fmla="*/ 3714 w 6926"/>
              <a:gd name="T69" fmla="*/ 2476 h 3810"/>
              <a:gd name="T70" fmla="*/ 3832 w 6926"/>
              <a:gd name="T71" fmla="*/ 2498 h 3810"/>
              <a:gd name="T72" fmla="*/ 4059 w 6926"/>
              <a:gd name="T73" fmla="*/ 2543 h 3810"/>
              <a:gd name="T74" fmla="*/ 4471 w 6926"/>
              <a:gd name="T75" fmla="*/ 2641 h 3810"/>
              <a:gd name="T76" fmla="*/ 4592 w 6926"/>
              <a:gd name="T77" fmla="*/ 2675 h 3810"/>
              <a:gd name="T78" fmla="*/ 4588 w 6926"/>
              <a:gd name="T79" fmla="*/ 3810 h 3810"/>
              <a:gd name="T80" fmla="*/ 6926 w 6926"/>
              <a:gd name="T81" fmla="*/ 1913 h 3810"/>
              <a:gd name="T82" fmla="*/ 4601 w 6926"/>
              <a:gd name="T83" fmla="*/ 0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4601" y="0"/>
                </a:moveTo>
                <a:lnTo>
                  <a:pt x="4598" y="926"/>
                </a:lnTo>
                <a:cubicBezTo>
                  <a:pt x="4444" y="937"/>
                  <a:pt x="4277" y="954"/>
                  <a:pt x="4102" y="976"/>
                </a:cubicBezTo>
                <a:cubicBezTo>
                  <a:pt x="4014" y="989"/>
                  <a:pt x="3923" y="1000"/>
                  <a:pt x="3831" y="1015"/>
                </a:cubicBezTo>
                <a:cubicBezTo>
                  <a:pt x="3785" y="1023"/>
                  <a:pt x="3738" y="1030"/>
                  <a:pt x="3691" y="1038"/>
                </a:cubicBezTo>
                <a:cubicBezTo>
                  <a:pt x="3644" y="1046"/>
                  <a:pt x="3597" y="1055"/>
                  <a:pt x="3549" y="1064"/>
                </a:cubicBezTo>
                <a:cubicBezTo>
                  <a:pt x="3358" y="1099"/>
                  <a:pt x="3162" y="1144"/>
                  <a:pt x="2965" y="1195"/>
                </a:cubicBezTo>
                <a:cubicBezTo>
                  <a:pt x="2767" y="1249"/>
                  <a:pt x="2569" y="1307"/>
                  <a:pt x="2373" y="1380"/>
                </a:cubicBezTo>
                <a:cubicBezTo>
                  <a:pt x="2325" y="1398"/>
                  <a:pt x="2276" y="1414"/>
                  <a:pt x="2228" y="1433"/>
                </a:cubicBezTo>
                <a:cubicBezTo>
                  <a:pt x="2180" y="1453"/>
                  <a:pt x="2132" y="1473"/>
                  <a:pt x="2084" y="1492"/>
                </a:cubicBezTo>
                <a:cubicBezTo>
                  <a:pt x="1988" y="1530"/>
                  <a:pt x="1895" y="1577"/>
                  <a:pt x="1803" y="1619"/>
                </a:cubicBezTo>
                <a:cubicBezTo>
                  <a:pt x="1711" y="1664"/>
                  <a:pt x="1622" y="1713"/>
                  <a:pt x="1534" y="1760"/>
                </a:cubicBezTo>
                <a:cubicBezTo>
                  <a:pt x="1448" y="1812"/>
                  <a:pt x="1363" y="1860"/>
                  <a:pt x="1282" y="1914"/>
                </a:cubicBezTo>
                <a:cubicBezTo>
                  <a:pt x="1121" y="2022"/>
                  <a:pt x="972" y="2134"/>
                  <a:pt x="841" y="2252"/>
                </a:cubicBezTo>
                <a:cubicBezTo>
                  <a:pt x="709" y="2367"/>
                  <a:pt x="595" y="2488"/>
                  <a:pt x="498" y="2603"/>
                </a:cubicBezTo>
                <a:cubicBezTo>
                  <a:pt x="451" y="2662"/>
                  <a:pt x="405" y="2717"/>
                  <a:pt x="364" y="2771"/>
                </a:cubicBezTo>
                <a:cubicBezTo>
                  <a:pt x="327" y="2828"/>
                  <a:pt x="291" y="2881"/>
                  <a:pt x="257" y="2932"/>
                </a:cubicBezTo>
                <a:cubicBezTo>
                  <a:pt x="223" y="2980"/>
                  <a:pt x="198" y="3032"/>
                  <a:pt x="173" y="3077"/>
                </a:cubicBezTo>
                <a:cubicBezTo>
                  <a:pt x="148" y="3122"/>
                  <a:pt x="126" y="3163"/>
                  <a:pt x="106" y="3200"/>
                </a:cubicBezTo>
                <a:cubicBezTo>
                  <a:pt x="38" y="3355"/>
                  <a:pt x="0" y="3443"/>
                  <a:pt x="0" y="3443"/>
                </a:cubicBezTo>
                <a:cubicBezTo>
                  <a:pt x="0" y="3443"/>
                  <a:pt x="64" y="3373"/>
                  <a:pt x="177" y="3251"/>
                </a:cubicBezTo>
                <a:cubicBezTo>
                  <a:pt x="207" y="3223"/>
                  <a:pt x="241" y="3193"/>
                  <a:pt x="278" y="3159"/>
                </a:cubicBezTo>
                <a:cubicBezTo>
                  <a:pt x="315" y="3127"/>
                  <a:pt x="351" y="3089"/>
                  <a:pt x="398" y="3056"/>
                </a:cubicBezTo>
                <a:cubicBezTo>
                  <a:pt x="443" y="3023"/>
                  <a:pt x="491" y="2987"/>
                  <a:pt x="541" y="2949"/>
                </a:cubicBezTo>
                <a:cubicBezTo>
                  <a:pt x="593" y="2914"/>
                  <a:pt x="650" y="2880"/>
                  <a:pt x="707" y="2843"/>
                </a:cubicBezTo>
                <a:cubicBezTo>
                  <a:pt x="824" y="2774"/>
                  <a:pt x="954" y="2707"/>
                  <a:pt x="1096" y="2650"/>
                </a:cubicBezTo>
                <a:cubicBezTo>
                  <a:pt x="1237" y="2591"/>
                  <a:pt x="1390" y="2543"/>
                  <a:pt x="1549" y="2502"/>
                </a:cubicBezTo>
                <a:cubicBezTo>
                  <a:pt x="1629" y="2481"/>
                  <a:pt x="1713" y="2467"/>
                  <a:pt x="1794" y="2449"/>
                </a:cubicBezTo>
                <a:cubicBezTo>
                  <a:pt x="1879" y="2436"/>
                  <a:pt x="1962" y="2422"/>
                  <a:pt x="2048" y="2412"/>
                </a:cubicBezTo>
                <a:cubicBezTo>
                  <a:pt x="2135" y="2404"/>
                  <a:pt x="2219" y="2392"/>
                  <a:pt x="2307" y="2390"/>
                </a:cubicBezTo>
                <a:cubicBezTo>
                  <a:pt x="2350" y="2387"/>
                  <a:pt x="2394" y="2385"/>
                  <a:pt x="2437" y="2383"/>
                </a:cubicBezTo>
                <a:cubicBezTo>
                  <a:pt x="2481" y="2381"/>
                  <a:pt x="2525" y="2381"/>
                  <a:pt x="2569" y="2381"/>
                </a:cubicBezTo>
                <a:cubicBezTo>
                  <a:pt x="2743" y="2377"/>
                  <a:pt x="2919" y="2387"/>
                  <a:pt x="3090" y="2399"/>
                </a:cubicBezTo>
                <a:cubicBezTo>
                  <a:pt x="3263" y="2414"/>
                  <a:pt x="3431" y="2432"/>
                  <a:pt x="3594" y="2458"/>
                </a:cubicBezTo>
                <a:cubicBezTo>
                  <a:pt x="3634" y="2464"/>
                  <a:pt x="3674" y="2470"/>
                  <a:pt x="3714" y="2476"/>
                </a:cubicBezTo>
                <a:cubicBezTo>
                  <a:pt x="3754" y="2484"/>
                  <a:pt x="3793" y="2491"/>
                  <a:pt x="3832" y="2498"/>
                </a:cubicBezTo>
                <a:cubicBezTo>
                  <a:pt x="3910" y="2511"/>
                  <a:pt x="3986" y="2528"/>
                  <a:pt x="4059" y="2543"/>
                </a:cubicBezTo>
                <a:cubicBezTo>
                  <a:pt x="4207" y="2574"/>
                  <a:pt x="4345" y="2608"/>
                  <a:pt x="4471" y="2641"/>
                </a:cubicBezTo>
                <a:cubicBezTo>
                  <a:pt x="4513" y="2653"/>
                  <a:pt x="4553" y="2664"/>
                  <a:pt x="4592" y="2675"/>
                </a:cubicBezTo>
                <a:lnTo>
                  <a:pt x="4588" y="3810"/>
                </a:lnTo>
                <a:lnTo>
                  <a:pt x="6926" y="1913"/>
                </a:lnTo>
                <a:lnTo>
                  <a:pt x="4601" y="0"/>
                </a:lnTo>
                <a:close/>
              </a:path>
            </a:pathLst>
          </a:custGeom>
          <a:gradFill flip="none" rotWithShape="1">
            <a:gsLst>
              <a:gs pos="0">
                <a:schemeClr val="bg1">
                  <a:lumMod val="85000"/>
                </a:schemeClr>
              </a:gs>
              <a:gs pos="100000">
                <a:srgbClr val="6FA5F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9" name="Freeform 277">
            <a:extLst>
              <a:ext uri="{FF2B5EF4-FFF2-40B4-BE49-F238E27FC236}">
                <a16:creationId xmlns:a16="http://schemas.microsoft.com/office/drawing/2014/main" id="{F218B6DD-A024-A4C8-B7EA-E39CD9A4BD9D}"/>
              </a:ext>
            </a:extLst>
          </p:cNvPr>
          <p:cNvSpPr/>
          <p:nvPr/>
        </p:nvSpPr>
        <p:spPr>
          <a:xfrm>
            <a:off x="6677013" y="2875530"/>
            <a:ext cx="539747" cy="444497"/>
          </a:xfrm>
          <a:custGeom>
            <a:avLst/>
            <a:gdLst>
              <a:gd name="connsiteX0" fmla="*/ 180214 w 1089054"/>
              <a:gd name="connsiteY0" fmla="*/ 388527 h 896868"/>
              <a:gd name="connsiteX1" fmla="*/ 185028 w 1089054"/>
              <a:gd name="connsiteY1" fmla="*/ 388527 h 896868"/>
              <a:gd name="connsiteX2" fmla="*/ 452123 w 1089054"/>
              <a:gd name="connsiteY2" fmla="*/ 388527 h 896868"/>
              <a:gd name="connsiteX3" fmla="*/ 605643 w 1089054"/>
              <a:gd name="connsiteY3" fmla="*/ 388527 h 896868"/>
              <a:gd name="connsiteX4" fmla="*/ 598645 w 1089054"/>
              <a:gd name="connsiteY4" fmla="*/ 411825 h 896868"/>
              <a:gd name="connsiteX5" fmla="*/ 452123 w 1089054"/>
              <a:gd name="connsiteY5" fmla="*/ 411825 h 896868"/>
              <a:gd name="connsiteX6" fmla="*/ 452123 w 1089054"/>
              <a:gd name="connsiteY6" fmla="*/ 663705 h 896868"/>
              <a:gd name="connsiteX7" fmla="*/ 522990 w 1089054"/>
              <a:gd name="connsiteY7" fmla="*/ 663705 h 896868"/>
              <a:gd name="connsiteX8" fmla="*/ 514094 w 1089054"/>
              <a:gd name="connsiteY8" fmla="*/ 693323 h 896868"/>
              <a:gd name="connsiteX9" fmla="*/ 452123 w 1089054"/>
              <a:gd name="connsiteY9" fmla="*/ 693323 h 896868"/>
              <a:gd name="connsiteX10" fmla="*/ 452123 w 1089054"/>
              <a:gd name="connsiteY10" fmla="*/ 664130 h 896868"/>
              <a:gd name="connsiteX11" fmla="*/ 161206 w 1089054"/>
              <a:gd name="connsiteY11" fmla="*/ 664130 h 896868"/>
              <a:gd name="connsiteX12" fmla="*/ 146397 w 1089054"/>
              <a:gd name="connsiteY12" fmla="*/ 678939 h 896868"/>
              <a:gd name="connsiteX13" fmla="*/ 161206 w 1089054"/>
              <a:gd name="connsiteY13" fmla="*/ 693748 h 896868"/>
              <a:gd name="connsiteX14" fmla="*/ 452123 w 1089054"/>
              <a:gd name="connsiteY14" fmla="*/ 693748 h 896868"/>
              <a:gd name="connsiteX15" fmla="*/ 452123 w 1089054"/>
              <a:gd name="connsiteY15" fmla="*/ 743678 h 896868"/>
              <a:gd name="connsiteX16" fmla="*/ 508115 w 1089054"/>
              <a:gd name="connsiteY16" fmla="*/ 743678 h 896868"/>
              <a:gd name="connsiteX17" fmla="*/ 505952 w 1089054"/>
              <a:gd name="connsiteY17" fmla="*/ 766977 h 896868"/>
              <a:gd name="connsiteX18" fmla="*/ 452123 w 1089054"/>
              <a:gd name="connsiteY18" fmla="*/ 766977 h 896868"/>
              <a:gd name="connsiteX19" fmla="*/ 185028 w 1089054"/>
              <a:gd name="connsiteY19" fmla="*/ 766977 h 896868"/>
              <a:gd name="connsiteX20" fmla="*/ 180214 w 1089054"/>
              <a:gd name="connsiteY20" fmla="*/ 766977 h 896868"/>
              <a:gd name="connsiteX21" fmla="*/ 0 w 1089054"/>
              <a:gd name="connsiteY21" fmla="*/ 586763 h 896868"/>
              <a:gd name="connsiteX22" fmla="*/ 0 w 1089054"/>
              <a:gd name="connsiteY22" fmla="*/ 568741 h 896868"/>
              <a:gd name="connsiteX23" fmla="*/ 180214 w 1089054"/>
              <a:gd name="connsiteY23" fmla="*/ 388527 h 896868"/>
              <a:gd name="connsiteX24" fmla="*/ 878383 w 1089054"/>
              <a:gd name="connsiteY24" fmla="*/ 26304 h 896868"/>
              <a:gd name="connsiteX25" fmla="*/ 734600 w 1089054"/>
              <a:gd name="connsiteY25" fmla="*/ 143971 h 896868"/>
              <a:gd name="connsiteX26" fmla="*/ 655873 w 1089054"/>
              <a:gd name="connsiteY26" fmla="*/ 398829 h 896868"/>
              <a:gd name="connsiteX27" fmla="*/ 899641 w 1089054"/>
              <a:gd name="connsiteY27" fmla="*/ 474129 h 896868"/>
              <a:gd name="connsiteX28" fmla="*/ 985741 w 1089054"/>
              <a:gd name="connsiteY28" fmla="*/ 195402 h 896868"/>
              <a:gd name="connsiteX29" fmla="*/ 1004501 w 1089054"/>
              <a:gd name="connsiteY29" fmla="*/ 185497 h 896868"/>
              <a:gd name="connsiteX30" fmla="*/ 1004500 w 1089054"/>
              <a:gd name="connsiteY30" fmla="*/ 185498 h 896868"/>
              <a:gd name="connsiteX31" fmla="*/ 1014404 w 1089054"/>
              <a:gd name="connsiteY31" fmla="*/ 204257 h 896868"/>
              <a:gd name="connsiteX32" fmla="*/ 928305 w 1089054"/>
              <a:gd name="connsiteY32" fmla="*/ 482984 h 896868"/>
              <a:gd name="connsiteX33" fmla="*/ 900052 w 1089054"/>
              <a:gd name="connsiteY33" fmla="*/ 474256 h 896868"/>
              <a:gd name="connsiteX34" fmla="*/ 813082 w 1089054"/>
              <a:gd name="connsiteY34" fmla="*/ 755803 h 896868"/>
              <a:gd name="connsiteX35" fmla="*/ 822987 w 1089054"/>
              <a:gd name="connsiteY35" fmla="*/ 774562 h 896868"/>
              <a:gd name="connsiteX36" fmla="*/ 841746 w 1089054"/>
              <a:gd name="connsiteY36" fmla="*/ 764657 h 896868"/>
              <a:gd name="connsiteX37" fmla="*/ 928716 w 1089054"/>
              <a:gd name="connsiteY37" fmla="*/ 483111 h 896868"/>
              <a:gd name="connsiteX38" fmla="*/ 977038 w 1089054"/>
              <a:gd name="connsiteY38" fmla="*/ 498037 h 896868"/>
              <a:gd name="connsiteX39" fmla="*/ 1055764 w 1089054"/>
              <a:gd name="connsiteY39" fmla="*/ 243180 h 896868"/>
              <a:gd name="connsiteX40" fmla="*/ 944786 w 1089054"/>
              <a:gd name="connsiteY40" fmla="*/ 32993 h 896868"/>
              <a:gd name="connsiteX41" fmla="*/ 944787 w 1089054"/>
              <a:gd name="connsiteY41" fmla="*/ 32993 h 896868"/>
              <a:gd name="connsiteX42" fmla="*/ 878383 w 1089054"/>
              <a:gd name="connsiteY42" fmla="*/ 26304 h 896868"/>
              <a:gd name="connsiteX43" fmla="*/ 906655 w 1089054"/>
              <a:gd name="connsiteY43" fmla="*/ 865 h 896868"/>
              <a:gd name="connsiteX44" fmla="*/ 942899 w 1089054"/>
              <a:gd name="connsiteY44" fmla="*/ 8179 h 896868"/>
              <a:gd name="connsiteX45" fmla="*/ 960341 w 1089054"/>
              <a:gd name="connsiteY45" fmla="*/ 13567 h 896868"/>
              <a:gd name="connsiteX46" fmla="*/ 1080875 w 1089054"/>
              <a:gd name="connsiteY46" fmla="*/ 241852 h 896868"/>
              <a:gd name="connsiteX47" fmla="*/ 999587 w 1089054"/>
              <a:gd name="connsiteY47" fmla="*/ 505003 h 896868"/>
              <a:gd name="connsiteX48" fmla="*/ 919738 w 1089054"/>
              <a:gd name="connsiteY48" fmla="*/ 763495 h 896868"/>
              <a:gd name="connsiteX49" fmla="*/ 918299 w 1089054"/>
              <a:gd name="connsiteY49" fmla="*/ 768154 h 896868"/>
              <a:gd name="connsiteX50" fmla="*/ 690013 w 1089054"/>
              <a:gd name="connsiteY50" fmla="*/ 888688 h 896868"/>
              <a:gd name="connsiteX51" fmla="*/ 672572 w 1089054"/>
              <a:gd name="connsiteY51" fmla="*/ 883300 h 896868"/>
              <a:gd name="connsiteX52" fmla="*/ 552038 w 1089054"/>
              <a:gd name="connsiteY52" fmla="*/ 655015 h 896868"/>
              <a:gd name="connsiteX53" fmla="*/ 553477 w 1089054"/>
              <a:gd name="connsiteY53" fmla="*/ 650356 h 896868"/>
              <a:gd name="connsiteX54" fmla="*/ 633326 w 1089054"/>
              <a:gd name="connsiteY54" fmla="*/ 391864 h 896868"/>
              <a:gd name="connsiteX55" fmla="*/ 714614 w 1089054"/>
              <a:gd name="connsiteY55" fmla="*/ 128713 h 896868"/>
              <a:gd name="connsiteX56" fmla="*/ 906655 w 1089054"/>
              <a:gd name="connsiteY56" fmla="*/ 865 h 8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9054" h="896868">
                <a:moveTo>
                  <a:pt x="180214" y="388527"/>
                </a:moveTo>
                <a:lnTo>
                  <a:pt x="185028" y="388527"/>
                </a:lnTo>
                <a:lnTo>
                  <a:pt x="452123" y="388527"/>
                </a:lnTo>
                <a:lnTo>
                  <a:pt x="605643" y="388527"/>
                </a:lnTo>
                <a:lnTo>
                  <a:pt x="598645" y="411825"/>
                </a:lnTo>
                <a:lnTo>
                  <a:pt x="452123" y="411825"/>
                </a:lnTo>
                <a:lnTo>
                  <a:pt x="452123" y="663705"/>
                </a:lnTo>
                <a:lnTo>
                  <a:pt x="522990" y="663705"/>
                </a:lnTo>
                <a:lnTo>
                  <a:pt x="514094" y="693323"/>
                </a:lnTo>
                <a:lnTo>
                  <a:pt x="452123" y="693323"/>
                </a:lnTo>
                <a:lnTo>
                  <a:pt x="452123" y="664130"/>
                </a:lnTo>
                <a:lnTo>
                  <a:pt x="161206" y="664130"/>
                </a:lnTo>
                <a:cubicBezTo>
                  <a:pt x="153028" y="664130"/>
                  <a:pt x="146397" y="670760"/>
                  <a:pt x="146397" y="678939"/>
                </a:cubicBezTo>
                <a:cubicBezTo>
                  <a:pt x="146397" y="687118"/>
                  <a:pt x="153028" y="693748"/>
                  <a:pt x="161206" y="693748"/>
                </a:cubicBezTo>
                <a:lnTo>
                  <a:pt x="452123" y="693748"/>
                </a:lnTo>
                <a:lnTo>
                  <a:pt x="452123" y="743678"/>
                </a:lnTo>
                <a:lnTo>
                  <a:pt x="508115" y="743678"/>
                </a:lnTo>
                <a:lnTo>
                  <a:pt x="505952" y="766977"/>
                </a:lnTo>
                <a:lnTo>
                  <a:pt x="452123" y="766977"/>
                </a:lnTo>
                <a:lnTo>
                  <a:pt x="185028" y="766977"/>
                </a:lnTo>
                <a:lnTo>
                  <a:pt x="180214" y="766977"/>
                </a:lnTo>
                <a:cubicBezTo>
                  <a:pt x="80685" y="766977"/>
                  <a:pt x="0" y="686292"/>
                  <a:pt x="0" y="586763"/>
                </a:cubicBezTo>
                <a:lnTo>
                  <a:pt x="0" y="568741"/>
                </a:lnTo>
                <a:cubicBezTo>
                  <a:pt x="0" y="469211"/>
                  <a:pt x="80685" y="388527"/>
                  <a:pt x="180214" y="388527"/>
                </a:cubicBezTo>
                <a:close/>
                <a:moveTo>
                  <a:pt x="878383" y="26304"/>
                </a:moveTo>
                <a:cubicBezTo>
                  <a:pt x="813217" y="32878"/>
                  <a:pt x="755147" y="77456"/>
                  <a:pt x="734600" y="143971"/>
                </a:cubicBezTo>
                <a:lnTo>
                  <a:pt x="655873" y="398829"/>
                </a:lnTo>
                <a:lnTo>
                  <a:pt x="899641" y="474129"/>
                </a:lnTo>
                <a:lnTo>
                  <a:pt x="985741" y="195402"/>
                </a:lnTo>
                <a:cubicBezTo>
                  <a:pt x="988186" y="187487"/>
                  <a:pt x="996585" y="183052"/>
                  <a:pt x="1004501" y="185497"/>
                </a:cubicBezTo>
                <a:lnTo>
                  <a:pt x="1004500" y="185498"/>
                </a:lnTo>
                <a:cubicBezTo>
                  <a:pt x="1012415" y="187943"/>
                  <a:pt x="1016850" y="196341"/>
                  <a:pt x="1014404" y="204257"/>
                </a:cubicBezTo>
                <a:lnTo>
                  <a:pt x="928305" y="482984"/>
                </a:lnTo>
                <a:lnTo>
                  <a:pt x="900052" y="474256"/>
                </a:lnTo>
                <a:lnTo>
                  <a:pt x="813082" y="755803"/>
                </a:lnTo>
                <a:cubicBezTo>
                  <a:pt x="810637" y="763718"/>
                  <a:pt x="815071" y="772117"/>
                  <a:pt x="822987" y="774562"/>
                </a:cubicBezTo>
                <a:cubicBezTo>
                  <a:pt x="830902" y="777007"/>
                  <a:pt x="839301" y="772573"/>
                  <a:pt x="841746" y="764657"/>
                </a:cubicBezTo>
                <a:lnTo>
                  <a:pt x="928716" y="483111"/>
                </a:lnTo>
                <a:lnTo>
                  <a:pt x="977038" y="498037"/>
                </a:lnTo>
                <a:lnTo>
                  <a:pt x="1055764" y="243180"/>
                </a:lnTo>
                <a:cubicBezTo>
                  <a:pt x="1083160" y="154493"/>
                  <a:pt x="1033473" y="60389"/>
                  <a:pt x="944786" y="32993"/>
                </a:cubicBezTo>
                <a:lnTo>
                  <a:pt x="944787" y="32993"/>
                </a:lnTo>
                <a:cubicBezTo>
                  <a:pt x="922615" y="26144"/>
                  <a:pt x="900105" y="24113"/>
                  <a:pt x="878383" y="26304"/>
                </a:cubicBezTo>
                <a:close/>
                <a:moveTo>
                  <a:pt x="906655" y="865"/>
                </a:moveTo>
                <a:cubicBezTo>
                  <a:pt x="918726" y="2049"/>
                  <a:pt x="930859" y="4460"/>
                  <a:pt x="942899" y="8179"/>
                </a:cubicBezTo>
                <a:lnTo>
                  <a:pt x="960341" y="13567"/>
                </a:lnTo>
                <a:cubicBezTo>
                  <a:pt x="1056664" y="43322"/>
                  <a:pt x="1110629" y="145528"/>
                  <a:pt x="1080875" y="241852"/>
                </a:cubicBezTo>
                <a:lnTo>
                  <a:pt x="999587" y="505003"/>
                </a:lnTo>
                <a:lnTo>
                  <a:pt x="919738" y="763495"/>
                </a:lnTo>
                <a:lnTo>
                  <a:pt x="918299" y="768154"/>
                </a:lnTo>
                <a:cubicBezTo>
                  <a:pt x="888544" y="864477"/>
                  <a:pt x="786337" y="918443"/>
                  <a:pt x="690013" y="888688"/>
                </a:cubicBezTo>
                <a:lnTo>
                  <a:pt x="672572" y="883300"/>
                </a:lnTo>
                <a:cubicBezTo>
                  <a:pt x="576248" y="853545"/>
                  <a:pt x="522283" y="751338"/>
                  <a:pt x="552038" y="655015"/>
                </a:cubicBezTo>
                <a:lnTo>
                  <a:pt x="553477" y="650356"/>
                </a:lnTo>
                <a:lnTo>
                  <a:pt x="633326" y="391864"/>
                </a:lnTo>
                <a:lnTo>
                  <a:pt x="714614" y="128713"/>
                </a:lnTo>
                <a:cubicBezTo>
                  <a:pt x="740649" y="44430"/>
                  <a:pt x="822156" y="-7422"/>
                  <a:pt x="906655" y="865"/>
                </a:cubicBezTo>
                <a:close/>
              </a:path>
            </a:pathLst>
          </a:custGeom>
          <a:solidFill>
            <a:srgbClr val="6FA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err="1">
              <a:solidFill>
                <a:srgbClr val="000000"/>
              </a:solidFill>
            </a:endParaRPr>
          </a:p>
        </p:txBody>
      </p:sp>
      <p:sp>
        <p:nvSpPr>
          <p:cNvPr id="27" name="文本框 26">
            <a:extLst>
              <a:ext uri="{FF2B5EF4-FFF2-40B4-BE49-F238E27FC236}">
                <a16:creationId xmlns:a16="http://schemas.microsoft.com/office/drawing/2014/main" id="{A5967D6E-74BB-18F7-8A5E-34A0BD85815C}"/>
              </a:ext>
            </a:extLst>
          </p:cNvPr>
          <p:cNvSpPr txBox="1"/>
          <p:nvPr/>
        </p:nvSpPr>
        <p:spPr>
          <a:xfrm>
            <a:off x="1245776" y="2343958"/>
            <a:ext cx="3613291" cy="407698"/>
          </a:xfrm>
          <a:prstGeom prst="roundRect">
            <a:avLst>
              <a:gd name="adj" fmla="val 50000"/>
            </a:avLst>
          </a:prstGeom>
          <a:solidFill>
            <a:srgbClr val="0031A7"/>
          </a:solidFill>
        </p:spPr>
        <p:txBody>
          <a:bodyPr wrap="square" anchor="ctr">
            <a:noAutofit/>
          </a:bodyPr>
          <a:lstStyle/>
          <a:p>
            <a:pPr algn="ctr"/>
            <a:r>
              <a:rPr lang="zh-CN" altLang="en-US" b="1" dirty="0">
                <a:solidFill>
                  <a:schemeClr val="bg1"/>
                </a:solidFill>
                <a:cs typeface="+mn-ea"/>
                <a:sym typeface="+mn-lt"/>
              </a:rPr>
              <a:t>临床未满足需求</a:t>
            </a:r>
          </a:p>
        </p:txBody>
      </p:sp>
      <p:sp>
        <p:nvSpPr>
          <p:cNvPr id="371" name="文本框 26">
            <a:extLst>
              <a:ext uri="{FF2B5EF4-FFF2-40B4-BE49-F238E27FC236}">
                <a16:creationId xmlns:a16="http://schemas.microsoft.com/office/drawing/2014/main" id="{AB5A431F-3158-A059-B4E8-7A4E3AB9D173}"/>
              </a:ext>
            </a:extLst>
          </p:cNvPr>
          <p:cNvSpPr txBox="1"/>
          <p:nvPr/>
        </p:nvSpPr>
        <p:spPr>
          <a:xfrm>
            <a:off x="7216760" y="2343958"/>
            <a:ext cx="3613291" cy="407698"/>
          </a:xfrm>
          <a:prstGeom prst="roundRect">
            <a:avLst>
              <a:gd name="adj" fmla="val 50000"/>
            </a:avLst>
          </a:prstGeom>
          <a:solidFill>
            <a:srgbClr val="0031A7"/>
          </a:solidFill>
        </p:spPr>
        <p:txBody>
          <a:bodyPr wrap="square" anchor="ctr">
            <a:noAutofit/>
          </a:bodyPr>
          <a:lstStyle/>
          <a:p>
            <a:pPr algn="ctr"/>
            <a:r>
              <a:rPr lang="zh-CN" altLang="en-US" b="1" dirty="0">
                <a:solidFill>
                  <a:schemeClr val="bg1"/>
                </a:solidFill>
                <a:cs typeface="+mn-ea"/>
                <a:sym typeface="+mn-lt"/>
              </a:rPr>
              <a:t>缓释片满足临床需求</a:t>
            </a:r>
          </a:p>
        </p:txBody>
      </p:sp>
      <p:sp>
        <p:nvSpPr>
          <p:cNvPr id="45" name="Rectangle: Rounded Corners 4">
            <a:extLst>
              <a:ext uri="{FF2B5EF4-FFF2-40B4-BE49-F238E27FC236}">
                <a16:creationId xmlns:a16="http://schemas.microsoft.com/office/drawing/2014/main" id="{B24B81BF-EFB3-38BE-D942-FB0A7046762B}"/>
              </a:ext>
            </a:extLst>
          </p:cNvPr>
          <p:cNvSpPr/>
          <p:nvPr/>
        </p:nvSpPr>
        <p:spPr>
          <a:xfrm>
            <a:off x="5433320" y="3548094"/>
            <a:ext cx="1094976" cy="515687"/>
          </a:xfrm>
          <a:prstGeom prst="roundRect">
            <a:avLst/>
          </a:prstGeom>
          <a:noFill/>
          <a:ln w="1905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noAutofit/>
          </a:bodyPr>
          <a:lstStyle/>
          <a:p>
            <a:pPr marL="0" marR="0" lvl="0" indent="0" algn="ctr" defTabSz="914400" eaLnBrk="1" fontAlgn="auto" latinLnBrk="0" hangingPunct="1">
              <a:spcBef>
                <a:spcPts val="0"/>
              </a:spcBef>
              <a:buClrTx/>
              <a:buSzTx/>
              <a:buFontTx/>
              <a:buNone/>
              <a:tabLst/>
              <a:defRPr/>
            </a:pPr>
            <a:r>
              <a:rPr kumimoji="0" lang="zh-CN" altLang="en-US" sz="2000" b="1" i="1" u="none" strike="noStrike" kern="0" cap="none" spc="0" normalizeH="0" baseline="0" noProof="0" dirty="0">
                <a:ln>
                  <a:noFill/>
                </a:ln>
                <a:solidFill>
                  <a:srgbClr val="0031A7"/>
                </a:solidFill>
                <a:effectLst/>
                <a:uLnTx/>
                <a:uFillTx/>
                <a:cs typeface="+mn-ea"/>
                <a:sym typeface="+mn-lt"/>
              </a:rPr>
              <a:t>剂型</a:t>
            </a:r>
            <a:endParaRPr kumimoji="0" lang="en-US" altLang="zh-CN" sz="2000" b="1" i="1" u="none" strike="noStrike" kern="0" cap="none" spc="0" normalizeH="0" baseline="0" noProof="0" dirty="0">
              <a:ln>
                <a:noFill/>
              </a:ln>
              <a:solidFill>
                <a:srgbClr val="0031A7"/>
              </a:solidFill>
              <a:effectLst/>
              <a:uLnTx/>
              <a:uFillTx/>
              <a:cs typeface="+mn-ea"/>
              <a:sym typeface="+mn-lt"/>
            </a:endParaRPr>
          </a:p>
          <a:p>
            <a:pPr marL="0" marR="0" lvl="0" indent="0" algn="ctr" defTabSz="914400" eaLnBrk="1" fontAlgn="auto" latinLnBrk="0" hangingPunct="1">
              <a:spcBef>
                <a:spcPts val="0"/>
              </a:spcBef>
              <a:buClrTx/>
              <a:buSzTx/>
              <a:buFontTx/>
              <a:buNone/>
              <a:tabLst/>
              <a:defRPr/>
            </a:pPr>
            <a:r>
              <a:rPr kumimoji="0" lang="zh-CN" altLang="en-US" sz="2000" b="1" i="1" u="none" strike="noStrike" kern="0" cap="none" spc="0" normalizeH="0" baseline="0" noProof="0" dirty="0">
                <a:ln>
                  <a:noFill/>
                </a:ln>
                <a:solidFill>
                  <a:srgbClr val="0031A7"/>
                </a:solidFill>
                <a:effectLst/>
                <a:uLnTx/>
                <a:uFillTx/>
                <a:cs typeface="+mn-ea"/>
                <a:sym typeface="+mn-lt"/>
              </a:rPr>
              <a:t>改进</a:t>
            </a:r>
          </a:p>
        </p:txBody>
      </p:sp>
      <p:sp>
        <p:nvSpPr>
          <p:cNvPr id="4" name="矩形 3">
            <a:extLst>
              <a:ext uri="{FF2B5EF4-FFF2-40B4-BE49-F238E27FC236}">
                <a16:creationId xmlns:a16="http://schemas.microsoft.com/office/drawing/2014/main" id="{1B9E1FD2-CA19-D63A-6464-A92FF0DE7979}"/>
              </a:ext>
            </a:extLst>
          </p:cNvPr>
          <p:cNvSpPr/>
          <p:nvPr/>
        </p:nvSpPr>
        <p:spPr>
          <a:xfrm>
            <a:off x="0" y="5298"/>
            <a:ext cx="1485172"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基本信息</a:t>
            </a:r>
            <a:r>
              <a:rPr lang="en-US" altLang="zh-CN" b="1" dirty="0">
                <a:cs typeface="+mn-ea"/>
                <a:sym typeface="+mn-lt"/>
              </a:rPr>
              <a:t>3/3</a:t>
            </a:r>
            <a:endParaRPr lang="zh-CN" altLang="en-US" b="1" dirty="0">
              <a:cs typeface="+mn-ea"/>
              <a:sym typeface="+mn-lt"/>
            </a:endParaRPr>
          </a:p>
        </p:txBody>
      </p:sp>
    </p:spTree>
    <p:extLst>
      <p:ext uri="{BB962C8B-B14F-4D97-AF65-F5344CB8AC3E}">
        <p14:creationId xmlns:p14="http://schemas.microsoft.com/office/powerpoint/2010/main" val="362440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DD73D-42DA-3AF1-36B8-6A9127B1CDE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63CCFC2-650A-C12E-8173-D7AA8C3AA01B}"/>
              </a:ext>
            </a:extLst>
          </p:cNvPr>
          <p:cNvGraphicFramePr>
            <a:graphicFrameLocks/>
          </p:cNvGraphicFramePr>
          <p:nvPr>
            <p:custDataLst>
              <p:tags r:id="rId1"/>
            </p:custDataLst>
            <p:extLst>
              <p:ext uri="{D42A27DB-BD31-4B8C-83A1-F6EECF244321}">
                <p14:modId xmlns:p14="http://schemas.microsoft.com/office/powerpoint/2010/main" val="379755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6" name="think-cell data - do not delete" hidden="1">
                        <a:extLst>
                          <a:ext uri="{FF2B5EF4-FFF2-40B4-BE49-F238E27FC236}">
                            <a16:creationId xmlns:a16="http://schemas.microsoft.com/office/drawing/2014/main" id="{663CCFC2-650A-C12E-8173-D7AA8C3AA0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图片 10" descr="修改图片颜色">
            <a:extLst>
              <a:ext uri="{FF2B5EF4-FFF2-40B4-BE49-F238E27FC236}">
                <a16:creationId xmlns:a16="http://schemas.microsoft.com/office/drawing/2014/main" id="{4AD374CD-D5C4-FC1A-ED73-926C04F897D3}"/>
              </a:ext>
            </a:extLst>
          </p:cNvPr>
          <p:cNvPicPr>
            <a:picLocks noChangeAspect="1"/>
          </p:cNvPicPr>
          <p:nvPr/>
        </p:nvPicPr>
        <p:blipFill>
          <a:blip r:embed="rId6"/>
          <a:stretch>
            <a:fillRect/>
          </a:stretch>
        </p:blipFill>
        <p:spPr>
          <a:xfrm>
            <a:off x="752489" y="4261850"/>
            <a:ext cx="1807210" cy="1096879"/>
          </a:xfrm>
          <a:prstGeom prst="rect">
            <a:avLst/>
          </a:prstGeom>
        </p:spPr>
      </p:pic>
      <p:sp>
        <p:nvSpPr>
          <p:cNvPr id="41" name="标题 1">
            <a:extLst>
              <a:ext uri="{FF2B5EF4-FFF2-40B4-BE49-F238E27FC236}">
                <a16:creationId xmlns:a16="http://schemas.microsoft.com/office/drawing/2014/main" id="{7C23DED0-DD17-E42D-297D-E0BD9B219C75}"/>
              </a:ext>
            </a:extLst>
          </p:cNvPr>
          <p:cNvSpPr>
            <a:spLocks noGrp="1"/>
          </p:cNvSpPr>
          <p:nvPr>
            <p:ph type="title"/>
          </p:nvPr>
        </p:nvSpPr>
        <p:spPr/>
        <p:txBody>
          <a:bodyPr vert="horz" rIns="91440">
            <a:normAutofit fontScale="90000"/>
          </a:bodyPr>
          <a:lstStyle/>
          <a:p>
            <a:r>
              <a:rPr lang="zh-CN" altLang="en-US" sz="2400" b="1" dirty="0">
                <a:latin typeface="+mn-lt"/>
                <a:ea typeface="+mn-ea"/>
                <a:cs typeface="+mn-ea"/>
                <a:sym typeface="+mn-lt"/>
              </a:rPr>
              <a:t>本品采用获得专利认证的</a:t>
            </a:r>
            <a:r>
              <a:rPr kumimoji="0" lang="zh-CN" altLang="en-US" sz="2400" b="1" i="0" u="none" strike="noStrike" kern="1200" cap="none" spc="0" normalizeH="0" baseline="0" noProof="0" dirty="0">
                <a:ln>
                  <a:noFill/>
                </a:ln>
                <a:solidFill>
                  <a:srgbClr val="0031A7"/>
                </a:solidFill>
                <a:effectLst/>
                <a:uLnTx/>
                <a:uFillTx/>
                <a:cs typeface="+mn-ea"/>
                <a:sym typeface="+mn-lt"/>
              </a:rPr>
              <a:t>双室渗透泵控释技术，内控外速的双层释放</a:t>
            </a:r>
            <a:r>
              <a:rPr lang="zh-CN" altLang="en-US" sz="2400" b="1" dirty="0">
                <a:latin typeface="+mn-lt"/>
                <a:ea typeface="+mn-ea"/>
                <a:cs typeface="+mn-ea"/>
                <a:sym typeface="+mn-lt"/>
              </a:rPr>
              <a:t>，速释层快速起效，控释片芯匀速释放，维持</a:t>
            </a:r>
            <a:r>
              <a:rPr lang="en-US" altLang="zh-CN" sz="2400" b="1" dirty="0">
                <a:latin typeface="+mn-lt"/>
                <a:ea typeface="+mn-ea"/>
                <a:cs typeface="+mn-ea"/>
                <a:sym typeface="+mn-lt"/>
              </a:rPr>
              <a:t>24h</a:t>
            </a:r>
            <a:r>
              <a:rPr lang="zh-CN" altLang="en-US" sz="2400" b="1" dirty="0">
                <a:latin typeface="+mn-lt"/>
                <a:ea typeface="+mn-ea"/>
                <a:cs typeface="+mn-ea"/>
                <a:sym typeface="+mn-lt"/>
              </a:rPr>
              <a:t>疗效，每日仅需一次给药，利于长期管理</a:t>
            </a:r>
            <a:endParaRPr lang="zh-CN" altLang="en-US" sz="2400" b="1" dirty="0">
              <a:solidFill>
                <a:srgbClr val="FF0000"/>
              </a:solidFill>
              <a:latin typeface="+mn-lt"/>
              <a:ea typeface="+mn-ea"/>
              <a:cs typeface="+mn-ea"/>
              <a:sym typeface="+mn-lt"/>
            </a:endParaRPr>
          </a:p>
        </p:txBody>
      </p:sp>
      <p:sp>
        <p:nvSpPr>
          <p:cNvPr id="5" name="灯片编号占位符 4">
            <a:extLst>
              <a:ext uri="{FF2B5EF4-FFF2-40B4-BE49-F238E27FC236}">
                <a16:creationId xmlns:a16="http://schemas.microsoft.com/office/drawing/2014/main" id="{C208FC6D-E618-0654-13DD-11A318FAB0DF}"/>
              </a:ext>
            </a:extLst>
          </p:cNvPr>
          <p:cNvSpPr>
            <a:spLocks noGrp="1"/>
          </p:cNvSpPr>
          <p:nvPr>
            <p:ph type="sldNum" sz="quarter" idx="4"/>
          </p:nvPr>
        </p:nvSpPr>
        <p:spPr/>
        <p:txBody>
          <a:bodyPr/>
          <a:lstStyle/>
          <a:p>
            <a:r>
              <a:rPr lang="en-US" dirty="0">
                <a:cs typeface="+mn-ea"/>
                <a:sym typeface="+mn-lt"/>
              </a:rPr>
              <a:t>| </a:t>
            </a:r>
            <a:fld id="{C2832ACA-4727-4D4C-ACEE-24DD06899962}" type="slidenum">
              <a:rPr lang="en-US" smtClean="0">
                <a:cs typeface="+mn-ea"/>
                <a:sym typeface="+mn-lt"/>
              </a:rPr>
              <a:pPr/>
              <a:t>6</a:t>
            </a:fld>
            <a:r>
              <a:rPr lang="en-US" dirty="0">
                <a:cs typeface="+mn-ea"/>
                <a:sym typeface="+mn-lt"/>
              </a:rPr>
              <a:t> </a:t>
            </a:r>
          </a:p>
        </p:txBody>
      </p:sp>
      <p:sp>
        <p:nvSpPr>
          <p:cNvPr id="7" name="Title 1">
            <a:extLst>
              <a:ext uri="{FF2B5EF4-FFF2-40B4-BE49-F238E27FC236}">
                <a16:creationId xmlns:a16="http://schemas.microsoft.com/office/drawing/2014/main" id="{A68401BA-9B75-8550-E682-DB14457A2D93}"/>
              </a:ext>
            </a:extLst>
          </p:cNvPr>
          <p:cNvSpPr txBox="1">
            <a:spLocks/>
          </p:cNvSpPr>
          <p:nvPr/>
        </p:nvSpPr>
        <p:spPr>
          <a:xfrm>
            <a:off x="1397141" y="50357"/>
            <a:ext cx="10515600" cy="761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endParaRPr lang="zh-CN" altLang="en-US" sz="2400" b="1" dirty="0">
              <a:latin typeface="+mn-lt"/>
              <a:ea typeface="+mn-ea"/>
              <a:cs typeface="+mn-ea"/>
              <a:sym typeface="+mn-lt"/>
            </a:endParaRPr>
          </a:p>
        </p:txBody>
      </p:sp>
      <p:sp>
        <p:nvSpPr>
          <p:cNvPr id="8" name="矩形 7">
            <a:extLst>
              <a:ext uri="{FF2B5EF4-FFF2-40B4-BE49-F238E27FC236}">
                <a16:creationId xmlns:a16="http://schemas.microsoft.com/office/drawing/2014/main" id="{1058E70F-BC70-53BE-95AA-707583A98A3F}"/>
              </a:ext>
            </a:extLst>
          </p:cNvPr>
          <p:cNvSpPr/>
          <p:nvPr/>
        </p:nvSpPr>
        <p:spPr>
          <a:xfrm>
            <a:off x="0" y="5298"/>
            <a:ext cx="1486800"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创新性</a:t>
            </a:r>
            <a:endParaRPr lang="en-US" altLang="zh-CN" b="1" dirty="0">
              <a:cs typeface="+mn-ea"/>
              <a:sym typeface="+mn-lt"/>
            </a:endParaRPr>
          </a:p>
        </p:txBody>
      </p:sp>
      <p:sp>
        <p:nvSpPr>
          <p:cNvPr id="13" name="任意多边形 27">
            <a:extLst>
              <a:ext uri="{FF2B5EF4-FFF2-40B4-BE49-F238E27FC236}">
                <a16:creationId xmlns:a16="http://schemas.microsoft.com/office/drawing/2014/main" id="{A556C129-A13E-9401-32B5-0A9626902EB9}"/>
              </a:ext>
            </a:extLst>
          </p:cNvPr>
          <p:cNvSpPr/>
          <p:nvPr/>
        </p:nvSpPr>
        <p:spPr>
          <a:xfrm>
            <a:off x="2808112" y="1216932"/>
            <a:ext cx="8909755" cy="1122012"/>
          </a:xfrm>
          <a:prstGeom prst="roundRect">
            <a:avLst>
              <a:gd name="adj" fmla="val 10662"/>
            </a:avLst>
          </a:prstGeom>
          <a:solidFill>
            <a:schemeClr val="bg1"/>
          </a:solidFill>
          <a:ln w="19050">
            <a:solidFill>
              <a:srgbClr val="0031A7"/>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zh-CN" altLang="en-US" sz="1600" b="1" dirty="0">
                <a:solidFill>
                  <a:srgbClr val="0031A7"/>
                </a:solidFill>
                <a:cs typeface="+mn-ea"/>
                <a:sym typeface="+mn-lt"/>
              </a:rPr>
              <a:t>双室渗透泵控释技术，内控外速的双层释放：</a:t>
            </a:r>
            <a:endParaRPr lang="en-US" altLang="zh-CN" sz="1600" b="1" dirty="0">
              <a:solidFill>
                <a:srgbClr val="0031A7"/>
              </a:solidFill>
              <a:cs typeface="+mn-ea"/>
              <a:sym typeface="+mn-lt"/>
            </a:endParaRPr>
          </a:p>
          <a:p>
            <a:pPr marL="285750" indent="-285750">
              <a:lnSpc>
                <a:spcPts val="2000"/>
              </a:lnSpc>
              <a:buFont typeface="Arial" panose="020B0604020202020204" pitchFamily="34" charset="0"/>
              <a:buChar char="•"/>
            </a:pPr>
            <a:r>
              <a:rPr lang="zh-CN" altLang="en-US" sz="1600" kern="0" dirty="0">
                <a:solidFill>
                  <a:srgbClr val="000000"/>
                </a:solidFill>
                <a:cs typeface="+mn-ea"/>
                <a:sym typeface="+mn-lt"/>
              </a:rPr>
              <a:t>包括速释外层包衣、双室渗透泵控释片芯</a:t>
            </a:r>
            <a:endParaRPr lang="en-US" altLang="zh-CN" sz="1600" kern="0" dirty="0">
              <a:solidFill>
                <a:srgbClr val="000000"/>
              </a:solidFill>
              <a:cs typeface="+mn-ea"/>
              <a:sym typeface="+mn-lt"/>
            </a:endParaRPr>
          </a:p>
          <a:p>
            <a:pPr marL="285750" indent="-285750">
              <a:lnSpc>
                <a:spcPts val="2000"/>
              </a:lnSpc>
              <a:buFont typeface="Arial" panose="020B0604020202020204" pitchFamily="34" charset="0"/>
              <a:buChar char="•"/>
            </a:pPr>
            <a:r>
              <a:rPr kumimoji="0" lang="zh-CN" altLang="en-US" sz="1600" b="0" i="0" u="none" strike="noStrike" kern="1200" cap="none" spc="0" normalizeH="0" baseline="0" noProof="0" dirty="0">
                <a:ln>
                  <a:noFill/>
                </a:ln>
                <a:solidFill>
                  <a:srgbClr val="000000"/>
                </a:solidFill>
                <a:effectLst/>
                <a:uLnTx/>
                <a:uFillTx/>
                <a:cs typeface="+mn-ea"/>
                <a:sym typeface="+mn-lt"/>
              </a:rPr>
              <a:t>约 </a:t>
            </a:r>
            <a:r>
              <a:rPr kumimoji="0" lang="en-US" altLang="zh-CN" sz="1600" b="1" i="0" u="none" strike="noStrike" kern="1200" cap="none" spc="0" normalizeH="0" baseline="0" noProof="0" dirty="0">
                <a:ln>
                  <a:noFill/>
                </a:ln>
                <a:solidFill>
                  <a:srgbClr val="0031A7"/>
                </a:solidFill>
                <a:effectLst/>
                <a:uLnTx/>
                <a:uFillTx/>
                <a:cs typeface="+mn-ea"/>
                <a:sym typeface="+mn-lt"/>
              </a:rPr>
              <a:t>30%</a:t>
            </a:r>
            <a:r>
              <a:rPr kumimoji="0" lang="en-US" altLang="zh-CN" sz="1600" b="0" i="0" u="none" strike="noStrike" kern="1200" cap="none" spc="0" normalizeH="0" baseline="0" noProof="0" dirty="0">
                <a:ln>
                  <a:noFill/>
                </a:ln>
                <a:solidFill>
                  <a:srgbClr val="0031A7"/>
                </a:solidFill>
                <a:effectLst/>
                <a:uLnTx/>
                <a:uFillTx/>
                <a:cs typeface="+mn-ea"/>
                <a:sym typeface="+mn-lt"/>
              </a:rPr>
              <a:t> </a:t>
            </a:r>
            <a:r>
              <a:rPr kumimoji="0" lang="zh-CN" altLang="en-US" sz="1600" b="0" i="0" u="none" strike="noStrike" kern="1200" cap="none" spc="0" normalizeH="0" baseline="0" noProof="0" dirty="0">
                <a:ln>
                  <a:noFill/>
                </a:ln>
                <a:solidFill>
                  <a:srgbClr val="000000"/>
                </a:solidFill>
                <a:effectLst/>
                <a:uLnTx/>
                <a:uFillTx/>
                <a:cs typeface="+mn-ea"/>
                <a:sym typeface="+mn-lt"/>
              </a:rPr>
              <a:t>的药物从外层包衣中立即释放</a:t>
            </a:r>
            <a:r>
              <a:rPr kumimoji="0" lang="en-US" altLang="zh-CN" sz="1600" b="0" i="0" u="none" strike="noStrike" kern="1200" cap="none" spc="0" normalizeH="0" baseline="30000" noProof="0" dirty="0">
                <a:ln>
                  <a:noFill/>
                </a:ln>
                <a:solidFill>
                  <a:srgbClr val="000000"/>
                </a:solidFill>
                <a:effectLst/>
                <a:uLnTx/>
                <a:uFillTx/>
                <a:cs typeface="+mn-ea"/>
                <a:sym typeface="+mn-lt"/>
              </a:rPr>
              <a:t>6</a:t>
            </a:r>
            <a:endParaRPr kumimoji="0" lang="en-US" altLang="zh-CN" sz="1600" b="0" i="0" u="none" strike="noStrike" kern="1200" cap="none" spc="0" normalizeH="0" baseline="0" noProof="0" dirty="0">
              <a:ln>
                <a:noFill/>
              </a:ln>
              <a:solidFill>
                <a:srgbClr val="000000"/>
              </a:solidFill>
              <a:effectLst/>
              <a:uLnTx/>
              <a:uFillTx/>
              <a:cs typeface="+mn-ea"/>
              <a:sym typeface="+mn-lt"/>
            </a:endParaRPr>
          </a:p>
          <a:p>
            <a:pPr marL="285750" indent="-285750">
              <a:lnSpc>
                <a:spcPts val="2000"/>
              </a:lnSpc>
              <a:buFont typeface="Arial" panose="020B0604020202020204" pitchFamily="34" charset="0"/>
              <a:buChar char="•"/>
            </a:pPr>
            <a:r>
              <a:rPr lang="zh-CN" altLang="en-US" sz="1600" dirty="0">
                <a:solidFill>
                  <a:srgbClr val="000000"/>
                </a:solidFill>
                <a:cs typeface="+mn-ea"/>
                <a:sym typeface="+mn-lt"/>
              </a:rPr>
              <a:t>约 </a:t>
            </a:r>
            <a:r>
              <a:rPr lang="en-US" altLang="zh-CN" sz="1600" b="1" dirty="0">
                <a:solidFill>
                  <a:srgbClr val="0031A7"/>
                </a:solidFill>
                <a:cs typeface="+mn-ea"/>
                <a:sym typeface="+mn-lt"/>
              </a:rPr>
              <a:t>70% </a:t>
            </a:r>
            <a:r>
              <a:rPr lang="zh-CN" altLang="en-US" sz="1600" dirty="0">
                <a:solidFill>
                  <a:srgbClr val="000000"/>
                </a:solidFill>
                <a:cs typeface="+mn-ea"/>
                <a:sym typeface="+mn-lt"/>
              </a:rPr>
              <a:t>的药物以稳定的速率通过释药孔释放出去，</a:t>
            </a:r>
            <a:r>
              <a:rPr lang="zh-CN" altLang="en-US" sz="1600" kern="0" dirty="0">
                <a:solidFill>
                  <a:schemeClr val="tx1">
                    <a:lumMod val="50000"/>
                  </a:schemeClr>
                </a:solidFill>
                <a:cs typeface="+mn-ea"/>
                <a:sym typeface="+mn-lt"/>
              </a:rPr>
              <a:t>维持</a:t>
            </a:r>
            <a:r>
              <a:rPr lang="en-US" altLang="zh-CN" sz="1600" kern="0" dirty="0">
                <a:solidFill>
                  <a:schemeClr val="tx1">
                    <a:lumMod val="50000"/>
                  </a:schemeClr>
                </a:solidFill>
                <a:cs typeface="+mn-ea"/>
                <a:sym typeface="+mn-lt"/>
              </a:rPr>
              <a:t>24 </a:t>
            </a:r>
            <a:r>
              <a:rPr lang="zh-CN" altLang="en-US" sz="1600" kern="0" dirty="0">
                <a:solidFill>
                  <a:schemeClr val="tx1">
                    <a:lumMod val="50000"/>
                  </a:schemeClr>
                </a:solidFill>
                <a:cs typeface="+mn-ea"/>
                <a:sym typeface="+mn-lt"/>
              </a:rPr>
              <a:t>小时疗效</a:t>
            </a:r>
            <a:r>
              <a:rPr lang="en-US" altLang="zh-CN" sz="1600" kern="0" baseline="30000" dirty="0">
                <a:solidFill>
                  <a:schemeClr val="tx1">
                    <a:lumMod val="50000"/>
                  </a:schemeClr>
                </a:solidFill>
                <a:cs typeface="+mn-ea"/>
                <a:sym typeface="+mn-lt"/>
              </a:rPr>
              <a:t>5,6</a:t>
            </a:r>
          </a:p>
        </p:txBody>
      </p:sp>
      <p:grpSp>
        <p:nvGrpSpPr>
          <p:cNvPr id="90" name="Group 89">
            <a:extLst>
              <a:ext uri="{FF2B5EF4-FFF2-40B4-BE49-F238E27FC236}">
                <a16:creationId xmlns:a16="http://schemas.microsoft.com/office/drawing/2014/main" id="{46773BDC-F02B-41FF-3365-7BC6FDDA0806}"/>
              </a:ext>
            </a:extLst>
          </p:cNvPr>
          <p:cNvGrpSpPr/>
          <p:nvPr/>
        </p:nvGrpSpPr>
        <p:grpSpPr>
          <a:xfrm>
            <a:off x="2836817" y="2507966"/>
            <a:ext cx="8682082" cy="627828"/>
            <a:chOff x="2836817" y="2546024"/>
            <a:chExt cx="7607142" cy="627828"/>
          </a:xfrm>
        </p:grpSpPr>
        <p:sp>
          <p:nvSpPr>
            <p:cNvPr id="53" name="Freeform 109">
              <a:extLst>
                <a:ext uri="{FF2B5EF4-FFF2-40B4-BE49-F238E27FC236}">
                  <a16:creationId xmlns:a16="http://schemas.microsoft.com/office/drawing/2014/main" id="{B8CD9562-65C7-CB1D-56EE-F60433D58A13}"/>
                </a:ext>
              </a:extLst>
            </p:cNvPr>
            <p:cNvSpPr>
              <a:spLocks/>
            </p:cNvSpPr>
            <p:nvPr/>
          </p:nvSpPr>
          <p:spPr bwMode="auto">
            <a:xfrm>
              <a:off x="2836817" y="2546024"/>
              <a:ext cx="2560141" cy="627828"/>
            </a:xfrm>
            <a:prstGeom prst="homePlate">
              <a:avLst/>
            </a:prstGeom>
            <a:solidFill>
              <a:srgbClr val="B2CDEC"/>
            </a:solidFill>
            <a:ln w="28575">
              <a:solidFill>
                <a:srgbClr val="0031A7"/>
              </a:solidFill>
            </a:ln>
          </p:spPr>
          <p:txBody>
            <a:bodyPr vert="horz" wrap="square" lIns="91440" tIns="45720" rIns="91440" bIns="45720" numCol="1" anchor="ctr" anchorCtr="0" compatLnSpc="1">
              <a:prstTxWarp prst="textNoShape">
                <a:avLst/>
              </a:prstTxWarp>
            </a:bodyPr>
            <a:lstStyle/>
            <a:p>
              <a:pPr lvl="0" algn="ctr" defTabSz="911860">
                <a:defRPr/>
              </a:pPr>
              <a:r>
                <a:rPr lang="zh-CN" altLang="en-US" b="1" dirty="0">
                  <a:solidFill>
                    <a:srgbClr val="000000"/>
                  </a:solidFill>
                  <a:cs typeface="+mn-ea"/>
                  <a:sym typeface="+mn-lt"/>
                </a:rPr>
                <a:t>初始：</a:t>
              </a:r>
              <a:r>
                <a:rPr lang="zh-CN" altLang="en-US" b="1" dirty="0">
                  <a:solidFill>
                    <a:srgbClr val="0031A7"/>
                  </a:solidFill>
                  <a:cs typeface="+mn-ea"/>
                  <a:sym typeface="+mn-lt"/>
                </a:rPr>
                <a:t>快速起效</a:t>
              </a:r>
              <a:endParaRPr lang="en-GB" altLang="zh-CN" b="1" dirty="0">
                <a:solidFill>
                  <a:srgbClr val="0031A7"/>
                </a:solidFill>
                <a:cs typeface="+mn-ea"/>
                <a:sym typeface="+mn-lt"/>
              </a:endParaRPr>
            </a:p>
          </p:txBody>
        </p:sp>
        <p:sp>
          <p:nvSpPr>
            <p:cNvPr id="54" name="Arrow: Chevron 53">
              <a:extLst>
                <a:ext uri="{FF2B5EF4-FFF2-40B4-BE49-F238E27FC236}">
                  <a16:creationId xmlns:a16="http://schemas.microsoft.com/office/drawing/2014/main" id="{8FC33FAC-FE13-829E-0808-293140BB8A24}"/>
                </a:ext>
              </a:extLst>
            </p:cNvPr>
            <p:cNvSpPr/>
            <p:nvPr/>
          </p:nvSpPr>
          <p:spPr>
            <a:xfrm>
              <a:off x="5271389" y="2546024"/>
              <a:ext cx="2737997" cy="627828"/>
            </a:xfrm>
            <a:prstGeom prst="chevron">
              <a:avLst/>
            </a:prstGeom>
            <a:solidFill>
              <a:srgbClr val="B2CDEC"/>
            </a:solidFill>
            <a:ln w="28575">
              <a:solidFill>
                <a:srgbClr val="0031A7"/>
              </a:solidFill>
            </a:ln>
          </p:spPr>
          <p:txBody>
            <a:bodyPr vert="horz" wrap="square" lIns="91440" tIns="45720" rIns="91440" bIns="45720" numCol="1" anchor="ctr" anchorCtr="0" compatLnSpc="1">
              <a:prstTxWarp prst="textNoShape">
                <a:avLst/>
              </a:prstTxWarp>
            </a:bodyPr>
            <a:lstStyle/>
            <a:p>
              <a:pPr lvl="0" algn="ctr" defTabSz="911860">
                <a:defRPr/>
              </a:pPr>
              <a:r>
                <a:rPr lang="zh-CN" altLang="en-US" b="1" dirty="0">
                  <a:solidFill>
                    <a:srgbClr val="000000"/>
                  </a:solidFill>
                  <a:cs typeface="+mn-ea"/>
                  <a:sym typeface="+mn-lt"/>
                </a:rPr>
                <a:t>药物释放过程：</a:t>
              </a:r>
              <a:endParaRPr lang="en-US" altLang="zh-CN" b="1" dirty="0">
                <a:solidFill>
                  <a:srgbClr val="000000"/>
                </a:solidFill>
                <a:cs typeface="+mn-ea"/>
                <a:sym typeface="+mn-lt"/>
              </a:endParaRPr>
            </a:p>
            <a:p>
              <a:pPr lvl="0" algn="ctr" defTabSz="911860">
                <a:defRPr/>
              </a:pPr>
              <a:r>
                <a:rPr lang="zh-CN" altLang="en-US" b="1" dirty="0">
                  <a:solidFill>
                    <a:srgbClr val="0031A7"/>
                  </a:solidFill>
                  <a:cs typeface="+mn-ea"/>
                  <a:sym typeface="+mn-lt"/>
                </a:rPr>
                <a:t>平稳长效</a:t>
              </a:r>
              <a:endParaRPr lang="en-GB" altLang="zh-CN" b="1" dirty="0">
                <a:solidFill>
                  <a:srgbClr val="0031A7"/>
                </a:solidFill>
                <a:cs typeface="+mn-ea"/>
                <a:sym typeface="+mn-lt"/>
              </a:endParaRPr>
            </a:p>
          </p:txBody>
        </p:sp>
        <p:sp>
          <p:nvSpPr>
            <p:cNvPr id="55" name="Arrow: Chevron 54">
              <a:extLst>
                <a:ext uri="{FF2B5EF4-FFF2-40B4-BE49-F238E27FC236}">
                  <a16:creationId xmlns:a16="http://schemas.microsoft.com/office/drawing/2014/main" id="{0CF24C27-2080-4C90-1303-9E63C659A4DA}"/>
                </a:ext>
              </a:extLst>
            </p:cNvPr>
            <p:cNvSpPr/>
            <p:nvPr/>
          </p:nvSpPr>
          <p:spPr>
            <a:xfrm>
              <a:off x="7883819" y="2546024"/>
              <a:ext cx="2560140" cy="627828"/>
            </a:xfrm>
            <a:prstGeom prst="chevron">
              <a:avLst/>
            </a:prstGeom>
            <a:solidFill>
              <a:srgbClr val="B2CDEC"/>
            </a:solidFill>
            <a:ln w="28575">
              <a:solidFill>
                <a:srgbClr val="0031A7"/>
              </a:solidFill>
            </a:ln>
          </p:spPr>
          <p:txBody>
            <a:bodyPr vert="horz" wrap="square" lIns="91440" tIns="45720" rIns="91440" bIns="45720" numCol="1" anchor="ctr" anchorCtr="0" compatLnSpc="1">
              <a:prstTxWarp prst="textNoShape">
                <a:avLst/>
              </a:prstTxWarp>
            </a:bodyPr>
            <a:lstStyle/>
            <a:p>
              <a:pPr lvl="0" algn="ctr" defTabSz="911860">
                <a:defRPr/>
              </a:pPr>
              <a:r>
                <a:rPr lang="zh-CN" altLang="en-US" b="1" dirty="0">
                  <a:solidFill>
                    <a:srgbClr val="000000"/>
                  </a:solidFill>
                  <a:cs typeface="+mn-ea"/>
                  <a:sym typeface="+mn-lt"/>
                </a:rPr>
                <a:t>最终阶段：</a:t>
              </a:r>
              <a:r>
                <a:rPr lang="zh-CN" altLang="en-US" b="1" dirty="0">
                  <a:solidFill>
                    <a:srgbClr val="0031A7"/>
                  </a:solidFill>
                  <a:cs typeface="+mn-ea"/>
                  <a:sym typeface="+mn-lt"/>
                </a:rPr>
                <a:t>整服整排</a:t>
              </a:r>
              <a:endParaRPr lang="en-GB" altLang="zh-CN" b="1" dirty="0">
                <a:solidFill>
                  <a:srgbClr val="0031A7"/>
                </a:solidFill>
                <a:cs typeface="+mn-ea"/>
                <a:sym typeface="+mn-lt"/>
              </a:endParaRPr>
            </a:p>
          </p:txBody>
        </p:sp>
      </p:grpSp>
      <p:pic>
        <p:nvPicPr>
          <p:cNvPr id="58" name="图片 22">
            <a:extLst>
              <a:ext uri="{FF2B5EF4-FFF2-40B4-BE49-F238E27FC236}">
                <a16:creationId xmlns:a16="http://schemas.microsoft.com/office/drawing/2014/main" id="{ACF2BEE5-51BD-346D-14DB-EB096EDB5A95}"/>
              </a:ext>
            </a:extLst>
          </p:cNvPr>
          <p:cNvPicPr>
            <a:picLocks noChangeAspect="1"/>
          </p:cNvPicPr>
          <p:nvPr/>
        </p:nvPicPr>
        <p:blipFill>
          <a:blip r:embed="rId7"/>
          <a:stretch>
            <a:fillRect/>
          </a:stretch>
        </p:blipFill>
        <p:spPr>
          <a:xfrm>
            <a:off x="6249415" y="3628148"/>
            <a:ext cx="2279883" cy="1114540"/>
          </a:xfrm>
          <a:prstGeom prst="rect">
            <a:avLst/>
          </a:prstGeom>
        </p:spPr>
      </p:pic>
      <p:pic>
        <p:nvPicPr>
          <p:cNvPr id="59" name="图片 6">
            <a:extLst>
              <a:ext uri="{FF2B5EF4-FFF2-40B4-BE49-F238E27FC236}">
                <a16:creationId xmlns:a16="http://schemas.microsoft.com/office/drawing/2014/main" id="{7D33265F-6FFC-8CA8-C16B-51422C604D58}"/>
              </a:ext>
            </a:extLst>
          </p:cNvPr>
          <p:cNvPicPr>
            <a:picLocks noChangeAspect="1"/>
          </p:cNvPicPr>
          <p:nvPr/>
        </p:nvPicPr>
        <p:blipFill>
          <a:blip r:embed="rId8"/>
          <a:stretch>
            <a:fillRect/>
          </a:stretch>
        </p:blipFill>
        <p:spPr>
          <a:xfrm>
            <a:off x="9370336" y="3618597"/>
            <a:ext cx="1947526" cy="1109076"/>
          </a:xfrm>
          <a:prstGeom prst="rect">
            <a:avLst/>
          </a:prstGeom>
        </p:spPr>
      </p:pic>
      <p:cxnSp>
        <p:nvCxnSpPr>
          <p:cNvPr id="60" name="Straight Arrow Connector 27">
            <a:extLst>
              <a:ext uri="{FF2B5EF4-FFF2-40B4-BE49-F238E27FC236}">
                <a16:creationId xmlns:a16="http://schemas.microsoft.com/office/drawing/2014/main" id="{E038ABE2-CEF8-72C0-9D6A-30C69570D2D5}"/>
              </a:ext>
            </a:extLst>
          </p:cNvPr>
          <p:cNvCxnSpPr>
            <a:cxnSpLocks/>
          </p:cNvCxnSpPr>
          <p:nvPr/>
        </p:nvCxnSpPr>
        <p:spPr>
          <a:xfrm flipV="1">
            <a:off x="3138611" y="4521599"/>
            <a:ext cx="300622" cy="206076"/>
          </a:xfrm>
          <a:prstGeom prst="straightConnector1">
            <a:avLst/>
          </a:prstGeom>
          <a:ln w="38100">
            <a:solidFill>
              <a:srgbClr val="0031A7"/>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17">
            <a:extLst>
              <a:ext uri="{FF2B5EF4-FFF2-40B4-BE49-F238E27FC236}">
                <a16:creationId xmlns:a16="http://schemas.microsoft.com/office/drawing/2014/main" id="{2A6EABDC-B7D2-AA96-6DD5-9426E7C93441}"/>
              </a:ext>
            </a:extLst>
          </p:cNvPr>
          <p:cNvSpPr txBox="1"/>
          <p:nvPr/>
        </p:nvSpPr>
        <p:spPr>
          <a:xfrm>
            <a:off x="2836817" y="4612861"/>
            <a:ext cx="1140159" cy="313283"/>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42424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水</a:t>
            </a:r>
          </a:p>
        </p:txBody>
      </p:sp>
      <p:cxnSp>
        <p:nvCxnSpPr>
          <p:cNvPr id="65" name="Straight Arrow Connector 24">
            <a:extLst>
              <a:ext uri="{FF2B5EF4-FFF2-40B4-BE49-F238E27FC236}">
                <a16:creationId xmlns:a16="http://schemas.microsoft.com/office/drawing/2014/main" id="{B4C8BA83-5554-7BC1-4556-411D64309985}"/>
              </a:ext>
            </a:extLst>
          </p:cNvPr>
          <p:cNvCxnSpPr>
            <a:cxnSpLocks/>
          </p:cNvCxnSpPr>
          <p:nvPr/>
        </p:nvCxnSpPr>
        <p:spPr>
          <a:xfrm>
            <a:off x="5463721" y="4089490"/>
            <a:ext cx="749594" cy="0"/>
          </a:xfrm>
          <a:prstGeom prst="straightConnector1">
            <a:avLst/>
          </a:prstGeom>
          <a:ln w="38100">
            <a:solidFill>
              <a:srgbClr val="0031A7"/>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24">
            <a:extLst>
              <a:ext uri="{FF2B5EF4-FFF2-40B4-BE49-F238E27FC236}">
                <a16:creationId xmlns:a16="http://schemas.microsoft.com/office/drawing/2014/main" id="{4E66E8E8-F114-6F68-321F-444A8B4C23BC}"/>
              </a:ext>
            </a:extLst>
          </p:cNvPr>
          <p:cNvCxnSpPr>
            <a:cxnSpLocks/>
          </p:cNvCxnSpPr>
          <p:nvPr/>
        </p:nvCxnSpPr>
        <p:spPr>
          <a:xfrm>
            <a:off x="8390461" y="4089490"/>
            <a:ext cx="749594" cy="0"/>
          </a:xfrm>
          <a:prstGeom prst="straightConnector1">
            <a:avLst/>
          </a:prstGeom>
          <a:ln w="38100">
            <a:solidFill>
              <a:srgbClr val="0031A7"/>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17">
            <a:extLst>
              <a:ext uri="{FF2B5EF4-FFF2-40B4-BE49-F238E27FC236}">
                <a16:creationId xmlns:a16="http://schemas.microsoft.com/office/drawing/2014/main" id="{70782DC7-1770-A0CA-21A5-CC04BC377EDE}"/>
              </a:ext>
            </a:extLst>
          </p:cNvPr>
          <p:cNvSpPr txBox="1"/>
          <p:nvPr/>
        </p:nvSpPr>
        <p:spPr>
          <a:xfrm>
            <a:off x="5253519" y="4123124"/>
            <a:ext cx="1140159" cy="313283"/>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42424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水</a:t>
            </a:r>
          </a:p>
        </p:txBody>
      </p:sp>
      <p:sp>
        <p:nvSpPr>
          <p:cNvPr id="70" name="TextBox 17">
            <a:extLst>
              <a:ext uri="{FF2B5EF4-FFF2-40B4-BE49-F238E27FC236}">
                <a16:creationId xmlns:a16="http://schemas.microsoft.com/office/drawing/2014/main" id="{DA1577B8-338B-9658-20FD-56CD36D69F91}"/>
              </a:ext>
            </a:extLst>
          </p:cNvPr>
          <p:cNvSpPr txBox="1"/>
          <p:nvPr/>
        </p:nvSpPr>
        <p:spPr>
          <a:xfrm>
            <a:off x="8181211" y="4123124"/>
            <a:ext cx="1140159" cy="313283"/>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42424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水</a:t>
            </a:r>
          </a:p>
        </p:txBody>
      </p:sp>
      <p:sp>
        <p:nvSpPr>
          <p:cNvPr id="71" name="文本框 43">
            <a:extLst>
              <a:ext uri="{FF2B5EF4-FFF2-40B4-BE49-F238E27FC236}">
                <a16:creationId xmlns:a16="http://schemas.microsoft.com/office/drawing/2014/main" id="{1C79AB3F-E0B8-C0A3-A01B-E049EDC1C13C}"/>
              </a:ext>
            </a:extLst>
          </p:cNvPr>
          <p:cNvSpPr txBox="1"/>
          <p:nvPr/>
        </p:nvSpPr>
        <p:spPr>
          <a:xfrm>
            <a:off x="2851512" y="4876333"/>
            <a:ext cx="2721004" cy="1096839"/>
          </a:xfrm>
          <a:prstGeom prst="rect">
            <a:avLst/>
          </a:prstGeom>
          <a:noFill/>
        </p:spPr>
        <p:txBody>
          <a:bodyPr wrap="square">
            <a:spAutoFit/>
          </a:bodyPr>
          <a:lstStyle/>
          <a:p>
            <a:pPr marL="171450" marR="0" lvl="0" indent="-171450" algn="l" defTabSz="91186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cs typeface="+mn-ea"/>
                <a:sym typeface="+mn-lt"/>
              </a:rPr>
              <a:t>服用时，约 </a:t>
            </a:r>
            <a:r>
              <a:rPr kumimoji="0" lang="en-US" altLang="zh-CN" b="1" i="0" u="none" strike="noStrike" kern="1200" cap="none" spc="0" normalizeH="0" baseline="0" noProof="0" dirty="0">
                <a:ln>
                  <a:noFill/>
                </a:ln>
                <a:solidFill>
                  <a:srgbClr val="3A60BB"/>
                </a:solidFill>
                <a:effectLst/>
                <a:uLnTx/>
                <a:uFillTx/>
                <a:cs typeface="+mn-ea"/>
                <a:sym typeface="+mn-lt"/>
              </a:rPr>
              <a:t>30%</a:t>
            </a:r>
            <a:r>
              <a:rPr kumimoji="0" lang="en-US" altLang="zh-CN" sz="1400" b="0" i="0" u="none" strike="noStrike" kern="1200" cap="none" spc="0" normalizeH="0" baseline="0" noProof="0" dirty="0">
                <a:ln>
                  <a:noFill/>
                </a:ln>
                <a:effectLst/>
                <a:uLnTx/>
                <a:uFillTx/>
                <a:cs typeface="+mn-ea"/>
                <a:sym typeface="+mn-lt"/>
              </a:rPr>
              <a:t> </a:t>
            </a:r>
            <a:r>
              <a:rPr kumimoji="0" lang="zh-CN" altLang="en-US" sz="1400" b="0" i="0" u="none" strike="noStrike" kern="1200" cap="none" spc="0" normalizeH="0" baseline="0" noProof="0" dirty="0">
                <a:ln>
                  <a:noFill/>
                </a:ln>
                <a:effectLst/>
                <a:uLnTx/>
                <a:uFillTx/>
                <a:cs typeface="+mn-ea"/>
                <a:sym typeface="+mn-lt"/>
              </a:rPr>
              <a:t>的药物从外层包衣中立即释放</a:t>
            </a:r>
            <a:r>
              <a:rPr kumimoji="0" lang="en-US" altLang="zh-CN" sz="1400" b="0" i="0" u="none" strike="noStrike" kern="1200" cap="none" spc="0" normalizeH="0" baseline="30000" noProof="0" dirty="0">
                <a:ln>
                  <a:noFill/>
                </a:ln>
                <a:effectLst/>
                <a:uLnTx/>
                <a:uFillTx/>
                <a:cs typeface="+mn-ea"/>
                <a:sym typeface="+mn-lt"/>
              </a:rPr>
              <a:t>6</a:t>
            </a:r>
            <a:endParaRPr kumimoji="0" lang="en-GB" altLang="zh-CN" sz="1400" b="0" i="0" u="none" strike="noStrike" kern="1200" cap="none" spc="0" normalizeH="0" baseline="0" noProof="0" dirty="0">
              <a:ln>
                <a:noFill/>
              </a:ln>
              <a:effectLst/>
              <a:uLnTx/>
              <a:uFillTx/>
              <a:cs typeface="+mn-ea"/>
              <a:sym typeface="+mn-lt"/>
            </a:endParaRPr>
          </a:p>
          <a:p>
            <a:pPr marL="171450" indent="-171450" defTabSz="911860">
              <a:lnSpc>
                <a:spcPts val="2000"/>
              </a:lnSpc>
              <a:buFont typeface="Arial" panose="020B0604020202020204" pitchFamily="34" charset="0"/>
              <a:buChar char="•"/>
              <a:defRPr/>
            </a:pPr>
            <a:r>
              <a:rPr lang="zh-CN" altLang="en-US" sz="1400" dirty="0">
                <a:solidFill>
                  <a:srgbClr val="424242"/>
                </a:solidFill>
                <a:latin typeface="Arial" panose="020B0604020202020204" pitchFamily="34" charset="0"/>
                <a:ea typeface="微软雅黑" panose="020B0503020204020204" pitchFamily="34" charset="-122"/>
                <a:cs typeface="+mn-ea"/>
                <a:sym typeface="Arial" panose="020B0604020202020204" pitchFamily="34" charset="0"/>
              </a:rPr>
              <a:t>外层包衣</a:t>
            </a: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吸水膨胀崩解</a:t>
            </a:r>
            <a:r>
              <a:rPr lang="zh-CN" altLang="en-US" sz="1400" dirty="0">
                <a:solidFill>
                  <a:srgbClr val="424242"/>
                </a:solidFill>
                <a:latin typeface="Arial" panose="020B0604020202020204" pitchFamily="34" charset="0"/>
                <a:ea typeface="微软雅黑" panose="020B0503020204020204" pitchFamily="34" charset="-122"/>
                <a:cs typeface="+mn-ea"/>
                <a:sym typeface="Arial" panose="020B0604020202020204" pitchFamily="34" charset="0"/>
              </a:rPr>
              <a:t>，暴露半透膜上大量微孔</a:t>
            </a:r>
            <a:r>
              <a:rPr lang="en-US" altLang="zh-CN" sz="1400" baseline="30000" dirty="0">
                <a:solidFill>
                  <a:srgbClr val="424242"/>
                </a:solidFill>
                <a:latin typeface="Arial" panose="020B0604020202020204" pitchFamily="34" charset="0"/>
                <a:ea typeface="微软雅黑" panose="020B0503020204020204" pitchFamily="34" charset="-122"/>
                <a:cs typeface="+mn-ea"/>
                <a:sym typeface="Arial" panose="020B0604020202020204" pitchFamily="34" charset="0"/>
              </a:rPr>
              <a:t>7</a:t>
            </a:r>
          </a:p>
        </p:txBody>
      </p:sp>
      <p:sp>
        <p:nvSpPr>
          <p:cNvPr id="84" name="文本框 43">
            <a:extLst>
              <a:ext uri="{FF2B5EF4-FFF2-40B4-BE49-F238E27FC236}">
                <a16:creationId xmlns:a16="http://schemas.microsoft.com/office/drawing/2014/main" id="{D72B8C15-DF1F-DE06-A8A8-92E424AE2C21}"/>
              </a:ext>
            </a:extLst>
          </p:cNvPr>
          <p:cNvSpPr txBox="1"/>
          <p:nvPr/>
        </p:nvSpPr>
        <p:spPr>
          <a:xfrm>
            <a:off x="5979834" y="4834769"/>
            <a:ext cx="2880720" cy="1356975"/>
          </a:xfrm>
          <a:prstGeom prst="rect">
            <a:avLst/>
          </a:prstGeom>
          <a:noFill/>
        </p:spPr>
        <p:txBody>
          <a:bodyPr wrap="square">
            <a:spAutoFit/>
          </a:bodyPr>
          <a:lstStyle/>
          <a:p>
            <a:pPr marL="171450" indent="-171450" defTabSz="911860">
              <a:lnSpc>
                <a:spcPts val="2000"/>
              </a:lnSpc>
              <a:buFont typeface="Arial" panose="020B0604020202020204" pitchFamily="34" charset="0"/>
              <a:buChar char="•"/>
              <a:defRPr/>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水分通过半透膜扩散，使片芯水合，形成渗透压</a:t>
            </a:r>
            <a:r>
              <a:rPr lang="en-GB" altLang="zh-CN" sz="1400" baseline="30000" dirty="0">
                <a:latin typeface="Arial" panose="020B0604020202020204" pitchFamily="34" charset="0"/>
                <a:ea typeface="微软雅黑" panose="020B0503020204020204" pitchFamily="34" charset="-122"/>
                <a:cs typeface="+mn-ea"/>
                <a:sym typeface="Arial" panose="020B0604020202020204" pitchFamily="34" charset="0"/>
              </a:rPr>
              <a:t>5,6</a:t>
            </a:r>
            <a:endParaRPr lang="en-US" altLang="zh-CN" sz="1400" dirty="0">
              <a:cs typeface="+mn-ea"/>
              <a:sym typeface="+mn-lt"/>
            </a:endParaRPr>
          </a:p>
          <a:p>
            <a:pPr marL="171450" lvl="0" indent="-171450" defTabSz="911860">
              <a:lnSpc>
                <a:spcPts val="2000"/>
              </a:lnSpc>
              <a:buFont typeface="Arial" panose="020B0604020202020204" pitchFamily="34" charset="0"/>
              <a:buChar char="•"/>
              <a:defRPr/>
            </a:pPr>
            <a:r>
              <a:rPr lang="zh-CN" altLang="en-US" sz="1400" dirty="0">
                <a:solidFill>
                  <a:srgbClr val="000000"/>
                </a:solidFill>
                <a:cs typeface="+mn-ea"/>
                <a:sym typeface="+mn-lt"/>
              </a:rPr>
              <a:t>控释片芯以恒定的渗透压差将剩余约 </a:t>
            </a:r>
            <a:r>
              <a:rPr lang="en-US" altLang="zh-CN" b="1" dirty="0">
                <a:solidFill>
                  <a:srgbClr val="0031A7"/>
                </a:solidFill>
                <a:cs typeface="+mn-ea"/>
                <a:sym typeface="+mn-lt"/>
              </a:rPr>
              <a:t>70% </a:t>
            </a:r>
            <a:r>
              <a:rPr lang="zh-CN" altLang="en-US" sz="1400" dirty="0">
                <a:solidFill>
                  <a:srgbClr val="000000"/>
                </a:solidFill>
                <a:cs typeface="+mn-ea"/>
                <a:sym typeface="+mn-lt"/>
              </a:rPr>
              <a:t>的药物以稳定的速率通过释药孔释放出去</a:t>
            </a:r>
            <a:r>
              <a:rPr lang="en-GB" altLang="zh-CN" sz="1400" baseline="30000" dirty="0">
                <a:solidFill>
                  <a:srgbClr val="000000"/>
                </a:solidFill>
                <a:cs typeface="+mn-ea"/>
                <a:sym typeface="+mn-lt"/>
              </a:rPr>
              <a:t>5</a:t>
            </a:r>
            <a:r>
              <a:rPr lang="en-US" altLang="zh-CN" sz="1400" baseline="30000" dirty="0">
                <a:solidFill>
                  <a:srgbClr val="000000"/>
                </a:solidFill>
                <a:cs typeface="+mn-ea"/>
                <a:sym typeface="+mn-lt"/>
              </a:rPr>
              <a:t>,6</a:t>
            </a:r>
            <a:endParaRPr lang="en-GB" altLang="zh-CN" sz="1400" dirty="0">
              <a:solidFill>
                <a:srgbClr val="000000"/>
              </a:solidFill>
              <a:cs typeface="+mn-ea"/>
              <a:sym typeface="+mn-lt"/>
            </a:endParaRPr>
          </a:p>
        </p:txBody>
      </p:sp>
      <p:sp>
        <p:nvSpPr>
          <p:cNvPr id="85" name="文本框 43">
            <a:extLst>
              <a:ext uri="{FF2B5EF4-FFF2-40B4-BE49-F238E27FC236}">
                <a16:creationId xmlns:a16="http://schemas.microsoft.com/office/drawing/2014/main" id="{8006C630-39F0-2E04-EE28-93678D08791C}"/>
              </a:ext>
            </a:extLst>
          </p:cNvPr>
          <p:cNvSpPr txBox="1"/>
          <p:nvPr/>
        </p:nvSpPr>
        <p:spPr>
          <a:xfrm>
            <a:off x="8920808" y="4826457"/>
            <a:ext cx="2880720" cy="844014"/>
          </a:xfrm>
          <a:prstGeom prst="rect">
            <a:avLst/>
          </a:prstGeom>
          <a:noFill/>
        </p:spPr>
        <p:txBody>
          <a:bodyPr wrap="square">
            <a:spAutoFit/>
          </a:bodyPr>
          <a:lstStyle/>
          <a:p>
            <a:pPr marL="171450" lvl="0" indent="-171450" defTabSz="911860">
              <a:lnSpc>
                <a:spcPts val="2000"/>
              </a:lnSpc>
              <a:buFont typeface="Arial" panose="020B0604020202020204" pitchFamily="34" charset="0"/>
              <a:buChar char="•"/>
              <a:defRPr/>
            </a:pPr>
            <a:r>
              <a:rPr lang="zh-CN" altLang="en-US" sz="1400" dirty="0">
                <a:solidFill>
                  <a:srgbClr val="000000"/>
                </a:solidFill>
                <a:cs typeface="+mn-ea"/>
                <a:sym typeface="+mn-lt"/>
              </a:rPr>
              <a:t>控释片芯外壳以原形随粪便排出，与其他采用渗透泵系统排泄方式一致</a:t>
            </a:r>
            <a:r>
              <a:rPr lang="en-GB" altLang="zh-CN" sz="1400" baseline="30000" dirty="0">
                <a:solidFill>
                  <a:srgbClr val="000000"/>
                </a:solidFill>
                <a:cs typeface="+mn-ea"/>
                <a:sym typeface="+mn-lt"/>
              </a:rPr>
              <a:t>8,9</a:t>
            </a:r>
            <a:endParaRPr lang="en-GB" altLang="zh-CN" sz="1400" dirty="0">
              <a:solidFill>
                <a:srgbClr val="000000"/>
              </a:solidFill>
              <a:cs typeface="+mn-ea"/>
              <a:sym typeface="+mn-lt"/>
            </a:endParaRPr>
          </a:p>
        </p:txBody>
      </p:sp>
      <p:sp>
        <p:nvSpPr>
          <p:cNvPr id="86" name="文本框 2">
            <a:extLst>
              <a:ext uri="{FF2B5EF4-FFF2-40B4-BE49-F238E27FC236}">
                <a16:creationId xmlns:a16="http://schemas.microsoft.com/office/drawing/2014/main" id="{A3AA66A8-1430-C836-D7CD-DCF93BE7E32B}"/>
              </a:ext>
            </a:extLst>
          </p:cNvPr>
          <p:cNvSpPr txBox="1"/>
          <p:nvPr/>
        </p:nvSpPr>
        <p:spPr>
          <a:xfrm>
            <a:off x="622888" y="1282585"/>
            <a:ext cx="2017572" cy="338554"/>
          </a:xfrm>
          <a:prstGeom prst="rect">
            <a:avLst/>
          </a:prstGeom>
          <a:noFill/>
        </p:spPr>
        <p:txBody>
          <a:bodyPr wrap="square">
            <a:spAutoFit/>
          </a:bodyPr>
          <a:lstStyle/>
          <a:p>
            <a:pPr algn="ctr"/>
            <a:r>
              <a:rPr kumimoji="0" lang="en-US" altLang="zh-CN" sz="1600" b="1" i="0" u="none" strike="noStrike" kern="1200" cap="none" spc="0" normalizeH="0" baseline="0" noProof="0" dirty="0">
                <a:ln>
                  <a:noFill/>
                </a:ln>
                <a:effectLst/>
                <a:uLnTx/>
                <a:uFillTx/>
                <a:cs typeface="+mn-ea"/>
                <a:sym typeface="+mn-lt"/>
              </a:rPr>
              <a:t>FDA</a:t>
            </a:r>
            <a:r>
              <a:rPr kumimoji="0" lang="zh-CN" altLang="en-US" sz="1600" b="1" i="0" u="none" strike="noStrike" kern="1200" cap="none" spc="0" normalizeH="0" baseline="0" noProof="0" dirty="0">
                <a:ln>
                  <a:noFill/>
                </a:ln>
                <a:effectLst/>
                <a:uLnTx/>
                <a:uFillTx/>
                <a:cs typeface="+mn-ea"/>
                <a:sym typeface="+mn-lt"/>
              </a:rPr>
              <a:t>专利认证</a:t>
            </a:r>
            <a:r>
              <a:rPr kumimoji="0" lang="en-US" altLang="zh-CN" sz="1600" b="1" i="0" u="none" strike="noStrike" kern="1200" cap="none" spc="0" normalizeH="0" baseline="30000" noProof="0" dirty="0">
                <a:ln>
                  <a:noFill/>
                </a:ln>
                <a:effectLst/>
                <a:uLnTx/>
                <a:uFillTx/>
                <a:cs typeface="+mn-ea"/>
                <a:sym typeface="+mn-lt"/>
              </a:rPr>
              <a:t>3-5</a:t>
            </a:r>
            <a:endParaRPr lang="zh-CN" altLang="en-US" sz="2000" baseline="30000" dirty="0">
              <a:cs typeface="+mn-ea"/>
              <a:sym typeface="+mn-lt"/>
            </a:endParaRPr>
          </a:p>
        </p:txBody>
      </p:sp>
      <p:pic>
        <p:nvPicPr>
          <p:cNvPr id="87" name="图片 45">
            <a:extLst>
              <a:ext uri="{FF2B5EF4-FFF2-40B4-BE49-F238E27FC236}">
                <a16:creationId xmlns:a16="http://schemas.microsoft.com/office/drawing/2014/main" id="{5CA43C0B-5FEB-E032-EE63-38007A418036}"/>
              </a:ext>
            </a:extLst>
          </p:cNvPr>
          <p:cNvPicPr>
            <a:picLocks noChangeAspect="1"/>
          </p:cNvPicPr>
          <p:nvPr/>
        </p:nvPicPr>
        <p:blipFill>
          <a:blip r:embed="rId9"/>
          <a:stretch>
            <a:fillRect/>
          </a:stretch>
        </p:blipFill>
        <p:spPr>
          <a:xfrm>
            <a:off x="680530" y="1667643"/>
            <a:ext cx="1878946" cy="2421265"/>
          </a:xfrm>
          <a:prstGeom prst="rect">
            <a:avLst/>
          </a:prstGeom>
          <a:effectLst>
            <a:outerShdw blurRad="50800" dist="38100" dir="2700000" algn="tl" rotWithShape="0">
              <a:prstClr val="black">
                <a:alpha val="40000"/>
              </a:prstClr>
            </a:outerShdw>
          </a:effectLst>
        </p:spPr>
      </p:pic>
      <p:pic>
        <p:nvPicPr>
          <p:cNvPr id="2" name="Picture 8">
            <a:extLst>
              <a:ext uri="{FF2B5EF4-FFF2-40B4-BE49-F238E27FC236}">
                <a16:creationId xmlns:a16="http://schemas.microsoft.com/office/drawing/2014/main" id="{9D584A34-E17A-AD8E-75D8-52F9275B491A}"/>
              </a:ext>
            </a:extLst>
          </p:cNvPr>
          <p:cNvPicPr>
            <a:picLocks noChangeAspect="1"/>
          </p:cNvPicPr>
          <p:nvPr/>
        </p:nvPicPr>
        <p:blipFill rotWithShape="1">
          <a:blip r:embed="rId10" cstate="screen"/>
          <a:srcRect l="36599" t="5468" r="37577" b="58225"/>
          <a:stretch>
            <a:fillRect/>
          </a:stretch>
        </p:blipFill>
        <p:spPr>
          <a:xfrm>
            <a:off x="6744946" y="3249805"/>
            <a:ext cx="1408430" cy="511810"/>
          </a:xfrm>
          <a:prstGeom prst="rect">
            <a:avLst/>
          </a:prstGeom>
        </p:spPr>
      </p:pic>
      <p:sp>
        <p:nvSpPr>
          <p:cNvPr id="32" name="TextBox 13">
            <a:extLst>
              <a:ext uri="{FF2B5EF4-FFF2-40B4-BE49-F238E27FC236}">
                <a16:creationId xmlns:a16="http://schemas.microsoft.com/office/drawing/2014/main" id="{3C995790-F597-0EE9-792F-98527AF38450}"/>
              </a:ext>
            </a:extLst>
          </p:cNvPr>
          <p:cNvSpPr txBox="1"/>
          <p:nvPr/>
        </p:nvSpPr>
        <p:spPr>
          <a:xfrm>
            <a:off x="242661" y="5290821"/>
            <a:ext cx="1153807"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速释外层包衣</a:t>
            </a:r>
          </a:p>
        </p:txBody>
      </p:sp>
      <p:sp>
        <p:nvSpPr>
          <p:cNvPr id="38" name="TextBox 14">
            <a:extLst>
              <a:ext uri="{FF2B5EF4-FFF2-40B4-BE49-F238E27FC236}">
                <a16:creationId xmlns:a16="http://schemas.microsoft.com/office/drawing/2014/main" id="{04D2E107-8D29-5038-F4EE-1B288B069084}"/>
              </a:ext>
            </a:extLst>
          </p:cNvPr>
          <p:cNvSpPr txBox="1"/>
          <p:nvPr/>
        </p:nvSpPr>
        <p:spPr>
          <a:xfrm>
            <a:off x="261295" y="4130273"/>
            <a:ext cx="1242877"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激光钻孔释药孔</a:t>
            </a:r>
          </a:p>
        </p:txBody>
      </p:sp>
      <p:sp>
        <p:nvSpPr>
          <p:cNvPr id="40" name="TextBox 15">
            <a:extLst>
              <a:ext uri="{FF2B5EF4-FFF2-40B4-BE49-F238E27FC236}">
                <a16:creationId xmlns:a16="http://schemas.microsoft.com/office/drawing/2014/main" id="{3A48639A-2D39-B962-0C42-6D019AE2E3A5}"/>
              </a:ext>
            </a:extLst>
          </p:cNvPr>
          <p:cNvSpPr txBox="1"/>
          <p:nvPr/>
        </p:nvSpPr>
        <p:spPr>
          <a:xfrm>
            <a:off x="1850348" y="4151848"/>
            <a:ext cx="957765"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0031A7"/>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释药层</a:t>
            </a:r>
          </a:p>
        </p:txBody>
      </p:sp>
      <p:sp>
        <p:nvSpPr>
          <p:cNvPr id="43" name="TextBox 17">
            <a:extLst>
              <a:ext uri="{FF2B5EF4-FFF2-40B4-BE49-F238E27FC236}">
                <a16:creationId xmlns:a16="http://schemas.microsoft.com/office/drawing/2014/main" id="{8EE196C2-D49E-CE38-DEB9-3690D6039EB2}"/>
              </a:ext>
            </a:extLst>
          </p:cNvPr>
          <p:cNvSpPr txBox="1"/>
          <p:nvPr/>
        </p:nvSpPr>
        <p:spPr>
          <a:xfrm>
            <a:off x="1526778" y="5495219"/>
            <a:ext cx="963863"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渗透推动层</a:t>
            </a:r>
          </a:p>
        </p:txBody>
      </p:sp>
      <p:cxnSp>
        <p:nvCxnSpPr>
          <p:cNvPr id="45" name="Connector: Elbow 18">
            <a:extLst>
              <a:ext uri="{FF2B5EF4-FFF2-40B4-BE49-F238E27FC236}">
                <a16:creationId xmlns:a16="http://schemas.microsoft.com/office/drawing/2014/main" id="{A7CAE29C-198F-5090-9AF7-B8377C1B9297}"/>
              </a:ext>
            </a:extLst>
          </p:cNvPr>
          <p:cNvCxnSpPr/>
          <p:nvPr/>
        </p:nvCxnSpPr>
        <p:spPr>
          <a:xfrm>
            <a:off x="1446241" y="4226984"/>
            <a:ext cx="259817" cy="150598"/>
          </a:xfrm>
          <a:prstGeom prst="bentConnector3">
            <a:avLst>
              <a:gd name="adj1" fmla="val 9988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19">
            <a:extLst>
              <a:ext uri="{FF2B5EF4-FFF2-40B4-BE49-F238E27FC236}">
                <a16:creationId xmlns:a16="http://schemas.microsoft.com/office/drawing/2014/main" id="{C0B5A08E-0005-010F-67DC-F2C8D040613B}"/>
              </a:ext>
            </a:extLst>
          </p:cNvPr>
          <p:cNvCxnSpPr/>
          <p:nvPr/>
        </p:nvCxnSpPr>
        <p:spPr>
          <a:xfrm rot="16200000">
            <a:off x="802269" y="5185924"/>
            <a:ext cx="230998" cy="25634"/>
          </a:xfrm>
          <a:prstGeom prst="bentConnector3">
            <a:avLst>
              <a:gd name="adj1" fmla="val 9988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20">
            <a:extLst>
              <a:ext uri="{FF2B5EF4-FFF2-40B4-BE49-F238E27FC236}">
                <a16:creationId xmlns:a16="http://schemas.microsoft.com/office/drawing/2014/main" id="{F9EC93C6-FE4C-A3F6-1293-BD7AAC0B3840}"/>
              </a:ext>
            </a:extLst>
          </p:cNvPr>
          <p:cNvCxnSpPr/>
          <p:nvPr/>
        </p:nvCxnSpPr>
        <p:spPr>
          <a:xfrm>
            <a:off x="2559476" y="4921848"/>
            <a:ext cx="205070" cy="15023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21">
            <a:extLst>
              <a:ext uri="{FF2B5EF4-FFF2-40B4-BE49-F238E27FC236}">
                <a16:creationId xmlns:a16="http://schemas.microsoft.com/office/drawing/2014/main" id="{7089B334-2C91-0407-02FB-8CAA85874996}"/>
              </a:ext>
            </a:extLst>
          </p:cNvPr>
          <p:cNvCxnSpPr/>
          <p:nvPr/>
        </p:nvCxnSpPr>
        <p:spPr>
          <a:xfrm>
            <a:off x="1912340" y="5162848"/>
            <a:ext cx="0" cy="332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28">
            <a:extLst>
              <a:ext uri="{FF2B5EF4-FFF2-40B4-BE49-F238E27FC236}">
                <a16:creationId xmlns:a16="http://schemas.microsoft.com/office/drawing/2014/main" id="{1766D745-E865-1E0B-F91F-112875480360}"/>
              </a:ext>
            </a:extLst>
          </p:cNvPr>
          <p:cNvCxnSpPr/>
          <p:nvPr/>
        </p:nvCxnSpPr>
        <p:spPr>
          <a:xfrm>
            <a:off x="2317468" y="4378146"/>
            <a:ext cx="0" cy="400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16">
            <a:extLst>
              <a:ext uri="{FF2B5EF4-FFF2-40B4-BE49-F238E27FC236}">
                <a16:creationId xmlns:a16="http://schemas.microsoft.com/office/drawing/2014/main" id="{C1BDFF16-A821-E9C9-E343-3FD861565B4F}"/>
              </a:ext>
            </a:extLst>
          </p:cNvPr>
          <p:cNvSpPr txBox="1"/>
          <p:nvPr/>
        </p:nvSpPr>
        <p:spPr>
          <a:xfrm>
            <a:off x="2385752" y="5063888"/>
            <a:ext cx="697068" cy="261610"/>
          </a:xfrm>
          <a:prstGeom prst="rect">
            <a:avLst/>
          </a:prstGeom>
          <a:noFill/>
        </p:spPr>
        <p:txBody>
          <a:bodyPr wrap="square" rtlCol="0">
            <a:spAutoFit/>
          </a:bodyPr>
          <a:lstStyle/>
          <a:p>
            <a:pPr marL="0" marR="0" lvl="0" indent="0" algn="ctr" defTabSz="91186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rPr>
              <a:t>半透膜</a:t>
            </a:r>
          </a:p>
        </p:txBody>
      </p:sp>
      <p:sp>
        <p:nvSpPr>
          <p:cNvPr id="16" name="文本占位符 3">
            <a:extLst>
              <a:ext uri="{FF2B5EF4-FFF2-40B4-BE49-F238E27FC236}">
                <a16:creationId xmlns:a16="http://schemas.microsoft.com/office/drawing/2014/main" id="{32D1C11C-258E-6005-7872-0A3D29DD1FE0}"/>
              </a:ext>
            </a:extLst>
          </p:cNvPr>
          <p:cNvSpPr txBox="1">
            <a:spLocks/>
          </p:cNvSpPr>
          <p:nvPr/>
        </p:nvSpPr>
        <p:spPr>
          <a:xfrm>
            <a:off x="1801034" y="1560917"/>
            <a:ext cx="11017250" cy="560286"/>
          </a:xfrm>
          <a:prstGeom prst="rect">
            <a:avLst/>
          </a:prstGeom>
        </p:spPr>
        <p:txBody>
          <a:bodyPr numCol="3"/>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zh-CN" dirty="0">
              <a:sym typeface="Arial" panose="020B0604020202020204" pitchFamily="34" charset="0"/>
            </a:endParaRPr>
          </a:p>
        </p:txBody>
      </p:sp>
      <p:sp>
        <p:nvSpPr>
          <p:cNvPr id="19" name="文本占位符 3">
            <a:extLst>
              <a:ext uri="{FF2B5EF4-FFF2-40B4-BE49-F238E27FC236}">
                <a16:creationId xmlns:a16="http://schemas.microsoft.com/office/drawing/2014/main" id="{8AA25DB0-C880-E8AF-5836-4ACF9415C3C7}"/>
              </a:ext>
            </a:extLst>
          </p:cNvPr>
          <p:cNvSpPr txBox="1">
            <a:spLocks/>
          </p:cNvSpPr>
          <p:nvPr/>
        </p:nvSpPr>
        <p:spPr>
          <a:xfrm>
            <a:off x="587374" y="6257608"/>
            <a:ext cx="11050443" cy="560286"/>
          </a:xfrm>
          <a:prstGeom prst="rect">
            <a:avLst/>
          </a:prstGeom>
        </p:spPr>
        <p:txBody>
          <a:bodyPr vert="horz" lIns="91440" tIns="45720" rIns="91440" bIns="45720" numCol="3" rtlCol="0" anchor="b">
            <a:noAutofit/>
          </a:bodyPr>
          <a:lstStyle>
            <a:lvl1pPr marL="228600" marR="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defRPr sz="800" b="0" kern="1200" baseline="0">
                <a:solidFill>
                  <a:schemeClr val="tx1">
                    <a:lumMod val="50000"/>
                  </a:schemeClr>
                </a:solidFill>
                <a:latin typeface="Arial" panose="020B0604020202020204" pitchFamily="34" charset="0"/>
                <a:ea typeface="微软雅黑" panose="020B0503020204020204" pitchFamily="34" charset="-122"/>
                <a:cs typeface="+mn-cs"/>
              </a:defRPr>
            </a:lvl1pPr>
            <a:lvl2pPr marL="450850" indent="-222250" algn="l" defTabSz="914400" rtl="0" eaLnBrk="1" latinLnBrk="0" hangingPunct="1">
              <a:lnSpc>
                <a:spcPct val="100000"/>
              </a:lnSpc>
              <a:spcBef>
                <a:spcPts val="600"/>
              </a:spcBef>
              <a:buClr>
                <a:schemeClr val="accent1"/>
              </a:buClr>
              <a:buFont typeface="System Font Regular"/>
              <a:buChar char="–"/>
              <a:defRPr sz="2000" b="0" kern="1200">
                <a:solidFill>
                  <a:schemeClr val="tx1"/>
                </a:solidFill>
                <a:latin typeface="+mn-lt"/>
                <a:ea typeface="+mn-ea"/>
                <a:cs typeface="+mn-cs"/>
              </a:defRPr>
            </a:lvl2pPr>
            <a:lvl3pPr marL="628650" indent="-177800" algn="l" defTabSz="914400" rtl="0" eaLnBrk="1" latinLnBrk="0" hangingPunct="1">
              <a:lnSpc>
                <a:spcPct val="100000"/>
              </a:lnSpc>
              <a:spcBef>
                <a:spcPts val="600"/>
              </a:spcBef>
              <a:buClr>
                <a:schemeClr val="accent4"/>
              </a:buClr>
              <a:buFont typeface="Phoenix Sans" panose="02000504040101040103" pitchFamily="50" charset="0"/>
              <a:buChar char="–"/>
              <a:defRPr sz="2000" b="0" kern="1200">
                <a:solidFill>
                  <a:schemeClr val="tx1"/>
                </a:solidFill>
                <a:latin typeface="+mn-lt"/>
                <a:ea typeface="+mn-ea"/>
                <a:cs typeface="+mn-cs"/>
              </a:defRPr>
            </a:lvl3pPr>
            <a:lvl4pPr marL="846455" indent="-220980" algn="l" defTabSz="914400" rtl="0" eaLnBrk="1" latinLnBrk="0" hangingPunct="1">
              <a:lnSpc>
                <a:spcPct val="100000"/>
              </a:lnSpc>
              <a:spcBef>
                <a:spcPts val="600"/>
              </a:spcBef>
              <a:buClr>
                <a:schemeClr val="accent3"/>
              </a:buClr>
              <a:buFont typeface="Phoenix Sans" panose="02000504040101040103" pitchFamily="50" charset="0"/>
              <a:buChar char="–"/>
              <a:defRPr sz="2000" b="0" kern="1200">
                <a:solidFill>
                  <a:schemeClr val="tx1"/>
                </a:solidFill>
                <a:latin typeface="+mn-lt"/>
                <a:ea typeface="+mn-ea"/>
                <a:cs typeface="+mn-cs"/>
              </a:defRPr>
            </a:lvl4pPr>
            <a:lvl5pPr marL="1113155" indent="-220980" algn="l" defTabSz="914400" rtl="0" eaLnBrk="1" latinLnBrk="0" hangingPunct="1">
              <a:lnSpc>
                <a:spcPct val="100000"/>
              </a:lnSpc>
              <a:spcBef>
                <a:spcPts val="600"/>
              </a:spcBef>
              <a:buClr>
                <a:schemeClr val="accent2"/>
              </a:buClr>
              <a:buFont typeface="Phoenix Sans" panose="02000504040101040103" pitchFamily="50" charset="0"/>
              <a:buChar char="–"/>
              <a:defRPr sz="2000" b="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zh-CN" altLang="en-US"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氘丁苯那嗪说明书，修订日期：</a:t>
            </a: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2025</a:t>
            </a:r>
            <a:r>
              <a:rPr kumimoji="0" lang="zh-CN" altLang="en-US"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年</a:t>
            </a: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6</a:t>
            </a:r>
            <a:r>
              <a:rPr kumimoji="0" lang="zh-CN" altLang="en-US"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月</a:t>
            </a: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18</a:t>
            </a:r>
            <a:r>
              <a:rPr kumimoji="0" lang="zh-CN" altLang="en-US"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日</a:t>
            </a: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Figure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adapted</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from</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Tarakad</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 et al. CNS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Drugs</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2018;32:1131–44;</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FDA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Clinical</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Pharmacology</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Review</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AUSTEDO XR NDA 216354, p7</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Sunzel</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EM, et al.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Presented</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the American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Academy</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of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Neurology</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(AAN)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Annual</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Meeting; 22–27 April 2023; Boston, MA, United States. P2.11–015; </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Ogueri KS, Shamblin SL. Trends in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Biotechnology</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2022;40:606–19;</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FDAI</a:t>
            </a:r>
            <a:r>
              <a:rPr kumimoji="0" lang="zh-CN" altLang="en-US"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临床药理审评文件</a:t>
            </a: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(2024</a:t>
            </a:r>
            <a:r>
              <a:rPr kumimoji="0" lang="zh-CN" altLang="en-US"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AUSTEDOXRNDA216354)</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en-US"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Jagtap PC, et al. J. Drug Delivery Ther. [Internet]. 2018 Jul. 14. Available from: https://jddtonline.info/index.php/jddt/article/view/1752</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Shargel</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L, et al. Applied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Biopharmaceutics</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&amp; </a:t>
            </a: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Pharmacokinetics</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6e. McGraw Hill; 2012. </a:t>
            </a:r>
          </a:p>
          <a:p>
            <a:pPr marL="228600" marR="0" lvl="0" indent="-228600" algn="l" defTabSz="914400" rtl="0" eaLnBrk="1" fontAlgn="base" latinLnBrk="0" hangingPunct="1">
              <a:lnSpc>
                <a:spcPct val="100000"/>
              </a:lnSpc>
              <a:spcBef>
                <a:spcPts val="0"/>
              </a:spcBef>
              <a:spcAft>
                <a:spcPct val="0"/>
              </a:spcAft>
              <a:buClr>
                <a:srgbClr val="00194C"/>
              </a:buClr>
              <a:buSzPct val="125000"/>
              <a:buFont typeface="Wingdings" panose="05000000000000000000" pitchFamily="2" charset="2"/>
              <a:buAutoNum type="arabicPeriod"/>
              <a:tabLst/>
              <a:defRPr/>
            </a:pPr>
            <a:r>
              <a:rPr kumimoji="0" lang="fr-FR" altLang="zh-CN" sz="800" b="0" i="0" u="none" strike="noStrike" kern="1200" cap="none" spc="0" normalizeH="0" baseline="0" noProof="0" dirty="0" err="1">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Almoshari</a:t>
            </a:r>
            <a:r>
              <a:rPr kumimoji="0" lang="fr-FR" altLang="zh-CN" sz="800" b="0" i="0" u="none" strike="noStrike" kern="1200" cap="none" spc="0" normalizeH="0" baseline="0" noProof="0" dirty="0">
                <a:ln>
                  <a:noFill/>
                </a:ln>
                <a:solidFill>
                  <a:srgbClr val="424242">
                    <a:lumMod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T. Pharmaceuticals 2022;15:1430.</a:t>
            </a:r>
          </a:p>
        </p:txBody>
      </p:sp>
      <p:grpSp>
        <p:nvGrpSpPr>
          <p:cNvPr id="22" name="组合 21">
            <a:extLst>
              <a:ext uri="{FF2B5EF4-FFF2-40B4-BE49-F238E27FC236}">
                <a16:creationId xmlns:a16="http://schemas.microsoft.com/office/drawing/2014/main" id="{A97BD417-52C3-C687-74C6-1D6980916A2D}"/>
              </a:ext>
            </a:extLst>
          </p:cNvPr>
          <p:cNvGrpSpPr/>
          <p:nvPr/>
        </p:nvGrpSpPr>
        <p:grpSpPr>
          <a:xfrm>
            <a:off x="3154289" y="3587912"/>
            <a:ext cx="2019426" cy="1288421"/>
            <a:chOff x="3863975" y="2636520"/>
            <a:chExt cx="2073275" cy="1296840"/>
          </a:xfrm>
        </p:grpSpPr>
        <p:pic>
          <p:nvPicPr>
            <p:cNvPr id="15" name="图片 14" descr="修改图片颜色">
              <a:extLst>
                <a:ext uri="{FF2B5EF4-FFF2-40B4-BE49-F238E27FC236}">
                  <a16:creationId xmlns:a16="http://schemas.microsoft.com/office/drawing/2014/main" id="{0240D163-03F7-6AC8-FB83-59B7A353FC75}"/>
                </a:ext>
              </a:extLst>
            </p:cNvPr>
            <p:cNvPicPr>
              <a:picLocks noChangeAspect="1"/>
            </p:cNvPicPr>
            <p:nvPr/>
          </p:nvPicPr>
          <p:blipFill>
            <a:blip r:embed="rId6"/>
            <a:stretch>
              <a:fillRect/>
            </a:stretch>
          </p:blipFill>
          <p:spPr>
            <a:xfrm>
              <a:off x="4295775" y="2808605"/>
              <a:ext cx="1641475" cy="992505"/>
            </a:xfrm>
            <a:prstGeom prst="rect">
              <a:avLst/>
            </a:prstGeom>
          </p:spPr>
        </p:pic>
        <p:pic>
          <p:nvPicPr>
            <p:cNvPr id="17" name="图片 16" descr="矢量智能对象11">
              <a:extLst>
                <a:ext uri="{FF2B5EF4-FFF2-40B4-BE49-F238E27FC236}">
                  <a16:creationId xmlns:a16="http://schemas.microsoft.com/office/drawing/2014/main" id="{EEF34B2F-B3DC-6E89-2400-DC04F84CAAC3}"/>
                </a:ext>
              </a:extLst>
            </p:cNvPr>
            <p:cNvPicPr>
              <a:picLocks noChangeAspect="1"/>
            </p:cNvPicPr>
            <p:nvPr/>
          </p:nvPicPr>
          <p:blipFill>
            <a:blip r:embed="rId11"/>
            <a:stretch>
              <a:fillRect/>
            </a:stretch>
          </p:blipFill>
          <p:spPr>
            <a:xfrm>
              <a:off x="4008120" y="2636520"/>
              <a:ext cx="1053434" cy="975600"/>
            </a:xfrm>
            <a:prstGeom prst="rect">
              <a:avLst/>
            </a:prstGeom>
          </p:spPr>
        </p:pic>
        <p:pic>
          <p:nvPicPr>
            <p:cNvPr id="18" name="图片 17" descr="矢量智能对象11">
              <a:extLst>
                <a:ext uri="{FF2B5EF4-FFF2-40B4-BE49-F238E27FC236}">
                  <a16:creationId xmlns:a16="http://schemas.microsoft.com/office/drawing/2014/main" id="{C3C796B4-EF28-F184-1E0D-84D9335AB4EE}"/>
                </a:ext>
              </a:extLst>
            </p:cNvPr>
            <p:cNvPicPr>
              <a:picLocks noChangeAspect="1"/>
            </p:cNvPicPr>
            <p:nvPr/>
          </p:nvPicPr>
          <p:blipFill>
            <a:blip r:embed="rId11">
              <a:lum bright="70000" contrast="-70000"/>
            </a:blip>
            <a:stretch>
              <a:fillRect/>
            </a:stretch>
          </p:blipFill>
          <p:spPr>
            <a:xfrm>
              <a:off x="3863975" y="3108960"/>
              <a:ext cx="890171" cy="824400"/>
            </a:xfrm>
            <a:prstGeom prst="rect">
              <a:avLst/>
            </a:prstGeom>
          </p:spPr>
        </p:pic>
      </p:grpSp>
      <p:pic>
        <p:nvPicPr>
          <p:cNvPr id="24" name="图片 23" descr="图层 6">
            <a:extLst>
              <a:ext uri="{FF2B5EF4-FFF2-40B4-BE49-F238E27FC236}">
                <a16:creationId xmlns:a16="http://schemas.microsoft.com/office/drawing/2014/main" id="{2EB4CE8A-DDD5-2CA6-173C-AD53E343C284}"/>
              </a:ext>
            </a:extLst>
          </p:cNvPr>
          <p:cNvPicPr>
            <a:picLocks noChangeAspect="1"/>
          </p:cNvPicPr>
          <p:nvPr/>
        </p:nvPicPr>
        <p:blipFill>
          <a:blip r:embed="rId12"/>
          <a:stretch>
            <a:fillRect/>
          </a:stretch>
        </p:blipFill>
        <p:spPr>
          <a:xfrm>
            <a:off x="3562773" y="4319348"/>
            <a:ext cx="218440" cy="253365"/>
          </a:xfrm>
          <a:prstGeom prst="rect">
            <a:avLst/>
          </a:prstGeom>
        </p:spPr>
      </p:pic>
      <p:pic>
        <p:nvPicPr>
          <p:cNvPr id="25" name="图片 24" descr="矢量智能对象 拷贝2">
            <a:extLst>
              <a:ext uri="{FF2B5EF4-FFF2-40B4-BE49-F238E27FC236}">
                <a16:creationId xmlns:a16="http://schemas.microsoft.com/office/drawing/2014/main" id="{F51E4B20-6DA2-1953-8AAE-2BD276C5F94A}"/>
              </a:ext>
            </a:extLst>
          </p:cNvPr>
          <p:cNvPicPr>
            <a:picLocks noChangeAspect="1"/>
          </p:cNvPicPr>
          <p:nvPr/>
        </p:nvPicPr>
        <p:blipFill>
          <a:blip r:embed="rId13"/>
          <a:stretch>
            <a:fillRect/>
          </a:stretch>
        </p:blipFill>
        <p:spPr>
          <a:xfrm>
            <a:off x="3564547" y="3604844"/>
            <a:ext cx="1508563" cy="1458000"/>
          </a:xfrm>
          <a:prstGeom prst="rect">
            <a:avLst/>
          </a:prstGeom>
        </p:spPr>
      </p:pic>
    </p:spTree>
    <p:extLst>
      <p:ext uri="{BB962C8B-B14F-4D97-AF65-F5344CB8AC3E}">
        <p14:creationId xmlns:p14="http://schemas.microsoft.com/office/powerpoint/2010/main" val="385471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0B4A7E2-137B-28D8-2CF5-9FB92105B30F}"/>
              </a:ext>
            </a:extLst>
          </p:cNvPr>
          <p:cNvGraphicFramePr>
            <a:graphicFrameLocks/>
          </p:cNvGraphicFramePr>
          <p:nvPr>
            <p:custDataLst>
              <p:tags r:id="rId1"/>
            </p:custDataLst>
            <p:extLst>
              <p:ext uri="{D42A27DB-BD31-4B8C-83A1-F6EECF244321}">
                <p14:modId xmlns:p14="http://schemas.microsoft.com/office/powerpoint/2010/main" val="2318388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6" name="think-cell data - do not delete" hidden="1">
                        <a:extLst>
                          <a:ext uri="{FF2B5EF4-FFF2-40B4-BE49-F238E27FC236}">
                            <a16:creationId xmlns:a16="http://schemas.microsoft.com/office/drawing/2014/main" id="{B0B4A7E2-137B-28D8-2CF5-9FB92105B3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itle 1">
            <a:extLst>
              <a:ext uri="{FF2B5EF4-FFF2-40B4-BE49-F238E27FC236}">
                <a16:creationId xmlns:a16="http://schemas.microsoft.com/office/drawing/2014/main" id="{3AA130A5-379D-3946-EC45-86A1D6F2152B}"/>
              </a:ext>
            </a:extLst>
          </p:cNvPr>
          <p:cNvSpPr>
            <a:spLocks noGrp="1"/>
          </p:cNvSpPr>
          <p:nvPr>
            <p:ph type="title"/>
          </p:nvPr>
        </p:nvSpPr>
        <p:spPr/>
        <p:txBody>
          <a:bodyPr vert="horz" rIns="91440">
            <a:noAutofit/>
          </a:bodyPr>
          <a:lstStyle/>
          <a:p>
            <a:r>
              <a:rPr lang="zh-CN" altLang="en-US" sz="2400" b="1" dirty="0">
                <a:latin typeface="+mn-lt"/>
                <a:ea typeface="+mn-ea"/>
                <a:cs typeface="+mn-ea"/>
                <a:sym typeface="+mn-lt"/>
              </a:rPr>
              <a:t>氘丁苯那嗪缓释片</a:t>
            </a:r>
            <a:r>
              <a:rPr lang="zh-CN" altLang="en-US" sz="2400" b="1" dirty="0">
                <a:solidFill>
                  <a:srgbClr val="0031A7"/>
                </a:solidFill>
                <a:latin typeface="+mn-lt"/>
                <a:ea typeface="+mn-ea"/>
                <a:cs typeface="+mn-ea"/>
                <a:sym typeface="+mn-lt"/>
              </a:rPr>
              <a:t>血药浓度更平稳，安全性耐受性良好</a:t>
            </a:r>
            <a:r>
              <a:rPr lang="zh-CN" altLang="en-US" sz="2400" b="1" dirty="0">
                <a:latin typeface="+mn-lt"/>
                <a:ea typeface="+mn-ea"/>
                <a:cs typeface="+mn-ea"/>
                <a:sym typeface="+mn-lt"/>
              </a:rPr>
              <a:t>，风险明确可控</a:t>
            </a:r>
            <a:endParaRPr lang="zh-CN" altLang="en-US" sz="2400" b="1" dirty="0">
              <a:solidFill>
                <a:srgbClr val="FF0000"/>
              </a:solidFill>
              <a:latin typeface="+mn-lt"/>
              <a:ea typeface="+mn-ea"/>
              <a:cs typeface="+mn-ea"/>
              <a:sym typeface="+mn-lt"/>
            </a:endParaRPr>
          </a:p>
        </p:txBody>
      </p:sp>
      <p:sp>
        <p:nvSpPr>
          <p:cNvPr id="5" name="灯片编号占位符 4">
            <a:extLst>
              <a:ext uri="{FF2B5EF4-FFF2-40B4-BE49-F238E27FC236}">
                <a16:creationId xmlns:a16="http://schemas.microsoft.com/office/drawing/2014/main" id="{371F47F9-8588-0F9D-76F9-C43F1B8094FC}"/>
              </a:ext>
            </a:extLst>
          </p:cNvPr>
          <p:cNvSpPr>
            <a:spLocks noGrp="1"/>
          </p:cNvSpPr>
          <p:nvPr>
            <p:ph type="sldNum" sz="quarter" idx="4"/>
          </p:nvPr>
        </p:nvSpPr>
        <p:spPr/>
        <p:txBody>
          <a:bodyPr/>
          <a:lstStyle/>
          <a:p>
            <a:r>
              <a:rPr lang="en-US" dirty="0">
                <a:cs typeface="+mn-ea"/>
                <a:sym typeface="+mn-lt"/>
              </a:rPr>
              <a:t>| </a:t>
            </a:r>
            <a:fld id="{C2832ACA-4727-4D4C-ACEE-24DD06899962}" type="slidenum">
              <a:rPr lang="en-US" smtClean="0">
                <a:cs typeface="+mn-ea"/>
                <a:sym typeface="+mn-lt"/>
              </a:rPr>
              <a:pPr/>
              <a:t>7</a:t>
            </a:fld>
            <a:r>
              <a:rPr lang="en-US" dirty="0">
                <a:cs typeface="+mn-ea"/>
                <a:sym typeface="+mn-lt"/>
              </a:rPr>
              <a:t> </a:t>
            </a:r>
          </a:p>
        </p:txBody>
      </p:sp>
      <p:sp>
        <p:nvSpPr>
          <p:cNvPr id="18" name="矩形 17">
            <a:extLst>
              <a:ext uri="{FF2B5EF4-FFF2-40B4-BE49-F238E27FC236}">
                <a16:creationId xmlns:a16="http://schemas.microsoft.com/office/drawing/2014/main" id="{E988FF86-6364-6AEF-D0C7-699E6D1ED338}"/>
              </a:ext>
            </a:extLst>
          </p:cNvPr>
          <p:cNvSpPr/>
          <p:nvPr/>
        </p:nvSpPr>
        <p:spPr>
          <a:xfrm>
            <a:off x="0" y="5298"/>
            <a:ext cx="1486800"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安全性</a:t>
            </a:r>
          </a:p>
        </p:txBody>
      </p:sp>
      <p:sp>
        <p:nvSpPr>
          <p:cNvPr id="30" name="Rectangle 9">
            <a:extLst>
              <a:ext uri="{FF2B5EF4-FFF2-40B4-BE49-F238E27FC236}">
                <a16:creationId xmlns:a16="http://schemas.microsoft.com/office/drawing/2014/main" id="{E05EA949-577A-D03E-65A1-AA242235ABB6}"/>
              </a:ext>
            </a:extLst>
          </p:cNvPr>
          <p:cNvSpPr/>
          <p:nvPr/>
        </p:nvSpPr>
        <p:spPr>
          <a:xfrm>
            <a:off x="666120" y="6356350"/>
            <a:ext cx="10156178" cy="369332"/>
          </a:xfrm>
          <a:prstGeom prst="rect">
            <a:avLst/>
          </a:prstGeom>
        </p:spPr>
        <p:txBody>
          <a:bodyPr wrap="square">
            <a:spAutoFit/>
          </a:bodyPr>
          <a:lstStyle/>
          <a:p>
            <a:r>
              <a:rPr lang="en-US" altLang="zh-CN" sz="900" b="0" i="0" dirty="0">
                <a:solidFill>
                  <a:srgbClr val="212121"/>
                </a:solidFill>
                <a:effectLst/>
                <a:cs typeface="+mn-ea"/>
                <a:sym typeface="+mn-lt"/>
              </a:rPr>
              <a:t> </a:t>
            </a:r>
            <a:r>
              <a:rPr lang="en-US" altLang="zh-CN" sz="900" dirty="0">
                <a:solidFill>
                  <a:srgbClr val="212121"/>
                </a:solidFill>
                <a:cs typeface="+mn-ea"/>
                <a:sym typeface="+mn-lt"/>
              </a:rPr>
              <a:t>1</a:t>
            </a:r>
            <a:r>
              <a:rPr lang="en-US" altLang="zh-CN" sz="900" b="0" i="0" dirty="0">
                <a:solidFill>
                  <a:srgbClr val="212121"/>
                </a:solidFill>
                <a:effectLst/>
                <a:cs typeface="+mn-ea"/>
                <a:sym typeface="+mn-lt"/>
              </a:rPr>
              <a:t>. </a:t>
            </a:r>
            <a:r>
              <a:rPr lang="en-US" altLang="zh-CN" sz="900" b="0" i="0" dirty="0" err="1">
                <a:solidFill>
                  <a:srgbClr val="212121"/>
                </a:solidFill>
                <a:effectLst/>
                <a:cs typeface="+mn-ea"/>
                <a:sym typeface="+mn-lt"/>
              </a:rPr>
              <a:t>Sunzel</a:t>
            </a:r>
            <a:r>
              <a:rPr lang="en-US" altLang="zh-CN" sz="900" b="0" i="0" dirty="0">
                <a:solidFill>
                  <a:srgbClr val="212121"/>
                </a:solidFill>
                <a:effectLst/>
                <a:cs typeface="+mn-ea"/>
                <a:sym typeface="+mn-lt"/>
              </a:rPr>
              <a:t> EM, et al. Clin </a:t>
            </a:r>
            <a:r>
              <a:rPr lang="en-US" altLang="zh-CN" sz="900" b="0" i="0" dirty="0" err="1">
                <a:solidFill>
                  <a:srgbClr val="212121"/>
                </a:solidFill>
                <a:effectLst/>
                <a:cs typeface="+mn-ea"/>
                <a:sym typeface="+mn-lt"/>
              </a:rPr>
              <a:t>Pharmacol</a:t>
            </a:r>
            <a:r>
              <a:rPr lang="en-US" altLang="zh-CN" sz="900" b="0" i="0" dirty="0">
                <a:solidFill>
                  <a:srgbClr val="212121"/>
                </a:solidFill>
                <a:effectLst/>
                <a:cs typeface="+mn-ea"/>
                <a:sym typeface="+mn-lt"/>
              </a:rPr>
              <a:t> Drug Dev. 2024 Mar;13(3):224-232. 2.</a:t>
            </a:r>
            <a:r>
              <a:rPr lang="zh-CN" altLang="en-US" sz="900" b="0" i="0" dirty="0">
                <a:solidFill>
                  <a:srgbClr val="212121"/>
                </a:solidFill>
                <a:effectLst/>
                <a:cs typeface="+mn-ea"/>
                <a:sym typeface="+mn-lt"/>
              </a:rPr>
              <a:t>氘丁苯那嗪缓释片说明书</a:t>
            </a:r>
            <a:r>
              <a:rPr lang="en-US" altLang="zh-CN" sz="900" b="0" i="0" dirty="0">
                <a:solidFill>
                  <a:srgbClr val="212121"/>
                </a:solidFill>
                <a:effectLst/>
                <a:cs typeface="+mn-ea"/>
                <a:sym typeface="+mn-lt"/>
              </a:rPr>
              <a:t>.</a:t>
            </a:r>
            <a:r>
              <a:rPr lang="en-US" altLang="zh-CN" sz="900" kern="0" dirty="0">
                <a:solidFill>
                  <a:srgbClr val="212121"/>
                </a:solidFill>
                <a:cs typeface="+mn-ea"/>
                <a:sym typeface="+mn-lt"/>
              </a:rPr>
              <a:t>3</a:t>
            </a:r>
            <a:r>
              <a:rPr lang="en-US" altLang="zh-CN" sz="900" kern="0" dirty="0">
                <a:cs typeface="+mn-ea"/>
                <a:sym typeface="+mn-lt"/>
              </a:rPr>
              <a:t>. </a:t>
            </a:r>
            <a:r>
              <a:rPr lang="en-US" altLang="zh-CN" sz="900" b="0" i="0" dirty="0">
                <a:solidFill>
                  <a:srgbClr val="212121"/>
                </a:solidFill>
                <a:effectLst/>
                <a:cs typeface="+mn-ea"/>
                <a:sym typeface="+mn-lt"/>
              </a:rPr>
              <a:t>Anderson KE, et al</a:t>
            </a:r>
            <a:r>
              <a:rPr lang="en-US" altLang="zh-CN" sz="900" dirty="0">
                <a:solidFill>
                  <a:srgbClr val="212121"/>
                </a:solidFill>
                <a:cs typeface="+mn-ea"/>
                <a:sym typeface="+mn-lt"/>
              </a:rPr>
              <a:t>.</a:t>
            </a:r>
            <a:r>
              <a:rPr lang="en-US" altLang="zh-CN" sz="900" b="0" i="0" dirty="0">
                <a:solidFill>
                  <a:srgbClr val="212121"/>
                </a:solidFill>
                <a:effectLst/>
                <a:cs typeface="+mn-ea"/>
                <a:sym typeface="+mn-lt"/>
              </a:rPr>
              <a:t> 2017 Aug;4(8):595-604. 4. Fernandez HH, et al. Neurology. 2017 May 23;88(21):2003-2010. 5. Frank S, et al. JAMA. 2016 Jul 5;316(1):40-50.</a:t>
            </a:r>
            <a:endParaRPr lang="en-US" altLang="zh-CN" sz="900" kern="0" dirty="0">
              <a:cs typeface="+mn-ea"/>
              <a:sym typeface="+mn-lt"/>
            </a:endParaRPr>
          </a:p>
        </p:txBody>
      </p:sp>
      <p:sp>
        <p:nvSpPr>
          <p:cNvPr id="20" name="矩形: 圆角 19">
            <a:extLst>
              <a:ext uri="{FF2B5EF4-FFF2-40B4-BE49-F238E27FC236}">
                <a16:creationId xmlns:a16="http://schemas.microsoft.com/office/drawing/2014/main" id="{3DB9D804-2328-9988-B916-D1B2A291845D}"/>
              </a:ext>
            </a:extLst>
          </p:cNvPr>
          <p:cNvSpPr/>
          <p:nvPr/>
        </p:nvSpPr>
        <p:spPr>
          <a:xfrm rot="10800000">
            <a:off x="6025777" y="1116735"/>
            <a:ext cx="5975164" cy="2302216"/>
          </a:xfrm>
          <a:prstGeom prst="roundRect">
            <a:avLst>
              <a:gd name="adj" fmla="val 4278"/>
            </a:avLst>
          </a:prstGeom>
          <a:solidFill>
            <a:schemeClr val="bg1"/>
          </a:solidFill>
          <a:ln>
            <a:solidFill>
              <a:srgbClr val="0031A7"/>
            </a:solidFill>
          </a:ln>
          <a:effectLst>
            <a:outerShdw blurRad="50800" dist="38100" dir="5400000" algn="t" rotWithShape="0">
              <a:prstClr val="black">
                <a:alpha val="40000"/>
              </a:prstClr>
            </a:outerShdw>
          </a:effec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defTabSz="457200"/>
            <a:endParaRPr lang="zh-CN" altLang="en-US" sz="1050">
              <a:latin typeface="Arial" panose="020B0604020202020204" pitchFamily="34" charset="0"/>
              <a:ea typeface="SimHei" panose="02010609060101010101" pitchFamily="49" charset="-122"/>
              <a:sym typeface="+mn-lt"/>
            </a:endParaRPr>
          </a:p>
        </p:txBody>
      </p:sp>
      <p:sp>
        <p:nvSpPr>
          <p:cNvPr id="8" name="同侧圆角矩形 8">
            <a:extLst>
              <a:ext uri="{FF2B5EF4-FFF2-40B4-BE49-F238E27FC236}">
                <a16:creationId xmlns:a16="http://schemas.microsoft.com/office/drawing/2014/main" id="{745EDB7B-266B-B53D-F462-CA65A3A96026}"/>
              </a:ext>
            </a:extLst>
          </p:cNvPr>
          <p:cNvSpPr/>
          <p:nvPr/>
        </p:nvSpPr>
        <p:spPr>
          <a:xfrm>
            <a:off x="6198227" y="946770"/>
            <a:ext cx="5630272" cy="398218"/>
          </a:xfrm>
          <a:prstGeom prst="roundRect">
            <a:avLst>
              <a:gd name="adj" fmla="val 50000"/>
            </a:avLst>
          </a:prstGeom>
          <a:solidFill>
            <a:srgbClr val="0031A7"/>
          </a:solidFill>
          <a:ln w="12700" cap="flat" cmpd="sng" algn="ctr">
            <a:noFill/>
            <a:prstDash val="solid"/>
            <a:miter lim="800000"/>
          </a:ln>
          <a:effectLst>
            <a:outerShdw blurRad="50800" dist="38100" dir="2700000" algn="tl" rotWithShape="0">
              <a:srgbClr val="7733AB">
                <a:alpha val="40000"/>
              </a:srgbClr>
            </a:outerShdw>
          </a:effectLst>
        </p:spPr>
        <p:txBody>
          <a:bodyPr rtlCol="0" anchor="ctr"/>
          <a:lstStyle/>
          <a:p>
            <a:pPr algn="ctr"/>
            <a:r>
              <a:rPr kumimoji="1" lang="zh-CN" altLang="en-US" sz="1600" b="1">
                <a:solidFill>
                  <a:srgbClr val="FFFFFF"/>
                </a:solidFill>
                <a:cs typeface="+mn-ea"/>
                <a:sym typeface="+mn-lt"/>
              </a:rPr>
              <a:t>氘丁苯那嗪总体安全性耐受性良好</a:t>
            </a:r>
            <a:endParaRPr kumimoji="1" lang="zh-CN" altLang="en-US" sz="1600" b="1" dirty="0">
              <a:solidFill>
                <a:srgbClr val="FFFFFF"/>
              </a:solidFill>
              <a:cs typeface="+mn-ea"/>
              <a:sym typeface="+mn-lt"/>
            </a:endParaRPr>
          </a:p>
        </p:txBody>
      </p:sp>
      <p:sp>
        <p:nvSpPr>
          <p:cNvPr id="22" name="矩形: 圆角 21">
            <a:extLst>
              <a:ext uri="{FF2B5EF4-FFF2-40B4-BE49-F238E27FC236}">
                <a16:creationId xmlns:a16="http://schemas.microsoft.com/office/drawing/2014/main" id="{46EFC09D-6FD1-EE57-7611-4A0C046EAD1D}"/>
              </a:ext>
            </a:extLst>
          </p:cNvPr>
          <p:cNvSpPr/>
          <p:nvPr/>
        </p:nvSpPr>
        <p:spPr>
          <a:xfrm rot="10800000">
            <a:off x="6025774" y="3825926"/>
            <a:ext cx="5975164" cy="2463276"/>
          </a:xfrm>
          <a:prstGeom prst="roundRect">
            <a:avLst>
              <a:gd name="adj" fmla="val 3723"/>
            </a:avLst>
          </a:prstGeom>
          <a:solidFill>
            <a:schemeClr val="bg1"/>
          </a:solidFill>
          <a:ln>
            <a:solidFill>
              <a:srgbClr val="0031A7"/>
            </a:solidFill>
          </a:ln>
          <a:effectLst>
            <a:outerShdw blurRad="50800" dist="38100" dir="5400000" algn="t" rotWithShape="0">
              <a:prstClr val="black">
                <a:alpha val="40000"/>
              </a:prstClr>
            </a:outerShdw>
          </a:effec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defTabSz="457200"/>
            <a:endParaRPr lang="zh-CN" altLang="en-US" sz="1050">
              <a:latin typeface="Arial" panose="020B0604020202020204" pitchFamily="34" charset="0"/>
              <a:ea typeface="SimHei" panose="02010609060101010101" pitchFamily="49" charset="-122"/>
              <a:sym typeface="+mn-lt"/>
            </a:endParaRPr>
          </a:p>
        </p:txBody>
      </p:sp>
      <p:sp>
        <p:nvSpPr>
          <p:cNvPr id="12" name="同侧圆角矩形 8">
            <a:extLst>
              <a:ext uri="{FF2B5EF4-FFF2-40B4-BE49-F238E27FC236}">
                <a16:creationId xmlns:a16="http://schemas.microsoft.com/office/drawing/2014/main" id="{CD2C619C-0299-E070-62F8-7A4BF46AB566}"/>
              </a:ext>
            </a:extLst>
          </p:cNvPr>
          <p:cNvSpPr/>
          <p:nvPr/>
        </p:nvSpPr>
        <p:spPr>
          <a:xfrm>
            <a:off x="6218617" y="3628638"/>
            <a:ext cx="5630272" cy="398218"/>
          </a:xfrm>
          <a:prstGeom prst="roundRect">
            <a:avLst>
              <a:gd name="adj" fmla="val 50000"/>
            </a:avLst>
          </a:prstGeom>
          <a:solidFill>
            <a:srgbClr val="0031A7"/>
          </a:solidFill>
          <a:ln w="12700" cap="flat" cmpd="sng" algn="ctr">
            <a:noFill/>
            <a:prstDash val="solid"/>
            <a:miter lim="800000"/>
          </a:ln>
          <a:effectLst>
            <a:outerShdw blurRad="50800" dist="38100" dir="2700000" algn="tl" rotWithShape="0">
              <a:srgbClr val="7733AB">
                <a:alpha val="40000"/>
              </a:srgbClr>
            </a:outerShdw>
          </a:effectLst>
        </p:spPr>
        <p:txBody>
          <a:bodyPr rtlCol="0" anchor="ctr"/>
          <a:lstStyle/>
          <a:p>
            <a:pPr algn="ctr"/>
            <a:r>
              <a:rPr kumimoji="1" lang="zh-CN" altLang="en-US" sz="1600" b="1" kern="0" dirty="0">
                <a:solidFill>
                  <a:srgbClr val="FFFFFF"/>
                </a:solidFill>
                <a:cs typeface="+mn-ea"/>
                <a:sym typeface="+mn-lt"/>
              </a:rPr>
              <a:t>氘丁苯那嗪风险明确可控</a:t>
            </a:r>
          </a:p>
        </p:txBody>
      </p:sp>
      <p:sp>
        <p:nvSpPr>
          <p:cNvPr id="29" name="文本框 28">
            <a:extLst>
              <a:ext uri="{FF2B5EF4-FFF2-40B4-BE49-F238E27FC236}">
                <a16:creationId xmlns:a16="http://schemas.microsoft.com/office/drawing/2014/main" id="{150464F9-ABA7-D60D-3191-1930524B1229}"/>
              </a:ext>
            </a:extLst>
          </p:cNvPr>
          <p:cNvSpPr txBox="1"/>
          <p:nvPr/>
        </p:nvSpPr>
        <p:spPr>
          <a:xfrm>
            <a:off x="6046172" y="1649532"/>
            <a:ext cx="5937897" cy="1323439"/>
          </a:xfrm>
          <a:prstGeom prst="rect">
            <a:avLst/>
          </a:prstGeom>
          <a:noFill/>
        </p:spPr>
        <p:txBody>
          <a:bodyPr wrap="square">
            <a:spAutoFit/>
          </a:bodyPr>
          <a:lstStyle/>
          <a:p>
            <a:pPr marL="182563" indent="-182563">
              <a:spcAft>
                <a:spcPts val="1200"/>
              </a:spcAft>
              <a:buFont typeface="Arial" panose="020B0604020202020204" pitchFamily="34" charset="0"/>
              <a:buChar char="•"/>
            </a:pPr>
            <a:r>
              <a:rPr lang="en-US" altLang="zh-CN" sz="1400" dirty="0">
                <a:cs typeface="+mn-ea"/>
                <a:sym typeface="+mn-lt"/>
              </a:rPr>
              <a:t>TD</a:t>
            </a:r>
            <a:r>
              <a:rPr lang="zh-CN" altLang="en-US" sz="1400" dirty="0">
                <a:cs typeface="+mn-ea"/>
                <a:sym typeface="+mn-lt"/>
              </a:rPr>
              <a:t>：</a:t>
            </a:r>
            <a:r>
              <a:rPr lang="zh-CN" altLang="en-US" sz="1400" kern="0" dirty="0">
                <a:cs typeface="+mn-ea"/>
                <a:sym typeface="+mn-lt"/>
              </a:rPr>
              <a:t>主要不良反应，如鼻咽炎、失眠等</a:t>
            </a:r>
            <a:r>
              <a:rPr lang="zh-CN" altLang="en-US" sz="1400" kern="0" dirty="0">
                <a:solidFill>
                  <a:srgbClr val="0031A7"/>
                </a:solidFill>
                <a:cs typeface="+mn-ea"/>
                <a:sym typeface="+mn-lt"/>
              </a:rPr>
              <a:t>发生率低且轻微</a:t>
            </a:r>
            <a:r>
              <a:rPr lang="zh-CN" altLang="en-US" sz="1400" kern="0" dirty="0">
                <a:cs typeface="+mn-ea"/>
                <a:sym typeface="+mn-lt"/>
              </a:rPr>
              <a:t>；</a:t>
            </a:r>
            <a:r>
              <a:rPr lang="zh-CN" altLang="en-US" sz="1400" dirty="0">
                <a:cs typeface="+mn-ea"/>
                <a:sym typeface="+mn-lt"/>
              </a:rPr>
              <a:t>两项</a:t>
            </a:r>
            <a:r>
              <a:rPr lang="zh-CN" altLang="zh-CN" sz="1400" dirty="0">
                <a:cs typeface="+mn-ea"/>
                <a:sym typeface="+mn-lt"/>
              </a:rPr>
              <a:t>国际</a:t>
            </a:r>
            <a:r>
              <a:rPr lang="zh-CN" altLang="en-US" sz="1400" dirty="0">
                <a:cs typeface="+mn-ea"/>
                <a:sym typeface="+mn-lt"/>
              </a:rPr>
              <a:t>多中心</a:t>
            </a:r>
            <a:r>
              <a:rPr lang="zh-CN" altLang="zh-CN" sz="1400" dirty="0">
                <a:cs typeface="+mn-ea"/>
                <a:sym typeface="+mn-lt"/>
              </a:rPr>
              <a:t>三期试验显示</a:t>
            </a:r>
            <a:r>
              <a:rPr lang="zh-CN" altLang="en-US" sz="1400" dirty="0">
                <a:cs typeface="+mn-ea"/>
                <a:sym typeface="+mn-lt"/>
              </a:rPr>
              <a:t>，氘丁苯那嗪在安全性上</a:t>
            </a:r>
            <a:r>
              <a:rPr lang="zh-CN" altLang="zh-CN" sz="1400" kern="0" dirty="0">
                <a:solidFill>
                  <a:srgbClr val="0031A7"/>
                </a:solidFill>
                <a:cs typeface="+mn-ea"/>
                <a:sym typeface="+mn-lt"/>
              </a:rPr>
              <a:t>与安慰剂无显著差异</a:t>
            </a:r>
            <a:r>
              <a:rPr lang="zh-CN" altLang="zh-CN" sz="1400" dirty="0">
                <a:cs typeface="+mn-ea"/>
                <a:sym typeface="+mn-lt"/>
              </a:rPr>
              <a:t>，在抑郁、自杀意念等方面与安慰剂相似或更低</a:t>
            </a:r>
            <a:r>
              <a:rPr lang="en-US" altLang="zh-CN" sz="1400" baseline="30000" dirty="0">
                <a:cs typeface="+mn-ea"/>
                <a:sym typeface="+mn-lt"/>
              </a:rPr>
              <a:t>2,3,4</a:t>
            </a:r>
            <a:r>
              <a:rPr lang="zh-CN" altLang="en-US" sz="1400" dirty="0">
                <a:cs typeface="+mn-ea"/>
                <a:sym typeface="+mn-lt"/>
              </a:rPr>
              <a:t>。</a:t>
            </a:r>
            <a:endParaRPr lang="en-US" altLang="zh-CN" sz="1400" dirty="0">
              <a:cs typeface="+mn-ea"/>
              <a:sym typeface="+mn-lt"/>
            </a:endParaRPr>
          </a:p>
          <a:p>
            <a:pPr marL="182563" indent="-182563">
              <a:spcAft>
                <a:spcPts val="1200"/>
              </a:spcAft>
              <a:buFont typeface="Arial" panose="020B0604020202020204" pitchFamily="34" charset="0"/>
              <a:buChar char="•"/>
            </a:pPr>
            <a:r>
              <a:rPr lang="en-US" altLang="zh-CN" sz="1400" dirty="0">
                <a:cs typeface="+mn-ea"/>
                <a:sym typeface="+mn-lt"/>
              </a:rPr>
              <a:t>HD</a:t>
            </a:r>
            <a:r>
              <a:rPr lang="zh-CN" altLang="en-US" sz="1400" dirty="0">
                <a:cs typeface="+mn-ea"/>
                <a:sym typeface="+mn-lt"/>
              </a:rPr>
              <a:t>相关舞蹈病：常见不良反应为嗜睡、腹泻等，</a:t>
            </a:r>
            <a:r>
              <a:rPr lang="zh-CN" altLang="en-US" sz="1400" kern="0" dirty="0">
                <a:solidFill>
                  <a:srgbClr val="0031A7"/>
                </a:solidFill>
                <a:cs typeface="+mn-ea"/>
                <a:sym typeface="+mn-lt"/>
              </a:rPr>
              <a:t>多为轻中度</a:t>
            </a:r>
            <a:r>
              <a:rPr lang="zh-CN" altLang="en-US" sz="1400" dirty="0">
                <a:cs typeface="+mn-ea"/>
                <a:sym typeface="+mn-lt"/>
              </a:rPr>
              <a:t>；国外三期临床研究中显示，氘丁苯那嗪在安全性上</a:t>
            </a:r>
            <a:r>
              <a:rPr lang="zh-CN" altLang="en-CA" sz="1400" kern="0" dirty="0">
                <a:solidFill>
                  <a:srgbClr val="0031A7"/>
                </a:solidFill>
                <a:cs typeface="+mn-ea"/>
                <a:sym typeface="+mn-lt"/>
              </a:rPr>
              <a:t>与安慰剂无显著差异</a:t>
            </a:r>
            <a:r>
              <a:rPr lang="en-US" altLang="zh-CN" sz="1400" baseline="30000" dirty="0">
                <a:solidFill>
                  <a:schemeClr val="tx1">
                    <a:lumMod val="50000"/>
                  </a:schemeClr>
                </a:solidFill>
                <a:cs typeface="+mn-ea"/>
                <a:sym typeface="+mn-lt"/>
              </a:rPr>
              <a:t>2,5</a:t>
            </a:r>
            <a:r>
              <a:rPr lang="zh-CN" altLang="en-US" sz="1400" dirty="0">
                <a:cs typeface="+mn-ea"/>
                <a:sym typeface="+mn-lt"/>
              </a:rPr>
              <a:t>。</a:t>
            </a:r>
            <a:endParaRPr lang="en-US" altLang="zh-CN" sz="1400" dirty="0">
              <a:cs typeface="+mn-ea"/>
              <a:sym typeface="+mn-lt"/>
            </a:endParaRPr>
          </a:p>
        </p:txBody>
      </p:sp>
      <p:sp>
        <p:nvSpPr>
          <p:cNvPr id="31" name="文本框 30">
            <a:extLst>
              <a:ext uri="{FF2B5EF4-FFF2-40B4-BE49-F238E27FC236}">
                <a16:creationId xmlns:a16="http://schemas.microsoft.com/office/drawing/2014/main" id="{229C32AA-CC52-D7CD-50E3-D53199F1379B}"/>
              </a:ext>
            </a:extLst>
          </p:cNvPr>
          <p:cNvSpPr txBox="1"/>
          <p:nvPr/>
        </p:nvSpPr>
        <p:spPr>
          <a:xfrm>
            <a:off x="6046172" y="4361620"/>
            <a:ext cx="5975163" cy="1520609"/>
          </a:xfrm>
          <a:prstGeom prst="rect">
            <a:avLst/>
          </a:prstGeom>
          <a:noFill/>
        </p:spPr>
        <p:txBody>
          <a:bodyPr wrap="square">
            <a:spAutoFit/>
          </a:bodyPr>
          <a:lstStyle/>
          <a:p>
            <a:pPr>
              <a:lnSpc>
                <a:spcPct val="120000"/>
              </a:lnSpc>
              <a:spcAft>
                <a:spcPts val="600"/>
              </a:spcAft>
            </a:pPr>
            <a:r>
              <a:rPr lang="zh-CN" altLang="en-US" sz="1400" b="1" dirty="0">
                <a:cs typeface="+mn-ea"/>
                <a:sym typeface="+mn-lt"/>
              </a:rPr>
              <a:t>说明书</a:t>
            </a:r>
            <a:r>
              <a:rPr lang="en-US" altLang="zh-CN" sz="1400" b="1" baseline="30000" dirty="0">
                <a:cs typeface="+mn-ea"/>
                <a:sym typeface="+mn-lt"/>
              </a:rPr>
              <a:t>2</a:t>
            </a:r>
            <a:r>
              <a:rPr lang="zh-CN" altLang="en-US" sz="1400" b="1" dirty="0">
                <a:cs typeface="+mn-ea"/>
                <a:sym typeface="+mn-lt"/>
              </a:rPr>
              <a:t>：</a:t>
            </a:r>
            <a:r>
              <a:rPr lang="zh-CN" altLang="en-US" sz="1400" b="1" dirty="0">
                <a:solidFill>
                  <a:srgbClr val="0F1115"/>
                </a:solidFill>
                <a:effectLst/>
                <a:cs typeface="+mn-ea"/>
                <a:sym typeface="+mn-lt"/>
              </a:rPr>
              <a:t>风险清晰可辨，处置路径明确</a:t>
            </a:r>
            <a:endParaRPr lang="en-US" altLang="zh-CN" sz="1400" b="1" dirty="0">
              <a:cs typeface="+mn-ea"/>
              <a:sym typeface="+mn-lt"/>
            </a:endParaRPr>
          </a:p>
          <a:p>
            <a:pPr marL="182563" indent="-182563">
              <a:lnSpc>
                <a:spcPct val="120000"/>
              </a:lnSpc>
              <a:spcAft>
                <a:spcPts val="600"/>
              </a:spcAft>
              <a:buFont typeface="Arial" panose="020B0604020202020204" pitchFamily="34" charset="0"/>
              <a:buChar char="•"/>
            </a:pPr>
            <a:r>
              <a:rPr lang="zh-CN" altLang="en-US" sz="1400" dirty="0">
                <a:cs typeface="+mn-ea"/>
                <a:sym typeface="+mn-lt"/>
              </a:rPr>
              <a:t>说明书中明确应监测接受安泰坦治疗的患者是否有躁动和激越的体征和症状，因为这些体征和症状可能是出现静坐不能的指标。</a:t>
            </a:r>
            <a:endParaRPr lang="en-US" altLang="zh-CN" sz="1400" dirty="0">
              <a:cs typeface="+mn-ea"/>
              <a:sym typeface="+mn-lt"/>
            </a:endParaRPr>
          </a:p>
          <a:p>
            <a:pPr marL="182563" indent="-182563">
              <a:lnSpc>
                <a:spcPct val="120000"/>
              </a:lnSpc>
              <a:spcAft>
                <a:spcPts val="600"/>
              </a:spcAft>
              <a:buFont typeface="Arial" panose="020B0604020202020204" pitchFamily="34" charset="0"/>
              <a:buChar char="•"/>
            </a:pPr>
            <a:r>
              <a:rPr lang="zh-CN" altLang="en-US" sz="1400" dirty="0">
                <a:cs typeface="+mn-ea"/>
                <a:sym typeface="+mn-lt"/>
              </a:rPr>
              <a:t>如果患者在安泰坦治疗期间出现静坐不能、帕金森等，则应减少安泰坦剂量；一些患者可能需要停止治疗。</a:t>
            </a:r>
          </a:p>
        </p:txBody>
      </p:sp>
      <p:sp>
        <p:nvSpPr>
          <p:cNvPr id="19" name="矩形: 圆角 18">
            <a:extLst>
              <a:ext uri="{FF2B5EF4-FFF2-40B4-BE49-F238E27FC236}">
                <a16:creationId xmlns:a16="http://schemas.microsoft.com/office/drawing/2014/main" id="{DD1E7643-74C8-6DEE-81A5-E90CB078C1F3}"/>
              </a:ext>
            </a:extLst>
          </p:cNvPr>
          <p:cNvSpPr/>
          <p:nvPr/>
        </p:nvSpPr>
        <p:spPr>
          <a:xfrm rot="10800000">
            <a:off x="148631" y="1123216"/>
            <a:ext cx="5725096" cy="5165988"/>
          </a:xfrm>
          <a:prstGeom prst="roundRect">
            <a:avLst>
              <a:gd name="adj" fmla="val 2042"/>
            </a:avLst>
          </a:prstGeom>
          <a:solidFill>
            <a:schemeClr val="bg1"/>
          </a:solidFill>
          <a:ln>
            <a:solidFill>
              <a:srgbClr val="0031A7"/>
            </a:solidFill>
          </a:ln>
          <a:effectLst>
            <a:outerShdw blurRad="50800" dist="38100" dir="5400000" algn="t" rotWithShape="0">
              <a:prstClr val="black">
                <a:alpha val="40000"/>
              </a:prstClr>
            </a:outerShdw>
          </a:effectLst>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defTabSz="457200"/>
            <a:endParaRPr lang="zh-CN" altLang="en-US" sz="1050">
              <a:latin typeface="Arial" panose="020B0604020202020204" pitchFamily="34" charset="0"/>
              <a:ea typeface="SimHei" panose="02010609060101010101" pitchFamily="49" charset="-122"/>
              <a:sym typeface="+mn-lt"/>
            </a:endParaRPr>
          </a:p>
        </p:txBody>
      </p:sp>
      <p:sp>
        <p:nvSpPr>
          <p:cNvPr id="27" name="文本框 26">
            <a:extLst>
              <a:ext uri="{FF2B5EF4-FFF2-40B4-BE49-F238E27FC236}">
                <a16:creationId xmlns:a16="http://schemas.microsoft.com/office/drawing/2014/main" id="{FB7573F3-1965-2B08-4165-46DEFE43304A}"/>
              </a:ext>
            </a:extLst>
          </p:cNvPr>
          <p:cNvSpPr txBox="1"/>
          <p:nvPr/>
        </p:nvSpPr>
        <p:spPr>
          <a:xfrm>
            <a:off x="86546" y="1412132"/>
            <a:ext cx="5840121" cy="1427507"/>
          </a:xfrm>
          <a:prstGeom prst="rect">
            <a:avLst/>
          </a:prstGeom>
          <a:noFill/>
        </p:spPr>
        <p:txBody>
          <a:bodyPr wrap="square">
            <a:spAutoFit/>
          </a:bodyPr>
          <a:lstStyle/>
          <a:p>
            <a:pPr marL="285750" indent="-198438" eaLnBrk="0" fontAlgn="base" hangingPunct="0">
              <a:lnSpc>
                <a:spcPct val="150000"/>
              </a:lnSpc>
              <a:spcBef>
                <a:spcPct val="0"/>
              </a:spcBef>
              <a:spcAft>
                <a:spcPts val="600"/>
              </a:spcAft>
              <a:buFont typeface="Arial" panose="020B0604020202020204" pitchFamily="34" charset="0"/>
              <a:buChar char="•"/>
            </a:pPr>
            <a:r>
              <a:rPr kumimoji="0" lang="zh-CN" altLang="zh-CN" sz="1400" b="0" i="0" u="none" strike="noStrike" cap="none" normalizeH="0" baseline="0" dirty="0">
                <a:ln>
                  <a:noFill/>
                </a:ln>
                <a:solidFill>
                  <a:srgbClr val="1F2329"/>
                </a:solidFill>
                <a:effectLst/>
                <a:cs typeface="+mn-ea"/>
                <a:sym typeface="+mn-lt"/>
              </a:rPr>
              <a:t>氘代丁苯那嗪 QD（24mg）</a:t>
            </a:r>
            <a:r>
              <a:rPr lang="zh-CN" altLang="en-US" sz="1400" dirty="0">
                <a:solidFill>
                  <a:srgbClr val="1F2329"/>
                </a:solidFill>
                <a:cs typeface="+mn-ea"/>
                <a:sym typeface="+mn-lt"/>
              </a:rPr>
              <a:t>比</a:t>
            </a:r>
            <a:r>
              <a:rPr kumimoji="0" lang="zh-CN" altLang="zh-CN" sz="1400" b="0" i="0" u="none" strike="noStrike" cap="none" normalizeH="0" baseline="0" dirty="0">
                <a:ln>
                  <a:noFill/>
                </a:ln>
                <a:solidFill>
                  <a:srgbClr val="1F2329"/>
                </a:solidFill>
                <a:effectLst/>
                <a:cs typeface="+mn-ea"/>
                <a:sym typeface="+mn-lt"/>
              </a:rPr>
              <a:t>BID（12mg）</a:t>
            </a:r>
            <a:r>
              <a:rPr lang="zh-CN" altLang="en-US" sz="1400" dirty="0">
                <a:solidFill>
                  <a:schemeClr val="tx1">
                    <a:lumMod val="50000"/>
                  </a:schemeClr>
                </a:solidFill>
                <a:cs typeface="+mn-ea"/>
                <a:sym typeface="+mn-lt"/>
              </a:rPr>
              <a:t>血药浓度 </a:t>
            </a:r>
            <a:r>
              <a:rPr lang="en-US" altLang="zh-CN" sz="1400" dirty="0">
                <a:solidFill>
                  <a:schemeClr val="tx1">
                    <a:lumMod val="50000"/>
                  </a:schemeClr>
                </a:solidFill>
                <a:cs typeface="+mn-ea"/>
                <a:sym typeface="+mn-lt"/>
              </a:rPr>
              <a:t>- </a:t>
            </a:r>
            <a:r>
              <a:rPr lang="zh-CN" altLang="en-US" sz="1400" dirty="0">
                <a:solidFill>
                  <a:schemeClr val="tx1">
                    <a:lumMod val="50000"/>
                  </a:schemeClr>
                </a:solidFill>
                <a:cs typeface="+mn-ea"/>
                <a:sym typeface="+mn-lt"/>
              </a:rPr>
              <a:t>时间</a:t>
            </a:r>
            <a:r>
              <a:rPr lang="zh-CN" altLang="en-US" sz="1400" dirty="0">
                <a:solidFill>
                  <a:srgbClr val="0031A7"/>
                </a:solidFill>
                <a:cs typeface="+mn-ea"/>
                <a:sym typeface="+mn-lt"/>
              </a:rPr>
              <a:t>曲线形态更平缓，可能进一步降低患者因血药浓度波动导致的不良反应发生。</a:t>
            </a:r>
            <a:endParaRPr kumimoji="0" lang="en-US" altLang="zh-CN" sz="1400" b="0" i="0" u="none" strike="noStrike" cap="none" normalizeH="0" baseline="0" dirty="0">
              <a:ln>
                <a:noFill/>
              </a:ln>
              <a:solidFill>
                <a:srgbClr val="0031A7"/>
              </a:solidFill>
              <a:effectLst/>
              <a:cs typeface="+mn-ea"/>
              <a:sym typeface="+mn-lt"/>
            </a:endParaRPr>
          </a:p>
          <a:p>
            <a:pPr marL="285750" marR="0" lvl="0" indent="-198438" algn="l" defTabSz="914400" rtl="0" eaLnBrk="0" fontAlgn="base" latinLnBrk="0" hangingPunct="0">
              <a:lnSpc>
                <a:spcPct val="150000"/>
              </a:lnSpc>
              <a:spcBef>
                <a:spcPct val="0"/>
              </a:spcBef>
              <a:spcAft>
                <a:spcPts val="600"/>
              </a:spcAft>
              <a:buClrTx/>
              <a:buSzTx/>
              <a:buFont typeface="Arial" panose="020B0604020202020204" pitchFamily="34" charset="0"/>
              <a:buChar char="•"/>
              <a:tabLst/>
            </a:pPr>
            <a:r>
              <a:rPr kumimoji="0" lang="zh-CN" altLang="zh-CN" sz="1400" b="0" i="0" u="none" strike="noStrike" cap="none" normalizeH="0" baseline="0" dirty="0">
                <a:ln>
                  <a:noFill/>
                </a:ln>
                <a:solidFill>
                  <a:srgbClr val="1F2329"/>
                </a:solidFill>
                <a:effectLst/>
                <a:cs typeface="+mn-ea"/>
                <a:sym typeface="+mn-lt"/>
              </a:rPr>
              <a:t>QD</a:t>
            </a:r>
            <a:r>
              <a:rPr kumimoji="0" lang="zh-CN" altLang="en-US" sz="1400" b="0" i="0" u="none" strike="noStrike" cap="none" normalizeH="0" baseline="0" dirty="0">
                <a:ln>
                  <a:noFill/>
                </a:ln>
                <a:solidFill>
                  <a:srgbClr val="1F2329"/>
                </a:solidFill>
                <a:effectLst/>
                <a:cs typeface="+mn-ea"/>
                <a:sym typeface="+mn-lt"/>
              </a:rPr>
              <a:t>剂型</a:t>
            </a:r>
            <a:r>
              <a:rPr kumimoji="0" lang="zh-CN" altLang="zh-CN" sz="1400" b="0" i="0" u="none" strike="noStrike" cap="none" normalizeH="0" baseline="0" dirty="0">
                <a:ln>
                  <a:noFill/>
                </a:ln>
                <a:solidFill>
                  <a:srgbClr val="1F2329"/>
                </a:solidFill>
                <a:effectLst/>
                <a:cs typeface="+mn-ea"/>
                <a:sym typeface="+mn-lt"/>
              </a:rPr>
              <a:t>与BID剂型在健康受试者中的</a:t>
            </a:r>
            <a:r>
              <a:rPr kumimoji="0" lang="zh-CN" altLang="zh-CN" sz="1400" b="0" i="0" u="none" strike="noStrike" cap="none" normalizeH="0" baseline="0" dirty="0">
                <a:ln>
                  <a:noFill/>
                </a:ln>
                <a:solidFill>
                  <a:srgbClr val="0031A7"/>
                </a:solidFill>
                <a:effectLst/>
                <a:cs typeface="+mn-ea"/>
                <a:sym typeface="+mn-lt"/>
              </a:rPr>
              <a:t>安全性无显著差异，均具有良好的耐受性。 </a:t>
            </a:r>
          </a:p>
        </p:txBody>
      </p:sp>
      <p:sp>
        <p:nvSpPr>
          <p:cNvPr id="15" name="同侧圆角矩形 30">
            <a:extLst>
              <a:ext uri="{FF2B5EF4-FFF2-40B4-BE49-F238E27FC236}">
                <a16:creationId xmlns:a16="http://schemas.microsoft.com/office/drawing/2014/main" id="{929C4219-73A1-40EC-2EF1-0339D725AF15}"/>
              </a:ext>
            </a:extLst>
          </p:cNvPr>
          <p:cNvSpPr/>
          <p:nvPr/>
        </p:nvSpPr>
        <p:spPr>
          <a:xfrm>
            <a:off x="363501" y="931191"/>
            <a:ext cx="5309495" cy="398217"/>
          </a:xfrm>
          <a:prstGeom prst="roundRect">
            <a:avLst>
              <a:gd name="adj" fmla="val 50000"/>
            </a:avLst>
          </a:prstGeom>
          <a:solidFill>
            <a:srgbClr val="0031A7"/>
          </a:solidFill>
          <a:ln w="12700" cap="flat" cmpd="sng" algn="ctr">
            <a:noFill/>
            <a:prstDash val="solid"/>
            <a:miter lim="800000"/>
          </a:ln>
          <a:effectLst>
            <a:outerShdw blurRad="50800" dist="38100" dir="2700000" algn="tl" rotWithShape="0">
              <a:srgbClr val="7733AB">
                <a:alpha val="40000"/>
              </a:srgbClr>
            </a:outerShdw>
          </a:effectLst>
        </p:spPr>
        <p:txBody>
          <a:bodyPr rtlCol="0" anchor="ctr"/>
          <a:lstStyle/>
          <a:p>
            <a:pPr algn="ctr"/>
            <a:r>
              <a:rPr kumimoji="1" lang="en-US" altLang="zh-CN" sz="1600" b="1" kern="0">
                <a:solidFill>
                  <a:srgbClr val="FFFFFF"/>
                </a:solidFill>
                <a:cs typeface="+mn-ea"/>
                <a:sym typeface="+mn-lt"/>
              </a:rPr>
              <a:t>PK</a:t>
            </a:r>
            <a:r>
              <a:rPr kumimoji="1" lang="zh-CN" altLang="en-US" sz="1600" b="1" kern="0">
                <a:solidFill>
                  <a:srgbClr val="FFFFFF"/>
                </a:solidFill>
                <a:cs typeface="+mn-ea"/>
                <a:sym typeface="+mn-lt"/>
              </a:rPr>
              <a:t>模拟提示缓释片血药浓度更平稳，安全性无显著差异</a:t>
            </a:r>
            <a:r>
              <a:rPr kumimoji="1" lang="en-US" altLang="zh-CN" sz="1600" b="1" kern="0" baseline="30000">
                <a:solidFill>
                  <a:srgbClr val="FFFFFF"/>
                </a:solidFill>
                <a:cs typeface="+mn-ea"/>
                <a:sym typeface="+mn-lt"/>
              </a:rPr>
              <a:t>1</a:t>
            </a:r>
            <a:endParaRPr kumimoji="1" lang="zh-CN" altLang="en-US" sz="1600" b="1" kern="0" baseline="30000" dirty="0">
              <a:solidFill>
                <a:srgbClr val="FFFFFF"/>
              </a:solidFill>
              <a:cs typeface="+mn-ea"/>
              <a:sym typeface="+mn-lt"/>
            </a:endParaRPr>
          </a:p>
        </p:txBody>
      </p:sp>
      <p:grpSp>
        <p:nvGrpSpPr>
          <p:cNvPr id="24" name="组合 23">
            <a:extLst>
              <a:ext uri="{FF2B5EF4-FFF2-40B4-BE49-F238E27FC236}">
                <a16:creationId xmlns:a16="http://schemas.microsoft.com/office/drawing/2014/main" id="{A29C9FF5-AF20-6D78-D842-D9F5A480113C}"/>
              </a:ext>
            </a:extLst>
          </p:cNvPr>
          <p:cNvGrpSpPr/>
          <p:nvPr/>
        </p:nvGrpSpPr>
        <p:grpSpPr>
          <a:xfrm>
            <a:off x="365693" y="2971888"/>
            <a:ext cx="5278630" cy="2956235"/>
            <a:chOff x="445794" y="3082809"/>
            <a:chExt cx="4193147" cy="3048440"/>
          </a:xfrm>
        </p:grpSpPr>
        <p:graphicFrame>
          <p:nvGraphicFramePr>
            <p:cNvPr id="25" name="Chart 19">
              <a:extLst>
                <a:ext uri="{FF2B5EF4-FFF2-40B4-BE49-F238E27FC236}">
                  <a16:creationId xmlns:a16="http://schemas.microsoft.com/office/drawing/2014/main" id="{A1B9DCCD-8AA9-31AC-470C-D0FB41BFCB94}"/>
                </a:ext>
              </a:extLst>
            </p:cNvPr>
            <p:cNvGraphicFramePr/>
            <p:nvPr>
              <p:extLst>
                <p:ext uri="{D42A27DB-BD31-4B8C-83A1-F6EECF244321}">
                  <p14:modId xmlns:p14="http://schemas.microsoft.com/office/powerpoint/2010/main" val="1801839346"/>
                </p:ext>
              </p:extLst>
            </p:nvPr>
          </p:nvGraphicFramePr>
          <p:xfrm>
            <a:off x="445794" y="3189366"/>
            <a:ext cx="4193147" cy="2941883"/>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0">
              <a:extLst>
                <a:ext uri="{FF2B5EF4-FFF2-40B4-BE49-F238E27FC236}">
                  <a16:creationId xmlns:a16="http://schemas.microsoft.com/office/drawing/2014/main" id="{22A0EB96-BF78-FD95-5586-448740F06F47}"/>
                </a:ext>
              </a:extLst>
            </p:cNvPr>
            <p:cNvSpPr txBox="1"/>
            <p:nvPr/>
          </p:nvSpPr>
          <p:spPr>
            <a:xfrm>
              <a:off x="1337869" y="3082809"/>
              <a:ext cx="2927402" cy="285604"/>
            </a:xfrm>
            <a:prstGeom prst="rect">
              <a:avLst/>
            </a:prstGeom>
            <a:noFill/>
            <a:ln w="9525">
              <a:noFill/>
              <a:miter lim="800000"/>
            </a:ln>
          </p:spPr>
          <p:txBody>
            <a:bodyPr wrap="square" lIns="91406" tIns="45703" rIns="91406" bIns="45703"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tx1">
                      <a:lumMod val="50000"/>
                    </a:schemeClr>
                  </a:solidFill>
                  <a:effectLst/>
                  <a:uLnTx/>
                  <a:uFillTx/>
                  <a:cs typeface="+mn-ea"/>
                  <a:sym typeface="+mn-lt"/>
                </a:rPr>
                <a:t>氘代总</a:t>
              </a:r>
              <a:r>
                <a:rPr kumimoji="0" lang="en-GB" sz="1200" b="1" i="0" u="none" strike="noStrike" kern="1200" cap="none" spc="0" normalizeH="0" baseline="0" noProof="0" dirty="0">
                  <a:ln>
                    <a:noFill/>
                  </a:ln>
                  <a:solidFill>
                    <a:schemeClr val="tx1">
                      <a:lumMod val="50000"/>
                    </a:schemeClr>
                  </a:solidFill>
                  <a:effectLst/>
                  <a:uLnTx/>
                  <a:uFillTx/>
                  <a:cs typeface="+mn-ea"/>
                  <a:sym typeface="+mn-lt"/>
                </a:rPr>
                <a:t>(α + β)-HTBZ</a:t>
              </a:r>
              <a:r>
                <a:rPr lang="en-GB" sz="1200" b="1" baseline="30000" dirty="0">
                  <a:solidFill>
                    <a:schemeClr val="tx1">
                      <a:lumMod val="50000"/>
                    </a:schemeClr>
                  </a:solidFill>
                  <a:cs typeface="+mn-ea"/>
                  <a:sym typeface="+mn-lt"/>
                </a:rPr>
                <a:t>1</a:t>
              </a:r>
              <a:r>
                <a:rPr kumimoji="0" lang="en-GB" sz="1200" b="1" i="0" u="none" strike="noStrike" kern="1200" cap="none" spc="0" normalizeH="0" baseline="0" noProof="0" dirty="0">
                  <a:ln>
                    <a:noFill/>
                  </a:ln>
                  <a:solidFill>
                    <a:schemeClr val="tx1">
                      <a:lumMod val="50000"/>
                    </a:schemeClr>
                  </a:solidFill>
                  <a:effectLst/>
                  <a:uLnTx/>
                  <a:uFillTx/>
                  <a:cs typeface="+mn-ea"/>
                  <a:sym typeface="+mn-lt"/>
                </a:rPr>
                <a:t> </a:t>
              </a:r>
            </a:p>
          </p:txBody>
        </p:sp>
      </p:grpSp>
      <p:sp>
        <p:nvSpPr>
          <p:cNvPr id="2" name="内容占位符 61">
            <a:extLst>
              <a:ext uri="{FF2B5EF4-FFF2-40B4-BE49-F238E27FC236}">
                <a16:creationId xmlns:a16="http://schemas.microsoft.com/office/drawing/2014/main" id="{BEE6FF63-356C-777F-FE06-6FF8243EE2CB}"/>
              </a:ext>
            </a:extLst>
          </p:cNvPr>
          <p:cNvSpPr txBox="1">
            <a:spLocks/>
          </p:cNvSpPr>
          <p:nvPr/>
        </p:nvSpPr>
        <p:spPr>
          <a:xfrm>
            <a:off x="249766" y="5903025"/>
            <a:ext cx="3989382" cy="240359"/>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800" dirty="0">
                <a:cs typeface="+mn-ea"/>
                <a:sym typeface="+mn-lt"/>
              </a:rPr>
              <a:t>注：</a:t>
            </a:r>
            <a:r>
              <a:rPr lang="en-US" altLang="zh-CN" sz="800" dirty="0">
                <a:cs typeface="+mn-ea"/>
                <a:sym typeface="+mn-lt"/>
              </a:rPr>
              <a:t>BE = </a:t>
            </a:r>
            <a:r>
              <a:rPr lang="zh-CN" altLang="en-US" sz="800" dirty="0">
                <a:cs typeface="+mn-ea"/>
                <a:sym typeface="+mn-lt"/>
              </a:rPr>
              <a:t>生物等效性研究， </a:t>
            </a:r>
            <a:r>
              <a:rPr lang="en-US" altLang="zh-CN" sz="800" dirty="0">
                <a:cs typeface="+mn-ea"/>
                <a:sym typeface="+mn-lt"/>
              </a:rPr>
              <a:t>QD = </a:t>
            </a:r>
            <a:r>
              <a:rPr lang="zh-CN" altLang="en-US" sz="800" dirty="0">
                <a:cs typeface="+mn-ea"/>
                <a:sym typeface="+mn-lt"/>
              </a:rPr>
              <a:t>每日一次，</a:t>
            </a:r>
            <a:r>
              <a:rPr lang="en-US" altLang="zh-CN" sz="800" dirty="0">
                <a:cs typeface="+mn-ea"/>
                <a:sym typeface="+mn-lt"/>
              </a:rPr>
              <a:t>BID = </a:t>
            </a:r>
            <a:r>
              <a:rPr lang="zh-CN" altLang="en-US" sz="800" dirty="0">
                <a:cs typeface="+mn-ea"/>
                <a:sym typeface="+mn-lt"/>
              </a:rPr>
              <a:t>每日两次。</a:t>
            </a:r>
          </a:p>
        </p:txBody>
      </p:sp>
    </p:spTree>
    <p:extLst>
      <p:ext uri="{BB962C8B-B14F-4D97-AF65-F5344CB8AC3E}">
        <p14:creationId xmlns:p14="http://schemas.microsoft.com/office/powerpoint/2010/main" val="216607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C0233B7-7C3B-DEAB-FC88-045A08DA95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6" name="think-cell data - do not delete" hidden="1">
                        <a:extLst>
                          <a:ext uri="{FF2B5EF4-FFF2-40B4-BE49-F238E27FC236}">
                            <a16:creationId xmlns:a16="http://schemas.microsoft.com/office/drawing/2014/main" id="{FC0233B7-7C3B-DEAB-FC88-045A08DA95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6439BA61-8082-9979-2BE9-71B38C1ED702}"/>
              </a:ext>
            </a:extLst>
          </p:cNvPr>
          <p:cNvSpPr>
            <a:spLocks noGrp="1"/>
          </p:cNvSpPr>
          <p:nvPr>
            <p:ph type="title"/>
          </p:nvPr>
        </p:nvSpPr>
        <p:spPr/>
        <p:txBody>
          <a:bodyPr vert="horz" rIns="91440">
            <a:noAutofit/>
          </a:bodyPr>
          <a:lstStyle/>
          <a:p>
            <a:r>
              <a:rPr lang="zh-CN" altLang="en-US" sz="2400" b="1" dirty="0">
                <a:latin typeface="+mn-lt"/>
                <a:ea typeface="+mn-ea"/>
                <a:cs typeface="+mn-ea"/>
                <a:sym typeface="+mn-lt"/>
              </a:rPr>
              <a:t>缓释片助力患者</a:t>
            </a:r>
            <a:r>
              <a:rPr lang="zh-CN" altLang="en-US" sz="2400" b="1" dirty="0">
                <a:solidFill>
                  <a:srgbClr val="0031A7"/>
                </a:solidFill>
                <a:latin typeface="+mn-lt"/>
                <a:ea typeface="+mn-ea"/>
                <a:cs typeface="+mn-ea"/>
                <a:sym typeface="+mn-lt"/>
              </a:rPr>
              <a:t>有效维持剂量达成率从</a:t>
            </a:r>
            <a:r>
              <a:rPr lang="en-US" altLang="zh-CN" sz="2400" b="1" dirty="0">
                <a:solidFill>
                  <a:srgbClr val="0031A7"/>
                </a:solidFill>
                <a:latin typeface="+mn-lt"/>
                <a:ea typeface="+mn-ea"/>
                <a:cs typeface="+mn-ea"/>
                <a:sym typeface="+mn-lt"/>
              </a:rPr>
              <a:t>62%</a:t>
            </a:r>
            <a:r>
              <a:rPr lang="zh-CN" altLang="en-US" sz="2400" b="1" dirty="0">
                <a:solidFill>
                  <a:srgbClr val="0031A7"/>
                </a:solidFill>
                <a:latin typeface="+mn-lt"/>
                <a:ea typeface="+mn-ea"/>
                <a:cs typeface="+mn-ea"/>
                <a:sym typeface="+mn-lt"/>
              </a:rPr>
              <a:t>提升至</a:t>
            </a:r>
            <a:r>
              <a:rPr lang="en-US" altLang="zh-CN" sz="2400" b="1" dirty="0">
                <a:solidFill>
                  <a:srgbClr val="0031A7"/>
                </a:solidFill>
                <a:latin typeface="+mn-lt"/>
                <a:ea typeface="+mn-ea"/>
                <a:cs typeface="+mn-ea"/>
                <a:sym typeface="+mn-lt"/>
              </a:rPr>
              <a:t>73%</a:t>
            </a:r>
            <a:r>
              <a:rPr lang="zh-CN" altLang="en-US" sz="2400" b="1" dirty="0">
                <a:latin typeface="+mn-lt"/>
                <a:ea typeface="+mn-ea"/>
                <a:cs typeface="+mn-ea"/>
                <a:sym typeface="+mn-lt"/>
              </a:rPr>
              <a:t>，用药依从性改善，药代动力学不受食物影响，服药更自由</a:t>
            </a:r>
          </a:p>
        </p:txBody>
      </p:sp>
      <p:sp>
        <p:nvSpPr>
          <p:cNvPr id="5" name="灯片编号占位符 4">
            <a:extLst>
              <a:ext uri="{FF2B5EF4-FFF2-40B4-BE49-F238E27FC236}">
                <a16:creationId xmlns:a16="http://schemas.microsoft.com/office/drawing/2014/main" id="{CAE2DA9D-2394-CC3A-0F87-48D5CA6D462F}"/>
              </a:ext>
            </a:extLst>
          </p:cNvPr>
          <p:cNvSpPr>
            <a:spLocks noGrp="1"/>
          </p:cNvSpPr>
          <p:nvPr>
            <p:ph type="sldNum" sz="quarter" idx="4"/>
          </p:nvPr>
        </p:nvSpPr>
        <p:spPr/>
        <p:txBody>
          <a:bodyPr/>
          <a:lstStyle/>
          <a:p>
            <a:r>
              <a:rPr lang="en-US">
                <a:cs typeface="+mn-ea"/>
                <a:sym typeface="+mn-lt"/>
              </a:rPr>
              <a:t>| </a:t>
            </a:r>
            <a:fld id="{C2832ACA-4727-4D4C-ACEE-24DD06899962}" type="slidenum">
              <a:rPr lang="en-US" smtClean="0">
                <a:cs typeface="+mn-ea"/>
                <a:sym typeface="+mn-lt"/>
              </a:rPr>
              <a:pPr/>
              <a:t>8</a:t>
            </a:fld>
            <a:r>
              <a:rPr lang="en-US">
                <a:cs typeface="+mn-ea"/>
                <a:sym typeface="+mn-lt"/>
              </a:rPr>
              <a:t> </a:t>
            </a:r>
            <a:endParaRPr lang="en-US" dirty="0">
              <a:cs typeface="+mn-ea"/>
              <a:sym typeface="+mn-lt"/>
            </a:endParaRPr>
          </a:p>
        </p:txBody>
      </p:sp>
      <p:sp>
        <p:nvSpPr>
          <p:cNvPr id="10" name="文本框 3">
            <a:extLst>
              <a:ext uri="{FF2B5EF4-FFF2-40B4-BE49-F238E27FC236}">
                <a16:creationId xmlns:a16="http://schemas.microsoft.com/office/drawing/2014/main" id="{CC2DA960-C361-9C0E-BEA1-F16FD2C110B6}"/>
              </a:ext>
            </a:extLst>
          </p:cNvPr>
          <p:cNvSpPr txBox="1"/>
          <p:nvPr/>
        </p:nvSpPr>
        <p:spPr>
          <a:xfrm>
            <a:off x="714564" y="6345059"/>
            <a:ext cx="10325969" cy="507831"/>
          </a:xfrm>
          <a:prstGeom prst="rect">
            <a:avLst/>
          </a:prstGeom>
          <a:noFill/>
        </p:spPr>
        <p:txBody>
          <a:bodyPr wrap="square" rtlCol="0">
            <a:spAutoFit/>
          </a:bodyPr>
          <a:lstStyle/>
          <a:p>
            <a:r>
              <a:rPr lang="en-US" altLang="zh-CN" sz="900" dirty="0">
                <a:solidFill>
                  <a:srgbClr val="212121"/>
                </a:solidFill>
                <a:cs typeface="+mn-ea"/>
                <a:sym typeface="+mn-lt"/>
              </a:rPr>
              <a:t>1</a:t>
            </a:r>
            <a:r>
              <a:rPr lang="en-US" altLang="zh-CN" sz="900" dirty="0">
                <a:cs typeface="+mn-ea"/>
                <a:sym typeface="+mn-lt"/>
              </a:rPr>
              <a:t>. Claassen DO, et al. Neurol </a:t>
            </a:r>
            <a:r>
              <a:rPr lang="en-US" altLang="zh-CN" sz="900" dirty="0" err="1">
                <a:cs typeface="+mn-ea"/>
                <a:sym typeface="+mn-lt"/>
              </a:rPr>
              <a:t>Ther</a:t>
            </a:r>
            <a:r>
              <a:rPr lang="en-US" altLang="zh-CN" sz="900" dirty="0">
                <a:cs typeface="+mn-ea"/>
                <a:sym typeface="+mn-lt"/>
              </a:rPr>
              <a:t>. 2022 Mar;11(1):435-448. 2.PEREZ-RODRIGUEZ M </a:t>
            </a:r>
            <a:r>
              <a:rPr lang="en-US" altLang="zh-CN" sz="900" dirty="0" err="1">
                <a:cs typeface="+mn-ea"/>
                <a:sym typeface="+mn-lt"/>
              </a:rPr>
              <a:t>M</a:t>
            </a:r>
            <a:r>
              <a:rPr lang="en-US" altLang="zh-CN" sz="900" dirty="0">
                <a:cs typeface="+mn-ea"/>
                <a:sym typeface="+mn-lt"/>
              </a:rPr>
              <a:t>, et al. Value in Health, 2025, 28(6, Supplement 1): S240.3.IR® XR or IR® [package insert]. Parsippany, NJ: Teva Neuroscience, Inc.; 2024. 4. CENTER FOR DRUG EVALUATION AND RESEARCH CLINICAL PHARMACOLOGY REVIEW(S).</a:t>
            </a:r>
            <a:r>
              <a:rPr lang="en-US" altLang="zh-CN" sz="900" b="0" i="0" dirty="0">
                <a:solidFill>
                  <a:srgbClr val="212121"/>
                </a:solidFill>
                <a:effectLst/>
                <a:cs typeface="+mn-ea"/>
                <a:sym typeface="+mn-lt"/>
              </a:rPr>
              <a:t> 5</a:t>
            </a:r>
            <a:r>
              <a:rPr lang="en-US" altLang="zh-CN" sz="900" dirty="0">
                <a:sym typeface="Arial" panose="020B0604020202020204" pitchFamily="34" charset="0"/>
              </a:rPr>
              <a:t>.</a:t>
            </a:r>
            <a:r>
              <a:rPr lang="fr-FR" altLang="zh-CN" sz="900" dirty="0">
                <a:sym typeface="Arial" panose="020B0604020202020204" pitchFamily="34" charset="0"/>
              </a:rPr>
              <a:t>2025 ISPOR-Assessing real-world dosing patterns for VMAT2i, valbenazine and deutetrabenazine, among persistent patients with tardive dyskinesia in a nationwide US claims database</a:t>
            </a:r>
            <a:r>
              <a:rPr lang="zh-CN" altLang="en-US" sz="900" dirty="0">
                <a:sym typeface="Arial" panose="020B0604020202020204" pitchFamily="34" charset="0"/>
              </a:rPr>
              <a:t>；</a:t>
            </a:r>
            <a:r>
              <a:rPr lang="en-US" altLang="zh-CN" sz="900" dirty="0">
                <a:sym typeface="Arial" panose="020B0604020202020204" pitchFamily="34" charset="0"/>
              </a:rPr>
              <a:t>5.</a:t>
            </a:r>
            <a:r>
              <a:rPr lang="fr-FR" altLang="zh-CN" sz="900" dirty="0">
                <a:sym typeface="Arial" panose="020B0604020202020204" pitchFamily="34" charset="0"/>
              </a:rPr>
              <a:t>Jain R, et al. Presented at the 2024 Annual Psych Congress; Boston, MA, 29 October– 2 November.</a:t>
            </a:r>
            <a:endParaRPr lang="en-US" altLang="zh-CN" sz="900" dirty="0">
              <a:cs typeface="+mn-ea"/>
              <a:sym typeface="+mn-lt"/>
            </a:endParaRPr>
          </a:p>
        </p:txBody>
      </p:sp>
      <p:sp>
        <p:nvSpPr>
          <p:cNvPr id="11" name="矩形 10">
            <a:extLst>
              <a:ext uri="{FF2B5EF4-FFF2-40B4-BE49-F238E27FC236}">
                <a16:creationId xmlns:a16="http://schemas.microsoft.com/office/drawing/2014/main" id="{3E0C9AC5-D34D-B8DC-1003-1F2891A64D62}"/>
              </a:ext>
            </a:extLst>
          </p:cNvPr>
          <p:cNvSpPr/>
          <p:nvPr/>
        </p:nvSpPr>
        <p:spPr>
          <a:xfrm>
            <a:off x="0" y="5298"/>
            <a:ext cx="1486800"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有效性</a:t>
            </a:r>
            <a:r>
              <a:rPr lang="en-US" altLang="zh-CN" b="1" dirty="0">
                <a:cs typeface="+mn-ea"/>
                <a:sym typeface="+mn-lt"/>
              </a:rPr>
              <a:t>1/2</a:t>
            </a:r>
            <a:endParaRPr lang="zh-CN" altLang="en-US" b="1" dirty="0">
              <a:cs typeface="+mn-ea"/>
              <a:sym typeface="+mn-lt"/>
            </a:endParaRPr>
          </a:p>
        </p:txBody>
      </p:sp>
      <p:sp>
        <p:nvSpPr>
          <p:cNvPr id="34" name="矩形 33">
            <a:extLst>
              <a:ext uri="{FF2B5EF4-FFF2-40B4-BE49-F238E27FC236}">
                <a16:creationId xmlns:a16="http://schemas.microsoft.com/office/drawing/2014/main" id="{3CD3E2A5-497C-B69A-11E5-D58EFAD23AF0}"/>
              </a:ext>
            </a:extLst>
          </p:cNvPr>
          <p:cNvSpPr/>
          <p:nvPr/>
        </p:nvSpPr>
        <p:spPr>
          <a:xfrm>
            <a:off x="6214658" y="1364577"/>
            <a:ext cx="5637679" cy="4763466"/>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algn="ctr">
              <a:defRPr/>
            </a:pPr>
            <a:endParaRPr lang="zh-CN" altLang="en-US" kern="0">
              <a:solidFill>
                <a:prstClr val="white"/>
              </a:solidFill>
              <a:cs typeface="+mn-ea"/>
              <a:sym typeface="+mn-lt"/>
            </a:endParaRPr>
          </a:p>
        </p:txBody>
      </p:sp>
      <p:sp>
        <p:nvSpPr>
          <p:cNvPr id="36" name="文本框 35">
            <a:extLst>
              <a:ext uri="{FF2B5EF4-FFF2-40B4-BE49-F238E27FC236}">
                <a16:creationId xmlns:a16="http://schemas.microsoft.com/office/drawing/2014/main" id="{BAF4ED6C-45AE-A091-BAE1-2D10143A012E}"/>
              </a:ext>
            </a:extLst>
          </p:cNvPr>
          <p:cNvSpPr txBox="1"/>
          <p:nvPr/>
        </p:nvSpPr>
        <p:spPr>
          <a:xfrm>
            <a:off x="6214658" y="1463953"/>
            <a:ext cx="5589926" cy="849656"/>
          </a:xfrm>
          <a:prstGeom prst="rect">
            <a:avLst/>
          </a:prstGeom>
          <a:noFill/>
        </p:spPr>
        <p:txBody>
          <a:bodyPr wrap="square">
            <a:spAutoFit/>
          </a:bodyPr>
          <a:lstStyle/>
          <a:p>
            <a:pPr marL="172800" indent="-172800" algn="just">
              <a:lnSpc>
                <a:spcPct val="120000"/>
              </a:lnSpc>
              <a:buFont typeface="Arial" panose="020B0604020202020204" pitchFamily="34" charset="0"/>
              <a:buChar char="•"/>
            </a:pPr>
            <a:r>
              <a:rPr lang="zh-CN" altLang="en-US" sz="1400" dirty="0">
                <a:cs typeface="+mn-ea"/>
                <a:sym typeface="+mn-lt"/>
              </a:rPr>
              <a:t>食物影响研究：缓释片的药代动力学</a:t>
            </a:r>
            <a:r>
              <a:rPr lang="zh-CN" altLang="en-US" sz="1400" dirty="0">
                <a:solidFill>
                  <a:srgbClr val="0031A7"/>
                </a:solidFill>
                <a:cs typeface="+mn-ea"/>
                <a:sym typeface="+mn-lt"/>
              </a:rPr>
              <a:t>不受食物影响</a:t>
            </a:r>
            <a:r>
              <a:rPr lang="zh-CN" altLang="en-US" sz="1400" dirty="0">
                <a:cs typeface="+mn-ea"/>
                <a:sym typeface="+mn-lt"/>
              </a:rPr>
              <a:t>，所有分析物的</a:t>
            </a:r>
            <a:r>
              <a:rPr lang="en-US" altLang="zh-CN" sz="1400" dirty="0" err="1">
                <a:cs typeface="+mn-ea"/>
                <a:sym typeface="+mn-lt"/>
              </a:rPr>
              <a:t>C</a:t>
            </a:r>
            <a:r>
              <a:rPr lang="en-US" altLang="zh-CN" sz="1400" baseline="-25000" dirty="0" err="1">
                <a:cs typeface="+mn-ea"/>
                <a:sym typeface="+mn-lt"/>
              </a:rPr>
              <a:t>max</a:t>
            </a:r>
            <a:r>
              <a:rPr lang="zh-CN" altLang="en-US" sz="1400" dirty="0">
                <a:cs typeface="+mn-ea"/>
                <a:sym typeface="+mn-lt"/>
              </a:rPr>
              <a:t>及</a:t>
            </a:r>
            <a:r>
              <a:rPr lang="en-US" altLang="zh-CN" sz="1400" dirty="0">
                <a:cs typeface="+mn-ea"/>
                <a:sym typeface="+mn-lt"/>
              </a:rPr>
              <a:t>AUC</a:t>
            </a:r>
            <a:r>
              <a:rPr lang="en-US" altLang="zh-CN" sz="1400" baseline="-25000" dirty="0">
                <a:cs typeface="+mn-ea"/>
                <a:sym typeface="+mn-lt"/>
              </a:rPr>
              <a:t>0-</a:t>
            </a:r>
            <a:r>
              <a:rPr lang="zh-CN" altLang="en-US" sz="1400" baseline="-25000" dirty="0">
                <a:cs typeface="+mn-ea"/>
                <a:sym typeface="+mn-lt"/>
              </a:rPr>
              <a:t>∞</a:t>
            </a:r>
            <a:r>
              <a:rPr lang="zh-CN" altLang="en-US" sz="1400" dirty="0">
                <a:cs typeface="+mn-ea"/>
                <a:sym typeface="+mn-lt"/>
              </a:rPr>
              <a:t>的几何平均比</a:t>
            </a:r>
            <a:r>
              <a:rPr lang="en-US" altLang="zh-CN" sz="1400" dirty="0">
                <a:cs typeface="+mn-ea"/>
                <a:sym typeface="+mn-lt"/>
              </a:rPr>
              <a:t>(GMR</a:t>
            </a:r>
            <a:r>
              <a:rPr lang="zh-CN" altLang="en-US" sz="1400" dirty="0">
                <a:cs typeface="+mn-ea"/>
                <a:sym typeface="+mn-lt"/>
              </a:rPr>
              <a:t>，</a:t>
            </a:r>
            <a:r>
              <a:rPr lang="en-US" altLang="zh-CN" sz="1400" dirty="0">
                <a:cs typeface="+mn-ea"/>
                <a:sym typeface="+mn-lt"/>
              </a:rPr>
              <a:t>90% CI)</a:t>
            </a:r>
            <a:r>
              <a:rPr lang="zh-CN" altLang="en-US" sz="1400" dirty="0">
                <a:cs typeface="+mn-ea"/>
                <a:sym typeface="+mn-lt"/>
              </a:rPr>
              <a:t>均落在 </a:t>
            </a:r>
            <a:r>
              <a:rPr lang="en-US" altLang="zh-CN" sz="1400" dirty="0">
                <a:cs typeface="+mn-ea"/>
                <a:sym typeface="+mn-lt"/>
              </a:rPr>
              <a:t>80%-125% </a:t>
            </a:r>
            <a:r>
              <a:rPr lang="zh-CN" altLang="en-US" sz="1400" dirty="0">
                <a:cs typeface="+mn-ea"/>
                <a:sym typeface="+mn-lt"/>
              </a:rPr>
              <a:t>的生物等效性限度内。且几乎不影响氘丁苯那嗪的安全性。</a:t>
            </a:r>
          </a:p>
        </p:txBody>
      </p:sp>
      <p:grpSp>
        <p:nvGrpSpPr>
          <p:cNvPr id="2" name="组合 1">
            <a:extLst>
              <a:ext uri="{FF2B5EF4-FFF2-40B4-BE49-F238E27FC236}">
                <a16:creationId xmlns:a16="http://schemas.microsoft.com/office/drawing/2014/main" id="{828795C0-BE72-2C45-0BC0-ED1ABFCB18C8}"/>
              </a:ext>
            </a:extLst>
          </p:cNvPr>
          <p:cNvGrpSpPr/>
          <p:nvPr/>
        </p:nvGrpSpPr>
        <p:grpSpPr>
          <a:xfrm>
            <a:off x="6829104" y="2590841"/>
            <a:ext cx="4408786" cy="2775633"/>
            <a:chOff x="6729254" y="4077729"/>
            <a:chExt cx="6697842" cy="3931942"/>
          </a:xfrm>
        </p:grpSpPr>
        <p:graphicFrame>
          <p:nvGraphicFramePr>
            <p:cNvPr id="3" name="Chart 21">
              <a:extLst>
                <a:ext uri="{FF2B5EF4-FFF2-40B4-BE49-F238E27FC236}">
                  <a16:creationId xmlns:a16="http://schemas.microsoft.com/office/drawing/2014/main" id="{D466ED1F-1733-D0DA-C16D-6F26BCDB0E63}"/>
                </a:ext>
              </a:extLst>
            </p:cNvPr>
            <p:cNvGraphicFramePr/>
            <p:nvPr/>
          </p:nvGraphicFramePr>
          <p:xfrm>
            <a:off x="6729254" y="4704991"/>
            <a:ext cx="6697842" cy="3281874"/>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18">
              <a:extLst>
                <a:ext uri="{FF2B5EF4-FFF2-40B4-BE49-F238E27FC236}">
                  <a16:creationId xmlns:a16="http://schemas.microsoft.com/office/drawing/2014/main" id="{EF04C7ED-28AB-5503-8050-D9FCBCEF9DEB}"/>
                </a:ext>
              </a:extLst>
            </p:cNvPr>
            <p:cNvSpPr txBox="1"/>
            <p:nvPr/>
          </p:nvSpPr>
          <p:spPr>
            <a:xfrm>
              <a:off x="8200004" y="4246874"/>
              <a:ext cx="4220515" cy="479545"/>
            </a:xfrm>
            <a:prstGeom prst="rect">
              <a:avLst/>
            </a:prstGeom>
            <a:noFill/>
            <a:ln w="9525">
              <a:noFill/>
              <a:miter lim="800000"/>
            </a:ln>
          </p:spPr>
          <p:txBody>
            <a:bodyPr wrap="square" lIns="91406" tIns="45703" rIns="91406" bIns="45703"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effectLst/>
                  <a:uLnTx/>
                  <a:uFillTx/>
                  <a:cs typeface="+mn-ea"/>
                  <a:sym typeface="+mn-lt"/>
                </a:rPr>
                <a:t>氘代总</a:t>
              </a:r>
              <a:r>
                <a:rPr kumimoji="0" lang="en-GB" sz="1600" b="1" i="0" u="none" strike="noStrike" kern="1200" cap="none" spc="0" normalizeH="0" baseline="0" noProof="0" dirty="0">
                  <a:ln>
                    <a:noFill/>
                  </a:ln>
                  <a:effectLst/>
                  <a:uLnTx/>
                  <a:uFillTx/>
                  <a:cs typeface="+mn-ea"/>
                  <a:sym typeface="+mn-lt"/>
                </a:rPr>
                <a:t>(α + β)-HTBZ </a:t>
              </a:r>
            </a:p>
          </p:txBody>
        </p:sp>
        <p:sp>
          <p:nvSpPr>
            <p:cNvPr id="63" name="TextBox 19">
              <a:extLst>
                <a:ext uri="{FF2B5EF4-FFF2-40B4-BE49-F238E27FC236}">
                  <a16:creationId xmlns:a16="http://schemas.microsoft.com/office/drawing/2014/main" id="{CDE29B4A-02CE-14F2-2A0D-E0C22D4E15EA}"/>
                </a:ext>
              </a:extLst>
            </p:cNvPr>
            <p:cNvSpPr txBox="1"/>
            <p:nvPr/>
          </p:nvSpPr>
          <p:spPr>
            <a:xfrm rot="16200000">
              <a:off x="5279308" y="5809938"/>
              <a:ext cx="3931942" cy="467523"/>
            </a:xfrm>
            <a:prstGeom prst="rect">
              <a:avLst/>
            </a:prstGeom>
            <a:noFill/>
            <a:ln w="9525">
              <a:noFill/>
              <a:miter lim="800000"/>
            </a:ln>
          </p:spPr>
          <p:txBody>
            <a:bodyPr wrap="square" lIns="91406" tIns="45703" rIns="91406" bIns="45703"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血药浓度</a:t>
              </a:r>
              <a:r>
                <a:rPr kumimoji="0" lang="zh-CN" altLang="en-US" sz="1400" b="0" i="0" u="none" strike="noStrike" kern="1200" cap="none" spc="0" normalizeH="0" baseline="0" noProof="0" dirty="0">
                  <a:ln>
                    <a:noFill/>
                  </a:ln>
                  <a:effectLst/>
                  <a:uLnTx/>
                  <a:uFillTx/>
                  <a:cs typeface="+mn-ea"/>
                  <a:sym typeface="+mn-lt"/>
                </a:rPr>
                <a:t>均值</a:t>
              </a:r>
              <a:r>
                <a:rPr kumimoji="0" lang="en-GB" sz="1400" b="0" i="0" u="none" strike="noStrike" kern="1200" cap="none" spc="0" normalizeH="0" baseline="0" noProof="0" dirty="0">
                  <a:ln>
                    <a:noFill/>
                  </a:ln>
                  <a:effectLst/>
                  <a:uLnTx/>
                  <a:uFillTx/>
                  <a:cs typeface="+mn-ea"/>
                  <a:sym typeface="+mn-lt"/>
                </a:rPr>
                <a:t> (± SE) (ng/mL)</a:t>
              </a:r>
            </a:p>
          </p:txBody>
        </p:sp>
      </p:grpSp>
      <p:sp>
        <p:nvSpPr>
          <p:cNvPr id="66" name="文本框 65">
            <a:extLst>
              <a:ext uri="{FF2B5EF4-FFF2-40B4-BE49-F238E27FC236}">
                <a16:creationId xmlns:a16="http://schemas.microsoft.com/office/drawing/2014/main" id="{8821E1D7-D1D0-9101-FEB7-74E0520BDEE4}"/>
              </a:ext>
            </a:extLst>
          </p:cNvPr>
          <p:cNvSpPr txBox="1"/>
          <p:nvPr/>
        </p:nvSpPr>
        <p:spPr>
          <a:xfrm>
            <a:off x="6633738" y="5853446"/>
            <a:ext cx="2490450" cy="253916"/>
          </a:xfrm>
          <a:prstGeom prst="rect">
            <a:avLst/>
          </a:prstGeom>
          <a:noFill/>
        </p:spPr>
        <p:txBody>
          <a:bodyPr wrap="square">
            <a:spAutoFit/>
          </a:bodyPr>
          <a:lstStyle/>
          <a:p>
            <a:r>
              <a:rPr lang="zh-CN" altLang="en-US" sz="1050" dirty="0">
                <a:cs typeface="+mn-ea"/>
                <a:sym typeface="+mn-lt"/>
              </a:rPr>
              <a:t>注：</a:t>
            </a:r>
            <a:r>
              <a:rPr lang="en-US" altLang="zh-CN" sz="1050" dirty="0">
                <a:cs typeface="+mn-ea"/>
                <a:sym typeface="+mn-lt"/>
              </a:rPr>
              <a:t>fed</a:t>
            </a:r>
            <a:r>
              <a:rPr lang="zh-CN" altLang="en-US" sz="1050" dirty="0">
                <a:cs typeface="+mn-ea"/>
                <a:sym typeface="+mn-lt"/>
              </a:rPr>
              <a:t>：餐后；</a:t>
            </a:r>
            <a:r>
              <a:rPr lang="en-US" altLang="zh-CN" sz="1050" dirty="0">
                <a:cs typeface="+mn-ea"/>
                <a:sym typeface="+mn-lt"/>
              </a:rPr>
              <a:t>fasted</a:t>
            </a:r>
            <a:r>
              <a:rPr lang="zh-CN" altLang="en-US" sz="1050" dirty="0">
                <a:cs typeface="+mn-ea"/>
                <a:sym typeface="+mn-lt"/>
              </a:rPr>
              <a:t>：空腹</a:t>
            </a:r>
          </a:p>
        </p:txBody>
      </p:sp>
      <p:sp>
        <p:nvSpPr>
          <p:cNvPr id="76" name="矩形 75">
            <a:extLst>
              <a:ext uri="{FF2B5EF4-FFF2-40B4-BE49-F238E27FC236}">
                <a16:creationId xmlns:a16="http://schemas.microsoft.com/office/drawing/2014/main" id="{A19CD2D9-E642-9E6A-C862-B94B0A07F94C}"/>
              </a:ext>
            </a:extLst>
          </p:cNvPr>
          <p:cNvSpPr/>
          <p:nvPr/>
        </p:nvSpPr>
        <p:spPr>
          <a:xfrm>
            <a:off x="339663" y="1364577"/>
            <a:ext cx="5637679" cy="4763466"/>
          </a:xfrm>
          <a:prstGeom prst="rect">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a:defRPr/>
            </a:pPr>
            <a:endParaRPr lang="zh-CN" altLang="en-US" sz="1400" kern="0">
              <a:solidFill>
                <a:prstClr val="white"/>
              </a:solidFill>
              <a:cs typeface="+mn-ea"/>
              <a:sym typeface="+mn-lt"/>
            </a:endParaRPr>
          </a:p>
        </p:txBody>
      </p:sp>
      <p:sp>
        <p:nvSpPr>
          <p:cNvPr id="56" name="文本框 55">
            <a:extLst>
              <a:ext uri="{FF2B5EF4-FFF2-40B4-BE49-F238E27FC236}">
                <a16:creationId xmlns:a16="http://schemas.microsoft.com/office/drawing/2014/main" id="{1631D093-A1C8-6AF1-F3F9-ABF5AB54D03E}"/>
              </a:ext>
            </a:extLst>
          </p:cNvPr>
          <p:cNvSpPr txBox="1"/>
          <p:nvPr/>
        </p:nvSpPr>
        <p:spPr>
          <a:xfrm>
            <a:off x="513227" y="2770674"/>
            <a:ext cx="1458883" cy="523220"/>
          </a:xfrm>
          <a:prstGeom prst="rect">
            <a:avLst/>
          </a:prstGeom>
          <a:noFill/>
        </p:spPr>
        <p:txBody>
          <a:bodyPr wrap="square">
            <a:spAutoFit/>
          </a:bodyPr>
          <a:lstStyle/>
          <a:p>
            <a:r>
              <a:rPr lang="en-US" altLang="zh-CN" sz="1400" dirty="0">
                <a:solidFill>
                  <a:schemeClr val="tx1">
                    <a:lumMod val="50000"/>
                  </a:schemeClr>
                </a:solidFill>
                <a:effectLst/>
                <a:cs typeface="+mn-ea"/>
                <a:sym typeface="+mn-lt"/>
              </a:rPr>
              <a:t>TD</a:t>
            </a:r>
            <a:r>
              <a:rPr lang="en-US" altLang="zh-CN" sz="1400" dirty="0">
                <a:solidFill>
                  <a:schemeClr val="tx1">
                    <a:lumMod val="50000"/>
                  </a:schemeClr>
                </a:solidFill>
                <a:cs typeface="+mn-ea"/>
                <a:sym typeface="+mn-lt"/>
              </a:rPr>
              <a:t>:</a:t>
            </a:r>
            <a:r>
              <a:rPr lang="zh-CN" altLang="en-US" sz="1400" dirty="0">
                <a:solidFill>
                  <a:schemeClr val="tx1">
                    <a:lumMod val="50000"/>
                  </a:schemeClr>
                </a:solidFill>
                <a:effectLst/>
                <a:cs typeface="+mn-ea"/>
                <a:sym typeface="+mn-lt"/>
              </a:rPr>
              <a:t>有效维持剂量达成率</a:t>
            </a:r>
          </a:p>
        </p:txBody>
      </p:sp>
      <p:sp>
        <p:nvSpPr>
          <p:cNvPr id="57" name="文本框 56">
            <a:extLst>
              <a:ext uri="{FF2B5EF4-FFF2-40B4-BE49-F238E27FC236}">
                <a16:creationId xmlns:a16="http://schemas.microsoft.com/office/drawing/2014/main" id="{E493A7A7-A5BB-8AA6-1F12-255F0A506640}"/>
              </a:ext>
            </a:extLst>
          </p:cNvPr>
          <p:cNvSpPr txBox="1"/>
          <p:nvPr/>
        </p:nvSpPr>
        <p:spPr>
          <a:xfrm>
            <a:off x="3385377" y="2981079"/>
            <a:ext cx="1118216" cy="246221"/>
          </a:xfrm>
          <a:prstGeom prst="rect">
            <a:avLst/>
          </a:prstGeom>
          <a:noFill/>
        </p:spPr>
        <p:txBody>
          <a:bodyPr wrap="square" lIns="0" tIns="0" rIns="0" bIns="0" rtlCol="0">
            <a:spAutoFit/>
          </a:bodyPr>
          <a:lstStyle>
            <a:defPPr>
              <a:defRPr lang="zh-CN"/>
            </a:defPPr>
            <a:lvl1pPr>
              <a:defRPr kumimoji="1">
                <a:latin typeface="OPPOSans R" pitchFamily="18" charset="-122"/>
                <a:ea typeface="OPPOSans R" pitchFamily="18" charset="-122"/>
                <a:cs typeface="OPPOSans R" pitchFamily="18" charset="-122"/>
              </a:defRPr>
            </a:lvl1pPr>
          </a:lstStyle>
          <a:p>
            <a:pPr algn="ctr"/>
            <a:r>
              <a:rPr lang="en-US" altLang="zh-CN" sz="1600" b="1" dirty="0">
                <a:solidFill>
                  <a:srgbClr val="0031A7"/>
                </a:solidFill>
                <a:latin typeface="+mn-lt"/>
                <a:ea typeface="+mn-ea"/>
                <a:cs typeface="+mn-ea"/>
                <a:sym typeface="+mn-lt"/>
              </a:rPr>
              <a:t>VS</a:t>
            </a:r>
            <a:endParaRPr lang="zh-CN" altLang="en-US" sz="1600" b="1" dirty="0">
              <a:solidFill>
                <a:srgbClr val="0031A7"/>
              </a:solidFill>
              <a:latin typeface="+mn-lt"/>
              <a:ea typeface="+mn-ea"/>
              <a:cs typeface="+mn-ea"/>
              <a:sym typeface="+mn-lt"/>
            </a:endParaRPr>
          </a:p>
        </p:txBody>
      </p:sp>
      <p:sp>
        <p:nvSpPr>
          <p:cNvPr id="58" name="文本框 57">
            <a:extLst>
              <a:ext uri="{FF2B5EF4-FFF2-40B4-BE49-F238E27FC236}">
                <a16:creationId xmlns:a16="http://schemas.microsoft.com/office/drawing/2014/main" id="{F9B9D849-1AA0-B28C-869B-799BF681788F}"/>
              </a:ext>
            </a:extLst>
          </p:cNvPr>
          <p:cNvSpPr txBox="1"/>
          <p:nvPr/>
        </p:nvSpPr>
        <p:spPr>
          <a:xfrm>
            <a:off x="2276346" y="2907059"/>
            <a:ext cx="1036844" cy="369332"/>
          </a:xfrm>
          <a:prstGeom prst="rect">
            <a:avLst/>
          </a:prstGeom>
          <a:noFill/>
        </p:spPr>
        <p:txBody>
          <a:bodyPr wrap="square">
            <a:spAutoFit/>
          </a:bodyPr>
          <a:lstStyle/>
          <a:p>
            <a:pPr algn="ctr"/>
            <a:r>
              <a:rPr lang="en-US" altLang="zh-CN" b="1" dirty="0">
                <a:cs typeface="+mn-ea"/>
                <a:sym typeface="+mn-lt"/>
              </a:rPr>
              <a:t>73.0</a:t>
            </a:r>
            <a:r>
              <a:rPr lang="en-US" altLang="zh-CN" b="1" dirty="0">
                <a:effectLst/>
                <a:cs typeface="+mn-ea"/>
                <a:sym typeface="+mn-lt"/>
              </a:rPr>
              <a:t>% </a:t>
            </a:r>
            <a:endParaRPr lang="zh-CN" altLang="en-US" b="1" dirty="0">
              <a:cs typeface="+mn-ea"/>
              <a:sym typeface="+mn-lt"/>
            </a:endParaRPr>
          </a:p>
        </p:txBody>
      </p:sp>
      <p:sp>
        <p:nvSpPr>
          <p:cNvPr id="59" name="文本框 58">
            <a:extLst>
              <a:ext uri="{FF2B5EF4-FFF2-40B4-BE49-F238E27FC236}">
                <a16:creationId xmlns:a16="http://schemas.microsoft.com/office/drawing/2014/main" id="{6965C71B-8548-701C-A71A-1F1F4E2B4F3D}"/>
              </a:ext>
            </a:extLst>
          </p:cNvPr>
          <p:cNvSpPr txBox="1"/>
          <p:nvPr/>
        </p:nvSpPr>
        <p:spPr>
          <a:xfrm>
            <a:off x="4433274" y="2907059"/>
            <a:ext cx="1036844" cy="369332"/>
          </a:xfrm>
          <a:prstGeom prst="rect">
            <a:avLst/>
          </a:prstGeom>
          <a:noFill/>
        </p:spPr>
        <p:txBody>
          <a:bodyPr wrap="square">
            <a:spAutoFit/>
          </a:bodyPr>
          <a:lstStyle/>
          <a:p>
            <a:pPr algn="ctr"/>
            <a:r>
              <a:rPr lang="en-US" altLang="zh-CN" dirty="0">
                <a:solidFill>
                  <a:schemeClr val="tx1">
                    <a:lumMod val="50000"/>
                  </a:schemeClr>
                </a:solidFill>
                <a:cs typeface="+mn-ea"/>
                <a:sym typeface="+mn-lt"/>
              </a:rPr>
              <a:t>62.0%</a:t>
            </a:r>
            <a:endParaRPr lang="zh-CN" altLang="en-US" dirty="0">
              <a:solidFill>
                <a:schemeClr val="tx1">
                  <a:lumMod val="50000"/>
                </a:schemeClr>
              </a:solidFill>
              <a:cs typeface="+mn-ea"/>
              <a:sym typeface="+mn-lt"/>
            </a:endParaRPr>
          </a:p>
        </p:txBody>
      </p:sp>
      <p:sp>
        <p:nvSpPr>
          <p:cNvPr id="55" name="任意多边形: 形状 10">
            <a:extLst>
              <a:ext uri="{FF2B5EF4-FFF2-40B4-BE49-F238E27FC236}">
                <a16:creationId xmlns:a16="http://schemas.microsoft.com/office/drawing/2014/main" id="{42686C1A-48B1-822C-E004-07EADE29F67D}"/>
              </a:ext>
            </a:extLst>
          </p:cNvPr>
          <p:cNvSpPr/>
          <p:nvPr/>
        </p:nvSpPr>
        <p:spPr>
          <a:xfrm>
            <a:off x="3144243" y="2864221"/>
            <a:ext cx="329992" cy="412934"/>
          </a:xfrm>
          <a:custGeom>
            <a:avLst/>
            <a:gdLst>
              <a:gd name="connsiteX0" fmla="*/ 202633 w 416172"/>
              <a:gd name="connsiteY0" fmla="*/ 0 h 485927"/>
              <a:gd name="connsiteX1" fmla="*/ 374083 w 416172"/>
              <a:gd name="connsiteY1" fmla="*/ 157551 h 485927"/>
              <a:gd name="connsiteX2" fmla="*/ 294275 w 416172"/>
              <a:gd name="connsiteY2" fmla="*/ 157551 h 485927"/>
              <a:gd name="connsiteX3" fmla="*/ 306015 w 416172"/>
              <a:gd name="connsiteY3" fmla="*/ 222549 h 485927"/>
              <a:gd name="connsiteX4" fmla="*/ 416172 w 416172"/>
              <a:gd name="connsiteY4" fmla="*/ 485927 h 485927"/>
              <a:gd name="connsiteX5" fmla="*/ 0 w 416172"/>
              <a:gd name="connsiteY5" fmla="*/ 485927 h 485927"/>
              <a:gd name="connsiteX6" fmla="*/ 112166 w 416172"/>
              <a:gd name="connsiteY6" fmla="*/ 219870 h 485927"/>
              <a:gd name="connsiteX7" fmla="*/ 122329 w 416172"/>
              <a:gd name="connsiteY7" fmla="*/ 157551 h 485927"/>
              <a:gd name="connsiteX8" fmla="*/ 31183 w 416172"/>
              <a:gd name="connsiteY8" fmla="*/ 157551 h 485927"/>
              <a:gd name="connsiteX9" fmla="*/ 202633 w 416172"/>
              <a:gd name="connsiteY9" fmla="*/ 0 h 48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172" h="485927">
                <a:moveTo>
                  <a:pt x="202633" y="0"/>
                </a:moveTo>
                <a:cubicBezTo>
                  <a:pt x="238352" y="59661"/>
                  <a:pt x="269308" y="105034"/>
                  <a:pt x="374083" y="157551"/>
                </a:cubicBezTo>
                <a:lnTo>
                  <a:pt x="294275" y="157551"/>
                </a:lnTo>
                <a:lnTo>
                  <a:pt x="306015" y="222549"/>
                </a:lnTo>
                <a:cubicBezTo>
                  <a:pt x="326661" y="313020"/>
                  <a:pt x="361370" y="404832"/>
                  <a:pt x="416172" y="485927"/>
                </a:cubicBezTo>
                <a:lnTo>
                  <a:pt x="0" y="485927"/>
                </a:lnTo>
                <a:cubicBezTo>
                  <a:pt x="54801" y="401260"/>
                  <a:pt x="92191" y="308555"/>
                  <a:pt x="112166" y="219870"/>
                </a:cubicBezTo>
                <a:lnTo>
                  <a:pt x="122329" y="157551"/>
                </a:lnTo>
                <a:lnTo>
                  <a:pt x="31183" y="157551"/>
                </a:lnTo>
                <a:cubicBezTo>
                  <a:pt x="131195" y="107415"/>
                  <a:pt x="181202" y="45373"/>
                  <a:pt x="202633" y="0"/>
                </a:cubicBezTo>
                <a:close/>
              </a:path>
            </a:pathLst>
          </a:custGeom>
          <a:gradFill>
            <a:gsLst>
              <a:gs pos="0">
                <a:srgbClr val="0031A7"/>
              </a:gs>
              <a:gs pos="100000">
                <a:srgbClr val="B2CDEC"/>
              </a:gs>
            </a:gsLst>
            <a:lin ang="5400000" scaled="1"/>
          </a:gradFill>
          <a:ln w="12700" cap="flat" cmpd="sng" algn="ctr">
            <a:noFill/>
            <a:prstDash val="solid"/>
            <a:miter lim="800000"/>
          </a:ln>
          <a:effectLst>
            <a:outerShdw blurRad="381000" dist="190500" dir="5400000" sx="90000" sy="90000" algn="ctr" rotWithShape="0">
              <a:srgbClr val="652B91">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b="0" i="0" u="none" strike="noStrike" kern="0" cap="none" spc="0" normalizeH="0" baseline="0" noProof="0" dirty="0">
              <a:ln>
                <a:noFill/>
              </a:ln>
              <a:solidFill>
                <a:srgbClr val="FFFFFF"/>
              </a:solidFill>
              <a:effectLst/>
              <a:uLnTx/>
              <a:uFillTx/>
              <a:cs typeface="+mn-ea"/>
              <a:sym typeface="+mn-lt"/>
            </a:endParaRPr>
          </a:p>
        </p:txBody>
      </p:sp>
      <p:sp>
        <p:nvSpPr>
          <p:cNvPr id="61" name="圆角矩形 38">
            <a:extLst>
              <a:ext uri="{FF2B5EF4-FFF2-40B4-BE49-F238E27FC236}">
                <a16:creationId xmlns:a16="http://schemas.microsoft.com/office/drawing/2014/main" id="{73C13095-077D-965C-B006-BBBA9227FC4E}"/>
              </a:ext>
            </a:extLst>
          </p:cNvPr>
          <p:cNvSpPr/>
          <p:nvPr/>
        </p:nvSpPr>
        <p:spPr>
          <a:xfrm>
            <a:off x="2134857" y="2484709"/>
            <a:ext cx="1716189" cy="296075"/>
          </a:xfrm>
          <a:prstGeom prst="roundRect">
            <a:avLst>
              <a:gd name="adj" fmla="val 0"/>
            </a:avLst>
          </a:prstGeom>
          <a:solidFill>
            <a:srgbClr val="B2CDEC">
              <a:alpha val="65000"/>
            </a:srgbClr>
          </a:solidFill>
          <a:ln w="6350" cap="flat" cmpd="sng" algn="ctr">
            <a:solidFill>
              <a:srgbClr val="0031A7"/>
            </a:solidFill>
            <a:prstDash val="sysDash"/>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400" b="1" i="0" u="none" strike="noStrike" kern="0" cap="none" spc="0" normalizeH="0" baseline="0" noProof="0" dirty="0">
                <a:ln>
                  <a:noFill/>
                </a:ln>
                <a:solidFill>
                  <a:srgbClr val="000000"/>
                </a:solidFill>
                <a:effectLst/>
                <a:uLnTx/>
                <a:uFillTx/>
                <a:cs typeface="+mn-ea"/>
                <a:sym typeface="+mn-lt"/>
              </a:rPr>
              <a:t>氘丁苯那嗪缓释片</a:t>
            </a:r>
          </a:p>
        </p:txBody>
      </p:sp>
      <p:sp>
        <p:nvSpPr>
          <p:cNvPr id="62" name="圆角矩形 38">
            <a:extLst>
              <a:ext uri="{FF2B5EF4-FFF2-40B4-BE49-F238E27FC236}">
                <a16:creationId xmlns:a16="http://schemas.microsoft.com/office/drawing/2014/main" id="{9FAC7B74-E464-4EF5-B8AD-274ACAA4966F}"/>
              </a:ext>
            </a:extLst>
          </p:cNvPr>
          <p:cNvSpPr/>
          <p:nvPr/>
        </p:nvSpPr>
        <p:spPr>
          <a:xfrm>
            <a:off x="4045809" y="2484709"/>
            <a:ext cx="1716189" cy="296075"/>
          </a:xfrm>
          <a:prstGeom prst="roundRect">
            <a:avLst>
              <a:gd name="adj" fmla="val 0"/>
            </a:avLst>
          </a:prstGeom>
          <a:solidFill>
            <a:srgbClr val="B2CDEC">
              <a:alpha val="65000"/>
            </a:srgbClr>
          </a:solidFill>
          <a:ln w="6350" cap="flat" cmpd="sng" algn="ctr">
            <a:solidFill>
              <a:srgbClr val="0031A7"/>
            </a:solidFill>
            <a:prstDash val="sysDash"/>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400" b="1" i="0" u="none" strike="noStrike" kern="0" cap="none" spc="0" normalizeH="0" baseline="0" noProof="0" dirty="0">
                <a:ln>
                  <a:noFill/>
                </a:ln>
                <a:solidFill>
                  <a:srgbClr val="000000"/>
                </a:solidFill>
                <a:effectLst/>
                <a:uLnTx/>
                <a:uFillTx/>
                <a:cs typeface="+mn-ea"/>
                <a:sym typeface="+mn-lt"/>
              </a:rPr>
              <a:t>氘丁苯那嗪片</a:t>
            </a:r>
          </a:p>
        </p:txBody>
      </p:sp>
      <p:sp>
        <p:nvSpPr>
          <p:cNvPr id="64" name="矩形: 圆角 63">
            <a:extLst>
              <a:ext uri="{FF2B5EF4-FFF2-40B4-BE49-F238E27FC236}">
                <a16:creationId xmlns:a16="http://schemas.microsoft.com/office/drawing/2014/main" id="{5FDFBB45-2D32-5F1D-5B06-F13199CF7DC6}"/>
              </a:ext>
            </a:extLst>
          </p:cNvPr>
          <p:cNvSpPr/>
          <p:nvPr/>
        </p:nvSpPr>
        <p:spPr>
          <a:xfrm>
            <a:off x="339664" y="2333350"/>
            <a:ext cx="5502871" cy="1090345"/>
          </a:xfrm>
          <a:prstGeom prst="roundRect">
            <a:avLst>
              <a:gd name="adj" fmla="val 6074"/>
            </a:avLst>
          </a:prstGeom>
          <a:noFill/>
          <a:ln w="19050">
            <a:solidFill>
              <a:srgbClr val="0031A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000">
              <a:cs typeface="+mn-ea"/>
              <a:sym typeface="+mn-lt"/>
            </a:endParaRPr>
          </a:p>
        </p:txBody>
      </p:sp>
      <p:sp>
        <p:nvSpPr>
          <p:cNvPr id="65" name="iconfont-1016-795504">
            <a:extLst>
              <a:ext uri="{FF2B5EF4-FFF2-40B4-BE49-F238E27FC236}">
                <a16:creationId xmlns:a16="http://schemas.microsoft.com/office/drawing/2014/main" id="{D52982D3-BFCA-8AA1-9744-89D9050DF2EC}"/>
              </a:ext>
            </a:extLst>
          </p:cNvPr>
          <p:cNvSpPr/>
          <p:nvPr/>
        </p:nvSpPr>
        <p:spPr>
          <a:xfrm>
            <a:off x="356782" y="2163668"/>
            <a:ext cx="269415" cy="348439"/>
          </a:xfrm>
          <a:custGeom>
            <a:avLst/>
            <a:gdLst>
              <a:gd name="T0" fmla="*/ 0 w 12781"/>
              <a:gd name="T1" fmla="*/ 12068 h 12780"/>
              <a:gd name="T2" fmla="*/ 2626 w 12781"/>
              <a:gd name="T3" fmla="*/ 12068 h 12780"/>
              <a:gd name="T4" fmla="*/ 2626 w 12781"/>
              <a:gd name="T5" fmla="*/ 6404 h 12780"/>
              <a:gd name="T6" fmla="*/ 0 w 12781"/>
              <a:gd name="T7" fmla="*/ 6404 h 12780"/>
              <a:gd name="T8" fmla="*/ 0 w 12781"/>
              <a:gd name="T9" fmla="*/ 12068 h 12780"/>
              <a:gd name="T10" fmla="*/ 12519 w 12781"/>
              <a:gd name="T11" fmla="*/ 8881 h 12780"/>
              <a:gd name="T12" fmla="*/ 12781 w 12781"/>
              <a:gd name="T13" fmla="*/ 7991 h 12780"/>
              <a:gd name="T14" fmla="*/ 12516 w 12781"/>
              <a:gd name="T15" fmla="*/ 7097 h 12780"/>
              <a:gd name="T16" fmla="*/ 12710 w 12781"/>
              <a:gd name="T17" fmla="*/ 6439 h 12780"/>
              <a:gd name="T18" fmla="*/ 12325 w 12781"/>
              <a:gd name="T19" fmla="*/ 5465 h 12780"/>
              <a:gd name="T20" fmla="*/ 11089 w 12781"/>
              <a:gd name="T21" fmla="*/ 4981 h 12780"/>
              <a:gd name="T22" fmla="*/ 9192 w 12781"/>
              <a:gd name="T23" fmla="*/ 4981 h 12780"/>
              <a:gd name="T24" fmla="*/ 7688 w 12781"/>
              <a:gd name="T25" fmla="*/ 4860 h 12780"/>
              <a:gd name="T26" fmla="*/ 7703 w 12781"/>
              <a:gd name="T27" fmla="*/ 4818 h 12780"/>
              <a:gd name="T28" fmla="*/ 8040 w 12781"/>
              <a:gd name="T29" fmla="*/ 1765 h 12780"/>
              <a:gd name="T30" fmla="*/ 6158 w 12781"/>
              <a:gd name="T31" fmla="*/ 0 h 12780"/>
              <a:gd name="T32" fmla="*/ 5061 w 12781"/>
              <a:gd name="T33" fmla="*/ 316 h 12780"/>
              <a:gd name="T34" fmla="*/ 4912 w 12781"/>
              <a:gd name="T35" fmla="*/ 1660 h 12780"/>
              <a:gd name="T36" fmla="*/ 5034 w 12781"/>
              <a:gd name="T37" fmla="*/ 3188 h 12780"/>
              <a:gd name="T38" fmla="*/ 3274 w 12781"/>
              <a:gd name="T39" fmla="*/ 6479 h 12780"/>
              <a:gd name="T40" fmla="*/ 3137 w 12781"/>
              <a:gd name="T41" fmla="*/ 6582 h 12780"/>
              <a:gd name="T42" fmla="*/ 3137 w 12781"/>
              <a:gd name="T43" fmla="*/ 11823 h 12780"/>
              <a:gd name="T44" fmla="*/ 3191 w 12781"/>
              <a:gd name="T45" fmla="*/ 11906 h 12780"/>
              <a:gd name="T46" fmla="*/ 8353 w 12781"/>
              <a:gd name="T47" fmla="*/ 12780 h 12780"/>
              <a:gd name="T48" fmla="*/ 11089 w 12781"/>
              <a:gd name="T49" fmla="*/ 12780 h 12780"/>
              <a:gd name="T50" fmla="*/ 12325 w 12781"/>
              <a:gd name="T51" fmla="*/ 12296 h 12780"/>
              <a:gd name="T52" fmla="*/ 12710 w 12781"/>
              <a:gd name="T53" fmla="*/ 11321 h 12780"/>
              <a:gd name="T54" fmla="*/ 12516 w 12781"/>
              <a:gd name="T55" fmla="*/ 10663 h 12780"/>
              <a:gd name="T56" fmla="*/ 12781 w 12781"/>
              <a:gd name="T57" fmla="*/ 9769 h 12780"/>
              <a:gd name="T58" fmla="*/ 12519 w 12781"/>
              <a:gd name="T59" fmla="*/ 8881 h 1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81" h="12780">
                <a:moveTo>
                  <a:pt x="0" y="12068"/>
                </a:moveTo>
                <a:lnTo>
                  <a:pt x="2626" y="12068"/>
                </a:lnTo>
                <a:lnTo>
                  <a:pt x="2626" y="6404"/>
                </a:lnTo>
                <a:lnTo>
                  <a:pt x="0" y="6404"/>
                </a:lnTo>
                <a:lnTo>
                  <a:pt x="0" y="12068"/>
                </a:lnTo>
                <a:close/>
                <a:moveTo>
                  <a:pt x="12519" y="8881"/>
                </a:moveTo>
                <a:cubicBezTo>
                  <a:pt x="12684" y="8663"/>
                  <a:pt x="12781" y="8355"/>
                  <a:pt x="12781" y="7991"/>
                </a:cubicBezTo>
                <a:cubicBezTo>
                  <a:pt x="12781" y="7625"/>
                  <a:pt x="12683" y="7314"/>
                  <a:pt x="12516" y="7097"/>
                </a:cubicBezTo>
                <a:cubicBezTo>
                  <a:pt x="12639" y="6925"/>
                  <a:pt x="12710" y="6698"/>
                  <a:pt x="12710" y="6439"/>
                </a:cubicBezTo>
                <a:cubicBezTo>
                  <a:pt x="12710" y="6081"/>
                  <a:pt x="12569" y="5726"/>
                  <a:pt x="12325" y="5465"/>
                </a:cubicBezTo>
                <a:cubicBezTo>
                  <a:pt x="12116" y="5244"/>
                  <a:pt x="11733" y="4981"/>
                  <a:pt x="11089" y="4981"/>
                </a:cubicBezTo>
                <a:lnTo>
                  <a:pt x="9192" y="4981"/>
                </a:lnTo>
                <a:cubicBezTo>
                  <a:pt x="8237" y="4981"/>
                  <a:pt x="7842" y="4907"/>
                  <a:pt x="7688" y="4860"/>
                </a:cubicBezTo>
                <a:cubicBezTo>
                  <a:pt x="7692" y="4848"/>
                  <a:pt x="7698" y="4834"/>
                  <a:pt x="7703" y="4818"/>
                </a:cubicBezTo>
                <a:cubicBezTo>
                  <a:pt x="7821" y="4506"/>
                  <a:pt x="8040" y="3927"/>
                  <a:pt x="8040" y="1765"/>
                </a:cubicBezTo>
                <a:cubicBezTo>
                  <a:pt x="8040" y="1154"/>
                  <a:pt x="7647" y="0"/>
                  <a:pt x="6158" y="0"/>
                </a:cubicBezTo>
                <a:cubicBezTo>
                  <a:pt x="5762" y="0"/>
                  <a:pt x="5322" y="37"/>
                  <a:pt x="5061" y="316"/>
                </a:cubicBezTo>
                <a:cubicBezTo>
                  <a:pt x="4771" y="624"/>
                  <a:pt x="4830" y="1059"/>
                  <a:pt x="4912" y="1660"/>
                </a:cubicBezTo>
                <a:cubicBezTo>
                  <a:pt x="4967" y="2062"/>
                  <a:pt x="5034" y="2561"/>
                  <a:pt x="5034" y="3188"/>
                </a:cubicBezTo>
                <a:cubicBezTo>
                  <a:pt x="5034" y="5127"/>
                  <a:pt x="3291" y="6466"/>
                  <a:pt x="3274" y="6479"/>
                </a:cubicBezTo>
                <a:lnTo>
                  <a:pt x="3137" y="6582"/>
                </a:lnTo>
                <a:lnTo>
                  <a:pt x="3137" y="11823"/>
                </a:lnTo>
                <a:lnTo>
                  <a:pt x="3191" y="11906"/>
                </a:lnTo>
                <a:cubicBezTo>
                  <a:pt x="3326" y="12111"/>
                  <a:pt x="4097" y="12780"/>
                  <a:pt x="8353" y="12780"/>
                </a:cubicBezTo>
                <a:lnTo>
                  <a:pt x="11089" y="12780"/>
                </a:lnTo>
                <a:cubicBezTo>
                  <a:pt x="11733" y="12780"/>
                  <a:pt x="12116" y="12517"/>
                  <a:pt x="12325" y="12296"/>
                </a:cubicBezTo>
                <a:cubicBezTo>
                  <a:pt x="12569" y="12034"/>
                  <a:pt x="12710" y="11680"/>
                  <a:pt x="12710" y="11321"/>
                </a:cubicBezTo>
                <a:cubicBezTo>
                  <a:pt x="12710" y="11063"/>
                  <a:pt x="12639" y="10836"/>
                  <a:pt x="12516" y="10663"/>
                </a:cubicBezTo>
                <a:cubicBezTo>
                  <a:pt x="12683" y="10446"/>
                  <a:pt x="12781" y="10136"/>
                  <a:pt x="12781" y="9769"/>
                </a:cubicBezTo>
                <a:cubicBezTo>
                  <a:pt x="12781" y="9406"/>
                  <a:pt x="12684" y="9098"/>
                  <a:pt x="12519" y="8881"/>
                </a:cubicBezTo>
                <a:close/>
              </a:path>
            </a:pathLst>
          </a:custGeom>
          <a:solidFill>
            <a:srgbClr val="003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mn-ea"/>
              <a:sym typeface="+mn-lt"/>
            </a:endParaRPr>
          </a:p>
        </p:txBody>
      </p:sp>
      <p:sp>
        <p:nvSpPr>
          <p:cNvPr id="75" name="文本框 74">
            <a:extLst>
              <a:ext uri="{FF2B5EF4-FFF2-40B4-BE49-F238E27FC236}">
                <a16:creationId xmlns:a16="http://schemas.microsoft.com/office/drawing/2014/main" id="{A4DB75E4-5A30-F1AC-E40C-964C45287F7A}"/>
              </a:ext>
            </a:extLst>
          </p:cNvPr>
          <p:cNvSpPr txBox="1"/>
          <p:nvPr/>
        </p:nvSpPr>
        <p:spPr>
          <a:xfrm>
            <a:off x="339663" y="1463953"/>
            <a:ext cx="5637679" cy="849656"/>
          </a:xfrm>
          <a:prstGeom prst="rect">
            <a:avLst/>
          </a:prstGeom>
          <a:noFill/>
        </p:spPr>
        <p:txBody>
          <a:bodyPr wrap="square">
            <a:spAutoFit/>
          </a:bodyPr>
          <a:lstStyle/>
          <a:p>
            <a:pPr marL="172800" indent="-172800">
              <a:lnSpc>
                <a:spcPct val="120000"/>
              </a:lnSpc>
              <a:buFont typeface="Arial" panose="020B0604020202020204" pitchFamily="34" charset="0"/>
              <a:buChar char="•"/>
            </a:pPr>
            <a:r>
              <a:rPr lang="zh-CN" altLang="en-US" sz="1400" b="0" i="0" dirty="0">
                <a:solidFill>
                  <a:srgbClr val="0F1115"/>
                </a:solidFill>
                <a:effectLst/>
                <a:cs typeface="+mn-ea"/>
                <a:sym typeface="+mn-lt"/>
              </a:rPr>
              <a:t>一项真实世界回顾性数据库分析结果显示，在迟发性运动障碍患者中，氘丁苯那嗪缓释片的</a:t>
            </a:r>
            <a:r>
              <a:rPr lang="zh-CN" altLang="en-US" sz="1400" i="0" dirty="0">
                <a:solidFill>
                  <a:srgbClr val="0031A7"/>
                </a:solidFill>
                <a:effectLst/>
                <a:cs typeface="+mn-ea"/>
                <a:sym typeface="+mn-lt"/>
              </a:rPr>
              <a:t>有效维持剂量达成率显著高于</a:t>
            </a:r>
            <a:r>
              <a:rPr lang="zh-CN" altLang="en-US" sz="1400" b="0" i="0" dirty="0">
                <a:solidFill>
                  <a:srgbClr val="0F1115"/>
                </a:solidFill>
                <a:effectLst/>
                <a:cs typeface="+mn-ea"/>
                <a:sym typeface="+mn-lt"/>
              </a:rPr>
              <a:t>氘丁苯那嗪常释片（</a:t>
            </a:r>
            <a:r>
              <a:rPr lang="en-US" altLang="zh-CN" sz="1400" b="0" i="0" dirty="0">
                <a:solidFill>
                  <a:srgbClr val="0F1115"/>
                </a:solidFill>
                <a:effectLst/>
                <a:cs typeface="+mn-ea"/>
                <a:sym typeface="+mn-lt"/>
              </a:rPr>
              <a:t>P&lt;0.001</a:t>
            </a:r>
            <a:r>
              <a:rPr lang="zh-CN" altLang="en-US" sz="1400" b="0" i="0" dirty="0">
                <a:solidFill>
                  <a:srgbClr val="0F1115"/>
                </a:solidFill>
                <a:effectLst/>
                <a:cs typeface="+mn-ea"/>
                <a:sym typeface="+mn-lt"/>
              </a:rPr>
              <a:t>）。</a:t>
            </a:r>
            <a:endParaRPr lang="zh-CN" altLang="en-US" sz="1400" dirty="0">
              <a:cs typeface="+mn-ea"/>
              <a:sym typeface="+mn-lt"/>
            </a:endParaRPr>
          </a:p>
        </p:txBody>
      </p:sp>
      <p:sp>
        <p:nvSpPr>
          <p:cNvPr id="7" name="Rounded Rectangle 51">
            <a:extLst>
              <a:ext uri="{FF2B5EF4-FFF2-40B4-BE49-F238E27FC236}">
                <a16:creationId xmlns:a16="http://schemas.microsoft.com/office/drawing/2014/main" id="{5998F15A-A377-E580-9F6D-440AF95E14D1}"/>
              </a:ext>
            </a:extLst>
          </p:cNvPr>
          <p:cNvSpPr/>
          <p:nvPr/>
        </p:nvSpPr>
        <p:spPr>
          <a:xfrm>
            <a:off x="339663" y="971115"/>
            <a:ext cx="5637678" cy="372043"/>
          </a:xfrm>
          <a:prstGeom prst="roundRect">
            <a:avLst/>
          </a:prstGeom>
          <a:solidFill>
            <a:srgbClr val="3379CC"/>
          </a:solidFill>
          <a:ln w="9525" cap="rnd" cmpd="sng" algn="ctr">
            <a:noFill/>
            <a:prstDash val="solid"/>
            <a:round/>
            <a:headEnd type="none" w="med" len="med"/>
            <a:tailEnd type="none" w="med" len="med"/>
          </a:ln>
          <a:effectLst/>
        </p:spPr>
        <p:txBody>
          <a:bodyPr rot="0" spcFirstLastPara="0" vertOverflow="overflow" horzOverflow="overflow" vert="horz" wrap="square" lIns="0" tIns="46800" rIns="0" bIns="46800" numCol="1" spcCol="0" rtlCol="0" fromWordArt="0" anchor="ctr" anchorCtr="0" forceAA="0" compatLnSpc="1">
            <a:prstTxWarp prst="textNoShape">
              <a:avLst/>
            </a:prstTxWarp>
            <a:noAutofit/>
          </a:bodyPr>
          <a:lstStyle/>
          <a:p>
            <a:pPr algn="ctr">
              <a:lnSpc>
                <a:spcPct val="120000"/>
              </a:lnSpc>
              <a:defRPr/>
            </a:pPr>
            <a:r>
              <a:rPr lang="zh-CN" altLang="en-US" sz="1600" b="1" dirty="0">
                <a:solidFill>
                  <a:schemeClr val="bg1"/>
                </a:solidFill>
                <a:cs typeface="+mn-ea"/>
                <a:sym typeface="+mn-lt"/>
              </a:rPr>
              <a:t>氘丁苯那嗪缓释片助更多患者达有效维持剂量，依从性更高</a:t>
            </a:r>
            <a:r>
              <a:rPr lang="en-US" altLang="zh-CN" sz="1600" b="1" baseline="30000" dirty="0">
                <a:solidFill>
                  <a:schemeClr val="bg1"/>
                </a:solidFill>
                <a:cs typeface="+mn-ea"/>
                <a:sym typeface="+mn-lt"/>
              </a:rPr>
              <a:t>1,2</a:t>
            </a:r>
            <a:endParaRPr lang="zh-CN" altLang="en-US" sz="1600" b="1" baseline="30000" dirty="0">
              <a:solidFill>
                <a:schemeClr val="bg1"/>
              </a:solidFill>
              <a:cs typeface="+mn-ea"/>
              <a:sym typeface="+mn-lt"/>
            </a:endParaRPr>
          </a:p>
        </p:txBody>
      </p:sp>
      <p:sp>
        <p:nvSpPr>
          <p:cNvPr id="8" name="Rounded Rectangle 51">
            <a:extLst>
              <a:ext uri="{FF2B5EF4-FFF2-40B4-BE49-F238E27FC236}">
                <a16:creationId xmlns:a16="http://schemas.microsoft.com/office/drawing/2014/main" id="{472E3BC6-0421-231C-4F55-A64AECF30F8D}"/>
              </a:ext>
            </a:extLst>
          </p:cNvPr>
          <p:cNvSpPr/>
          <p:nvPr/>
        </p:nvSpPr>
        <p:spPr>
          <a:xfrm>
            <a:off x="6214659" y="971115"/>
            <a:ext cx="5637678" cy="372043"/>
          </a:xfrm>
          <a:prstGeom prst="roundRect">
            <a:avLst/>
          </a:prstGeom>
          <a:solidFill>
            <a:srgbClr val="3379CC"/>
          </a:solidFill>
          <a:ln w="9525" cap="rnd" cmpd="sng" algn="ctr">
            <a:noFill/>
            <a:prstDash val="solid"/>
            <a:round/>
            <a:headEnd type="none" w="med" len="med"/>
            <a:tailEnd type="none" w="med" len="med"/>
          </a:ln>
          <a:effectLst/>
        </p:spPr>
        <p:txBody>
          <a:bodyPr rot="0" spcFirstLastPara="0" vertOverflow="overflow" horzOverflow="overflow" vert="horz" wrap="square" lIns="0" tIns="46800" rIns="0" bIns="46800" numCol="1" spcCol="0" rtlCol="0" fromWordArt="0" anchor="ctr" anchorCtr="0" forceAA="0" compatLnSpc="1">
            <a:prstTxWarp prst="textNoShape">
              <a:avLst/>
            </a:prstTxWarp>
            <a:noAutofit/>
          </a:bodyPr>
          <a:lstStyle/>
          <a:p>
            <a:pPr algn="ctr">
              <a:lnSpc>
                <a:spcPct val="120000"/>
              </a:lnSpc>
              <a:defRPr/>
            </a:pPr>
            <a:r>
              <a:rPr lang="zh-CN" altLang="en-US" sz="1600" b="1" dirty="0">
                <a:solidFill>
                  <a:schemeClr val="bg1"/>
                </a:solidFill>
                <a:cs typeface="+mn-ea"/>
                <a:sym typeface="+mn-lt"/>
              </a:rPr>
              <a:t>氘丁苯那嗪缓释片随餐不随餐均可，服药更自由</a:t>
            </a:r>
            <a:r>
              <a:rPr lang="en-US" altLang="zh-CN" sz="1600" b="1" baseline="30000" dirty="0">
                <a:solidFill>
                  <a:schemeClr val="bg1"/>
                </a:solidFill>
                <a:cs typeface="+mn-ea"/>
                <a:sym typeface="+mn-lt"/>
              </a:rPr>
              <a:t>3,4</a:t>
            </a:r>
            <a:endParaRPr lang="zh-CN" altLang="en-US" sz="1600" b="1" baseline="30000" dirty="0">
              <a:solidFill>
                <a:schemeClr val="bg1"/>
              </a:solidFill>
              <a:cs typeface="+mn-ea"/>
              <a:sym typeface="+mn-lt"/>
            </a:endParaRPr>
          </a:p>
        </p:txBody>
      </p:sp>
      <p:sp>
        <p:nvSpPr>
          <p:cNvPr id="17" name="Rounded Rectangle 51">
            <a:extLst>
              <a:ext uri="{FF2B5EF4-FFF2-40B4-BE49-F238E27FC236}">
                <a16:creationId xmlns:a16="http://schemas.microsoft.com/office/drawing/2014/main" id="{F0E36AA7-CD0F-C33D-A650-DB289FF56545}"/>
              </a:ext>
            </a:extLst>
          </p:cNvPr>
          <p:cNvSpPr/>
          <p:nvPr/>
        </p:nvSpPr>
        <p:spPr>
          <a:xfrm>
            <a:off x="280816" y="3588389"/>
            <a:ext cx="5637678" cy="372043"/>
          </a:xfrm>
          <a:prstGeom prst="roundRect">
            <a:avLst/>
          </a:prstGeom>
          <a:solidFill>
            <a:srgbClr val="3379CC"/>
          </a:solidFill>
          <a:ln w="9525" cap="rnd" cmpd="sng" algn="ctr">
            <a:noFill/>
            <a:prstDash val="solid"/>
            <a:round/>
            <a:headEnd type="none" w="med" len="med"/>
            <a:tailEnd type="none" w="med" len="med"/>
          </a:ln>
          <a:effectLst/>
        </p:spPr>
        <p:txBody>
          <a:bodyPr rot="0" spcFirstLastPara="0" vertOverflow="overflow" horzOverflow="overflow" vert="horz" wrap="square" lIns="0" tIns="46800" rIns="0" bIns="46800" numCol="1" spcCol="0" rtlCol="0" fromWordArt="0" anchor="ctr" anchorCtr="0" forceAA="0" compatLnSpc="1">
            <a:prstTxWarp prst="textNoShape">
              <a:avLst/>
            </a:prstTxWarp>
            <a:noAutofit/>
          </a:bodyPr>
          <a:lstStyle/>
          <a:p>
            <a:pPr algn="ctr">
              <a:lnSpc>
                <a:spcPct val="120000"/>
              </a:lnSpc>
              <a:defRPr/>
            </a:pPr>
            <a:r>
              <a:rPr lang="zh-CN" altLang="en-US" sz="1600" b="1" dirty="0">
                <a:solidFill>
                  <a:schemeClr val="bg1"/>
                </a:solidFill>
                <a:sym typeface="Arial" panose="020B0604020202020204" pitchFamily="34" charset="0"/>
              </a:rPr>
              <a:t>真实世界研究结果显示其能改善患者整体情绪和身体状况</a:t>
            </a:r>
            <a:r>
              <a:rPr lang="en-US" altLang="zh-CN" sz="1600" b="1" baseline="30000" dirty="0">
                <a:solidFill>
                  <a:schemeClr val="bg1"/>
                </a:solidFill>
                <a:sym typeface="Arial" panose="020B0604020202020204" pitchFamily="34" charset="0"/>
              </a:rPr>
              <a:t>5</a:t>
            </a:r>
            <a:endParaRPr lang="zh-CN" altLang="en-US" sz="1600" b="1" baseline="30000" dirty="0">
              <a:solidFill>
                <a:schemeClr val="bg1"/>
              </a:solidFill>
              <a:cs typeface="+mn-ea"/>
              <a:sym typeface="+mn-lt"/>
            </a:endParaRPr>
          </a:p>
        </p:txBody>
      </p:sp>
      <p:sp>
        <p:nvSpPr>
          <p:cNvPr id="18" name="文本框 17">
            <a:extLst>
              <a:ext uri="{FF2B5EF4-FFF2-40B4-BE49-F238E27FC236}">
                <a16:creationId xmlns:a16="http://schemas.microsoft.com/office/drawing/2014/main" id="{A65CEAB9-F3DB-7B7D-D4D8-7E1786793D05}"/>
              </a:ext>
            </a:extLst>
          </p:cNvPr>
          <p:cNvSpPr txBox="1"/>
          <p:nvPr/>
        </p:nvSpPr>
        <p:spPr>
          <a:xfrm>
            <a:off x="339663" y="3978657"/>
            <a:ext cx="5637679"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除控制患者不自主运动外，还给患者带来：</a:t>
            </a:r>
            <a:endPar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19" name="图表 18">
            <a:extLst>
              <a:ext uri="{FF2B5EF4-FFF2-40B4-BE49-F238E27FC236}">
                <a16:creationId xmlns:a16="http://schemas.microsoft.com/office/drawing/2014/main" id="{8E2C37A7-18C9-944B-5D4B-29CA5D9C17B1}"/>
              </a:ext>
            </a:extLst>
          </p:cNvPr>
          <p:cNvGraphicFramePr/>
          <p:nvPr>
            <p:extLst>
              <p:ext uri="{D42A27DB-BD31-4B8C-83A1-F6EECF244321}">
                <p14:modId xmlns:p14="http://schemas.microsoft.com/office/powerpoint/2010/main" val="2346284597"/>
              </p:ext>
            </p:extLst>
          </p:nvPr>
        </p:nvGraphicFramePr>
        <p:xfrm>
          <a:off x="869588" y="4637283"/>
          <a:ext cx="2237254" cy="1529006"/>
        </p:xfrm>
        <a:graphic>
          <a:graphicData uri="http://schemas.openxmlformats.org/drawingml/2006/chart">
            <c:chart xmlns:c="http://schemas.openxmlformats.org/drawingml/2006/chart" xmlns:r="http://schemas.openxmlformats.org/officeDocument/2006/relationships" r:id="rId7"/>
          </a:graphicData>
        </a:graphic>
      </p:graphicFrame>
      <p:sp>
        <p:nvSpPr>
          <p:cNvPr id="20" name="文本框 19">
            <a:extLst>
              <a:ext uri="{FF2B5EF4-FFF2-40B4-BE49-F238E27FC236}">
                <a16:creationId xmlns:a16="http://schemas.microsoft.com/office/drawing/2014/main" id="{9F7292B9-494E-6AA5-ADA3-4051798B1ADF}"/>
              </a:ext>
            </a:extLst>
          </p:cNvPr>
          <p:cNvSpPr txBox="1"/>
          <p:nvPr/>
        </p:nvSpPr>
        <p:spPr>
          <a:xfrm>
            <a:off x="1495409" y="5171985"/>
            <a:ext cx="989126" cy="46140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sym typeface="Arial" panose="020B0604020202020204" pitchFamily="34" charset="0"/>
              </a:rPr>
              <a:t>79.5</a:t>
            </a:r>
            <a:r>
              <a:rPr kumimoji="0" lang="en-US" altLang="zh-CN" sz="1800" b="1" i="0" u="none" strike="noStrike" kern="120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zh-CN" altLang="en-US" sz="1800" b="1" i="0" u="none" strike="noStrike" kern="120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1" name="图表 20">
            <a:extLst>
              <a:ext uri="{FF2B5EF4-FFF2-40B4-BE49-F238E27FC236}">
                <a16:creationId xmlns:a16="http://schemas.microsoft.com/office/drawing/2014/main" id="{7751D504-CFEB-B410-25A7-CBB9F3010AF9}"/>
              </a:ext>
            </a:extLst>
          </p:cNvPr>
          <p:cNvGraphicFramePr/>
          <p:nvPr>
            <p:extLst>
              <p:ext uri="{D42A27DB-BD31-4B8C-83A1-F6EECF244321}">
                <p14:modId xmlns:p14="http://schemas.microsoft.com/office/powerpoint/2010/main" val="988414984"/>
              </p:ext>
            </p:extLst>
          </p:nvPr>
        </p:nvGraphicFramePr>
        <p:xfrm>
          <a:off x="3280989" y="4637283"/>
          <a:ext cx="2237254" cy="1529006"/>
        </p:xfrm>
        <a:graphic>
          <a:graphicData uri="http://schemas.openxmlformats.org/drawingml/2006/chart">
            <c:chart xmlns:c="http://schemas.openxmlformats.org/drawingml/2006/chart" xmlns:r="http://schemas.openxmlformats.org/officeDocument/2006/relationships" r:id="rId8"/>
          </a:graphicData>
        </a:graphic>
      </p:graphicFrame>
      <p:sp>
        <p:nvSpPr>
          <p:cNvPr id="22" name="文本框 21">
            <a:extLst>
              <a:ext uri="{FF2B5EF4-FFF2-40B4-BE49-F238E27FC236}">
                <a16:creationId xmlns:a16="http://schemas.microsoft.com/office/drawing/2014/main" id="{A6569857-76CD-65CA-03A8-CCFF4D1CB8C0}"/>
              </a:ext>
            </a:extLst>
          </p:cNvPr>
          <p:cNvSpPr txBox="1"/>
          <p:nvPr/>
        </p:nvSpPr>
        <p:spPr>
          <a:xfrm>
            <a:off x="3911648" y="5171985"/>
            <a:ext cx="989126" cy="46140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sym typeface="Arial" panose="020B0604020202020204" pitchFamily="34" charset="0"/>
              </a:rPr>
              <a:t>76.9</a:t>
            </a:r>
            <a:r>
              <a:rPr kumimoji="0" lang="en-US" altLang="zh-CN" sz="1800" b="1" i="0" u="none" strike="noStrike" kern="120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zh-CN" altLang="en-US" sz="1800" b="1" i="0" u="none" strike="noStrike" kern="120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a:extLst>
              <a:ext uri="{FF2B5EF4-FFF2-40B4-BE49-F238E27FC236}">
                <a16:creationId xmlns:a16="http://schemas.microsoft.com/office/drawing/2014/main" id="{BCF00026-8583-7335-5584-72EC6E7F2A73}"/>
              </a:ext>
            </a:extLst>
          </p:cNvPr>
          <p:cNvSpPr txBox="1"/>
          <p:nvPr/>
        </p:nvSpPr>
        <p:spPr>
          <a:xfrm>
            <a:off x="1000214" y="4350258"/>
            <a:ext cx="220365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在社交场合感觉更自在</a:t>
            </a:r>
            <a:endParaRPr kumimoji="0" lang="en-GB" altLang="zh-CN" sz="1400" b="1" i="0" u="none" strike="noStrike" kern="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4" name="文本框 23">
            <a:extLst>
              <a:ext uri="{FF2B5EF4-FFF2-40B4-BE49-F238E27FC236}">
                <a16:creationId xmlns:a16="http://schemas.microsoft.com/office/drawing/2014/main" id="{45E7F508-A7D0-F541-9634-0741C7EB1EF5}"/>
              </a:ext>
            </a:extLst>
          </p:cNvPr>
          <p:cNvSpPr txBox="1"/>
          <p:nvPr/>
        </p:nvSpPr>
        <p:spPr>
          <a:xfrm>
            <a:off x="3561254" y="4350258"/>
            <a:ext cx="190886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3A60BB"/>
                </a:solidFill>
                <a:effectLst/>
                <a:uLnTx/>
                <a:uFillTx/>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rPr>
              <a:t>改善了我的整体情绪</a:t>
            </a:r>
          </a:p>
        </p:txBody>
      </p:sp>
    </p:spTree>
    <p:extLst>
      <p:ext uri="{BB962C8B-B14F-4D97-AF65-F5344CB8AC3E}">
        <p14:creationId xmlns:p14="http://schemas.microsoft.com/office/powerpoint/2010/main" val="136480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C0233B7-7C3B-DEAB-FC88-045A08DA9554}"/>
              </a:ext>
            </a:extLst>
          </p:cNvPr>
          <p:cNvGraphicFramePr>
            <a:graphicFrameLocks/>
          </p:cNvGraphicFramePr>
          <p:nvPr>
            <p:custDataLst>
              <p:tags r:id="rId1"/>
            </p:custDataLst>
            <p:extLst>
              <p:ext uri="{D42A27DB-BD31-4B8C-83A1-F6EECF244321}">
                <p14:modId xmlns:p14="http://schemas.microsoft.com/office/powerpoint/2010/main" val="1337038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6" name="think-cell data - do not delete" hidden="1">
                        <a:extLst>
                          <a:ext uri="{FF2B5EF4-FFF2-40B4-BE49-F238E27FC236}">
                            <a16:creationId xmlns:a16="http://schemas.microsoft.com/office/drawing/2014/main" id="{FC0233B7-7C3B-DEAB-FC88-045A08DA95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6439BA61-8082-9979-2BE9-71B38C1ED702}"/>
              </a:ext>
            </a:extLst>
          </p:cNvPr>
          <p:cNvSpPr>
            <a:spLocks noGrp="1"/>
          </p:cNvSpPr>
          <p:nvPr>
            <p:ph type="title"/>
          </p:nvPr>
        </p:nvSpPr>
        <p:spPr/>
        <p:txBody>
          <a:bodyPr vert="horz" rIns="91440">
            <a:noAutofit/>
          </a:bodyPr>
          <a:lstStyle/>
          <a:p>
            <a:r>
              <a:rPr lang="zh-CN" altLang="en-US" sz="2400" b="1" dirty="0">
                <a:latin typeface="+mn-lt"/>
                <a:ea typeface="+mn-ea"/>
                <a:cs typeface="+mn-ea"/>
                <a:sym typeface="+mn-lt"/>
              </a:rPr>
              <a:t>氘丁苯那嗪缓释片与氘丁苯那嗪片疗效等效，创新</a:t>
            </a:r>
            <a:r>
              <a:rPr lang="zh-CN" altLang="en-US" sz="2400" b="1" dirty="0">
                <a:solidFill>
                  <a:srgbClr val="0031A7"/>
                </a:solidFill>
                <a:latin typeface="+mn-lt"/>
                <a:ea typeface="+mn-ea"/>
                <a:cs typeface="+mn-ea"/>
                <a:sym typeface="+mn-lt"/>
              </a:rPr>
              <a:t>双室渗透泵控释技术，内控外速的双层释放，</a:t>
            </a:r>
            <a:r>
              <a:rPr lang="zh-CN" altLang="en-US" sz="2400" b="1" dirty="0">
                <a:latin typeface="+mn-lt"/>
                <a:ea typeface="+mn-ea"/>
                <a:cs typeface="+mn-ea"/>
                <a:sym typeface="+mn-lt"/>
              </a:rPr>
              <a:t>优化释药过程，在等效的基础上优化用药体验</a:t>
            </a:r>
          </a:p>
        </p:txBody>
      </p:sp>
      <p:sp>
        <p:nvSpPr>
          <p:cNvPr id="5" name="灯片编号占位符 4">
            <a:extLst>
              <a:ext uri="{FF2B5EF4-FFF2-40B4-BE49-F238E27FC236}">
                <a16:creationId xmlns:a16="http://schemas.microsoft.com/office/drawing/2014/main" id="{CAE2DA9D-2394-CC3A-0F87-48D5CA6D462F}"/>
              </a:ext>
            </a:extLst>
          </p:cNvPr>
          <p:cNvSpPr>
            <a:spLocks noGrp="1"/>
          </p:cNvSpPr>
          <p:nvPr>
            <p:ph type="sldNum" sz="quarter" idx="4"/>
          </p:nvPr>
        </p:nvSpPr>
        <p:spPr/>
        <p:txBody>
          <a:bodyPr/>
          <a:lstStyle/>
          <a:p>
            <a:r>
              <a:rPr lang="en-US">
                <a:cs typeface="+mn-ea"/>
                <a:sym typeface="+mn-lt"/>
              </a:rPr>
              <a:t>| </a:t>
            </a:r>
            <a:fld id="{C2832ACA-4727-4D4C-ACEE-24DD06899962}" type="slidenum">
              <a:rPr lang="en-US" smtClean="0">
                <a:cs typeface="+mn-ea"/>
                <a:sym typeface="+mn-lt"/>
              </a:rPr>
              <a:pPr/>
              <a:t>9</a:t>
            </a:fld>
            <a:r>
              <a:rPr lang="en-US">
                <a:cs typeface="+mn-ea"/>
                <a:sym typeface="+mn-lt"/>
              </a:rPr>
              <a:t> </a:t>
            </a:r>
            <a:endParaRPr lang="en-US" dirty="0">
              <a:cs typeface="+mn-ea"/>
              <a:sym typeface="+mn-lt"/>
            </a:endParaRPr>
          </a:p>
        </p:txBody>
      </p:sp>
      <p:sp>
        <p:nvSpPr>
          <p:cNvPr id="10" name="文本框 3">
            <a:extLst>
              <a:ext uri="{FF2B5EF4-FFF2-40B4-BE49-F238E27FC236}">
                <a16:creationId xmlns:a16="http://schemas.microsoft.com/office/drawing/2014/main" id="{CC2DA960-C361-9C0E-BEA1-F16FD2C110B6}"/>
              </a:ext>
            </a:extLst>
          </p:cNvPr>
          <p:cNvSpPr txBox="1"/>
          <p:nvPr/>
        </p:nvSpPr>
        <p:spPr>
          <a:xfrm>
            <a:off x="714564" y="6345059"/>
            <a:ext cx="10325969" cy="230832"/>
          </a:xfrm>
          <a:prstGeom prst="rect">
            <a:avLst/>
          </a:prstGeom>
          <a:noFill/>
        </p:spPr>
        <p:txBody>
          <a:bodyPr wrap="square" rtlCol="0">
            <a:spAutoFit/>
          </a:bodyPr>
          <a:lstStyle/>
          <a:p>
            <a:r>
              <a:rPr lang="en-US" altLang="zh-CN" sz="900" dirty="0">
                <a:solidFill>
                  <a:srgbClr val="212121"/>
                </a:solidFill>
                <a:cs typeface="+mn-ea"/>
                <a:sym typeface="+mn-lt"/>
              </a:rPr>
              <a:t>1</a:t>
            </a:r>
            <a:r>
              <a:rPr lang="en-US" altLang="zh-CN" sz="900" dirty="0">
                <a:cs typeface="+mn-ea"/>
                <a:sym typeface="+mn-lt"/>
              </a:rPr>
              <a:t>. </a:t>
            </a:r>
            <a:r>
              <a:rPr lang="en-US" altLang="zh-CN" sz="900" b="0" i="0" dirty="0" err="1">
                <a:solidFill>
                  <a:srgbClr val="212121"/>
                </a:solidFill>
                <a:effectLst/>
                <a:cs typeface="+mn-ea"/>
                <a:sym typeface="+mn-lt"/>
              </a:rPr>
              <a:t>Sunzel</a:t>
            </a:r>
            <a:r>
              <a:rPr lang="en-US" altLang="zh-CN" sz="900" b="0" i="0" dirty="0">
                <a:solidFill>
                  <a:srgbClr val="212121"/>
                </a:solidFill>
                <a:effectLst/>
                <a:cs typeface="+mn-ea"/>
                <a:sym typeface="+mn-lt"/>
              </a:rPr>
              <a:t> EM, et al. Clin </a:t>
            </a:r>
            <a:r>
              <a:rPr lang="en-US" altLang="zh-CN" sz="900" b="0" i="0" dirty="0" err="1">
                <a:solidFill>
                  <a:srgbClr val="212121"/>
                </a:solidFill>
                <a:effectLst/>
                <a:cs typeface="+mn-ea"/>
                <a:sym typeface="+mn-lt"/>
              </a:rPr>
              <a:t>Pharmacol</a:t>
            </a:r>
            <a:r>
              <a:rPr lang="en-US" altLang="zh-CN" sz="900" b="0" i="0" dirty="0">
                <a:solidFill>
                  <a:srgbClr val="212121"/>
                </a:solidFill>
                <a:effectLst/>
                <a:cs typeface="+mn-ea"/>
                <a:sym typeface="+mn-lt"/>
              </a:rPr>
              <a:t> Drug Dev. 2024 Mar;13(3):224-232. 2</a:t>
            </a:r>
            <a:r>
              <a:rPr lang="en-CA" altLang="zh-CN" sz="900" dirty="0">
                <a:cs typeface="+mn-ea"/>
                <a:sym typeface="+mn-lt"/>
              </a:rPr>
              <a:t>.</a:t>
            </a:r>
            <a:r>
              <a:rPr lang="en-US" altLang="zh-CN" sz="900" dirty="0">
                <a:cs typeface="+mn-ea"/>
                <a:sym typeface="+mn-lt"/>
              </a:rPr>
              <a:t> Singh R, et al. Presented at: Schizophrenia International Research Society Annual Meeting; May 11-15, 2023; Toronto, Canada. </a:t>
            </a:r>
          </a:p>
        </p:txBody>
      </p:sp>
      <p:sp>
        <p:nvSpPr>
          <p:cNvPr id="11" name="矩形 10">
            <a:extLst>
              <a:ext uri="{FF2B5EF4-FFF2-40B4-BE49-F238E27FC236}">
                <a16:creationId xmlns:a16="http://schemas.microsoft.com/office/drawing/2014/main" id="{3E0C9AC5-D34D-B8DC-1003-1F2891A64D62}"/>
              </a:ext>
            </a:extLst>
          </p:cNvPr>
          <p:cNvSpPr/>
          <p:nvPr/>
        </p:nvSpPr>
        <p:spPr>
          <a:xfrm>
            <a:off x="0" y="5298"/>
            <a:ext cx="1486800" cy="360316"/>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有效性</a:t>
            </a:r>
            <a:r>
              <a:rPr lang="en-US" altLang="zh-CN" b="1" dirty="0">
                <a:cs typeface="+mn-ea"/>
                <a:sym typeface="+mn-lt"/>
              </a:rPr>
              <a:t>2/2</a:t>
            </a:r>
            <a:endParaRPr lang="zh-CN" altLang="en-US" b="1" dirty="0">
              <a:cs typeface="+mn-ea"/>
              <a:sym typeface="+mn-lt"/>
            </a:endParaRPr>
          </a:p>
        </p:txBody>
      </p:sp>
      <p:sp>
        <p:nvSpPr>
          <p:cNvPr id="76" name="矩形 75">
            <a:extLst>
              <a:ext uri="{FF2B5EF4-FFF2-40B4-BE49-F238E27FC236}">
                <a16:creationId xmlns:a16="http://schemas.microsoft.com/office/drawing/2014/main" id="{A19CD2D9-E642-9E6A-C862-B94B0A07F94C}"/>
              </a:ext>
            </a:extLst>
          </p:cNvPr>
          <p:cNvSpPr/>
          <p:nvPr/>
        </p:nvSpPr>
        <p:spPr>
          <a:xfrm>
            <a:off x="339663" y="3867132"/>
            <a:ext cx="5637679" cy="2334655"/>
          </a:xfrm>
          <a:prstGeom prst="rect">
            <a:avLst/>
          </a:prstGeom>
          <a:solidFill>
            <a:sysClr val="window" lastClr="FFFFFF"/>
          </a:solidFill>
          <a:ln w="19050" cap="flat" cmpd="sng" algn="ctr">
            <a:solidFill>
              <a:srgbClr val="0031A7"/>
            </a:solidFill>
            <a:prstDash val="solid"/>
            <a:miter lim="800000"/>
          </a:ln>
          <a:effectLst/>
        </p:spPr>
        <p:txBody>
          <a:bodyPr wrap="square" rtlCol="0" anchor="ctr">
            <a:noAutofit/>
          </a:bodyPr>
          <a:lstStyle/>
          <a:p>
            <a:pPr>
              <a:defRPr/>
            </a:pPr>
            <a:endParaRPr lang="zh-CN" altLang="en-US" sz="1400" kern="0">
              <a:solidFill>
                <a:prstClr val="white"/>
              </a:solidFill>
              <a:cs typeface="+mn-ea"/>
              <a:sym typeface="+mn-lt"/>
            </a:endParaRPr>
          </a:p>
        </p:txBody>
      </p:sp>
      <p:sp>
        <p:nvSpPr>
          <p:cNvPr id="32" name="文本框 31">
            <a:extLst>
              <a:ext uri="{FF2B5EF4-FFF2-40B4-BE49-F238E27FC236}">
                <a16:creationId xmlns:a16="http://schemas.microsoft.com/office/drawing/2014/main" id="{DA11635A-EC49-240A-66FD-B764F72BEA8D}"/>
              </a:ext>
            </a:extLst>
          </p:cNvPr>
          <p:cNvSpPr txBox="1"/>
          <p:nvPr/>
        </p:nvSpPr>
        <p:spPr>
          <a:xfrm>
            <a:off x="339663" y="3415280"/>
            <a:ext cx="5637679" cy="372043"/>
          </a:xfrm>
          <a:prstGeom prst="rect">
            <a:avLst/>
          </a:prstGeom>
          <a:solidFill>
            <a:srgbClr val="B2CDEC">
              <a:alpha val="86000"/>
            </a:srgbClr>
          </a:solidFill>
          <a:ln>
            <a:solidFill>
              <a:srgbClr val="0031A7"/>
            </a:solidFill>
          </a:ln>
        </p:spPr>
        <p:txBody>
          <a:bodyPr wrap="square" rtlCol="0" anchor="ctr">
            <a:noAutofit/>
          </a:bodyPr>
          <a:lstStyle/>
          <a:p>
            <a:pPr algn="ctr">
              <a:lnSpc>
                <a:spcPct val="120000"/>
              </a:lnSpc>
              <a:defRPr/>
            </a:pPr>
            <a:r>
              <a:rPr lang="zh-CN" altLang="en-US" sz="1600" b="1" dirty="0">
                <a:solidFill>
                  <a:schemeClr val="tx1">
                    <a:lumMod val="50000"/>
                  </a:schemeClr>
                </a:solidFill>
                <a:cs typeface="+mn-ea"/>
                <a:sym typeface="+mn-lt"/>
              </a:rPr>
              <a:t>氘丁苯那嗪缓释片和氘丁苯那嗪片具有生物等效性</a:t>
            </a:r>
            <a:r>
              <a:rPr lang="en-US" altLang="zh-CN" sz="1600" b="1" baseline="30000" dirty="0">
                <a:solidFill>
                  <a:schemeClr val="tx1">
                    <a:lumMod val="50000"/>
                  </a:schemeClr>
                </a:solidFill>
                <a:cs typeface="+mn-ea"/>
                <a:sym typeface="+mn-lt"/>
              </a:rPr>
              <a:t>1</a:t>
            </a:r>
            <a:endParaRPr lang="zh-CN" altLang="en-US" sz="1600" b="1" baseline="30000" dirty="0">
              <a:solidFill>
                <a:schemeClr val="tx1">
                  <a:lumMod val="50000"/>
                </a:schemeClr>
              </a:solidFill>
              <a:cs typeface="+mn-ea"/>
              <a:sym typeface="+mn-lt"/>
            </a:endParaRPr>
          </a:p>
        </p:txBody>
      </p:sp>
      <p:sp>
        <p:nvSpPr>
          <p:cNvPr id="7" name="文本框 6">
            <a:extLst>
              <a:ext uri="{FF2B5EF4-FFF2-40B4-BE49-F238E27FC236}">
                <a16:creationId xmlns:a16="http://schemas.microsoft.com/office/drawing/2014/main" id="{258876EB-528D-8DD1-073F-22ADA7489447}"/>
              </a:ext>
            </a:extLst>
          </p:cNvPr>
          <p:cNvSpPr txBox="1"/>
          <p:nvPr/>
        </p:nvSpPr>
        <p:spPr>
          <a:xfrm>
            <a:off x="369720" y="3833185"/>
            <a:ext cx="5637679" cy="827086"/>
          </a:xfrm>
          <a:prstGeom prst="rect">
            <a:avLst/>
          </a:prstGeom>
          <a:noFill/>
        </p:spPr>
        <p:txBody>
          <a:bodyPr wrap="square">
            <a:spAutoFit/>
          </a:bodyPr>
          <a:lstStyle/>
          <a:p>
            <a:pPr marL="171450" lvl="0" indent="-171450">
              <a:lnSpc>
                <a:spcPct val="150000"/>
              </a:lnSpc>
              <a:spcAft>
                <a:spcPts val="600"/>
              </a:spcAft>
              <a:buFont typeface="Arial" panose="020B0604020202020204" pitchFamily="34" charset="0"/>
              <a:buChar char="•"/>
              <a:defRPr/>
            </a:pPr>
            <a:r>
              <a:rPr lang="zh-CN" altLang="en-US" sz="1100" dirty="0">
                <a:solidFill>
                  <a:schemeClr val="tx1">
                    <a:lumMod val="50000"/>
                  </a:schemeClr>
                </a:solidFill>
                <a:cs typeface="+mn-ea"/>
                <a:sym typeface="+mn-lt"/>
              </a:rPr>
              <a:t>在健康成人中，</a:t>
            </a:r>
            <a:r>
              <a:rPr lang="en-US" altLang="zh-CN" sz="1100" dirty="0">
                <a:solidFill>
                  <a:schemeClr val="tx1">
                    <a:lumMod val="50000"/>
                  </a:schemeClr>
                </a:solidFill>
                <a:cs typeface="+mn-ea"/>
                <a:sym typeface="+mn-lt"/>
              </a:rPr>
              <a:t>24</a:t>
            </a:r>
            <a:r>
              <a:rPr lang="zh-CN" altLang="en-US" sz="1100" dirty="0">
                <a:solidFill>
                  <a:schemeClr val="tx1">
                    <a:lumMod val="50000"/>
                  </a:schemeClr>
                </a:solidFill>
                <a:cs typeface="+mn-ea"/>
                <a:sym typeface="+mn-lt"/>
              </a:rPr>
              <a:t>小时给药期间，与每日两次的氘丁苯那嗪片相比，每日一次的氘丁苯那嗪缓释片的</a:t>
            </a:r>
            <a:r>
              <a:rPr lang="en-US" altLang="zh-CN" sz="1100" dirty="0">
                <a:solidFill>
                  <a:schemeClr val="tx1">
                    <a:lumMod val="50000"/>
                  </a:schemeClr>
                </a:solidFill>
                <a:cs typeface="+mn-ea"/>
                <a:sym typeface="+mn-lt"/>
              </a:rPr>
              <a:t>24</a:t>
            </a:r>
            <a:r>
              <a:rPr lang="zh-CN" altLang="en-US" sz="1100" dirty="0">
                <a:solidFill>
                  <a:schemeClr val="tx1">
                    <a:lumMod val="50000"/>
                  </a:schemeClr>
                </a:solidFill>
                <a:cs typeface="+mn-ea"/>
                <a:sym typeface="+mn-lt"/>
              </a:rPr>
              <a:t>小时总暴露量</a:t>
            </a:r>
            <a:r>
              <a:rPr lang="en-US" altLang="zh-CN" sz="1100" dirty="0">
                <a:solidFill>
                  <a:schemeClr val="tx1">
                    <a:lumMod val="50000"/>
                  </a:schemeClr>
                </a:solidFill>
                <a:cs typeface="+mn-ea"/>
                <a:sym typeface="+mn-lt"/>
              </a:rPr>
              <a:t>(</a:t>
            </a:r>
            <a:r>
              <a:rPr lang="en-US" altLang="zh-CN" sz="1100" b="0" i="0" dirty="0">
                <a:solidFill>
                  <a:schemeClr val="tx1">
                    <a:lumMod val="50000"/>
                  </a:schemeClr>
                </a:solidFill>
                <a:effectLst/>
                <a:cs typeface="+mn-ea"/>
                <a:sym typeface="+mn-lt"/>
              </a:rPr>
              <a:t>AUC</a:t>
            </a:r>
            <a:r>
              <a:rPr lang="en-US" altLang="zh-CN" sz="1100" b="0" i="0" baseline="-25000" dirty="0">
                <a:solidFill>
                  <a:schemeClr val="tx1">
                    <a:lumMod val="50000"/>
                  </a:schemeClr>
                </a:solidFill>
                <a:effectLst/>
                <a:cs typeface="+mn-ea"/>
                <a:sym typeface="+mn-lt"/>
              </a:rPr>
              <a:t>0-24 </a:t>
            </a:r>
            <a:r>
              <a:rPr lang="en-US" altLang="zh-CN" sz="1100" b="0" i="0" baseline="-25000" dirty="0" err="1">
                <a:solidFill>
                  <a:schemeClr val="tx1">
                    <a:lumMod val="50000"/>
                  </a:schemeClr>
                </a:solidFill>
                <a:effectLst/>
                <a:cs typeface="+mn-ea"/>
                <a:sym typeface="+mn-lt"/>
              </a:rPr>
              <a:t>h,ss</a:t>
            </a:r>
            <a:r>
              <a:rPr lang="en-US" altLang="zh-CN" sz="1100" dirty="0">
                <a:solidFill>
                  <a:schemeClr val="tx1">
                    <a:lumMod val="50000"/>
                  </a:schemeClr>
                </a:solidFill>
                <a:cs typeface="+mn-ea"/>
                <a:sym typeface="+mn-lt"/>
              </a:rPr>
              <a:t>)</a:t>
            </a:r>
            <a:r>
              <a:rPr lang="zh-CN" altLang="en-US" sz="1100" dirty="0">
                <a:solidFill>
                  <a:schemeClr val="tx1">
                    <a:lumMod val="50000"/>
                  </a:schemeClr>
                </a:solidFill>
                <a:cs typeface="+mn-ea"/>
                <a:sym typeface="+mn-lt"/>
              </a:rPr>
              <a:t>、峰值浓度</a:t>
            </a:r>
            <a:r>
              <a:rPr lang="en-US" altLang="zh-CN" sz="1100" dirty="0">
                <a:solidFill>
                  <a:schemeClr val="tx1">
                    <a:lumMod val="50000"/>
                  </a:schemeClr>
                </a:solidFill>
                <a:cs typeface="+mn-ea"/>
                <a:sym typeface="+mn-lt"/>
              </a:rPr>
              <a:t>(</a:t>
            </a:r>
            <a:r>
              <a:rPr lang="en-US" altLang="zh-CN" sz="1100" dirty="0" err="1">
                <a:solidFill>
                  <a:schemeClr val="tx1">
                    <a:lumMod val="50000"/>
                  </a:schemeClr>
                </a:solidFill>
                <a:cs typeface="+mn-ea"/>
                <a:sym typeface="+mn-lt"/>
              </a:rPr>
              <a:t>C</a:t>
            </a:r>
            <a:r>
              <a:rPr lang="en-US" altLang="zh-CN" sz="1100" baseline="-25000" dirty="0" err="1">
                <a:solidFill>
                  <a:schemeClr val="tx1">
                    <a:lumMod val="50000"/>
                  </a:schemeClr>
                </a:solidFill>
                <a:cs typeface="+mn-ea"/>
                <a:sym typeface="+mn-lt"/>
              </a:rPr>
              <a:t>max,ss</a:t>
            </a:r>
            <a:r>
              <a:rPr lang="en-US" altLang="zh-CN" sz="1100" dirty="0">
                <a:solidFill>
                  <a:schemeClr val="tx1">
                    <a:lumMod val="50000"/>
                  </a:schemeClr>
                </a:solidFill>
                <a:cs typeface="+mn-ea"/>
                <a:sym typeface="+mn-lt"/>
              </a:rPr>
              <a:t>)</a:t>
            </a:r>
            <a:r>
              <a:rPr lang="zh-CN" altLang="en-US" sz="1100" dirty="0">
                <a:solidFill>
                  <a:schemeClr val="tx1">
                    <a:lumMod val="50000"/>
                  </a:schemeClr>
                </a:solidFill>
                <a:cs typeface="+mn-ea"/>
                <a:sym typeface="+mn-lt"/>
              </a:rPr>
              <a:t>及活性代谢物 </a:t>
            </a:r>
            <a:r>
              <a:rPr lang="en-US" altLang="zh-CN" sz="1100" dirty="0">
                <a:solidFill>
                  <a:schemeClr val="tx1">
                    <a:lumMod val="50000"/>
                  </a:schemeClr>
                </a:solidFill>
                <a:cs typeface="+mn-ea"/>
                <a:sym typeface="+mn-lt"/>
              </a:rPr>
              <a:t>AUC </a:t>
            </a:r>
            <a:r>
              <a:rPr lang="zh-CN" altLang="en-US" sz="1100" dirty="0">
                <a:solidFill>
                  <a:schemeClr val="tx1">
                    <a:lumMod val="50000"/>
                  </a:schemeClr>
                </a:solidFill>
                <a:cs typeface="+mn-ea"/>
                <a:sym typeface="+mn-lt"/>
              </a:rPr>
              <a:t>的</a:t>
            </a:r>
            <a:r>
              <a:rPr lang="en-US" altLang="zh-CN" sz="1100" dirty="0">
                <a:solidFill>
                  <a:schemeClr val="tx1">
                    <a:lumMod val="50000"/>
                  </a:schemeClr>
                </a:solidFill>
                <a:cs typeface="+mn-ea"/>
                <a:sym typeface="+mn-lt"/>
              </a:rPr>
              <a:t>95%</a:t>
            </a:r>
            <a:r>
              <a:rPr lang="zh-CN" altLang="en-US" sz="1100" dirty="0">
                <a:solidFill>
                  <a:schemeClr val="tx1">
                    <a:lumMod val="50000"/>
                  </a:schemeClr>
                </a:solidFill>
                <a:cs typeface="+mn-ea"/>
                <a:sym typeface="+mn-lt"/>
              </a:rPr>
              <a:t>置信区间</a:t>
            </a:r>
            <a:r>
              <a:rPr lang="zh-CN" altLang="en-US" sz="1100" dirty="0">
                <a:solidFill>
                  <a:srgbClr val="0031A7"/>
                </a:solidFill>
                <a:cs typeface="+mn-ea"/>
                <a:sym typeface="+mn-lt"/>
              </a:rPr>
              <a:t>均落在 </a:t>
            </a:r>
            <a:r>
              <a:rPr lang="en-US" altLang="zh-CN" sz="1100" dirty="0">
                <a:solidFill>
                  <a:srgbClr val="0031A7"/>
                </a:solidFill>
                <a:cs typeface="+mn-ea"/>
                <a:sym typeface="+mn-lt"/>
              </a:rPr>
              <a:t>80%-125% </a:t>
            </a:r>
            <a:r>
              <a:rPr lang="zh-CN" altLang="en-US" sz="1100" dirty="0">
                <a:solidFill>
                  <a:srgbClr val="0031A7"/>
                </a:solidFill>
                <a:cs typeface="+mn-ea"/>
                <a:sym typeface="+mn-lt"/>
              </a:rPr>
              <a:t>的生物等效性标准范围内</a:t>
            </a:r>
            <a:r>
              <a:rPr lang="zh-CN" altLang="en-US" sz="1100" dirty="0">
                <a:solidFill>
                  <a:schemeClr val="tx1">
                    <a:lumMod val="50000"/>
                  </a:schemeClr>
                </a:solidFill>
                <a:cs typeface="+mn-ea"/>
                <a:sym typeface="+mn-lt"/>
              </a:rPr>
              <a:t>。</a:t>
            </a:r>
            <a:endParaRPr lang="en-US" altLang="zh-CN" sz="1100" dirty="0">
              <a:solidFill>
                <a:schemeClr val="tx1">
                  <a:lumMod val="50000"/>
                </a:schemeClr>
              </a:solidFill>
              <a:cs typeface="+mn-ea"/>
              <a:sym typeface="+mn-lt"/>
            </a:endParaRPr>
          </a:p>
        </p:txBody>
      </p:sp>
      <p:graphicFrame>
        <p:nvGraphicFramePr>
          <p:cNvPr id="8" name="表格 7">
            <a:extLst>
              <a:ext uri="{FF2B5EF4-FFF2-40B4-BE49-F238E27FC236}">
                <a16:creationId xmlns:a16="http://schemas.microsoft.com/office/drawing/2014/main" id="{405DD0FB-CA7B-83B9-1390-A2A550A0DDB3}"/>
              </a:ext>
            </a:extLst>
          </p:cNvPr>
          <p:cNvGraphicFramePr>
            <a:graphicFrameLocks noGrp="1"/>
          </p:cNvGraphicFramePr>
          <p:nvPr>
            <p:extLst>
              <p:ext uri="{D42A27DB-BD31-4B8C-83A1-F6EECF244321}">
                <p14:modId xmlns:p14="http://schemas.microsoft.com/office/powerpoint/2010/main" val="2242138922"/>
              </p:ext>
            </p:extLst>
          </p:nvPr>
        </p:nvGraphicFramePr>
        <p:xfrm>
          <a:off x="452075" y="4682137"/>
          <a:ext cx="5418634" cy="1459182"/>
        </p:xfrm>
        <a:graphic>
          <a:graphicData uri="http://schemas.openxmlformats.org/drawingml/2006/table">
            <a:tbl>
              <a:tblPr/>
              <a:tblGrid>
                <a:gridCol w="767461">
                  <a:extLst>
                    <a:ext uri="{9D8B030D-6E8A-4147-A177-3AD203B41FA5}">
                      <a16:colId xmlns:a16="http://schemas.microsoft.com/office/drawing/2014/main" val="1584525509"/>
                    </a:ext>
                  </a:extLst>
                </a:gridCol>
                <a:gridCol w="1981630">
                  <a:extLst>
                    <a:ext uri="{9D8B030D-6E8A-4147-A177-3AD203B41FA5}">
                      <a16:colId xmlns:a16="http://schemas.microsoft.com/office/drawing/2014/main" val="3467752963"/>
                    </a:ext>
                  </a:extLst>
                </a:gridCol>
                <a:gridCol w="1343377">
                  <a:extLst>
                    <a:ext uri="{9D8B030D-6E8A-4147-A177-3AD203B41FA5}">
                      <a16:colId xmlns:a16="http://schemas.microsoft.com/office/drawing/2014/main" val="716134688"/>
                    </a:ext>
                  </a:extLst>
                </a:gridCol>
                <a:gridCol w="1326166">
                  <a:extLst>
                    <a:ext uri="{9D8B030D-6E8A-4147-A177-3AD203B41FA5}">
                      <a16:colId xmlns:a16="http://schemas.microsoft.com/office/drawing/2014/main" val="1576444571"/>
                    </a:ext>
                  </a:extLst>
                </a:gridCol>
              </a:tblGrid>
              <a:tr h="243197">
                <a:tc>
                  <a:txBody>
                    <a:bodyPr/>
                    <a:lstStyle/>
                    <a:p>
                      <a:pPr algn="ctr" fontAlgn="ctr"/>
                      <a:r>
                        <a:rPr lang="zh-CN" altLang="en-US" sz="1050" b="0" i="0" u="none" strike="noStrike" dirty="0">
                          <a:solidFill>
                            <a:schemeClr val="tx1">
                              <a:lumMod val="50000"/>
                            </a:schemeClr>
                          </a:solidFill>
                          <a:effectLst/>
                          <a:latin typeface="+mn-lt"/>
                          <a:ea typeface="+mn-ea"/>
                          <a:cs typeface="+mn-ea"/>
                          <a:sym typeface="+mn-lt"/>
                        </a:rPr>
                        <a:t>参数</a:t>
                      </a:r>
                    </a:p>
                  </a:txBody>
                  <a:tcPr marL="3974" marR="3974" marT="3974"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2CDEC"/>
                    </a:solidFill>
                  </a:tcPr>
                </a:tc>
                <a:tc>
                  <a:txBody>
                    <a:bodyPr/>
                    <a:lstStyle/>
                    <a:p>
                      <a:pPr algn="ctr" fontAlgn="ctr"/>
                      <a:r>
                        <a:rPr lang="zh-CN" altLang="en-US" sz="1050" b="0" i="0" u="none" strike="noStrike" dirty="0">
                          <a:solidFill>
                            <a:schemeClr val="tx1">
                              <a:lumMod val="50000"/>
                            </a:schemeClr>
                          </a:solidFill>
                          <a:effectLst/>
                          <a:latin typeface="+mn-lt"/>
                          <a:ea typeface="+mn-ea"/>
                          <a:cs typeface="+mn-ea"/>
                          <a:sym typeface="+mn-lt"/>
                        </a:rPr>
                        <a:t>分析物</a:t>
                      </a:r>
                    </a:p>
                  </a:txBody>
                  <a:tcPr marL="3974" marR="3974" marT="3974"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2CDEC"/>
                    </a:solidFill>
                  </a:tcPr>
                </a:tc>
                <a:tc>
                  <a:txBody>
                    <a:bodyPr/>
                    <a:lstStyle/>
                    <a:p>
                      <a:pPr algn="ctr" fontAlgn="ctr"/>
                      <a:r>
                        <a:rPr lang="en-US" sz="1050" b="0" i="0" u="none" strike="noStrike" dirty="0">
                          <a:solidFill>
                            <a:schemeClr val="tx1">
                              <a:lumMod val="50000"/>
                            </a:schemeClr>
                          </a:solidFill>
                          <a:effectLst/>
                          <a:latin typeface="+mn-lt"/>
                          <a:ea typeface="+mn-ea"/>
                          <a:cs typeface="+mn-ea"/>
                          <a:sym typeface="+mn-lt"/>
                        </a:rPr>
                        <a:t>GMR (T/R) (%)</a:t>
                      </a:r>
                    </a:p>
                  </a:txBody>
                  <a:tcPr marL="3974" marR="3974" marT="3974"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2CDEC"/>
                    </a:solidFill>
                  </a:tcPr>
                </a:tc>
                <a:tc>
                  <a:txBody>
                    <a:bodyPr/>
                    <a:lstStyle/>
                    <a:p>
                      <a:pPr algn="ctr" fontAlgn="ctr"/>
                      <a:r>
                        <a:rPr lang="en-US" sz="1050" b="1" i="0" u="none" strike="noStrike" dirty="0">
                          <a:solidFill>
                            <a:schemeClr val="tx1">
                              <a:lumMod val="50000"/>
                            </a:schemeClr>
                          </a:solidFill>
                          <a:effectLst/>
                          <a:latin typeface="+mn-lt"/>
                          <a:ea typeface="+mn-ea"/>
                          <a:cs typeface="+mn-ea"/>
                          <a:sym typeface="+mn-lt"/>
                        </a:rPr>
                        <a:t>GMR</a:t>
                      </a:r>
                      <a:r>
                        <a:rPr lang="zh-CN" altLang="en-US" sz="1050" b="1" i="0" u="none" strike="noStrike" dirty="0">
                          <a:solidFill>
                            <a:schemeClr val="tx1">
                              <a:lumMod val="50000"/>
                            </a:schemeClr>
                          </a:solidFill>
                          <a:effectLst/>
                          <a:latin typeface="+mn-lt"/>
                          <a:ea typeface="+mn-ea"/>
                          <a:cs typeface="+mn-ea"/>
                          <a:sym typeface="+mn-lt"/>
                        </a:rPr>
                        <a:t>的 </a:t>
                      </a:r>
                      <a:r>
                        <a:rPr lang="en-US" altLang="zh-CN" sz="1050" b="1" i="0" u="none" strike="noStrike" dirty="0">
                          <a:solidFill>
                            <a:schemeClr val="tx1">
                              <a:lumMod val="50000"/>
                            </a:schemeClr>
                          </a:solidFill>
                          <a:effectLst/>
                          <a:latin typeface="+mn-lt"/>
                          <a:ea typeface="+mn-ea"/>
                          <a:cs typeface="+mn-ea"/>
                          <a:sym typeface="+mn-lt"/>
                        </a:rPr>
                        <a:t>90% CI</a:t>
                      </a:r>
                      <a:r>
                        <a:rPr lang="zh-CN" altLang="en-US" sz="1050" b="1" i="0" u="none" strike="noStrike" dirty="0">
                          <a:solidFill>
                            <a:schemeClr val="tx1">
                              <a:lumMod val="50000"/>
                            </a:schemeClr>
                          </a:solidFill>
                          <a:effectLst/>
                          <a:latin typeface="+mn-lt"/>
                          <a:ea typeface="+mn-ea"/>
                          <a:cs typeface="+mn-ea"/>
                          <a:sym typeface="+mn-lt"/>
                        </a:rPr>
                        <a:t> </a:t>
                      </a:r>
                      <a:r>
                        <a:rPr lang="en-US" altLang="zh-CN" sz="1050" b="1" i="0" u="none" strike="noStrike" dirty="0">
                          <a:solidFill>
                            <a:schemeClr val="tx1">
                              <a:lumMod val="50000"/>
                            </a:schemeClr>
                          </a:solidFill>
                          <a:effectLst/>
                          <a:latin typeface="+mn-lt"/>
                          <a:ea typeface="+mn-ea"/>
                          <a:cs typeface="+mn-ea"/>
                          <a:sym typeface="+mn-lt"/>
                        </a:rPr>
                        <a:t>(%)</a:t>
                      </a:r>
                    </a:p>
                  </a:txBody>
                  <a:tcPr marL="3974" marR="3974" marT="3974"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2CDEC"/>
                    </a:solidFill>
                  </a:tcPr>
                </a:tc>
                <a:extLst>
                  <a:ext uri="{0D108BD9-81ED-4DB2-BD59-A6C34878D82A}">
                    <a16:rowId xmlns:a16="http://schemas.microsoft.com/office/drawing/2014/main" val="536474471"/>
                  </a:ext>
                </a:extLst>
              </a:tr>
              <a:tr h="243197">
                <a:tc rowSpan="4">
                  <a:txBody>
                    <a:bodyPr/>
                    <a:lstStyle/>
                    <a:p>
                      <a:pPr algn="l" fontAlgn="ctr"/>
                      <a:r>
                        <a:rPr lang="en-US" altLang="zh-CN" sz="1050" b="0" i="0" kern="1200" dirty="0">
                          <a:solidFill>
                            <a:schemeClr val="tx1">
                              <a:lumMod val="50000"/>
                            </a:schemeClr>
                          </a:solidFill>
                          <a:effectLst/>
                          <a:latin typeface="+mn-lt"/>
                          <a:ea typeface="+mn-ea"/>
                          <a:cs typeface="+mn-ea"/>
                          <a:sym typeface="+mn-lt"/>
                        </a:rPr>
                        <a:t>AUC</a:t>
                      </a:r>
                      <a:r>
                        <a:rPr lang="en-US" altLang="zh-CN" sz="1050" b="0" i="0" kern="1200" baseline="-25000" dirty="0">
                          <a:solidFill>
                            <a:schemeClr val="tx1">
                              <a:lumMod val="50000"/>
                            </a:schemeClr>
                          </a:solidFill>
                          <a:effectLst/>
                          <a:latin typeface="+mn-lt"/>
                          <a:ea typeface="+mn-ea"/>
                          <a:cs typeface="+mn-ea"/>
                          <a:sym typeface="+mn-lt"/>
                        </a:rPr>
                        <a:t>0-24 </a:t>
                      </a:r>
                      <a:r>
                        <a:rPr lang="en-US" altLang="zh-CN" sz="1050" b="0" i="0" kern="1200" baseline="-25000" dirty="0" err="1">
                          <a:solidFill>
                            <a:schemeClr val="tx1">
                              <a:lumMod val="50000"/>
                            </a:schemeClr>
                          </a:solidFill>
                          <a:effectLst/>
                          <a:latin typeface="+mn-lt"/>
                          <a:ea typeface="+mn-ea"/>
                          <a:cs typeface="+mn-ea"/>
                          <a:sym typeface="+mn-lt"/>
                        </a:rPr>
                        <a:t>h,ss</a:t>
                      </a:r>
                      <a:endParaRPr lang="en-US" altLang="zh-CN" sz="1050" b="0" i="0" kern="1200" baseline="-25000" dirty="0">
                        <a:solidFill>
                          <a:schemeClr val="tx1">
                            <a:lumMod val="50000"/>
                          </a:schemeClr>
                        </a:solidFill>
                        <a:effectLst/>
                        <a:latin typeface="+mn-lt"/>
                        <a:ea typeface="+mn-ea"/>
                        <a:cs typeface="+mn-ea"/>
                        <a:sym typeface="+mn-lt"/>
                      </a:endParaRP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zh-CN" altLang="en-US" sz="1050" b="0" i="0" u="none" strike="noStrike" dirty="0">
                          <a:solidFill>
                            <a:schemeClr val="tx1">
                              <a:lumMod val="50000"/>
                            </a:schemeClr>
                          </a:solidFill>
                          <a:effectLst/>
                          <a:latin typeface="+mn-lt"/>
                          <a:ea typeface="+mn-ea"/>
                          <a:cs typeface="+mn-ea"/>
                          <a:sym typeface="+mn-lt"/>
                        </a:rPr>
                        <a:t>氘丁苯那嗪 </a:t>
                      </a:r>
                      <a:r>
                        <a:rPr lang="en-US" altLang="zh-CN" sz="1050" b="0" i="0" u="none" strike="noStrike" dirty="0">
                          <a:solidFill>
                            <a:schemeClr val="tx1">
                              <a:lumMod val="50000"/>
                            </a:schemeClr>
                          </a:solidFill>
                          <a:effectLst/>
                          <a:latin typeface="+mn-lt"/>
                          <a:ea typeface="+mn-ea"/>
                          <a:cs typeface="+mn-ea"/>
                          <a:sym typeface="+mn-lt"/>
                        </a:rPr>
                        <a:t>(</a:t>
                      </a:r>
                      <a:r>
                        <a:rPr lang="en-US" sz="1050" b="0" i="0" u="none" strike="noStrike" dirty="0" err="1">
                          <a:solidFill>
                            <a:schemeClr val="tx1">
                              <a:lumMod val="50000"/>
                            </a:schemeClr>
                          </a:solidFill>
                          <a:effectLst/>
                          <a:latin typeface="+mn-lt"/>
                          <a:ea typeface="+mn-ea"/>
                          <a:cs typeface="+mn-ea"/>
                          <a:sym typeface="+mn-lt"/>
                        </a:rPr>
                        <a:t>pg·h</a:t>
                      </a:r>
                      <a:r>
                        <a:rPr lang="en-US" sz="1050" b="0" i="0" u="none" strike="noStrike" dirty="0">
                          <a:solidFill>
                            <a:schemeClr val="tx1">
                              <a:lumMod val="50000"/>
                            </a:schemeClr>
                          </a:solidFill>
                          <a:effectLst/>
                          <a:latin typeface="+mn-lt"/>
                          <a:ea typeface="+mn-ea"/>
                          <a:cs typeface="+mn-ea"/>
                          <a:sym typeface="+mn-lt"/>
                        </a:rPr>
                        <a:t>/mL)</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0" i="0" u="none" strike="noStrike" dirty="0">
                          <a:solidFill>
                            <a:schemeClr val="tx1">
                              <a:lumMod val="50000"/>
                            </a:schemeClr>
                          </a:solidFill>
                          <a:effectLst/>
                          <a:latin typeface="+mn-lt"/>
                          <a:ea typeface="+mn-ea"/>
                          <a:cs typeface="+mn-ea"/>
                          <a:sym typeface="+mn-lt"/>
                        </a:rPr>
                        <a:t>115.2</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1" i="0" u="none" strike="noStrike" dirty="0">
                          <a:solidFill>
                            <a:schemeClr val="tx1">
                              <a:lumMod val="50000"/>
                            </a:schemeClr>
                          </a:solidFill>
                          <a:effectLst/>
                          <a:latin typeface="+mn-lt"/>
                          <a:ea typeface="+mn-ea"/>
                          <a:cs typeface="+mn-ea"/>
                          <a:sym typeface="+mn-lt"/>
                        </a:rPr>
                        <a:t>110.4 – 120.1</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9"/>
                    </a:solidFill>
                  </a:tcPr>
                </a:tc>
                <a:extLst>
                  <a:ext uri="{0D108BD9-81ED-4DB2-BD59-A6C34878D82A}">
                    <a16:rowId xmlns:a16="http://schemas.microsoft.com/office/drawing/2014/main" val="836048333"/>
                  </a:ext>
                </a:extLst>
              </a:tr>
              <a:tr h="243197">
                <a:tc vMerge="1">
                  <a:txBody>
                    <a:bodyPr/>
                    <a:lstStyle/>
                    <a:p>
                      <a:endParaRP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pt-BR" sz="1050" b="0" i="0" u="none" strike="noStrike" dirty="0">
                          <a:solidFill>
                            <a:schemeClr val="tx1">
                              <a:lumMod val="50000"/>
                            </a:schemeClr>
                          </a:solidFill>
                          <a:effectLst/>
                          <a:latin typeface="+mn-lt"/>
                          <a:ea typeface="+mn-ea"/>
                          <a:cs typeface="+mn-ea"/>
                          <a:sym typeface="+mn-lt"/>
                        </a:rPr>
                        <a:t>氘化 α-HTBZ (ng·h/mL)</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0" i="0" u="none" strike="noStrike" dirty="0">
                          <a:solidFill>
                            <a:schemeClr val="tx1">
                              <a:lumMod val="50000"/>
                            </a:schemeClr>
                          </a:solidFill>
                          <a:effectLst/>
                          <a:latin typeface="+mn-lt"/>
                          <a:ea typeface="+mn-ea"/>
                          <a:cs typeface="+mn-ea"/>
                          <a:sym typeface="+mn-lt"/>
                        </a:rPr>
                        <a:t>95.4</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1" i="0" u="none" strike="noStrike" dirty="0">
                          <a:solidFill>
                            <a:schemeClr val="tx1">
                              <a:lumMod val="50000"/>
                            </a:schemeClr>
                          </a:solidFill>
                          <a:effectLst/>
                          <a:latin typeface="+mn-lt"/>
                          <a:ea typeface="+mn-ea"/>
                          <a:cs typeface="+mn-ea"/>
                          <a:sym typeface="+mn-lt"/>
                        </a:rPr>
                        <a:t>94.1 – 96.7</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9"/>
                    </a:solidFill>
                  </a:tcPr>
                </a:tc>
                <a:extLst>
                  <a:ext uri="{0D108BD9-81ED-4DB2-BD59-A6C34878D82A}">
                    <a16:rowId xmlns:a16="http://schemas.microsoft.com/office/drawing/2014/main" val="1588050429"/>
                  </a:ext>
                </a:extLst>
              </a:tr>
              <a:tr h="243197">
                <a:tc vMerge="1">
                  <a:txBody>
                    <a:bodyPr/>
                    <a:lstStyle/>
                    <a:p>
                      <a:endParaRP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pt-BR" sz="1050" b="0" i="0" u="none" strike="noStrike" dirty="0">
                          <a:solidFill>
                            <a:schemeClr val="tx1">
                              <a:lumMod val="50000"/>
                            </a:schemeClr>
                          </a:solidFill>
                          <a:effectLst/>
                          <a:latin typeface="+mn-lt"/>
                          <a:ea typeface="+mn-ea"/>
                          <a:cs typeface="+mn-ea"/>
                          <a:sym typeface="+mn-lt"/>
                        </a:rPr>
                        <a:t>氘化 β-HTBZ (ng·h/mL)</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0" i="0" u="none" strike="noStrike" dirty="0">
                          <a:solidFill>
                            <a:schemeClr val="tx1">
                              <a:lumMod val="50000"/>
                            </a:schemeClr>
                          </a:solidFill>
                          <a:effectLst/>
                          <a:latin typeface="+mn-lt"/>
                          <a:ea typeface="+mn-ea"/>
                          <a:cs typeface="+mn-ea"/>
                          <a:sym typeface="+mn-lt"/>
                        </a:rPr>
                        <a:t>94.1</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1" i="0" u="none" strike="noStrike" dirty="0">
                          <a:solidFill>
                            <a:schemeClr val="tx1">
                              <a:lumMod val="50000"/>
                            </a:schemeClr>
                          </a:solidFill>
                          <a:effectLst/>
                          <a:latin typeface="+mn-lt"/>
                          <a:ea typeface="+mn-ea"/>
                          <a:cs typeface="+mn-ea"/>
                          <a:sym typeface="+mn-lt"/>
                        </a:rPr>
                        <a:t>92.4 – 95.9</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9"/>
                    </a:solidFill>
                  </a:tcPr>
                </a:tc>
                <a:extLst>
                  <a:ext uri="{0D108BD9-81ED-4DB2-BD59-A6C34878D82A}">
                    <a16:rowId xmlns:a16="http://schemas.microsoft.com/office/drawing/2014/main" val="704411535"/>
                  </a:ext>
                </a:extLst>
              </a:tr>
              <a:tr h="243197">
                <a:tc vMerge="1">
                  <a:txBody>
                    <a:bodyPr/>
                    <a:lstStyle/>
                    <a:p>
                      <a:endParaRPr dirty="0"/>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zh-CN" altLang="en-US" sz="1050" b="0" i="0" u="none" strike="noStrike" dirty="0">
                          <a:solidFill>
                            <a:schemeClr val="tx1">
                              <a:lumMod val="50000"/>
                            </a:schemeClr>
                          </a:solidFill>
                          <a:effectLst/>
                          <a:latin typeface="+mn-lt"/>
                          <a:ea typeface="+mn-ea"/>
                          <a:cs typeface="+mn-ea"/>
                          <a:sym typeface="+mn-lt"/>
                        </a:rPr>
                        <a:t>氘化总 </a:t>
                      </a:r>
                      <a:r>
                        <a:rPr lang="en-US" altLang="zh-CN" sz="1050" b="0" i="0" u="none" strike="noStrike" dirty="0">
                          <a:solidFill>
                            <a:schemeClr val="tx1">
                              <a:lumMod val="50000"/>
                            </a:schemeClr>
                          </a:solidFill>
                          <a:effectLst/>
                          <a:latin typeface="+mn-lt"/>
                          <a:ea typeface="+mn-ea"/>
                          <a:cs typeface="+mn-ea"/>
                          <a:sym typeface="+mn-lt"/>
                        </a:rPr>
                        <a:t>(</a:t>
                      </a:r>
                      <a:r>
                        <a:rPr lang="el-GR" sz="1050" b="0" i="0" u="none" strike="noStrike" dirty="0">
                          <a:solidFill>
                            <a:schemeClr val="tx1">
                              <a:lumMod val="50000"/>
                            </a:schemeClr>
                          </a:solidFill>
                          <a:effectLst/>
                          <a:latin typeface="+mn-lt"/>
                          <a:ea typeface="+mn-ea"/>
                          <a:cs typeface="+mn-ea"/>
                          <a:sym typeface="+mn-lt"/>
                        </a:rPr>
                        <a:t>α+β)-</a:t>
                      </a:r>
                      <a:r>
                        <a:rPr lang="en-US" sz="1050" b="0" i="0" u="none" strike="noStrike" dirty="0">
                          <a:solidFill>
                            <a:schemeClr val="tx1">
                              <a:lumMod val="50000"/>
                            </a:schemeClr>
                          </a:solidFill>
                          <a:effectLst/>
                          <a:latin typeface="+mn-lt"/>
                          <a:ea typeface="+mn-ea"/>
                          <a:cs typeface="+mn-ea"/>
                          <a:sym typeface="+mn-lt"/>
                        </a:rPr>
                        <a:t>HTBZ (</a:t>
                      </a:r>
                      <a:r>
                        <a:rPr lang="en-US" sz="1050" b="0" i="0" u="none" strike="noStrike" dirty="0" err="1">
                          <a:solidFill>
                            <a:schemeClr val="tx1">
                              <a:lumMod val="50000"/>
                            </a:schemeClr>
                          </a:solidFill>
                          <a:effectLst/>
                          <a:latin typeface="+mn-lt"/>
                          <a:ea typeface="+mn-ea"/>
                          <a:cs typeface="+mn-ea"/>
                          <a:sym typeface="+mn-lt"/>
                        </a:rPr>
                        <a:t>ng·h</a:t>
                      </a:r>
                      <a:r>
                        <a:rPr lang="en-US" sz="1050" b="0" i="0" u="none" strike="noStrike" dirty="0">
                          <a:solidFill>
                            <a:schemeClr val="tx1">
                              <a:lumMod val="50000"/>
                            </a:schemeClr>
                          </a:solidFill>
                          <a:effectLst/>
                          <a:latin typeface="+mn-lt"/>
                          <a:ea typeface="+mn-ea"/>
                          <a:cs typeface="+mn-ea"/>
                          <a:sym typeface="+mn-lt"/>
                        </a:rPr>
                        <a:t>/mL)</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0" i="0" u="none" strike="noStrike" dirty="0">
                          <a:solidFill>
                            <a:schemeClr val="tx1">
                              <a:lumMod val="50000"/>
                            </a:schemeClr>
                          </a:solidFill>
                          <a:effectLst/>
                          <a:latin typeface="+mn-lt"/>
                          <a:ea typeface="+mn-ea"/>
                          <a:cs typeface="+mn-ea"/>
                          <a:sym typeface="+mn-lt"/>
                        </a:rPr>
                        <a:t>95.1</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1" i="0" u="none" strike="noStrike" dirty="0">
                          <a:solidFill>
                            <a:schemeClr val="tx1">
                              <a:lumMod val="50000"/>
                            </a:schemeClr>
                          </a:solidFill>
                          <a:effectLst/>
                          <a:latin typeface="+mn-lt"/>
                          <a:ea typeface="+mn-ea"/>
                          <a:cs typeface="+mn-ea"/>
                          <a:sym typeface="+mn-lt"/>
                        </a:rPr>
                        <a:t>93.7 – 96.5</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9"/>
                    </a:solidFill>
                  </a:tcPr>
                </a:tc>
                <a:extLst>
                  <a:ext uri="{0D108BD9-81ED-4DB2-BD59-A6C34878D82A}">
                    <a16:rowId xmlns:a16="http://schemas.microsoft.com/office/drawing/2014/main" val="654443736"/>
                  </a:ext>
                </a:extLst>
              </a:tr>
              <a:tr h="243197">
                <a:tc>
                  <a:txBody>
                    <a:bodyPr/>
                    <a:lstStyle/>
                    <a:p>
                      <a:pPr algn="l" fontAlgn="ctr"/>
                      <a:r>
                        <a:rPr lang="en-US" altLang="zh-CN" sz="1050" kern="1200" dirty="0" err="1">
                          <a:solidFill>
                            <a:schemeClr val="tx1">
                              <a:lumMod val="50000"/>
                            </a:schemeClr>
                          </a:solidFill>
                          <a:latin typeface="+mn-lt"/>
                          <a:ea typeface="+mn-ea"/>
                          <a:cs typeface="+mn-ea"/>
                          <a:sym typeface="+mn-lt"/>
                        </a:rPr>
                        <a:t>C</a:t>
                      </a:r>
                      <a:r>
                        <a:rPr lang="en-US" altLang="zh-CN" sz="1050" kern="1200" baseline="-25000" dirty="0" err="1">
                          <a:solidFill>
                            <a:schemeClr val="tx1">
                              <a:lumMod val="50000"/>
                            </a:schemeClr>
                          </a:solidFill>
                          <a:latin typeface="+mn-lt"/>
                          <a:ea typeface="+mn-ea"/>
                          <a:cs typeface="+mn-ea"/>
                          <a:sym typeface="+mn-lt"/>
                        </a:rPr>
                        <a:t>max,ss</a:t>
                      </a:r>
                      <a:endParaRPr lang="en-US" sz="1050" b="0" i="0" u="none" strike="noStrike" dirty="0">
                        <a:solidFill>
                          <a:schemeClr val="tx1">
                            <a:lumMod val="50000"/>
                          </a:schemeClr>
                        </a:solidFill>
                        <a:effectLst/>
                        <a:latin typeface="+mn-lt"/>
                        <a:ea typeface="+mn-ea"/>
                        <a:cs typeface="+mn-ea"/>
                        <a:sym typeface="+mn-lt"/>
                      </a:endParaRP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zh-CN" altLang="en-US" sz="1050" b="0" i="0" u="none" strike="noStrike" dirty="0">
                          <a:solidFill>
                            <a:schemeClr val="tx1">
                              <a:lumMod val="50000"/>
                            </a:schemeClr>
                          </a:solidFill>
                          <a:effectLst/>
                          <a:latin typeface="+mn-lt"/>
                          <a:ea typeface="+mn-ea"/>
                          <a:cs typeface="+mn-ea"/>
                          <a:sym typeface="+mn-lt"/>
                        </a:rPr>
                        <a:t>氘丁苯那嗪 </a:t>
                      </a:r>
                      <a:r>
                        <a:rPr lang="en-US" altLang="zh-CN" sz="1050" b="0" i="0" u="none" strike="noStrike" dirty="0">
                          <a:solidFill>
                            <a:schemeClr val="tx1">
                              <a:lumMod val="50000"/>
                            </a:schemeClr>
                          </a:solidFill>
                          <a:effectLst/>
                          <a:latin typeface="+mn-lt"/>
                          <a:ea typeface="+mn-ea"/>
                          <a:cs typeface="+mn-ea"/>
                          <a:sym typeface="+mn-lt"/>
                        </a:rPr>
                        <a:t>(</a:t>
                      </a:r>
                      <a:r>
                        <a:rPr lang="en-US" sz="1050" b="0" i="0" u="none" strike="noStrike" dirty="0" err="1">
                          <a:solidFill>
                            <a:schemeClr val="tx1">
                              <a:lumMod val="50000"/>
                            </a:schemeClr>
                          </a:solidFill>
                          <a:effectLst/>
                          <a:latin typeface="+mn-lt"/>
                          <a:ea typeface="+mn-ea"/>
                          <a:cs typeface="+mn-ea"/>
                          <a:sym typeface="+mn-lt"/>
                        </a:rPr>
                        <a:t>pg</a:t>
                      </a:r>
                      <a:r>
                        <a:rPr lang="en-US" sz="1050" b="0" i="0" u="none" strike="noStrike" dirty="0">
                          <a:solidFill>
                            <a:schemeClr val="tx1">
                              <a:lumMod val="50000"/>
                            </a:schemeClr>
                          </a:solidFill>
                          <a:effectLst/>
                          <a:latin typeface="+mn-lt"/>
                          <a:ea typeface="+mn-ea"/>
                          <a:cs typeface="+mn-ea"/>
                          <a:sym typeface="+mn-lt"/>
                        </a:rPr>
                        <a:t>/mL)</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0" i="0" u="none" strike="noStrike" dirty="0">
                          <a:solidFill>
                            <a:schemeClr val="tx1">
                              <a:lumMod val="50000"/>
                            </a:schemeClr>
                          </a:solidFill>
                          <a:effectLst/>
                          <a:latin typeface="+mn-lt"/>
                          <a:ea typeface="+mn-ea"/>
                          <a:cs typeface="+mn-ea"/>
                          <a:sym typeface="+mn-lt"/>
                        </a:rPr>
                        <a:t>95.1</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zh-CN" sz="1050" b="1" i="0" u="none" strike="noStrike" dirty="0">
                          <a:solidFill>
                            <a:schemeClr val="tx1">
                              <a:lumMod val="50000"/>
                            </a:schemeClr>
                          </a:solidFill>
                          <a:effectLst/>
                          <a:latin typeface="+mn-lt"/>
                          <a:ea typeface="+mn-ea"/>
                          <a:cs typeface="+mn-ea"/>
                          <a:sym typeface="+mn-lt"/>
                        </a:rPr>
                        <a:t>90.6 – 99.8</a:t>
                      </a:r>
                    </a:p>
                  </a:txBody>
                  <a:tcPr marL="3974" marR="3974" marT="3974"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9"/>
                    </a:solidFill>
                  </a:tcPr>
                </a:tc>
                <a:extLst>
                  <a:ext uri="{0D108BD9-81ED-4DB2-BD59-A6C34878D82A}">
                    <a16:rowId xmlns:a16="http://schemas.microsoft.com/office/drawing/2014/main" val="1185539333"/>
                  </a:ext>
                </a:extLst>
              </a:tr>
            </a:tbl>
          </a:graphicData>
        </a:graphic>
      </p:graphicFrame>
      <p:graphicFrame>
        <p:nvGraphicFramePr>
          <p:cNvPr id="40" name="表格 39">
            <a:extLst>
              <a:ext uri="{FF2B5EF4-FFF2-40B4-BE49-F238E27FC236}">
                <a16:creationId xmlns:a16="http://schemas.microsoft.com/office/drawing/2014/main" id="{0544B3EC-161B-F1D6-AF75-88DE2F8F72C6}"/>
              </a:ext>
            </a:extLst>
          </p:cNvPr>
          <p:cNvGraphicFramePr>
            <a:graphicFrameLocks noGrp="1"/>
          </p:cNvGraphicFramePr>
          <p:nvPr>
            <p:extLst>
              <p:ext uri="{D42A27DB-BD31-4B8C-83A1-F6EECF244321}">
                <p14:modId xmlns:p14="http://schemas.microsoft.com/office/powerpoint/2010/main" val="2779759595"/>
              </p:ext>
            </p:extLst>
          </p:nvPr>
        </p:nvGraphicFramePr>
        <p:xfrm>
          <a:off x="339663" y="988494"/>
          <a:ext cx="5637679" cy="2345327"/>
        </p:xfrm>
        <a:graphic>
          <a:graphicData uri="http://schemas.openxmlformats.org/drawingml/2006/table">
            <a:tbl>
              <a:tblPr firstRow="1">
                <a:tableStyleId>{9DCAF9ED-07DC-4A11-8D7F-57B35C25682E}</a:tableStyleId>
              </a:tblPr>
              <a:tblGrid>
                <a:gridCol w="935838">
                  <a:extLst>
                    <a:ext uri="{9D8B030D-6E8A-4147-A177-3AD203B41FA5}">
                      <a16:colId xmlns:a16="http://schemas.microsoft.com/office/drawing/2014/main" val="2030224811"/>
                    </a:ext>
                  </a:extLst>
                </a:gridCol>
                <a:gridCol w="4701841">
                  <a:extLst>
                    <a:ext uri="{9D8B030D-6E8A-4147-A177-3AD203B41FA5}">
                      <a16:colId xmlns:a16="http://schemas.microsoft.com/office/drawing/2014/main" val="1297686773"/>
                    </a:ext>
                  </a:extLst>
                </a:gridCol>
              </a:tblGrid>
              <a:tr h="362720">
                <a:tc>
                  <a:txBody>
                    <a:bodyPr/>
                    <a:lstStyle/>
                    <a:p>
                      <a:pPr algn="ctr"/>
                      <a:r>
                        <a:rPr lang="zh-CN" altLang="en-US" sz="1400" dirty="0">
                          <a:solidFill>
                            <a:schemeClr val="tx1"/>
                          </a:solidFill>
                          <a:latin typeface="+mn-lt"/>
                          <a:ea typeface="+mn-ea"/>
                          <a:cs typeface="+mn-ea"/>
                          <a:sym typeface="+mn-lt"/>
                        </a:rPr>
                        <a:t>发布组织</a:t>
                      </a:r>
                    </a:p>
                  </a:txBody>
                  <a:tcPr anchor="ctr">
                    <a:lnL w="9525" cap="flat" cmpd="sng" algn="ctr">
                      <a:solidFill>
                        <a:srgbClr val="0031A7"/>
                      </a:solidFill>
                      <a:prstDash val="solid"/>
                      <a:round/>
                      <a:headEnd type="none" w="med" len="med"/>
                      <a:tailEnd type="none" w="med" len="med"/>
                    </a:lnL>
                    <a:lnR>
                      <a:noFill/>
                    </a:lnR>
                    <a:lnT w="9525" cap="flat" cmpd="sng" algn="ctr">
                      <a:solidFill>
                        <a:srgbClr val="0031A7"/>
                      </a:solidFill>
                      <a:prstDash val="solid"/>
                      <a:round/>
                      <a:headEnd type="none" w="med" len="med"/>
                      <a:tailEnd type="none" w="med" len="med"/>
                    </a:lnT>
                    <a:lnB w="9525" cap="flat" cmpd="sng" algn="ctr">
                      <a:solidFill>
                        <a:srgbClr val="0031A7"/>
                      </a:solidFill>
                      <a:prstDash val="solid"/>
                      <a:round/>
                      <a:headEnd type="none" w="med" len="med"/>
                      <a:tailEnd type="none" w="med" len="med"/>
                    </a:lnB>
                    <a:lnTlToBr w="12700" cmpd="sng">
                      <a:noFill/>
                      <a:prstDash val="solid"/>
                    </a:lnTlToBr>
                    <a:lnBlToTr w="12700" cmpd="sng">
                      <a:noFill/>
                      <a:prstDash val="solid"/>
                    </a:lnBlToTr>
                    <a:solidFill>
                      <a:srgbClr val="BDD4EF"/>
                    </a:solidFill>
                  </a:tcPr>
                </a:tc>
                <a:tc>
                  <a:txBody>
                    <a:bodyPr/>
                    <a:lstStyle/>
                    <a:p>
                      <a:pPr algn="ctr"/>
                      <a:r>
                        <a:rPr lang="zh-CN" altLang="en-US" sz="1400" dirty="0">
                          <a:solidFill>
                            <a:schemeClr val="tx1"/>
                          </a:solidFill>
                          <a:latin typeface="+mn-lt"/>
                          <a:ea typeface="+mn-ea"/>
                          <a:cs typeface="+mn-ea"/>
                          <a:sym typeface="+mn-lt"/>
                        </a:rPr>
                        <a:t>氘丁苯那嗪被国内外指南推荐为</a:t>
                      </a:r>
                      <a:r>
                        <a:rPr lang="en-US" altLang="zh-CN" sz="1400" dirty="0">
                          <a:solidFill>
                            <a:schemeClr val="tx1"/>
                          </a:solidFill>
                          <a:latin typeface="+mn-lt"/>
                          <a:ea typeface="+mn-ea"/>
                          <a:cs typeface="+mn-ea"/>
                          <a:sym typeface="+mn-lt"/>
                        </a:rPr>
                        <a:t>TD</a:t>
                      </a:r>
                      <a:r>
                        <a:rPr lang="zh-CN" altLang="en-US" sz="1400" dirty="0">
                          <a:solidFill>
                            <a:schemeClr val="tx1"/>
                          </a:solidFill>
                          <a:latin typeface="+mn-lt"/>
                          <a:ea typeface="+mn-ea"/>
                          <a:cs typeface="+mn-ea"/>
                          <a:sym typeface="+mn-lt"/>
                        </a:rPr>
                        <a:t>和</a:t>
                      </a:r>
                      <a:r>
                        <a:rPr lang="en-US" altLang="zh-CN" sz="1400" dirty="0">
                          <a:solidFill>
                            <a:schemeClr val="tx1"/>
                          </a:solidFill>
                          <a:latin typeface="+mn-lt"/>
                          <a:ea typeface="+mn-ea"/>
                          <a:cs typeface="+mn-ea"/>
                          <a:sym typeface="+mn-lt"/>
                        </a:rPr>
                        <a:t>HD</a:t>
                      </a:r>
                      <a:r>
                        <a:rPr lang="zh-CN" altLang="en-US" sz="1400" dirty="0">
                          <a:solidFill>
                            <a:schemeClr val="tx1"/>
                          </a:solidFill>
                          <a:latin typeface="+mn-lt"/>
                          <a:ea typeface="+mn-ea"/>
                          <a:cs typeface="+mn-ea"/>
                          <a:sym typeface="+mn-lt"/>
                        </a:rPr>
                        <a:t>一线治疗选择</a:t>
                      </a:r>
                    </a:p>
                  </a:txBody>
                  <a:tcPr anchor="ctr">
                    <a:lnL>
                      <a:noFill/>
                    </a:lnL>
                    <a:lnR w="9525" cap="flat" cmpd="sng" algn="ctr">
                      <a:solidFill>
                        <a:srgbClr val="0031A7"/>
                      </a:solidFill>
                      <a:prstDash val="solid"/>
                      <a:round/>
                      <a:headEnd type="none" w="med" len="med"/>
                      <a:tailEnd type="none" w="med" len="med"/>
                    </a:lnR>
                    <a:lnT w="9525" cap="flat" cmpd="sng" algn="ctr">
                      <a:solidFill>
                        <a:srgbClr val="0031A7"/>
                      </a:solidFill>
                      <a:prstDash val="solid"/>
                      <a:round/>
                      <a:headEnd type="none" w="med" len="med"/>
                      <a:tailEnd type="none" w="med" len="med"/>
                    </a:lnT>
                    <a:lnB w="9525" cap="flat" cmpd="sng" algn="ctr">
                      <a:solidFill>
                        <a:srgbClr val="0031A7"/>
                      </a:solidFill>
                      <a:prstDash val="solid"/>
                      <a:round/>
                      <a:headEnd type="none" w="med" len="med"/>
                      <a:tailEnd type="none" w="med" len="med"/>
                    </a:lnB>
                    <a:lnTlToBr w="12700" cmpd="sng">
                      <a:noFill/>
                      <a:prstDash val="solid"/>
                    </a:lnTlToBr>
                    <a:lnBlToTr w="12700" cmpd="sng">
                      <a:noFill/>
                      <a:prstDash val="solid"/>
                    </a:lnBlToTr>
                    <a:solidFill>
                      <a:srgbClr val="BDD4EF"/>
                    </a:solidFill>
                  </a:tcPr>
                </a:tc>
                <a:extLst>
                  <a:ext uri="{0D108BD9-81ED-4DB2-BD59-A6C34878D82A}">
                    <a16:rowId xmlns:a16="http://schemas.microsoft.com/office/drawing/2014/main" val="4292402303"/>
                  </a:ext>
                </a:extLst>
              </a:tr>
              <a:tr h="302295">
                <a:tc>
                  <a:txBody>
                    <a:bodyPr/>
                    <a:lstStyle/>
                    <a:p>
                      <a:pPr algn="l"/>
                      <a:endParaRPr lang="zh-CN" altLang="en-US" sz="1100" dirty="0">
                        <a:latin typeface="+mn-lt"/>
                        <a:ea typeface="+mn-ea"/>
                        <a:cs typeface="+mn-ea"/>
                        <a:sym typeface="+mn-lt"/>
                      </a:endParaRPr>
                    </a:p>
                  </a:txBody>
                  <a:tcPr anchor="ctr">
                    <a:lnL w="12700" cap="flat" cmpd="sng" algn="ctr">
                      <a:noFill/>
                      <a:prstDash val="solid"/>
                      <a:round/>
                      <a:headEnd type="none" w="med" len="med"/>
                      <a:tailEnd type="none" w="med" len="med"/>
                    </a:lnL>
                    <a:lnR>
                      <a:noFill/>
                    </a:lnR>
                    <a:lnT w="9525" cap="flat" cmpd="sng" algn="ctr">
                      <a:solidFill>
                        <a:srgbClr val="0031A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100" dirty="0">
                          <a:latin typeface="+mn-lt"/>
                          <a:ea typeface="+mn-ea"/>
                          <a:cs typeface="+mn-ea"/>
                          <a:sym typeface="+mn-lt"/>
                        </a:rPr>
                        <a:t>中国精神分裂症防治指南（</a:t>
                      </a:r>
                      <a:r>
                        <a:rPr lang="en-US" altLang="zh-CN" sz="1100" dirty="0">
                          <a:latin typeface="+mn-lt"/>
                          <a:ea typeface="+mn-ea"/>
                          <a:cs typeface="+mn-ea"/>
                          <a:sym typeface="+mn-lt"/>
                        </a:rPr>
                        <a:t>2025</a:t>
                      </a:r>
                      <a:r>
                        <a:rPr lang="zh-CN" altLang="en-US" sz="1100" dirty="0">
                          <a:latin typeface="+mn-lt"/>
                          <a:ea typeface="+mn-ea"/>
                          <a:cs typeface="+mn-ea"/>
                          <a:sym typeface="+mn-lt"/>
                        </a:rPr>
                        <a:t>版）</a:t>
                      </a:r>
                    </a:p>
                  </a:txBody>
                  <a:tcPr anchor="ctr">
                    <a:lnL>
                      <a:noFill/>
                    </a:lnL>
                    <a:lnR w="12700" cmpd="sng">
                      <a:noFill/>
                    </a:lnR>
                    <a:lnT w="9525" cap="flat" cmpd="sng" algn="ctr">
                      <a:solidFill>
                        <a:srgbClr val="0031A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629003"/>
                  </a:ext>
                </a:extLst>
              </a:tr>
              <a:tr h="302295">
                <a:tc>
                  <a:txBody>
                    <a:bodyPr/>
                    <a:lstStyle/>
                    <a:p>
                      <a:pPr algn="l"/>
                      <a:endParaRPr lang="zh-CN" altLang="en-US" sz="1100" dirty="0">
                        <a:latin typeface="+mn-lt"/>
                        <a:ea typeface="+mn-ea"/>
                        <a:cs typeface="+mn-ea"/>
                        <a:sym typeface="+mn-l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100" dirty="0">
                          <a:latin typeface="+mn-lt"/>
                          <a:ea typeface="+mn-ea"/>
                          <a:cs typeface="+mn-ea"/>
                          <a:sym typeface="+mn-lt"/>
                        </a:rPr>
                        <a:t>氘丁苯那嗪治疗迟发性运动障碍临床应用指导建议（</a:t>
                      </a:r>
                      <a:r>
                        <a:rPr lang="en-US" altLang="zh-CN" sz="1100" dirty="0">
                          <a:latin typeface="+mn-lt"/>
                          <a:ea typeface="+mn-ea"/>
                          <a:cs typeface="+mn-ea"/>
                          <a:sym typeface="+mn-lt"/>
                        </a:rPr>
                        <a:t>2025</a:t>
                      </a:r>
                      <a:r>
                        <a:rPr lang="zh-CN" altLang="en-US" sz="1100" dirty="0">
                          <a:latin typeface="+mn-lt"/>
                          <a:ea typeface="+mn-ea"/>
                          <a:cs typeface="+mn-ea"/>
                          <a:sym typeface="+mn-lt"/>
                        </a:rPr>
                        <a:t>）</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3893697"/>
                  </a:ext>
                </a:extLst>
              </a:tr>
              <a:tr h="302295">
                <a:tc>
                  <a:txBody>
                    <a:bodyPr/>
                    <a:lstStyle/>
                    <a:p>
                      <a:pPr algn="l"/>
                      <a:endParaRPr lang="zh-CN" altLang="en-US" sz="1100" dirty="0">
                        <a:latin typeface="+mn-lt"/>
                        <a:ea typeface="+mn-ea"/>
                        <a:cs typeface="+mn-ea"/>
                        <a:sym typeface="+mn-l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100" dirty="0">
                          <a:latin typeface="+mn-lt"/>
                          <a:ea typeface="+mn-ea"/>
                          <a:cs typeface="+mn-ea"/>
                          <a:sym typeface="+mn-lt"/>
                        </a:rPr>
                        <a:t>Treatment Recommendations for Tardive Dyskinesia</a:t>
                      </a:r>
                      <a:r>
                        <a:rPr lang="zh-CN" altLang="en-US" sz="1100" dirty="0">
                          <a:latin typeface="+mn-lt"/>
                          <a:ea typeface="+mn-ea"/>
                          <a:cs typeface="+mn-ea"/>
                          <a:sym typeface="+mn-lt"/>
                        </a:rPr>
                        <a:t>（</a:t>
                      </a:r>
                      <a:r>
                        <a:rPr lang="en-US" altLang="zh-CN" sz="1100" dirty="0">
                          <a:latin typeface="+mn-lt"/>
                          <a:ea typeface="+mn-ea"/>
                          <a:cs typeface="+mn-ea"/>
                          <a:sym typeface="+mn-lt"/>
                        </a:rPr>
                        <a:t>2019</a:t>
                      </a:r>
                      <a:r>
                        <a:rPr lang="zh-CN" altLang="en-US" sz="1100" dirty="0">
                          <a:latin typeface="+mn-lt"/>
                          <a:ea typeface="+mn-ea"/>
                          <a:cs typeface="+mn-ea"/>
                          <a:sym typeface="+mn-lt"/>
                        </a:rPr>
                        <a:t>）</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0788497"/>
                  </a:ext>
                </a:extLst>
              </a:tr>
              <a:tr h="471132">
                <a:tc>
                  <a:txBody>
                    <a:bodyPr/>
                    <a:lstStyle/>
                    <a:p>
                      <a:pPr algn="l"/>
                      <a:endParaRPr lang="zh-CN" altLang="en-US" sz="1100" dirty="0">
                        <a:latin typeface="+mn-lt"/>
                        <a:ea typeface="+mn-ea"/>
                        <a:cs typeface="+mn-ea"/>
                        <a:sym typeface="+mn-l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100" dirty="0">
                          <a:latin typeface="+mn-lt"/>
                          <a:ea typeface="+mn-ea"/>
                          <a:cs typeface="+mn-ea"/>
                          <a:sym typeface="+mn-lt"/>
                        </a:rPr>
                        <a:t>Updating the recommendations for treatment of tardive syndromes: A systematic review of new evidence and practical treatment algorithm</a:t>
                      </a:r>
                      <a:r>
                        <a:rPr lang="zh-CN" altLang="en-US" sz="1100" dirty="0">
                          <a:latin typeface="+mn-lt"/>
                          <a:ea typeface="+mn-ea"/>
                          <a:cs typeface="+mn-ea"/>
                          <a:sym typeface="+mn-lt"/>
                        </a:rPr>
                        <a:t>（</a:t>
                      </a:r>
                      <a:r>
                        <a:rPr lang="en-US" altLang="zh-CN" sz="1100" dirty="0">
                          <a:latin typeface="+mn-lt"/>
                          <a:ea typeface="+mn-ea"/>
                          <a:cs typeface="+mn-ea"/>
                          <a:sym typeface="+mn-lt"/>
                        </a:rPr>
                        <a:t>2018</a:t>
                      </a:r>
                      <a:r>
                        <a:rPr lang="zh-CN" altLang="en-US" sz="1100" dirty="0">
                          <a:latin typeface="+mn-lt"/>
                          <a:ea typeface="+mn-ea"/>
                          <a:cs typeface="+mn-ea"/>
                          <a:sym typeface="+mn-lt"/>
                        </a:rPr>
                        <a:t>）</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3824362"/>
                  </a:ext>
                </a:extLst>
              </a:tr>
              <a:tr h="302295">
                <a:tc>
                  <a:txBody>
                    <a:bodyPr/>
                    <a:lstStyle/>
                    <a:p>
                      <a:pPr algn="l"/>
                      <a:endParaRPr lang="zh-CN" altLang="en-US" sz="1100" dirty="0">
                        <a:latin typeface="+mn-lt"/>
                        <a:ea typeface="+mn-ea"/>
                        <a:cs typeface="+mn-ea"/>
                        <a:sym typeface="+mn-l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100" dirty="0">
                          <a:latin typeface="+mn-lt"/>
                          <a:ea typeface="+mn-ea"/>
                          <a:cs typeface="+mn-ea"/>
                          <a:sym typeface="+mn-lt"/>
                        </a:rPr>
                        <a:t>中国亨廷顿病诊治指南（</a:t>
                      </a:r>
                      <a:r>
                        <a:rPr lang="en-US" altLang="zh-CN" sz="1100" dirty="0">
                          <a:latin typeface="+mn-lt"/>
                          <a:ea typeface="+mn-ea"/>
                          <a:cs typeface="+mn-ea"/>
                          <a:sym typeface="+mn-lt"/>
                        </a:rPr>
                        <a:t>2023</a:t>
                      </a:r>
                      <a:r>
                        <a:rPr lang="zh-CN" altLang="en-US" sz="1100" dirty="0">
                          <a:latin typeface="+mn-lt"/>
                          <a:ea typeface="+mn-ea"/>
                          <a:cs typeface="+mn-ea"/>
                          <a:sym typeface="+mn-lt"/>
                        </a:rPr>
                        <a:t>）</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77619"/>
                  </a:ext>
                </a:extLst>
              </a:tr>
              <a:tr h="302295">
                <a:tc>
                  <a:txBody>
                    <a:bodyPr/>
                    <a:lstStyle/>
                    <a:p>
                      <a:pPr algn="l"/>
                      <a:endParaRPr lang="zh-CN" altLang="en-US" sz="1100" dirty="0">
                        <a:latin typeface="+mn-lt"/>
                        <a:ea typeface="+mn-ea"/>
                        <a:cs typeface="+mn-ea"/>
                        <a:sym typeface="+mn-lt"/>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rgbClr val="0031A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100" dirty="0">
                          <a:latin typeface="+mn-lt"/>
                          <a:ea typeface="+mn-ea"/>
                          <a:cs typeface="+mn-ea"/>
                          <a:sym typeface="+mn-lt"/>
                        </a:rPr>
                        <a:t>International Guidelines for the Treatment of Huntington’s Disease</a:t>
                      </a:r>
                      <a:r>
                        <a:rPr lang="zh-CN" altLang="en-US" sz="1100" dirty="0">
                          <a:latin typeface="+mn-lt"/>
                          <a:ea typeface="+mn-ea"/>
                          <a:cs typeface="+mn-ea"/>
                          <a:sym typeface="+mn-lt"/>
                        </a:rPr>
                        <a:t>（</a:t>
                      </a:r>
                      <a:r>
                        <a:rPr lang="en-US" altLang="zh-CN" sz="1100" dirty="0">
                          <a:latin typeface="+mn-lt"/>
                          <a:ea typeface="+mn-ea"/>
                          <a:cs typeface="+mn-ea"/>
                          <a:sym typeface="+mn-lt"/>
                        </a:rPr>
                        <a:t>2019</a:t>
                      </a:r>
                      <a:r>
                        <a:rPr lang="zh-CN" altLang="en-US" sz="1100" dirty="0">
                          <a:latin typeface="+mn-lt"/>
                          <a:ea typeface="+mn-ea"/>
                          <a:cs typeface="+mn-ea"/>
                          <a:sym typeface="+mn-lt"/>
                        </a:rPr>
                        <a:t>）</a:t>
                      </a:r>
                    </a:p>
                  </a:txBody>
                  <a:tcPr anchor="ctr">
                    <a:lnL>
                      <a:noFill/>
                    </a:lnL>
                    <a:lnR w="12700" cmpd="sng">
                      <a:noFill/>
                    </a:lnR>
                    <a:lnT w="12700" cap="flat" cmpd="sng" algn="ctr">
                      <a:noFill/>
                      <a:prstDash val="solid"/>
                      <a:round/>
                      <a:headEnd type="none" w="med" len="med"/>
                      <a:tailEnd type="none" w="med" len="med"/>
                    </a:lnT>
                    <a:lnB w="9525" cap="flat" cmpd="sng" algn="ctr">
                      <a:solidFill>
                        <a:srgbClr val="0031A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053473"/>
                  </a:ext>
                </a:extLst>
              </a:tr>
            </a:tbl>
          </a:graphicData>
        </a:graphic>
      </p:graphicFrame>
      <p:pic>
        <p:nvPicPr>
          <p:cNvPr id="41" name="图片 40">
            <a:extLst>
              <a:ext uri="{FF2B5EF4-FFF2-40B4-BE49-F238E27FC236}">
                <a16:creationId xmlns:a16="http://schemas.microsoft.com/office/drawing/2014/main" id="{E7DDDD32-6E36-3429-EF80-21E0D4356B33}"/>
              </a:ext>
            </a:extLst>
          </p:cNvPr>
          <p:cNvPicPr>
            <a:picLocks noChangeAspect="1"/>
          </p:cNvPicPr>
          <p:nvPr/>
        </p:nvPicPr>
        <p:blipFill>
          <a:blip r:embed="rId6"/>
          <a:stretch>
            <a:fillRect/>
          </a:stretch>
        </p:blipFill>
        <p:spPr>
          <a:xfrm>
            <a:off x="513219" y="3092225"/>
            <a:ext cx="400257" cy="183791"/>
          </a:xfrm>
          <a:prstGeom prst="rect">
            <a:avLst/>
          </a:prstGeom>
        </p:spPr>
      </p:pic>
      <p:pic>
        <p:nvPicPr>
          <p:cNvPr id="42" name="图片 41">
            <a:extLst>
              <a:ext uri="{FF2B5EF4-FFF2-40B4-BE49-F238E27FC236}">
                <a16:creationId xmlns:a16="http://schemas.microsoft.com/office/drawing/2014/main" id="{601D717F-3177-AED5-E4FD-48E9C9E5D2E2}"/>
              </a:ext>
            </a:extLst>
          </p:cNvPr>
          <p:cNvPicPr>
            <a:picLocks noChangeAspect="1"/>
          </p:cNvPicPr>
          <p:nvPr/>
        </p:nvPicPr>
        <p:blipFill>
          <a:blip r:embed="rId7"/>
          <a:stretch>
            <a:fillRect/>
          </a:stretch>
        </p:blipFill>
        <p:spPr>
          <a:xfrm>
            <a:off x="536634" y="1997618"/>
            <a:ext cx="400257" cy="248435"/>
          </a:xfrm>
          <a:prstGeom prst="rect">
            <a:avLst/>
          </a:prstGeom>
        </p:spPr>
      </p:pic>
      <p:sp>
        <p:nvSpPr>
          <p:cNvPr id="43" name="object 29">
            <a:extLst>
              <a:ext uri="{FF2B5EF4-FFF2-40B4-BE49-F238E27FC236}">
                <a16:creationId xmlns:a16="http://schemas.microsoft.com/office/drawing/2014/main" id="{4B15F901-B31A-E6A7-0D56-65ED68E8715A}"/>
              </a:ext>
            </a:extLst>
          </p:cNvPr>
          <p:cNvSpPr/>
          <p:nvPr/>
        </p:nvSpPr>
        <p:spPr>
          <a:xfrm>
            <a:off x="583226" y="1371864"/>
            <a:ext cx="260243" cy="258010"/>
          </a:xfrm>
          <a:prstGeom prst="rect">
            <a:avLst/>
          </a:prstGeom>
          <a:blipFill>
            <a:blip r:embed="rId8" cstate="print"/>
            <a:stretch>
              <a:fillRect/>
            </a:stretch>
          </a:blipFill>
        </p:spPr>
        <p:txBody>
          <a:bodyPr wrap="square" lIns="0" tIns="0" rIns="0" bIns="0" rtlCol="0"/>
          <a:lstStyle/>
          <a:p>
            <a:endParaRPr sz="1100" dirty="0">
              <a:cs typeface="+mn-ea"/>
              <a:sym typeface="+mn-lt"/>
            </a:endParaRPr>
          </a:p>
        </p:txBody>
      </p:sp>
      <p:sp>
        <p:nvSpPr>
          <p:cNvPr id="44" name="object 29">
            <a:extLst>
              <a:ext uri="{FF2B5EF4-FFF2-40B4-BE49-F238E27FC236}">
                <a16:creationId xmlns:a16="http://schemas.microsoft.com/office/drawing/2014/main" id="{1498B134-1051-4161-A4CD-7575D28734AB}"/>
              </a:ext>
            </a:extLst>
          </p:cNvPr>
          <p:cNvSpPr/>
          <p:nvPr/>
        </p:nvSpPr>
        <p:spPr>
          <a:xfrm>
            <a:off x="583226" y="2744718"/>
            <a:ext cx="260243" cy="258010"/>
          </a:xfrm>
          <a:prstGeom prst="rect">
            <a:avLst/>
          </a:prstGeom>
          <a:blipFill>
            <a:blip r:embed="rId8" cstate="print"/>
            <a:stretch>
              <a:fillRect/>
            </a:stretch>
          </a:blipFill>
        </p:spPr>
        <p:txBody>
          <a:bodyPr wrap="square" lIns="0" tIns="0" rIns="0" bIns="0" rtlCol="0"/>
          <a:lstStyle/>
          <a:p>
            <a:endParaRPr sz="1100" dirty="0">
              <a:cs typeface="+mn-ea"/>
              <a:sym typeface="+mn-lt"/>
            </a:endParaRPr>
          </a:p>
        </p:txBody>
      </p:sp>
      <p:pic>
        <p:nvPicPr>
          <p:cNvPr id="45" name="图片 44">
            <a:extLst>
              <a:ext uri="{FF2B5EF4-FFF2-40B4-BE49-F238E27FC236}">
                <a16:creationId xmlns:a16="http://schemas.microsoft.com/office/drawing/2014/main" id="{7C41FAAE-0B79-95E6-727D-0220D28A9EBA}"/>
              </a:ext>
            </a:extLst>
          </p:cNvPr>
          <p:cNvPicPr>
            <a:picLocks noChangeAspect="1"/>
          </p:cNvPicPr>
          <p:nvPr/>
        </p:nvPicPr>
        <p:blipFill>
          <a:blip r:embed="rId9"/>
          <a:stretch>
            <a:fillRect/>
          </a:stretch>
        </p:blipFill>
        <p:spPr>
          <a:xfrm>
            <a:off x="583226" y="1686477"/>
            <a:ext cx="260243" cy="263057"/>
          </a:xfrm>
          <a:prstGeom prst="rect">
            <a:avLst/>
          </a:prstGeom>
        </p:spPr>
      </p:pic>
      <p:pic>
        <p:nvPicPr>
          <p:cNvPr id="46" name="图片 45">
            <a:extLst>
              <a:ext uri="{FF2B5EF4-FFF2-40B4-BE49-F238E27FC236}">
                <a16:creationId xmlns:a16="http://schemas.microsoft.com/office/drawing/2014/main" id="{CD45BA82-67FC-8D7F-5F9B-8E019753974F}"/>
              </a:ext>
            </a:extLst>
          </p:cNvPr>
          <p:cNvPicPr>
            <a:picLocks noChangeAspect="1"/>
          </p:cNvPicPr>
          <p:nvPr/>
        </p:nvPicPr>
        <p:blipFill>
          <a:blip r:embed="rId10"/>
          <a:stretch>
            <a:fillRect/>
          </a:stretch>
        </p:blipFill>
        <p:spPr>
          <a:xfrm>
            <a:off x="583227" y="2386773"/>
            <a:ext cx="260243" cy="260243"/>
          </a:xfrm>
          <a:prstGeom prst="rect">
            <a:avLst/>
          </a:prstGeom>
        </p:spPr>
      </p:pic>
      <p:sp>
        <p:nvSpPr>
          <p:cNvPr id="47" name="矩形 46">
            <a:extLst>
              <a:ext uri="{FF2B5EF4-FFF2-40B4-BE49-F238E27FC236}">
                <a16:creationId xmlns:a16="http://schemas.microsoft.com/office/drawing/2014/main" id="{EE59E017-60EA-2B9D-BFC6-25025F7B2A89}"/>
              </a:ext>
            </a:extLst>
          </p:cNvPr>
          <p:cNvSpPr/>
          <p:nvPr/>
        </p:nvSpPr>
        <p:spPr>
          <a:xfrm>
            <a:off x="6214658" y="1424545"/>
            <a:ext cx="5637679" cy="4774930"/>
          </a:xfrm>
          <a:prstGeom prst="rect">
            <a:avLst/>
          </a:prstGeom>
          <a:solidFill>
            <a:sysClr val="window" lastClr="FFFFFF"/>
          </a:solidFill>
          <a:ln w="19050" cap="flat" cmpd="sng" algn="ctr">
            <a:solidFill>
              <a:srgbClr val="0031A7"/>
            </a:solidFill>
            <a:prstDash val="solid"/>
            <a:miter lim="800000"/>
          </a:ln>
          <a:effectLst/>
        </p:spPr>
        <p:txBody>
          <a:bodyPr wrap="square" rtlCol="0" anchor="ctr">
            <a:noAutofit/>
          </a:bodyPr>
          <a:lstStyle/>
          <a:p>
            <a:endParaRPr lang="zh-CN" altLang="en-US" sz="1400" kern="0">
              <a:solidFill>
                <a:prstClr val="white"/>
              </a:solidFill>
              <a:cs typeface="+mn-ea"/>
              <a:sym typeface="+mn-lt"/>
            </a:endParaRPr>
          </a:p>
        </p:txBody>
      </p:sp>
      <p:sp>
        <p:nvSpPr>
          <p:cNvPr id="48" name="文本框 47">
            <a:extLst>
              <a:ext uri="{FF2B5EF4-FFF2-40B4-BE49-F238E27FC236}">
                <a16:creationId xmlns:a16="http://schemas.microsoft.com/office/drawing/2014/main" id="{C1A0484D-99A6-6B47-7DBD-4A4A0F453ED0}"/>
              </a:ext>
            </a:extLst>
          </p:cNvPr>
          <p:cNvSpPr txBox="1"/>
          <p:nvPr/>
        </p:nvSpPr>
        <p:spPr>
          <a:xfrm>
            <a:off x="6214658" y="972693"/>
            <a:ext cx="5637679" cy="372043"/>
          </a:xfrm>
          <a:prstGeom prst="rect">
            <a:avLst/>
          </a:prstGeom>
          <a:solidFill>
            <a:srgbClr val="B2CDEC">
              <a:alpha val="86000"/>
            </a:srgbClr>
          </a:solidFill>
          <a:ln>
            <a:solidFill>
              <a:srgbClr val="0031A7"/>
            </a:solidFill>
          </a:ln>
        </p:spPr>
        <p:txBody>
          <a:bodyPr wrap="square" rtlCol="0" anchor="ctr">
            <a:noAutofit/>
          </a:bodyPr>
          <a:lstStyle>
            <a:defPPr>
              <a:defRPr lang="en-US"/>
            </a:defPPr>
            <a:lvl1pPr algn="ctr">
              <a:lnSpc>
                <a:spcPct val="120000"/>
              </a:lnSpc>
              <a:defRPr sz="1600" b="1">
                <a:solidFill>
                  <a:schemeClr val="tx1">
                    <a:lumMod val="50000"/>
                  </a:schemeClr>
                </a:solidFill>
                <a:cs typeface="+mn-ea"/>
              </a:defRPr>
            </a:lvl1pPr>
          </a:lstStyle>
          <a:p>
            <a:r>
              <a:rPr lang="zh-CN" altLang="en-US" dirty="0">
                <a:sym typeface="+mn-lt"/>
              </a:rPr>
              <a:t>在</a:t>
            </a:r>
            <a:r>
              <a:rPr lang="en-US" altLang="zh-CN" dirty="0">
                <a:sym typeface="+mn-lt"/>
              </a:rPr>
              <a:t>TD</a:t>
            </a:r>
            <a:r>
              <a:rPr lang="zh-CN" altLang="en-US" dirty="0">
                <a:sym typeface="+mn-lt"/>
              </a:rPr>
              <a:t>患者中，氘丁苯那嗪缓释片和氘丁苯那嗪片疗效相似</a:t>
            </a:r>
            <a:r>
              <a:rPr lang="en-US" altLang="zh-CN" baseline="30000" dirty="0">
                <a:sym typeface="+mn-lt"/>
              </a:rPr>
              <a:t>2</a:t>
            </a:r>
            <a:endParaRPr lang="zh-CN" altLang="en-US" baseline="30000" dirty="0">
              <a:sym typeface="+mn-lt"/>
            </a:endParaRPr>
          </a:p>
        </p:txBody>
      </p:sp>
      <p:sp>
        <p:nvSpPr>
          <p:cNvPr id="49" name="文本框 48">
            <a:extLst>
              <a:ext uri="{FF2B5EF4-FFF2-40B4-BE49-F238E27FC236}">
                <a16:creationId xmlns:a16="http://schemas.microsoft.com/office/drawing/2014/main" id="{7A4AF641-9555-CA87-244A-8619A06CB8A7}"/>
              </a:ext>
            </a:extLst>
          </p:cNvPr>
          <p:cNvSpPr txBox="1"/>
          <p:nvPr/>
        </p:nvSpPr>
        <p:spPr>
          <a:xfrm>
            <a:off x="6196805" y="1571216"/>
            <a:ext cx="5637679" cy="1350563"/>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effectLst/>
                <a:uLnTx/>
                <a:uFillTx/>
                <a:cs typeface="+mn-ea"/>
                <a:sym typeface="+mn-lt"/>
              </a:rPr>
              <a:t>基于暴露 </a:t>
            </a:r>
            <a:r>
              <a:rPr kumimoji="0" lang="en-US" altLang="zh-CN" sz="1400" b="0" i="0" u="none" strike="noStrike" kern="1200" cap="none" spc="0" normalizeH="0" baseline="0" noProof="0" dirty="0">
                <a:ln>
                  <a:noFill/>
                </a:ln>
                <a:effectLst/>
                <a:uLnTx/>
                <a:uFillTx/>
                <a:cs typeface="+mn-ea"/>
                <a:sym typeface="+mn-lt"/>
              </a:rPr>
              <a:t>- </a:t>
            </a:r>
            <a:r>
              <a:rPr kumimoji="0" lang="zh-CN" altLang="en-US" sz="1400" b="0" i="0" u="none" strike="noStrike" kern="1200" cap="none" spc="0" normalizeH="0" baseline="0" noProof="0" dirty="0">
                <a:ln>
                  <a:noFill/>
                </a:ln>
                <a:effectLst/>
                <a:uLnTx/>
                <a:uFillTx/>
                <a:cs typeface="+mn-ea"/>
                <a:sym typeface="+mn-lt"/>
              </a:rPr>
              <a:t>效应（</a:t>
            </a:r>
            <a:r>
              <a:rPr kumimoji="0" lang="en-US" altLang="zh-CN" sz="1400" b="0" i="0" u="none" strike="noStrike" kern="1200" cap="none" spc="0" normalizeH="0" baseline="0" noProof="0" dirty="0">
                <a:ln>
                  <a:noFill/>
                </a:ln>
                <a:effectLst/>
                <a:uLnTx/>
                <a:uFillTx/>
                <a:cs typeface="+mn-ea"/>
                <a:sym typeface="+mn-lt"/>
              </a:rPr>
              <a:t>ER</a:t>
            </a:r>
            <a:r>
              <a:rPr kumimoji="0" lang="zh-CN" altLang="en-US" sz="1400" b="0" i="0" u="none" strike="noStrike" kern="1200" cap="none" spc="0" normalizeH="0" baseline="0" noProof="0" dirty="0">
                <a:ln>
                  <a:noFill/>
                </a:ln>
                <a:effectLst/>
                <a:uLnTx/>
                <a:uFillTx/>
                <a:cs typeface="+mn-ea"/>
                <a:sym typeface="+mn-lt"/>
              </a:rPr>
              <a:t>）模型模拟预测，依托既往 </a:t>
            </a:r>
            <a:r>
              <a:rPr kumimoji="0" lang="en-US" altLang="zh-CN" sz="1400" b="0" i="0" u="none" strike="noStrike" kern="1200" cap="none" spc="0" normalizeH="0" baseline="0" noProof="0" dirty="0">
                <a:ln>
                  <a:noFill/>
                </a:ln>
                <a:effectLst/>
                <a:uLnTx/>
                <a:uFillTx/>
                <a:cs typeface="+mn-ea"/>
                <a:sym typeface="+mn-lt"/>
              </a:rPr>
              <a:t>Ⅲ </a:t>
            </a:r>
            <a:r>
              <a:rPr kumimoji="0" lang="zh-CN" altLang="en-US" sz="1400" b="0" i="0" u="none" strike="noStrike" kern="1200" cap="none" spc="0" normalizeH="0" baseline="0" noProof="0" dirty="0">
                <a:ln>
                  <a:noFill/>
                </a:ln>
                <a:effectLst/>
                <a:uLnTx/>
                <a:uFillTx/>
                <a:cs typeface="+mn-ea"/>
                <a:sym typeface="+mn-lt"/>
              </a:rPr>
              <a:t>期研究建立的 </a:t>
            </a:r>
            <a:r>
              <a:rPr kumimoji="0" lang="en-US" altLang="zh-CN" sz="1400" b="0" i="0" u="none" strike="noStrike" kern="1200" cap="none" spc="0" normalizeH="0" baseline="0" noProof="0" dirty="0">
                <a:ln>
                  <a:noFill/>
                </a:ln>
                <a:effectLst/>
                <a:uLnTx/>
                <a:uFillTx/>
                <a:cs typeface="+mn-ea"/>
                <a:sym typeface="+mn-lt"/>
              </a:rPr>
              <a:t>BID</a:t>
            </a:r>
            <a:r>
              <a:rPr kumimoji="0" lang="zh-CN" altLang="en-US" sz="1400" b="0" i="0" u="none" strike="noStrike" kern="1200" cap="none" spc="0" normalizeH="0" baseline="0" noProof="0" dirty="0">
                <a:ln>
                  <a:noFill/>
                </a:ln>
                <a:effectLst/>
                <a:uLnTx/>
                <a:uFillTx/>
                <a:cs typeface="+mn-ea"/>
                <a:sym typeface="+mn-lt"/>
              </a:rPr>
              <a:t>剂型暴露 </a:t>
            </a:r>
            <a:r>
              <a:rPr kumimoji="0" lang="en-US" altLang="zh-CN" sz="1400" b="0" i="0" u="none" strike="noStrike" kern="1200" cap="none" spc="0" normalizeH="0" baseline="0" noProof="0" dirty="0">
                <a:ln>
                  <a:noFill/>
                </a:ln>
                <a:effectLst/>
                <a:uLnTx/>
                <a:uFillTx/>
                <a:cs typeface="+mn-ea"/>
                <a:sym typeface="+mn-lt"/>
              </a:rPr>
              <a:t>- </a:t>
            </a:r>
            <a:r>
              <a:rPr kumimoji="0" lang="zh-CN" altLang="en-US" sz="1400" b="0" i="0" u="none" strike="noStrike" kern="1200" cap="none" spc="0" normalizeH="0" baseline="0" noProof="0" dirty="0">
                <a:ln>
                  <a:noFill/>
                </a:ln>
                <a:effectLst/>
                <a:uLnTx/>
                <a:uFillTx/>
                <a:cs typeface="+mn-ea"/>
                <a:sym typeface="+mn-lt"/>
              </a:rPr>
              <a:t>效应模型，结合</a:t>
            </a:r>
            <a:r>
              <a:rPr kumimoji="0" lang="en-US" altLang="zh-CN" sz="1400" b="0" i="0" u="none" strike="noStrike" kern="1200" cap="none" spc="0" normalizeH="0" baseline="0" noProof="0" dirty="0">
                <a:ln>
                  <a:noFill/>
                </a:ln>
                <a:effectLst/>
                <a:uLnTx/>
                <a:uFillTx/>
                <a:cs typeface="+mn-ea"/>
                <a:sym typeface="+mn-lt"/>
              </a:rPr>
              <a:t>QD</a:t>
            </a:r>
            <a:r>
              <a:rPr kumimoji="0" lang="zh-CN" altLang="en-US" sz="1400" b="0" i="0" u="none" strike="noStrike" kern="1200" cap="none" spc="0" normalizeH="0" baseline="0" noProof="0" dirty="0">
                <a:ln>
                  <a:noFill/>
                </a:ln>
                <a:effectLst/>
                <a:uLnTx/>
                <a:uFillTx/>
                <a:cs typeface="+mn-ea"/>
                <a:sym typeface="+mn-lt"/>
              </a:rPr>
              <a:t>剂型的暴露数据，结果显示：</a:t>
            </a:r>
            <a:r>
              <a:rPr kumimoji="0" lang="zh-CN" altLang="en-US" sz="1400" i="0" u="none" strike="noStrike" kern="1200" cap="none" spc="0" normalizeH="0" baseline="0" noProof="0" dirty="0">
                <a:ln>
                  <a:noFill/>
                </a:ln>
                <a:effectLst/>
                <a:uLnTx/>
                <a:uFillTx/>
                <a:cs typeface="+mn-ea"/>
                <a:sym typeface="+mn-lt"/>
              </a:rPr>
              <a:t>在</a:t>
            </a:r>
            <a:r>
              <a:rPr kumimoji="0" lang="en-US" altLang="zh-CN" sz="1400" i="0" u="none" strike="noStrike" kern="1200" cap="none" spc="0" normalizeH="0" baseline="0" noProof="0" dirty="0">
                <a:ln>
                  <a:noFill/>
                </a:ln>
                <a:effectLst/>
                <a:uLnTx/>
                <a:uFillTx/>
                <a:cs typeface="+mn-ea"/>
                <a:sym typeface="+mn-lt"/>
              </a:rPr>
              <a:t>TD</a:t>
            </a:r>
            <a:r>
              <a:rPr kumimoji="0" lang="zh-CN" altLang="en-US" sz="1400" i="0" u="none" strike="noStrike" kern="1200" cap="none" spc="0" normalizeH="0" baseline="0" noProof="0" dirty="0">
                <a:ln>
                  <a:noFill/>
                </a:ln>
                <a:effectLst/>
                <a:uLnTx/>
                <a:uFillTx/>
                <a:cs typeface="+mn-ea"/>
                <a:sym typeface="+mn-lt"/>
              </a:rPr>
              <a:t>患者中，</a:t>
            </a:r>
            <a:r>
              <a:rPr kumimoji="0" lang="en-US" altLang="zh-CN" sz="1400" i="0" u="none" strike="noStrike" kern="1200" cap="none" spc="0" normalizeH="0" baseline="0" noProof="0" dirty="0">
                <a:ln>
                  <a:noFill/>
                </a:ln>
                <a:effectLst/>
                <a:uLnTx/>
                <a:uFillTx/>
                <a:cs typeface="+mn-ea"/>
                <a:sym typeface="+mn-lt"/>
              </a:rPr>
              <a:t>12 mg</a:t>
            </a:r>
            <a:r>
              <a:rPr kumimoji="0" lang="zh-CN" altLang="en-US" sz="1400" i="0" u="none" strike="noStrike" kern="1200" cap="none" spc="0" normalizeH="0" baseline="0" noProof="0" dirty="0">
                <a:ln>
                  <a:noFill/>
                </a:ln>
                <a:effectLst/>
                <a:uLnTx/>
                <a:uFillTx/>
                <a:cs typeface="+mn-ea"/>
                <a:sym typeface="+mn-lt"/>
              </a:rPr>
              <a:t>、</a:t>
            </a:r>
            <a:r>
              <a:rPr kumimoji="0" lang="en-US" altLang="zh-CN" sz="1400" i="0" u="none" strike="noStrike" kern="1200" cap="none" spc="0" normalizeH="0" baseline="0" noProof="0" dirty="0">
                <a:ln>
                  <a:noFill/>
                </a:ln>
                <a:effectLst/>
                <a:uLnTx/>
                <a:uFillTx/>
                <a:cs typeface="+mn-ea"/>
                <a:sym typeface="+mn-lt"/>
              </a:rPr>
              <a:t>24 mg </a:t>
            </a:r>
            <a:r>
              <a:rPr kumimoji="0" lang="zh-CN" altLang="en-US" sz="1400" i="0" u="none" strike="noStrike" kern="1200" cap="none" spc="0" normalizeH="0" baseline="0" noProof="0" dirty="0">
                <a:ln>
                  <a:noFill/>
                </a:ln>
                <a:effectLst/>
                <a:uLnTx/>
                <a:uFillTx/>
                <a:cs typeface="+mn-ea"/>
                <a:sym typeface="+mn-lt"/>
              </a:rPr>
              <a:t>和 </a:t>
            </a:r>
            <a:r>
              <a:rPr kumimoji="0" lang="en-US" altLang="zh-CN" sz="1400" i="0" u="none" strike="noStrike" kern="1200" cap="none" spc="0" normalizeH="0" baseline="0" noProof="0" dirty="0">
                <a:ln>
                  <a:noFill/>
                </a:ln>
                <a:effectLst/>
                <a:uLnTx/>
                <a:uFillTx/>
                <a:cs typeface="+mn-ea"/>
                <a:sym typeface="+mn-lt"/>
              </a:rPr>
              <a:t>48 mg </a:t>
            </a:r>
            <a:r>
              <a:rPr kumimoji="0" lang="zh-CN" altLang="en-US" sz="1400" i="0" u="none" strike="noStrike" kern="1200" cap="none" spc="0" normalizeH="0" baseline="0" noProof="0" dirty="0">
                <a:ln>
                  <a:noFill/>
                </a:ln>
                <a:effectLst/>
                <a:uLnTx/>
                <a:uFillTx/>
                <a:cs typeface="+mn-ea"/>
                <a:sym typeface="+mn-lt"/>
              </a:rPr>
              <a:t>剂量下，</a:t>
            </a:r>
            <a:r>
              <a:rPr kumimoji="0" lang="en-US" altLang="zh-CN" sz="1400" i="0" u="none" strike="noStrike" kern="1200" cap="none" spc="0" normalizeH="0" baseline="0" noProof="0" dirty="0">
                <a:ln>
                  <a:noFill/>
                </a:ln>
                <a:solidFill>
                  <a:srgbClr val="0031A7"/>
                </a:solidFill>
                <a:effectLst/>
                <a:uLnTx/>
                <a:uFillTx/>
                <a:cs typeface="+mn-ea"/>
                <a:sym typeface="+mn-lt"/>
              </a:rPr>
              <a:t>BID</a:t>
            </a:r>
            <a:r>
              <a:rPr kumimoji="0" lang="zh-CN" altLang="en-US" sz="1400" i="0" u="none" strike="noStrike" kern="1200" cap="none" spc="0" normalizeH="0" baseline="0" noProof="0" dirty="0">
                <a:ln>
                  <a:noFill/>
                </a:ln>
                <a:solidFill>
                  <a:srgbClr val="0031A7"/>
                </a:solidFill>
                <a:effectLst/>
                <a:uLnTx/>
                <a:uFillTx/>
                <a:cs typeface="+mn-ea"/>
                <a:sym typeface="+mn-lt"/>
              </a:rPr>
              <a:t>与</a:t>
            </a:r>
            <a:r>
              <a:rPr kumimoji="0" lang="en-US" altLang="zh-CN" sz="1400" i="0" u="none" strike="noStrike" kern="1200" cap="none" spc="0" normalizeH="0" baseline="0" noProof="0" dirty="0">
                <a:ln>
                  <a:noFill/>
                </a:ln>
                <a:solidFill>
                  <a:srgbClr val="0031A7"/>
                </a:solidFill>
                <a:effectLst/>
                <a:uLnTx/>
                <a:uFillTx/>
                <a:cs typeface="+mn-ea"/>
                <a:sym typeface="+mn-lt"/>
              </a:rPr>
              <a:t>QD</a:t>
            </a:r>
            <a:r>
              <a:rPr kumimoji="0" lang="zh-CN" altLang="en-US" sz="1400" i="0" u="none" strike="noStrike" kern="1200" cap="none" spc="0" normalizeH="0" baseline="0" noProof="0" dirty="0">
                <a:ln>
                  <a:noFill/>
                </a:ln>
                <a:solidFill>
                  <a:srgbClr val="0031A7"/>
                </a:solidFill>
                <a:effectLst/>
                <a:uLnTx/>
                <a:uFillTx/>
                <a:cs typeface="+mn-ea"/>
                <a:sym typeface="+mn-lt"/>
              </a:rPr>
              <a:t>给药方案在稳态时的异常不自主运动量表</a:t>
            </a:r>
            <a:r>
              <a:rPr kumimoji="0" lang="en-US" altLang="zh-CN" sz="1400" i="0" u="none" strike="noStrike" kern="1200" cap="none" spc="0" normalizeH="0" baseline="0" noProof="0" dirty="0">
                <a:ln>
                  <a:noFill/>
                </a:ln>
                <a:solidFill>
                  <a:srgbClr val="0031A7"/>
                </a:solidFill>
                <a:effectLst/>
                <a:uLnTx/>
                <a:uFillTx/>
                <a:cs typeface="+mn-ea"/>
                <a:sym typeface="+mn-lt"/>
              </a:rPr>
              <a:t>(AIMS)</a:t>
            </a:r>
            <a:r>
              <a:rPr kumimoji="0" lang="zh-CN" altLang="en-US" sz="1400" i="0" u="none" strike="noStrike" kern="1200" cap="none" spc="0" normalizeH="0" baseline="0" noProof="0" dirty="0">
                <a:ln>
                  <a:noFill/>
                </a:ln>
                <a:solidFill>
                  <a:srgbClr val="0031A7"/>
                </a:solidFill>
                <a:effectLst/>
                <a:uLnTx/>
                <a:uFillTx/>
                <a:cs typeface="+mn-ea"/>
                <a:sym typeface="+mn-lt"/>
              </a:rPr>
              <a:t>评分模拟基线变化值相似。</a:t>
            </a:r>
            <a:endParaRPr kumimoji="0" lang="en-GB" altLang="zh-CN" sz="1400" i="0" u="none" strike="noStrike" kern="1200" cap="none" spc="0" normalizeH="0" baseline="0" noProof="0" dirty="0">
              <a:ln>
                <a:noFill/>
              </a:ln>
              <a:solidFill>
                <a:srgbClr val="0031A7"/>
              </a:solidFill>
              <a:effectLst/>
              <a:uLnTx/>
              <a:uFillTx/>
              <a:cs typeface="+mn-ea"/>
              <a:sym typeface="+mn-lt"/>
            </a:endParaRPr>
          </a:p>
        </p:txBody>
      </p:sp>
      <p:sp>
        <p:nvSpPr>
          <p:cNvPr id="50" name="文本框 49">
            <a:extLst>
              <a:ext uri="{FF2B5EF4-FFF2-40B4-BE49-F238E27FC236}">
                <a16:creationId xmlns:a16="http://schemas.microsoft.com/office/drawing/2014/main" id="{6807D82F-7684-0029-DD60-E7F6FB20F0F3}"/>
              </a:ext>
            </a:extLst>
          </p:cNvPr>
          <p:cNvSpPr txBox="1"/>
          <p:nvPr/>
        </p:nvSpPr>
        <p:spPr>
          <a:xfrm>
            <a:off x="7881043" y="3285035"/>
            <a:ext cx="517081" cy="261610"/>
          </a:xfrm>
          <a:prstGeom prst="rect">
            <a:avLst/>
          </a:prstGeom>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effectLst/>
                <a:uLnTx/>
                <a:uFillTx/>
                <a:cs typeface="+mn-ea"/>
                <a:sym typeface="+mn-lt"/>
              </a:rPr>
              <a:t>12mg</a:t>
            </a:r>
            <a:endParaRPr kumimoji="0" lang="pt-BR" altLang="zh-CN" sz="1000" b="0" i="0" u="none" strike="noStrike" kern="1200" cap="none" spc="0" normalizeH="0" baseline="0" noProof="0" dirty="0">
              <a:ln>
                <a:noFill/>
              </a:ln>
              <a:effectLst/>
              <a:uLnTx/>
              <a:uFillTx/>
              <a:cs typeface="+mn-ea"/>
              <a:sym typeface="+mn-lt"/>
            </a:endParaRPr>
          </a:p>
        </p:txBody>
      </p:sp>
      <p:sp>
        <p:nvSpPr>
          <p:cNvPr id="51" name="文本框 50">
            <a:extLst>
              <a:ext uri="{FF2B5EF4-FFF2-40B4-BE49-F238E27FC236}">
                <a16:creationId xmlns:a16="http://schemas.microsoft.com/office/drawing/2014/main" id="{C2517780-6D4D-B96C-4D7D-BD39F7D3A20F}"/>
              </a:ext>
            </a:extLst>
          </p:cNvPr>
          <p:cNvSpPr txBox="1"/>
          <p:nvPr/>
        </p:nvSpPr>
        <p:spPr>
          <a:xfrm>
            <a:off x="8908131" y="3285035"/>
            <a:ext cx="517081" cy="261610"/>
          </a:xfrm>
          <a:prstGeom prst="rect">
            <a:avLst/>
          </a:prstGeom>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effectLst/>
                <a:uLnTx/>
                <a:uFillTx/>
                <a:cs typeface="+mn-ea"/>
                <a:sym typeface="+mn-lt"/>
              </a:rPr>
              <a:t>24mg</a:t>
            </a:r>
            <a:endParaRPr kumimoji="0" lang="pt-BR" altLang="zh-CN" sz="1000" b="0" i="0" u="none" strike="noStrike" kern="1200" cap="none" spc="0" normalizeH="0" baseline="0" noProof="0" dirty="0">
              <a:ln>
                <a:noFill/>
              </a:ln>
              <a:effectLst/>
              <a:uLnTx/>
              <a:uFillTx/>
              <a:cs typeface="+mn-ea"/>
              <a:sym typeface="+mn-lt"/>
            </a:endParaRPr>
          </a:p>
        </p:txBody>
      </p:sp>
      <p:sp>
        <p:nvSpPr>
          <p:cNvPr id="52" name="文本框 51">
            <a:extLst>
              <a:ext uri="{FF2B5EF4-FFF2-40B4-BE49-F238E27FC236}">
                <a16:creationId xmlns:a16="http://schemas.microsoft.com/office/drawing/2014/main" id="{91FE0A58-C8CE-9676-DBAD-2BB95BB5232E}"/>
              </a:ext>
            </a:extLst>
          </p:cNvPr>
          <p:cNvSpPr txBox="1"/>
          <p:nvPr/>
        </p:nvSpPr>
        <p:spPr>
          <a:xfrm>
            <a:off x="9935219" y="3285035"/>
            <a:ext cx="517081" cy="261610"/>
          </a:xfrm>
          <a:prstGeom prst="rect">
            <a:avLst/>
          </a:prstGeom>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effectLst/>
                <a:uLnTx/>
                <a:uFillTx/>
                <a:cs typeface="+mn-ea"/>
                <a:sym typeface="+mn-lt"/>
              </a:rPr>
              <a:t>48mg</a:t>
            </a:r>
            <a:endParaRPr kumimoji="0" lang="pt-BR" altLang="zh-CN" sz="1000" b="0" i="0" u="none" strike="noStrike" kern="1200" cap="none" spc="0" normalizeH="0" baseline="0" noProof="0" dirty="0">
              <a:ln>
                <a:noFill/>
              </a:ln>
              <a:effectLst/>
              <a:uLnTx/>
              <a:uFillTx/>
              <a:cs typeface="+mn-ea"/>
              <a:sym typeface="+mn-lt"/>
            </a:endParaRPr>
          </a:p>
        </p:txBody>
      </p:sp>
      <p:grpSp>
        <p:nvGrpSpPr>
          <p:cNvPr id="53" name="组合 52">
            <a:extLst>
              <a:ext uri="{FF2B5EF4-FFF2-40B4-BE49-F238E27FC236}">
                <a16:creationId xmlns:a16="http://schemas.microsoft.com/office/drawing/2014/main" id="{B8287CFC-77F2-D78A-5C3B-2BBCC55EB287}"/>
              </a:ext>
            </a:extLst>
          </p:cNvPr>
          <p:cNvGrpSpPr/>
          <p:nvPr/>
        </p:nvGrpSpPr>
        <p:grpSpPr>
          <a:xfrm>
            <a:off x="6379597" y="3241546"/>
            <a:ext cx="5307800" cy="3069091"/>
            <a:chOff x="5793392" y="3765981"/>
            <a:chExt cx="5872901" cy="2121765"/>
          </a:xfrm>
        </p:grpSpPr>
        <p:graphicFrame>
          <p:nvGraphicFramePr>
            <p:cNvPr id="54" name="图表 53">
              <a:extLst>
                <a:ext uri="{FF2B5EF4-FFF2-40B4-BE49-F238E27FC236}">
                  <a16:creationId xmlns:a16="http://schemas.microsoft.com/office/drawing/2014/main" id="{738CC841-FA7A-6B07-E061-9E9551B1E1CA}"/>
                </a:ext>
              </a:extLst>
            </p:cNvPr>
            <p:cNvGraphicFramePr/>
            <p:nvPr>
              <p:extLst>
                <p:ext uri="{D42A27DB-BD31-4B8C-83A1-F6EECF244321}">
                  <p14:modId xmlns:p14="http://schemas.microsoft.com/office/powerpoint/2010/main" val="4087811278"/>
                </p:ext>
              </p:extLst>
            </p:nvPr>
          </p:nvGraphicFramePr>
          <p:xfrm>
            <a:off x="6785912" y="3905790"/>
            <a:ext cx="4575771" cy="1981956"/>
          </p:xfrm>
          <a:graphic>
            <a:graphicData uri="http://schemas.openxmlformats.org/drawingml/2006/chart">
              <c:chart xmlns:c="http://schemas.openxmlformats.org/drawingml/2006/chart" xmlns:r="http://schemas.openxmlformats.org/officeDocument/2006/relationships" r:id="rId11"/>
            </a:graphicData>
          </a:graphic>
        </p:graphicFrame>
        <p:sp>
          <p:nvSpPr>
            <p:cNvPr id="55" name="TextBox 17">
              <a:extLst>
                <a:ext uri="{FF2B5EF4-FFF2-40B4-BE49-F238E27FC236}">
                  <a16:creationId xmlns:a16="http://schemas.microsoft.com/office/drawing/2014/main" id="{84D5384D-92A3-CE9C-49DB-2FBB9E8B57DA}"/>
                </a:ext>
              </a:extLst>
            </p:cNvPr>
            <p:cNvSpPr txBox="1"/>
            <p:nvPr/>
          </p:nvSpPr>
          <p:spPr>
            <a:xfrm>
              <a:off x="5793392" y="4488278"/>
              <a:ext cx="1058699" cy="276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424242">
                      <a:lumMod val="50000"/>
                    </a:srgbClr>
                  </a:solidFill>
                  <a:effectLst/>
                  <a:uLnTx/>
                  <a:uFillTx/>
                  <a:cs typeface="+mn-ea"/>
                  <a:sym typeface="+mn-lt"/>
                </a:rPr>
                <a:t>AIMS</a:t>
              </a:r>
              <a:r>
                <a:rPr kumimoji="0" lang="zh-CN" altLang="en-US" sz="1000" b="0" i="0" u="none" strike="noStrike" kern="1200" cap="none" spc="0" normalizeH="0" baseline="0" noProof="0" dirty="0">
                  <a:ln>
                    <a:noFill/>
                  </a:ln>
                  <a:solidFill>
                    <a:srgbClr val="424242">
                      <a:lumMod val="50000"/>
                    </a:srgbClr>
                  </a:solidFill>
                  <a:effectLst/>
                  <a:uLnTx/>
                  <a:uFillTx/>
                  <a:cs typeface="+mn-ea"/>
                  <a:sym typeface="+mn-lt"/>
                </a:rPr>
                <a:t>评分较基线的变化</a:t>
              </a:r>
              <a:endParaRPr kumimoji="0" lang="fr-FR" sz="1000" b="0" i="0" u="none" strike="noStrike" kern="1200" cap="none" spc="0" normalizeH="0" baseline="0" noProof="0" dirty="0">
                <a:ln>
                  <a:noFill/>
                </a:ln>
                <a:solidFill>
                  <a:srgbClr val="424242">
                    <a:lumMod val="50000"/>
                  </a:srgbClr>
                </a:solidFill>
                <a:effectLst/>
                <a:uLnTx/>
                <a:uFillTx/>
                <a:cs typeface="+mn-ea"/>
                <a:sym typeface="+mn-lt"/>
              </a:endParaRPr>
            </a:p>
          </p:txBody>
        </p:sp>
        <p:sp>
          <p:nvSpPr>
            <p:cNvPr id="56" name="文本框 55">
              <a:extLst>
                <a:ext uri="{FF2B5EF4-FFF2-40B4-BE49-F238E27FC236}">
                  <a16:creationId xmlns:a16="http://schemas.microsoft.com/office/drawing/2014/main" id="{94595430-4AE9-F918-EA58-5A89CA3F72A0}"/>
                </a:ext>
              </a:extLst>
            </p:cNvPr>
            <p:cNvSpPr txBox="1"/>
            <p:nvPr/>
          </p:nvSpPr>
          <p:spPr>
            <a:xfrm>
              <a:off x="6068372" y="3765981"/>
              <a:ext cx="1367938" cy="297887"/>
            </a:xfrm>
            <a:prstGeom prst="rect">
              <a:avLst/>
            </a:prstGeom>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424242">
                      <a:lumMod val="50000"/>
                    </a:srgbClr>
                  </a:solidFill>
                  <a:effectLst/>
                  <a:uLnTx/>
                  <a:uFillTx/>
                  <a:cs typeface="+mn-ea"/>
                  <a:sym typeface="+mn-lt"/>
                </a:rPr>
                <a:t>每日</a:t>
              </a:r>
              <a:r>
                <a:rPr lang="zh-CN" altLang="en-US" sz="1100" b="1" dirty="0">
                  <a:solidFill>
                    <a:srgbClr val="424242">
                      <a:lumMod val="50000"/>
                    </a:srgbClr>
                  </a:solidFill>
                  <a:cs typeface="+mn-ea"/>
                  <a:sym typeface="+mn-lt"/>
                </a:rPr>
                <a:t>氘丁苯那嗪</a:t>
              </a:r>
              <a:r>
                <a:rPr kumimoji="0" lang="zh-CN" altLang="en-US" sz="1100" b="1" i="0" u="none" strike="noStrike" kern="1200" cap="none" spc="0" normalizeH="0" baseline="0" noProof="0" dirty="0">
                  <a:ln>
                    <a:noFill/>
                  </a:ln>
                  <a:solidFill>
                    <a:srgbClr val="424242">
                      <a:lumMod val="50000"/>
                    </a:srgbClr>
                  </a:solidFill>
                  <a:effectLst/>
                  <a:uLnTx/>
                  <a:uFillTx/>
                  <a:cs typeface="+mn-ea"/>
                  <a:sym typeface="+mn-lt"/>
                </a:rPr>
                <a:t>总剂量</a:t>
              </a:r>
              <a:r>
                <a:rPr kumimoji="0" lang="en-US" altLang="zh-CN" sz="1100" b="1" i="0" u="none" strike="noStrike" kern="1200" cap="none" spc="0" normalizeH="0" baseline="0" noProof="0" dirty="0">
                  <a:ln>
                    <a:noFill/>
                  </a:ln>
                  <a:solidFill>
                    <a:srgbClr val="424242">
                      <a:lumMod val="50000"/>
                    </a:srgbClr>
                  </a:solidFill>
                  <a:effectLst/>
                  <a:uLnTx/>
                  <a:uFillTx/>
                  <a:cs typeface="+mn-ea"/>
                  <a:sym typeface="+mn-lt"/>
                </a:rPr>
                <a:t>:</a:t>
              </a:r>
              <a:endParaRPr kumimoji="0" lang="pt-BR" altLang="zh-CN" sz="1000" b="0" i="0" u="none" strike="noStrike" kern="1200" cap="none" spc="0" normalizeH="0" baseline="0" noProof="0" dirty="0">
                <a:ln>
                  <a:noFill/>
                </a:ln>
                <a:solidFill>
                  <a:srgbClr val="424242">
                    <a:lumMod val="50000"/>
                  </a:srgbClr>
                </a:solidFill>
                <a:effectLst/>
                <a:uLnTx/>
                <a:uFillTx/>
                <a:cs typeface="+mn-ea"/>
                <a:sym typeface="+mn-lt"/>
              </a:endParaRPr>
            </a:p>
          </p:txBody>
        </p:sp>
        <p:grpSp>
          <p:nvGrpSpPr>
            <p:cNvPr id="57" name="组合 56">
              <a:extLst>
                <a:ext uri="{FF2B5EF4-FFF2-40B4-BE49-F238E27FC236}">
                  <a16:creationId xmlns:a16="http://schemas.microsoft.com/office/drawing/2014/main" id="{FD70562C-3AE0-A0D8-0350-CDB1DFD42BC3}"/>
                </a:ext>
              </a:extLst>
            </p:cNvPr>
            <p:cNvGrpSpPr/>
            <p:nvPr/>
          </p:nvGrpSpPr>
          <p:grpSpPr>
            <a:xfrm>
              <a:off x="10607601" y="4412988"/>
              <a:ext cx="1058692" cy="412863"/>
              <a:chOff x="7863679" y="5337073"/>
              <a:chExt cx="1058692" cy="412863"/>
            </a:xfrm>
          </p:grpSpPr>
          <p:grpSp>
            <p:nvGrpSpPr>
              <p:cNvPr id="58" name="组合 57">
                <a:extLst>
                  <a:ext uri="{FF2B5EF4-FFF2-40B4-BE49-F238E27FC236}">
                    <a16:creationId xmlns:a16="http://schemas.microsoft.com/office/drawing/2014/main" id="{C31F7B0E-6344-CF65-0477-CBAB2717B0C1}"/>
                  </a:ext>
                </a:extLst>
              </p:cNvPr>
              <p:cNvGrpSpPr/>
              <p:nvPr/>
            </p:nvGrpSpPr>
            <p:grpSpPr>
              <a:xfrm>
                <a:off x="7881413" y="5417143"/>
                <a:ext cx="129616" cy="332793"/>
                <a:chOff x="10590746" y="4398433"/>
                <a:chExt cx="129616" cy="332793"/>
              </a:xfrm>
            </p:grpSpPr>
            <p:sp>
              <p:nvSpPr>
                <p:cNvPr id="61" name="矩形 60">
                  <a:extLst>
                    <a:ext uri="{FF2B5EF4-FFF2-40B4-BE49-F238E27FC236}">
                      <a16:creationId xmlns:a16="http://schemas.microsoft.com/office/drawing/2014/main" id="{E4142C9B-DC8D-8384-4398-7DD23F48F7FA}"/>
                    </a:ext>
                  </a:extLst>
                </p:cNvPr>
                <p:cNvSpPr/>
                <p:nvPr/>
              </p:nvSpPr>
              <p:spPr>
                <a:xfrm>
                  <a:off x="10590747" y="4398433"/>
                  <a:ext cx="129615" cy="111304"/>
                </a:xfrm>
                <a:prstGeom prst="rect">
                  <a:avLst/>
                </a:prstGeom>
                <a:solidFill>
                  <a:srgbClr val="B2CDE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50" b="1" i="0" u="none" strike="noStrike" kern="1200" cap="none" spc="-100" normalizeH="0" baseline="0" noProof="0" dirty="0">
                    <a:ln>
                      <a:noFill/>
                    </a:ln>
                    <a:solidFill>
                      <a:srgbClr val="FFFFFF"/>
                    </a:solidFill>
                    <a:effectLst/>
                    <a:uLnTx/>
                    <a:uFillTx/>
                    <a:cs typeface="+mn-ea"/>
                    <a:sym typeface="+mn-lt"/>
                  </a:endParaRPr>
                </a:p>
              </p:txBody>
            </p:sp>
            <p:sp>
              <p:nvSpPr>
                <p:cNvPr id="62" name="矩形 61">
                  <a:extLst>
                    <a:ext uri="{FF2B5EF4-FFF2-40B4-BE49-F238E27FC236}">
                      <a16:creationId xmlns:a16="http://schemas.microsoft.com/office/drawing/2014/main" id="{6A7BDC7A-C142-64A0-EF59-0BBA0E55146C}"/>
                    </a:ext>
                  </a:extLst>
                </p:cNvPr>
                <p:cNvSpPr/>
                <p:nvPr/>
              </p:nvSpPr>
              <p:spPr>
                <a:xfrm>
                  <a:off x="10590746" y="4619922"/>
                  <a:ext cx="129615" cy="111304"/>
                </a:xfrm>
                <a:prstGeom prst="rect">
                  <a:avLst/>
                </a:prstGeom>
                <a:solidFill>
                  <a:srgbClr val="0031A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50" b="1" i="0" u="none" strike="noStrike" kern="1200" cap="none" spc="-100" normalizeH="0" baseline="0" noProof="0" dirty="0">
                    <a:ln>
                      <a:noFill/>
                    </a:ln>
                    <a:solidFill>
                      <a:srgbClr val="FFFFFF"/>
                    </a:solidFill>
                    <a:effectLst/>
                    <a:uLnTx/>
                    <a:uFillTx/>
                    <a:cs typeface="+mn-ea"/>
                    <a:sym typeface="+mn-lt"/>
                  </a:endParaRPr>
                </a:p>
              </p:txBody>
            </p:sp>
          </p:grpSp>
          <p:sp>
            <p:nvSpPr>
              <p:cNvPr id="59" name="文本框 58">
                <a:extLst>
                  <a:ext uri="{FF2B5EF4-FFF2-40B4-BE49-F238E27FC236}">
                    <a16:creationId xmlns:a16="http://schemas.microsoft.com/office/drawing/2014/main" id="{AD8ED5F9-D9FD-DFF4-D57F-970A2F9C3682}"/>
                  </a:ext>
                </a:extLst>
              </p:cNvPr>
              <p:cNvSpPr txBox="1"/>
              <p:nvPr/>
            </p:nvSpPr>
            <p:spPr>
              <a:xfrm>
                <a:off x="7868443" y="5337073"/>
                <a:ext cx="1053928" cy="170221"/>
              </a:xfrm>
              <a:prstGeom prst="rect">
                <a:avLst/>
              </a:prstGeom>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CN" sz="1000" b="0" i="0" u="none" strike="noStrike" kern="1200" cap="none" spc="0" normalizeH="0" baseline="0" noProof="0" dirty="0">
                    <a:ln>
                      <a:noFill/>
                    </a:ln>
                    <a:solidFill>
                      <a:srgbClr val="424242">
                        <a:lumMod val="50000"/>
                      </a:srgbClr>
                    </a:solidFill>
                    <a:effectLst/>
                    <a:uLnTx/>
                    <a:uFillTx/>
                    <a:cs typeface="+mn-ea"/>
                    <a:sym typeface="+mn-lt"/>
                  </a:rPr>
                  <a:t>BID (</a:t>
                </a:r>
                <a:r>
                  <a:rPr kumimoji="0" lang="en-GB" altLang="zh-CN" sz="1000" b="0" i="0" u="none" strike="noStrike" kern="1200" cap="none" spc="0" normalizeH="0" baseline="0" noProof="0" dirty="0" err="1">
                    <a:ln>
                      <a:noFill/>
                    </a:ln>
                    <a:solidFill>
                      <a:srgbClr val="424242">
                        <a:lumMod val="50000"/>
                      </a:srgbClr>
                    </a:solidFill>
                    <a:effectLst/>
                    <a:uLnTx/>
                    <a:uFillTx/>
                    <a:cs typeface="+mn-ea"/>
                    <a:sym typeface="+mn-lt"/>
                  </a:rPr>
                  <a:t>C</a:t>
                </a:r>
                <a:r>
                  <a:rPr kumimoji="0" lang="en-GB" altLang="zh-CN" sz="1000" b="0" i="0" u="none" strike="noStrike" kern="1200" cap="none" spc="0" normalizeH="0" baseline="-25000" noProof="0" dirty="0" err="1">
                    <a:ln>
                      <a:noFill/>
                    </a:ln>
                    <a:solidFill>
                      <a:srgbClr val="424242">
                        <a:lumMod val="50000"/>
                      </a:srgbClr>
                    </a:solidFill>
                    <a:effectLst/>
                    <a:uLnTx/>
                    <a:uFillTx/>
                    <a:cs typeface="+mn-ea"/>
                    <a:sym typeface="+mn-lt"/>
                  </a:rPr>
                  <a:t>avg,ss</a:t>
                </a:r>
                <a:r>
                  <a:rPr kumimoji="0" lang="en-GB" altLang="zh-CN" sz="1000" b="0" i="0" u="none" strike="noStrike" kern="1200" cap="none" spc="0" normalizeH="0" baseline="0" noProof="0" dirty="0">
                    <a:ln>
                      <a:noFill/>
                    </a:ln>
                    <a:solidFill>
                      <a:srgbClr val="424242">
                        <a:lumMod val="50000"/>
                      </a:srgbClr>
                    </a:solidFill>
                    <a:effectLst/>
                    <a:uLnTx/>
                    <a:uFillTx/>
                    <a:cs typeface="+mn-ea"/>
                    <a:sym typeface="+mn-lt"/>
                  </a:rPr>
                  <a:t>)</a:t>
                </a:r>
              </a:p>
            </p:txBody>
          </p:sp>
          <p:sp>
            <p:nvSpPr>
              <p:cNvPr id="60" name="文本框 59">
                <a:extLst>
                  <a:ext uri="{FF2B5EF4-FFF2-40B4-BE49-F238E27FC236}">
                    <a16:creationId xmlns:a16="http://schemas.microsoft.com/office/drawing/2014/main" id="{009C5C41-6AAD-12F5-FCEF-5A200A5BB879}"/>
                  </a:ext>
                </a:extLst>
              </p:cNvPr>
              <p:cNvSpPr txBox="1"/>
              <p:nvPr/>
            </p:nvSpPr>
            <p:spPr>
              <a:xfrm>
                <a:off x="7863679" y="5578120"/>
                <a:ext cx="1053928" cy="170221"/>
              </a:xfrm>
              <a:prstGeom prst="rect">
                <a:avLst/>
              </a:prstGeom>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CN" sz="1000" b="0" i="0" u="none" strike="noStrike" kern="1200" cap="none" spc="0" normalizeH="0" baseline="0" noProof="0" dirty="0">
                    <a:ln>
                      <a:noFill/>
                    </a:ln>
                    <a:solidFill>
                      <a:srgbClr val="424242">
                        <a:lumMod val="50000"/>
                      </a:srgbClr>
                    </a:solidFill>
                    <a:effectLst/>
                    <a:uLnTx/>
                    <a:uFillTx/>
                    <a:cs typeface="+mn-ea"/>
                    <a:sym typeface="+mn-lt"/>
                  </a:rPr>
                  <a:t>QD (</a:t>
                </a:r>
                <a:r>
                  <a:rPr kumimoji="0" lang="en-GB" altLang="zh-CN" sz="1000" b="0" i="0" u="none" strike="noStrike" kern="1200" cap="none" spc="0" normalizeH="0" baseline="0" noProof="0" dirty="0" err="1">
                    <a:ln>
                      <a:noFill/>
                    </a:ln>
                    <a:solidFill>
                      <a:srgbClr val="424242">
                        <a:lumMod val="50000"/>
                      </a:srgbClr>
                    </a:solidFill>
                    <a:effectLst/>
                    <a:uLnTx/>
                    <a:uFillTx/>
                    <a:cs typeface="+mn-ea"/>
                    <a:sym typeface="+mn-lt"/>
                  </a:rPr>
                  <a:t>C</a:t>
                </a:r>
                <a:r>
                  <a:rPr kumimoji="0" lang="en-GB" altLang="zh-CN" sz="1000" b="0" i="0" u="none" strike="noStrike" kern="1200" cap="none" spc="0" normalizeH="0" baseline="-25000" noProof="0" dirty="0" err="1">
                    <a:ln>
                      <a:noFill/>
                    </a:ln>
                    <a:solidFill>
                      <a:srgbClr val="424242">
                        <a:lumMod val="50000"/>
                      </a:srgbClr>
                    </a:solidFill>
                    <a:effectLst/>
                    <a:uLnTx/>
                    <a:uFillTx/>
                    <a:cs typeface="+mn-ea"/>
                    <a:sym typeface="+mn-lt"/>
                  </a:rPr>
                  <a:t>avg,ss</a:t>
                </a:r>
                <a:r>
                  <a:rPr kumimoji="0" lang="en-GB" altLang="zh-CN" sz="1000" b="0" i="0" u="none" strike="noStrike" kern="1200" cap="none" spc="0" normalizeH="0" baseline="0" noProof="0" dirty="0">
                    <a:ln>
                      <a:noFill/>
                    </a:ln>
                    <a:solidFill>
                      <a:srgbClr val="424242">
                        <a:lumMod val="50000"/>
                      </a:srgbClr>
                    </a:solidFill>
                    <a:effectLst/>
                    <a:uLnTx/>
                    <a:uFillTx/>
                    <a:cs typeface="+mn-ea"/>
                    <a:sym typeface="+mn-lt"/>
                  </a:rPr>
                  <a:t>)</a:t>
                </a:r>
              </a:p>
            </p:txBody>
          </p:sp>
        </p:grpSp>
      </p:grpSp>
    </p:spTree>
    <p:extLst>
      <p:ext uri="{BB962C8B-B14F-4D97-AF65-F5344CB8AC3E}">
        <p14:creationId xmlns:p14="http://schemas.microsoft.com/office/powerpoint/2010/main" val="1687566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32687&quot;&gt;&lt;version val=&quot;38564&quot;/&gt;&lt;CPresentation id=&quot;1&quot;&gt;&lt;m_precDefaultOrdinal&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自定义 1">
      <a:dk1>
        <a:srgbClr val="000000"/>
      </a:dk1>
      <a:lt1>
        <a:srgbClr val="FFFFFF"/>
      </a:lt1>
      <a:dk2>
        <a:srgbClr val="3C7E79"/>
      </a:dk2>
      <a:lt2>
        <a:srgbClr val="FFFFFF"/>
      </a:lt2>
      <a:accent1>
        <a:srgbClr val="AFCB37"/>
      </a:accent1>
      <a:accent2>
        <a:srgbClr val="00A03B"/>
      </a:accent2>
      <a:accent3>
        <a:srgbClr val="3C7E79"/>
      </a:accent3>
      <a:accent4>
        <a:srgbClr val="00567A"/>
      </a:accent4>
      <a:accent5>
        <a:srgbClr val="AA198D"/>
      </a:accent5>
      <a:accent6>
        <a:srgbClr val="FB3449"/>
      </a:accent6>
      <a:hlink>
        <a:srgbClr val="204E77"/>
      </a:hlink>
      <a:folHlink>
        <a:srgbClr val="9FD142"/>
      </a:folHlink>
    </a:clrScheme>
    <a:fontScheme name="01039217-673f-4675-a914-ad1542944f17">
      <a:majorFont>
        <a:latin typeface="Calibri" panose="020B0604020202020204"/>
        <a:ea typeface="微软雅黑"/>
        <a:cs typeface=""/>
      </a:majorFont>
      <a:minorFont>
        <a:latin typeface="Calibri"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va_Template_2021" id="{097C2528-15DB-4604-85AA-5205B69B4F58}" vid="{A4A0D8C0-5BE3-493D-800B-CE9A83ED8D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991a7b-ea93-4169-b28c-c36ff3e5b0d1}" enabled="0" method="" siteId="{3f991a7b-ea93-4169-b28c-c36ff3e5b0d1}" removed="1"/>
</clbl:labelList>
</file>

<file path=docProps/app.xml><?xml version="1.0" encoding="utf-8"?>
<Properties xmlns="http://schemas.openxmlformats.org/officeDocument/2006/extended-properties" xmlns:vt="http://schemas.openxmlformats.org/officeDocument/2006/docPropsVTypes">
  <Template/>
  <TotalTime>36797</TotalTime>
  <Words>4411</Words>
  <Application>Microsoft Office PowerPoint</Application>
  <PresentationFormat>宽屏</PresentationFormat>
  <Paragraphs>286</Paragraphs>
  <Slides>11</Slides>
  <Notes>9</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19" baseType="lpstr">
      <vt:lpstr>BlinkMacSystemFont</vt:lpstr>
      <vt:lpstr>PingFangSC-Regular</vt:lpstr>
      <vt:lpstr>黑体</vt:lpstr>
      <vt:lpstr>Arial</vt:lpstr>
      <vt:lpstr>Calibri</vt:lpstr>
      <vt:lpstr>Wingdings</vt:lpstr>
      <vt:lpstr>Office Theme</vt:lpstr>
      <vt:lpstr>think-cell 幻灯片</vt:lpstr>
      <vt:lpstr>PowerPoint 演示文稿</vt:lpstr>
      <vt:lpstr>PowerPoint 演示文稿</vt:lpstr>
      <vt:lpstr>“每日一次、无需随餐”，全球首个唯一氘丁苯那嗪缓释片为迟发性运动障碍和与亨廷顿病有关的舞蹈病提供升级用药方案</vt:lpstr>
      <vt:lpstr>TD为药物引起的多动性运动障碍， HD是一种常染色体显性遗传的罕见病，患者长期受困于异常运动症状，给患者及家庭带来多重负担</vt:lpstr>
      <vt:lpstr>TD和HD患者均存在吞咽困难，服药难度高，缓释剂型减少服药次数和片数、不受进食影响，可提升依从性，更具有临床意义</vt:lpstr>
      <vt:lpstr>本品采用获得专利认证的双室渗透泵控释技术，内控外速的双层释放，速释层快速起效，控释片芯匀速释放，维持24h疗效，每日仅需一次给药，利于长期管理</vt:lpstr>
      <vt:lpstr>氘丁苯那嗪缓释片血药浓度更平稳，安全性耐受性良好，风险明确可控</vt:lpstr>
      <vt:lpstr>缓释片助力患者有效维持剂量达成率从62%提升至73%，用药依从性改善，药代动力学不受食物影响，服药更自由</vt:lpstr>
      <vt:lpstr>氘丁苯那嗪缓释片与氘丁苯那嗪片疗效等效，创新双室渗透泵控释技术，内控外速的双层释放，优化释药过程，在等效的基础上优化用药体验</vt:lpstr>
      <vt:lpstr>氘丁苯那嗪缓释片丰富目录治疗选择，减少总成本，有助于缓解患者及家庭负担，临床管理难度低</vt:lpstr>
      <vt:lpstr>氘丁苯那嗪缓释片从分子优化到剂型创新，氘代与缓释技术的双重赋能，助力临床治疗升级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 M</cp:lastModifiedBy>
  <cp:revision>1945</cp:revision>
  <dcterms:created xsi:type="dcterms:W3CDTF">2021-04-18T09:57:22Z</dcterms:created>
  <dcterms:modified xsi:type="dcterms:W3CDTF">2026-06-09T11:04:13Z</dcterms:modified>
</cp:coreProperties>
</file>