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12.svg" ContentType="image/svg+xml"/>
  <Override PartName="/ppt/media/image14.svg" ContentType="image/svg+xml"/>
  <Override PartName="/ppt/media/image16.svg" ContentType="image/svg+xml"/>
  <Override PartName="/ppt/media/image18.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256" r:id="rId3"/>
    <p:sldId id="257" r:id="rId4"/>
    <p:sldId id="258" r:id="rId5"/>
    <p:sldId id="260" r:id="rId6"/>
    <p:sldId id="270" r:id="rId7"/>
    <p:sldId id="261" r:id="rId8"/>
    <p:sldId id="278" r:id="rId9"/>
    <p:sldId id="271" r:id="rId11"/>
    <p:sldId id="280" r:id="rId12"/>
  </p:sldIdLst>
  <p:sldSz cx="12192000" cy="6858000"/>
  <p:notesSz cx="6858000" cy="9144000"/>
  <p:custDataLst>
    <p:tags r:id="rId1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7" userDrawn="1">
          <p15:clr>
            <a:srgbClr val="A4A3A4"/>
          </p15:clr>
        </p15:guide>
        <p15:guide id="2" pos="377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75BC"/>
    <a:srgbClr val="0082B6"/>
    <a:srgbClr val="0C85BA"/>
    <a:srgbClr val="0080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中度样式 3 - 强调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howGuides="1">
      <p:cViewPr varScale="1">
        <p:scale>
          <a:sx n="114" d="100"/>
          <a:sy n="114" d="100"/>
        </p:scale>
        <p:origin x="414" y="108"/>
      </p:cViewPr>
      <p:guideLst>
        <p:guide orient="horz" pos="2187"/>
        <p:guide pos="3777"/>
      </p:guideLst>
    </p:cSldViewPr>
  </p:slideViewPr>
  <p:notesTextViewPr>
    <p:cViewPr>
      <p:scale>
        <a:sx n="1" d="1"/>
        <a:sy n="1" d="1"/>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gs" Target="tags/tag52.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notesMaster" Target="notesMasters/notesMaster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一项研究比较了托吡酯与丙戊酸单药治疗在青少年肌阵挛发作（</a:t>
            </a:r>
            <a:r>
              <a:rPr lang="en-US" altLang="zh-CN"/>
              <a:t>juvenile myoclonic epilepsy，JME）</a:t>
            </a:r>
            <a:r>
              <a:rPr lang="zh-CN" altLang="en-US"/>
              <a:t>中的安全性与有效性，纳入了28 例 </a:t>
            </a:r>
            <a:r>
              <a:rPr lang="en-US" altLang="zh-CN"/>
              <a:t>JME </a:t>
            </a:r>
            <a:r>
              <a:rPr lang="zh-CN" altLang="en-US"/>
              <a:t>患者，在12 周的维持期内，托吡酯的癫痫无发作率高于丙戊酸，提示托吡酯在青少年肌阵挛癫痫中具有较好的安全性与有效性。另一项研究同样证实，在</a:t>
            </a:r>
            <a:r>
              <a:rPr lang="en-US" altLang="zh-CN"/>
              <a:t>JME </a:t>
            </a:r>
            <a:r>
              <a:rPr lang="zh-CN" altLang="en-US"/>
              <a:t>患者中，托吡酯可以用来替换丙戊酸且具有更少的不良反应</a:t>
            </a:r>
            <a:endParaRPr lang="zh-CN" altLang="en-US"/>
          </a:p>
          <a:p>
            <a:r>
              <a:rPr lang="zh-CN" altLang="en-US"/>
              <a:t>老年癫痫合并心房颤动者需抗凝治疗预防卒中，应避免使用传统抗癫痫药物如卡马西平、苯妥英钠（显著降低华法林抗凝效果），而新型抗凝药（如利伐沙班）又被丙戊酸轻微升高浓度，增加出血风险，可考虑选择换用托吡酯</a:t>
            </a:r>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a:xfrm>
            <a:off x="1306373" y="7448510"/>
            <a:ext cx="2700000" cy="316800"/>
          </a:xfrm>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a:xfrm>
            <a:off x="4810373" y="7448510"/>
            <a:ext cx="3960000" cy="316800"/>
          </a:xfrm>
        </p:spPr>
        <p:txBody>
          <a:bodyPr/>
          <a:lstStyle/>
          <a:p>
            <a:endParaRPr lang="zh-CN" altLang="en-US"/>
          </a:p>
        </p:txBody>
      </p:sp>
      <p:sp>
        <p:nvSpPr>
          <p:cNvPr id="4" name="灯片编号占位符 3"/>
          <p:cNvSpPr>
            <a:spLocks noGrp="1"/>
          </p:cNvSpPr>
          <p:nvPr>
            <p:ph type="sldNum" sz="quarter" idx="12"/>
            <p:custDataLst>
              <p:tags r:id="rId4"/>
            </p:custDataLst>
          </p:nvPr>
        </p:nvSpPr>
        <p:spPr>
          <a:xfrm>
            <a:off x="9571973" y="7448510"/>
            <a:ext cx="2700000" cy="316800"/>
          </a:xfrm>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image" Target="../media/image5.png"/><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image" Target="../media/image4.png"/><Relationship Id="rId2" Type="http://schemas.openxmlformats.org/officeDocument/2006/relationships/image" Target="../media/image3.png"/><Relationship Id="rId14" Type="http://schemas.openxmlformats.org/officeDocument/2006/relationships/slideLayout" Target="../slideLayouts/slideLayout1.xml"/><Relationship Id="rId13" Type="http://schemas.openxmlformats.org/officeDocument/2006/relationships/tags" Target="../tags/tag11.xml"/><Relationship Id="rId12" Type="http://schemas.openxmlformats.org/officeDocument/2006/relationships/tags" Target="../tags/tag10.xml"/><Relationship Id="rId11" Type="http://schemas.openxmlformats.org/officeDocument/2006/relationships/tags" Target="../tags/tag9.xml"/><Relationship Id="rId10" Type="http://schemas.openxmlformats.org/officeDocument/2006/relationships/image" Target="../media/image6.png"/><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4.xml"/><Relationship Id="rId1" Type="http://schemas.openxmlformats.org/officeDocument/2006/relationships/tags" Target="../tags/tag1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8.xml.rels><?xml version="1.0" encoding="UTF-8" standalone="yes"?>
<Relationships xmlns="http://schemas.openxmlformats.org/package/2006/relationships"><Relationship Id="rId9" Type="http://schemas.openxmlformats.org/officeDocument/2006/relationships/tags" Target="../tags/tag24.xml"/><Relationship Id="rId8" Type="http://schemas.openxmlformats.org/officeDocument/2006/relationships/tags" Target="../tags/tag23.xml"/><Relationship Id="rId7" Type="http://schemas.openxmlformats.org/officeDocument/2006/relationships/tags" Target="../tags/tag22.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 Id="rId33" Type="http://schemas.openxmlformats.org/officeDocument/2006/relationships/slideLayout" Target="../slideLayouts/slideLayout1.xml"/><Relationship Id="rId32" Type="http://schemas.openxmlformats.org/officeDocument/2006/relationships/image" Target="../media/image18.svg"/><Relationship Id="rId31" Type="http://schemas.openxmlformats.org/officeDocument/2006/relationships/image" Target="../media/image17.png"/><Relationship Id="rId30" Type="http://schemas.openxmlformats.org/officeDocument/2006/relationships/tags" Target="../tags/tag39.xml"/><Relationship Id="rId3" Type="http://schemas.openxmlformats.org/officeDocument/2006/relationships/tags" Target="../tags/tag18.xml"/><Relationship Id="rId29" Type="http://schemas.openxmlformats.org/officeDocument/2006/relationships/image" Target="../media/image16.svg"/><Relationship Id="rId28" Type="http://schemas.openxmlformats.org/officeDocument/2006/relationships/image" Target="../media/image15.png"/><Relationship Id="rId27" Type="http://schemas.openxmlformats.org/officeDocument/2006/relationships/tags" Target="../tags/tag38.xml"/><Relationship Id="rId26" Type="http://schemas.openxmlformats.org/officeDocument/2006/relationships/image" Target="../media/image14.svg"/><Relationship Id="rId25" Type="http://schemas.openxmlformats.org/officeDocument/2006/relationships/image" Target="../media/image13.png"/><Relationship Id="rId24" Type="http://schemas.openxmlformats.org/officeDocument/2006/relationships/tags" Target="../tags/tag37.xml"/><Relationship Id="rId23" Type="http://schemas.openxmlformats.org/officeDocument/2006/relationships/image" Target="../media/image12.svg"/><Relationship Id="rId22" Type="http://schemas.openxmlformats.org/officeDocument/2006/relationships/image" Target="../media/image11.png"/><Relationship Id="rId21" Type="http://schemas.openxmlformats.org/officeDocument/2006/relationships/tags" Target="../tags/tag36.xml"/><Relationship Id="rId20" Type="http://schemas.openxmlformats.org/officeDocument/2006/relationships/tags" Target="../tags/tag35.xml"/><Relationship Id="rId2" Type="http://schemas.openxmlformats.org/officeDocument/2006/relationships/tags" Target="../tags/tag17.xml"/><Relationship Id="rId19" Type="http://schemas.openxmlformats.org/officeDocument/2006/relationships/tags" Target="../tags/tag34.xml"/><Relationship Id="rId18" Type="http://schemas.openxmlformats.org/officeDocument/2006/relationships/tags" Target="../tags/tag33.xml"/><Relationship Id="rId17" Type="http://schemas.openxmlformats.org/officeDocument/2006/relationships/tags" Target="../tags/tag32.xml"/><Relationship Id="rId16" Type="http://schemas.openxmlformats.org/officeDocument/2006/relationships/tags" Target="../tags/tag31.xml"/><Relationship Id="rId15" Type="http://schemas.openxmlformats.org/officeDocument/2006/relationships/tags" Target="../tags/tag30.xml"/><Relationship Id="rId14" Type="http://schemas.openxmlformats.org/officeDocument/2006/relationships/tags" Target="../tags/tag29.xml"/><Relationship Id="rId13" Type="http://schemas.openxmlformats.org/officeDocument/2006/relationships/tags" Target="../tags/tag28.xml"/><Relationship Id="rId12" Type="http://schemas.openxmlformats.org/officeDocument/2006/relationships/tags" Target="../tags/tag27.xml"/><Relationship Id="rId11" Type="http://schemas.openxmlformats.org/officeDocument/2006/relationships/tags" Target="../tags/tag26.xml"/><Relationship Id="rId10" Type="http://schemas.openxmlformats.org/officeDocument/2006/relationships/tags" Target="../tags/tag25.xml"/><Relationship Id="rId1" Type="http://schemas.openxmlformats.org/officeDocument/2006/relationships/tags" Target="../tags/tag16.xml"/></Relationships>
</file>

<file path=ppt/slides/_rels/slide9.xml.rels><?xml version="1.0" encoding="UTF-8" standalone="yes"?>
<Relationships xmlns="http://schemas.openxmlformats.org/package/2006/relationships"><Relationship Id="rId9" Type="http://schemas.openxmlformats.org/officeDocument/2006/relationships/tags" Target="../tags/tag48.xml"/><Relationship Id="rId8" Type="http://schemas.openxmlformats.org/officeDocument/2006/relationships/tags" Target="../tags/tag47.xml"/><Relationship Id="rId7" Type="http://schemas.openxmlformats.org/officeDocument/2006/relationships/tags" Target="../tags/tag46.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 Id="rId3" Type="http://schemas.openxmlformats.org/officeDocument/2006/relationships/tags" Target="../tags/tag42.xml"/><Relationship Id="rId2" Type="http://schemas.openxmlformats.org/officeDocument/2006/relationships/tags" Target="../tags/tag41.xml"/><Relationship Id="rId13" Type="http://schemas.openxmlformats.org/officeDocument/2006/relationships/slideLayout" Target="../slideLayouts/slideLayout1.xml"/><Relationship Id="rId12" Type="http://schemas.openxmlformats.org/officeDocument/2006/relationships/tags" Target="../tags/tag51.xml"/><Relationship Id="rId11" Type="http://schemas.openxmlformats.org/officeDocument/2006/relationships/tags" Target="../tags/tag50.xml"/><Relationship Id="rId10" Type="http://schemas.openxmlformats.org/officeDocument/2006/relationships/tags" Target="../tags/tag49.xml"/><Relationship Id="rId1" Type="http://schemas.openxmlformats.org/officeDocument/2006/relationships/tags" Target="../tags/tag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21600000">
            <a:off x="269265" y="3774058"/>
            <a:ext cx="11552412" cy="2015663"/>
            <a:chOff x="0" y="0"/>
            <a:chExt cx="11552412" cy="2015663"/>
          </a:xfrm>
        </p:grpSpPr>
        <p:sp>
          <p:nvSpPr>
            <p:cNvPr id="3" name="rect 2"/>
            <p:cNvSpPr/>
            <p:nvPr/>
          </p:nvSpPr>
          <p:spPr>
            <a:xfrm>
              <a:off x="11140" y="11510"/>
              <a:ext cx="11541272" cy="2004152"/>
            </a:xfrm>
            <a:prstGeom prst="rect">
              <a:avLst/>
            </a:prstGeom>
            <a:solidFill>
              <a:srgbClr val="000000">
                <a:alpha val="37254"/>
              </a:srgbClr>
            </a:solidFill>
            <a:ln w="0" cap="flat">
              <a:noFill/>
              <a:prstDash val="solid"/>
              <a:miter lim="0"/>
            </a:ln>
          </p:spPr>
          <p:txBody>
            <a:bodyPr rtlCol="0"/>
            <a:lstStyle/>
            <a:p>
              <a:pPr algn="ctr"/>
              <a:endParaRPr lang="zh-CN" altLang="en-US"/>
            </a:p>
          </p:txBody>
        </p:sp>
        <p:pic>
          <p:nvPicPr>
            <p:cNvPr id="4" name="picture 4"/>
            <p:cNvPicPr>
              <a:picLocks noChangeAspect="1"/>
            </p:cNvPicPr>
            <p:nvPr/>
          </p:nvPicPr>
          <p:blipFill>
            <a:blip r:embed="rId1"/>
            <a:stretch>
              <a:fillRect/>
            </a:stretch>
          </p:blipFill>
          <p:spPr>
            <a:xfrm rot="21600000">
              <a:off x="0" y="0"/>
              <a:ext cx="11514301" cy="1977478"/>
            </a:xfrm>
            <a:prstGeom prst="rect">
              <a:avLst/>
            </a:prstGeom>
          </p:spPr>
        </p:pic>
        <p:sp>
          <p:nvSpPr>
            <p:cNvPr id="6" name="textbox 6"/>
            <p:cNvSpPr/>
            <p:nvPr/>
          </p:nvSpPr>
          <p:spPr>
            <a:xfrm>
              <a:off x="468680" y="229895"/>
              <a:ext cx="9942194" cy="1524000"/>
            </a:xfrm>
            <a:prstGeom prst="rect">
              <a:avLst/>
            </a:prstGeom>
            <a:noFill/>
            <a:ln w="0" cap="flat">
              <a:noFill/>
              <a:prstDash val="solid"/>
              <a:miter lim="0"/>
            </a:ln>
          </p:spPr>
          <p:txBody>
            <a:bodyPr vert="horz" wrap="square" lIns="0" tIns="0" rIns="0" bIns="0"/>
            <a:lstStyle/>
            <a:p>
              <a:pPr algn="l" rtl="0" eaLnBrk="0">
                <a:lnSpc>
                  <a:spcPct val="78000"/>
                </a:lnSpc>
              </a:pPr>
              <a:endParaRPr sz="100" dirty="0">
                <a:latin typeface="Arial" panose="020B0604020202020204"/>
                <a:ea typeface="Arial" panose="020B0604020202020204"/>
                <a:cs typeface="Arial" panose="020B0604020202020204"/>
              </a:endParaRPr>
            </a:p>
            <a:p>
              <a:pPr marL="285750" indent="-285750" algn="l">
                <a:lnSpc>
                  <a:spcPct val="135000"/>
                </a:lnSpc>
                <a:buClr>
                  <a:srgbClr val="000000"/>
                </a:buClr>
                <a:buFont typeface="Arial" panose="020B0604020202020204" pitchFamily="34" charset="0"/>
                <a:buChar char="•"/>
                <a:defRPr/>
              </a:pPr>
              <a:r>
                <a:rPr lang="en-US" sz="2400" b="1">
                  <a:solidFill>
                    <a:schemeClr val="tx1">
                      <a:alpha val="94902"/>
                    </a:schemeClr>
                  </a:solidFill>
                  <a:latin typeface="微软雅黑" panose="020B0503020204020204" charset="-122"/>
                  <a:ea typeface="微软雅黑" panose="020B0503020204020204" charset="-122"/>
                  <a:cs typeface="微软雅黑" panose="020B0503020204020204" charset="-122"/>
                  <a:sym typeface="Noto Sans SC" panose="020B0200000000000000" charset="-122"/>
                </a:rPr>
                <a:t>首</a:t>
              </a:r>
              <a:r>
                <a:rPr lang="en-US" sz="2400" b="1">
                  <a:solidFill>
                    <a:schemeClr val="tx1">
                      <a:alpha val="94902"/>
                    </a:schemeClr>
                  </a:solidFill>
                  <a:latin typeface="微软雅黑" panose="020B0503020204020204" charset="-122"/>
                  <a:ea typeface="微软雅黑" panose="020B0503020204020204" charset="-122"/>
                  <a:cs typeface="微软雅黑" panose="020B0503020204020204" charset="-122"/>
                  <a:sym typeface="Noto Sans SC" panose="020B0200000000000000" charset="-122"/>
                </a:rPr>
                <a:t>个</a:t>
              </a:r>
              <a:r>
                <a:rPr lang="en-US">
                  <a:solidFill>
                    <a:schemeClr val="tx1">
                      <a:alpha val="94902"/>
                    </a:schemeClr>
                  </a:solidFill>
                  <a:latin typeface="微软雅黑" panose="020B0503020204020204" charset="-122"/>
                  <a:ea typeface="微软雅黑" panose="020B0503020204020204" charset="-122"/>
                  <a:cs typeface="微软雅黑" panose="020B0503020204020204" charset="-122"/>
                  <a:sym typeface="Noto Sans SC" panose="020B0200000000000000" charset="-122"/>
                </a:rPr>
                <a:t>上市的</a:t>
              </a:r>
              <a:r>
                <a:rPr lang="en-US" sz="1800">
                  <a:solidFill>
                    <a:schemeClr val="tx1">
                      <a:alpha val="94902"/>
                    </a:schemeClr>
                  </a:solidFill>
                  <a:latin typeface="微软雅黑" panose="020B0503020204020204" charset="-122"/>
                  <a:ea typeface="微软雅黑" panose="020B0503020204020204" charset="-122"/>
                  <a:cs typeface="微软雅黑" panose="020B0503020204020204" charset="-122"/>
                  <a:sym typeface="Noto Sans SC" panose="020B0200000000000000" charset="-122"/>
                </a:rPr>
                <a:t>托吡酯口服溶液</a:t>
              </a:r>
              <a:r>
                <a:rPr lang="en-US">
                  <a:solidFill>
                    <a:schemeClr val="tx1">
                      <a:alpha val="94902"/>
                    </a:schemeClr>
                  </a:solidFill>
                  <a:latin typeface="微软雅黑" panose="020B0503020204020204" charset="-122"/>
                  <a:ea typeface="微软雅黑" panose="020B0503020204020204" charset="-122"/>
                  <a:cs typeface="微软雅黑" panose="020B0503020204020204" charset="-122"/>
                  <a:sym typeface="Noto Sans SC" panose="020B0200000000000000" charset="-122"/>
                </a:rPr>
                <a:t>，专为癫痫患者量身打造的</a:t>
              </a:r>
              <a:r>
                <a:rPr lang="en-US" sz="2400" b="1">
                  <a:solidFill>
                    <a:schemeClr val="tx1">
                      <a:alpha val="94902"/>
                    </a:schemeClr>
                  </a:solidFill>
                  <a:latin typeface="微软雅黑" panose="020B0503020204020204" charset="-122"/>
                  <a:ea typeface="微软雅黑" panose="020B0503020204020204" charset="-122"/>
                  <a:cs typeface="微软雅黑" panose="020B0503020204020204" charset="-122"/>
                  <a:sym typeface="Noto Sans SC" panose="020B0200000000000000" charset="-122"/>
                </a:rPr>
                <a:t>创新剂型</a:t>
              </a:r>
              <a:endParaRPr lang="en-US">
                <a:solidFill>
                  <a:schemeClr val="tx1"/>
                </a:solidFill>
                <a:latin typeface="微软雅黑" panose="020B0503020204020204" charset="-122"/>
                <a:ea typeface="微软雅黑" panose="020B0503020204020204" charset="-122"/>
                <a:cs typeface="微软雅黑" panose="020B0503020204020204" charset="-122"/>
              </a:endParaRPr>
            </a:p>
            <a:p>
              <a:pPr marL="285750" indent="-285750" algn="l">
                <a:lnSpc>
                  <a:spcPct val="135000"/>
                </a:lnSpc>
                <a:buClr>
                  <a:srgbClr val="000000"/>
                </a:buClr>
                <a:buFont typeface="Arial" panose="020B0604020202020204" pitchFamily="34" charset="0"/>
                <a:buChar char="•"/>
              </a:pPr>
              <a:r>
                <a:rPr lang="en-US">
                  <a:solidFill>
                    <a:schemeClr val="tx1">
                      <a:alpha val="94902"/>
                    </a:schemeClr>
                  </a:solidFill>
                  <a:latin typeface="微软雅黑" panose="020B0503020204020204" charset="-122"/>
                  <a:ea typeface="微软雅黑" panose="020B0503020204020204" charset="-122"/>
                  <a:cs typeface="微软雅黑" panose="020B0503020204020204" charset="-122"/>
                  <a:sym typeface="Noto Sans SC" panose="020B0200000000000000" charset="-122"/>
                </a:rPr>
                <a:t>剂量</a:t>
              </a:r>
              <a:r>
                <a:rPr lang="en-US" sz="2400" b="1">
                  <a:solidFill>
                    <a:schemeClr val="tx1">
                      <a:alpha val="94902"/>
                    </a:schemeClr>
                  </a:solidFill>
                  <a:latin typeface="微软雅黑" panose="020B0503020204020204" charset="-122"/>
                  <a:ea typeface="微软雅黑" panose="020B0503020204020204" charset="-122"/>
                  <a:cs typeface="微软雅黑" panose="020B0503020204020204" charset="-122"/>
                  <a:sym typeface="Noto Sans SC" panose="020B0200000000000000" charset="-122"/>
                </a:rPr>
                <a:t>精准滴定</a:t>
              </a:r>
              <a:r>
                <a:rPr lang="en-US">
                  <a:solidFill>
                    <a:schemeClr val="tx1">
                      <a:alpha val="94902"/>
                    </a:schemeClr>
                  </a:solidFill>
                  <a:latin typeface="微软雅黑" panose="020B0503020204020204" charset="-122"/>
                  <a:ea typeface="微软雅黑" panose="020B0503020204020204" charset="-122"/>
                  <a:cs typeface="微软雅黑" panose="020B0503020204020204" charset="-122"/>
                  <a:sym typeface="Noto Sans SC" panose="020B0200000000000000" charset="-122"/>
                </a:rPr>
                <a:t>，显著提升</a:t>
              </a:r>
              <a:r>
                <a:rPr lang="en-US" sz="2400" b="1">
                  <a:solidFill>
                    <a:schemeClr val="tx1">
                      <a:alpha val="94902"/>
                    </a:schemeClr>
                  </a:solidFill>
                  <a:latin typeface="微软雅黑" panose="020B0503020204020204" charset="-122"/>
                  <a:ea typeface="微软雅黑" panose="020B0503020204020204" charset="-122"/>
                  <a:cs typeface="微软雅黑" panose="020B0503020204020204" charset="-122"/>
                  <a:sym typeface="Noto Sans SC" panose="020B0200000000000000" charset="-122"/>
                </a:rPr>
                <a:t>安全性</a:t>
              </a:r>
              <a:endParaRPr lang="en-US" sz="2400" b="1">
                <a:solidFill>
                  <a:schemeClr val="tx1">
                    <a:alpha val="94902"/>
                  </a:schemeClr>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a:p>
              <a:pPr marL="285750" indent="-285750" algn="l">
                <a:lnSpc>
                  <a:spcPct val="135000"/>
                </a:lnSpc>
                <a:buClr>
                  <a:srgbClr val="000000"/>
                </a:buClr>
                <a:buFont typeface="Arial" panose="020B0604020202020204" pitchFamily="34" charset="0"/>
                <a:buChar char="•"/>
              </a:pPr>
              <a:r>
                <a:rPr lang="en-US">
                  <a:solidFill>
                    <a:schemeClr val="tx1">
                      <a:alpha val="94902"/>
                    </a:schemeClr>
                  </a:solidFill>
                  <a:latin typeface="微软雅黑" panose="020B0503020204020204" charset="-122"/>
                  <a:ea typeface="微软雅黑" panose="020B0503020204020204" charset="-122"/>
                  <a:cs typeface="微软雅黑" panose="020B0503020204020204" charset="-122"/>
                  <a:sym typeface="Noto Sans SC" panose="020B0200000000000000" charset="-122"/>
                </a:rPr>
                <a:t>适配</a:t>
              </a:r>
              <a:r>
                <a:rPr lang="en-US" sz="2400" b="1">
                  <a:solidFill>
                    <a:schemeClr val="tx1">
                      <a:alpha val="94902"/>
                    </a:schemeClr>
                  </a:solidFill>
                  <a:latin typeface="微软雅黑" panose="020B0503020204020204" charset="-122"/>
                  <a:ea typeface="微软雅黑" panose="020B0503020204020204" charset="-122"/>
                  <a:cs typeface="微软雅黑" panose="020B0503020204020204" charset="-122"/>
                  <a:sym typeface="Noto Sans SC" panose="020B0200000000000000" charset="-122"/>
                </a:rPr>
                <a:t>儿童、老年及吞咽困难</a:t>
              </a:r>
              <a:r>
                <a:rPr lang="zh-CN" altLang="en-US" sz="2400" b="1">
                  <a:solidFill>
                    <a:schemeClr val="tx1">
                      <a:alpha val="94902"/>
                    </a:schemeClr>
                  </a:solidFill>
                  <a:latin typeface="微软雅黑" panose="020B0503020204020204" charset="-122"/>
                  <a:ea typeface="微软雅黑" panose="020B0503020204020204" charset="-122"/>
                  <a:cs typeface="微软雅黑" panose="020B0503020204020204" charset="-122"/>
                  <a:sym typeface="Noto Sans SC" panose="020B0200000000000000" charset="-122"/>
                </a:rPr>
                <a:t>人群</a:t>
              </a:r>
              <a:endParaRPr lang="zh-CN" altLang="en-US" sz="2400" b="1">
                <a:solidFill>
                  <a:schemeClr val="tx1">
                    <a:alpha val="94902"/>
                  </a:schemeClr>
                </a:solidFill>
                <a:latin typeface="微软雅黑" panose="020B0503020204020204" charset="-122"/>
                <a:ea typeface="微软雅黑" panose="020B0503020204020204" charset="-122"/>
                <a:cs typeface="微软雅黑" panose="020B0503020204020204" charset="-122"/>
                <a:sym typeface="Noto Sans SC" panose="020B0200000000000000" charset="-122"/>
              </a:endParaRPr>
            </a:p>
          </p:txBody>
        </p:sp>
      </p:grpSp>
      <p:sp>
        <p:nvSpPr>
          <p:cNvPr id="8" name="textbox 8"/>
          <p:cNvSpPr/>
          <p:nvPr/>
        </p:nvSpPr>
        <p:spPr>
          <a:xfrm>
            <a:off x="1936144" y="1503724"/>
            <a:ext cx="7941309" cy="1541144"/>
          </a:xfrm>
          <a:prstGeom prst="rect">
            <a:avLst/>
          </a:prstGeom>
          <a:noFill/>
          <a:ln w="0" cap="flat">
            <a:noFill/>
            <a:prstDash val="solid"/>
            <a:miter lim="0"/>
          </a:ln>
        </p:spPr>
        <p:txBody>
          <a:bodyPr vert="horz" wrap="square" lIns="0" tIns="0" rIns="0" bIns="0"/>
          <a:lstStyle/>
          <a:p>
            <a:pPr algn="l" rtl="0" eaLnBrk="0">
              <a:lnSpc>
                <a:spcPct val="96000"/>
              </a:lnSpc>
            </a:pPr>
            <a:endParaRPr sz="100" dirty="0">
              <a:latin typeface="Arial" panose="020B0604020202020204"/>
              <a:ea typeface="Arial" panose="020B0604020202020204"/>
              <a:cs typeface="Arial" panose="020B0604020202020204"/>
            </a:endParaRPr>
          </a:p>
          <a:p>
            <a:pPr algn="r" rtl="0" eaLnBrk="0">
              <a:lnSpc>
                <a:spcPct val="91000"/>
              </a:lnSpc>
            </a:pPr>
            <a:r>
              <a:rPr lang="zh-CN" sz="4800" b="1" kern="0" spc="-30" dirty="0">
                <a:solidFill>
                  <a:srgbClr val="002060">
                    <a:alpha val="100000"/>
                  </a:srgbClr>
                </a:solidFill>
                <a:latin typeface="微软雅黑" panose="020B0503020204020204" charset="-122"/>
                <a:ea typeface="微软雅黑" panose="020B0503020204020204" charset="-122"/>
                <a:cs typeface="微软雅黑" panose="020B0503020204020204" charset="-122"/>
              </a:rPr>
              <a:t>托吡酯口服</a:t>
            </a:r>
            <a:r>
              <a:rPr lang="zh-CN" sz="4800" b="1" kern="0" spc="-30" dirty="0">
                <a:solidFill>
                  <a:srgbClr val="002060">
                    <a:alpha val="100000"/>
                  </a:srgbClr>
                </a:solidFill>
                <a:latin typeface="微软雅黑" panose="020B0503020204020204" charset="-122"/>
                <a:ea typeface="微软雅黑" panose="020B0503020204020204" charset="-122"/>
                <a:cs typeface="微软雅黑" panose="020B0503020204020204" charset="-122"/>
              </a:rPr>
              <a:t>溶液</a:t>
            </a:r>
            <a:r>
              <a:rPr sz="4800" b="1" kern="0" spc="-30" dirty="0">
                <a:solidFill>
                  <a:srgbClr val="002060">
                    <a:alpha val="100000"/>
                  </a:srgbClr>
                </a:solidFill>
                <a:latin typeface="微软雅黑" panose="020B0503020204020204" charset="-122"/>
                <a:ea typeface="微软雅黑" panose="020B0503020204020204" charset="-122"/>
                <a:cs typeface="微软雅黑" panose="020B0503020204020204" charset="-122"/>
              </a:rPr>
              <a:t>（</a:t>
            </a:r>
            <a:r>
              <a:rPr lang="zh-CN" sz="4800" b="1" kern="0" spc="-30" dirty="0">
                <a:solidFill>
                  <a:srgbClr val="002060">
                    <a:alpha val="100000"/>
                  </a:srgbClr>
                </a:solidFill>
                <a:latin typeface="微软雅黑" panose="020B0503020204020204" charset="-122"/>
                <a:ea typeface="微软雅黑" panose="020B0503020204020204" charset="-122"/>
                <a:cs typeface="微软雅黑" panose="020B0503020204020204" charset="-122"/>
              </a:rPr>
              <a:t>梦复欣</a:t>
            </a:r>
            <a:r>
              <a:rPr sz="4900" b="1" kern="0" baseline="30000" dirty="0">
                <a:solidFill>
                  <a:srgbClr val="002060">
                    <a:alpha val="100000"/>
                  </a:srgbClr>
                </a:solidFill>
                <a:uFillTx/>
                <a:latin typeface="微软雅黑" panose="020B0503020204020204" charset="-122"/>
                <a:ea typeface="微软雅黑" panose="020B0503020204020204" charset="-122"/>
                <a:cs typeface="微软雅黑" panose="020B0503020204020204" charset="-122"/>
              </a:rPr>
              <a:t>®</a:t>
            </a:r>
            <a:r>
              <a:rPr sz="3100" b="1" kern="0" baseline="30000" dirty="0">
                <a:solidFill>
                  <a:srgbClr val="002060">
                    <a:alpha val="100000"/>
                  </a:srgbClr>
                </a:solidFill>
                <a:uFillTx/>
                <a:latin typeface="微软雅黑" panose="020B0503020204020204" charset="-122"/>
                <a:ea typeface="微软雅黑" panose="020B0503020204020204" charset="-122"/>
                <a:cs typeface="微软雅黑" panose="020B0503020204020204" charset="-122"/>
              </a:rPr>
              <a:t> </a:t>
            </a:r>
            <a:r>
              <a:rPr sz="7300" b="1" kern="0" spc="-30" baseline="5000" dirty="0">
                <a:solidFill>
                  <a:srgbClr val="002060">
                    <a:alpha val="100000"/>
                  </a:srgbClr>
                </a:solidFill>
                <a:latin typeface="微软雅黑" panose="020B0503020204020204" charset="-122"/>
                <a:ea typeface="微软雅黑" panose="020B0503020204020204" charset="-122"/>
                <a:cs typeface="微软雅黑" panose="020B0503020204020204" charset="-122"/>
              </a:rPr>
              <a:t>)</a:t>
            </a:r>
            <a:endParaRPr sz="7300" baseline="5000" dirty="0">
              <a:latin typeface="微软雅黑" panose="020B0503020204020204" charset="-122"/>
              <a:ea typeface="微软雅黑" panose="020B0503020204020204" charset="-122"/>
              <a:cs typeface="微软雅黑" panose="020B0503020204020204" charset="-122"/>
            </a:endParaRPr>
          </a:p>
          <a:p>
            <a:pPr algn="l" rtl="0" eaLnBrk="0">
              <a:lnSpc>
                <a:spcPct val="141000"/>
              </a:lnSpc>
            </a:pPr>
            <a:endParaRPr sz="1000" dirty="0">
              <a:latin typeface="Arial" panose="020B0604020202020204"/>
              <a:ea typeface="Arial" panose="020B0604020202020204"/>
              <a:cs typeface="Arial" panose="020B0604020202020204"/>
            </a:endParaRPr>
          </a:p>
          <a:p>
            <a:pPr algn="ctr" rtl="0" eaLnBrk="0">
              <a:lnSpc>
                <a:spcPct val="141000"/>
              </a:lnSpc>
            </a:pPr>
            <a:r>
              <a:rPr lang="zh-CN" sz="2400" dirty="0">
                <a:latin typeface="微软雅黑" panose="020B0503020204020204" charset="-122"/>
                <a:ea typeface="微软雅黑" panose="020B0503020204020204" charset="-122"/>
                <a:cs typeface="微软雅黑" panose="020B0503020204020204" charset="-122"/>
              </a:rPr>
              <a:t>梦阳</a:t>
            </a:r>
            <a:r>
              <a:rPr lang="zh-CN" sz="2400" dirty="0">
                <a:latin typeface="微软雅黑" panose="020B0503020204020204" charset="-122"/>
                <a:ea typeface="微软雅黑" panose="020B0503020204020204" charset="-122"/>
                <a:cs typeface="微软雅黑" panose="020B0503020204020204" charset="-122"/>
              </a:rPr>
              <a:t>药业</a:t>
            </a:r>
            <a:endParaRPr lang="zh-CN" sz="24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 name="group 4"/>
          <p:cNvGrpSpPr/>
          <p:nvPr/>
        </p:nvGrpSpPr>
        <p:grpSpPr>
          <a:xfrm rot="21600000">
            <a:off x="4446015" y="3761740"/>
            <a:ext cx="3386836" cy="1706626"/>
            <a:chOff x="0" y="0"/>
            <a:chExt cx="3386836" cy="1706626"/>
          </a:xfrm>
        </p:grpSpPr>
        <p:pic>
          <p:nvPicPr>
            <p:cNvPr id="14" name="picture 14"/>
            <p:cNvPicPr>
              <a:picLocks noChangeAspect="1"/>
            </p:cNvPicPr>
            <p:nvPr/>
          </p:nvPicPr>
          <p:blipFill>
            <a:blip r:embed="rId1"/>
            <a:stretch>
              <a:fillRect/>
            </a:stretch>
          </p:blipFill>
          <p:spPr>
            <a:xfrm rot="21600000">
              <a:off x="0" y="0"/>
              <a:ext cx="3386836" cy="1706626"/>
            </a:xfrm>
            <a:prstGeom prst="rect">
              <a:avLst/>
            </a:prstGeom>
          </p:spPr>
        </p:pic>
        <p:sp>
          <p:nvSpPr>
            <p:cNvPr id="16" name="textbox 16"/>
            <p:cNvSpPr/>
            <p:nvPr/>
          </p:nvSpPr>
          <p:spPr>
            <a:xfrm>
              <a:off x="-12700" y="-12700"/>
              <a:ext cx="3412490" cy="1750060"/>
            </a:xfrm>
            <a:prstGeom prst="rect">
              <a:avLst/>
            </a:prstGeom>
            <a:noFill/>
            <a:ln w="0" cap="flat">
              <a:noFill/>
              <a:prstDash val="solid"/>
              <a:miter lim="0"/>
            </a:ln>
          </p:spPr>
          <p:txBody>
            <a:bodyPr vert="horz" wrap="square" lIns="0" tIns="0" rIns="0" bIns="0"/>
            <a:lstStyle/>
            <a:p>
              <a:pPr algn="l" rtl="0" eaLnBrk="0">
                <a:lnSpc>
                  <a:spcPct val="113000"/>
                </a:lnSpc>
              </a:pPr>
              <a:endParaRPr sz="1000" dirty="0">
                <a:latin typeface="Arial" panose="020B0604020202020204"/>
                <a:ea typeface="Arial" panose="020B0604020202020204"/>
                <a:cs typeface="Arial" panose="020B0604020202020204"/>
              </a:endParaRPr>
            </a:p>
            <a:p>
              <a:pPr algn="l" rtl="0" eaLnBrk="0">
                <a:lnSpc>
                  <a:spcPct val="9000"/>
                </a:lnSpc>
              </a:pPr>
              <a:endParaRPr sz="100" dirty="0">
                <a:latin typeface="Arial" panose="020B0604020202020204"/>
                <a:ea typeface="Arial" panose="020B0604020202020204"/>
                <a:cs typeface="Arial" panose="020B0604020202020204"/>
              </a:endParaRPr>
            </a:p>
            <a:p>
              <a:pPr marL="177800" algn="l" rtl="0" eaLnBrk="0">
                <a:lnSpc>
                  <a:spcPct val="106000"/>
                </a:lnSpc>
              </a:pPr>
              <a:r>
                <a:rPr sz="2700" b="1" u="sng" kern="0" spc="-20" baseline="-15000" dirty="0">
                  <a:solidFill>
                    <a:srgbClr val="FFFFFF">
                      <a:alpha val="100000"/>
                    </a:srgbClr>
                  </a:solidFill>
                  <a:latin typeface="微软雅黑" panose="020B0503020204020204" charset="-122"/>
                  <a:ea typeface="微软雅黑" panose="020B0503020204020204" charset="-122"/>
                  <a:cs typeface="微软雅黑" panose="020B0503020204020204" charset="-122"/>
                </a:rPr>
                <a:t>5</a:t>
              </a:r>
              <a:r>
                <a:rPr sz="1700" b="1" kern="0" spc="11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endParaRPr sz="1700" b="1" kern="0" spc="110" dirty="0">
                <a:solidFill>
                  <a:srgbClr val="FFFFFF">
                    <a:alpha val="100000"/>
                  </a:srgbClr>
                </a:solidFill>
                <a:latin typeface="微软雅黑" panose="020B0503020204020204" charset="-122"/>
                <a:ea typeface="微软雅黑" panose="020B0503020204020204" charset="-122"/>
                <a:cs typeface="微软雅黑" panose="020B0503020204020204" charset="-122"/>
              </a:endParaRPr>
            </a:p>
            <a:p>
              <a:pPr marL="177800" algn="l" rtl="0" eaLnBrk="0">
                <a:lnSpc>
                  <a:spcPct val="106000"/>
                </a:lnSpc>
              </a:pPr>
              <a:endParaRPr sz="1700" b="1" kern="0" spc="110" dirty="0">
                <a:solidFill>
                  <a:srgbClr val="FFFFFF">
                    <a:alpha val="100000"/>
                  </a:srgbClr>
                </a:solidFill>
                <a:latin typeface="微软雅黑" panose="020B0503020204020204" charset="-122"/>
                <a:ea typeface="微软雅黑" panose="020B0503020204020204" charset="-122"/>
                <a:cs typeface="微软雅黑" panose="020B0503020204020204" charset="-122"/>
              </a:endParaRPr>
            </a:p>
            <a:p>
              <a:pPr marL="177800" algn="l" rtl="0" eaLnBrk="0">
                <a:lnSpc>
                  <a:spcPct val="106000"/>
                </a:lnSpc>
              </a:pPr>
              <a:r>
                <a:rPr sz="1700" b="1" kern="0" spc="11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lang="en-US" sz="1700" b="1" kern="0" spc="11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sz="2400" b="1" kern="0" spc="-20" dirty="0">
                  <a:solidFill>
                    <a:srgbClr val="FFFFFF">
                      <a:alpha val="100000"/>
                    </a:srgbClr>
                  </a:solidFill>
                  <a:latin typeface="微软雅黑" panose="020B0503020204020204" charset="-122"/>
                  <a:ea typeface="微软雅黑" panose="020B0503020204020204" charset="-122"/>
                  <a:cs typeface="微软雅黑" panose="020B0503020204020204" charset="-122"/>
                </a:rPr>
                <a:t>公平性优势</a:t>
              </a:r>
              <a:endParaRPr lang="zh-CN" sz="1400" b="1" kern="0" spc="0" dirty="0">
                <a:solidFill>
                  <a:srgbClr val="FFFFFF">
                    <a:alpha val="100000"/>
                  </a:srgbClr>
                </a:solidFill>
                <a:latin typeface="微软雅黑" panose="020B0503020204020204" charset="-122"/>
                <a:ea typeface="微软雅黑" panose="020B0503020204020204" charset="-122"/>
                <a:cs typeface="微软雅黑" panose="020B0503020204020204" charset="-122"/>
              </a:endParaRPr>
            </a:p>
          </p:txBody>
        </p:sp>
      </p:grpSp>
      <p:grpSp>
        <p:nvGrpSpPr>
          <p:cNvPr id="6" name="group 6"/>
          <p:cNvGrpSpPr/>
          <p:nvPr/>
        </p:nvGrpSpPr>
        <p:grpSpPr>
          <a:xfrm rot="21600000">
            <a:off x="761212" y="3761740"/>
            <a:ext cx="3386861" cy="1694052"/>
            <a:chOff x="0" y="0"/>
            <a:chExt cx="3386861" cy="1694052"/>
          </a:xfrm>
        </p:grpSpPr>
        <p:pic>
          <p:nvPicPr>
            <p:cNvPr id="18" name="picture 18"/>
            <p:cNvPicPr>
              <a:picLocks noChangeAspect="1"/>
            </p:cNvPicPr>
            <p:nvPr/>
          </p:nvPicPr>
          <p:blipFill>
            <a:blip r:embed="rId2"/>
            <a:stretch>
              <a:fillRect/>
            </a:stretch>
          </p:blipFill>
          <p:spPr>
            <a:xfrm rot="21600000">
              <a:off x="0" y="0"/>
              <a:ext cx="3386861" cy="1694052"/>
            </a:xfrm>
            <a:prstGeom prst="rect">
              <a:avLst/>
            </a:prstGeom>
          </p:spPr>
        </p:pic>
        <p:sp>
          <p:nvSpPr>
            <p:cNvPr id="20" name="textbox 20"/>
            <p:cNvSpPr/>
            <p:nvPr/>
          </p:nvSpPr>
          <p:spPr>
            <a:xfrm>
              <a:off x="-12700" y="-12700"/>
              <a:ext cx="3412490" cy="1739264"/>
            </a:xfrm>
            <a:prstGeom prst="rect">
              <a:avLst/>
            </a:prstGeom>
            <a:noFill/>
            <a:ln w="0" cap="flat">
              <a:noFill/>
              <a:prstDash val="solid"/>
              <a:miter lim="0"/>
            </a:ln>
          </p:spPr>
          <p:txBody>
            <a:bodyPr vert="horz" wrap="square" lIns="0" tIns="0" rIns="0" bIns="0"/>
            <a:lstStyle/>
            <a:p>
              <a:pPr algn="l" rtl="0" eaLnBrk="0">
                <a:lnSpc>
                  <a:spcPct val="113000"/>
                </a:lnSpc>
              </a:pPr>
              <a:endParaRPr sz="1000" dirty="0">
                <a:latin typeface="Arial" panose="020B0604020202020204"/>
                <a:ea typeface="Arial" panose="020B0604020202020204"/>
                <a:cs typeface="Arial" panose="020B0604020202020204"/>
              </a:endParaRPr>
            </a:p>
            <a:p>
              <a:pPr marL="161925" algn="l" rtl="0" eaLnBrk="0">
                <a:lnSpc>
                  <a:spcPct val="107000"/>
                </a:lnSpc>
                <a:spcBef>
                  <a:spcPts val="5"/>
                </a:spcBef>
              </a:pPr>
              <a:r>
                <a:rPr sz="2700" b="1" u="sng" kern="0" spc="-10" baseline="-15000" dirty="0">
                  <a:solidFill>
                    <a:srgbClr val="FFFFFF">
                      <a:alpha val="100000"/>
                    </a:srgbClr>
                  </a:solidFill>
                  <a:latin typeface="微软雅黑" panose="020B0503020204020204" charset="-122"/>
                  <a:ea typeface="微软雅黑" panose="020B0503020204020204" charset="-122"/>
                  <a:cs typeface="微软雅黑" panose="020B0503020204020204" charset="-122"/>
                </a:rPr>
                <a:t>4</a:t>
              </a:r>
              <a:r>
                <a:rPr sz="1700" b="1" kern="0" spc="11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endParaRPr sz="1700" b="1" kern="0" spc="110" dirty="0">
                <a:solidFill>
                  <a:srgbClr val="FFFFFF">
                    <a:alpha val="100000"/>
                  </a:srgbClr>
                </a:solidFill>
                <a:latin typeface="微软雅黑" panose="020B0503020204020204" charset="-122"/>
                <a:ea typeface="微软雅黑" panose="020B0503020204020204" charset="-122"/>
                <a:cs typeface="微软雅黑" panose="020B0503020204020204" charset="-122"/>
              </a:endParaRPr>
            </a:p>
            <a:p>
              <a:pPr marL="161925" algn="l" rtl="0" eaLnBrk="0">
                <a:lnSpc>
                  <a:spcPct val="107000"/>
                </a:lnSpc>
                <a:spcBef>
                  <a:spcPts val="5"/>
                </a:spcBef>
              </a:pPr>
              <a:r>
                <a:rPr sz="1700" b="1" kern="0" spc="11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lang="en-US" sz="1700" b="1" kern="0" spc="11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endParaRPr lang="en-US" sz="1700" b="1" kern="0" spc="110" dirty="0">
                <a:solidFill>
                  <a:srgbClr val="FFFFFF">
                    <a:alpha val="100000"/>
                  </a:srgbClr>
                </a:solidFill>
                <a:latin typeface="微软雅黑" panose="020B0503020204020204" charset="-122"/>
                <a:ea typeface="微软雅黑" panose="020B0503020204020204" charset="-122"/>
                <a:cs typeface="微软雅黑" panose="020B0503020204020204" charset="-122"/>
              </a:endParaRPr>
            </a:p>
            <a:p>
              <a:pPr marL="161925" algn="l" rtl="0" eaLnBrk="0">
                <a:lnSpc>
                  <a:spcPct val="107000"/>
                </a:lnSpc>
                <a:spcBef>
                  <a:spcPts val="5"/>
                </a:spcBef>
              </a:pPr>
              <a:r>
                <a:rPr lang="en-US" sz="1700" b="1" kern="0" spc="11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sz="24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创新性优势</a:t>
              </a:r>
              <a:endParaRPr sz="1400" dirty="0">
                <a:latin typeface="微软雅黑" panose="020B0503020204020204" charset="-122"/>
                <a:ea typeface="微软雅黑" panose="020B0503020204020204" charset="-122"/>
                <a:cs typeface="微软雅黑" panose="020B0503020204020204" charset="-122"/>
              </a:endParaRPr>
            </a:p>
          </p:txBody>
        </p:sp>
      </p:grpSp>
      <p:grpSp>
        <p:nvGrpSpPr>
          <p:cNvPr id="8" name="group 8"/>
          <p:cNvGrpSpPr/>
          <p:nvPr/>
        </p:nvGrpSpPr>
        <p:grpSpPr>
          <a:xfrm rot="21600000">
            <a:off x="747941" y="1466341"/>
            <a:ext cx="3386797" cy="1693926"/>
            <a:chOff x="0" y="0"/>
            <a:chExt cx="3386797" cy="1693926"/>
          </a:xfrm>
        </p:grpSpPr>
        <p:pic>
          <p:nvPicPr>
            <p:cNvPr id="22" name="picture 22"/>
            <p:cNvPicPr>
              <a:picLocks noChangeAspect="1"/>
            </p:cNvPicPr>
            <p:nvPr/>
          </p:nvPicPr>
          <p:blipFill>
            <a:blip r:embed="rId3"/>
            <a:stretch>
              <a:fillRect/>
            </a:stretch>
          </p:blipFill>
          <p:spPr>
            <a:xfrm rot="21600000">
              <a:off x="0" y="0"/>
              <a:ext cx="3386797" cy="1693926"/>
            </a:xfrm>
            <a:prstGeom prst="rect">
              <a:avLst/>
            </a:prstGeom>
          </p:spPr>
        </p:pic>
        <p:sp>
          <p:nvSpPr>
            <p:cNvPr id="24" name="textbox 24"/>
            <p:cNvSpPr/>
            <p:nvPr/>
          </p:nvSpPr>
          <p:spPr>
            <a:xfrm>
              <a:off x="-12700" y="-12700"/>
              <a:ext cx="3412490" cy="1719579"/>
            </a:xfrm>
            <a:prstGeom prst="rect">
              <a:avLst/>
            </a:prstGeom>
            <a:noFill/>
            <a:ln w="0" cap="flat">
              <a:noFill/>
              <a:prstDash val="solid"/>
              <a:miter lim="0"/>
            </a:ln>
          </p:spPr>
          <p:txBody>
            <a:bodyPr vert="horz" wrap="square" lIns="0" tIns="0" rIns="0" bIns="0"/>
            <a:lstStyle/>
            <a:p>
              <a:pPr algn="l" rtl="0" eaLnBrk="0">
                <a:lnSpc>
                  <a:spcPct val="115000"/>
                </a:lnSpc>
              </a:pPr>
              <a:endParaRPr sz="1000" dirty="0">
                <a:latin typeface="Arial" panose="020B0604020202020204"/>
                <a:ea typeface="Arial" panose="020B0604020202020204"/>
                <a:cs typeface="Arial" panose="020B0604020202020204"/>
              </a:endParaRPr>
            </a:p>
            <a:p>
              <a:pPr marL="179070" algn="l" rtl="0" eaLnBrk="0">
                <a:lnSpc>
                  <a:spcPct val="93000"/>
                </a:lnSpc>
                <a:spcBef>
                  <a:spcPts val="5"/>
                </a:spcBef>
              </a:pPr>
              <a:r>
                <a:rPr sz="2700" b="1" u="sng" kern="0" spc="-10" baseline="-10000" dirty="0">
                  <a:solidFill>
                    <a:srgbClr val="FFFFFF">
                      <a:alpha val="100000"/>
                    </a:srgbClr>
                  </a:solidFill>
                  <a:latin typeface="微软雅黑" panose="020B0503020204020204" charset="-122"/>
                  <a:ea typeface="微软雅黑" panose="020B0503020204020204" charset="-122"/>
                  <a:cs typeface="微软雅黑" panose="020B0503020204020204" charset="-122"/>
                </a:rPr>
                <a:t>1</a:t>
              </a:r>
              <a:r>
                <a:rPr sz="1700" b="1" kern="0" spc="10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endParaRPr sz="1700" b="1" kern="0" spc="100" dirty="0">
                <a:solidFill>
                  <a:srgbClr val="FFFFFF">
                    <a:alpha val="100000"/>
                  </a:srgbClr>
                </a:solidFill>
                <a:latin typeface="微软雅黑" panose="020B0503020204020204" charset="-122"/>
                <a:ea typeface="微软雅黑" panose="020B0503020204020204" charset="-122"/>
                <a:cs typeface="微软雅黑" panose="020B0503020204020204" charset="-122"/>
              </a:endParaRPr>
            </a:p>
            <a:p>
              <a:pPr marL="179070" algn="l" rtl="0" eaLnBrk="0">
                <a:lnSpc>
                  <a:spcPct val="93000"/>
                </a:lnSpc>
                <a:spcBef>
                  <a:spcPts val="5"/>
                </a:spcBef>
              </a:pPr>
              <a:endParaRPr sz="1700" b="1" kern="0" spc="100" dirty="0">
                <a:solidFill>
                  <a:srgbClr val="FFFFFF">
                    <a:alpha val="100000"/>
                  </a:srgbClr>
                </a:solidFill>
                <a:latin typeface="微软雅黑" panose="020B0503020204020204" charset="-122"/>
                <a:ea typeface="微软雅黑" panose="020B0503020204020204" charset="-122"/>
                <a:cs typeface="微软雅黑" panose="020B0503020204020204" charset="-122"/>
              </a:endParaRPr>
            </a:p>
            <a:p>
              <a:pPr marL="179070" algn="l" rtl="0" eaLnBrk="0">
                <a:lnSpc>
                  <a:spcPct val="93000"/>
                </a:lnSpc>
                <a:spcBef>
                  <a:spcPts val="5"/>
                </a:spcBef>
              </a:pPr>
              <a:r>
                <a:rPr sz="1700" b="1" kern="0" spc="10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lang="en-US" sz="1700" b="1" kern="0" spc="10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endParaRPr lang="en-US" sz="1700" b="1" kern="0" spc="100" dirty="0">
                <a:solidFill>
                  <a:srgbClr val="FFFFFF">
                    <a:alpha val="100000"/>
                  </a:srgbClr>
                </a:solidFill>
                <a:latin typeface="微软雅黑" panose="020B0503020204020204" charset="-122"/>
                <a:ea typeface="微软雅黑" panose="020B0503020204020204" charset="-122"/>
                <a:cs typeface="微软雅黑" panose="020B0503020204020204" charset="-122"/>
              </a:endParaRPr>
            </a:p>
            <a:p>
              <a:pPr marL="179070" algn="l" rtl="0" eaLnBrk="0">
                <a:lnSpc>
                  <a:spcPct val="73000"/>
                </a:lnSpc>
                <a:spcBef>
                  <a:spcPts val="5"/>
                </a:spcBef>
              </a:pPr>
              <a:r>
                <a:rPr lang="en-US" sz="1700" b="1" kern="0" spc="10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sz="24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药品基本信息</a:t>
              </a:r>
              <a:endParaRPr sz="1400" dirty="0">
                <a:latin typeface="微软雅黑" panose="020B0503020204020204" charset="-122"/>
                <a:ea typeface="微软雅黑" panose="020B0503020204020204" charset="-122"/>
                <a:cs typeface="微软雅黑" panose="020B0503020204020204" charset="-122"/>
              </a:endParaRPr>
            </a:p>
            <a:p>
              <a:pPr marL="471170" algn="l" rtl="0" eaLnBrk="0">
                <a:lnSpc>
                  <a:spcPct val="89000"/>
                </a:lnSpc>
                <a:spcBef>
                  <a:spcPts val="1100"/>
                </a:spcBef>
              </a:pPr>
              <a:endParaRPr sz="1400" dirty="0">
                <a:latin typeface="微软雅黑" panose="020B0503020204020204" charset="-122"/>
                <a:ea typeface="微软雅黑" panose="020B0503020204020204" charset="-122"/>
                <a:cs typeface="微软雅黑" panose="020B0503020204020204" charset="-122"/>
              </a:endParaRPr>
            </a:p>
          </p:txBody>
        </p:sp>
      </p:grpSp>
      <p:grpSp>
        <p:nvGrpSpPr>
          <p:cNvPr id="10" name="group 10"/>
          <p:cNvGrpSpPr/>
          <p:nvPr>
            <p:custDataLst>
              <p:tags r:id="rId4"/>
            </p:custDataLst>
          </p:nvPr>
        </p:nvGrpSpPr>
        <p:grpSpPr>
          <a:xfrm rot="21600000">
            <a:off x="4446015" y="1454404"/>
            <a:ext cx="3360038" cy="1706625"/>
            <a:chOff x="0" y="0"/>
            <a:chExt cx="3360038" cy="1706625"/>
          </a:xfrm>
        </p:grpSpPr>
        <p:pic>
          <p:nvPicPr>
            <p:cNvPr id="26" name="picture 26"/>
            <p:cNvPicPr>
              <a:picLocks noChangeAspect="1"/>
            </p:cNvPicPr>
            <p:nvPr>
              <p:custDataLst>
                <p:tags r:id="rId5"/>
              </p:custDataLst>
            </p:nvPr>
          </p:nvPicPr>
          <p:blipFill>
            <a:blip r:embed="rId6"/>
            <a:stretch>
              <a:fillRect/>
            </a:stretch>
          </p:blipFill>
          <p:spPr>
            <a:xfrm rot="21600000">
              <a:off x="0" y="0"/>
              <a:ext cx="3360038" cy="1706625"/>
            </a:xfrm>
            <a:prstGeom prst="rect">
              <a:avLst/>
            </a:prstGeom>
          </p:spPr>
        </p:pic>
        <p:sp>
          <p:nvSpPr>
            <p:cNvPr id="28" name="textbox 28"/>
            <p:cNvSpPr/>
            <p:nvPr>
              <p:custDataLst>
                <p:tags r:id="rId7"/>
              </p:custDataLst>
            </p:nvPr>
          </p:nvSpPr>
          <p:spPr>
            <a:xfrm>
              <a:off x="405944" y="157758"/>
              <a:ext cx="2934970" cy="1531619"/>
            </a:xfrm>
            <a:prstGeom prst="rect">
              <a:avLst/>
            </a:prstGeom>
            <a:noFill/>
            <a:ln w="0" cap="flat">
              <a:noFill/>
              <a:prstDash val="solid"/>
              <a:miter lim="0"/>
            </a:ln>
          </p:spPr>
          <p:txBody>
            <a:bodyPr vert="horz" wrap="square" lIns="0" tIns="0" rIns="0" bIns="0"/>
            <a:lstStyle/>
            <a:p>
              <a:pPr algn="l" rtl="0" eaLnBrk="0">
                <a:lnSpc>
                  <a:spcPct val="78000"/>
                </a:lnSpc>
              </a:pPr>
              <a:endParaRPr sz="100" dirty="0">
                <a:latin typeface="Arial" panose="020B0604020202020204"/>
                <a:ea typeface="Arial" panose="020B0604020202020204"/>
                <a:cs typeface="Arial" panose="020B0604020202020204"/>
              </a:endParaRPr>
            </a:p>
            <a:p>
              <a:pPr marL="146050" algn="l" rtl="0" eaLnBrk="0">
                <a:lnSpc>
                  <a:spcPct val="89000"/>
                </a:lnSpc>
              </a:pPr>
              <a:endParaRPr sz="24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endParaRPr>
            </a:p>
            <a:p>
              <a:pPr marL="146050" algn="l" rtl="0" eaLnBrk="0">
                <a:lnSpc>
                  <a:spcPct val="89000"/>
                </a:lnSpc>
              </a:pPr>
              <a:endParaRPr sz="24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endParaRPr>
            </a:p>
            <a:p>
              <a:pPr marL="146050" algn="l" rtl="0" eaLnBrk="0">
                <a:lnSpc>
                  <a:spcPct val="89000"/>
                </a:lnSpc>
              </a:pPr>
              <a:r>
                <a:rPr sz="24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lang="en-US" sz="24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sz="24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有效性优势</a:t>
              </a:r>
              <a:endParaRPr sz="1400" dirty="0">
                <a:latin typeface="微软雅黑" panose="020B0503020204020204" charset="-122"/>
                <a:ea typeface="微软雅黑" panose="020B0503020204020204" charset="-122"/>
                <a:cs typeface="微软雅黑" panose="020B0503020204020204" charset="-122"/>
              </a:endParaRPr>
            </a:p>
            <a:p>
              <a:pPr marL="176530" indent="-164465" algn="l" rtl="0" eaLnBrk="0">
                <a:lnSpc>
                  <a:spcPct val="127000"/>
                </a:lnSpc>
                <a:spcBef>
                  <a:spcPts val="670"/>
                </a:spcBef>
              </a:pPr>
              <a:endParaRPr sz="1400" dirty="0">
                <a:latin typeface="微软雅黑" panose="020B0503020204020204" charset="-122"/>
                <a:ea typeface="微软雅黑" panose="020B0503020204020204" charset="-122"/>
                <a:cs typeface="微软雅黑" panose="020B0503020204020204" charset="-122"/>
              </a:endParaRPr>
            </a:p>
          </p:txBody>
        </p:sp>
      </p:grpSp>
      <p:grpSp>
        <p:nvGrpSpPr>
          <p:cNvPr id="12" name="group 12"/>
          <p:cNvGrpSpPr/>
          <p:nvPr>
            <p:custDataLst>
              <p:tags r:id="rId8"/>
            </p:custDataLst>
          </p:nvPr>
        </p:nvGrpSpPr>
        <p:grpSpPr>
          <a:xfrm rot="21600000">
            <a:off x="8117204" y="1460372"/>
            <a:ext cx="3360166" cy="1700276"/>
            <a:chOff x="0" y="0"/>
            <a:chExt cx="3360166" cy="1700276"/>
          </a:xfrm>
        </p:grpSpPr>
        <p:pic>
          <p:nvPicPr>
            <p:cNvPr id="30" name="picture 30"/>
            <p:cNvPicPr>
              <a:picLocks noChangeAspect="1"/>
            </p:cNvPicPr>
            <p:nvPr>
              <p:custDataLst>
                <p:tags r:id="rId9"/>
              </p:custDataLst>
            </p:nvPr>
          </p:nvPicPr>
          <p:blipFill>
            <a:blip r:embed="rId10"/>
            <a:stretch>
              <a:fillRect/>
            </a:stretch>
          </p:blipFill>
          <p:spPr>
            <a:xfrm rot="21600000">
              <a:off x="0" y="0"/>
              <a:ext cx="3360166" cy="1700276"/>
            </a:xfrm>
            <a:prstGeom prst="rect">
              <a:avLst/>
            </a:prstGeom>
          </p:spPr>
        </p:pic>
        <p:sp>
          <p:nvSpPr>
            <p:cNvPr id="32" name="textbox 32"/>
            <p:cNvSpPr/>
            <p:nvPr>
              <p:custDataLst>
                <p:tags r:id="rId11"/>
              </p:custDataLst>
            </p:nvPr>
          </p:nvSpPr>
          <p:spPr>
            <a:xfrm>
              <a:off x="406961" y="154584"/>
              <a:ext cx="2774314" cy="1270635"/>
            </a:xfrm>
            <a:prstGeom prst="rect">
              <a:avLst/>
            </a:prstGeom>
            <a:noFill/>
            <a:ln w="0" cap="flat">
              <a:noFill/>
              <a:prstDash val="solid"/>
              <a:miter lim="0"/>
            </a:ln>
          </p:spPr>
          <p:txBody>
            <a:bodyPr vert="horz" wrap="square" lIns="0" tIns="0" rIns="0" bIns="0"/>
            <a:lstStyle/>
            <a:p>
              <a:pPr algn="l" rtl="0" eaLnBrk="0">
                <a:lnSpc>
                  <a:spcPct val="78000"/>
                </a:lnSpc>
              </a:pPr>
              <a:endParaRPr sz="100" dirty="0">
                <a:latin typeface="Arial" panose="020B0604020202020204"/>
                <a:ea typeface="Arial" panose="020B0604020202020204"/>
                <a:cs typeface="Arial" panose="020B0604020202020204"/>
              </a:endParaRPr>
            </a:p>
            <a:p>
              <a:pPr marL="160655" algn="l" rtl="0" eaLnBrk="0">
                <a:lnSpc>
                  <a:spcPct val="89000"/>
                </a:lnSpc>
              </a:pPr>
              <a:endParaRPr sz="24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endParaRPr>
            </a:p>
            <a:p>
              <a:pPr marL="160655" algn="l" rtl="0" eaLnBrk="0">
                <a:lnSpc>
                  <a:spcPct val="89000"/>
                </a:lnSpc>
              </a:pPr>
              <a:endParaRPr sz="24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endParaRPr>
            </a:p>
            <a:p>
              <a:pPr marL="160655" algn="l" rtl="0" eaLnBrk="0">
                <a:lnSpc>
                  <a:spcPct val="89000"/>
                </a:lnSpc>
              </a:pPr>
              <a:r>
                <a:rPr sz="24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lang="en-US" sz="24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sz="24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安全性优势</a:t>
              </a:r>
              <a:endParaRPr sz="1400" dirty="0">
                <a:latin typeface="微软雅黑" panose="020B0503020204020204" charset="-122"/>
                <a:ea typeface="微软雅黑" panose="020B0503020204020204" charset="-122"/>
                <a:cs typeface="微软雅黑" panose="020B0503020204020204" charset="-122"/>
              </a:endParaRPr>
            </a:p>
          </p:txBody>
        </p:sp>
      </p:grpSp>
      <p:sp>
        <p:nvSpPr>
          <p:cNvPr id="34" name="textbox 34"/>
          <p:cNvSpPr/>
          <p:nvPr/>
        </p:nvSpPr>
        <p:spPr>
          <a:xfrm>
            <a:off x="480060" y="261620"/>
            <a:ext cx="3305175" cy="363220"/>
          </a:xfrm>
          <a:prstGeom prst="rect">
            <a:avLst/>
          </a:prstGeom>
          <a:noFill/>
          <a:ln w="0" cap="flat">
            <a:noFill/>
            <a:prstDash val="solid"/>
            <a:miter lim="0"/>
          </a:ln>
        </p:spPr>
        <p:txBody>
          <a:bodyPr vert="horz" wrap="square" lIns="0" tIns="0" rIns="0" bIns="0"/>
          <a:lstStyle/>
          <a:p>
            <a:pPr algn="l" rtl="0" eaLnBrk="0">
              <a:lnSpc>
                <a:spcPct val="91000"/>
              </a:lnSpc>
            </a:pPr>
            <a:endParaRPr sz="100" dirty="0">
              <a:latin typeface="Arial" panose="020B0604020202020204"/>
              <a:ea typeface="Arial" panose="020B0604020202020204"/>
              <a:cs typeface="Arial" panose="020B0604020202020204"/>
            </a:endParaRPr>
          </a:p>
          <a:p>
            <a:pPr marL="12700" algn="l" rtl="0" eaLnBrk="0">
              <a:lnSpc>
                <a:spcPct val="92000"/>
              </a:lnSpc>
            </a:pPr>
            <a:r>
              <a:rPr sz="3600" b="1" kern="0" spc="60" dirty="0">
                <a:solidFill>
                  <a:srgbClr val="0070C0">
                    <a:alpha val="100000"/>
                  </a:srgbClr>
                </a:solidFill>
                <a:latin typeface="微软雅黑" panose="020B0503020204020204" charset="-122"/>
                <a:ea typeface="微软雅黑" panose="020B0503020204020204" charset="-122"/>
                <a:cs typeface="微软雅黑" panose="020B0503020204020204" charset="-122"/>
              </a:rPr>
              <a:t>申报幻灯目录</a:t>
            </a:r>
            <a:endParaRPr sz="3600" dirty="0">
              <a:latin typeface="微软雅黑" panose="020B0503020204020204" charset="-122"/>
              <a:ea typeface="微软雅黑" panose="020B0503020204020204" charset="-122"/>
              <a:cs typeface="微软雅黑" panose="020B0503020204020204" charset="-122"/>
            </a:endParaRPr>
          </a:p>
        </p:txBody>
      </p:sp>
      <p:sp>
        <p:nvSpPr>
          <p:cNvPr id="38" name="textbox 38"/>
          <p:cNvSpPr/>
          <p:nvPr>
            <p:custDataLst>
              <p:tags r:id="rId12"/>
            </p:custDataLst>
          </p:nvPr>
        </p:nvSpPr>
        <p:spPr>
          <a:xfrm>
            <a:off x="4591253" y="1713407"/>
            <a:ext cx="154939" cy="281940"/>
          </a:xfrm>
          <a:prstGeom prst="rect">
            <a:avLst/>
          </a:prstGeom>
          <a:noFill/>
          <a:ln w="0" cap="flat">
            <a:noFill/>
            <a:prstDash val="solid"/>
            <a:miter lim="0"/>
          </a:ln>
        </p:spPr>
        <p:txBody>
          <a:bodyPr vert="horz" wrap="square" lIns="0" tIns="0" rIns="0" bIns="0"/>
          <a:lstStyle/>
          <a:p>
            <a:pPr algn="l" rtl="0" eaLnBrk="0">
              <a:lnSpc>
                <a:spcPct val="79000"/>
              </a:lnSpc>
            </a:pPr>
            <a:endParaRPr sz="100" dirty="0">
              <a:latin typeface="Arial" panose="020B0604020202020204"/>
              <a:ea typeface="Arial" panose="020B0604020202020204"/>
              <a:cs typeface="Arial" panose="020B0604020202020204"/>
            </a:endParaRPr>
          </a:p>
          <a:p>
            <a:pPr algn="r" rtl="0" eaLnBrk="0">
              <a:lnSpc>
                <a:spcPct val="89000"/>
              </a:lnSpc>
            </a:pPr>
            <a:r>
              <a:rPr sz="1800" b="1" u="sng" kern="0" spc="-20" dirty="0">
                <a:solidFill>
                  <a:srgbClr val="FFFFFF">
                    <a:alpha val="100000"/>
                  </a:srgbClr>
                </a:solidFill>
                <a:latin typeface="微软雅黑" panose="020B0503020204020204" charset="-122"/>
                <a:ea typeface="微软雅黑" panose="020B0503020204020204" charset="-122"/>
                <a:cs typeface="微软雅黑" panose="020B0503020204020204" charset="-122"/>
              </a:rPr>
              <a:t>2</a:t>
            </a:r>
            <a:endParaRPr sz="1800" dirty="0">
              <a:latin typeface="微软雅黑" panose="020B0503020204020204" charset="-122"/>
              <a:ea typeface="微软雅黑" panose="020B0503020204020204" charset="-122"/>
              <a:cs typeface="微软雅黑" panose="020B0503020204020204" charset="-122"/>
            </a:endParaRPr>
          </a:p>
        </p:txBody>
      </p:sp>
      <p:sp>
        <p:nvSpPr>
          <p:cNvPr id="40" name="textbox 40"/>
          <p:cNvSpPr/>
          <p:nvPr>
            <p:custDataLst>
              <p:tags r:id="rId13"/>
            </p:custDataLst>
          </p:nvPr>
        </p:nvSpPr>
        <p:spPr>
          <a:xfrm>
            <a:off x="8268919" y="1713407"/>
            <a:ext cx="149225" cy="28194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algn="r" rtl="0" eaLnBrk="0">
              <a:lnSpc>
                <a:spcPct val="94000"/>
              </a:lnSpc>
            </a:pPr>
            <a:r>
              <a:rPr sz="1700" b="1" u="sng" kern="0" spc="-90" dirty="0">
                <a:solidFill>
                  <a:srgbClr val="FFFFFF">
                    <a:alpha val="100000"/>
                  </a:srgbClr>
                </a:solidFill>
                <a:latin typeface="微软雅黑" panose="020B0503020204020204" charset="-122"/>
                <a:ea typeface="微软雅黑" panose="020B0503020204020204" charset="-122"/>
                <a:cs typeface="微软雅黑" panose="020B0503020204020204" charset="-122"/>
              </a:rPr>
              <a:t>3</a:t>
            </a:r>
            <a:endParaRPr sz="17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stretch>
            <a:fillRect/>
          </a:stretch>
        </p:blipFill>
        <p:spPr>
          <a:xfrm>
            <a:off x="5808345" y="4004945"/>
            <a:ext cx="6127115" cy="2457450"/>
          </a:xfrm>
          <a:prstGeom prst="rect">
            <a:avLst/>
          </a:prstGeom>
        </p:spPr>
      </p:pic>
      <p:sp>
        <p:nvSpPr>
          <p:cNvPr id="9" name="同侧圆角矩形 8"/>
          <p:cNvSpPr/>
          <p:nvPr/>
        </p:nvSpPr>
        <p:spPr>
          <a:xfrm>
            <a:off x="236855" y="3926205"/>
            <a:ext cx="5356225" cy="2556510"/>
          </a:xfrm>
          <a:prstGeom prst="round2SameRect">
            <a:avLst/>
          </a:prstGeom>
          <a:noFill/>
          <a:ln w="25400"/>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50" name="textbox 50"/>
          <p:cNvSpPr/>
          <p:nvPr/>
        </p:nvSpPr>
        <p:spPr>
          <a:xfrm>
            <a:off x="321132" y="212496"/>
            <a:ext cx="8861425" cy="531494"/>
          </a:xfrm>
          <a:prstGeom prst="rect">
            <a:avLst/>
          </a:prstGeom>
          <a:noFill/>
          <a:ln w="0" cap="flat">
            <a:noFill/>
            <a:prstDash val="solid"/>
            <a:miter lim="0"/>
          </a:ln>
        </p:spPr>
        <p:txBody>
          <a:bodyPr vert="horz" wrap="square" lIns="0" tIns="0" rIns="0" bIns="0"/>
          <a:lstStyle/>
          <a:p>
            <a:pPr algn="l" rtl="0" eaLnBrk="0">
              <a:lnSpc>
                <a:spcPct val="78000"/>
              </a:lnSpc>
            </a:pPr>
            <a:endParaRPr sz="100" dirty="0">
              <a:latin typeface="Arial" panose="020B0604020202020204"/>
              <a:ea typeface="Arial" panose="020B0604020202020204"/>
              <a:cs typeface="Arial" panose="020B0604020202020204"/>
            </a:endParaRPr>
          </a:p>
          <a:p>
            <a:pPr marL="16510" algn="l" rtl="0" eaLnBrk="0">
              <a:lnSpc>
                <a:spcPct val="89000"/>
              </a:lnSpc>
            </a:pPr>
            <a:r>
              <a:rPr lang="zh-CN" sz="2800" b="1"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中国癫痫患者人数众多，癫痫反复</a:t>
            </a:r>
            <a:r>
              <a:rPr lang="zh-CN" sz="2800" b="1"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发作，危害严重</a:t>
            </a:r>
            <a:endParaRPr sz="2800" dirty="0">
              <a:latin typeface="微软雅黑" panose="020B0503020204020204" charset="-122"/>
              <a:ea typeface="微软雅黑" panose="020B0503020204020204" charset="-122"/>
              <a:cs typeface="微软雅黑" panose="020B0503020204020204" charset="-122"/>
            </a:endParaRPr>
          </a:p>
          <a:p>
            <a:pPr marL="12700" algn="l" rtl="0" eaLnBrk="0">
              <a:lnSpc>
                <a:spcPct val="89000"/>
              </a:lnSpc>
              <a:spcBef>
                <a:spcPts val="145"/>
              </a:spcBef>
            </a:pPr>
            <a:endParaRPr sz="2800" dirty="0">
              <a:latin typeface="微软雅黑" panose="020B0503020204020204" charset="-122"/>
              <a:ea typeface="微软雅黑" panose="020B0503020204020204" charset="-122"/>
              <a:cs typeface="微软雅黑" panose="020B0503020204020204" charset="-122"/>
            </a:endParaRPr>
          </a:p>
        </p:txBody>
      </p:sp>
      <p:sp>
        <p:nvSpPr>
          <p:cNvPr id="10" name="同侧圆角矩形 9"/>
          <p:cNvSpPr/>
          <p:nvPr/>
        </p:nvSpPr>
        <p:spPr>
          <a:xfrm>
            <a:off x="5692775" y="3903345"/>
            <a:ext cx="6305550" cy="2561590"/>
          </a:xfrm>
          <a:prstGeom prst="round2SameRect">
            <a:avLst/>
          </a:prstGeom>
          <a:noFill/>
          <a:ln w="25400"/>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64" name="textbox 64"/>
          <p:cNvSpPr/>
          <p:nvPr/>
        </p:nvSpPr>
        <p:spPr>
          <a:xfrm>
            <a:off x="11258550" y="8331"/>
            <a:ext cx="933450" cy="391159"/>
          </a:xfrm>
          <a:prstGeom prst="rect">
            <a:avLst/>
          </a:prstGeom>
          <a:solidFill>
            <a:srgbClr val="1C75BC">
              <a:alpha val="100000"/>
            </a:srgbClr>
          </a:solidFill>
          <a:ln w="0" cap="flat">
            <a:noFill/>
            <a:prstDash val="solid"/>
            <a:miter lim="0"/>
          </a:ln>
        </p:spPr>
        <p:txBody>
          <a:bodyPr vert="horz" wrap="square" lIns="0" tIns="0" rIns="0" bIns="0"/>
          <a:lstStyle/>
          <a:p>
            <a:pPr algn="l" rtl="0" eaLnBrk="0">
              <a:lnSpc>
                <a:spcPct val="103000"/>
              </a:lnSpc>
            </a:pPr>
            <a:endParaRPr sz="800" dirty="0">
              <a:latin typeface="Arial" panose="020B0604020202020204"/>
              <a:ea typeface="Arial" panose="020B0604020202020204"/>
              <a:cs typeface="Arial" panose="020B0604020202020204"/>
            </a:endParaRPr>
          </a:p>
          <a:p>
            <a:pPr marL="95250" algn="l" rtl="0" eaLnBrk="0">
              <a:lnSpc>
                <a:spcPct val="89000"/>
              </a:lnSpc>
              <a:spcBef>
                <a:spcPts val="5"/>
              </a:spcBef>
            </a:pPr>
            <a:r>
              <a:rPr sz="12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未满足需求</a:t>
            </a:r>
            <a:endParaRPr sz="1200" dirty="0">
              <a:latin typeface="微软雅黑" panose="020B0503020204020204" charset="-122"/>
              <a:ea typeface="微软雅黑" panose="020B0503020204020204" charset="-122"/>
              <a:cs typeface="微软雅黑" panose="020B0503020204020204" charset="-122"/>
            </a:endParaRPr>
          </a:p>
        </p:txBody>
      </p:sp>
      <p:sp>
        <p:nvSpPr>
          <p:cNvPr id="7" name="AutoShape 7"/>
          <p:cNvSpPr/>
          <p:nvPr/>
        </p:nvSpPr>
        <p:spPr>
          <a:xfrm>
            <a:off x="612140" y="703580"/>
            <a:ext cx="10945495" cy="2833370"/>
          </a:xfrm>
          <a:prstGeom prst="roundRect">
            <a:avLst>
              <a:gd name="adj" fmla="val 0"/>
            </a:avLst>
          </a:prstGeom>
          <a:solidFill>
            <a:srgbClr val="0C85BA"/>
          </a:solidFill>
          <a:ln w="25400" cap="flat" cmpd="sng">
            <a:noFill/>
            <a:prstDash val="solid"/>
            <a:round/>
          </a:ln>
        </p:spPr>
        <p:txBody>
          <a:bodyPr vert="horz" wrap="square" lIns="88900" tIns="50800" rIns="88900" bIns="50800" rtlCol="0" anchor="ctr" anchorCtr="0"/>
          <a:lstStyle/>
          <a:p>
            <a:pPr marL="203200" indent="-203200" algn="l">
              <a:lnSpc>
                <a:spcPct val="133000"/>
              </a:lnSpc>
              <a:buClr>
                <a:srgbClr val="FFFFFF"/>
              </a:buClr>
              <a:buFont typeface="Wingdings" panose="05000000000000000000"/>
              <a:buChar char="Ø"/>
              <a:defRPr/>
            </a:pPr>
            <a:r>
              <a:rPr 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癫痫是常见严重的神经系统疾病，我国</a:t>
            </a:r>
            <a:r>
              <a:rPr lang="zh-CN" alt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约有</a:t>
            </a:r>
            <a:r>
              <a:rPr lang="en-US"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10</a:t>
            </a:r>
            <a:r>
              <a:rPr lang="en-US" b="1" i="0" u="none" strike="noStrike">
                <a:solidFill>
                  <a:schemeClr val="bg1"/>
                </a:solidFill>
                <a:latin typeface="微软雅黑" panose="020B0503020204020204" charset="-122"/>
                <a:ea typeface="微软雅黑" panose="020B0503020204020204" charset="-122"/>
                <a:cs typeface="微软雅黑" panose="020B0503020204020204" charset="-122"/>
                <a:sym typeface="Arial" panose="020B0604020202020204"/>
              </a:rPr>
              <a:t>00</a:t>
            </a:r>
            <a:r>
              <a:rPr lang="en-US"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万</a:t>
            </a:r>
            <a:r>
              <a:rPr lang="zh-CN" alt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癫痫患者</a:t>
            </a:r>
            <a:r>
              <a:rPr 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a:t>
            </a:r>
            <a:r>
              <a:rPr lang="zh-CN" alt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发病率为</a:t>
            </a:r>
            <a:r>
              <a:rPr lang="zh-CN" altLang="en-US" sz="16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4‰~</a:t>
            </a:r>
            <a:r>
              <a:rPr lang="en-US" altLang="zh-CN" sz="16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7‰</a:t>
            </a:r>
            <a:r>
              <a:rPr 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a:t>
            </a:r>
            <a:r>
              <a:rPr lang="zh-CN" alt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死亡风险性为一般人群的2～3倍；</a:t>
            </a:r>
            <a:r>
              <a:rPr lang="zh-CN" alt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癫痫反复发作，对</a:t>
            </a:r>
            <a:r>
              <a:rPr 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公共卫生</a:t>
            </a:r>
            <a:r>
              <a:rPr lang="zh-CN" alt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造成巨大挑战</a:t>
            </a:r>
            <a:r>
              <a:rPr lang="en-US" sz="1400" b="1" i="0" baseline="60000">
                <a:solidFill>
                  <a:schemeClr val="bg1"/>
                </a:solidFill>
                <a:uFillTx/>
                <a:latin typeface="微软雅黑" panose="020B0503020204020204" charset="-122"/>
                <a:ea typeface="微软雅黑" panose="020B0503020204020204" charset="-122"/>
                <a:cs typeface="微软雅黑" panose="020B0503020204020204" charset="-122"/>
                <a:sym typeface="黑体" panose="02010609060101010101" charset="-122"/>
              </a:rPr>
              <a:t>1</a:t>
            </a:r>
            <a:endParaRPr lang="en-US" sz="1400" b="1" baseline="30000">
              <a:solidFill>
                <a:schemeClr val="bg1"/>
              </a:solidFill>
              <a:uFillTx/>
              <a:latin typeface="微软雅黑" panose="020B0503020204020204" charset="-122"/>
              <a:ea typeface="微软雅黑" panose="020B0503020204020204" charset="-122"/>
              <a:cs typeface="微软雅黑" panose="020B0503020204020204" charset="-122"/>
            </a:endParaRPr>
          </a:p>
          <a:p>
            <a:pPr marL="203200" indent="-203200" algn="l">
              <a:lnSpc>
                <a:spcPct val="133000"/>
              </a:lnSpc>
              <a:buClr>
                <a:srgbClr val="FFFFFF"/>
              </a:buClr>
              <a:buFont typeface="Wingdings" panose="05000000000000000000"/>
              <a:buChar char="Ø"/>
            </a:pPr>
            <a:r>
              <a:rPr lang="zh-CN" alt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托吡酯</a:t>
            </a:r>
            <a:r>
              <a:rPr 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固体制剂（片剂/胶囊）</a:t>
            </a:r>
            <a:r>
              <a:rPr lang="zh-CN" altLang="en-US" sz="1400" b="1">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规格固定，</a:t>
            </a:r>
            <a:r>
              <a:rPr lang="zh-CN" alt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难以微量拆分，儿童需按体重给药、逐步加量</a:t>
            </a:r>
            <a:r>
              <a:rPr lang="en-US" sz="1400" b="1" baseline="60000">
                <a:solidFill>
                  <a:schemeClr val="bg1"/>
                </a:solidFill>
                <a:uFillTx/>
                <a:latin typeface="微软雅黑" panose="020B0503020204020204" charset="-122"/>
                <a:ea typeface="微软雅黑" panose="020B0503020204020204" charset="-122"/>
                <a:cs typeface="微软雅黑" panose="020B0503020204020204" charset="-122"/>
                <a:sym typeface="黑体" panose="02010609060101010101" charset="-122"/>
              </a:rPr>
              <a:t>1</a:t>
            </a:r>
            <a:r>
              <a:rPr lang="zh-CN" alt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a:t>
            </a:r>
            <a:r>
              <a:rPr lang="en-US" sz="1400" b="1">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难以实现</a:t>
            </a:r>
            <a:r>
              <a:rPr lang="en-US" b="1">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个体化精准剂量</a:t>
            </a:r>
            <a:r>
              <a:rPr lang="en-US" sz="1400" b="1">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滴定</a:t>
            </a:r>
            <a:r>
              <a:rPr lang="zh-CN" alt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；同时固体制剂</a:t>
            </a:r>
            <a:r>
              <a:rPr 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对儿童、老年及吞咽困难患者的用药</a:t>
            </a:r>
            <a:r>
              <a:rPr lang="en-US" sz="16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依从性</a:t>
            </a:r>
            <a:r>
              <a:rPr lang="zh-CN" alt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也有较</a:t>
            </a:r>
            <a:r>
              <a:rPr 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大阻碍</a:t>
            </a:r>
            <a:endParaRPr 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a:p>
            <a:pPr marL="203200" indent="-203200" algn="l">
              <a:lnSpc>
                <a:spcPct val="133000"/>
              </a:lnSpc>
              <a:buClr>
                <a:srgbClr val="FFFFFF"/>
              </a:buClr>
              <a:buFont typeface="Wingdings" panose="05000000000000000000"/>
              <a:buChar char="Ø"/>
            </a:pPr>
            <a:r>
              <a:rPr lang="zh-CN" alt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《抗癫痫发作药物不良反应管理指南（</a:t>
            </a:r>
            <a:r>
              <a:rPr lang="en-US" altLang="zh-CN"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2023</a:t>
            </a:r>
            <a:r>
              <a:rPr lang="zh-CN" alt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）》指出，癫痫相关神经系统不良反应与药物的剂量、加量速度、血药浓度相关，其中</a:t>
            </a:r>
            <a:r>
              <a:rPr lang="zh-CN" altLang="en-US"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托吡酯起始剂量过高、快速加量</a:t>
            </a:r>
            <a:r>
              <a:rPr lang="zh-CN" altLang="en-US" sz="14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是诱发精神不良事件的核心诱因</a:t>
            </a:r>
            <a:r>
              <a:rPr lang="en-US" altLang="zh-CN" sz="1400" b="1" i="0" baseline="60000">
                <a:solidFill>
                  <a:schemeClr val="bg1"/>
                </a:solidFill>
                <a:uFillTx/>
                <a:latin typeface="微软雅黑" panose="020B0503020204020204" charset="-122"/>
                <a:ea typeface="微软雅黑" panose="020B0503020204020204" charset="-122"/>
                <a:cs typeface="微软雅黑" panose="020B0503020204020204" charset="-122"/>
                <a:sym typeface="黑体" panose="02010609060101010101" charset="-122"/>
              </a:rPr>
              <a:t>2</a:t>
            </a:r>
            <a:r>
              <a:rPr lang="zh-CN" altLang="en-US" sz="1400" b="1"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。一项临床研究显示</a:t>
            </a:r>
            <a:r>
              <a:rPr lang="en-US" altLang="zh-CN" sz="1400" b="1" baseline="60000">
                <a:solidFill>
                  <a:schemeClr val="bg1"/>
                </a:solidFill>
                <a:uFillTx/>
                <a:latin typeface="微软雅黑" panose="020B0503020204020204" charset="-122"/>
                <a:ea typeface="微软雅黑" panose="020B0503020204020204" charset="-122"/>
                <a:cs typeface="微软雅黑" panose="020B0503020204020204" charset="-122"/>
                <a:sym typeface="黑体" panose="02010609060101010101" charset="-122"/>
              </a:rPr>
              <a:t>3</a:t>
            </a:r>
            <a:r>
              <a:rPr lang="zh-CN" altLang="en-US" sz="1400" b="1"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，在 431 例使用托吡酯的癫痫患者中，共计 103 例（23.9%）发生精神不良事件；其中情感障碍 46 例（10.7%），精神病性障碍 16 例（3.7%），伴或不伴易激惹的攻击行为 24 例（5.6%），躁动、敌对、焦虑等其他行为异常 17 例（3.9%）</a:t>
            </a:r>
            <a:endParaRPr lang="zh-CN" altLang="en-US" sz="1400" b="1"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p:txBody>
      </p:sp>
      <p:sp>
        <p:nvSpPr>
          <p:cNvPr id="5" name="文本框 4"/>
          <p:cNvSpPr txBox="1"/>
          <p:nvPr/>
        </p:nvSpPr>
        <p:spPr>
          <a:xfrm>
            <a:off x="606425" y="3589655"/>
            <a:ext cx="4433570" cy="601345"/>
          </a:xfrm>
          <a:prstGeom prst="rect">
            <a:avLst/>
          </a:prstGeom>
          <a:solidFill>
            <a:schemeClr val="accent1">
              <a:lumMod val="75000"/>
            </a:schemeClr>
          </a:solidFill>
        </p:spPr>
        <p:txBody>
          <a:bodyPr wrap="square" anchor="ctr" anchorCtr="0">
            <a:noAutofit/>
          </a:bodyPr>
          <a:lstStyle/>
          <a:p>
            <a:pPr algn="ctr">
              <a:lnSpc>
                <a:spcPct val="140000"/>
              </a:lnSpc>
              <a:spcBef>
                <a:spcPct val="0"/>
              </a:spcBef>
            </a:pPr>
            <a:r>
              <a:rPr lang="zh-CN" altLang="en-US" sz="1200" b="1" dirty="0">
                <a:solidFill>
                  <a:schemeClr val="bg1"/>
                </a:solidFill>
                <a:latin typeface="微软雅黑" panose="020B0503020204020204" charset="-122"/>
                <a:ea typeface="微软雅黑" panose="020B0503020204020204" charset="-122"/>
                <a:cs typeface="微软雅黑" panose="020B0503020204020204" charset="-122"/>
              </a:rPr>
              <a:t>癫痫以婴幼儿期及老年期发病率较高</a:t>
            </a:r>
            <a:endParaRPr lang="zh-CN" altLang="en-US" sz="1200" b="1" dirty="0">
              <a:solidFill>
                <a:schemeClr val="bg1"/>
              </a:solidFill>
              <a:latin typeface="微软雅黑" panose="020B0503020204020204" charset="-122"/>
              <a:ea typeface="微软雅黑" panose="020B0503020204020204" charset="-122"/>
              <a:cs typeface="微软雅黑" panose="020B0503020204020204" charset="-122"/>
            </a:endParaRPr>
          </a:p>
          <a:p>
            <a:pPr algn="ctr">
              <a:lnSpc>
                <a:spcPct val="140000"/>
              </a:lnSpc>
              <a:spcBef>
                <a:spcPct val="0"/>
              </a:spcBef>
            </a:pPr>
            <a:r>
              <a:rPr lang="zh-CN" altLang="en-US" sz="1200" b="1" dirty="0">
                <a:solidFill>
                  <a:schemeClr val="bg1"/>
                </a:solidFill>
                <a:latin typeface="微软雅黑" panose="020B0503020204020204" charset="-122"/>
                <a:ea typeface="微软雅黑" panose="020B0503020204020204" charset="-122"/>
                <a:cs typeface="微软雅黑" panose="020B0503020204020204" charset="-122"/>
              </a:rPr>
              <a:t>即随着年龄增长，发病率呈</a:t>
            </a:r>
            <a:r>
              <a:rPr lang="en-US" altLang="zh-CN" sz="1200" b="1" dirty="0">
                <a:solidFill>
                  <a:schemeClr val="bg1"/>
                </a:solidFill>
                <a:latin typeface="微软雅黑" panose="020B0503020204020204" charset="-122"/>
                <a:ea typeface="微软雅黑" panose="020B0503020204020204" charset="-122"/>
                <a:cs typeface="微软雅黑" panose="020B0503020204020204" charset="-122"/>
              </a:rPr>
              <a:t>U</a:t>
            </a:r>
            <a:r>
              <a:rPr lang="zh-CN" altLang="en-US" sz="1200" b="1" dirty="0">
                <a:solidFill>
                  <a:schemeClr val="bg1"/>
                </a:solidFill>
                <a:latin typeface="微软雅黑" panose="020B0503020204020204" charset="-122"/>
                <a:ea typeface="微软雅黑" panose="020B0503020204020204" charset="-122"/>
                <a:cs typeface="微软雅黑" panose="020B0503020204020204" charset="-122"/>
              </a:rPr>
              <a:t>型</a:t>
            </a:r>
            <a:endParaRPr lang="zh-CN" altLang="en-US" sz="1200" b="1" dirty="0">
              <a:solidFill>
                <a:schemeClr val="bg1"/>
              </a:solidFill>
              <a:latin typeface="微软雅黑" panose="020B0503020204020204" charset="-122"/>
              <a:ea typeface="微软雅黑" panose="020B0503020204020204" charset="-122"/>
              <a:cs typeface="微软雅黑" panose="020B0503020204020204" charset="-122"/>
            </a:endParaRPr>
          </a:p>
        </p:txBody>
      </p:sp>
      <p:sp>
        <p:nvSpPr>
          <p:cNvPr id="15" name="文本框 14"/>
          <p:cNvSpPr txBox="1"/>
          <p:nvPr/>
        </p:nvSpPr>
        <p:spPr>
          <a:xfrm>
            <a:off x="3288030" y="4535459"/>
            <a:ext cx="2260600" cy="506730"/>
          </a:xfrm>
          <a:prstGeom prst="rect">
            <a:avLst/>
          </a:prstGeom>
          <a:noFill/>
        </p:spPr>
        <p:txBody>
          <a:bodyPr wrap="square">
            <a:spAutoFit/>
          </a:bodyPr>
          <a:lstStyle/>
          <a:p>
            <a:r>
              <a:rPr lang="zh-CN" altLang="en-US" sz="900" b="1" dirty="0">
                <a:latin typeface="微软雅黑" panose="020B0503020204020204" charset="-122"/>
                <a:ea typeface="微软雅黑" panose="020B0503020204020204" charset="-122"/>
              </a:rPr>
              <a:t>人口老龄化、脑血管病痴呆、自身免疫性脑炎和神经系统退行性疾病的发病率增加，常常共患癫痫</a:t>
            </a:r>
            <a:endParaRPr lang="zh-CN" altLang="en-US" sz="900" b="1" dirty="0">
              <a:latin typeface="微软雅黑" panose="020B0503020204020204" charset="-122"/>
              <a:ea typeface="微软雅黑" panose="020B0503020204020204" charset="-122"/>
            </a:endParaRPr>
          </a:p>
        </p:txBody>
      </p:sp>
      <p:grpSp>
        <p:nvGrpSpPr>
          <p:cNvPr id="23" name="组合 22"/>
          <p:cNvGrpSpPr/>
          <p:nvPr/>
        </p:nvGrpSpPr>
        <p:grpSpPr>
          <a:xfrm>
            <a:off x="672465" y="5361588"/>
            <a:ext cx="4551680" cy="1019431"/>
            <a:chOff x="3225800" y="5224811"/>
            <a:chExt cx="4551680" cy="1019431"/>
          </a:xfrm>
        </p:grpSpPr>
        <p:grpSp>
          <p:nvGrpSpPr>
            <p:cNvPr id="18" name="组合 17"/>
            <p:cNvGrpSpPr/>
            <p:nvPr/>
          </p:nvGrpSpPr>
          <p:grpSpPr>
            <a:xfrm>
              <a:off x="3225800" y="5224811"/>
              <a:ext cx="4551680" cy="678941"/>
              <a:chOff x="3815080" y="4985259"/>
              <a:chExt cx="3676288" cy="678941"/>
            </a:xfrm>
          </p:grpSpPr>
          <p:sp>
            <p:nvSpPr>
              <p:cNvPr id="13" name="任意多边形: 形状 12"/>
              <p:cNvSpPr/>
              <p:nvPr/>
            </p:nvSpPr>
            <p:spPr>
              <a:xfrm rot="288801">
                <a:off x="3815080" y="4985259"/>
                <a:ext cx="3611880" cy="564451"/>
              </a:xfrm>
              <a:custGeom>
                <a:avLst/>
                <a:gdLst>
                  <a:gd name="connsiteX0" fmla="*/ 0 w 2819400"/>
                  <a:gd name="connsiteY0" fmla="*/ 0 h 564451"/>
                  <a:gd name="connsiteX1" fmla="*/ 624840 w 2819400"/>
                  <a:gd name="connsiteY1" fmla="*/ 447040 h 564451"/>
                  <a:gd name="connsiteX2" fmla="*/ 1539240 w 2819400"/>
                  <a:gd name="connsiteY2" fmla="*/ 563880 h 564451"/>
                  <a:gd name="connsiteX3" fmla="*/ 2159000 w 2819400"/>
                  <a:gd name="connsiteY3" fmla="*/ 416560 h 564451"/>
                  <a:gd name="connsiteX4" fmla="*/ 2453640 w 2819400"/>
                  <a:gd name="connsiteY4" fmla="*/ 269240 h 564451"/>
                  <a:gd name="connsiteX5" fmla="*/ 2636520 w 2819400"/>
                  <a:gd name="connsiteY5" fmla="*/ 182880 h 564451"/>
                  <a:gd name="connsiteX6" fmla="*/ 2819400 w 2819400"/>
                  <a:gd name="connsiteY6" fmla="*/ 81280 h 564451"/>
                  <a:gd name="connsiteX7" fmla="*/ 2819400 w 2819400"/>
                  <a:gd name="connsiteY7" fmla="*/ 81280 h 564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9400" h="564451">
                    <a:moveTo>
                      <a:pt x="0" y="0"/>
                    </a:moveTo>
                    <a:cubicBezTo>
                      <a:pt x="184150" y="176530"/>
                      <a:pt x="368300" y="353060"/>
                      <a:pt x="624840" y="447040"/>
                    </a:cubicBezTo>
                    <a:cubicBezTo>
                      <a:pt x="881380" y="541020"/>
                      <a:pt x="1283547" y="568960"/>
                      <a:pt x="1539240" y="563880"/>
                    </a:cubicBezTo>
                    <a:cubicBezTo>
                      <a:pt x="1794933" y="558800"/>
                      <a:pt x="2006600" y="465667"/>
                      <a:pt x="2159000" y="416560"/>
                    </a:cubicBezTo>
                    <a:cubicBezTo>
                      <a:pt x="2311400" y="367453"/>
                      <a:pt x="2374053" y="308187"/>
                      <a:pt x="2453640" y="269240"/>
                    </a:cubicBezTo>
                    <a:cubicBezTo>
                      <a:pt x="2533227" y="230293"/>
                      <a:pt x="2575560" y="214207"/>
                      <a:pt x="2636520" y="182880"/>
                    </a:cubicBezTo>
                    <a:cubicBezTo>
                      <a:pt x="2697480" y="151553"/>
                      <a:pt x="2819400" y="81280"/>
                      <a:pt x="2819400" y="81280"/>
                    </a:cubicBezTo>
                    <a:lnTo>
                      <a:pt x="2819400" y="81280"/>
                    </a:lnTo>
                  </a:path>
                </a:pathLst>
              </a:cu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b="1">
                  <a:latin typeface="微软雅黑" panose="020B0503020204020204" charset="-122"/>
                  <a:ea typeface="微软雅黑" panose="020B0503020204020204" charset="-122"/>
                </a:endParaRPr>
              </a:p>
            </p:txBody>
          </p:sp>
          <p:cxnSp>
            <p:nvCxnSpPr>
              <p:cNvPr id="17" name="直接连接符 16"/>
              <p:cNvCxnSpPr/>
              <p:nvPr/>
            </p:nvCxnSpPr>
            <p:spPr>
              <a:xfrm>
                <a:off x="3838848" y="5664200"/>
                <a:ext cx="3652520" cy="0"/>
              </a:xfrm>
              <a:prstGeom prst="line">
                <a:avLst/>
              </a:prstGeom>
              <a:ln w="12700">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19" name="文本框 18"/>
            <p:cNvSpPr txBox="1"/>
            <p:nvPr/>
          </p:nvSpPr>
          <p:spPr>
            <a:xfrm>
              <a:off x="5202222" y="5968652"/>
              <a:ext cx="792480" cy="275590"/>
            </a:xfrm>
            <a:prstGeom prst="rect">
              <a:avLst/>
            </a:prstGeom>
            <a:noFill/>
          </p:spPr>
          <p:txBody>
            <a:bodyPr wrap="none" rtlCol="0">
              <a:spAutoFit/>
            </a:bodyPr>
            <a:lstStyle/>
            <a:p>
              <a:r>
                <a:rPr lang="zh-CN" altLang="en-US" sz="1200" b="1" dirty="0">
                  <a:latin typeface="微软雅黑" panose="020B0503020204020204" charset="-122"/>
                  <a:ea typeface="微软雅黑" panose="020B0503020204020204" charset="-122"/>
                </a:rPr>
                <a:t>年龄增长</a:t>
              </a:r>
              <a:endParaRPr lang="zh-CN" altLang="en-US" sz="1200" b="1" dirty="0">
                <a:latin typeface="微软雅黑" panose="020B0503020204020204" charset="-122"/>
                <a:ea typeface="微软雅黑" panose="020B0503020204020204" charset="-122"/>
              </a:endParaRPr>
            </a:p>
          </p:txBody>
        </p:sp>
        <p:sp>
          <p:nvSpPr>
            <p:cNvPr id="22" name="文本框 21"/>
            <p:cNvSpPr txBox="1"/>
            <p:nvPr/>
          </p:nvSpPr>
          <p:spPr>
            <a:xfrm>
              <a:off x="4288155" y="5230037"/>
              <a:ext cx="640080" cy="275590"/>
            </a:xfrm>
            <a:prstGeom prst="rect">
              <a:avLst/>
            </a:prstGeom>
            <a:noFill/>
          </p:spPr>
          <p:txBody>
            <a:bodyPr wrap="none" rtlCol="0">
              <a:spAutoFit/>
            </a:bodyPr>
            <a:lstStyle/>
            <a:p>
              <a:r>
                <a:rPr lang="zh-CN" altLang="en-US" sz="1200" b="1" dirty="0">
                  <a:latin typeface="微软雅黑" panose="020B0503020204020204" charset="-122"/>
                  <a:ea typeface="微软雅黑" panose="020B0503020204020204" charset="-122"/>
                </a:rPr>
                <a:t>发病率</a:t>
              </a:r>
              <a:endParaRPr lang="zh-CN" altLang="en-US" sz="1200" b="1" dirty="0">
                <a:latin typeface="微软雅黑" panose="020B0503020204020204" charset="-122"/>
                <a:ea typeface="微软雅黑" panose="020B0503020204020204" charset="-122"/>
              </a:endParaRPr>
            </a:p>
          </p:txBody>
        </p:sp>
      </p:grpSp>
      <p:sp>
        <p:nvSpPr>
          <p:cNvPr id="24" name="文本框 23"/>
          <p:cNvSpPr txBox="1"/>
          <p:nvPr/>
        </p:nvSpPr>
        <p:spPr>
          <a:xfrm>
            <a:off x="321112" y="4535034"/>
            <a:ext cx="1720585" cy="368300"/>
          </a:xfrm>
          <a:prstGeom prst="rect">
            <a:avLst/>
          </a:prstGeom>
          <a:noFill/>
        </p:spPr>
        <p:txBody>
          <a:bodyPr wrap="square">
            <a:spAutoFit/>
          </a:bodyPr>
          <a:lstStyle/>
          <a:p>
            <a:r>
              <a:rPr lang="zh-CN" altLang="en-US" sz="900" b="1" dirty="0">
                <a:latin typeface="微软雅黑" panose="020B0503020204020204" charset="-122"/>
                <a:ea typeface="微软雅黑" panose="020B0503020204020204" charset="-122"/>
              </a:rPr>
              <a:t>大脑发育不完全、遗传因素、诊疗普及等</a:t>
            </a:r>
            <a:endParaRPr lang="zh-CN" altLang="en-US" sz="900" b="1" dirty="0">
              <a:latin typeface="微软雅黑" panose="020B0503020204020204" charset="-122"/>
              <a:ea typeface="微软雅黑" panose="020B0503020204020204" charset="-122"/>
            </a:endParaRPr>
          </a:p>
        </p:txBody>
      </p:sp>
      <p:sp>
        <p:nvSpPr>
          <p:cNvPr id="2" name="文本框 1"/>
          <p:cNvSpPr txBox="1"/>
          <p:nvPr/>
        </p:nvSpPr>
        <p:spPr>
          <a:xfrm>
            <a:off x="120015" y="6452235"/>
            <a:ext cx="9681210" cy="460375"/>
          </a:xfrm>
          <a:prstGeom prst="rect">
            <a:avLst/>
          </a:prstGeom>
        </p:spPr>
        <p:txBody>
          <a:bodyPr wrap="square">
            <a:spAutoFit/>
          </a:bodyPr>
          <a:p>
            <a:r>
              <a:rPr lang="en-US" altLang="zh-CN" sz="800">
                <a:latin typeface="微软雅黑" panose="020B0503020204020204" charset="-122"/>
                <a:ea typeface="微软雅黑" panose="020B0503020204020204" charset="-122"/>
                <a:cs typeface="微软雅黑" panose="020B0503020204020204" charset="-122"/>
              </a:rPr>
              <a:t>1.</a:t>
            </a:r>
            <a:r>
              <a:rPr lang="zh-CN" altLang="en-US" sz="800">
                <a:latin typeface="微软雅黑" panose="020B0503020204020204" charset="-122"/>
                <a:ea typeface="微软雅黑" panose="020B0503020204020204" charset="-122"/>
                <a:cs typeface="微软雅黑" panose="020B0503020204020204" charset="-122"/>
              </a:rPr>
              <a:t>中华医学会神经病学分会，新诊断癫痫初始抗癫痫发作药物治疗指南 </a:t>
            </a:r>
            <a:r>
              <a:rPr lang="en-US" altLang="zh-CN" sz="800">
                <a:latin typeface="微软雅黑" panose="020B0503020204020204" charset="-122"/>
                <a:ea typeface="微软雅黑" panose="020B0503020204020204" charset="-122"/>
                <a:cs typeface="微软雅黑" panose="020B0503020204020204" charset="-122"/>
              </a:rPr>
              <a:t>[J]. </a:t>
            </a:r>
            <a:r>
              <a:rPr lang="zh-CN" altLang="en-US" sz="800">
                <a:latin typeface="微软雅黑" panose="020B0503020204020204" charset="-122"/>
                <a:ea typeface="微软雅黑" panose="020B0503020204020204" charset="-122"/>
                <a:cs typeface="微软雅黑" panose="020B0503020204020204" charset="-122"/>
              </a:rPr>
              <a:t>中华神经科杂志，</a:t>
            </a:r>
            <a:r>
              <a:rPr lang="en-US" altLang="zh-CN" sz="800">
                <a:latin typeface="微软雅黑" panose="020B0503020204020204" charset="-122"/>
                <a:ea typeface="微软雅黑" panose="020B0503020204020204" charset="-122"/>
                <a:cs typeface="微软雅黑" panose="020B0503020204020204" charset="-122"/>
              </a:rPr>
              <a:t>2025,58 (11)</a:t>
            </a:r>
            <a:endParaRPr lang="en-US" altLang="zh-CN" sz="800">
              <a:latin typeface="微软雅黑" panose="020B0503020204020204" charset="-122"/>
              <a:ea typeface="微软雅黑" panose="020B0503020204020204" charset="-122"/>
              <a:cs typeface="微软雅黑" panose="020B0503020204020204" charset="-122"/>
            </a:endParaRPr>
          </a:p>
          <a:p>
            <a:r>
              <a:rPr lang="en-US" altLang="zh-CN" sz="800">
                <a:latin typeface="微软雅黑" panose="020B0503020204020204" charset="-122"/>
                <a:ea typeface="微软雅黑" panose="020B0503020204020204" charset="-122"/>
                <a:cs typeface="微软雅黑" panose="020B0503020204020204" charset="-122"/>
              </a:rPr>
              <a:t>2.</a:t>
            </a:r>
            <a:r>
              <a:rPr lang="zh-CN" altLang="en-US" sz="800">
                <a:latin typeface="微软雅黑" panose="020B0503020204020204" charset="-122"/>
                <a:ea typeface="微软雅黑" panose="020B0503020204020204" charset="-122"/>
                <a:cs typeface="微软雅黑" panose="020B0503020204020204" charset="-122"/>
              </a:rPr>
              <a:t>中国抗癫痫协会青年委员会，抗癫痫发作药物不良反应管理指南 (2023)[</a:t>
            </a:r>
            <a:r>
              <a:rPr lang="en-US" altLang="zh-CN" sz="800">
                <a:latin typeface="微软雅黑" panose="020B0503020204020204" charset="-122"/>
                <a:ea typeface="微软雅黑" panose="020B0503020204020204" charset="-122"/>
                <a:cs typeface="微软雅黑" panose="020B0503020204020204" charset="-122"/>
              </a:rPr>
              <a:t>J]. </a:t>
            </a:r>
            <a:r>
              <a:rPr lang="zh-CN" altLang="en-US" sz="800">
                <a:latin typeface="微软雅黑" panose="020B0503020204020204" charset="-122"/>
                <a:ea typeface="微软雅黑" panose="020B0503020204020204" charset="-122"/>
                <a:cs typeface="微软雅黑" panose="020B0503020204020204" charset="-122"/>
              </a:rPr>
              <a:t>中国当代儿科杂志，2023,25 (9).</a:t>
            </a:r>
            <a:endParaRPr lang="zh-CN" altLang="en-US" sz="800">
              <a:latin typeface="微软雅黑" panose="020B0503020204020204" charset="-122"/>
              <a:ea typeface="微软雅黑" panose="020B0503020204020204" charset="-122"/>
              <a:cs typeface="微软雅黑" panose="020B0503020204020204" charset="-122"/>
            </a:endParaRPr>
          </a:p>
          <a:p>
            <a:r>
              <a:rPr lang="en-US" altLang="zh-CN" sz="800">
                <a:latin typeface="微软雅黑" panose="020B0503020204020204" charset="-122"/>
                <a:ea typeface="微软雅黑" panose="020B0503020204020204" charset="-122"/>
                <a:cs typeface="微软雅黑" panose="020B0503020204020204" charset="-122"/>
              </a:rPr>
              <a:t>3.Mula M, Trimble M R, Lhatoo S D, et al. Topiramate and Psychiatric Adverse Events in Patients with Epilepsy[J]. Epilepsia, 2003, 44(5):659-663.</a:t>
            </a:r>
            <a:endParaRPr lang="en-US" altLang="zh-CN" sz="800">
              <a:latin typeface="微软雅黑" panose="020B0503020204020204" charset="-122"/>
              <a:ea typeface="微软雅黑" panose="020B0503020204020204" charset="-122"/>
              <a:cs typeface="微软雅黑" panose="020B0503020204020204" charset="-122"/>
            </a:endParaRPr>
          </a:p>
        </p:txBody>
      </p:sp>
      <p:sp>
        <p:nvSpPr>
          <p:cNvPr id="4" name="文本框 3"/>
          <p:cNvSpPr txBox="1"/>
          <p:nvPr/>
        </p:nvSpPr>
        <p:spPr>
          <a:xfrm>
            <a:off x="5770880" y="3662045"/>
            <a:ext cx="6304280" cy="429260"/>
          </a:xfrm>
          <a:prstGeom prst="rect">
            <a:avLst/>
          </a:prstGeom>
          <a:solidFill>
            <a:schemeClr val="accent1">
              <a:lumMod val="75000"/>
            </a:schemeClr>
          </a:solidFill>
        </p:spPr>
        <p:txBody>
          <a:bodyPr wrap="square" rtlCol="0" anchor="ctr" anchorCtr="0">
            <a:noAutofit/>
          </a:bodyPr>
          <a:p>
            <a:r>
              <a:rPr lang="zh-CN" altLang="en-US" sz="1000" b="1" dirty="0">
                <a:solidFill>
                  <a:schemeClr val="bg1"/>
                </a:solidFill>
                <a:latin typeface="微软雅黑" panose="020B0503020204020204" charset="-122"/>
                <a:ea typeface="微软雅黑" panose="020B0503020204020204" charset="-122"/>
                <a:cs typeface="微软雅黑" panose="020B0503020204020204" charset="-122"/>
                <a:sym typeface="+mn-ea"/>
              </a:rPr>
              <a:t>研究证实：高起始剂量、快速加量是托吡酯精神不良事件高危因素，每 2 周 25</a:t>
            </a:r>
            <a:r>
              <a:rPr lang="en-US" altLang="zh-CN" sz="1000" b="1" dirty="0">
                <a:solidFill>
                  <a:schemeClr val="bg1"/>
                </a:solidFill>
                <a:latin typeface="微软雅黑" panose="020B0503020204020204" charset="-122"/>
                <a:ea typeface="微软雅黑" panose="020B0503020204020204" charset="-122"/>
                <a:cs typeface="微软雅黑" panose="020B0503020204020204" charset="-122"/>
                <a:sym typeface="+mn-ea"/>
              </a:rPr>
              <a:t>mg </a:t>
            </a:r>
            <a:r>
              <a:rPr lang="zh-CN" altLang="en-US" sz="1000" b="1" dirty="0">
                <a:solidFill>
                  <a:schemeClr val="bg1"/>
                </a:solidFill>
                <a:latin typeface="微软雅黑" panose="020B0503020204020204" charset="-122"/>
                <a:ea typeface="微软雅黑" panose="020B0503020204020204" charset="-122"/>
                <a:cs typeface="微软雅黑" panose="020B0503020204020204" charset="-122"/>
                <a:sym typeface="+mn-ea"/>
              </a:rPr>
              <a:t>慢速加量可显著降低风险</a:t>
            </a:r>
            <a:r>
              <a:rPr lang="en-US" altLang="zh-CN" sz="1000" b="1" baseline="60000" dirty="0">
                <a:solidFill>
                  <a:schemeClr val="bg1"/>
                </a:solidFill>
                <a:uFillTx/>
                <a:latin typeface="微软雅黑" panose="020B0503020204020204" charset="-122"/>
                <a:ea typeface="微软雅黑" panose="020B0503020204020204" charset="-122"/>
                <a:cs typeface="微软雅黑" panose="020B0503020204020204" charset="-122"/>
                <a:sym typeface="+mn-ea"/>
              </a:rPr>
              <a:t>3</a:t>
            </a:r>
            <a:endParaRPr lang="en-US" altLang="zh-CN" sz="1000" b="1" baseline="60000" dirty="0">
              <a:solidFill>
                <a:schemeClr val="bg1"/>
              </a:solidFill>
              <a:uFillTx/>
              <a:latin typeface="微软雅黑" panose="020B0503020204020204" charset="-122"/>
              <a:ea typeface="微软雅黑" panose="020B0503020204020204" charset="-122"/>
              <a:cs typeface="微软雅黑" panose="020B0503020204020204" charset="-122"/>
              <a:sym typeface="+mn-ea"/>
            </a:endParaRPr>
          </a:p>
        </p:txBody>
      </p:sp>
      <p:sp>
        <p:nvSpPr>
          <p:cNvPr id="6" name="矩形 5"/>
          <p:cNvSpPr/>
          <p:nvPr/>
        </p:nvSpPr>
        <p:spPr>
          <a:xfrm>
            <a:off x="5808345" y="4903470"/>
            <a:ext cx="6033770" cy="325755"/>
          </a:xfrm>
          <a:prstGeom prst="rect">
            <a:avLst/>
          </a:prstGeom>
          <a:noFill/>
          <a:ln>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textbox 160"/>
          <p:cNvSpPr/>
          <p:nvPr/>
        </p:nvSpPr>
        <p:spPr>
          <a:xfrm>
            <a:off x="330428" y="139344"/>
            <a:ext cx="10349865" cy="350520"/>
          </a:xfrm>
          <a:prstGeom prst="rect">
            <a:avLst/>
          </a:prstGeom>
          <a:noFill/>
          <a:ln w="0" cap="flat">
            <a:noFill/>
            <a:prstDash val="solid"/>
            <a:miter lim="0"/>
          </a:ln>
        </p:spPr>
        <p:txBody>
          <a:bodyPr vert="horz" wrap="square" lIns="0" tIns="0" rIns="0" bIns="0"/>
          <a:lstStyle/>
          <a:p>
            <a:pPr algn="l" rtl="0" eaLnBrk="0">
              <a:lnSpc>
                <a:spcPct val="78000"/>
              </a:lnSpc>
            </a:pPr>
            <a:r>
              <a:rPr lang="zh-CN" sz="28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托吡酯口服</a:t>
            </a:r>
            <a:r>
              <a:rPr lang="zh-CN" sz="28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溶液基本信息</a:t>
            </a:r>
            <a:endParaRPr lang="zh-CN" sz="28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endParaRPr>
          </a:p>
        </p:txBody>
      </p:sp>
      <p:sp>
        <p:nvSpPr>
          <p:cNvPr id="176" name="textbox 176"/>
          <p:cNvSpPr/>
          <p:nvPr/>
        </p:nvSpPr>
        <p:spPr>
          <a:xfrm>
            <a:off x="11390248" y="8331"/>
            <a:ext cx="802005" cy="391159"/>
          </a:xfrm>
          <a:prstGeom prst="rect">
            <a:avLst/>
          </a:prstGeom>
          <a:solidFill>
            <a:srgbClr val="1C75BC">
              <a:alpha val="100000"/>
            </a:srgbClr>
          </a:solidFill>
          <a:ln w="0" cap="flat">
            <a:noFill/>
            <a:prstDash val="solid"/>
            <a:miter lim="0"/>
          </a:ln>
        </p:spPr>
        <p:txBody>
          <a:bodyPr vert="horz" wrap="square" lIns="0" tIns="0" rIns="0" bIns="0"/>
          <a:lstStyle/>
          <a:p>
            <a:pPr algn="l" rtl="0" eaLnBrk="0">
              <a:lnSpc>
                <a:spcPct val="103000"/>
              </a:lnSpc>
            </a:pPr>
            <a:endParaRPr sz="800" dirty="0">
              <a:latin typeface="Arial" panose="020B0604020202020204"/>
              <a:ea typeface="Arial" panose="020B0604020202020204"/>
              <a:cs typeface="Arial" panose="020B0604020202020204"/>
            </a:endParaRPr>
          </a:p>
          <a:p>
            <a:pPr marL="102235" algn="l" rtl="0" eaLnBrk="0">
              <a:lnSpc>
                <a:spcPct val="89000"/>
              </a:lnSpc>
              <a:spcBef>
                <a:spcPts val="5"/>
              </a:spcBef>
            </a:pPr>
            <a:r>
              <a:rPr sz="12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基本信息</a:t>
            </a:r>
            <a:endParaRPr sz="1200" dirty="0">
              <a:latin typeface="微软雅黑" panose="020B0503020204020204" charset="-122"/>
              <a:ea typeface="微软雅黑" panose="020B0503020204020204" charset="-122"/>
              <a:cs typeface="微软雅黑" panose="020B0503020204020204" charset="-122"/>
            </a:endParaRPr>
          </a:p>
        </p:txBody>
      </p:sp>
      <p:grpSp>
        <p:nvGrpSpPr>
          <p:cNvPr id="6" name="group 6"/>
          <p:cNvGrpSpPr/>
          <p:nvPr/>
        </p:nvGrpSpPr>
        <p:grpSpPr>
          <a:xfrm rot="21600000">
            <a:off x="5851652" y="638302"/>
            <a:ext cx="6644694" cy="560007"/>
            <a:chOff x="0" y="0"/>
            <a:chExt cx="6644694" cy="560007"/>
          </a:xfrm>
        </p:grpSpPr>
        <p:sp>
          <p:nvSpPr>
            <p:cNvPr id="40" name="rect 40"/>
            <p:cNvSpPr/>
            <p:nvPr/>
          </p:nvSpPr>
          <p:spPr>
            <a:xfrm>
              <a:off x="12137" y="11466"/>
              <a:ext cx="6632557" cy="548540"/>
            </a:xfrm>
            <a:prstGeom prst="rect">
              <a:avLst/>
            </a:prstGeom>
            <a:solidFill>
              <a:srgbClr val="000000">
                <a:alpha val="40000"/>
              </a:srgbClr>
            </a:solidFill>
            <a:ln w="0" cap="flat">
              <a:noFill/>
              <a:prstDash val="solid"/>
              <a:miter lim="0"/>
            </a:ln>
          </p:spPr>
          <p:txBody>
            <a:bodyPr rtlCol="0"/>
            <a:lstStyle/>
            <a:p>
              <a:pPr algn="ctr"/>
              <a:endParaRPr lang="zh-CN" altLang="en-US"/>
            </a:p>
          </p:txBody>
        </p:sp>
        <p:sp>
          <p:nvSpPr>
            <p:cNvPr id="42" name="rect 42"/>
            <p:cNvSpPr/>
            <p:nvPr/>
          </p:nvSpPr>
          <p:spPr>
            <a:xfrm>
              <a:off x="0" y="0"/>
              <a:ext cx="6606540" cy="521207"/>
            </a:xfrm>
            <a:prstGeom prst="rect">
              <a:avLst/>
            </a:prstGeom>
            <a:solidFill>
              <a:srgbClr val="FFFFFF">
                <a:alpha val="100000"/>
              </a:srgbClr>
            </a:solidFill>
            <a:ln w="0" cap="flat">
              <a:noFill/>
              <a:prstDash val="solid"/>
              <a:miter lim="0"/>
            </a:ln>
          </p:spPr>
          <p:txBody>
            <a:bodyPr rtlCol="0"/>
            <a:lstStyle/>
            <a:p>
              <a:pPr algn="ctr"/>
              <a:endParaRPr lang="zh-CN" altLang="en-US"/>
            </a:p>
          </p:txBody>
        </p:sp>
        <p:sp>
          <p:nvSpPr>
            <p:cNvPr id="44" name="textbox 44"/>
            <p:cNvSpPr/>
            <p:nvPr/>
          </p:nvSpPr>
          <p:spPr>
            <a:xfrm>
              <a:off x="1946185" y="133953"/>
              <a:ext cx="2806700" cy="296545"/>
            </a:xfrm>
            <a:prstGeom prst="rect">
              <a:avLst/>
            </a:prstGeom>
            <a:noFill/>
            <a:ln w="0" cap="flat">
              <a:noFill/>
              <a:prstDash val="solid"/>
              <a:miter lim="0"/>
            </a:ln>
          </p:spPr>
          <p:txBody>
            <a:bodyPr vert="horz" wrap="square" lIns="0" tIns="0" rIns="0" bIns="0"/>
            <a:lstStyle/>
            <a:p>
              <a:pPr algn="l" rtl="0" eaLnBrk="0">
                <a:lnSpc>
                  <a:spcPct val="82000"/>
                </a:lnSpc>
              </a:pPr>
              <a:endParaRPr sz="100" dirty="0">
                <a:latin typeface="Arial" panose="020B0604020202020204"/>
                <a:ea typeface="Arial" panose="020B0604020202020204"/>
                <a:cs typeface="Arial" panose="020B0604020202020204"/>
              </a:endParaRPr>
            </a:p>
            <a:p>
              <a:pPr marL="12700" algn="l" rtl="0" eaLnBrk="0">
                <a:lnSpc>
                  <a:spcPct val="89000"/>
                </a:lnSpc>
              </a:pPr>
              <a:r>
                <a:rPr sz="2000" b="1"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申报类别：</a:t>
              </a:r>
              <a:r>
                <a:rPr sz="2000" b="1" kern="0" spc="-10" dirty="0">
                  <a:solidFill>
                    <a:srgbClr val="005A9B">
                      <a:alpha val="100000"/>
                    </a:srgbClr>
                  </a:solidFill>
                  <a:latin typeface="微软雅黑" panose="020B0503020204020204" charset="-122"/>
                  <a:ea typeface="微软雅黑" panose="020B0503020204020204" charset="-122"/>
                  <a:cs typeface="微软雅黑" panose="020B0503020204020204" charset="-122"/>
                </a:rPr>
                <a:t>基本医保目</a:t>
              </a:r>
              <a:r>
                <a:rPr sz="2000" b="1" kern="0" spc="-20" dirty="0">
                  <a:solidFill>
                    <a:srgbClr val="005A9B">
                      <a:alpha val="100000"/>
                    </a:srgbClr>
                  </a:solidFill>
                  <a:latin typeface="微软雅黑" panose="020B0503020204020204" charset="-122"/>
                  <a:ea typeface="微软雅黑" panose="020B0503020204020204" charset="-122"/>
                  <a:cs typeface="微软雅黑" panose="020B0503020204020204" charset="-122"/>
                </a:rPr>
                <a:t>录</a:t>
              </a:r>
              <a:endParaRPr sz="2000" dirty="0">
                <a:latin typeface="微软雅黑" panose="020B0503020204020204" charset="-122"/>
                <a:ea typeface="微软雅黑" panose="020B0503020204020204" charset="-122"/>
                <a:cs typeface="微软雅黑" panose="020B0503020204020204" charset="-122"/>
              </a:endParaRPr>
            </a:p>
          </p:txBody>
        </p:sp>
      </p:grpSp>
      <p:sp>
        <p:nvSpPr>
          <p:cNvPr id="17" name="文本框 16"/>
          <p:cNvSpPr txBox="1"/>
          <p:nvPr/>
        </p:nvSpPr>
        <p:spPr>
          <a:xfrm>
            <a:off x="6167755" y="1845945"/>
            <a:ext cx="5946140" cy="4275455"/>
          </a:xfrm>
          <a:prstGeom prst="rect">
            <a:avLst/>
          </a:prstGeom>
          <a:solidFill>
            <a:srgbClr val="0082B6"/>
          </a:solidFill>
        </p:spPr>
        <p:txBody>
          <a:bodyPr wrap="square" rtlCol="0" anchor="ctr" anchorCtr="0">
            <a:noAutofit/>
          </a:bodyPr>
          <a:p>
            <a:pPr indent="0">
              <a:lnSpc>
                <a:spcPct val="150000"/>
              </a:lnSpc>
              <a:buFont typeface="+mj-lt"/>
              <a:buNone/>
            </a:pPr>
            <a:r>
              <a:rPr lang="zh-CN" altLang="en-US" sz="1400" b="1">
                <a:solidFill>
                  <a:schemeClr val="bg1"/>
                </a:solidFill>
                <a:latin typeface="微软雅黑" panose="020B0503020204020204" charset="-122"/>
                <a:ea typeface="微软雅黑" panose="020B0503020204020204" charset="-122"/>
              </a:rPr>
              <a:t>理由</a:t>
            </a:r>
            <a:r>
              <a:rPr lang="en-US" altLang="zh-CN" sz="1400" b="1">
                <a:solidFill>
                  <a:schemeClr val="bg1"/>
                </a:solidFill>
                <a:latin typeface="微软雅黑" panose="020B0503020204020204" charset="-122"/>
                <a:ea typeface="微软雅黑" panose="020B0503020204020204" charset="-122"/>
              </a:rPr>
              <a:t>1</a:t>
            </a:r>
            <a:r>
              <a:rPr lang="zh-CN" altLang="en-US" sz="1400" b="1">
                <a:solidFill>
                  <a:schemeClr val="bg1"/>
                </a:solidFill>
                <a:latin typeface="微软雅黑" panose="020B0503020204020204" charset="-122"/>
                <a:ea typeface="微软雅黑" panose="020B0503020204020204" charset="-122"/>
              </a:rPr>
              <a:t>：托吡酯口服溶液被列入由国家卫健委颁布的</a:t>
            </a:r>
            <a:r>
              <a:rPr lang="zh-CN" altLang="en-US" sz="1600" b="1">
                <a:solidFill>
                  <a:schemeClr val="bg1"/>
                </a:solidFill>
                <a:latin typeface="微软雅黑" panose="020B0503020204020204" charset="-122"/>
                <a:ea typeface="微软雅黑" panose="020B0503020204020204" charset="-122"/>
              </a:rPr>
              <a:t>《第五批鼓励研发申报儿童药品清单》</a:t>
            </a:r>
            <a:r>
              <a:rPr lang="zh-CN" altLang="en-US" sz="1400" b="1">
                <a:solidFill>
                  <a:schemeClr val="bg1"/>
                </a:solidFill>
                <a:latin typeface="微软雅黑" panose="020B0503020204020204" charset="-122"/>
                <a:ea typeface="微软雅黑" panose="020B0503020204020204" charset="-122"/>
              </a:rPr>
              <a:t>，</a:t>
            </a:r>
            <a:r>
              <a:rPr lang="zh-CN" altLang="en-US" sz="1400">
                <a:solidFill>
                  <a:schemeClr val="bg1"/>
                </a:solidFill>
                <a:latin typeface="微软雅黑" panose="020B0503020204020204" charset="-122"/>
                <a:ea typeface="微软雅黑" panose="020B0503020204020204" charset="-122"/>
              </a:rPr>
              <a:t>精准解决</a:t>
            </a:r>
            <a:r>
              <a:rPr lang="zh-CN" altLang="en-US" sz="1600" b="1">
                <a:solidFill>
                  <a:schemeClr val="bg1"/>
                </a:solidFill>
                <a:latin typeface="微软雅黑" panose="020B0503020204020204" charset="-122"/>
                <a:ea typeface="微软雅黑" panose="020B0503020204020204" charset="-122"/>
              </a:rPr>
              <a:t>儿童、老年人及吞咽困难患者</a:t>
            </a:r>
            <a:r>
              <a:rPr lang="zh-CN" altLang="en-US" sz="1400">
                <a:solidFill>
                  <a:schemeClr val="bg1"/>
                </a:solidFill>
                <a:latin typeface="微软雅黑" panose="020B0503020204020204" charset="-122"/>
                <a:ea typeface="微软雅黑" panose="020B0503020204020204" charset="-122"/>
              </a:rPr>
              <a:t>这一庞大群体在使用传统固体制剂时面临的用药困难、剂量调整不便等核心痛点，满足了临床迫切且未被满足的需求。</a:t>
            </a:r>
            <a:endParaRPr lang="zh-CN" altLang="en-US" sz="1400">
              <a:solidFill>
                <a:schemeClr val="bg1"/>
              </a:solidFill>
              <a:latin typeface="微软雅黑" panose="020B0503020204020204" charset="-122"/>
              <a:ea typeface="微软雅黑" panose="020B0503020204020204" charset="-122"/>
            </a:endParaRPr>
          </a:p>
          <a:p>
            <a:pPr indent="0">
              <a:lnSpc>
                <a:spcPct val="150000"/>
              </a:lnSpc>
              <a:buFont typeface="+mj-lt"/>
              <a:buNone/>
            </a:pPr>
            <a:r>
              <a:rPr lang="zh-CN" altLang="en-US" sz="1400" b="1">
                <a:solidFill>
                  <a:schemeClr val="bg1"/>
                </a:solidFill>
                <a:latin typeface="微软雅黑" panose="020B0503020204020204" charset="-122"/>
                <a:ea typeface="微软雅黑" panose="020B0503020204020204" charset="-122"/>
              </a:rPr>
              <a:t>理由</a:t>
            </a:r>
            <a:r>
              <a:rPr lang="en-US" altLang="zh-CN" sz="1400" b="1">
                <a:solidFill>
                  <a:schemeClr val="bg1"/>
                </a:solidFill>
                <a:latin typeface="微软雅黑" panose="020B0503020204020204" charset="-122"/>
                <a:ea typeface="微软雅黑" panose="020B0503020204020204" charset="-122"/>
              </a:rPr>
              <a:t>2</a:t>
            </a:r>
            <a:r>
              <a:rPr lang="zh-CN" altLang="en-US" sz="1400" b="1">
                <a:solidFill>
                  <a:schemeClr val="bg1"/>
                </a:solidFill>
                <a:latin typeface="微软雅黑" panose="020B0503020204020204" charset="-122"/>
                <a:ea typeface="微软雅黑" panose="020B0503020204020204" charset="-122"/>
              </a:rPr>
              <a:t>：</a:t>
            </a:r>
            <a:r>
              <a:rPr lang="zh-CN" altLang="en-US" sz="1400" b="1">
                <a:solidFill>
                  <a:schemeClr val="bg1"/>
                </a:solidFill>
                <a:latin typeface="微软雅黑" panose="020B0503020204020204" charset="-122"/>
                <a:ea typeface="微软雅黑" panose="020B0503020204020204" charset="-122"/>
                <a:sym typeface="+mn-ea"/>
              </a:rPr>
              <a:t>原研托吡酯口服溶液目前尚未在国内上市。</a:t>
            </a:r>
            <a:r>
              <a:rPr lang="zh-CN" altLang="en-US" sz="1400">
                <a:solidFill>
                  <a:schemeClr val="bg1"/>
                </a:solidFill>
                <a:latin typeface="微软雅黑" panose="020B0503020204020204" charset="-122"/>
                <a:ea typeface="微软雅黑" panose="020B0503020204020204" charset="-122"/>
                <a:sym typeface="+mn-ea"/>
              </a:rPr>
              <a:t>本司</a:t>
            </a:r>
            <a:r>
              <a:rPr lang="zh-CN" altLang="en-US" sz="1400">
                <a:solidFill>
                  <a:schemeClr val="bg1"/>
                </a:solidFill>
                <a:latin typeface="微软雅黑" panose="020B0503020204020204" charset="-122"/>
                <a:ea typeface="微软雅黑" panose="020B0503020204020204" charset="-122"/>
              </a:rPr>
              <a:t>通过创新的口服液体制剂，实现了</a:t>
            </a:r>
            <a:r>
              <a:rPr lang="zh-CN" altLang="en-US" sz="1400" b="1">
                <a:solidFill>
                  <a:schemeClr val="bg1"/>
                </a:solidFill>
                <a:latin typeface="微软雅黑" panose="020B0503020204020204" charset="-122"/>
                <a:ea typeface="微软雅黑" panose="020B0503020204020204" charset="-122"/>
              </a:rPr>
              <a:t>毫克级</a:t>
            </a:r>
            <a:r>
              <a:rPr lang="zh-CN" altLang="en-US" sz="1400">
                <a:solidFill>
                  <a:schemeClr val="bg1"/>
                </a:solidFill>
                <a:latin typeface="微软雅黑" panose="020B0503020204020204" charset="-122"/>
                <a:ea typeface="微软雅黑" panose="020B0503020204020204" charset="-122"/>
              </a:rPr>
              <a:t>的</a:t>
            </a:r>
            <a:r>
              <a:rPr lang="zh-CN" altLang="en-US" sz="1600" b="1">
                <a:solidFill>
                  <a:schemeClr val="bg1"/>
                </a:solidFill>
                <a:latin typeface="微软雅黑" panose="020B0503020204020204" charset="-122"/>
                <a:ea typeface="微软雅黑" panose="020B0503020204020204" charset="-122"/>
              </a:rPr>
              <a:t>精准剂量滴定和便捷安全</a:t>
            </a:r>
            <a:r>
              <a:rPr lang="zh-CN" altLang="en-US" sz="1400">
                <a:solidFill>
                  <a:schemeClr val="bg1"/>
                </a:solidFill>
                <a:latin typeface="微软雅黑" panose="020B0503020204020204" charset="-122"/>
                <a:ea typeface="微软雅黑" panose="020B0503020204020204" charset="-122"/>
              </a:rPr>
              <a:t>的给药方式，有助于减少因剂量不当导致的</a:t>
            </a:r>
            <a:r>
              <a:rPr lang="zh-CN" altLang="en-US" sz="1600" b="1">
                <a:solidFill>
                  <a:schemeClr val="bg1"/>
                </a:solidFill>
                <a:latin typeface="微软雅黑" panose="020B0503020204020204" charset="-122"/>
                <a:ea typeface="微软雅黑" panose="020B0503020204020204" charset="-122"/>
              </a:rPr>
              <a:t>不良反应</a:t>
            </a:r>
            <a:r>
              <a:rPr lang="zh-CN" altLang="en-US" sz="1400">
                <a:solidFill>
                  <a:schemeClr val="bg1"/>
                </a:solidFill>
                <a:latin typeface="微软雅黑" panose="020B0503020204020204" charset="-122"/>
                <a:ea typeface="微软雅黑" panose="020B0503020204020204" charset="-122"/>
              </a:rPr>
              <a:t>、病情复发以及药物</a:t>
            </a:r>
            <a:r>
              <a:rPr lang="zh-CN" altLang="en-US" sz="1400">
                <a:solidFill>
                  <a:schemeClr val="bg1"/>
                </a:solidFill>
                <a:latin typeface="微软雅黑" panose="020B0503020204020204" charset="-122"/>
                <a:ea typeface="微软雅黑" panose="020B0503020204020204" charset="-122"/>
              </a:rPr>
              <a:t>浪费</a:t>
            </a:r>
            <a:endParaRPr lang="zh-CN" altLang="en-US" sz="1400">
              <a:solidFill>
                <a:schemeClr val="bg1"/>
              </a:solidFill>
              <a:latin typeface="微软雅黑" panose="020B0503020204020204" charset="-122"/>
              <a:ea typeface="微软雅黑" panose="020B0503020204020204" charset="-122"/>
            </a:endParaRPr>
          </a:p>
          <a:p>
            <a:pPr indent="0">
              <a:lnSpc>
                <a:spcPct val="150000"/>
              </a:lnSpc>
              <a:buFont typeface="+mj-lt"/>
              <a:buNone/>
            </a:pPr>
            <a:r>
              <a:rPr lang="zh-CN" altLang="en-US" sz="1400" b="1">
                <a:solidFill>
                  <a:schemeClr val="bg1"/>
                </a:solidFill>
                <a:latin typeface="微软雅黑" panose="020B0503020204020204" charset="-122"/>
                <a:ea typeface="微软雅黑" panose="020B0503020204020204" charset="-122"/>
              </a:rPr>
              <a:t>理由</a:t>
            </a:r>
            <a:r>
              <a:rPr lang="en-US" altLang="zh-CN" sz="1400" b="1">
                <a:solidFill>
                  <a:schemeClr val="bg1"/>
                </a:solidFill>
                <a:latin typeface="微软雅黑" panose="020B0503020204020204" charset="-122"/>
                <a:ea typeface="微软雅黑" panose="020B0503020204020204" charset="-122"/>
              </a:rPr>
              <a:t>3</a:t>
            </a:r>
            <a:r>
              <a:rPr lang="zh-CN" altLang="en-US" sz="1400" b="1">
                <a:solidFill>
                  <a:schemeClr val="bg1"/>
                </a:solidFill>
                <a:latin typeface="微软雅黑" panose="020B0503020204020204" charset="-122"/>
                <a:ea typeface="微软雅黑" panose="020B0503020204020204" charset="-122"/>
              </a:rPr>
              <a:t>：</a:t>
            </a:r>
            <a:r>
              <a:rPr lang="zh-CN" altLang="en-US" sz="1400">
                <a:solidFill>
                  <a:schemeClr val="bg1"/>
                </a:solidFill>
                <a:latin typeface="微软雅黑" panose="020B0503020204020204" charset="-122"/>
                <a:ea typeface="微软雅黑" panose="020B0503020204020204" charset="-122"/>
              </a:rPr>
              <a:t>参照品为左乙拉西坦口服溶液，医保乙类，适应症为成人、儿童及一个月以上婴幼儿癫痫患者部分性发作的加用治疗。</a:t>
            </a:r>
            <a:r>
              <a:rPr lang="zh-CN" altLang="en-US" sz="1400">
                <a:solidFill>
                  <a:schemeClr val="bg1"/>
                </a:solidFill>
                <a:latin typeface="微软雅黑" panose="020B0503020204020204" charset="-122"/>
                <a:ea typeface="微软雅黑" panose="020B0503020204020204" charset="-122"/>
                <a:sym typeface="+mn-ea"/>
              </a:rPr>
              <a:t>左乙拉西坦口服溶液</a:t>
            </a:r>
            <a:r>
              <a:rPr lang="zh-CN" altLang="en-US" sz="1400">
                <a:solidFill>
                  <a:schemeClr val="bg1"/>
                </a:solidFill>
                <a:latin typeface="微软雅黑" panose="020B0503020204020204" charset="-122"/>
                <a:ea typeface="微软雅黑" panose="020B0503020204020204" charset="-122"/>
              </a:rPr>
              <a:t>没有</a:t>
            </a:r>
            <a:r>
              <a:rPr lang="zh-CN" altLang="en-US" sz="1400" b="1">
                <a:solidFill>
                  <a:schemeClr val="bg1"/>
                </a:solidFill>
                <a:latin typeface="微软雅黑" panose="020B0503020204020204" charset="-122"/>
                <a:ea typeface="微软雅黑" panose="020B0503020204020204" charset="-122"/>
              </a:rPr>
              <a:t>单药治疗适应症</a:t>
            </a:r>
            <a:r>
              <a:rPr lang="zh-CN" altLang="en-US" sz="1400">
                <a:solidFill>
                  <a:schemeClr val="bg1"/>
                </a:solidFill>
                <a:latin typeface="微软雅黑" panose="020B0503020204020204" charset="-122"/>
                <a:ea typeface="微软雅黑" panose="020B0503020204020204" charset="-122"/>
              </a:rPr>
              <a:t>，</a:t>
            </a:r>
            <a:r>
              <a:rPr lang="zh-CN" altLang="en-US" sz="1400" b="1">
                <a:solidFill>
                  <a:schemeClr val="bg1"/>
                </a:solidFill>
                <a:latin typeface="微软雅黑" panose="020B0503020204020204" charset="-122"/>
                <a:ea typeface="微软雅黑" panose="020B0503020204020204" charset="-122"/>
              </a:rPr>
              <a:t>未能覆盖全体癫痫患者</a:t>
            </a:r>
            <a:r>
              <a:rPr lang="zh-CN" altLang="en-US" sz="1400">
                <a:solidFill>
                  <a:schemeClr val="bg1"/>
                </a:solidFill>
                <a:latin typeface="微软雅黑" panose="020B0503020204020204" charset="-122"/>
                <a:ea typeface="微软雅黑" panose="020B0503020204020204" charset="-122"/>
              </a:rPr>
              <a:t>，且其作用机制单一，针对部分难治性癫痫单药疗效弱于托吡酯</a:t>
            </a:r>
            <a:endParaRPr lang="zh-CN" altLang="en-US" sz="1400">
              <a:solidFill>
                <a:schemeClr val="bg1"/>
              </a:solidFill>
              <a:latin typeface="微软雅黑" panose="020B0503020204020204" charset="-122"/>
              <a:ea typeface="微软雅黑" panose="020B0503020204020204" charset="-122"/>
            </a:endParaRPr>
          </a:p>
        </p:txBody>
      </p:sp>
      <p:sp>
        <p:nvSpPr>
          <p:cNvPr id="19" name="文本框 18"/>
          <p:cNvSpPr txBox="1"/>
          <p:nvPr/>
        </p:nvSpPr>
        <p:spPr>
          <a:xfrm>
            <a:off x="408940" y="3789045"/>
            <a:ext cx="6096000" cy="307975"/>
          </a:xfrm>
          <a:prstGeom prst="rect">
            <a:avLst/>
          </a:prstGeom>
          <a:noFill/>
        </p:spPr>
        <p:txBody>
          <a:bodyPr wrap="square" rtlCol="0" anchor="t">
            <a:spAutoFit/>
          </a:bodyPr>
          <a:p>
            <a:pPr marL="179705" algn="l" rtl="0" eaLnBrk="0">
              <a:lnSpc>
                <a:spcPct val="94000"/>
              </a:lnSpc>
              <a:spcBef>
                <a:spcPts val="0"/>
              </a:spcBef>
            </a:pPr>
            <a:r>
              <a:rPr sz="1500" b="1" kern="0" spc="70" dirty="0">
                <a:solidFill>
                  <a:srgbClr val="FFFFFF">
                    <a:alpha val="100000"/>
                  </a:srgbClr>
                </a:solidFill>
                <a:latin typeface="微软雅黑" panose="020B0503020204020204" charset="-122"/>
                <a:ea typeface="微软雅黑" panose="020B0503020204020204" charset="-122"/>
                <a:cs typeface="微软雅黑" panose="020B0503020204020204" charset="-122"/>
                <a:sym typeface="+mn-ea"/>
              </a:rPr>
              <a:t>适</a:t>
            </a:r>
            <a:r>
              <a:rPr lang="en-US" sz="1500" b="1" kern="0" spc="70" dirty="0">
                <a:solidFill>
                  <a:srgbClr val="FFFFFF">
                    <a:alpha val="100000"/>
                  </a:srgbClr>
                </a:solidFill>
                <a:latin typeface="微软雅黑" panose="020B0503020204020204" charset="-122"/>
                <a:ea typeface="微软雅黑" panose="020B0503020204020204" charset="-122"/>
                <a:cs typeface="微软雅黑" panose="020B0503020204020204" charset="-122"/>
                <a:sym typeface="+mn-ea"/>
              </a:rPr>
              <a:t> </a:t>
            </a:r>
            <a:r>
              <a:rPr sz="1500" b="1" kern="0" spc="70" dirty="0">
                <a:solidFill>
                  <a:srgbClr val="FFFFFF">
                    <a:alpha val="100000"/>
                  </a:srgbClr>
                </a:solidFill>
                <a:latin typeface="微软雅黑" panose="020B0503020204020204" charset="-122"/>
                <a:ea typeface="微软雅黑" panose="020B0503020204020204" charset="-122"/>
                <a:cs typeface="微软雅黑" panose="020B0503020204020204" charset="-122"/>
                <a:sym typeface="+mn-ea"/>
              </a:rPr>
              <a:t>应</a:t>
            </a:r>
            <a:r>
              <a:rPr lang="en-US" sz="1500" b="1" kern="0" spc="70" dirty="0">
                <a:solidFill>
                  <a:srgbClr val="FFFFFF">
                    <a:alpha val="100000"/>
                  </a:srgbClr>
                </a:solidFill>
                <a:latin typeface="微软雅黑" panose="020B0503020204020204" charset="-122"/>
                <a:ea typeface="微软雅黑" panose="020B0503020204020204" charset="-122"/>
                <a:cs typeface="微软雅黑" panose="020B0503020204020204" charset="-122"/>
                <a:sym typeface="+mn-ea"/>
              </a:rPr>
              <a:t> </a:t>
            </a:r>
            <a:r>
              <a:rPr sz="1500" b="1" kern="0" spc="70" dirty="0">
                <a:solidFill>
                  <a:srgbClr val="FFFFFF">
                    <a:alpha val="100000"/>
                  </a:srgbClr>
                </a:solidFill>
                <a:latin typeface="微软雅黑" panose="020B0503020204020204" charset="-122"/>
                <a:ea typeface="微软雅黑" panose="020B0503020204020204" charset="-122"/>
                <a:cs typeface="微软雅黑" panose="020B0503020204020204" charset="-122"/>
                <a:sym typeface="+mn-ea"/>
              </a:rPr>
              <a:t>症</a:t>
            </a:r>
            <a:endParaRPr lang="zh-CN" altLang="en-US" sz="1500" b="1" kern="0" spc="70" dirty="0">
              <a:solidFill>
                <a:srgbClr val="FFFFFF">
                  <a:alpha val="100000"/>
                </a:srgbClr>
              </a:solidFill>
              <a:latin typeface="微软雅黑" panose="020B0503020204020204" charset="-122"/>
              <a:ea typeface="微软雅黑" panose="020B0503020204020204" charset="-122"/>
              <a:cs typeface="微软雅黑" panose="020B0503020204020204" charset="-122"/>
              <a:sym typeface="+mn-ea"/>
            </a:endParaRPr>
          </a:p>
        </p:txBody>
      </p:sp>
      <p:sp>
        <p:nvSpPr>
          <p:cNvPr id="46" name="文本框 45"/>
          <p:cNvSpPr txBox="1"/>
          <p:nvPr/>
        </p:nvSpPr>
        <p:spPr>
          <a:xfrm>
            <a:off x="535940" y="3916045"/>
            <a:ext cx="6096000" cy="307975"/>
          </a:xfrm>
          <a:prstGeom prst="rect">
            <a:avLst/>
          </a:prstGeom>
          <a:noFill/>
        </p:spPr>
        <p:txBody>
          <a:bodyPr wrap="square" rtlCol="0" anchor="t">
            <a:spAutoFit/>
          </a:bodyPr>
          <a:p>
            <a:pPr marL="179705" algn="l" rtl="0" eaLnBrk="0">
              <a:lnSpc>
                <a:spcPct val="94000"/>
              </a:lnSpc>
              <a:spcBef>
                <a:spcPts val="0"/>
              </a:spcBef>
            </a:pPr>
            <a:r>
              <a:rPr sz="1500" b="1" kern="0" spc="70" dirty="0">
                <a:solidFill>
                  <a:srgbClr val="FFFFFF">
                    <a:alpha val="100000"/>
                  </a:srgbClr>
                </a:solidFill>
                <a:latin typeface="微软雅黑" panose="020B0503020204020204" charset="-122"/>
                <a:ea typeface="微软雅黑" panose="020B0503020204020204" charset="-122"/>
                <a:cs typeface="微软雅黑" panose="020B0503020204020204" charset="-122"/>
                <a:sym typeface="+mn-ea"/>
              </a:rPr>
              <a:t>适</a:t>
            </a:r>
            <a:r>
              <a:rPr lang="en-US" sz="1500" b="1" kern="0" spc="70" dirty="0">
                <a:solidFill>
                  <a:srgbClr val="FFFFFF">
                    <a:alpha val="100000"/>
                  </a:srgbClr>
                </a:solidFill>
                <a:latin typeface="微软雅黑" panose="020B0503020204020204" charset="-122"/>
                <a:ea typeface="微软雅黑" panose="020B0503020204020204" charset="-122"/>
                <a:cs typeface="微软雅黑" panose="020B0503020204020204" charset="-122"/>
                <a:sym typeface="+mn-ea"/>
              </a:rPr>
              <a:t> </a:t>
            </a:r>
            <a:r>
              <a:rPr sz="1500" b="1" kern="0" spc="70" dirty="0">
                <a:solidFill>
                  <a:srgbClr val="FFFFFF">
                    <a:alpha val="100000"/>
                  </a:srgbClr>
                </a:solidFill>
                <a:latin typeface="微软雅黑" panose="020B0503020204020204" charset="-122"/>
                <a:ea typeface="微软雅黑" panose="020B0503020204020204" charset="-122"/>
                <a:cs typeface="微软雅黑" panose="020B0503020204020204" charset="-122"/>
                <a:sym typeface="+mn-ea"/>
              </a:rPr>
              <a:t>应</a:t>
            </a:r>
            <a:r>
              <a:rPr lang="en-US" sz="1500" b="1" kern="0" spc="70" dirty="0">
                <a:solidFill>
                  <a:srgbClr val="FFFFFF">
                    <a:alpha val="100000"/>
                  </a:srgbClr>
                </a:solidFill>
                <a:latin typeface="微软雅黑" panose="020B0503020204020204" charset="-122"/>
                <a:ea typeface="微软雅黑" panose="020B0503020204020204" charset="-122"/>
                <a:cs typeface="微软雅黑" panose="020B0503020204020204" charset="-122"/>
                <a:sym typeface="+mn-ea"/>
              </a:rPr>
              <a:t> </a:t>
            </a:r>
            <a:r>
              <a:rPr sz="1500" b="1" kern="0" spc="70" dirty="0">
                <a:solidFill>
                  <a:srgbClr val="FFFFFF">
                    <a:alpha val="100000"/>
                  </a:srgbClr>
                </a:solidFill>
                <a:latin typeface="微软雅黑" panose="020B0503020204020204" charset="-122"/>
                <a:ea typeface="微软雅黑" panose="020B0503020204020204" charset="-122"/>
                <a:cs typeface="微软雅黑" panose="020B0503020204020204" charset="-122"/>
                <a:sym typeface="+mn-ea"/>
              </a:rPr>
              <a:t>症</a:t>
            </a:r>
            <a:endParaRPr lang="zh-CN" altLang="en-US" sz="1500" b="1" kern="0" spc="70" dirty="0">
              <a:solidFill>
                <a:srgbClr val="FFFFFF">
                  <a:alpha val="100000"/>
                </a:srgbClr>
              </a:solidFill>
              <a:latin typeface="微软雅黑" panose="020B0503020204020204" charset="-122"/>
              <a:ea typeface="微软雅黑" panose="020B0503020204020204" charset="-122"/>
              <a:cs typeface="微软雅黑" panose="020B0503020204020204" charset="-122"/>
              <a:sym typeface="+mn-ea"/>
            </a:endParaRPr>
          </a:p>
        </p:txBody>
      </p:sp>
      <p:sp>
        <p:nvSpPr>
          <p:cNvPr id="49" name="文本框 48"/>
          <p:cNvSpPr txBox="1"/>
          <p:nvPr/>
        </p:nvSpPr>
        <p:spPr>
          <a:xfrm>
            <a:off x="6179974" y="1347470"/>
            <a:ext cx="5988050" cy="398780"/>
          </a:xfrm>
          <a:prstGeom prst="rect">
            <a:avLst/>
          </a:prstGeom>
          <a:noFill/>
        </p:spPr>
        <p:txBody>
          <a:bodyPr wrap="square" rtlCol="0">
            <a:spAutoFit/>
          </a:bodyPr>
          <a:p>
            <a:pPr algn="ctr"/>
            <a:r>
              <a:rPr lang="zh-CN" altLang="en-US" sz="2000" b="1">
                <a:solidFill>
                  <a:schemeClr val="accent1">
                    <a:lumMod val="75000"/>
                  </a:schemeClr>
                </a:solidFill>
                <a:latin typeface="微软雅黑" panose="020B0503020204020204" charset="-122"/>
                <a:ea typeface="微软雅黑" panose="020B0503020204020204" charset="-122"/>
              </a:rPr>
              <a:t>自荐参照：</a:t>
            </a:r>
            <a:r>
              <a:rPr lang="zh-CN" altLang="en-US" sz="2000" b="1">
                <a:solidFill>
                  <a:srgbClr val="C00000"/>
                </a:solidFill>
                <a:latin typeface="微软雅黑" panose="020B0503020204020204" charset="-122"/>
                <a:ea typeface="微软雅黑" panose="020B0503020204020204" charset="-122"/>
              </a:rPr>
              <a:t>左乙拉西坦口服溶液</a:t>
            </a:r>
            <a:endParaRPr lang="zh-CN" altLang="en-US" sz="2000" b="1">
              <a:solidFill>
                <a:srgbClr val="C00000"/>
              </a:solidFill>
              <a:latin typeface="微软雅黑" panose="020B0503020204020204" charset="-122"/>
              <a:ea typeface="微软雅黑" panose="020B0503020204020204" charset="-122"/>
            </a:endParaRPr>
          </a:p>
        </p:txBody>
      </p:sp>
      <p:graphicFrame>
        <p:nvGraphicFramePr>
          <p:cNvPr id="3" name="表格 2"/>
          <p:cNvGraphicFramePr/>
          <p:nvPr>
            <p:custDataLst>
              <p:tags r:id="rId1"/>
            </p:custDataLst>
          </p:nvPr>
        </p:nvGraphicFramePr>
        <p:xfrm>
          <a:off x="312420" y="612775"/>
          <a:ext cx="5669915" cy="6189345"/>
        </p:xfrm>
        <a:graphic>
          <a:graphicData uri="http://schemas.openxmlformats.org/drawingml/2006/table">
            <a:tbl>
              <a:tblPr firstCol="1" bandRow="1">
                <a:tableStyleId>{6E25E649-3F16-4E02-A733-19D2CDBF48F0}</a:tableStyleId>
              </a:tblPr>
              <a:tblGrid>
                <a:gridCol w="1064260"/>
                <a:gridCol w="4605655"/>
              </a:tblGrid>
              <a:tr h="313055">
                <a:tc>
                  <a:txBody>
                    <a:bodyPr/>
                    <a:p>
                      <a:pPr algn="ctr" fontAlgn="ctr"/>
                      <a:r>
                        <a:rPr lang="zh-CN" altLang="en-US" sz="1000">
                          <a:latin typeface="微软雅黑" panose="020B0503020204020204" charset="-122"/>
                          <a:ea typeface="微软雅黑" panose="020B0503020204020204" charset="-122"/>
                        </a:rPr>
                        <a:t>通用名</a:t>
                      </a:r>
                      <a:endParaRPr lang="zh-CN" altLang="en-US" sz="1000">
                        <a:latin typeface="微软雅黑" panose="020B0503020204020204" charset="-122"/>
                        <a:ea typeface="微软雅黑" panose="020B0503020204020204" charset="-122"/>
                      </a:endParaRPr>
                    </a:p>
                  </a:txBody>
                  <a:tcPr marL="5080" marR="5080" marT="5080" marB="0" anchor="ctr" anchorCtr="0"/>
                </a:tc>
                <a:tc>
                  <a:txBody>
                    <a:bodyPr/>
                    <a:p>
                      <a:pPr algn="ctr" fontAlgn="ctr"/>
                      <a:r>
                        <a:rPr lang="zh-CN" altLang="en-US" sz="1000">
                          <a:latin typeface="微软雅黑" panose="020B0503020204020204" charset="-122"/>
                          <a:ea typeface="微软雅黑" panose="020B0503020204020204" charset="-122"/>
                        </a:rPr>
                        <a:t>托吡酯口服溶液</a:t>
                      </a:r>
                      <a:endParaRPr lang="zh-CN" altLang="en-US" sz="1000">
                        <a:latin typeface="微软雅黑" panose="020B0503020204020204" charset="-122"/>
                        <a:ea typeface="微软雅黑" panose="020B0503020204020204" charset="-122"/>
                      </a:endParaRPr>
                    </a:p>
                  </a:txBody>
                  <a:tcPr marL="5080" marR="5080" marT="5080" marB="0" anchor="ctr" anchorCtr="0"/>
                </a:tc>
              </a:tr>
              <a:tr h="302260">
                <a:tc>
                  <a:txBody>
                    <a:bodyPr/>
                    <a:p>
                      <a:pPr algn="ctr" fontAlgn="ctr"/>
                      <a:r>
                        <a:rPr lang="zh-CN" altLang="en-US" sz="1000">
                          <a:latin typeface="微软雅黑" panose="020B0503020204020204" charset="-122"/>
                          <a:ea typeface="微软雅黑" panose="020B0503020204020204" charset="-122"/>
                        </a:rPr>
                        <a:t>商品名</a:t>
                      </a:r>
                      <a:endParaRPr lang="zh-CN" altLang="en-US" sz="1000">
                        <a:latin typeface="微软雅黑" panose="020B0503020204020204" charset="-122"/>
                        <a:ea typeface="微软雅黑" panose="020B0503020204020204" charset="-122"/>
                      </a:endParaRPr>
                    </a:p>
                  </a:txBody>
                  <a:tcPr marL="5080" marR="5080" marT="5080" marB="0" anchor="ctr" anchorCtr="0"/>
                </a:tc>
                <a:tc>
                  <a:txBody>
                    <a:bodyPr/>
                    <a:p>
                      <a:pPr algn="ctr" fontAlgn="ctr"/>
                      <a:r>
                        <a:rPr lang="zh-CN" altLang="en-US" sz="1000">
                          <a:latin typeface="微软雅黑" panose="020B0503020204020204" charset="-122"/>
                          <a:ea typeface="微软雅黑" panose="020B0503020204020204" charset="-122"/>
                          <a:cs typeface="微软雅黑" panose="020B0503020204020204" charset="-122"/>
                        </a:rPr>
                        <a:t>梦复欣</a:t>
                      </a:r>
                      <a:r>
                        <a:rPr lang="en-US" altLang="zh-CN" sz="1000">
                          <a:latin typeface="微软雅黑" panose="020B0503020204020204" charset="-122"/>
                          <a:ea typeface="微软雅黑" panose="020B0503020204020204" charset="-122"/>
                          <a:cs typeface="微软雅黑" panose="020B0503020204020204" charset="-122"/>
                        </a:rPr>
                        <a:t>®</a:t>
                      </a:r>
                      <a:endParaRPr lang="en-US" altLang="zh-CN" sz="1000">
                        <a:latin typeface="微软雅黑" panose="020B0503020204020204" charset="-122"/>
                        <a:ea typeface="微软雅黑" panose="020B0503020204020204" charset="-122"/>
                        <a:cs typeface="微软雅黑" panose="020B0503020204020204" charset="-122"/>
                      </a:endParaRPr>
                    </a:p>
                  </a:txBody>
                  <a:tcPr marL="5080" marR="5080" marT="5080" marB="0" anchor="ctr" anchorCtr="0"/>
                </a:tc>
              </a:tr>
              <a:tr h="253365">
                <a:tc>
                  <a:txBody>
                    <a:bodyPr/>
                    <a:p>
                      <a:pPr algn="ctr" fontAlgn="ctr"/>
                      <a:r>
                        <a:rPr lang="zh-CN" altLang="en-US" sz="1000">
                          <a:latin typeface="微软雅黑" panose="020B0503020204020204" charset="-122"/>
                          <a:ea typeface="微软雅黑" panose="020B0503020204020204" charset="-122"/>
                        </a:rPr>
                        <a:t>上市时间</a:t>
                      </a:r>
                      <a:endParaRPr lang="zh-CN" altLang="en-US" sz="1000">
                        <a:latin typeface="微软雅黑" panose="020B0503020204020204" charset="-122"/>
                        <a:ea typeface="微软雅黑" panose="020B0503020204020204" charset="-122"/>
                      </a:endParaRPr>
                    </a:p>
                  </a:txBody>
                  <a:tcPr marL="5080" marR="5080" marT="5080" marB="0" anchor="ctr" anchorCtr="0"/>
                </a:tc>
                <a:tc>
                  <a:txBody>
                    <a:bodyPr/>
                    <a:p>
                      <a:pPr algn="ctr" fontAlgn="ctr"/>
                      <a:r>
                        <a:rPr lang="en-US" altLang="zh-CN" sz="1000">
                          <a:latin typeface="微软雅黑" panose="020B0503020204020204" charset="-122"/>
                          <a:ea typeface="微软雅黑" panose="020B0503020204020204" charset="-122"/>
                          <a:cs typeface="微软雅黑" panose="020B0503020204020204" charset="-122"/>
                        </a:rPr>
                        <a:t>2025</a:t>
                      </a:r>
                      <a:r>
                        <a:rPr lang="zh-CN" altLang="en-US" sz="1000">
                          <a:latin typeface="微软雅黑" panose="020B0503020204020204" charset="-122"/>
                          <a:ea typeface="微软雅黑" panose="020B0503020204020204" charset="-122"/>
                          <a:cs typeface="微软雅黑" panose="020B0503020204020204" charset="-122"/>
                        </a:rPr>
                        <a:t>年</a:t>
                      </a:r>
                      <a:r>
                        <a:rPr lang="en-US" altLang="zh-CN" sz="1000">
                          <a:latin typeface="微软雅黑" panose="020B0503020204020204" charset="-122"/>
                          <a:ea typeface="微软雅黑" panose="020B0503020204020204" charset="-122"/>
                          <a:cs typeface="微软雅黑" panose="020B0503020204020204" charset="-122"/>
                        </a:rPr>
                        <a:t>9</a:t>
                      </a:r>
                      <a:r>
                        <a:rPr lang="zh-CN" altLang="en-US" sz="1000">
                          <a:latin typeface="微软雅黑" panose="020B0503020204020204" charset="-122"/>
                          <a:ea typeface="微软雅黑" panose="020B0503020204020204" charset="-122"/>
                          <a:cs typeface="微软雅黑" panose="020B0503020204020204" charset="-122"/>
                        </a:rPr>
                        <a:t>月</a:t>
                      </a:r>
                      <a:endParaRPr lang="zh-CN" altLang="en-US" sz="1000">
                        <a:latin typeface="微软雅黑" panose="020B0503020204020204" charset="-122"/>
                        <a:ea typeface="微软雅黑" panose="020B0503020204020204" charset="-122"/>
                        <a:cs typeface="微软雅黑" panose="020B0503020204020204" charset="-122"/>
                      </a:endParaRPr>
                    </a:p>
                  </a:txBody>
                  <a:tcPr marL="5080" marR="5080" marT="5080" marB="0" anchor="ctr" anchorCtr="0"/>
                </a:tc>
              </a:tr>
              <a:tr h="244475">
                <a:tc>
                  <a:txBody>
                    <a:bodyPr/>
                    <a:p>
                      <a:pPr algn="ctr" fontAlgn="ctr"/>
                      <a:r>
                        <a:rPr lang="zh-CN" altLang="en-US" sz="1000">
                          <a:latin typeface="微软雅黑" panose="020B0503020204020204" charset="-122"/>
                          <a:ea typeface="微软雅黑" panose="020B0503020204020204" charset="-122"/>
                        </a:rPr>
                        <a:t>注册分类</a:t>
                      </a:r>
                      <a:endParaRPr lang="zh-CN" altLang="en-US" sz="1000">
                        <a:latin typeface="微软雅黑" panose="020B0503020204020204" charset="-122"/>
                        <a:ea typeface="微软雅黑" panose="020B0503020204020204" charset="-122"/>
                      </a:endParaRPr>
                    </a:p>
                  </a:txBody>
                  <a:tcPr marL="5080" marR="5080" marT="5080" marB="0" anchor="ctr" anchorCtr="0"/>
                </a:tc>
                <a:tc>
                  <a:txBody>
                    <a:bodyPr/>
                    <a:p>
                      <a:pPr algn="ctr" fontAlgn="ctr"/>
                      <a:r>
                        <a:rPr lang="zh-CN" altLang="en-US" sz="1000">
                          <a:latin typeface="微软雅黑" panose="020B0503020204020204" charset="-122"/>
                          <a:ea typeface="微软雅黑" panose="020B0503020204020204" charset="-122"/>
                          <a:cs typeface="微软雅黑" panose="020B0503020204020204" charset="-122"/>
                        </a:rPr>
                        <a:t>化药</a:t>
                      </a:r>
                      <a:r>
                        <a:rPr lang="en-US" altLang="zh-CN" sz="1000">
                          <a:latin typeface="微软雅黑" panose="020B0503020204020204" charset="-122"/>
                          <a:ea typeface="微软雅黑" panose="020B0503020204020204" charset="-122"/>
                          <a:cs typeface="微软雅黑" panose="020B0503020204020204" charset="-122"/>
                        </a:rPr>
                        <a:t>3</a:t>
                      </a:r>
                      <a:r>
                        <a:rPr lang="zh-CN" altLang="en-US" sz="1000">
                          <a:latin typeface="微软雅黑" panose="020B0503020204020204" charset="-122"/>
                          <a:ea typeface="微软雅黑" panose="020B0503020204020204" charset="-122"/>
                          <a:cs typeface="微软雅黑" panose="020B0503020204020204" charset="-122"/>
                        </a:rPr>
                        <a:t>类</a:t>
                      </a:r>
                      <a:endParaRPr lang="zh-CN" altLang="en-US" sz="1000">
                        <a:latin typeface="微软雅黑" panose="020B0503020204020204" charset="-122"/>
                        <a:ea typeface="微软雅黑" panose="020B0503020204020204" charset="-122"/>
                        <a:cs typeface="微软雅黑" panose="020B0503020204020204" charset="-122"/>
                      </a:endParaRPr>
                    </a:p>
                  </a:txBody>
                  <a:tcPr marL="5080" marR="5080" marT="5080" marB="0" anchor="ctr" anchorCtr="0"/>
                </a:tc>
              </a:tr>
              <a:tr h="233045">
                <a:tc>
                  <a:txBody>
                    <a:bodyPr/>
                    <a:p>
                      <a:pPr algn="ctr" fontAlgn="ctr"/>
                      <a:r>
                        <a:rPr lang="zh-CN" altLang="en-US" sz="1000">
                          <a:latin typeface="微软雅黑" panose="020B0503020204020204" charset="-122"/>
                          <a:ea typeface="微软雅黑" panose="020B0503020204020204" charset="-122"/>
                        </a:rPr>
                        <a:t>规格</a:t>
                      </a:r>
                      <a:endParaRPr lang="zh-CN" altLang="en-US" sz="1000">
                        <a:latin typeface="微软雅黑" panose="020B0503020204020204" charset="-122"/>
                        <a:ea typeface="微软雅黑" panose="020B0503020204020204" charset="-122"/>
                      </a:endParaRPr>
                    </a:p>
                  </a:txBody>
                  <a:tcPr marL="5080" marR="5080" marT="5080" marB="0" anchor="ctr" anchorCtr="0"/>
                </a:tc>
                <a:tc>
                  <a:txBody>
                    <a:bodyPr/>
                    <a:p>
                      <a:pPr algn="ctr" fontAlgn="ctr"/>
                      <a:r>
                        <a:rPr lang="en-US" altLang="zh-CN" sz="1000">
                          <a:latin typeface="微软雅黑" panose="020B0503020204020204" charset="-122"/>
                          <a:ea typeface="微软雅黑" panose="020B0503020204020204" charset="-122"/>
                        </a:rPr>
                        <a:t>120ml:3g</a:t>
                      </a:r>
                      <a:endParaRPr lang="en-US" altLang="zh-CN" sz="1000">
                        <a:latin typeface="微软雅黑" panose="020B0503020204020204" charset="-122"/>
                        <a:ea typeface="微软雅黑" panose="020B0503020204020204" charset="-122"/>
                      </a:endParaRPr>
                    </a:p>
                  </a:txBody>
                  <a:tcPr marL="5080" marR="5080" marT="5080" marB="0" anchor="ctr" anchorCtr="0"/>
                </a:tc>
              </a:tr>
              <a:tr h="248285">
                <a:tc>
                  <a:txBody>
                    <a:bodyPr/>
                    <a:p>
                      <a:pPr algn="ctr" fontAlgn="ctr"/>
                      <a:r>
                        <a:rPr lang="zh-CN" altLang="en-US" sz="1000">
                          <a:latin typeface="微软雅黑" panose="020B0503020204020204" charset="-122"/>
                          <a:ea typeface="微软雅黑" panose="020B0503020204020204" charset="-122"/>
                          <a:cs typeface="微软雅黑" panose="020B0503020204020204" charset="-122"/>
                        </a:rPr>
                        <a:t>是否为</a:t>
                      </a:r>
                      <a:r>
                        <a:rPr lang="en-US" altLang="zh-CN" sz="1000">
                          <a:latin typeface="微软雅黑" panose="020B0503020204020204" charset="-122"/>
                          <a:ea typeface="微软雅黑" panose="020B0503020204020204" charset="-122"/>
                          <a:cs typeface="微软雅黑" panose="020B0503020204020204" charset="-122"/>
                        </a:rPr>
                        <a:t>OTC</a:t>
                      </a:r>
                      <a:r>
                        <a:rPr lang="zh-CN" altLang="en-US" sz="1000">
                          <a:latin typeface="微软雅黑" panose="020B0503020204020204" charset="-122"/>
                          <a:ea typeface="微软雅黑" panose="020B0503020204020204" charset="-122"/>
                          <a:cs typeface="微软雅黑" panose="020B0503020204020204" charset="-122"/>
                        </a:rPr>
                        <a:t>药品</a:t>
                      </a:r>
                      <a:endParaRPr lang="zh-CN" altLang="en-US" sz="1000">
                        <a:latin typeface="微软雅黑" panose="020B0503020204020204" charset="-122"/>
                        <a:ea typeface="微软雅黑" panose="020B0503020204020204" charset="-122"/>
                        <a:cs typeface="微软雅黑" panose="020B0503020204020204" charset="-122"/>
                      </a:endParaRPr>
                    </a:p>
                  </a:txBody>
                  <a:tcPr marL="5080" marR="5080" marT="5080" marB="0" anchor="ctr" anchorCtr="0"/>
                </a:tc>
                <a:tc>
                  <a:txBody>
                    <a:bodyPr/>
                    <a:p>
                      <a:pPr algn="ctr" fontAlgn="ctr"/>
                      <a:r>
                        <a:rPr lang="zh-CN" altLang="en-US" sz="1000">
                          <a:latin typeface="微软雅黑" panose="020B0503020204020204" charset="-122"/>
                          <a:ea typeface="微软雅黑" panose="020B0503020204020204" charset="-122"/>
                        </a:rPr>
                        <a:t>否</a:t>
                      </a:r>
                      <a:endParaRPr lang="zh-CN" altLang="en-US" sz="1000">
                        <a:latin typeface="微软雅黑" panose="020B0503020204020204" charset="-122"/>
                        <a:ea typeface="微软雅黑" panose="020B0503020204020204" charset="-122"/>
                      </a:endParaRPr>
                    </a:p>
                  </a:txBody>
                  <a:tcPr marL="5080" marR="5080" marT="5080" marB="0" anchor="ctr" anchorCtr="0"/>
                </a:tc>
              </a:tr>
              <a:tr h="566420">
                <a:tc>
                  <a:txBody>
                    <a:bodyPr/>
                    <a:p>
                      <a:pPr algn="just" fontAlgn="ctr"/>
                      <a:r>
                        <a:rPr lang="zh-CN" altLang="en-US" sz="1000">
                          <a:latin typeface="微软雅黑" panose="020B0503020204020204" charset="-122"/>
                          <a:ea typeface="微软雅黑" panose="020B0503020204020204" charset="-122"/>
                        </a:rPr>
                        <a:t>适应症</a:t>
                      </a:r>
                      <a:endParaRPr lang="zh-CN" altLang="en-US" sz="1000">
                        <a:latin typeface="微软雅黑" panose="020B0503020204020204" charset="-122"/>
                        <a:ea typeface="微软雅黑" panose="020B0503020204020204" charset="-122"/>
                      </a:endParaRPr>
                    </a:p>
                  </a:txBody>
                  <a:tcPr marL="5080" marR="5080" marT="5080" marB="0" anchor="ctr" anchorCtr="0"/>
                </a:tc>
                <a:tc>
                  <a:txBody>
                    <a:bodyPr/>
                    <a:p>
                      <a:pPr algn="just" fontAlgn="ctr"/>
                      <a:r>
                        <a:rPr lang="zh-CN" altLang="en-US" sz="1000">
                          <a:latin typeface="微软雅黑" panose="020B0503020204020204" charset="-122"/>
                          <a:ea typeface="微软雅黑" panose="020B0503020204020204" charset="-122"/>
                          <a:cs typeface="微软雅黑" panose="020B0503020204020204" charset="-122"/>
                        </a:rPr>
                        <a:t>本品用于初诊为癫痫的患者的单药治疗或曾经合并用药现转为单药治疗的癫痫患者。本品用于成人及 </a:t>
                      </a:r>
                      <a:r>
                        <a:rPr lang="en-US" altLang="zh-CN" sz="1000">
                          <a:latin typeface="微软雅黑" panose="020B0503020204020204" charset="-122"/>
                          <a:ea typeface="微软雅黑" panose="020B0503020204020204" charset="-122"/>
                          <a:cs typeface="微软雅黑" panose="020B0503020204020204" charset="-122"/>
                        </a:rPr>
                        <a:t>2~16 </a:t>
                      </a:r>
                      <a:r>
                        <a:rPr lang="zh-CN" altLang="en-US" sz="1000">
                          <a:latin typeface="微软雅黑" panose="020B0503020204020204" charset="-122"/>
                          <a:ea typeface="微软雅黑" panose="020B0503020204020204" charset="-122"/>
                          <a:cs typeface="微软雅黑" panose="020B0503020204020204" charset="-122"/>
                        </a:rPr>
                        <a:t>岁儿童部分性癫痫发作的加用治疗</a:t>
                      </a:r>
                      <a:endParaRPr lang="zh-CN" altLang="en-US" sz="1000">
                        <a:latin typeface="微软雅黑" panose="020B0503020204020204" charset="-122"/>
                        <a:ea typeface="微软雅黑" panose="020B0503020204020204" charset="-122"/>
                        <a:cs typeface="微软雅黑" panose="020B0503020204020204" charset="-122"/>
                      </a:endParaRPr>
                    </a:p>
                  </a:txBody>
                  <a:tcPr marL="5080" marR="5080" marT="5080" marB="0" anchor="ctr" anchorCtr="0"/>
                </a:tc>
              </a:tr>
              <a:tr h="4028440">
                <a:tc>
                  <a:txBody>
                    <a:bodyPr/>
                    <a:p>
                      <a:pPr algn="ctr" fontAlgn="ctr"/>
                      <a:r>
                        <a:rPr lang="zh-CN" altLang="en-US" sz="1000">
                          <a:latin typeface="微软雅黑" panose="020B0503020204020204" charset="-122"/>
                          <a:ea typeface="微软雅黑" panose="020B0503020204020204" charset="-122"/>
                        </a:rPr>
                        <a:t>用法用量</a:t>
                      </a:r>
                      <a:endParaRPr lang="zh-CN" altLang="en-US" sz="1000">
                        <a:latin typeface="微软雅黑" panose="020B0503020204020204" charset="-122"/>
                        <a:ea typeface="微软雅黑" panose="020B0503020204020204" charset="-122"/>
                      </a:endParaRPr>
                    </a:p>
                  </a:txBody>
                  <a:tcPr marL="5080" marR="5080" marT="5080" marB="0" anchor="ctr" anchorCtr="0"/>
                </a:tc>
                <a:tc>
                  <a:txBody>
                    <a:bodyPr/>
                    <a:p>
                      <a:pPr algn="l" fontAlgn="ctr">
                        <a:lnSpc>
                          <a:spcPct val="110000"/>
                        </a:lnSpc>
                      </a:pPr>
                      <a:r>
                        <a:rPr lang="zh-CN" altLang="en-US" sz="1000" b="1">
                          <a:latin typeface="微软雅黑" panose="020B0503020204020204" charset="-122"/>
                          <a:ea typeface="微软雅黑" panose="020B0503020204020204" charset="-122"/>
                          <a:cs typeface="微软雅黑" panose="020B0503020204020204" charset="-122"/>
                        </a:rPr>
                        <a:t>加用治疗 </a:t>
                      </a:r>
                      <a:br>
                        <a:rPr lang="zh-CN" altLang="en-US" sz="1000">
                          <a:latin typeface="微软雅黑" panose="020B0503020204020204" charset="-122"/>
                          <a:ea typeface="微软雅黑" panose="020B0503020204020204" charset="-122"/>
                          <a:cs typeface="微软雅黑" panose="020B0503020204020204" charset="-122"/>
                        </a:rPr>
                      </a:br>
                      <a:r>
                        <a:rPr lang="zh-CN" altLang="en-US" sz="1000">
                          <a:latin typeface="微软雅黑" panose="020B0503020204020204" charset="-122"/>
                          <a:ea typeface="微软雅黑" panose="020B0503020204020204" charset="-122"/>
                          <a:cs typeface="微软雅黑" panose="020B0503020204020204" charset="-122"/>
                        </a:rPr>
                        <a:t>成人（</a:t>
                      </a:r>
                      <a:r>
                        <a:rPr lang="en-US" altLang="zh-CN" sz="1000">
                          <a:latin typeface="微软雅黑" panose="020B0503020204020204" charset="-122"/>
                          <a:ea typeface="微软雅黑" panose="020B0503020204020204" charset="-122"/>
                          <a:cs typeface="微软雅黑" panose="020B0503020204020204" charset="-122"/>
                        </a:rPr>
                        <a:t>17 </a:t>
                      </a:r>
                      <a:r>
                        <a:rPr lang="zh-CN" altLang="en-US" sz="1000">
                          <a:latin typeface="微软雅黑" panose="020B0503020204020204" charset="-122"/>
                          <a:ea typeface="微软雅黑" panose="020B0503020204020204" charset="-122"/>
                          <a:cs typeface="微软雅黑" panose="020B0503020204020204" charset="-122"/>
                        </a:rPr>
                        <a:t>岁及以上） </a:t>
                      </a:r>
                      <a:br>
                        <a:rPr lang="zh-CN" altLang="en-US" sz="1000">
                          <a:latin typeface="微软雅黑" panose="020B0503020204020204" charset="-122"/>
                          <a:ea typeface="微软雅黑" panose="020B0503020204020204" charset="-122"/>
                          <a:cs typeface="微软雅黑" panose="020B0503020204020204" charset="-122"/>
                        </a:rPr>
                      </a:br>
                      <a:r>
                        <a:rPr lang="zh-CN" altLang="en-US" sz="1000">
                          <a:latin typeface="微软雅黑" panose="020B0503020204020204" charset="-122"/>
                          <a:ea typeface="微软雅黑" panose="020B0503020204020204" charset="-122"/>
                          <a:cs typeface="微软雅黑" panose="020B0503020204020204" charset="-122"/>
                        </a:rPr>
                        <a:t>剂量调整应从每晚 </a:t>
                      </a:r>
                      <a:r>
                        <a:rPr lang="en-US" altLang="zh-CN" sz="1000">
                          <a:latin typeface="微软雅黑" panose="020B0503020204020204" charset="-122"/>
                          <a:ea typeface="微软雅黑" panose="020B0503020204020204" charset="-122"/>
                          <a:cs typeface="微软雅黑" panose="020B0503020204020204" charset="-122"/>
                        </a:rPr>
                        <a:t>25~50mg </a:t>
                      </a:r>
                      <a:r>
                        <a:rPr lang="zh-CN" altLang="en-US" sz="1000">
                          <a:latin typeface="微软雅黑" panose="020B0503020204020204" charset="-122"/>
                          <a:ea typeface="微软雅黑" panose="020B0503020204020204" charset="-122"/>
                          <a:cs typeface="微软雅黑" panose="020B0503020204020204" charset="-122"/>
                        </a:rPr>
                        <a:t>开始，服用 </a:t>
                      </a:r>
                      <a:r>
                        <a:rPr lang="en-US" altLang="zh-CN" sz="1000">
                          <a:latin typeface="微软雅黑" panose="020B0503020204020204" charset="-122"/>
                          <a:ea typeface="微软雅黑" panose="020B0503020204020204" charset="-122"/>
                          <a:cs typeface="微软雅黑" panose="020B0503020204020204" charset="-122"/>
                        </a:rPr>
                        <a:t>1 </a:t>
                      </a:r>
                      <a:r>
                        <a:rPr lang="zh-CN" altLang="en-US" sz="1000">
                          <a:latin typeface="微软雅黑" panose="020B0503020204020204" charset="-122"/>
                          <a:ea typeface="微软雅黑" panose="020B0503020204020204" charset="-122"/>
                          <a:cs typeface="微软雅黑" panose="020B0503020204020204" charset="-122"/>
                        </a:rPr>
                        <a:t>周。随后每间隔 </a:t>
                      </a:r>
                      <a:r>
                        <a:rPr lang="en-US" altLang="zh-CN" sz="1000">
                          <a:latin typeface="微软雅黑" panose="020B0503020204020204" charset="-122"/>
                          <a:ea typeface="微软雅黑" panose="020B0503020204020204" charset="-122"/>
                          <a:cs typeface="微软雅黑" panose="020B0503020204020204" charset="-122"/>
                        </a:rPr>
                        <a:t>1 </a:t>
                      </a:r>
                      <a:r>
                        <a:rPr lang="zh-CN" altLang="en-US" sz="1000">
                          <a:latin typeface="微软雅黑" panose="020B0503020204020204" charset="-122"/>
                          <a:ea typeface="微软雅黑" panose="020B0503020204020204" charset="-122"/>
                          <a:cs typeface="微软雅黑" panose="020B0503020204020204" charset="-122"/>
                        </a:rPr>
                        <a:t>或 </a:t>
                      </a:r>
                      <a:r>
                        <a:rPr lang="en-US" altLang="zh-CN" sz="1000">
                          <a:latin typeface="微软雅黑" panose="020B0503020204020204" charset="-122"/>
                          <a:ea typeface="微软雅黑" panose="020B0503020204020204" charset="-122"/>
                          <a:cs typeface="微软雅黑" panose="020B0503020204020204" charset="-122"/>
                        </a:rPr>
                        <a:t>2 </a:t>
                      </a:r>
                      <a:r>
                        <a:rPr lang="zh-CN" altLang="en-US" sz="1000">
                          <a:latin typeface="微软雅黑" panose="020B0503020204020204" charset="-122"/>
                          <a:ea typeface="微软雅黑" panose="020B0503020204020204" charset="-122"/>
                          <a:cs typeface="微软雅黑" panose="020B0503020204020204" charset="-122"/>
                        </a:rPr>
                        <a:t>周加量</a:t>
                      </a:r>
                      <a:r>
                        <a:rPr lang="en-US" altLang="zh-CN" sz="1000">
                          <a:latin typeface="微软雅黑" panose="020B0503020204020204" charset="-122"/>
                          <a:ea typeface="微软雅黑" panose="020B0503020204020204" charset="-122"/>
                          <a:cs typeface="微软雅黑" panose="020B0503020204020204" charset="-122"/>
                        </a:rPr>
                        <a:t>25~50mg</a:t>
                      </a:r>
                      <a:r>
                        <a:rPr lang="zh-CN" altLang="en-US" sz="1000">
                          <a:latin typeface="微软雅黑" panose="020B0503020204020204" charset="-122"/>
                          <a:ea typeface="微软雅黑" panose="020B0503020204020204" charset="-122"/>
                          <a:cs typeface="微软雅黑" panose="020B0503020204020204" charset="-122"/>
                        </a:rPr>
                        <a:t>（至 </a:t>
                      </a:r>
                      <a:r>
                        <a:rPr lang="en-US" altLang="zh-CN" sz="1000">
                          <a:latin typeface="微软雅黑" panose="020B0503020204020204" charset="-122"/>
                          <a:ea typeface="微软雅黑" panose="020B0503020204020204" charset="-122"/>
                          <a:cs typeface="微软雅黑" panose="020B0503020204020204" charset="-122"/>
                        </a:rPr>
                        <a:t>100mg</a:t>
                      </a:r>
                      <a:r>
                        <a:rPr lang="zh-CN" altLang="en-US" sz="1000">
                          <a:latin typeface="微软雅黑" panose="020B0503020204020204" charset="-122"/>
                          <a:ea typeface="微软雅黑" panose="020B0503020204020204" charset="-122"/>
                          <a:cs typeface="微软雅黑" panose="020B0503020204020204" charset="-122"/>
                        </a:rPr>
                        <a:t>）</a:t>
                      </a:r>
                      <a:r>
                        <a:rPr lang="en-US" altLang="zh-CN" sz="1000">
                          <a:latin typeface="微软雅黑" panose="020B0503020204020204" charset="-122"/>
                          <a:ea typeface="微软雅黑" panose="020B0503020204020204" charset="-122"/>
                          <a:cs typeface="微软雅黑" panose="020B0503020204020204" charset="-122"/>
                        </a:rPr>
                        <a:t>/</a:t>
                      </a:r>
                      <a:r>
                        <a:rPr lang="zh-CN" altLang="en-US" sz="1000">
                          <a:latin typeface="微软雅黑" panose="020B0503020204020204" charset="-122"/>
                          <a:ea typeface="微软雅黑" panose="020B0503020204020204" charset="-122"/>
                          <a:cs typeface="微软雅黑" panose="020B0503020204020204" charset="-122"/>
                        </a:rPr>
                        <a:t>日，分 </a:t>
                      </a:r>
                      <a:r>
                        <a:rPr lang="en-US" altLang="zh-CN" sz="1000">
                          <a:latin typeface="微软雅黑" panose="020B0503020204020204" charset="-122"/>
                          <a:ea typeface="微软雅黑" panose="020B0503020204020204" charset="-122"/>
                          <a:cs typeface="微软雅黑" panose="020B0503020204020204" charset="-122"/>
                        </a:rPr>
                        <a:t>2 </a:t>
                      </a:r>
                      <a:r>
                        <a:rPr lang="zh-CN" altLang="en-US" sz="1000">
                          <a:latin typeface="微软雅黑" panose="020B0503020204020204" charset="-122"/>
                          <a:ea typeface="微软雅黑" panose="020B0503020204020204" charset="-122"/>
                          <a:cs typeface="微软雅黑" panose="020B0503020204020204" charset="-122"/>
                        </a:rPr>
                        <a:t>次服用。 在加用治疗的临床试验中，200</a:t>
                      </a:r>
                      <a:r>
                        <a:rPr lang="en-US" altLang="zh-CN" sz="1000">
                          <a:latin typeface="微软雅黑" panose="020B0503020204020204" charset="-122"/>
                          <a:ea typeface="微软雅黑" panose="020B0503020204020204" charset="-122"/>
                          <a:cs typeface="微软雅黑" panose="020B0503020204020204" charset="-122"/>
                        </a:rPr>
                        <a:t>mg </a:t>
                      </a:r>
                      <a:r>
                        <a:rPr lang="zh-CN" altLang="en-US" sz="1000">
                          <a:latin typeface="微软雅黑" panose="020B0503020204020204" charset="-122"/>
                          <a:ea typeface="微软雅黑" panose="020B0503020204020204" charset="-122"/>
                          <a:cs typeface="微软雅黑" panose="020B0503020204020204" charset="-122"/>
                        </a:rPr>
                        <a:t>是研究中最低剂量，并且有效。因此，考虑将200</a:t>
                      </a:r>
                      <a:r>
                        <a:rPr lang="en-US" altLang="zh-CN" sz="1000">
                          <a:latin typeface="微软雅黑" panose="020B0503020204020204" charset="-122"/>
                          <a:ea typeface="微软雅黑" panose="020B0503020204020204" charset="-122"/>
                          <a:cs typeface="微软雅黑" panose="020B0503020204020204" charset="-122"/>
                        </a:rPr>
                        <a:t>mg</a:t>
                      </a:r>
                      <a:r>
                        <a:rPr lang="zh-CN" altLang="en-US" sz="1000">
                          <a:latin typeface="微软雅黑" panose="020B0503020204020204" charset="-122"/>
                          <a:ea typeface="微软雅黑" panose="020B0503020204020204" charset="-122"/>
                          <a:cs typeface="微软雅黑" panose="020B0503020204020204" charset="-122"/>
                        </a:rPr>
                        <a:t>作为最低有效剂量，常用日剂量为200~400</a:t>
                      </a:r>
                      <a:r>
                        <a:rPr lang="en-US" altLang="zh-CN" sz="1000">
                          <a:latin typeface="微软雅黑" panose="020B0503020204020204" charset="-122"/>
                          <a:ea typeface="微软雅黑" panose="020B0503020204020204" charset="-122"/>
                          <a:cs typeface="微软雅黑" panose="020B0503020204020204" charset="-122"/>
                        </a:rPr>
                        <a:t>mg（</a:t>
                      </a:r>
                      <a:r>
                        <a:rPr lang="zh-CN" altLang="en-US" sz="1000">
                          <a:latin typeface="微软雅黑" panose="020B0503020204020204" charset="-122"/>
                          <a:ea typeface="微软雅黑" panose="020B0503020204020204" charset="-122"/>
                          <a:cs typeface="微软雅黑" panose="020B0503020204020204" charset="-122"/>
                        </a:rPr>
                        <a:t>分2 次服用）</a:t>
                      </a:r>
                      <a:br>
                        <a:rPr lang="zh-CN" altLang="en-US" sz="1000">
                          <a:latin typeface="微软雅黑" panose="020B0503020204020204" charset="-122"/>
                          <a:ea typeface="微软雅黑" panose="020B0503020204020204" charset="-122"/>
                          <a:cs typeface="微软雅黑" panose="020B0503020204020204" charset="-122"/>
                        </a:rPr>
                      </a:br>
                      <a:r>
                        <a:rPr lang="en-US" altLang="zh-CN" sz="1000">
                          <a:latin typeface="微软雅黑" panose="020B0503020204020204" charset="-122"/>
                          <a:ea typeface="微软雅黑" panose="020B0503020204020204" charset="-122"/>
                          <a:cs typeface="微软雅黑" panose="020B0503020204020204" charset="-122"/>
                        </a:rPr>
                        <a:t>2~16 </a:t>
                      </a:r>
                      <a:r>
                        <a:rPr lang="zh-CN" altLang="en-US" sz="1000">
                          <a:latin typeface="微软雅黑" panose="020B0503020204020204" charset="-122"/>
                          <a:ea typeface="微软雅黑" panose="020B0503020204020204" charset="-122"/>
                          <a:cs typeface="微软雅黑" panose="020B0503020204020204" charset="-122"/>
                        </a:rPr>
                        <a:t>岁儿童患者 </a:t>
                      </a:r>
                      <a:br>
                        <a:rPr lang="zh-CN" altLang="en-US" sz="1000">
                          <a:latin typeface="微软雅黑" panose="020B0503020204020204" charset="-122"/>
                          <a:ea typeface="微软雅黑" panose="020B0503020204020204" charset="-122"/>
                          <a:cs typeface="微软雅黑" panose="020B0503020204020204" charset="-122"/>
                        </a:rPr>
                      </a:br>
                      <a:r>
                        <a:rPr lang="zh-CN" altLang="en-US" sz="1000">
                          <a:latin typeface="微软雅黑" panose="020B0503020204020204" charset="-122"/>
                          <a:ea typeface="微软雅黑" panose="020B0503020204020204" charset="-122"/>
                          <a:cs typeface="微软雅黑" panose="020B0503020204020204" charset="-122"/>
                        </a:rPr>
                        <a:t>作为加用治疗，推荐本品日总剂量为 </a:t>
                      </a:r>
                      <a:r>
                        <a:rPr lang="en-US" altLang="zh-CN" sz="1000">
                          <a:latin typeface="微软雅黑" panose="020B0503020204020204" charset="-122"/>
                          <a:ea typeface="微软雅黑" panose="020B0503020204020204" charset="-122"/>
                          <a:cs typeface="微软雅黑" panose="020B0503020204020204" charset="-122"/>
                        </a:rPr>
                        <a:t>5~9mg/kg/</a:t>
                      </a:r>
                      <a:r>
                        <a:rPr lang="zh-CN" altLang="en-US" sz="1000">
                          <a:latin typeface="微软雅黑" panose="020B0503020204020204" charset="-122"/>
                          <a:ea typeface="微软雅黑" panose="020B0503020204020204" charset="-122"/>
                          <a:cs typeface="微软雅黑" panose="020B0503020204020204" charset="-122"/>
                        </a:rPr>
                        <a:t>日，分 </a:t>
                      </a:r>
                      <a:r>
                        <a:rPr lang="en-US" altLang="zh-CN" sz="1000">
                          <a:latin typeface="微软雅黑" panose="020B0503020204020204" charset="-122"/>
                          <a:ea typeface="微软雅黑" panose="020B0503020204020204" charset="-122"/>
                          <a:cs typeface="微软雅黑" panose="020B0503020204020204" charset="-122"/>
                        </a:rPr>
                        <a:t>2 </a:t>
                      </a:r>
                      <a:r>
                        <a:rPr lang="zh-CN" altLang="en-US" sz="1000">
                          <a:latin typeface="微软雅黑" panose="020B0503020204020204" charset="-122"/>
                          <a:ea typeface="微软雅黑" panose="020B0503020204020204" charset="-122"/>
                          <a:cs typeface="微软雅黑" panose="020B0503020204020204" charset="-122"/>
                        </a:rPr>
                        <a:t>次服用。剂量调整应从每晚 </a:t>
                      </a:r>
                      <a:r>
                        <a:rPr lang="en-US" altLang="zh-CN" sz="1000">
                          <a:latin typeface="微软雅黑" panose="020B0503020204020204" charset="-122"/>
                          <a:ea typeface="微软雅黑" panose="020B0503020204020204" charset="-122"/>
                          <a:cs typeface="微软雅黑" panose="020B0503020204020204" charset="-122"/>
                        </a:rPr>
                        <a:t>25mg</a:t>
                      </a:r>
                      <a:r>
                        <a:rPr lang="zh-CN" altLang="en-US" sz="1000">
                          <a:latin typeface="微软雅黑" panose="020B0503020204020204" charset="-122"/>
                          <a:ea typeface="微软雅黑" panose="020B0503020204020204" charset="-122"/>
                          <a:cs typeface="微软雅黑" panose="020B0503020204020204" charset="-122"/>
                        </a:rPr>
                        <a:t>开始（或更少，剂量范围 </a:t>
                      </a:r>
                      <a:r>
                        <a:rPr lang="en-US" altLang="zh-CN" sz="1000">
                          <a:latin typeface="微软雅黑" panose="020B0503020204020204" charset="-122"/>
                          <a:ea typeface="微软雅黑" panose="020B0503020204020204" charset="-122"/>
                          <a:cs typeface="微软雅黑" panose="020B0503020204020204" charset="-122"/>
                        </a:rPr>
                        <a:t>1~3mg/kg/</a:t>
                      </a:r>
                      <a:r>
                        <a:rPr lang="zh-CN" altLang="en-US" sz="1000">
                          <a:latin typeface="微软雅黑" panose="020B0503020204020204" charset="-122"/>
                          <a:ea typeface="微软雅黑" panose="020B0503020204020204" charset="-122"/>
                          <a:cs typeface="微软雅黑" panose="020B0503020204020204" charset="-122"/>
                        </a:rPr>
                        <a:t>日），服用 </a:t>
                      </a:r>
                      <a:r>
                        <a:rPr lang="en-US" altLang="zh-CN" sz="1000">
                          <a:latin typeface="微软雅黑" panose="020B0503020204020204" charset="-122"/>
                          <a:ea typeface="微软雅黑" panose="020B0503020204020204" charset="-122"/>
                          <a:cs typeface="微软雅黑" panose="020B0503020204020204" charset="-122"/>
                        </a:rPr>
                        <a:t>1 </a:t>
                      </a:r>
                      <a:r>
                        <a:rPr lang="zh-CN" altLang="en-US" sz="1000">
                          <a:latin typeface="微软雅黑" panose="020B0503020204020204" charset="-122"/>
                          <a:ea typeface="微软雅黑" panose="020B0503020204020204" charset="-122"/>
                          <a:cs typeface="微软雅黑" panose="020B0503020204020204" charset="-122"/>
                        </a:rPr>
                        <a:t>周。然后每间隔 </a:t>
                      </a:r>
                      <a:r>
                        <a:rPr lang="en-US" altLang="zh-CN" sz="1000">
                          <a:latin typeface="微软雅黑" panose="020B0503020204020204" charset="-122"/>
                          <a:ea typeface="微软雅黑" panose="020B0503020204020204" charset="-122"/>
                          <a:cs typeface="微软雅黑" panose="020B0503020204020204" charset="-122"/>
                        </a:rPr>
                        <a:t>1 </a:t>
                      </a:r>
                      <a:r>
                        <a:rPr lang="zh-CN" altLang="en-US" sz="1000">
                          <a:latin typeface="微软雅黑" panose="020B0503020204020204" charset="-122"/>
                          <a:ea typeface="微软雅黑" panose="020B0503020204020204" charset="-122"/>
                          <a:cs typeface="微软雅黑" panose="020B0503020204020204" charset="-122"/>
                        </a:rPr>
                        <a:t>或 </a:t>
                      </a:r>
                      <a:r>
                        <a:rPr lang="en-US" altLang="zh-CN" sz="1000">
                          <a:latin typeface="微软雅黑" panose="020B0503020204020204" charset="-122"/>
                          <a:ea typeface="微软雅黑" panose="020B0503020204020204" charset="-122"/>
                          <a:cs typeface="微软雅黑" panose="020B0503020204020204" charset="-122"/>
                        </a:rPr>
                        <a:t>2 </a:t>
                      </a:r>
                      <a:r>
                        <a:rPr lang="zh-CN" altLang="en-US" sz="1000">
                          <a:latin typeface="微软雅黑" panose="020B0503020204020204" charset="-122"/>
                          <a:ea typeface="微软雅黑" panose="020B0503020204020204" charset="-122"/>
                          <a:cs typeface="微软雅黑" panose="020B0503020204020204" charset="-122"/>
                        </a:rPr>
                        <a:t>周加量 </a:t>
                      </a:r>
                      <a:r>
                        <a:rPr lang="en-US" altLang="zh-CN" sz="1000">
                          <a:latin typeface="微软雅黑" panose="020B0503020204020204" charset="-122"/>
                          <a:ea typeface="微软雅黑" panose="020B0503020204020204" charset="-122"/>
                          <a:cs typeface="微软雅黑" panose="020B0503020204020204" charset="-122"/>
                        </a:rPr>
                        <a:t>1~3mg/kg/</a:t>
                      </a:r>
                      <a:r>
                        <a:rPr lang="zh-CN" altLang="en-US" sz="1000">
                          <a:latin typeface="微软雅黑" panose="020B0503020204020204" charset="-122"/>
                          <a:ea typeface="微软雅黑" panose="020B0503020204020204" charset="-122"/>
                          <a:cs typeface="微软雅黑" panose="020B0503020204020204" charset="-122"/>
                        </a:rPr>
                        <a:t>日（分 </a:t>
                      </a:r>
                      <a:r>
                        <a:rPr lang="en-US" altLang="zh-CN" sz="1000">
                          <a:latin typeface="微软雅黑" panose="020B0503020204020204" charset="-122"/>
                          <a:ea typeface="微软雅黑" panose="020B0503020204020204" charset="-122"/>
                          <a:cs typeface="微软雅黑" panose="020B0503020204020204" charset="-122"/>
                        </a:rPr>
                        <a:t>2 </a:t>
                      </a:r>
                      <a:r>
                        <a:rPr lang="zh-CN" altLang="en-US" sz="1000">
                          <a:latin typeface="微软雅黑" panose="020B0503020204020204" charset="-122"/>
                          <a:ea typeface="微软雅黑" panose="020B0503020204020204" charset="-122"/>
                          <a:cs typeface="微软雅黑" panose="020B0503020204020204" charset="-122"/>
                        </a:rPr>
                        <a:t>次服用）直到达到最佳的临床效果。</a:t>
                      </a:r>
                      <a:br>
                        <a:rPr lang="zh-CN" altLang="en-US" sz="1000">
                          <a:latin typeface="微软雅黑" panose="020B0503020204020204" charset="-122"/>
                          <a:ea typeface="微软雅黑" panose="020B0503020204020204" charset="-122"/>
                          <a:cs typeface="微软雅黑" panose="020B0503020204020204" charset="-122"/>
                        </a:rPr>
                      </a:br>
                      <a:r>
                        <a:rPr lang="zh-CN" altLang="en-US" sz="1000" b="1">
                          <a:latin typeface="微软雅黑" panose="020B0503020204020204" charset="-122"/>
                          <a:ea typeface="微软雅黑" panose="020B0503020204020204" charset="-122"/>
                          <a:cs typeface="微软雅黑" panose="020B0503020204020204" charset="-122"/>
                        </a:rPr>
                        <a:t>单药治疗 </a:t>
                      </a:r>
                      <a:br>
                        <a:rPr lang="zh-CN" altLang="en-US" sz="1000">
                          <a:latin typeface="微软雅黑" panose="020B0503020204020204" charset="-122"/>
                          <a:ea typeface="微软雅黑" panose="020B0503020204020204" charset="-122"/>
                          <a:cs typeface="微软雅黑" panose="020B0503020204020204" charset="-122"/>
                        </a:rPr>
                      </a:br>
                      <a:r>
                        <a:rPr lang="zh-CN" altLang="en-US" sz="1000">
                          <a:latin typeface="微软雅黑" panose="020B0503020204020204" charset="-122"/>
                          <a:ea typeface="微软雅黑" panose="020B0503020204020204" charset="-122"/>
                          <a:cs typeface="微软雅黑" panose="020B0503020204020204" charset="-122"/>
                        </a:rPr>
                        <a:t>成人（</a:t>
                      </a:r>
                      <a:r>
                        <a:rPr lang="en-US" altLang="zh-CN" sz="1000">
                          <a:latin typeface="微软雅黑" panose="020B0503020204020204" charset="-122"/>
                          <a:ea typeface="微软雅黑" panose="020B0503020204020204" charset="-122"/>
                          <a:cs typeface="微软雅黑" panose="020B0503020204020204" charset="-122"/>
                        </a:rPr>
                        <a:t>17 </a:t>
                      </a:r>
                      <a:r>
                        <a:rPr lang="zh-CN" altLang="en-US" sz="1000">
                          <a:latin typeface="微软雅黑" panose="020B0503020204020204" charset="-122"/>
                          <a:ea typeface="微软雅黑" panose="020B0503020204020204" charset="-122"/>
                          <a:cs typeface="微软雅黑" panose="020B0503020204020204" charset="-122"/>
                        </a:rPr>
                        <a:t>岁及以上） </a:t>
                      </a:r>
                      <a:br>
                        <a:rPr lang="zh-CN" altLang="en-US" sz="1000">
                          <a:latin typeface="微软雅黑" panose="020B0503020204020204" charset="-122"/>
                          <a:ea typeface="微软雅黑" panose="020B0503020204020204" charset="-122"/>
                          <a:cs typeface="微软雅黑" panose="020B0503020204020204" charset="-122"/>
                        </a:rPr>
                      </a:br>
                      <a:r>
                        <a:rPr lang="zh-CN" altLang="en-US" sz="1000">
                          <a:latin typeface="微软雅黑" panose="020B0503020204020204" charset="-122"/>
                          <a:ea typeface="微软雅黑" panose="020B0503020204020204" charset="-122"/>
                          <a:cs typeface="微软雅黑" panose="020B0503020204020204" charset="-122"/>
                        </a:rPr>
                        <a:t>剂量调整应从每晚 </a:t>
                      </a:r>
                      <a:r>
                        <a:rPr lang="en-US" altLang="zh-CN" sz="1000">
                          <a:latin typeface="微软雅黑" panose="020B0503020204020204" charset="-122"/>
                          <a:ea typeface="微软雅黑" panose="020B0503020204020204" charset="-122"/>
                          <a:cs typeface="微软雅黑" panose="020B0503020204020204" charset="-122"/>
                        </a:rPr>
                        <a:t>25mg </a:t>
                      </a:r>
                      <a:r>
                        <a:rPr lang="zh-CN" altLang="en-US" sz="1000">
                          <a:latin typeface="微软雅黑" panose="020B0503020204020204" charset="-122"/>
                          <a:ea typeface="微软雅黑" panose="020B0503020204020204" charset="-122"/>
                          <a:cs typeface="微软雅黑" panose="020B0503020204020204" charset="-122"/>
                        </a:rPr>
                        <a:t>开始，服用 </a:t>
                      </a:r>
                      <a:r>
                        <a:rPr lang="en-US" altLang="zh-CN" sz="1000">
                          <a:latin typeface="微软雅黑" panose="020B0503020204020204" charset="-122"/>
                          <a:ea typeface="微软雅黑" panose="020B0503020204020204" charset="-122"/>
                          <a:cs typeface="微软雅黑" panose="020B0503020204020204" charset="-122"/>
                        </a:rPr>
                        <a:t>1 </a:t>
                      </a:r>
                      <a:r>
                        <a:rPr lang="zh-CN" altLang="en-US" sz="1000">
                          <a:latin typeface="微软雅黑" panose="020B0503020204020204" charset="-122"/>
                          <a:ea typeface="微软雅黑" panose="020B0503020204020204" charset="-122"/>
                          <a:cs typeface="微软雅黑" panose="020B0503020204020204" charset="-122"/>
                        </a:rPr>
                        <a:t>周。随后，每间隔 </a:t>
                      </a:r>
                      <a:r>
                        <a:rPr lang="en-US" altLang="zh-CN" sz="1000">
                          <a:latin typeface="微软雅黑" panose="020B0503020204020204" charset="-122"/>
                          <a:ea typeface="微软雅黑" panose="020B0503020204020204" charset="-122"/>
                          <a:cs typeface="微软雅黑" panose="020B0503020204020204" charset="-122"/>
                        </a:rPr>
                        <a:t>1 </a:t>
                      </a:r>
                      <a:r>
                        <a:rPr lang="zh-CN" altLang="en-US" sz="1000">
                          <a:latin typeface="微软雅黑" panose="020B0503020204020204" charset="-122"/>
                          <a:ea typeface="微软雅黑" panose="020B0503020204020204" charset="-122"/>
                          <a:cs typeface="微软雅黑" panose="020B0503020204020204" charset="-122"/>
                        </a:rPr>
                        <a:t>或 </a:t>
                      </a:r>
                      <a:r>
                        <a:rPr lang="en-US" altLang="zh-CN" sz="1000">
                          <a:latin typeface="微软雅黑" panose="020B0503020204020204" charset="-122"/>
                          <a:ea typeface="微软雅黑" panose="020B0503020204020204" charset="-122"/>
                          <a:cs typeface="微软雅黑" panose="020B0503020204020204" charset="-122"/>
                        </a:rPr>
                        <a:t>2 </a:t>
                      </a:r>
                      <a:r>
                        <a:rPr lang="zh-CN" altLang="en-US" sz="1000">
                          <a:latin typeface="微软雅黑" panose="020B0503020204020204" charset="-122"/>
                          <a:ea typeface="微软雅黑" panose="020B0503020204020204" charset="-122"/>
                          <a:cs typeface="微软雅黑" panose="020B0503020204020204" charset="-122"/>
                        </a:rPr>
                        <a:t>周增加剂量 </a:t>
                      </a:r>
                      <a:r>
                        <a:rPr lang="en-US" altLang="zh-CN" sz="1000">
                          <a:latin typeface="微软雅黑" panose="020B0503020204020204" charset="-122"/>
                          <a:ea typeface="微软雅黑" panose="020B0503020204020204" charset="-122"/>
                          <a:cs typeface="微软雅黑" panose="020B0503020204020204" charset="-122"/>
                        </a:rPr>
                        <a:t>25~50mg/</a:t>
                      </a:r>
                      <a:r>
                        <a:rPr lang="zh-CN" altLang="en-US" sz="1000">
                          <a:latin typeface="微软雅黑" panose="020B0503020204020204" charset="-122"/>
                          <a:ea typeface="微软雅黑" panose="020B0503020204020204" charset="-122"/>
                          <a:cs typeface="微软雅黑" panose="020B0503020204020204" charset="-122"/>
                        </a:rPr>
                        <a:t>日，分 </a:t>
                      </a:r>
                      <a:r>
                        <a:rPr lang="en-US" altLang="zh-CN" sz="1000">
                          <a:latin typeface="微软雅黑" panose="020B0503020204020204" charset="-122"/>
                          <a:ea typeface="微软雅黑" panose="020B0503020204020204" charset="-122"/>
                          <a:cs typeface="微软雅黑" panose="020B0503020204020204" charset="-122"/>
                        </a:rPr>
                        <a:t>2 </a:t>
                      </a:r>
                      <a:r>
                        <a:rPr lang="zh-CN" altLang="en-US" sz="1000">
                          <a:latin typeface="微软雅黑" panose="020B0503020204020204" charset="-122"/>
                          <a:ea typeface="微软雅黑" panose="020B0503020204020204" charset="-122"/>
                          <a:cs typeface="微软雅黑" panose="020B0503020204020204" charset="-122"/>
                        </a:rPr>
                        <a:t>次服用。如果患者对剂量调整方案不耐受，应减少剂量的增加量，或延长剂量调整时间的间隔。剂量及其调整速度应根据临床疗效进行调整。 </a:t>
                      </a:r>
                      <a:br>
                        <a:rPr lang="zh-CN" altLang="en-US" sz="1000">
                          <a:latin typeface="微软雅黑" panose="020B0503020204020204" charset="-122"/>
                          <a:ea typeface="微软雅黑" panose="020B0503020204020204" charset="-122"/>
                          <a:cs typeface="微软雅黑" panose="020B0503020204020204" charset="-122"/>
                        </a:rPr>
                      </a:br>
                      <a:r>
                        <a:rPr lang="zh-CN" altLang="en-US" sz="1000">
                          <a:latin typeface="微软雅黑" panose="020B0503020204020204" charset="-122"/>
                          <a:ea typeface="微软雅黑" panose="020B0503020204020204" charset="-122"/>
                          <a:cs typeface="微软雅黑" panose="020B0503020204020204" charset="-122"/>
                        </a:rPr>
                        <a:t>成人托吡酯单药治疗，推荐初始目标剂量为 </a:t>
                      </a:r>
                      <a:r>
                        <a:rPr lang="en-US" altLang="zh-CN" sz="1000">
                          <a:latin typeface="微软雅黑" panose="020B0503020204020204" charset="-122"/>
                          <a:ea typeface="微软雅黑" panose="020B0503020204020204" charset="-122"/>
                          <a:cs typeface="微软雅黑" panose="020B0503020204020204" charset="-122"/>
                        </a:rPr>
                        <a:t>100mg/</a:t>
                      </a:r>
                      <a:r>
                        <a:rPr lang="zh-CN" altLang="en-US" sz="1000">
                          <a:latin typeface="微软雅黑" panose="020B0503020204020204" charset="-122"/>
                          <a:ea typeface="微软雅黑" panose="020B0503020204020204" charset="-122"/>
                          <a:cs typeface="微软雅黑" panose="020B0503020204020204" charset="-122"/>
                        </a:rPr>
                        <a:t>日，最高为 </a:t>
                      </a:r>
                      <a:r>
                        <a:rPr lang="en-US" altLang="zh-CN" sz="1000">
                          <a:latin typeface="微软雅黑" panose="020B0503020204020204" charset="-122"/>
                          <a:ea typeface="微软雅黑" panose="020B0503020204020204" charset="-122"/>
                          <a:cs typeface="微软雅黑" panose="020B0503020204020204" charset="-122"/>
                        </a:rPr>
                        <a:t>500mg/</a:t>
                      </a:r>
                      <a:r>
                        <a:rPr lang="zh-CN" altLang="en-US" sz="1000">
                          <a:latin typeface="微软雅黑" panose="020B0503020204020204" charset="-122"/>
                          <a:ea typeface="微软雅黑" panose="020B0503020204020204" charset="-122"/>
                          <a:cs typeface="微软雅黑" panose="020B0503020204020204" charset="-122"/>
                        </a:rPr>
                        <a:t>日。部分性发作的难治性癫痫患者可以耐受 </a:t>
                      </a:r>
                      <a:r>
                        <a:rPr lang="en-US" altLang="zh-CN" sz="1000">
                          <a:latin typeface="微软雅黑" panose="020B0503020204020204" charset="-122"/>
                          <a:ea typeface="微软雅黑" panose="020B0503020204020204" charset="-122"/>
                          <a:cs typeface="微软雅黑" panose="020B0503020204020204" charset="-122"/>
                        </a:rPr>
                        <a:t>1000mg/</a:t>
                      </a:r>
                      <a:r>
                        <a:rPr lang="zh-CN" altLang="en-US" sz="1000">
                          <a:latin typeface="微软雅黑" panose="020B0503020204020204" charset="-122"/>
                          <a:ea typeface="微软雅黑" panose="020B0503020204020204" charset="-122"/>
                          <a:cs typeface="微软雅黑" panose="020B0503020204020204" charset="-122"/>
                        </a:rPr>
                        <a:t>日剂量。上述推荐剂量适用于所有没有潜在肾脏疾病的成人，包括老年患者。 </a:t>
                      </a:r>
                      <a:br>
                        <a:rPr lang="zh-CN" altLang="en-US" sz="1000">
                          <a:latin typeface="微软雅黑" panose="020B0503020204020204" charset="-122"/>
                          <a:ea typeface="微软雅黑" panose="020B0503020204020204" charset="-122"/>
                          <a:cs typeface="微软雅黑" panose="020B0503020204020204" charset="-122"/>
                        </a:rPr>
                      </a:br>
                      <a:r>
                        <a:rPr lang="en-US" altLang="zh-CN" sz="1000">
                          <a:latin typeface="微软雅黑" panose="020B0503020204020204" charset="-122"/>
                          <a:ea typeface="微软雅黑" panose="020B0503020204020204" charset="-122"/>
                          <a:cs typeface="微软雅黑" panose="020B0503020204020204" charset="-122"/>
                        </a:rPr>
                        <a:t>2~16 </a:t>
                      </a:r>
                      <a:r>
                        <a:rPr lang="zh-CN" altLang="en-US" sz="1000">
                          <a:latin typeface="微软雅黑" panose="020B0503020204020204" charset="-122"/>
                          <a:ea typeface="微软雅黑" panose="020B0503020204020204" charset="-122"/>
                          <a:cs typeface="微软雅黑" panose="020B0503020204020204" charset="-122"/>
                        </a:rPr>
                        <a:t>岁儿童患者 </a:t>
                      </a:r>
                      <a:br>
                        <a:rPr lang="zh-CN" altLang="en-US" sz="1000">
                          <a:latin typeface="微软雅黑" panose="020B0503020204020204" charset="-122"/>
                          <a:ea typeface="微软雅黑" panose="020B0503020204020204" charset="-122"/>
                          <a:cs typeface="微软雅黑" panose="020B0503020204020204" charset="-122"/>
                        </a:rPr>
                      </a:br>
                      <a:r>
                        <a:rPr lang="zh-CN" altLang="en-US" sz="1000">
                          <a:latin typeface="微软雅黑" panose="020B0503020204020204" charset="-122"/>
                          <a:ea typeface="微软雅黑" panose="020B0503020204020204" charset="-122"/>
                          <a:cs typeface="微软雅黑" panose="020B0503020204020204" charset="-122"/>
                        </a:rPr>
                        <a:t>剂量应从每晚 </a:t>
                      </a:r>
                      <a:r>
                        <a:rPr lang="en-US" altLang="zh-CN" sz="1000">
                          <a:latin typeface="微软雅黑" panose="020B0503020204020204" charset="-122"/>
                          <a:ea typeface="微软雅黑" panose="020B0503020204020204" charset="-122"/>
                          <a:cs typeface="微软雅黑" panose="020B0503020204020204" charset="-122"/>
                        </a:rPr>
                        <a:t>0.5~1mg/kg </a:t>
                      </a:r>
                      <a:r>
                        <a:rPr lang="zh-CN" altLang="en-US" sz="1000">
                          <a:latin typeface="微软雅黑" panose="020B0503020204020204" charset="-122"/>
                          <a:ea typeface="微软雅黑" panose="020B0503020204020204" charset="-122"/>
                          <a:cs typeface="微软雅黑" panose="020B0503020204020204" charset="-122"/>
                        </a:rPr>
                        <a:t>开始，服用 </a:t>
                      </a:r>
                      <a:r>
                        <a:rPr lang="en-US" altLang="zh-CN" sz="1000">
                          <a:latin typeface="微软雅黑" panose="020B0503020204020204" charset="-122"/>
                          <a:ea typeface="微软雅黑" panose="020B0503020204020204" charset="-122"/>
                          <a:cs typeface="微软雅黑" panose="020B0503020204020204" charset="-122"/>
                        </a:rPr>
                        <a:t>1 </a:t>
                      </a:r>
                      <a:r>
                        <a:rPr lang="zh-CN" altLang="en-US" sz="1000">
                          <a:latin typeface="微软雅黑" panose="020B0503020204020204" charset="-122"/>
                          <a:ea typeface="微软雅黑" panose="020B0503020204020204" charset="-122"/>
                          <a:cs typeface="微软雅黑" panose="020B0503020204020204" charset="-122"/>
                        </a:rPr>
                        <a:t>周。每间隔 </a:t>
                      </a:r>
                      <a:r>
                        <a:rPr lang="en-US" altLang="zh-CN" sz="1000">
                          <a:latin typeface="微软雅黑" panose="020B0503020204020204" charset="-122"/>
                          <a:ea typeface="微软雅黑" panose="020B0503020204020204" charset="-122"/>
                          <a:cs typeface="微软雅黑" panose="020B0503020204020204" charset="-122"/>
                        </a:rPr>
                        <a:t>1 </a:t>
                      </a:r>
                      <a:r>
                        <a:rPr lang="zh-CN" altLang="en-US" sz="1000">
                          <a:latin typeface="微软雅黑" panose="020B0503020204020204" charset="-122"/>
                          <a:ea typeface="微软雅黑" panose="020B0503020204020204" charset="-122"/>
                          <a:cs typeface="微软雅黑" panose="020B0503020204020204" charset="-122"/>
                        </a:rPr>
                        <a:t>或 </a:t>
                      </a:r>
                      <a:r>
                        <a:rPr lang="en-US" altLang="zh-CN" sz="1000">
                          <a:latin typeface="微软雅黑" panose="020B0503020204020204" charset="-122"/>
                          <a:ea typeface="微软雅黑" panose="020B0503020204020204" charset="-122"/>
                          <a:cs typeface="微软雅黑" panose="020B0503020204020204" charset="-122"/>
                        </a:rPr>
                        <a:t>2 </a:t>
                      </a:r>
                      <a:r>
                        <a:rPr lang="zh-CN" altLang="en-US" sz="1000">
                          <a:latin typeface="微软雅黑" panose="020B0503020204020204" charset="-122"/>
                          <a:ea typeface="微软雅黑" panose="020B0503020204020204" charset="-122"/>
                          <a:cs typeface="微软雅黑" panose="020B0503020204020204" charset="-122"/>
                        </a:rPr>
                        <a:t>周增加剂量 </a:t>
                      </a:r>
                      <a:r>
                        <a:rPr lang="en-US" altLang="zh-CN" sz="1000">
                          <a:latin typeface="微软雅黑" panose="020B0503020204020204" charset="-122"/>
                          <a:ea typeface="微软雅黑" panose="020B0503020204020204" charset="-122"/>
                          <a:cs typeface="微软雅黑" panose="020B0503020204020204" charset="-122"/>
                        </a:rPr>
                        <a:t>0.5~1mg/kg/</a:t>
                      </a:r>
                      <a:r>
                        <a:rPr lang="zh-CN" altLang="en-US" sz="1000">
                          <a:latin typeface="微软雅黑" panose="020B0503020204020204" charset="-122"/>
                          <a:ea typeface="微软雅黑" panose="020B0503020204020204" charset="-122"/>
                          <a:cs typeface="微软雅黑" panose="020B0503020204020204" charset="-122"/>
                        </a:rPr>
                        <a:t>日（分 </a:t>
                      </a:r>
                      <a:r>
                        <a:rPr lang="en-US" altLang="zh-CN" sz="1000">
                          <a:latin typeface="微软雅黑" panose="020B0503020204020204" charset="-122"/>
                          <a:ea typeface="微软雅黑" panose="020B0503020204020204" charset="-122"/>
                          <a:cs typeface="微软雅黑" panose="020B0503020204020204" charset="-122"/>
                        </a:rPr>
                        <a:t>2 </a:t>
                      </a:r>
                      <a:r>
                        <a:rPr lang="zh-CN" altLang="en-US" sz="1000">
                          <a:latin typeface="微软雅黑" panose="020B0503020204020204" charset="-122"/>
                          <a:ea typeface="微软雅黑" panose="020B0503020204020204" charset="-122"/>
                          <a:cs typeface="微软雅黑" panose="020B0503020204020204" charset="-122"/>
                        </a:rPr>
                        <a:t>次服用）。如果患者不耐受剂量调整方案，应减少剂量的增加量，或延长剂量调整时间的间隔。剂量及其调整速度应根据临床疗效进行调整。</a:t>
                      </a:r>
                      <a:endParaRPr lang="zh-CN" altLang="en-US" sz="1000">
                        <a:latin typeface="微软雅黑" panose="020B0503020204020204" charset="-122"/>
                        <a:ea typeface="微软雅黑" panose="020B0503020204020204" charset="-122"/>
                        <a:cs typeface="微软雅黑" panose="020B0503020204020204" charset="-122"/>
                      </a:endParaRPr>
                    </a:p>
                    <a:p>
                      <a:pPr algn="l" fontAlgn="ctr">
                        <a:lnSpc>
                          <a:spcPct val="110000"/>
                        </a:lnSpc>
                      </a:pPr>
                      <a:r>
                        <a:rPr lang="zh-CN" altLang="en-US" sz="1000">
                          <a:latin typeface="微软雅黑" panose="020B0503020204020204" charset="-122"/>
                          <a:ea typeface="微软雅黑" panose="020B0503020204020204" charset="-122"/>
                          <a:cs typeface="微软雅黑" panose="020B0503020204020204" charset="-122"/>
                        </a:rPr>
                        <a:t>本品单药治疗，推荐初始目标剂量范围为100~400</a:t>
                      </a:r>
                      <a:r>
                        <a:rPr lang="en-US" altLang="zh-CN" sz="1000">
                          <a:latin typeface="微软雅黑" panose="020B0503020204020204" charset="-122"/>
                          <a:ea typeface="微软雅黑" panose="020B0503020204020204" charset="-122"/>
                          <a:cs typeface="微软雅黑" panose="020B0503020204020204" charset="-122"/>
                        </a:rPr>
                        <a:t>mg/</a:t>
                      </a:r>
                      <a:r>
                        <a:rPr lang="zh-CN" altLang="en-US" sz="1000">
                          <a:latin typeface="微软雅黑" panose="020B0503020204020204" charset="-122"/>
                          <a:ea typeface="微软雅黑" panose="020B0503020204020204" charset="-122"/>
                          <a:cs typeface="微软雅黑" panose="020B0503020204020204" charset="-122"/>
                        </a:rPr>
                        <a:t>日。近期诊断为部分性癫痫发作的儿童患者，日剂量曾达到过500</a:t>
                      </a:r>
                      <a:r>
                        <a:rPr lang="en-US" altLang="zh-CN" sz="1000">
                          <a:latin typeface="微软雅黑" panose="020B0503020204020204" charset="-122"/>
                          <a:ea typeface="微软雅黑" panose="020B0503020204020204" charset="-122"/>
                          <a:cs typeface="微软雅黑" panose="020B0503020204020204" charset="-122"/>
                        </a:rPr>
                        <a:t>mg/</a:t>
                      </a:r>
                      <a:r>
                        <a:rPr lang="zh-CN" altLang="en-US" sz="1000">
                          <a:latin typeface="微软雅黑" panose="020B0503020204020204" charset="-122"/>
                          <a:ea typeface="微软雅黑" panose="020B0503020204020204" charset="-122"/>
                          <a:cs typeface="微软雅黑" panose="020B0503020204020204" charset="-122"/>
                        </a:rPr>
                        <a:t>日。 </a:t>
                      </a:r>
                      <a:endParaRPr lang="zh-CN" altLang="en-US" sz="1000">
                        <a:latin typeface="微软雅黑" panose="020B0503020204020204" charset="-122"/>
                        <a:ea typeface="微软雅黑" panose="020B0503020204020204" charset="-122"/>
                        <a:cs typeface="微软雅黑" panose="020B0503020204020204" charset="-122"/>
                      </a:endParaRPr>
                    </a:p>
                  </a:txBody>
                  <a:tcPr marL="5080" marR="5080" marT="5080" marB="0" anchor="ctr" anchorCtr="0"/>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 name="textbox 204"/>
          <p:cNvSpPr/>
          <p:nvPr/>
        </p:nvSpPr>
        <p:spPr>
          <a:xfrm>
            <a:off x="11557000" y="8331"/>
            <a:ext cx="635000" cy="391159"/>
          </a:xfrm>
          <a:prstGeom prst="rect">
            <a:avLst/>
          </a:prstGeom>
          <a:solidFill>
            <a:srgbClr val="1C75BC">
              <a:alpha val="100000"/>
            </a:srgbClr>
          </a:solidFill>
          <a:ln w="0" cap="flat">
            <a:noFill/>
            <a:prstDash val="solid"/>
            <a:miter lim="0"/>
          </a:ln>
        </p:spPr>
        <p:txBody>
          <a:bodyPr vert="horz" wrap="square" lIns="0" tIns="0" rIns="0" bIns="0"/>
          <a:lstStyle/>
          <a:p>
            <a:pPr algn="l" rtl="0" eaLnBrk="0">
              <a:lnSpc>
                <a:spcPct val="103000"/>
              </a:lnSpc>
            </a:pPr>
            <a:endParaRPr sz="800" dirty="0">
              <a:latin typeface="Arial" panose="020B0604020202020204"/>
              <a:ea typeface="Arial" panose="020B0604020202020204"/>
              <a:cs typeface="Arial" panose="020B0604020202020204"/>
            </a:endParaRPr>
          </a:p>
          <a:p>
            <a:pPr marL="96520" algn="l" rtl="0" eaLnBrk="0">
              <a:lnSpc>
                <a:spcPct val="89000"/>
              </a:lnSpc>
              <a:spcBef>
                <a:spcPts val="5"/>
              </a:spcBef>
            </a:pPr>
            <a:r>
              <a:rPr sz="12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有效性</a:t>
            </a:r>
            <a:endParaRPr sz="1200" dirty="0">
              <a:latin typeface="微软雅黑" panose="020B0503020204020204" charset="-122"/>
              <a:ea typeface="微软雅黑" panose="020B0503020204020204" charset="-122"/>
              <a:cs typeface="微软雅黑" panose="020B0503020204020204" charset="-122"/>
            </a:endParaRPr>
          </a:p>
        </p:txBody>
      </p:sp>
      <p:sp>
        <p:nvSpPr>
          <p:cNvPr id="2" name="文本框 1"/>
          <p:cNvSpPr txBox="1"/>
          <p:nvPr/>
        </p:nvSpPr>
        <p:spPr>
          <a:xfrm>
            <a:off x="255905" y="55245"/>
            <a:ext cx="8629015" cy="521970"/>
          </a:xfrm>
          <a:prstGeom prst="rect">
            <a:avLst/>
          </a:prstGeom>
          <a:noFill/>
        </p:spPr>
        <p:txBody>
          <a:bodyPr wrap="square" rtlCol="0" anchor="t">
            <a:spAutoFit/>
          </a:bodyPr>
          <a:p>
            <a:r>
              <a:rPr sz="28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rPr>
              <a:t>托吡酯</a:t>
            </a:r>
            <a:r>
              <a:rPr lang="zh-CN" altLang="en-US" sz="28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rPr>
              <a:t>多靶点协同，广谱抗癫痫</a:t>
            </a:r>
            <a:endParaRPr lang="zh-CN" altLang="en-US" sz="28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endParaRPr>
          </a:p>
        </p:txBody>
      </p:sp>
      <p:sp>
        <p:nvSpPr>
          <p:cNvPr id="7" name="AutoShape 7"/>
          <p:cNvSpPr/>
          <p:nvPr/>
        </p:nvSpPr>
        <p:spPr>
          <a:xfrm>
            <a:off x="551815" y="621665"/>
            <a:ext cx="11309985" cy="697865"/>
          </a:xfrm>
          <a:prstGeom prst="roundRect">
            <a:avLst>
              <a:gd name="adj" fmla="val 0"/>
            </a:avLst>
          </a:prstGeom>
          <a:solidFill>
            <a:srgbClr val="0C85BA"/>
          </a:solidFill>
          <a:ln w="25400" cap="flat" cmpd="sng">
            <a:noFill/>
            <a:prstDash val="solid"/>
            <a:round/>
          </a:ln>
        </p:spPr>
        <p:txBody>
          <a:bodyPr vert="horz" wrap="square" lIns="88900" tIns="50800" rIns="88900" bIns="50800" rtlCol="0" anchor="ctr" anchorCtr="0"/>
          <a:lstStyle/>
          <a:p>
            <a:pPr indent="0" algn="l">
              <a:lnSpc>
                <a:spcPct val="150000"/>
              </a:lnSpc>
              <a:buNone/>
              <a:defRPr/>
            </a:pPr>
            <a:r>
              <a:rPr lang="en-US" sz="1400" b="1">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托吡酯通过阻断电压依赖性钠通道、增强GABA抑制作用、拮抗谷氨酸受体及轻度碳酸酐酶抑制等多种途径协同发挥作用，从多个层面抑制神经元异常放电，成为广谱的抗癫痫药物（AED），为临床各类癫痫发作的治疗提供了更全面的药理学基础</a:t>
            </a:r>
            <a:r>
              <a:rPr lang="en-US" sz="1400" b="1" baseline="60000">
                <a:solidFill>
                  <a:schemeClr val="bg1"/>
                </a:solidFill>
                <a:uFillTx/>
                <a:latin typeface="微软雅黑" panose="020B0503020204020204" charset="-122"/>
                <a:ea typeface="微软雅黑" panose="020B0503020204020204" charset="-122"/>
                <a:cs typeface="微软雅黑" panose="020B0503020204020204" charset="-122"/>
                <a:sym typeface="黑体" panose="02010609060101010101" charset="-122"/>
              </a:rPr>
              <a:t>1</a:t>
            </a:r>
            <a:endParaRPr lang="en-US" altLang="zh-CN" sz="1400" b="1"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p:txBody>
      </p:sp>
      <p:sp>
        <p:nvSpPr>
          <p:cNvPr id="8" name="文本框 7"/>
          <p:cNvSpPr txBox="1"/>
          <p:nvPr/>
        </p:nvSpPr>
        <p:spPr>
          <a:xfrm>
            <a:off x="192088" y="6346066"/>
            <a:ext cx="6045961" cy="553085"/>
          </a:xfrm>
          <a:prstGeom prst="rect">
            <a:avLst/>
          </a:prstGeom>
          <a:noFill/>
        </p:spPr>
        <p:txBody>
          <a:bodyPr wrap="square">
            <a:spAutoFit/>
          </a:bodyPr>
          <a:lstStyle/>
          <a:p>
            <a:pPr marL="228600" indent="-228600">
              <a:buAutoNum type="arabicPeriod"/>
            </a:pPr>
            <a:r>
              <a:rPr lang="zh-CN" altLang="en-US" sz="1000" dirty="0">
                <a:latin typeface="微软雅黑" panose="020B0503020204020204" charset="-122"/>
                <a:ea typeface="微软雅黑" panose="020B0503020204020204" charset="-122"/>
                <a:cs typeface="微软雅黑" panose="020B0503020204020204" charset="-122"/>
              </a:rPr>
              <a:t>中国抗癫痫协会</a:t>
            </a:r>
            <a:r>
              <a:rPr lang="en-US" altLang="zh-CN" sz="1000" dirty="0">
                <a:latin typeface="微软雅黑" panose="020B0503020204020204" charset="-122"/>
                <a:ea typeface="微软雅黑" panose="020B0503020204020204" charset="-122"/>
                <a:cs typeface="微软雅黑" panose="020B0503020204020204" charset="-122"/>
              </a:rPr>
              <a:t>,</a:t>
            </a:r>
            <a:r>
              <a:rPr lang="zh-CN" altLang="en-US" sz="1000" dirty="0">
                <a:latin typeface="微软雅黑" panose="020B0503020204020204" charset="-122"/>
                <a:ea typeface="微软雅黑" panose="020B0503020204020204" charset="-122"/>
                <a:cs typeface="微软雅黑" panose="020B0503020204020204" charset="-122"/>
              </a:rPr>
              <a:t>临床诊疗指南</a:t>
            </a:r>
            <a:r>
              <a:rPr lang="en-US" altLang="zh-CN" sz="1000" dirty="0">
                <a:latin typeface="微软雅黑" panose="020B0503020204020204" charset="-122"/>
                <a:ea typeface="微软雅黑" panose="020B0503020204020204" charset="-122"/>
                <a:cs typeface="微软雅黑" panose="020B0503020204020204" charset="-122"/>
              </a:rPr>
              <a:t>,</a:t>
            </a:r>
            <a:r>
              <a:rPr lang="zh-CN" altLang="en-US" sz="1000" dirty="0">
                <a:latin typeface="微软雅黑" panose="020B0503020204020204" charset="-122"/>
                <a:ea typeface="微软雅黑" panose="020B0503020204020204" charset="-122"/>
                <a:cs typeface="微软雅黑" panose="020B0503020204020204" charset="-122"/>
              </a:rPr>
              <a:t>癫痫病分册</a:t>
            </a:r>
            <a:r>
              <a:rPr lang="en-US" altLang="zh-CN" sz="1000" dirty="0">
                <a:latin typeface="微软雅黑" panose="020B0503020204020204" charset="-122"/>
                <a:ea typeface="微软雅黑" panose="020B0503020204020204" charset="-122"/>
                <a:cs typeface="微软雅黑" panose="020B0503020204020204" charset="-122"/>
              </a:rPr>
              <a:t>,2023</a:t>
            </a:r>
            <a:r>
              <a:rPr lang="zh-CN" altLang="en-US" sz="1000" dirty="0">
                <a:latin typeface="微软雅黑" panose="020B0503020204020204" charset="-122"/>
                <a:ea typeface="微软雅黑" panose="020B0503020204020204" charset="-122"/>
                <a:cs typeface="微软雅黑" panose="020B0503020204020204" charset="-122"/>
              </a:rPr>
              <a:t>修订版</a:t>
            </a:r>
            <a:r>
              <a:rPr lang="en-US" altLang="zh-CN" sz="1000" dirty="0">
                <a:latin typeface="微软雅黑" panose="020B0503020204020204" charset="-122"/>
                <a:ea typeface="微软雅黑" panose="020B0503020204020204" charset="-122"/>
                <a:cs typeface="微软雅黑" panose="020B0503020204020204" charset="-122"/>
              </a:rPr>
              <a:t>,</a:t>
            </a:r>
            <a:r>
              <a:rPr lang="zh-CN" altLang="en-US" sz="1000" dirty="0">
                <a:latin typeface="微软雅黑" panose="020B0503020204020204" charset="-122"/>
                <a:ea typeface="微软雅黑" panose="020B0503020204020204" charset="-122"/>
                <a:cs typeface="微软雅黑" panose="020B0503020204020204" charset="-122"/>
              </a:rPr>
              <a:t>人民卫生出版社</a:t>
            </a:r>
            <a:endParaRPr lang="zh-CN" altLang="en-US" sz="1000" dirty="0">
              <a:latin typeface="微软雅黑" panose="020B0503020204020204" charset="-122"/>
              <a:ea typeface="微软雅黑" panose="020B0503020204020204" charset="-122"/>
              <a:cs typeface="微软雅黑" panose="020B0503020204020204" charset="-122"/>
            </a:endParaRPr>
          </a:p>
          <a:p>
            <a:pPr marL="228600" indent="-228600">
              <a:buAutoNum type="arabicPeriod"/>
            </a:pPr>
            <a:r>
              <a:rPr lang="zh-CN" altLang="en-US" sz="1000" dirty="0">
                <a:latin typeface="微软雅黑" panose="020B0503020204020204" charset="-122"/>
                <a:ea typeface="微软雅黑" panose="020B0503020204020204" charset="-122"/>
                <a:cs typeface="微软雅黑" panose="020B0503020204020204" charset="-122"/>
              </a:rPr>
              <a:t>申报材料</a:t>
            </a:r>
            <a:endParaRPr lang="zh-CN" altLang="en-US" sz="1000" dirty="0">
              <a:latin typeface="微软雅黑" panose="020B0503020204020204" charset="-122"/>
              <a:ea typeface="微软雅黑" panose="020B0503020204020204" charset="-122"/>
              <a:cs typeface="微软雅黑" panose="020B0503020204020204" charset="-122"/>
            </a:endParaRPr>
          </a:p>
          <a:p>
            <a:pPr marL="228600" indent="-228600">
              <a:buAutoNum type="arabicPeriod"/>
            </a:pPr>
            <a:endParaRPr lang="en-US" altLang="zh-CN" sz="1000" dirty="0">
              <a:latin typeface="微软雅黑" panose="020B0503020204020204" charset="-122"/>
              <a:ea typeface="微软雅黑" panose="020B0503020204020204" charset="-122"/>
              <a:cs typeface="微软雅黑" panose="020B0503020204020204" charset="-122"/>
            </a:endParaRPr>
          </a:p>
        </p:txBody>
      </p:sp>
      <p:sp>
        <p:nvSpPr>
          <p:cNvPr id="10" name="文本框 9"/>
          <p:cNvSpPr txBox="1"/>
          <p:nvPr/>
        </p:nvSpPr>
        <p:spPr>
          <a:xfrm>
            <a:off x="264160" y="1799590"/>
            <a:ext cx="5648325" cy="4066540"/>
          </a:xfrm>
          <a:prstGeom prst="rect">
            <a:avLst/>
          </a:prstGeom>
          <a:solidFill>
            <a:schemeClr val="bg2">
              <a:lumMod val="75000"/>
            </a:schemeClr>
          </a:solidFill>
        </p:spPr>
        <p:txBody>
          <a:bodyPr wrap="square" rtlCol="0" anchor="t">
            <a:noAutofit/>
          </a:bodyPr>
          <a:p>
            <a:pPr indent="0" algn="just">
              <a:lnSpc>
                <a:spcPct val="130000"/>
              </a:lnSpc>
              <a:buNone/>
              <a:defRPr/>
            </a:pPr>
            <a:r>
              <a:rPr lang="en-US" altLang="zh-CN"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1.</a:t>
            </a:r>
            <a:r>
              <a:rPr lang="zh-CN" altLang="en-US"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一项单中心、随机、开放、丙戊酸钠对照研究，入组小儿癫痫患儿64 例，随机分组，每组32 例。对照组患儿给予丙戊酸钠治疗，初始剂量为5~15 </a:t>
            </a:r>
            <a:r>
              <a:rPr lang="en-US" altLang="zh-CN"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mg/kg</a:t>
            </a:r>
            <a:r>
              <a:rPr lang="zh-CN" altLang="en-US"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，分2 次服药，每周增加1 次用药剂量，增加5 ~10 </a:t>
            </a:r>
            <a:r>
              <a:rPr lang="en-US" altLang="zh-CN"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mg/kg</a:t>
            </a:r>
            <a:r>
              <a:rPr lang="zh-CN" altLang="en-US"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；实验组给予托吡酯治疗，初始剂量为0.5 ~1.0 </a:t>
            </a:r>
            <a:r>
              <a:rPr lang="en-US" altLang="zh-CN"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mg/kg</a:t>
            </a:r>
            <a:r>
              <a:rPr lang="zh-CN" altLang="en-US"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，分2 次给药，每周增加1 次用药剂量，增加0.5 ~1.0 </a:t>
            </a:r>
            <a:r>
              <a:rPr lang="en-US" altLang="zh-CN"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mg/kg，2 </a:t>
            </a:r>
            <a:r>
              <a:rPr lang="zh-CN" altLang="en-US"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次/</a:t>
            </a:r>
            <a:r>
              <a:rPr lang="en-US" altLang="zh-CN"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d，</a:t>
            </a:r>
            <a:r>
              <a:rPr lang="zh-CN" altLang="en-US"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用药2个月内增加到5 ~8 </a:t>
            </a:r>
            <a:r>
              <a:rPr lang="en-US" altLang="zh-CN"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mg/kg</a:t>
            </a:r>
            <a:r>
              <a:rPr lang="zh-CN" altLang="en-US"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。两组患儿均每个月随访1 次。</a:t>
            </a:r>
            <a:endPar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a:p>
            <a:pPr indent="0" algn="just">
              <a:lnSpc>
                <a:spcPct val="130000"/>
              </a:lnSpc>
              <a:buNone/>
              <a:defRPr/>
            </a:pPr>
            <a:r>
              <a:rPr lang="zh-CN" altLang="en-US" sz="1200" b="1">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研究结果显示</a:t>
            </a:r>
            <a:r>
              <a:rPr lang="zh-CN" altLang="en-US"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：实验组患儿的总有效率为90.625%，显著高于对照组的</a:t>
            </a:r>
            <a:endPar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a:p>
            <a:pPr indent="0" algn="just">
              <a:lnSpc>
                <a:spcPct val="130000"/>
              </a:lnSpc>
              <a:buNone/>
              <a:defRPr/>
            </a:pPr>
            <a:r>
              <a:rPr lang="zh-CN" altLang="en-US"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68.750%，差异具有统计学意义（</a:t>
            </a:r>
            <a:r>
              <a:rPr lang="en-US" altLang="zh-CN"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P&lt;0 .05）。</a:t>
            </a:r>
            <a:r>
              <a:rPr lang="zh-CN" altLang="en-US"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实验组不良反应发生率6.250%低于对照组的25.000%，差异具有统计学意义（</a:t>
            </a:r>
            <a:r>
              <a:rPr lang="en-US" altLang="zh-CN"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x2=4.267,P=0.039）</a:t>
            </a:r>
            <a:r>
              <a:rPr lang="zh-CN" altLang="en-US"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a:t>
            </a:r>
            <a:endParaRPr lang="zh-CN" altLang="en-US" sz="120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p:txBody>
      </p:sp>
      <p:pic>
        <p:nvPicPr>
          <p:cNvPr id="12" name="图片 11"/>
          <p:cNvPicPr>
            <a:picLocks noChangeAspect="1"/>
          </p:cNvPicPr>
          <p:nvPr/>
        </p:nvPicPr>
        <p:blipFill>
          <a:blip r:embed="rId1"/>
          <a:stretch>
            <a:fillRect/>
          </a:stretch>
        </p:blipFill>
        <p:spPr>
          <a:xfrm>
            <a:off x="480060" y="4154170"/>
            <a:ext cx="5288915" cy="1524000"/>
          </a:xfrm>
          <a:prstGeom prst="rect">
            <a:avLst/>
          </a:prstGeom>
        </p:spPr>
      </p:pic>
      <p:grpSp>
        <p:nvGrpSpPr>
          <p:cNvPr id="18" name="组合 17"/>
          <p:cNvGrpSpPr/>
          <p:nvPr/>
        </p:nvGrpSpPr>
        <p:grpSpPr>
          <a:xfrm>
            <a:off x="6167755" y="1463040"/>
            <a:ext cx="5807710" cy="5398770"/>
            <a:chOff x="9713" y="2078"/>
            <a:chExt cx="9146" cy="8502"/>
          </a:xfrm>
        </p:grpSpPr>
        <p:sp>
          <p:nvSpPr>
            <p:cNvPr id="3" name="文本框 2"/>
            <p:cNvSpPr txBox="1"/>
            <p:nvPr/>
          </p:nvSpPr>
          <p:spPr>
            <a:xfrm>
              <a:off x="9713" y="2078"/>
              <a:ext cx="9147" cy="8503"/>
            </a:xfrm>
            <a:prstGeom prst="rect">
              <a:avLst/>
            </a:prstGeom>
            <a:solidFill>
              <a:schemeClr val="accent3">
                <a:lumMod val="75000"/>
              </a:schemeClr>
            </a:solidFill>
          </p:spPr>
          <p:txBody>
            <a:bodyPr wrap="square" rtlCol="0" anchor="t">
              <a:noAutofit/>
            </a:bodyPr>
            <a:p>
              <a:pPr indent="0" algn="just">
                <a:lnSpc>
                  <a:spcPct val="130000"/>
                </a:lnSpc>
                <a:buNone/>
                <a:defRPr/>
              </a:pPr>
              <a:r>
                <a:rPr lang="en-US" altLang="zh-CN"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2.</a:t>
              </a:r>
              <a:r>
                <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托吡酯联合卡马西平治疗难治性癫痫患者的对照研究。对照组口服卡马西平片</a:t>
              </a:r>
              <a:r>
                <a:rPr lang="en-US" altLang="zh-CN"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0.1g/</a:t>
              </a:r>
              <a:r>
                <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次，2~3 次/</a:t>
              </a:r>
              <a:r>
                <a:rPr lang="en-US" altLang="zh-CN"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d </a:t>
              </a:r>
              <a:r>
                <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治疗，实验组在对照组基础上联用托吡酯片25</a:t>
              </a:r>
              <a:r>
                <a:rPr lang="en-US" altLang="zh-CN"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mg/</a:t>
              </a:r>
              <a:r>
                <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次，1 次/</a:t>
              </a:r>
              <a:r>
                <a:rPr lang="en-US" altLang="zh-CN"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d，</a:t>
              </a:r>
              <a:r>
                <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服用1 周，之后每周增加25</a:t>
              </a:r>
              <a:r>
                <a:rPr lang="en-US" altLang="zh-CN"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mg，</a:t>
              </a:r>
              <a:r>
                <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直至200</a:t>
              </a:r>
              <a:r>
                <a:rPr lang="en-US" altLang="zh-CN"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mg/d，2 </a:t>
              </a:r>
              <a:r>
                <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次/</a:t>
              </a:r>
              <a:r>
                <a:rPr lang="en-US" altLang="zh-CN"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d。</a:t>
              </a:r>
              <a:r>
                <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两组均持续治疗3 个月。比较两组临床疗效、癫痫发作频率、癫痫发作持续时间。</a:t>
              </a:r>
              <a:endPar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a:p>
              <a:pPr indent="0" algn="just">
                <a:lnSpc>
                  <a:spcPct val="130000"/>
                </a:lnSpc>
                <a:buNone/>
                <a:defRPr/>
              </a:pPr>
              <a:r>
                <a:rPr lang="zh-CN" altLang="en-US" sz="1200" b="1"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研究结果显示</a:t>
              </a:r>
              <a:r>
                <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a:t>
              </a:r>
              <a:r>
                <a:rPr lang="zh-CN" altLang="en-US" sz="1200" i="0">
                  <a:solidFill>
                    <a:schemeClr val="bg1"/>
                  </a:solidFill>
                  <a:latin typeface="Calibri" panose="020F0502020204030204" charset="0"/>
                  <a:ea typeface="微软雅黑" panose="020B0503020204020204" charset="-122"/>
                  <a:cs typeface="微软雅黑" panose="020B0503020204020204" charset="-122"/>
                  <a:sym typeface="黑体" panose="02010609060101010101" charset="-122"/>
                </a:rPr>
                <a:t>①</a:t>
              </a:r>
              <a:r>
                <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实验组治疗总有效率为94.59%（35/37），高于对照组的72.97%（27/37），差异有统计学意义（</a:t>
              </a:r>
              <a:r>
                <a:rPr lang="en-US" altLang="zh-CN"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P&lt;0 .05）。</a:t>
              </a:r>
              <a:r>
                <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见表5</a:t>
              </a:r>
              <a:endPar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a:p>
              <a:pPr indent="0" algn="just">
                <a:lnSpc>
                  <a:spcPct val="130000"/>
                </a:lnSpc>
                <a:buNone/>
                <a:defRPr/>
              </a:pPr>
              <a:endPar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a:p>
              <a:pPr indent="0" algn="just">
                <a:lnSpc>
                  <a:spcPct val="130000"/>
                </a:lnSpc>
                <a:buNone/>
                <a:defRPr/>
              </a:pPr>
              <a:endPar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a:p>
              <a:pPr indent="0" algn="just">
                <a:lnSpc>
                  <a:spcPct val="130000"/>
                </a:lnSpc>
                <a:buNone/>
                <a:defRPr/>
              </a:pPr>
              <a:endPar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a:p>
              <a:pPr indent="0" algn="just">
                <a:lnSpc>
                  <a:spcPct val="130000"/>
                </a:lnSpc>
                <a:buNone/>
                <a:defRPr/>
              </a:pPr>
              <a:endPar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a:p>
              <a:pPr indent="0" algn="just">
                <a:lnSpc>
                  <a:spcPct val="130000"/>
                </a:lnSpc>
                <a:buNone/>
                <a:defRPr/>
              </a:pPr>
              <a:endPar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a:p>
              <a:pPr indent="0" algn="just">
                <a:lnSpc>
                  <a:spcPct val="130000"/>
                </a:lnSpc>
                <a:buNone/>
                <a:defRPr/>
              </a:pPr>
              <a:endPar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a:p>
              <a:pPr indent="0" algn="just">
                <a:lnSpc>
                  <a:spcPct val="130000"/>
                </a:lnSpc>
                <a:buNone/>
                <a:defRPr/>
              </a:pPr>
              <a:r>
                <a:rPr lang="zh-CN" altLang="en-US" sz="1200" i="0">
                  <a:solidFill>
                    <a:schemeClr val="bg1"/>
                  </a:solidFill>
                  <a:latin typeface="Calibri" panose="020F0502020204030204" charset="0"/>
                  <a:ea typeface="微软雅黑" panose="020B0503020204020204" charset="-122"/>
                  <a:cs typeface="微软雅黑" panose="020B0503020204020204" charset="-122"/>
                  <a:sym typeface="黑体" panose="02010609060101010101" charset="-122"/>
                </a:rPr>
                <a:t>②</a:t>
              </a:r>
              <a:r>
                <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治疗前，两组癫痫发作频率和持续时间比较无统计学意义（</a:t>
              </a:r>
              <a:r>
                <a:rPr lang="en-US" altLang="zh-CN"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P&gt;0.05）；</a:t>
              </a:r>
              <a:r>
                <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治疗后，两组癫痫发作频率均降低，癫痫发作持续时间均缩短，且</a:t>
              </a:r>
              <a:r>
                <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实验组癫痫发作频率低于对照组，癫痫发作持续时间短于对照组，差异均有统计学意义（</a:t>
              </a:r>
              <a:r>
                <a:rPr lang="en-US" altLang="zh-CN"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P&lt;0 .05）。</a:t>
              </a:r>
              <a:r>
                <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见表6</a:t>
              </a:r>
              <a:endPar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a:p>
              <a:pPr indent="0" algn="just">
                <a:lnSpc>
                  <a:spcPct val="130000"/>
                </a:lnSpc>
                <a:buNone/>
                <a:defRPr/>
              </a:pPr>
              <a:endParaRPr lang="zh-CN" altLang="en-US" sz="12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a:p>
              <a:pPr indent="0" algn="just">
                <a:lnSpc>
                  <a:spcPct val="130000"/>
                </a:lnSpc>
                <a:buNone/>
                <a:defRPr/>
              </a:pPr>
              <a:endParaRPr lang="zh-CN" altLang="en-US" sz="1400"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a:p>
              <a:pPr indent="0" algn="just">
                <a:lnSpc>
                  <a:spcPct val="130000"/>
                </a:lnSpc>
                <a:buNone/>
                <a:defRPr/>
              </a:pPr>
              <a:endParaRPr lang="zh-CN" altLang="en-US" sz="1400" b="1"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a:p>
              <a:pPr marL="342900" indent="-342900" algn="just">
                <a:lnSpc>
                  <a:spcPct val="130000"/>
                </a:lnSpc>
                <a:buAutoNum type="arabicPeriod"/>
                <a:defRPr/>
              </a:pPr>
              <a:endParaRPr lang="zh-CN" altLang="en-US" sz="1400" b="1" i="0">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a:p>
              <a:pPr marL="342900" indent="-342900" algn="just">
                <a:lnSpc>
                  <a:spcPct val="130000"/>
                </a:lnSpc>
                <a:buAutoNum type="arabicPeriod"/>
                <a:defRPr/>
              </a:pPr>
              <a:endParaRPr lang="en-US" altLang="zh-CN" sz="1400" b="1">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p:txBody>
        </p:sp>
        <p:pic>
          <p:nvPicPr>
            <p:cNvPr id="13" name="图片 12"/>
            <p:cNvPicPr>
              <a:picLocks noChangeAspect="1"/>
            </p:cNvPicPr>
            <p:nvPr/>
          </p:nvPicPr>
          <p:blipFill>
            <a:blip r:embed="rId2"/>
            <a:stretch>
              <a:fillRect/>
            </a:stretch>
          </p:blipFill>
          <p:spPr>
            <a:xfrm>
              <a:off x="10734" y="4525"/>
              <a:ext cx="7754" cy="2017"/>
            </a:xfrm>
            <a:prstGeom prst="rect">
              <a:avLst/>
            </a:prstGeom>
          </p:spPr>
        </p:pic>
        <p:pic>
          <p:nvPicPr>
            <p:cNvPr id="14" name="图片 13"/>
            <p:cNvPicPr>
              <a:picLocks noChangeAspect="1"/>
            </p:cNvPicPr>
            <p:nvPr/>
          </p:nvPicPr>
          <p:blipFill>
            <a:blip r:embed="rId3"/>
            <a:stretch>
              <a:fillRect/>
            </a:stretch>
          </p:blipFill>
          <p:spPr>
            <a:xfrm>
              <a:off x="10935" y="8007"/>
              <a:ext cx="7372" cy="2315"/>
            </a:xfrm>
            <a:prstGeom prst="rect">
              <a:avLst/>
            </a:prstGeom>
          </p:spPr>
        </p:pic>
        <p:sp>
          <p:nvSpPr>
            <p:cNvPr id="15" name="矩形 14"/>
            <p:cNvSpPr/>
            <p:nvPr/>
          </p:nvSpPr>
          <p:spPr>
            <a:xfrm>
              <a:off x="16970" y="4833"/>
              <a:ext cx="1247" cy="1587"/>
            </a:xfrm>
            <a:prstGeom prst="rect">
              <a:avLst/>
            </a:prstGeom>
            <a:noFill/>
            <a:ln w="1905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6" name="矩形 15"/>
            <p:cNvSpPr/>
            <p:nvPr/>
          </p:nvSpPr>
          <p:spPr>
            <a:xfrm>
              <a:off x="14303" y="8688"/>
              <a:ext cx="971" cy="1390"/>
            </a:xfrm>
            <a:prstGeom prst="rect">
              <a:avLst/>
            </a:prstGeom>
            <a:noFill/>
            <a:ln w="1905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7" name="矩形 16"/>
            <p:cNvSpPr/>
            <p:nvPr/>
          </p:nvSpPr>
          <p:spPr>
            <a:xfrm>
              <a:off x="16970" y="8688"/>
              <a:ext cx="971" cy="1390"/>
            </a:xfrm>
            <a:prstGeom prst="rect">
              <a:avLst/>
            </a:prstGeom>
            <a:noFill/>
            <a:ln w="1905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 name="textbox 204"/>
          <p:cNvSpPr/>
          <p:nvPr/>
        </p:nvSpPr>
        <p:spPr>
          <a:xfrm>
            <a:off x="11557000" y="8331"/>
            <a:ext cx="635000" cy="391159"/>
          </a:xfrm>
          <a:prstGeom prst="rect">
            <a:avLst/>
          </a:prstGeom>
          <a:solidFill>
            <a:srgbClr val="1C75BC">
              <a:alpha val="100000"/>
            </a:srgbClr>
          </a:solidFill>
          <a:ln w="0" cap="flat">
            <a:noFill/>
            <a:prstDash val="solid"/>
            <a:miter lim="0"/>
          </a:ln>
        </p:spPr>
        <p:txBody>
          <a:bodyPr vert="horz" wrap="square" lIns="0" tIns="0" rIns="0" bIns="0"/>
          <a:lstStyle/>
          <a:p>
            <a:pPr algn="l" rtl="0" eaLnBrk="0">
              <a:lnSpc>
                <a:spcPct val="103000"/>
              </a:lnSpc>
            </a:pPr>
            <a:endParaRPr sz="800" dirty="0">
              <a:latin typeface="Arial" panose="020B0604020202020204"/>
              <a:ea typeface="Arial" panose="020B0604020202020204"/>
              <a:cs typeface="Arial" panose="020B0604020202020204"/>
            </a:endParaRPr>
          </a:p>
          <a:p>
            <a:pPr marL="96520" algn="l" rtl="0" eaLnBrk="0">
              <a:lnSpc>
                <a:spcPct val="89000"/>
              </a:lnSpc>
              <a:spcBef>
                <a:spcPts val="5"/>
              </a:spcBef>
            </a:pPr>
            <a:r>
              <a:rPr sz="12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有效性</a:t>
            </a:r>
            <a:endParaRPr sz="1200" dirty="0">
              <a:latin typeface="微软雅黑" panose="020B0503020204020204" charset="-122"/>
              <a:ea typeface="微软雅黑" panose="020B0503020204020204" charset="-122"/>
              <a:cs typeface="微软雅黑" panose="020B0503020204020204" charset="-122"/>
            </a:endParaRPr>
          </a:p>
        </p:txBody>
      </p:sp>
      <p:sp>
        <p:nvSpPr>
          <p:cNvPr id="2" name="文本框 1"/>
          <p:cNvSpPr txBox="1"/>
          <p:nvPr/>
        </p:nvSpPr>
        <p:spPr>
          <a:xfrm>
            <a:off x="255905" y="55245"/>
            <a:ext cx="10829925" cy="521970"/>
          </a:xfrm>
          <a:prstGeom prst="rect">
            <a:avLst/>
          </a:prstGeom>
          <a:noFill/>
        </p:spPr>
        <p:txBody>
          <a:bodyPr wrap="square" rtlCol="0" anchor="t">
            <a:spAutoFit/>
          </a:bodyPr>
          <a:p>
            <a:r>
              <a:rPr sz="28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rPr>
              <a:t>国内外众多指南共识推荐：托吡酯为多种癫痫的一线治疗药物</a:t>
            </a:r>
            <a:endParaRPr sz="28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endParaRPr>
          </a:p>
        </p:txBody>
      </p:sp>
      <p:graphicFrame>
        <p:nvGraphicFramePr>
          <p:cNvPr id="4" name="表格 3"/>
          <p:cNvGraphicFramePr>
            <a:graphicFrameLocks noGrp="1"/>
          </p:cNvGraphicFramePr>
          <p:nvPr>
            <p:custDataLst>
              <p:tags r:id="rId1"/>
            </p:custDataLst>
          </p:nvPr>
        </p:nvGraphicFramePr>
        <p:xfrm>
          <a:off x="805815" y="938530"/>
          <a:ext cx="10615295" cy="2818130"/>
        </p:xfrm>
        <a:graphic>
          <a:graphicData uri="http://schemas.openxmlformats.org/drawingml/2006/table">
            <a:tbl>
              <a:tblPr firstRow="1" bandRow="1">
                <a:tableStyleId>{5C22544A-7EE6-4342-B048-85BDC9FD1C3A}</a:tableStyleId>
              </a:tblPr>
              <a:tblGrid>
                <a:gridCol w="1918335"/>
                <a:gridCol w="4346575"/>
                <a:gridCol w="4350385"/>
              </a:tblGrid>
              <a:tr h="402590">
                <a:tc>
                  <a:txBody>
                    <a:bodyPr/>
                    <a:lstStyle/>
                    <a:p>
                      <a:pPr algn="ctr"/>
                      <a:r>
                        <a:rPr lang="zh-CN" altLang="en-US" sz="1400" dirty="0">
                          <a:latin typeface="微软雅黑" panose="020B0503020204020204" charset="-122"/>
                          <a:ea typeface="微软雅黑" panose="020B0503020204020204" charset="-122"/>
                        </a:rPr>
                        <a:t>癫痫发作类型</a:t>
                      </a:r>
                      <a:endParaRPr lang="zh-CN" altLang="en-US" sz="1400" dirty="0">
                        <a:latin typeface="微软雅黑" panose="020B0503020204020204" charset="-122"/>
                        <a:ea typeface="微软雅黑" panose="020B0503020204020204" charset="-122"/>
                      </a:endParaRPr>
                    </a:p>
                  </a:txBody>
                  <a:tcPr anchor="ctr">
                    <a:solidFill>
                      <a:srgbClr val="0082B6"/>
                    </a:solidFill>
                  </a:tcPr>
                </a:tc>
                <a:tc>
                  <a:txBody>
                    <a:bodyPr/>
                    <a:lstStyle/>
                    <a:p>
                      <a:pPr algn="ctr"/>
                      <a:r>
                        <a:rPr lang="zh-CN" altLang="en-US" sz="1400" dirty="0">
                          <a:latin typeface="微软雅黑" panose="020B0503020204020204" charset="-122"/>
                          <a:ea typeface="微软雅黑" panose="020B0503020204020204" charset="-122"/>
                        </a:rPr>
                        <a:t>指南共识</a:t>
                      </a:r>
                      <a:endParaRPr lang="zh-CN" altLang="en-US" sz="1400" dirty="0">
                        <a:latin typeface="微软雅黑" panose="020B0503020204020204" charset="-122"/>
                        <a:ea typeface="微软雅黑" panose="020B0503020204020204" charset="-122"/>
                      </a:endParaRPr>
                    </a:p>
                  </a:txBody>
                  <a:tcPr anchor="ctr">
                    <a:solidFill>
                      <a:srgbClr val="0082B6"/>
                    </a:solidFill>
                  </a:tcPr>
                </a:tc>
                <a:tc>
                  <a:txBody>
                    <a:bodyPr/>
                    <a:lstStyle/>
                    <a:p>
                      <a:pPr algn="ctr"/>
                      <a:r>
                        <a:rPr lang="zh-CN" altLang="en-US" sz="1400" dirty="0">
                          <a:latin typeface="微软雅黑" panose="020B0503020204020204" charset="-122"/>
                          <a:ea typeface="微软雅黑" panose="020B0503020204020204" charset="-122"/>
                        </a:rPr>
                        <a:t>推荐内容</a:t>
                      </a:r>
                      <a:endParaRPr lang="zh-CN" altLang="en-US" sz="1400" dirty="0">
                        <a:latin typeface="微软雅黑" panose="020B0503020204020204" charset="-122"/>
                        <a:ea typeface="微软雅黑" panose="020B0503020204020204" charset="-122"/>
                      </a:endParaRPr>
                    </a:p>
                  </a:txBody>
                  <a:tcPr anchor="ctr">
                    <a:solidFill>
                      <a:srgbClr val="0082B6"/>
                    </a:solidFill>
                  </a:tcPr>
                </a:tc>
              </a:tr>
              <a:tr h="402590">
                <a:tc rowSpan="5">
                  <a:txBody>
                    <a:bodyPr/>
                    <a:p>
                      <a:pPr algn="ctr">
                        <a:buNone/>
                      </a:pPr>
                      <a:r>
                        <a:rPr lang="zh-CN" altLang="en-US" sz="1400" dirty="0">
                          <a:latin typeface="微软雅黑" panose="020B0503020204020204" charset="-122"/>
                          <a:ea typeface="微软雅黑" panose="020B0503020204020204" charset="-122"/>
                        </a:rPr>
                        <a:t>肌阵挛发作</a:t>
                      </a:r>
                      <a:endParaRPr lang="zh-CN" altLang="en-US" sz="1400" dirty="0">
                        <a:latin typeface="微软雅黑" panose="020B0503020204020204" charset="-122"/>
                        <a:ea typeface="微软雅黑" panose="020B0503020204020204" charset="-122"/>
                      </a:endParaRPr>
                    </a:p>
                  </a:txBody>
                  <a:tcPr anchor="ctr"/>
                </a:tc>
                <a:tc>
                  <a:txBody>
                    <a:bodyPr/>
                    <a:p>
                      <a:pPr algn="ctr">
                        <a:buNone/>
                      </a:pPr>
                      <a:r>
                        <a:rPr lang="en-US" altLang="zh-CN" sz="1400" dirty="0">
                          <a:latin typeface="微软雅黑" panose="020B0503020204020204" charset="-122"/>
                          <a:ea typeface="微软雅黑" panose="020B0503020204020204" charset="-122"/>
                          <a:cs typeface="微软雅黑" panose="020B0503020204020204" charset="-122"/>
                        </a:rPr>
                        <a:t>2025</a:t>
                      </a:r>
                      <a:r>
                        <a:rPr lang="zh-CN" altLang="en-US" sz="1400" dirty="0">
                          <a:latin typeface="微软雅黑" panose="020B0503020204020204" charset="-122"/>
                          <a:ea typeface="微软雅黑" panose="020B0503020204020204" charset="-122"/>
                          <a:cs typeface="微软雅黑" panose="020B0503020204020204" charset="-122"/>
                        </a:rPr>
                        <a:t>新诊断癫痫初始抗癫痫发作药物治疗指南</a:t>
                      </a:r>
                      <a:endParaRPr lang="zh-CN" altLang="en-US" sz="1400" dirty="0">
                        <a:latin typeface="微软雅黑" panose="020B0503020204020204" charset="-122"/>
                        <a:ea typeface="微软雅黑" panose="020B0503020204020204" charset="-122"/>
                        <a:cs typeface="微软雅黑" panose="020B0503020204020204" charset="-122"/>
                      </a:endParaRPr>
                    </a:p>
                  </a:txBody>
                  <a:tcPr anchor="ctr"/>
                </a:tc>
                <a:tc>
                  <a:txBody>
                    <a:bodyPr/>
                    <a:p>
                      <a:pPr algn="ctr">
                        <a:buNone/>
                      </a:pPr>
                      <a:r>
                        <a:rPr lang="zh-CN" altLang="en-US" sz="1400" b="1" dirty="0">
                          <a:latin typeface="微软雅黑" panose="020B0503020204020204" charset="-122"/>
                          <a:ea typeface="微软雅黑" panose="020B0503020204020204" charset="-122"/>
                          <a:sym typeface="+mn-ea"/>
                        </a:rPr>
                        <a:t>托吡酯为一线治疗药物</a:t>
                      </a:r>
                      <a:endParaRPr lang="zh-CN" altLang="en-US" sz="1400" b="1" dirty="0">
                        <a:latin typeface="微软雅黑" panose="020B0503020204020204" charset="-122"/>
                        <a:ea typeface="微软雅黑" panose="020B0503020204020204" charset="-122"/>
                      </a:endParaRPr>
                    </a:p>
                  </a:txBody>
                  <a:tcPr anchor="ctr"/>
                </a:tc>
              </a:tr>
              <a:tr h="402590">
                <a:tc vMerge="1">
                  <a:tcPr anchor="ctr"/>
                </a:tc>
                <a:tc>
                  <a:txBody>
                    <a:bodyPr/>
                    <a:lstStyle/>
                    <a:p>
                      <a:pPr algn="ctr"/>
                      <a:r>
                        <a:rPr lang="zh-CN" altLang="en-US" sz="1400" dirty="0">
                          <a:latin typeface="微软雅黑" panose="020B0503020204020204" charset="-122"/>
                          <a:ea typeface="微软雅黑" panose="020B0503020204020204" charset="-122"/>
                          <a:cs typeface="微软雅黑" panose="020B0503020204020204" charset="-122"/>
                        </a:rPr>
                        <a:t>临床诊疗指南，癫痫病分册，</a:t>
                      </a:r>
                      <a:r>
                        <a:rPr lang="en-US" altLang="zh-CN" sz="1400" dirty="0">
                          <a:latin typeface="微软雅黑" panose="020B0503020204020204" charset="-122"/>
                          <a:ea typeface="微软雅黑" panose="020B0503020204020204" charset="-122"/>
                          <a:cs typeface="微软雅黑" panose="020B0503020204020204" charset="-122"/>
                        </a:rPr>
                        <a:t>2023</a:t>
                      </a:r>
                      <a:r>
                        <a:rPr lang="zh-CN" altLang="en-US" sz="1400" dirty="0">
                          <a:latin typeface="微软雅黑" panose="020B0503020204020204" charset="-122"/>
                          <a:ea typeface="微软雅黑" panose="020B0503020204020204" charset="-122"/>
                          <a:cs typeface="微软雅黑" panose="020B0503020204020204" charset="-122"/>
                        </a:rPr>
                        <a:t>修订版</a:t>
                      </a:r>
                      <a:endParaRPr lang="zh-CN" altLang="en-US" sz="1400" dirty="0">
                        <a:latin typeface="微软雅黑" panose="020B0503020204020204" charset="-122"/>
                        <a:ea typeface="微软雅黑" panose="020B0503020204020204" charset="-122"/>
                        <a:cs typeface="微软雅黑" panose="020B0503020204020204" charset="-122"/>
                      </a:endParaRPr>
                    </a:p>
                  </a:txBody>
                  <a:tcPr anchor="ctr"/>
                </a:tc>
                <a:tc>
                  <a:txBody>
                    <a:bodyPr/>
                    <a:lstStyle/>
                    <a:p>
                      <a:pPr algn="ctr"/>
                      <a:r>
                        <a:rPr lang="zh-CN" altLang="en-US" sz="1400" b="1" dirty="0">
                          <a:latin typeface="微软雅黑" panose="020B0503020204020204" charset="-122"/>
                          <a:ea typeface="微软雅黑" panose="020B0503020204020204" charset="-122"/>
                        </a:rPr>
                        <a:t>托吡酯为一线治疗药物</a:t>
                      </a:r>
                      <a:endParaRPr lang="zh-CN" altLang="en-US" sz="1400" b="1" dirty="0">
                        <a:latin typeface="微软雅黑" panose="020B0503020204020204" charset="-122"/>
                        <a:ea typeface="微软雅黑" panose="020B0503020204020204" charset="-122"/>
                      </a:endParaRPr>
                    </a:p>
                  </a:txBody>
                  <a:tcPr anchor="ctr"/>
                </a:tc>
              </a:tr>
              <a:tr h="402590">
                <a:tc vMerge="1">
                  <a:tcPr anchor="ctr"/>
                </a:tc>
                <a:tc>
                  <a:txBody>
                    <a:bodyPr/>
                    <a:lstStyle/>
                    <a:p>
                      <a:pPr algn="ctr"/>
                      <a:r>
                        <a:rPr lang="en-US" altLang="zh-CN" sz="1400" dirty="0">
                          <a:latin typeface="微软雅黑" panose="020B0503020204020204" charset="-122"/>
                          <a:ea typeface="微软雅黑" panose="020B0503020204020204" charset="-122"/>
                          <a:cs typeface="微软雅黑" panose="020B0503020204020204" charset="-122"/>
                        </a:rPr>
                        <a:t>2015</a:t>
                      </a:r>
                      <a:r>
                        <a:rPr lang="zh-CN" altLang="en-US" sz="1400" dirty="0">
                          <a:latin typeface="微软雅黑" panose="020B0503020204020204" charset="-122"/>
                          <a:ea typeface="微软雅黑" panose="020B0503020204020204" charset="-122"/>
                          <a:cs typeface="微软雅黑" panose="020B0503020204020204" charset="-122"/>
                        </a:rPr>
                        <a:t>新诊断儿童癫痫的初始单药治疗专家共识</a:t>
                      </a:r>
                      <a:endParaRPr lang="zh-CN" altLang="en-US" sz="1400" dirty="0">
                        <a:latin typeface="微软雅黑" panose="020B0503020204020204" charset="-122"/>
                        <a:ea typeface="微软雅黑" panose="020B0503020204020204" charset="-122"/>
                        <a:cs typeface="微软雅黑" panose="020B0503020204020204" charset="-122"/>
                      </a:endParaRPr>
                    </a:p>
                  </a:txBody>
                  <a:tcPr anchor="ctr"/>
                </a:tc>
                <a:tc>
                  <a:txBody>
                    <a:bodyPr/>
                    <a:lstStyle/>
                    <a:p>
                      <a:pPr algn="ctr"/>
                      <a:r>
                        <a:rPr lang="zh-CN" altLang="en-US" sz="1400" dirty="0">
                          <a:latin typeface="微软雅黑" panose="020B0503020204020204" charset="-122"/>
                          <a:ea typeface="微软雅黑" panose="020B0503020204020204" charset="-122"/>
                        </a:rPr>
                        <a:t>一线治疗药物为丙戊酸、</a:t>
                      </a:r>
                      <a:r>
                        <a:rPr lang="zh-CN" altLang="en-US" sz="1400" b="1" dirty="0">
                          <a:latin typeface="微软雅黑" panose="020B0503020204020204" charset="-122"/>
                          <a:ea typeface="微软雅黑" panose="020B0503020204020204" charset="-122"/>
                        </a:rPr>
                        <a:t>托吡酯</a:t>
                      </a:r>
                      <a:r>
                        <a:rPr lang="zh-CN" altLang="en-US" sz="1400" dirty="0">
                          <a:latin typeface="微软雅黑" panose="020B0503020204020204" charset="-122"/>
                          <a:ea typeface="微软雅黑" panose="020B0503020204020204" charset="-122"/>
                        </a:rPr>
                        <a:t>、左乙拉西坦</a:t>
                      </a:r>
                      <a:endParaRPr lang="zh-CN" altLang="en-US" sz="1400" dirty="0">
                        <a:latin typeface="微软雅黑" panose="020B0503020204020204" charset="-122"/>
                        <a:ea typeface="微软雅黑" panose="020B0503020204020204" charset="-122"/>
                      </a:endParaRPr>
                    </a:p>
                  </a:txBody>
                  <a:tcPr anchor="ctr"/>
                </a:tc>
              </a:tr>
              <a:tr h="402590">
                <a:tc vMerge="1">
                  <a:tcPr/>
                </a:tc>
                <a:tc>
                  <a:txBody>
                    <a:bodyPr/>
                    <a:p>
                      <a:pPr algn="ctr">
                        <a:buNone/>
                      </a:pPr>
                      <a:r>
                        <a:rPr lang="zh-CN" altLang="en-US" sz="1400" dirty="0">
                          <a:latin typeface="微软雅黑" panose="020B0503020204020204" charset="-122"/>
                          <a:ea typeface="微软雅黑" panose="020B0503020204020204" charset="-122"/>
                          <a:cs typeface="微软雅黑" panose="020B0503020204020204" charset="-122"/>
                        </a:rPr>
                        <a:t>2013关于成人癫痫患者长程管理的专家共识</a:t>
                      </a:r>
                      <a:endParaRPr lang="zh-CN" altLang="en-US" sz="1400" dirty="0">
                        <a:latin typeface="微软雅黑" panose="020B0503020204020204" charset="-122"/>
                        <a:ea typeface="微软雅黑" panose="020B0503020204020204" charset="-122"/>
                        <a:cs typeface="微软雅黑" panose="020B0503020204020204" charset="-122"/>
                      </a:endParaRPr>
                    </a:p>
                  </a:txBody>
                  <a:tcPr anchor="ctr"/>
                </a:tc>
                <a:tc>
                  <a:txBody>
                    <a:bodyPr/>
                    <a:p>
                      <a:pPr algn="ctr">
                        <a:buNone/>
                      </a:pPr>
                      <a:r>
                        <a:rPr lang="zh-CN" altLang="en-US" sz="1400" dirty="0">
                          <a:latin typeface="微软雅黑" panose="020B0503020204020204" charset="-122"/>
                          <a:ea typeface="微软雅黑" panose="020B0503020204020204" charset="-122"/>
                        </a:rPr>
                        <a:t>首选药物为</a:t>
                      </a:r>
                      <a:r>
                        <a:rPr lang="zh-CN" altLang="en-US" sz="1400" dirty="0">
                          <a:latin typeface="微软雅黑" panose="020B0503020204020204" charset="-122"/>
                          <a:ea typeface="微软雅黑" panose="020B0503020204020204" charset="-122"/>
                          <a:sym typeface="+mn-ea"/>
                        </a:rPr>
                        <a:t>丙戊酸，一线药物为</a:t>
                      </a:r>
                      <a:r>
                        <a:rPr lang="zh-CN" altLang="en-US" sz="1400" b="1" dirty="0">
                          <a:latin typeface="微软雅黑" panose="020B0503020204020204" charset="-122"/>
                          <a:ea typeface="微软雅黑" panose="020B0503020204020204" charset="-122"/>
                          <a:sym typeface="+mn-ea"/>
                        </a:rPr>
                        <a:t>托吡酯和</a:t>
                      </a:r>
                      <a:r>
                        <a:rPr lang="zh-CN" altLang="en-US" sz="1400" dirty="0">
                          <a:latin typeface="微软雅黑" panose="020B0503020204020204" charset="-122"/>
                          <a:ea typeface="微软雅黑" panose="020B0503020204020204" charset="-122"/>
                          <a:sym typeface="+mn-ea"/>
                        </a:rPr>
                        <a:t>左乙拉西坦</a:t>
                      </a:r>
                      <a:endParaRPr lang="zh-CN" altLang="en-US" sz="1400" dirty="0">
                        <a:latin typeface="微软雅黑" panose="020B0503020204020204" charset="-122"/>
                        <a:ea typeface="微软雅黑" panose="020B0503020204020204" charset="-122"/>
                        <a:sym typeface="+mn-ea"/>
                      </a:endParaRPr>
                    </a:p>
                  </a:txBody>
                  <a:tcPr anchor="ctr"/>
                </a:tc>
              </a:tr>
              <a:tr h="402590">
                <a:tc vMerge="1">
                  <a:tcPr anchor="ctr"/>
                </a:tc>
                <a:tc>
                  <a:txBody>
                    <a:bodyPr/>
                    <a:lstStyle/>
                    <a:p>
                      <a:pPr algn="ctr"/>
                      <a:r>
                        <a:rPr lang="en-US" altLang="zh-CN" sz="1400" dirty="0">
                          <a:latin typeface="微软雅黑" panose="020B0503020204020204" charset="-122"/>
                          <a:ea typeface="微软雅黑" panose="020B0503020204020204" charset="-122"/>
                          <a:cs typeface="微软雅黑" panose="020B0503020204020204" charset="-122"/>
                        </a:rPr>
                        <a:t>2025NICE</a:t>
                      </a:r>
                      <a:r>
                        <a:rPr lang="zh-CN" altLang="en-US" sz="1400" dirty="0">
                          <a:latin typeface="微软雅黑" panose="020B0503020204020204" charset="-122"/>
                          <a:ea typeface="微软雅黑" panose="020B0503020204020204" charset="-122"/>
                          <a:cs typeface="微软雅黑" panose="020B0503020204020204" charset="-122"/>
                        </a:rPr>
                        <a:t>成人和儿童癫痫护理的诊断和管理指南</a:t>
                      </a:r>
                      <a:endParaRPr lang="zh-CN" altLang="en-US" sz="1400" dirty="0">
                        <a:latin typeface="微软雅黑" panose="020B0503020204020204" charset="-122"/>
                        <a:ea typeface="微软雅黑" panose="020B0503020204020204" charset="-122"/>
                        <a:cs typeface="微软雅黑" panose="020B0503020204020204" charset="-122"/>
                      </a:endParaRPr>
                    </a:p>
                  </a:txBody>
                  <a:tcPr anchor="ctr"/>
                </a:tc>
                <a:tc>
                  <a:txBody>
                    <a:bodyPr/>
                    <a:lstStyle/>
                    <a:p>
                      <a:pPr algn="ctr"/>
                      <a:r>
                        <a:rPr lang="zh-CN" altLang="en-US" sz="1400" b="1" dirty="0">
                          <a:latin typeface="微软雅黑" panose="020B0503020204020204" charset="-122"/>
                          <a:ea typeface="微软雅黑" panose="020B0503020204020204" charset="-122"/>
                        </a:rPr>
                        <a:t>托吡酯</a:t>
                      </a:r>
                      <a:r>
                        <a:rPr lang="zh-CN" altLang="en-US" sz="1400" dirty="0">
                          <a:latin typeface="微软雅黑" panose="020B0503020204020204" charset="-122"/>
                          <a:ea typeface="微软雅黑" panose="020B0503020204020204" charset="-122"/>
                        </a:rPr>
                        <a:t>、左乙拉西坦和丙戊酸钠为一线治疗药物</a:t>
                      </a:r>
                      <a:endParaRPr lang="zh-CN" altLang="en-US" sz="1400" dirty="0">
                        <a:latin typeface="微软雅黑" panose="020B0503020204020204" charset="-122"/>
                        <a:ea typeface="微软雅黑" panose="020B0503020204020204" charset="-122"/>
                      </a:endParaRPr>
                    </a:p>
                  </a:txBody>
                  <a:tcPr anchor="ctr"/>
                </a:tc>
              </a:tr>
              <a:tr h="402590">
                <a:tc>
                  <a:txBody>
                    <a:bodyPr/>
                    <a:lstStyle/>
                    <a:p>
                      <a:pPr algn="ctr"/>
                      <a:r>
                        <a:rPr lang="zh-CN" altLang="en-US" sz="1400" dirty="0">
                          <a:latin typeface="微软雅黑" panose="020B0503020204020204" charset="-122"/>
                          <a:ea typeface="微软雅黑" panose="020B0503020204020204" charset="-122"/>
                          <a:cs typeface="微软雅黑" panose="020B0503020204020204" charset="-122"/>
                        </a:rPr>
                        <a:t>全面强直</a:t>
                      </a:r>
                      <a:r>
                        <a:rPr lang="en-US" altLang="zh-CN" sz="1400" dirty="0">
                          <a:latin typeface="微软雅黑" panose="020B0503020204020204" charset="-122"/>
                          <a:ea typeface="微软雅黑" panose="020B0503020204020204" charset="-122"/>
                          <a:cs typeface="微软雅黑" panose="020B0503020204020204" charset="-122"/>
                        </a:rPr>
                        <a:t>-</a:t>
                      </a:r>
                      <a:r>
                        <a:rPr lang="zh-CN" altLang="en-US" sz="1400" dirty="0">
                          <a:latin typeface="微软雅黑" panose="020B0503020204020204" charset="-122"/>
                          <a:ea typeface="微软雅黑" panose="020B0503020204020204" charset="-122"/>
                          <a:cs typeface="微软雅黑" panose="020B0503020204020204" charset="-122"/>
                        </a:rPr>
                        <a:t>阵挛发作</a:t>
                      </a:r>
                      <a:endParaRPr lang="zh-CN" altLang="en-US" sz="1400" dirty="0">
                        <a:latin typeface="微软雅黑" panose="020B0503020204020204" charset="-122"/>
                        <a:ea typeface="微软雅黑" panose="020B0503020204020204" charset="-122"/>
                        <a:cs typeface="微软雅黑" panose="020B0503020204020204" charset="-122"/>
                      </a:endParaRPr>
                    </a:p>
                  </a:txBody>
                  <a:tcPr anchor="ctr"/>
                </a:tc>
                <a:tc>
                  <a:txBody>
                    <a:bodyPr/>
                    <a:lstStyle/>
                    <a:p>
                      <a:pPr algn="ctr"/>
                      <a:r>
                        <a:rPr lang="en-US" altLang="zh-CN" sz="1400" dirty="0">
                          <a:latin typeface="微软雅黑" panose="020B0503020204020204" charset="-122"/>
                          <a:ea typeface="微软雅黑" panose="020B0503020204020204" charset="-122"/>
                          <a:cs typeface="微软雅黑" panose="020B0503020204020204" charset="-122"/>
                        </a:rPr>
                        <a:t>2011</a:t>
                      </a:r>
                      <a:r>
                        <a:rPr lang="zh-CN" altLang="en-US" sz="1400" dirty="0">
                          <a:latin typeface="微软雅黑" panose="020B0503020204020204" charset="-122"/>
                          <a:ea typeface="微软雅黑" panose="020B0503020204020204" charset="-122"/>
                          <a:cs typeface="微软雅黑" panose="020B0503020204020204" charset="-122"/>
                        </a:rPr>
                        <a:t>中国抗癫痫药物应用专家共识</a:t>
                      </a:r>
                      <a:endParaRPr lang="zh-CN" altLang="en-US" sz="1400" dirty="0">
                        <a:latin typeface="微软雅黑" panose="020B0503020204020204" charset="-122"/>
                        <a:ea typeface="微软雅黑" panose="020B0503020204020204" charset="-122"/>
                        <a:cs typeface="微软雅黑" panose="020B0503020204020204" charset="-122"/>
                      </a:endParaRPr>
                    </a:p>
                  </a:txBody>
                  <a:tcPr anchor="ctr"/>
                </a:tc>
                <a:tc>
                  <a:txBody>
                    <a:bodyPr/>
                    <a:lstStyle/>
                    <a:p>
                      <a:pPr algn="ctr"/>
                      <a:r>
                        <a:rPr lang="zh-CN" altLang="en-US" sz="1400" dirty="0">
                          <a:latin typeface="微软雅黑" panose="020B0503020204020204" charset="-122"/>
                          <a:ea typeface="微软雅黑" panose="020B0503020204020204" charset="-122"/>
                        </a:rPr>
                        <a:t>一线药物除丙戊酸外，还有</a:t>
                      </a:r>
                      <a:r>
                        <a:rPr lang="zh-CN" altLang="en-US" sz="1400" b="1" dirty="0">
                          <a:latin typeface="微软雅黑" panose="020B0503020204020204" charset="-122"/>
                          <a:ea typeface="微软雅黑" panose="020B0503020204020204" charset="-122"/>
                        </a:rPr>
                        <a:t>托吡酯</a:t>
                      </a:r>
                      <a:r>
                        <a:rPr lang="zh-CN" altLang="en-US" sz="1400" dirty="0">
                          <a:latin typeface="微软雅黑" panose="020B0503020204020204" charset="-122"/>
                          <a:ea typeface="微软雅黑" panose="020B0503020204020204" charset="-122"/>
                        </a:rPr>
                        <a:t>和拉莫三嗪</a:t>
                      </a:r>
                      <a:endParaRPr lang="zh-CN" altLang="en-US" sz="1400" dirty="0">
                        <a:latin typeface="微软雅黑" panose="020B0503020204020204" charset="-122"/>
                        <a:ea typeface="微软雅黑" panose="020B0503020204020204" charset="-122"/>
                      </a:endParaRPr>
                    </a:p>
                  </a:txBody>
                  <a:tcPr anchor="ctr"/>
                </a:tc>
              </a:tr>
            </a:tbl>
          </a:graphicData>
        </a:graphic>
      </p:graphicFrame>
      <p:graphicFrame>
        <p:nvGraphicFramePr>
          <p:cNvPr id="5" name="表格 4"/>
          <p:cNvGraphicFramePr>
            <a:graphicFrameLocks noGrp="1"/>
          </p:cNvGraphicFramePr>
          <p:nvPr>
            <p:custDataLst>
              <p:tags r:id="rId2"/>
            </p:custDataLst>
          </p:nvPr>
        </p:nvGraphicFramePr>
        <p:xfrm>
          <a:off x="828675" y="3826510"/>
          <a:ext cx="10569575" cy="2160270"/>
        </p:xfrm>
        <a:graphic>
          <a:graphicData uri="http://schemas.openxmlformats.org/drawingml/2006/table">
            <a:tbl>
              <a:tblPr firstRow="1" bandRow="1">
                <a:tableStyleId>{5C22544A-7EE6-4342-B048-85BDC9FD1C3A}</a:tableStyleId>
              </a:tblPr>
              <a:tblGrid>
                <a:gridCol w="1944370"/>
                <a:gridCol w="4351655"/>
                <a:gridCol w="4273550"/>
              </a:tblGrid>
              <a:tr h="459740">
                <a:tc>
                  <a:txBody>
                    <a:bodyPr/>
                    <a:lstStyle/>
                    <a:p>
                      <a:pPr algn="ctr"/>
                      <a:r>
                        <a:rPr lang="zh-CN" altLang="en-US" sz="1400" dirty="0">
                          <a:latin typeface="微软雅黑" panose="020B0503020204020204" charset="-122"/>
                          <a:ea typeface="微软雅黑" panose="020B0503020204020204" charset="-122"/>
                        </a:rPr>
                        <a:t>癫痫综合征类型</a:t>
                      </a:r>
                      <a:endParaRPr lang="zh-CN" altLang="en-US" sz="1400" dirty="0">
                        <a:latin typeface="微软雅黑" panose="020B0503020204020204" charset="-122"/>
                        <a:ea typeface="微软雅黑" panose="020B0503020204020204" charset="-122"/>
                      </a:endParaRPr>
                    </a:p>
                  </a:txBody>
                  <a:tcPr anchor="ctr"/>
                </a:tc>
                <a:tc>
                  <a:txBody>
                    <a:bodyPr/>
                    <a:lstStyle/>
                    <a:p>
                      <a:pPr algn="ctr"/>
                      <a:r>
                        <a:rPr lang="zh-CN" altLang="en-US" sz="1400" dirty="0">
                          <a:latin typeface="微软雅黑" panose="020B0503020204020204" charset="-122"/>
                          <a:ea typeface="微软雅黑" panose="020B0503020204020204" charset="-122"/>
                        </a:rPr>
                        <a:t>指南共识</a:t>
                      </a:r>
                      <a:endParaRPr lang="zh-CN" altLang="en-US" sz="1400" dirty="0">
                        <a:latin typeface="微软雅黑" panose="020B0503020204020204" charset="-122"/>
                        <a:ea typeface="微软雅黑" panose="020B0503020204020204" charset="-122"/>
                      </a:endParaRPr>
                    </a:p>
                  </a:txBody>
                  <a:tcPr anchor="ctr"/>
                </a:tc>
                <a:tc>
                  <a:txBody>
                    <a:bodyPr/>
                    <a:lstStyle/>
                    <a:p>
                      <a:pPr algn="ctr"/>
                      <a:r>
                        <a:rPr lang="zh-CN" altLang="en-US" sz="1400" dirty="0">
                          <a:latin typeface="微软雅黑" panose="020B0503020204020204" charset="-122"/>
                          <a:ea typeface="微软雅黑" panose="020B0503020204020204" charset="-122"/>
                        </a:rPr>
                        <a:t>推荐内容</a:t>
                      </a:r>
                      <a:endParaRPr lang="zh-CN" altLang="en-US" sz="1400" dirty="0">
                        <a:latin typeface="微软雅黑" panose="020B0503020204020204" charset="-122"/>
                        <a:ea typeface="微软雅黑" panose="020B0503020204020204" charset="-122"/>
                      </a:endParaRPr>
                    </a:p>
                  </a:txBody>
                  <a:tcPr anchor="ctr"/>
                </a:tc>
              </a:tr>
              <a:tr h="459740">
                <a:tc>
                  <a:txBody>
                    <a:bodyPr/>
                    <a:lstStyle/>
                    <a:p>
                      <a:pPr algn="ctr"/>
                      <a:r>
                        <a:rPr lang="zh-CN" altLang="en-US" sz="1400" dirty="0">
                          <a:latin typeface="微软雅黑" panose="020B0503020204020204" charset="-122"/>
                          <a:ea typeface="微软雅黑" panose="020B0503020204020204" charset="-122"/>
                          <a:cs typeface="微软雅黑" panose="020B0503020204020204" charset="-122"/>
                        </a:rPr>
                        <a:t>肌阵挛</a:t>
                      </a:r>
                      <a:r>
                        <a:rPr lang="en-US" altLang="zh-CN" sz="1400" dirty="0">
                          <a:latin typeface="微软雅黑" panose="020B0503020204020204" charset="-122"/>
                          <a:ea typeface="微软雅黑" panose="020B0503020204020204" charset="-122"/>
                          <a:cs typeface="微软雅黑" panose="020B0503020204020204" charset="-122"/>
                        </a:rPr>
                        <a:t>-</a:t>
                      </a:r>
                      <a:r>
                        <a:rPr lang="zh-CN" altLang="en-US" sz="1400" dirty="0">
                          <a:latin typeface="微软雅黑" panose="020B0503020204020204" charset="-122"/>
                          <a:ea typeface="微软雅黑" panose="020B0503020204020204" charset="-122"/>
                          <a:cs typeface="微软雅黑" panose="020B0503020204020204" charset="-122"/>
                        </a:rPr>
                        <a:t>失张力癫痫</a:t>
                      </a:r>
                      <a:endParaRPr lang="zh-CN" altLang="en-US" sz="1400" dirty="0">
                        <a:latin typeface="微软雅黑" panose="020B0503020204020204" charset="-122"/>
                        <a:ea typeface="微软雅黑" panose="020B0503020204020204" charset="-122"/>
                        <a:cs typeface="微软雅黑" panose="020B0503020204020204" charset="-122"/>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defRPr/>
                      </a:pPr>
                      <a:r>
                        <a:rPr lang="zh-CN" altLang="en-US" sz="1400" dirty="0">
                          <a:latin typeface="微软雅黑" panose="020B0503020204020204" charset="-122"/>
                          <a:ea typeface="微软雅黑" panose="020B0503020204020204" charset="-122"/>
                          <a:cs typeface="微软雅黑" panose="020B0503020204020204" charset="-122"/>
                        </a:rPr>
                        <a:t>临床诊疗指南，癫痫病分册，</a:t>
                      </a:r>
                      <a:r>
                        <a:rPr lang="en-US" altLang="zh-CN" sz="1400" dirty="0">
                          <a:latin typeface="微软雅黑" panose="020B0503020204020204" charset="-122"/>
                          <a:ea typeface="微软雅黑" panose="020B0503020204020204" charset="-122"/>
                          <a:cs typeface="微软雅黑" panose="020B0503020204020204" charset="-122"/>
                        </a:rPr>
                        <a:t>2023</a:t>
                      </a:r>
                      <a:r>
                        <a:rPr lang="zh-CN" altLang="en-US" sz="1400" dirty="0">
                          <a:latin typeface="微软雅黑" panose="020B0503020204020204" charset="-122"/>
                          <a:ea typeface="微软雅黑" panose="020B0503020204020204" charset="-122"/>
                          <a:cs typeface="微软雅黑" panose="020B0503020204020204" charset="-122"/>
                        </a:rPr>
                        <a:t>修订版</a:t>
                      </a:r>
                      <a:endParaRPr lang="zh-CN" altLang="en-US" sz="1400" dirty="0">
                        <a:latin typeface="微软雅黑" panose="020B0503020204020204" charset="-122"/>
                        <a:ea typeface="微软雅黑" panose="020B0503020204020204" charset="-122"/>
                        <a:cs typeface="微软雅黑" panose="020B0503020204020204" charset="-122"/>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defRPr/>
                      </a:pPr>
                      <a:r>
                        <a:rPr lang="zh-CN" altLang="en-US" sz="1400" b="1" dirty="0">
                          <a:latin typeface="微软雅黑" panose="020B0503020204020204" charset="-122"/>
                          <a:ea typeface="微软雅黑" panose="020B0503020204020204" charset="-122"/>
                        </a:rPr>
                        <a:t>托吡酯为一线治疗药物</a:t>
                      </a:r>
                      <a:endParaRPr lang="zh-CN" altLang="en-US" sz="1400" b="1" dirty="0">
                        <a:latin typeface="微软雅黑" panose="020B0503020204020204" charset="-122"/>
                        <a:ea typeface="微软雅黑" panose="020B0503020204020204" charset="-122"/>
                      </a:endParaRPr>
                    </a:p>
                  </a:txBody>
                  <a:tcPr anchor="ctr"/>
                </a:tc>
              </a:tr>
              <a:tr h="459105">
                <a:tc>
                  <a:txBody>
                    <a:bodyPr/>
                    <a:lstStyle/>
                    <a:p>
                      <a:pPr algn="ctr"/>
                      <a:r>
                        <a:rPr lang="zh-CN" altLang="en-US" sz="1400" dirty="0">
                          <a:latin typeface="微软雅黑" panose="020B0503020204020204" charset="-122"/>
                          <a:ea typeface="微软雅黑" panose="020B0503020204020204" charset="-122"/>
                        </a:rPr>
                        <a:t>特发性全面性癫痫</a:t>
                      </a:r>
                      <a:endParaRPr lang="zh-CN" altLang="en-US" sz="1400" dirty="0">
                        <a:latin typeface="微软雅黑" panose="020B0503020204020204" charset="-122"/>
                        <a:ea typeface="微软雅黑" panose="020B0503020204020204" charset="-122"/>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defRPr/>
                      </a:pPr>
                      <a:r>
                        <a:rPr lang="en-US" altLang="zh-CN" sz="1400" dirty="0">
                          <a:latin typeface="微软雅黑" panose="020B0503020204020204" charset="-122"/>
                          <a:ea typeface="微软雅黑" panose="020B0503020204020204" charset="-122"/>
                          <a:cs typeface="微软雅黑" panose="020B0503020204020204" charset="-122"/>
                        </a:rPr>
                        <a:t>2025NICE</a:t>
                      </a:r>
                      <a:r>
                        <a:rPr lang="zh-CN" altLang="en-US" sz="1400" dirty="0">
                          <a:latin typeface="微软雅黑" panose="020B0503020204020204" charset="-122"/>
                          <a:ea typeface="微软雅黑" panose="020B0503020204020204" charset="-122"/>
                          <a:cs typeface="微软雅黑" panose="020B0503020204020204" charset="-122"/>
                        </a:rPr>
                        <a:t>成人和儿童癫痫护理的诊断和管理指南</a:t>
                      </a:r>
                      <a:endParaRPr lang="zh-CN" altLang="en-US" sz="1400" dirty="0">
                        <a:latin typeface="微软雅黑" panose="020B0503020204020204" charset="-122"/>
                        <a:ea typeface="微软雅黑" panose="020B0503020204020204" charset="-122"/>
                        <a:cs typeface="微软雅黑" panose="020B0503020204020204" charset="-122"/>
                      </a:endParaRPr>
                    </a:p>
                  </a:txBody>
                  <a:tcPr anchor="ctr"/>
                </a:tc>
                <a:tc>
                  <a:txBody>
                    <a:bodyPr/>
                    <a:lstStyle/>
                    <a:p>
                      <a:pPr algn="ctr"/>
                      <a:r>
                        <a:rPr lang="zh-CN" altLang="en-US" sz="1400" b="1" dirty="0">
                          <a:latin typeface="微软雅黑" panose="020B0503020204020204" charset="-122"/>
                          <a:ea typeface="微软雅黑" panose="020B0503020204020204" charset="-122"/>
                        </a:rPr>
                        <a:t>托吡酯</a:t>
                      </a:r>
                      <a:r>
                        <a:rPr lang="zh-CN" altLang="en-US" sz="1400" dirty="0">
                          <a:latin typeface="微软雅黑" panose="020B0503020204020204" charset="-122"/>
                          <a:ea typeface="微软雅黑" panose="020B0503020204020204" charset="-122"/>
                        </a:rPr>
                        <a:t>、拉莫三嗪、丙戊酸钠为一线治疗药物</a:t>
                      </a:r>
                      <a:endParaRPr lang="zh-CN" altLang="en-US" sz="1400" dirty="0">
                        <a:latin typeface="微软雅黑" panose="020B0503020204020204" charset="-122"/>
                        <a:ea typeface="微软雅黑" panose="020B0503020204020204" charset="-122"/>
                      </a:endParaRPr>
                    </a:p>
                  </a:txBody>
                  <a:tcPr anchor="ctr"/>
                </a:tc>
              </a:tr>
              <a:tr h="781685">
                <a:tc>
                  <a:txBody>
                    <a:bodyPr/>
                    <a:lstStyle/>
                    <a:p>
                      <a:pPr algn="ctr"/>
                      <a:r>
                        <a:rPr lang="zh-CN" altLang="en-US" sz="1400" dirty="0">
                          <a:latin typeface="微软雅黑" panose="020B0503020204020204" charset="-122"/>
                          <a:ea typeface="微软雅黑" panose="020B0503020204020204" charset="-122"/>
                        </a:rPr>
                        <a:t>局灶性癫痫</a:t>
                      </a:r>
                      <a:endParaRPr lang="zh-CN" altLang="en-US" sz="1400" dirty="0">
                        <a:latin typeface="微软雅黑" panose="020B0503020204020204" charset="-122"/>
                        <a:ea typeface="微软雅黑" panose="020B0503020204020204" charset="-122"/>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defRPr/>
                      </a:pPr>
                      <a:r>
                        <a:rPr lang="en-US" altLang="zh-CN" sz="1400" dirty="0">
                          <a:latin typeface="微软雅黑" panose="020B0503020204020204" charset="-122"/>
                          <a:ea typeface="微软雅黑" panose="020B0503020204020204" charset="-122"/>
                          <a:cs typeface="微软雅黑" panose="020B0503020204020204" charset="-122"/>
                        </a:rPr>
                        <a:t>2011</a:t>
                      </a:r>
                      <a:r>
                        <a:rPr lang="zh-CN" altLang="en-US" sz="1400" dirty="0">
                          <a:latin typeface="微软雅黑" panose="020B0503020204020204" charset="-122"/>
                          <a:ea typeface="微软雅黑" panose="020B0503020204020204" charset="-122"/>
                          <a:cs typeface="微软雅黑" panose="020B0503020204020204" charset="-122"/>
                        </a:rPr>
                        <a:t>中国抗癫痫药物应用专家共识</a:t>
                      </a:r>
                      <a:endParaRPr lang="zh-CN" altLang="en-US" sz="1400" dirty="0">
                        <a:latin typeface="微软雅黑" panose="020B0503020204020204" charset="-122"/>
                        <a:ea typeface="微软雅黑" panose="020B0503020204020204" charset="-122"/>
                        <a:cs typeface="微软雅黑" panose="020B0503020204020204" charset="-122"/>
                      </a:endParaRPr>
                    </a:p>
                  </a:txBody>
                  <a:tcPr anchor="ctr"/>
                </a:tc>
                <a:tc>
                  <a:txBody>
                    <a:bodyPr/>
                    <a:lstStyle/>
                    <a:p>
                      <a:pPr algn="ctr"/>
                      <a:r>
                        <a:rPr lang="zh-CN" altLang="en-US" sz="1400" dirty="0">
                          <a:latin typeface="微软雅黑" panose="020B0503020204020204" charset="-122"/>
                          <a:ea typeface="微软雅黑" panose="020B0503020204020204" charset="-122"/>
                        </a:rPr>
                        <a:t>一线药物为</a:t>
                      </a:r>
                      <a:r>
                        <a:rPr lang="zh-CN" altLang="en-US" sz="1400" b="1" dirty="0">
                          <a:latin typeface="微软雅黑" panose="020B0503020204020204" charset="-122"/>
                          <a:ea typeface="微软雅黑" panose="020B0503020204020204" charset="-122"/>
                        </a:rPr>
                        <a:t>托吡酯</a:t>
                      </a:r>
                      <a:r>
                        <a:rPr lang="zh-CN" altLang="en-US" sz="1400" dirty="0">
                          <a:latin typeface="微软雅黑" panose="020B0503020204020204" charset="-122"/>
                          <a:ea typeface="微软雅黑" panose="020B0503020204020204" charset="-122"/>
                        </a:rPr>
                        <a:t>、卡马西平、莫卡西平、拉莫三嗪、左乙拉西坦</a:t>
                      </a:r>
                      <a:endParaRPr lang="zh-CN" altLang="en-US" sz="1400" dirty="0">
                        <a:latin typeface="微软雅黑" panose="020B0503020204020204" charset="-122"/>
                        <a:ea typeface="微软雅黑" panose="020B0503020204020204" charset="-122"/>
                      </a:endParaRPr>
                    </a:p>
                  </a:txBody>
                  <a:tcPr anchor="ct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840105" y="1004570"/>
            <a:ext cx="5008880" cy="5452745"/>
          </a:xfrm>
          <a:prstGeom prst="rect">
            <a:avLst/>
          </a:prstGeom>
          <a:solidFill>
            <a:schemeClr val="accent1">
              <a:lumMod val="75000"/>
            </a:schemeClr>
          </a:solidFill>
        </p:spPr>
        <p:txBody>
          <a:bodyPr wrap="square" anchor="ctr" anchorCtr="0">
            <a:noAutofit/>
          </a:bodyPr>
          <a:p>
            <a:pPr marL="285750" indent="-285750">
              <a:lnSpc>
                <a:spcPct val="140000"/>
              </a:lnSpc>
              <a:buFont typeface="Wingdings" panose="05000000000000000000" charset="0"/>
              <a:buChar char="Ø"/>
            </a:pPr>
            <a:r>
              <a:rPr lang="zh-CN" altLang="en-US" sz="1600">
                <a:solidFill>
                  <a:schemeClr val="bg1"/>
                </a:solidFill>
                <a:latin typeface="微软雅黑" panose="020B0503020204020204" charset="-122"/>
                <a:ea typeface="微软雅黑" panose="020B0503020204020204" charset="-122"/>
                <a:cs typeface="微软雅黑" panose="020B0503020204020204" charset="-122"/>
              </a:rPr>
              <a:t>托吡酯相关副作用常见的有：感觉异常、厌食、体重下降、味觉障碍、腹泻、记忆困难、感觉减退和恶心等，另外泌尿系结石也是需要关注的不良事件及禁忌症</a:t>
            </a:r>
            <a:endParaRPr lang="zh-CN" altLang="en-US" sz="1600">
              <a:solidFill>
                <a:schemeClr val="bg1"/>
              </a:solidFill>
              <a:latin typeface="微软雅黑" panose="020B0503020204020204" charset="-122"/>
              <a:ea typeface="微软雅黑" panose="020B0503020204020204" charset="-122"/>
              <a:cs typeface="微软雅黑" panose="020B0503020204020204" charset="-122"/>
            </a:endParaRPr>
          </a:p>
          <a:p>
            <a:pPr marL="285750" indent="-285750">
              <a:lnSpc>
                <a:spcPct val="140000"/>
              </a:lnSpc>
              <a:buFont typeface="Wingdings" panose="05000000000000000000" charset="0"/>
              <a:buChar char="Ø"/>
            </a:pPr>
            <a:r>
              <a:rPr lang="zh-CN" altLang="en-US" sz="1600">
                <a:solidFill>
                  <a:schemeClr val="bg1"/>
                </a:solidFill>
                <a:latin typeface="微软雅黑" panose="020B0503020204020204" charset="-122"/>
                <a:ea typeface="微软雅黑" panose="020B0503020204020204" charset="-122"/>
                <a:cs typeface="微软雅黑" panose="020B0503020204020204" charset="-122"/>
                <a:sym typeface="+mn-ea"/>
              </a:rPr>
              <a:t>一项研究比较了托吡酯与丙戊酸单药治疗在青少年肌阵挛发作（juvenile myoclonic epilepsy，JME）中的安全性与有效性，纳入了28 例 JME 患者，在12 周的维持期内，托吡酯的癫痫无发作率高于丙戊酸，提示托吡酯在青少年肌阵挛癫痫中具有较好的安全性与有效性。另一项研究同样证实，在JME 患者中，托吡酯可以用来替换丙戊酸且具有更少的不良反应</a:t>
            </a:r>
            <a:endParaRPr lang="zh-CN" altLang="en-US" sz="1600">
              <a:solidFill>
                <a:schemeClr val="bg1"/>
              </a:solidFill>
              <a:latin typeface="微软雅黑" panose="020B0503020204020204" charset="-122"/>
              <a:ea typeface="微软雅黑" panose="020B0503020204020204" charset="-122"/>
              <a:cs typeface="微软雅黑" panose="020B0503020204020204" charset="-122"/>
              <a:sym typeface="+mn-ea"/>
            </a:endParaRPr>
          </a:p>
          <a:p>
            <a:pPr marL="285750" indent="-285750">
              <a:lnSpc>
                <a:spcPct val="140000"/>
              </a:lnSpc>
              <a:buFont typeface="Wingdings" panose="05000000000000000000" charset="0"/>
              <a:buChar char="Ø"/>
            </a:pPr>
            <a:r>
              <a:rPr lang="zh-CN" altLang="en-US" sz="1600">
                <a:solidFill>
                  <a:schemeClr val="bg1"/>
                </a:solidFill>
                <a:latin typeface="微软雅黑" panose="020B0503020204020204" charset="-122"/>
                <a:ea typeface="微软雅黑" panose="020B0503020204020204" charset="-122"/>
                <a:cs typeface="微软雅黑" panose="020B0503020204020204" charset="-122"/>
                <a:sym typeface="+mn-ea"/>
              </a:rPr>
              <a:t>总体而言，托吡酯的安全性可控，易耐受，不良反应一般为轻度到中度，且有一 定的自限性，一般采用较低的起始剂量、缓慢增量及避免有效剂量过大可减少不良反应的发生</a:t>
            </a:r>
            <a:endParaRPr lang="zh-CN" altLang="en-US" sz="1600">
              <a:solidFill>
                <a:schemeClr val="bg1"/>
              </a:solidFill>
              <a:latin typeface="微软雅黑" panose="020B0503020204020204" charset="-122"/>
              <a:ea typeface="微软雅黑" panose="020B0503020204020204" charset="-122"/>
              <a:cs typeface="微软雅黑" panose="020B0503020204020204" charset="-122"/>
            </a:endParaRPr>
          </a:p>
        </p:txBody>
      </p:sp>
      <p:graphicFrame>
        <p:nvGraphicFramePr>
          <p:cNvPr id="6" name="表格 5"/>
          <p:cNvGraphicFramePr/>
          <p:nvPr>
            <p:custDataLst>
              <p:tags r:id="rId1"/>
            </p:custDataLst>
          </p:nvPr>
        </p:nvGraphicFramePr>
        <p:xfrm>
          <a:off x="6743700" y="1125220"/>
          <a:ext cx="4290695" cy="5571490"/>
        </p:xfrm>
        <a:graphic>
          <a:graphicData uri="http://schemas.openxmlformats.org/drawingml/2006/table">
            <a:tbl>
              <a:tblPr bandRow="1">
                <a:tableStyleId>{B301B821-A1FF-4177-AEE7-76D212191A09}</a:tableStyleId>
              </a:tblPr>
              <a:tblGrid>
                <a:gridCol w="2132965"/>
                <a:gridCol w="2157730"/>
              </a:tblGrid>
              <a:tr h="158750">
                <a:tc gridSpan="2">
                  <a:txBody>
                    <a:bodyPr/>
                    <a:p>
                      <a:pPr algn="l" fontAlgn="ctr"/>
                      <a:r>
                        <a:rPr lang="zh-CN" altLang="en-US" sz="800" b="1">
                          <a:latin typeface="微软雅黑" panose="020B0503020204020204" charset="-122"/>
                          <a:ea typeface="微软雅黑" panose="020B0503020204020204" charset="-122"/>
                        </a:rPr>
                        <a:t>感染</a:t>
                      </a:r>
                      <a:endParaRPr lang="zh-CN" altLang="en-US" sz="800" b="1">
                        <a:latin typeface="微软雅黑" panose="020B0503020204020204" charset="-122"/>
                        <a:ea typeface="微软雅黑" panose="020B0503020204020204" charset="-122"/>
                      </a:endParaRPr>
                    </a:p>
                  </a:txBody>
                  <a:tcPr marL="5080" marR="5080" marT="5080" marB="0" anchor="ctr" anchorCtr="0"/>
                </a:tc>
                <a:tc hMerge="1">
                  <a:tcPr/>
                </a:tc>
              </a:tr>
              <a:tr h="145415">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鼻咽炎</a:t>
                      </a:r>
                      <a:endParaRPr lang="zh-CN" altLang="en-US" sz="800">
                        <a:latin typeface="微软雅黑" panose="020B0503020204020204" charset="-122"/>
                        <a:ea typeface="微软雅黑" panose="020B0503020204020204" charset="-122"/>
                      </a:endParaRPr>
                    </a:p>
                  </a:txBody>
                  <a:tcPr marL="5080" marR="5080" marT="5080" marB="0" anchor="ctr" anchorCtr="0"/>
                </a:tc>
              </a:tr>
              <a:tr h="156210">
                <a:tc gridSpan="2">
                  <a:txBody>
                    <a:bodyPr/>
                    <a:p>
                      <a:pPr algn="l" fontAlgn="ctr"/>
                      <a:r>
                        <a:rPr lang="zh-CN" altLang="en-US" sz="800" b="1">
                          <a:latin typeface="微软雅黑" panose="020B0503020204020204" charset="-122"/>
                          <a:ea typeface="微软雅黑" panose="020B0503020204020204" charset="-122"/>
                        </a:rPr>
                        <a:t>血液及淋巴系统疾病</a:t>
                      </a:r>
                      <a:endParaRPr lang="zh-CN" altLang="en-US" sz="800" b="1">
                        <a:latin typeface="微软雅黑" panose="020B0503020204020204" charset="-122"/>
                        <a:ea typeface="微软雅黑" panose="020B0503020204020204" charset="-122"/>
                      </a:endParaRPr>
                    </a:p>
                  </a:txBody>
                  <a:tcPr marL="5080" marR="5080" marT="5080" marB="0" anchor="ctr" anchorCtr="0"/>
                </a:tc>
                <a:tc hMerge="1">
                  <a:tcPr/>
                </a:tc>
              </a:tr>
              <a:tr h="144780">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中性粒细胞减少症</a:t>
                      </a:r>
                      <a:endParaRPr lang="zh-CN" altLang="en-US" sz="800">
                        <a:latin typeface="微软雅黑" panose="020B0503020204020204" charset="-122"/>
                        <a:ea typeface="微软雅黑" panose="020B0503020204020204" charset="-122"/>
                      </a:endParaRPr>
                    </a:p>
                  </a:txBody>
                  <a:tcPr marL="5080" marR="5080" marT="5080" marB="0" anchor="ctr" anchorCtr="0"/>
                </a:tc>
              </a:tr>
              <a:tr h="146050">
                <a:tc gridSpan="2">
                  <a:txBody>
                    <a:bodyPr/>
                    <a:p>
                      <a:pPr algn="l" fontAlgn="ctr"/>
                      <a:r>
                        <a:rPr lang="zh-CN" altLang="en-US" sz="800" b="1">
                          <a:latin typeface="微软雅黑" panose="020B0503020204020204" charset="-122"/>
                          <a:ea typeface="微软雅黑" panose="020B0503020204020204" charset="-122"/>
                        </a:rPr>
                        <a:t>免疫系统疾病</a:t>
                      </a:r>
                      <a:endParaRPr lang="zh-CN" altLang="en-US" sz="800" b="1">
                        <a:latin typeface="微软雅黑" panose="020B0503020204020204" charset="-122"/>
                        <a:ea typeface="微软雅黑" panose="020B0503020204020204" charset="-122"/>
                      </a:endParaRPr>
                    </a:p>
                  </a:txBody>
                  <a:tcPr marL="5080" marR="5080" marT="5080" marB="0" anchor="ctr" anchorCtr="0"/>
                </a:tc>
                <a:tc hMerge="1">
                  <a:tcPr/>
                </a:tc>
              </a:tr>
              <a:tr h="155575">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过敏性水肿</a:t>
                      </a:r>
                      <a:endParaRPr lang="zh-CN" altLang="en-US" sz="800">
                        <a:latin typeface="微软雅黑" panose="020B0503020204020204" charset="-122"/>
                        <a:ea typeface="微软雅黑" panose="020B0503020204020204" charset="-122"/>
                      </a:endParaRPr>
                    </a:p>
                  </a:txBody>
                  <a:tcPr marL="5080" marR="5080" marT="5080" marB="0" anchor="ctr" anchorCtr="0"/>
                </a:tc>
              </a:tr>
              <a:tr h="144780">
                <a:tc gridSpan="2">
                  <a:txBody>
                    <a:bodyPr/>
                    <a:p>
                      <a:pPr algn="l" fontAlgn="ctr"/>
                      <a:r>
                        <a:rPr lang="zh-CN" altLang="en-US" sz="800" b="1">
                          <a:latin typeface="微软雅黑" panose="020B0503020204020204" charset="-122"/>
                          <a:ea typeface="微软雅黑" panose="020B0503020204020204" charset="-122"/>
                        </a:rPr>
                        <a:t>代谢和营养类疾病</a:t>
                      </a:r>
                      <a:endParaRPr lang="zh-CN" altLang="en-US" sz="800" b="1">
                        <a:latin typeface="微软雅黑" panose="020B0503020204020204" charset="-122"/>
                        <a:ea typeface="微软雅黑" panose="020B0503020204020204" charset="-122"/>
                      </a:endParaRPr>
                    </a:p>
                  </a:txBody>
                  <a:tcPr marL="5080" marR="5080" marT="5080" marB="0" anchor="ctr" anchorCtr="0"/>
                </a:tc>
                <a:tc hMerge="1">
                  <a:tcPr/>
                </a:tc>
              </a:tr>
              <a:tr h="156845">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血氨过多</a:t>
                      </a:r>
                      <a:endParaRPr lang="zh-CN" altLang="en-US" sz="800">
                        <a:latin typeface="微软雅黑" panose="020B0503020204020204" charset="-122"/>
                        <a:ea typeface="微软雅黑" panose="020B0503020204020204" charset="-122"/>
                      </a:endParaRPr>
                    </a:p>
                  </a:txBody>
                  <a:tcPr marL="5080" marR="5080" marT="5080" marB="0" anchor="ctr" anchorCtr="0"/>
                </a:tc>
              </a:tr>
              <a:tr h="145415">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高血氨性脑病</a:t>
                      </a:r>
                      <a:endParaRPr lang="zh-CN" altLang="en-US" sz="800">
                        <a:latin typeface="微软雅黑" panose="020B0503020204020204" charset="-122"/>
                        <a:ea typeface="微软雅黑" panose="020B0503020204020204" charset="-122"/>
                      </a:endParaRPr>
                    </a:p>
                  </a:txBody>
                  <a:tcPr marL="5080" marR="5080" marT="5080" marB="0" anchor="ctr" anchorCtr="0"/>
                </a:tc>
              </a:tr>
              <a:tr h="156845">
                <a:tc gridSpan="2">
                  <a:txBody>
                    <a:bodyPr/>
                    <a:p>
                      <a:pPr algn="l" fontAlgn="ctr"/>
                      <a:r>
                        <a:rPr lang="zh-CN" altLang="en-US" sz="800" b="1">
                          <a:latin typeface="微软雅黑" panose="020B0503020204020204" charset="-122"/>
                          <a:ea typeface="微软雅黑" panose="020B0503020204020204" charset="-122"/>
                        </a:rPr>
                        <a:t>精神病类</a:t>
                      </a:r>
                      <a:endParaRPr lang="zh-CN" altLang="en-US" sz="800" b="1">
                        <a:latin typeface="微软雅黑" panose="020B0503020204020204" charset="-122"/>
                        <a:ea typeface="微软雅黑" panose="020B0503020204020204" charset="-122"/>
                      </a:endParaRPr>
                    </a:p>
                  </a:txBody>
                  <a:tcPr marL="5080" marR="5080" marT="5080" marB="0" anchor="ctr" anchorCtr="0"/>
                </a:tc>
                <a:tc hMerge="1">
                  <a:tcPr/>
                </a:tc>
              </a:tr>
              <a:tr h="144780">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绝望感</a:t>
                      </a:r>
                      <a:endParaRPr lang="zh-CN" altLang="en-US" sz="800">
                        <a:latin typeface="微软雅黑" panose="020B0503020204020204" charset="-122"/>
                        <a:ea typeface="微软雅黑" panose="020B0503020204020204" charset="-122"/>
                      </a:endParaRPr>
                    </a:p>
                  </a:txBody>
                  <a:tcPr marL="5080" marR="5080" marT="5080" marB="0" anchor="ctr" anchorCtr="0"/>
                </a:tc>
              </a:tr>
              <a:tr h="145415">
                <a:tc gridSpan="2">
                  <a:txBody>
                    <a:bodyPr/>
                    <a:p>
                      <a:pPr algn="l" fontAlgn="ctr"/>
                      <a:r>
                        <a:rPr lang="zh-CN" altLang="en-US" sz="800" b="1">
                          <a:latin typeface="微软雅黑" panose="020B0503020204020204" charset="-122"/>
                          <a:ea typeface="微软雅黑" panose="020B0503020204020204" charset="-122"/>
                        </a:rPr>
                        <a:t>眼器官疾病</a:t>
                      </a:r>
                      <a:endParaRPr lang="zh-CN" altLang="en-US" sz="800" b="1">
                        <a:latin typeface="微软雅黑" panose="020B0503020204020204" charset="-122"/>
                        <a:ea typeface="微软雅黑" panose="020B0503020204020204" charset="-122"/>
                      </a:endParaRPr>
                    </a:p>
                  </a:txBody>
                  <a:tcPr marL="5080" marR="5080" marT="5080" marB="0" anchor="ctr" anchorCtr="0"/>
                </a:tc>
                <a:tc hMerge="1">
                  <a:tcPr/>
                </a:tc>
              </a:tr>
              <a:tr h="156210">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眼部感觉异常</a:t>
                      </a:r>
                      <a:endParaRPr lang="zh-CN" altLang="en-US" sz="800">
                        <a:latin typeface="微软雅黑" panose="020B0503020204020204" charset="-122"/>
                        <a:ea typeface="微软雅黑" panose="020B0503020204020204" charset="-122"/>
                      </a:endParaRPr>
                    </a:p>
                  </a:txBody>
                  <a:tcPr marL="5080" marR="5080" marT="5080" marB="0" anchor="ctr" anchorCtr="0"/>
                </a:tc>
              </a:tr>
              <a:tr h="144780">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闭角型青光眼</a:t>
                      </a:r>
                      <a:endParaRPr lang="zh-CN" altLang="en-US" sz="800">
                        <a:latin typeface="微软雅黑" panose="020B0503020204020204" charset="-122"/>
                        <a:ea typeface="微软雅黑" panose="020B0503020204020204" charset="-122"/>
                      </a:endParaRPr>
                    </a:p>
                  </a:txBody>
                  <a:tcPr marL="5080" marR="5080" marT="5080" marB="0" anchor="ctr" anchorCtr="0"/>
                </a:tc>
              </a:tr>
              <a:tr h="167640">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结膜水肿</a:t>
                      </a:r>
                      <a:endParaRPr lang="zh-CN" altLang="en-US" sz="800">
                        <a:latin typeface="微软雅黑" panose="020B0503020204020204" charset="-122"/>
                        <a:ea typeface="微软雅黑" panose="020B0503020204020204" charset="-122"/>
                      </a:endParaRPr>
                    </a:p>
                  </a:txBody>
                  <a:tcPr marL="5080" marR="5080" marT="5080" marB="0" anchor="ctr" anchorCtr="0"/>
                </a:tc>
              </a:tr>
              <a:tr h="144780">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眼球运动障碍</a:t>
                      </a:r>
                      <a:endParaRPr lang="zh-CN" altLang="en-US" sz="800">
                        <a:latin typeface="微软雅黑" panose="020B0503020204020204" charset="-122"/>
                        <a:ea typeface="微软雅黑" panose="020B0503020204020204" charset="-122"/>
                      </a:endParaRPr>
                    </a:p>
                  </a:txBody>
                  <a:tcPr marL="5080" marR="5080" marT="5080" marB="0" anchor="ctr" anchorCtr="0"/>
                </a:tc>
              </a:tr>
              <a:tr h="145415">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眼睑浮肿</a:t>
                      </a:r>
                      <a:endParaRPr lang="zh-CN" altLang="en-US" sz="800">
                        <a:latin typeface="微软雅黑" panose="020B0503020204020204" charset="-122"/>
                        <a:ea typeface="微软雅黑" panose="020B0503020204020204" charset="-122"/>
                      </a:endParaRPr>
                    </a:p>
                  </a:txBody>
                  <a:tcPr marL="5080" marR="5080" marT="5080" marB="0" anchor="ctr" anchorCtr="0"/>
                </a:tc>
              </a:tr>
              <a:tr h="161290">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黄斑病变</a:t>
                      </a:r>
                      <a:endParaRPr lang="zh-CN" altLang="en-US" sz="800">
                        <a:latin typeface="微软雅黑" panose="020B0503020204020204" charset="-122"/>
                        <a:ea typeface="微软雅黑" panose="020B0503020204020204" charset="-122"/>
                      </a:endParaRPr>
                    </a:p>
                  </a:txBody>
                  <a:tcPr marL="5080" marR="5080" marT="5080" marB="0" anchor="ctr" anchorCtr="0"/>
                </a:tc>
              </a:tr>
              <a:tr h="145415">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近视</a:t>
                      </a:r>
                      <a:endParaRPr lang="zh-CN" altLang="en-US" sz="800">
                        <a:latin typeface="微软雅黑" panose="020B0503020204020204" charset="-122"/>
                        <a:ea typeface="微软雅黑" panose="020B0503020204020204" charset="-122"/>
                      </a:endParaRPr>
                    </a:p>
                  </a:txBody>
                  <a:tcPr marL="5080" marR="5080" marT="5080" marB="0" anchor="ctr" anchorCtr="0"/>
                </a:tc>
              </a:tr>
              <a:tr h="145415">
                <a:tc gridSpan="2">
                  <a:txBody>
                    <a:bodyPr/>
                    <a:p>
                      <a:pPr algn="l" fontAlgn="ctr"/>
                      <a:r>
                        <a:rPr lang="zh-CN" altLang="en-US" sz="800" b="1">
                          <a:latin typeface="微软雅黑" panose="020B0503020204020204" charset="-122"/>
                          <a:ea typeface="微软雅黑" panose="020B0503020204020204" charset="-122"/>
                        </a:rPr>
                        <a:t>呼吸系统、胸及纵隔疾病</a:t>
                      </a:r>
                      <a:endParaRPr lang="zh-CN" altLang="en-US" sz="800" b="1">
                        <a:latin typeface="微软雅黑" panose="020B0503020204020204" charset="-122"/>
                        <a:ea typeface="微软雅黑" panose="020B0503020204020204" charset="-122"/>
                      </a:endParaRPr>
                    </a:p>
                  </a:txBody>
                  <a:tcPr marL="5080" marR="5080" marT="5080" marB="0" anchor="ctr" anchorCtr="0"/>
                </a:tc>
                <a:tc hMerge="1">
                  <a:tcPr/>
                </a:tc>
              </a:tr>
              <a:tr h="156210">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咳嗽</a:t>
                      </a:r>
                      <a:endParaRPr lang="zh-CN" altLang="en-US" sz="800">
                        <a:latin typeface="微软雅黑" panose="020B0503020204020204" charset="-122"/>
                        <a:ea typeface="微软雅黑" panose="020B0503020204020204" charset="-122"/>
                      </a:endParaRPr>
                    </a:p>
                  </a:txBody>
                  <a:tcPr marL="5080" marR="5080" marT="5080" marB="0" anchor="ctr" anchorCtr="0"/>
                </a:tc>
              </a:tr>
              <a:tr h="145415">
                <a:tc gridSpan="2">
                  <a:txBody>
                    <a:bodyPr/>
                    <a:p>
                      <a:pPr algn="l" fontAlgn="ctr"/>
                      <a:r>
                        <a:rPr lang="zh-CN" altLang="en-US" sz="800" b="1">
                          <a:latin typeface="微软雅黑" panose="020B0503020204020204" charset="-122"/>
                          <a:ea typeface="微软雅黑" panose="020B0503020204020204" charset="-122"/>
                        </a:rPr>
                        <a:t>皮肤及皮下组织类疾病</a:t>
                      </a:r>
                      <a:endParaRPr lang="zh-CN" altLang="en-US" sz="800" b="1">
                        <a:latin typeface="微软雅黑" panose="020B0503020204020204" charset="-122"/>
                        <a:ea typeface="微软雅黑" panose="020B0503020204020204" charset="-122"/>
                      </a:endParaRPr>
                    </a:p>
                  </a:txBody>
                  <a:tcPr marL="5080" marR="5080" marT="5080" marB="0" anchor="ctr" anchorCtr="0"/>
                </a:tc>
                <a:tc hMerge="1">
                  <a:tcPr/>
                </a:tc>
              </a:tr>
              <a:tr h="156210">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多形性红斑</a:t>
                      </a:r>
                      <a:endParaRPr lang="zh-CN" altLang="en-US" sz="800">
                        <a:latin typeface="微软雅黑" panose="020B0503020204020204" charset="-122"/>
                        <a:ea typeface="微软雅黑" panose="020B0503020204020204" charset="-122"/>
                      </a:endParaRPr>
                    </a:p>
                  </a:txBody>
                  <a:tcPr marL="5080" marR="5080" marT="5080" marB="0" anchor="ctr" anchorCtr="0"/>
                </a:tc>
              </a:tr>
              <a:tr h="144780">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眼眶周围水肿</a:t>
                      </a:r>
                      <a:endParaRPr lang="zh-CN" altLang="en-US" sz="800">
                        <a:latin typeface="微软雅黑" panose="020B0503020204020204" charset="-122"/>
                        <a:ea typeface="微软雅黑" panose="020B0503020204020204" charset="-122"/>
                      </a:endParaRPr>
                    </a:p>
                  </a:txBody>
                  <a:tcPr marL="5080" marR="5080" marT="5080" marB="0" anchor="ctr" anchorCtr="0"/>
                </a:tc>
              </a:tr>
              <a:tr h="146685">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en-US" altLang="zh-CN" sz="800">
                          <a:latin typeface="微软雅黑" panose="020B0503020204020204" charset="-122"/>
                          <a:ea typeface="微软雅黑" panose="020B0503020204020204" charset="-122"/>
                          <a:cs typeface="微软雅黑" panose="020B0503020204020204" charset="-122"/>
                        </a:rPr>
                        <a:t>Stevens-Johnson</a:t>
                      </a:r>
                      <a:r>
                        <a:rPr lang="zh-CN" altLang="en-US" sz="800">
                          <a:latin typeface="微软雅黑" panose="020B0503020204020204" charset="-122"/>
                          <a:ea typeface="微软雅黑" panose="020B0503020204020204" charset="-122"/>
                          <a:cs typeface="微软雅黑" panose="020B0503020204020204" charset="-122"/>
                        </a:rPr>
                        <a:t>综合征</a:t>
                      </a:r>
                      <a:endParaRPr lang="zh-CN" altLang="en-US" sz="800">
                        <a:latin typeface="微软雅黑" panose="020B0503020204020204" charset="-122"/>
                        <a:ea typeface="微软雅黑" panose="020B0503020204020204" charset="-122"/>
                        <a:cs typeface="微软雅黑" panose="020B0503020204020204" charset="-122"/>
                      </a:endParaRPr>
                    </a:p>
                  </a:txBody>
                  <a:tcPr marL="5080" marR="5080" marT="5080" marB="0" anchor="ctr" anchorCtr="0"/>
                </a:tc>
              </a:tr>
              <a:tr h="154940">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中毒性表皮坏死松懈症</a:t>
                      </a:r>
                      <a:endParaRPr lang="zh-CN" altLang="en-US" sz="800">
                        <a:latin typeface="微软雅黑" panose="020B0503020204020204" charset="-122"/>
                        <a:ea typeface="微软雅黑" panose="020B0503020204020204" charset="-122"/>
                      </a:endParaRPr>
                    </a:p>
                  </a:txBody>
                  <a:tcPr marL="5080" marR="5080" marT="5080" marB="0" anchor="ctr" anchorCtr="0"/>
                </a:tc>
              </a:tr>
              <a:tr h="167005">
                <a:tc gridSpan="2">
                  <a:txBody>
                    <a:bodyPr/>
                    <a:p>
                      <a:pPr algn="l" fontAlgn="ctr"/>
                      <a:r>
                        <a:rPr lang="zh-CN" altLang="en-US" sz="800" b="1">
                          <a:latin typeface="微软雅黑" panose="020B0503020204020204" charset="-122"/>
                          <a:ea typeface="微软雅黑" panose="020B0503020204020204" charset="-122"/>
                        </a:rPr>
                        <a:t>肌肉骨骼及结缔组织疾病</a:t>
                      </a:r>
                      <a:endParaRPr lang="zh-CN" altLang="en-US" sz="800" b="1">
                        <a:latin typeface="微软雅黑" panose="020B0503020204020204" charset="-122"/>
                        <a:ea typeface="微软雅黑" panose="020B0503020204020204" charset="-122"/>
                      </a:endParaRPr>
                    </a:p>
                  </a:txBody>
                  <a:tcPr marL="5080" marR="5080" marT="5080" marB="0" anchor="ctr" anchorCtr="0"/>
                </a:tc>
                <a:tc hMerge="1">
                  <a:tcPr/>
                </a:tc>
              </a:tr>
              <a:tr h="145415">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关节肿胀</a:t>
                      </a:r>
                      <a:endParaRPr lang="zh-CN" altLang="en-US" sz="800">
                        <a:latin typeface="微软雅黑" panose="020B0503020204020204" charset="-122"/>
                        <a:ea typeface="微软雅黑" panose="020B0503020204020204" charset="-122"/>
                      </a:endParaRPr>
                    </a:p>
                  </a:txBody>
                  <a:tcPr marL="5080" marR="5080" marT="5080" marB="0" anchor="ctr" anchorCtr="0"/>
                </a:tc>
              </a:tr>
              <a:tr h="145415">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肢体不适</a:t>
                      </a:r>
                      <a:endParaRPr lang="zh-CN" altLang="en-US" sz="800">
                        <a:latin typeface="微软雅黑" panose="020B0503020204020204" charset="-122"/>
                        <a:ea typeface="微软雅黑" panose="020B0503020204020204" charset="-122"/>
                      </a:endParaRPr>
                    </a:p>
                  </a:txBody>
                  <a:tcPr marL="5080" marR="5080" marT="5080" marB="0" anchor="ctr" anchorCtr="0"/>
                </a:tc>
              </a:tr>
              <a:tr h="146050">
                <a:tc gridSpan="2">
                  <a:txBody>
                    <a:bodyPr/>
                    <a:p>
                      <a:pPr algn="l" fontAlgn="ctr"/>
                      <a:r>
                        <a:rPr lang="zh-CN" altLang="en-US" sz="800" b="1">
                          <a:latin typeface="微软雅黑" panose="020B0503020204020204" charset="-122"/>
                          <a:ea typeface="微软雅黑" panose="020B0503020204020204" charset="-122"/>
                        </a:rPr>
                        <a:t>肾脏及泌尿系统疾病</a:t>
                      </a:r>
                      <a:endParaRPr lang="zh-CN" altLang="en-US" sz="800" b="1">
                        <a:latin typeface="微软雅黑" panose="020B0503020204020204" charset="-122"/>
                        <a:ea typeface="微软雅黑" panose="020B0503020204020204" charset="-122"/>
                      </a:endParaRPr>
                    </a:p>
                  </a:txBody>
                  <a:tcPr marL="5080" marR="5080" marT="5080" marB="0" anchor="ctr" anchorCtr="0"/>
                </a:tc>
                <a:tc hMerge="1">
                  <a:tcPr/>
                </a:tc>
              </a:tr>
              <a:tr h="144780">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肾小管性酸中毒</a:t>
                      </a:r>
                      <a:endParaRPr lang="zh-CN" altLang="en-US" sz="800">
                        <a:latin typeface="微软雅黑" panose="020B0503020204020204" charset="-122"/>
                        <a:ea typeface="微软雅黑" panose="020B0503020204020204" charset="-122"/>
                      </a:endParaRPr>
                    </a:p>
                  </a:txBody>
                  <a:tcPr marL="5080" marR="5080" marT="5080" marB="0" anchor="ctr" anchorCtr="0"/>
                </a:tc>
              </a:tr>
              <a:tr h="144780">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肾钙质沉着症</a:t>
                      </a:r>
                      <a:endParaRPr lang="zh-CN" altLang="en-US" sz="800">
                        <a:latin typeface="微软雅黑" panose="020B0503020204020204" charset="-122"/>
                        <a:ea typeface="微软雅黑" panose="020B0503020204020204" charset="-122"/>
                      </a:endParaRPr>
                    </a:p>
                  </a:txBody>
                  <a:tcPr marL="5080" marR="5080" marT="5080" marB="0" anchor="ctr" anchorCtr="0"/>
                </a:tc>
              </a:tr>
              <a:tr h="167005">
                <a:tc gridSpan="2">
                  <a:txBody>
                    <a:bodyPr/>
                    <a:p>
                      <a:pPr algn="l" fontAlgn="ctr"/>
                      <a:r>
                        <a:rPr lang="zh-CN" altLang="en-US" sz="800" b="1">
                          <a:latin typeface="微软雅黑" panose="020B0503020204020204" charset="-122"/>
                          <a:ea typeface="微软雅黑" panose="020B0503020204020204" charset="-122"/>
                        </a:rPr>
                        <a:t>全身性疾病及给药部位反应</a:t>
                      </a:r>
                      <a:endParaRPr lang="zh-CN" altLang="en-US" sz="800" b="1">
                        <a:latin typeface="微软雅黑" panose="020B0503020204020204" charset="-122"/>
                        <a:ea typeface="微软雅黑" panose="020B0503020204020204" charset="-122"/>
                      </a:endParaRPr>
                    </a:p>
                  </a:txBody>
                  <a:tcPr marL="5080" marR="5080" marT="5080" marB="0" anchor="ctr" anchorCtr="0"/>
                </a:tc>
                <a:tc hMerge="1">
                  <a:tcPr/>
                </a:tc>
              </a:tr>
              <a:tr h="145415">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全身水肿</a:t>
                      </a:r>
                      <a:endParaRPr lang="zh-CN" altLang="en-US" sz="800">
                        <a:latin typeface="微软雅黑" panose="020B0503020204020204" charset="-122"/>
                        <a:ea typeface="微软雅黑" panose="020B0503020204020204" charset="-122"/>
                      </a:endParaRPr>
                    </a:p>
                  </a:txBody>
                  <a:tcPr marL="5080" marR="5080" marT="5080" marB="0" anchor="ctr" anchorCtr="0"/>
                </a:tc>
              </a:tr>
              <a:tr h="145415">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流行性感冒样疾病</a:t>
                      </a:r>
                      <a:endParaRPr lang="zh-CN" altLang="en-US" sz="800">
                        <a:latin typeface="微软雅黑" panose="020B0503020204020204" charset="-122"/>
                        <a:ea typeface="微软雅黑" panose="020B0503020204020204" charset="-122"/>
                      </a:endParaRPr>
                    </a:p>
                  </a:txBody>
                  <a:tcPr marL="5080" marR="5080" marT="5080" marB="0" anchor="ctr" anchorCtr="0"/>
                </a:tc>
              </a:tr>
              <a:tr h="156210">
                <a:tc gridSpan="2">
                  <a:txBody>
                    <a:bodyPr/>
                    <a:p>
                      <a:pPr algn="l" fontAlgn="ctr"/>
                      <a:r>
                        <a:rPr lang="zh-CN" altLang="en-US" sz="800">
                          <a:latin typeface="微软雅黑" panose="020B0503020204020204" charset="-122"/>
                          <a:ea typeface="微软雅黑" panose="020B0503020204020204" charset="-122"/>
                        </a:rPr>
                        <a:t>各类检查</a:t>
                      </a:r>
                      <a:endParaRPr lang="zh-CN" altLang="en-US" sz="800">
                        <a:latin typeface="微软雅黑" panose="020B0503020204020204" charset="-122"/>
                        <a:ea typeface="微软雅黑" panose="020B0503020204020204" charset="-122"/>
                      </a:endParaRPr>
                    </a:p>
                  </a:txBody>
                  <a:tcPr marL="5080" marR="5080" marT="5080" marB="0" anchor="ctr" anchorCtr="0"/>
                </a:tc>
                <a:tc hMerge="1">
                  <a:tcPr/>
                </a:tc>
              </a:tr>
              <a:tr h="147955">
                <a:tc>
                  <a:txBody>
                    <a:bodyPr/>
                    <a:p>
                      <a:pPr algn="l" fontAlgn="ctr"/>
                      <a:r>
                        <a:rPr lang="zh-CN" altLang="en-US" sz="800">
                          <a:latin typeface="微软雅黑" panose="020B0503020204020204" charset="-122"/>
                          <a:ea typeface="微软雅黑" panose="020B0503020204020204" charset="-122"/>
                        </a:rPr>
                        <a:t>十分罕见</a:t>
                      </a:r>
                      <a:endParaRPr lang="zh-CN" altLang="en-US" sz="800">
                        <a:latin typeface="微软雅黑" panose="020B0503020204020204" charset="-122"/>
                        <a:ea typeface="微软雅黑" panose="020B0503020204020204" charset="-122"/>
                      </a:endParaRPr>
                    </a:p>
                  </a:txBody>
                  <a:tcPr marL="5080" marR="5080" marT="5080" marB="0" anchor="ctr" anchorCtr="0"/>
                </a:tc>
                <a:tc>
                  <a:txBody>
                    <a:bodyPr/>
                    <a:p>
                      <a:pPr algn="l" fontAlgn="ctr"/>
                      <a:r>
                        <a:rPr lang="zh-CN" altLang="en-US" sz="800">
                          <a:latin typeface="微软雅黑" panose="020B0503020204020204" charset="-122"/>
                          <a:ea typeface="微软雅黑" panose="020B0503020204020204" charset="-122"/>
                        </a:rPr>
                        <a:t>体重增加</a:t>
                      </a:r>
                      <a:endParaRPr lang="zh-CN" altLang="en-US" sz="800">
                        <a:latin typeface="微软雅黑" panose="020B0503020204020204" charset="-122"/>
                        <a:ea typeface="微软雅黑" panose="020B0503020204020204" charset="-122"/>
                      </a:endParaRPr>
                    </a:p>
                  </a:txBody>
                  <a:tcPr marL="5080" marR="5080" marT="5080" marB="0" anchor="ctr" anchorCtr="0"/>
                </a:tc>
              </a:tr>
            </a:tbl>
          </a:graphicData>
        </a:graphic>
      </p:graphicFrame>
      <p:sp>
        <p:nvSpPr>
          <p:cNvPr id="358" name="rect 358"/>
          <p:cNvSpPr/>
          <p:nvPr/>
        </p:nvSpPr>
        <p:spPr>
          <a:xfrm>
            <a:off x="11381994" y="0"/>
            <a:ext cx="810004" cy="390651"/>
          </a:xfrm>
          <a:prstGeom prst="rect">
            <a:avLst/>
          </a:prstGeom>
          <a:solidFill>
            <a:srgbClr val="1C75BC">
              <a:alpha val="100000"/>
            </a:srgbClr>
          </a:solidFill>
          <a:ln w="0" cap="flat">
            <a:noFill/>
            <a:prstDash val="solid"/>
            <a:miter lim="0"/>
          </a:ln>
        </p:spPr>
        <p:txBody>
          <a:bodyPr rtlCol="0"/>
          <a:lstStyle/>
          <a:p>
            <a:pPr algn="ctr"/>
            <a:endParaRPr lang="zh-CN" altLang="en-US"/>
          </a:p>
        </p:txBody>
      </p:sp>
      <p:sp>
        <p:nvSpPr>
          <p:cNvPr id="362" name="textbox 362"/>
          <p:cNvSpPr/>
          <p:nvPr/>
        </p:nvSpPr>
        <p:spPr>
          <a:xfrm>
            <a:off x="11369294" y="113741"/>
            <a:ext cx="835660" cy="187960"/>
          </a:xfrm>
          <a:prstGeom prst="rect">
            <a:avLst/>
          </a:prstGeom>
          <a:noFill/>
          <a:ln w="0" cap="flat">
            <a:noFill/>
            <a:prstDash val="solid"/>
            <a:miter lim="0"/>
          </a:ln>
        </p:spPr>
        <p:txBody>
          <a:bodyPr vert="horz" wrap="square" lIns="0" tIns="0" rIns="0" bIns="0"/>
          <a:lstStyle/>
          <a:p>
            <a:pPr algn="l" rtl="0" eaLnBrk="0">
              <a:lnSpc>
                <a:spcPct val="80000"/>
              </a:lnSpc>
            </a:pPr>
            <a:endParaRPr sz="100" dirty="0">
              <a:latin typeface="Arial" panose="020B0604020202020204"/>
              <a:ea typeface="Arial" panose="020B0604020202020204"/>
              <a:cs typeface="Arial" panose="020B0604020202020204"/>
            </a:endParaRPr>
          </a:p>
          <a:p>
            <a:pPr marL="12700" algn="l" rtl="0" eaLnBrk="0">
              <a:lnSpc>
                <a:spcPct val="89000"/>
              </a:lnSpc>
              <a:tabLst>
                <a:tab pos="191770" algn="l"/>
              </a:tabLst>
            </a:pPr>
            <a:r>
              <a:rPr sz="1200" b="1" kern="0" spc="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sz="12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安全性    </a:t>
            </a:r>
            <a:endParaRPr sz="1200" dirty="0">
              <a:latin typeface="微软雅黑" panose="020B0503020204020204" charset="-122"/>
              <a:ea typeface="微软雅黑" panose="020B0503020204020204" charset="-122"/>
              <a:cs typeface="微软雅黑" panose="020B0503020204020204" charset="-122"/>
            </a:endParaRPr>
          </a:p>
        </p:txBody>
      </p:sp>
      <p:sp>
        <p:nvSpPr>
          <p:cNvPr id="340" name="textbox 340"/>
          <p:cNvSpPr/>
          <p:nvPr/>
        </p:nvSpPr>
        <p:spPr>
          <a:xfrm>
            <a:off x="407387" y="189471"/>
            <a:ext cx="10685144" cy="692150"/>
          </a:xfrm>
          <a:prstGeom prst="rect">
            <a:avLst/>
          </a:prstGeom>
          <a:noFill/>
          <a:ln w="0" cap="flat">
            <a:noFill/>
            <a:prstDash val="solid"/>
            <a:miter lim="0"/>
          </a:ln>
        </p:spPr>
        <p:txBody>
          <a:bodyPr vert="horz" wrap="square" lIns="0" tIns="0" rIns="0" bIns="0"/>
          <a:lstStyle/>
          <a:p>
            <a:pPr algn="l" rtl="0" eaLnBrk="0">
              <a:lnSpc>
                <a:spcPct val="82000"/>
              </a:lnSpc>
            </a:pPr>
            <a:r>
              <a:rPr sz="28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rPr>
              <a:t>托吡酯</a:t>
            </a:r>
            <a:r>
              <a:rPr lang="zh-CN" sz="28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rPr>
              <a:t>总体不良反应轻微，安全性得到临床充分</a:t>
            </a:r>
            <a:r>
              <a:rPr lang="zh-CN" sz="28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rPr>
              <a:t>验证</a:t>
            </a:r>
            <a:endParaRPr lang="zh-CN" sz="28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endParaRPr>
          </a:p>
        </p:txBody>
      </p:sp>
      <p:sp>
        <p:nvSpPr>
          <p:cNvPr id="8" name="文本框 7"/>
          <p:cNvSpPr txBox="1"/>
          <p:nvPr/>
        </p:nvSpPr>
        <p:spPr>
          <a:xfrm>
            <a:off x="6600190" y="715963"/>
            <a:ext cx="5080000" cy="337185"/>
          </a:xfrm>
          <a:prstGeom prst="rect">
            <a:avLst/>
          </a:prstGeom>
        </p:spPr>
        <p:txBody>
          <a:bodyPr>
            <a:spAutoFit/>
          </a:bodyPr>
          <a:p>
            <a:r>
              <a:rPr lang="zh-CN" altLang="en-US" sz="1600">
                <a:solidFill>
                  <a:srgbClr val="231F20"/>
                </a:solidFill>
                <a:latin typeface="微软雅黑" panose="020B0503020204020204" charset="-122"/>
                <a:ea typeface="微软雅黑" panose="020B0503020204020204" charset="-122"/>
              </a:rPr>
              <a:t>依据上市后自发报告频率分类的托吡酯不良反应</a:t>
            </a:r>
            <a:endParaRPr lang="zh-CN" altLang="en-US" sz="1600">
              <a:solidFill>
                <a:srgbClr val="231F20"/>
              </a:solidFill>
              <a:latin typeface="微软雅黑" panose="020B0503020204020204" charset="-122"/>
              <a:ea typeface="微软雅黑" panose="020B0503020204020204" charset="-122"/>
            </a:endParaRPr>
          </a:p>
        </p:txBody>
      </p:sp>
      <p:sp>
        <p:nvSpPr>
          <p:cNvPr id="9" name="文本框 8"/>
          <p:cNvSpPr txBox="1"/>
          <p:nvPr/>
        </p:nvSpPr>
        <p:spPr>
          <a:xfrm>
            <a:off x="190500" y="6550660"/>
            <a:ext cx="4064000" cy="245110"/>
          </a:xfrm>
          <a:prstGeom prst="rect">
            <a:avLst/>
          </a:prstGeom>
          <a:noFill/>
        </p:spPr>
        <p:txBody>
          <a:bodyPr wrap="square" rtlCol="0">
            <a:spAutoFit/>
          </a:bodyPr>
          <a:p>
            <a:r>
              <a:rPr lang="zh-CN" altLang="en-US" sz="1000">
                <a:latin typeface="微软雅黑" panose="020B0503020204020204" charset="-122"/>
                <a:ea typeface="微软雅黑" panose="020B0503020204020204" charset="-122"/>
                <a:cs typeface="微软雅黑" panose="020B0503020204020204" charset="-122"/>
              </a:rPr>
              <a:t>备注：十分罕见，发生率 &lt;1/10000，包括个别病例</a:t>
            </a:r>
            <a:endParaRPr lang="zh-CN" altLang="en-US" sz="100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 name="rect 380"/>
          <p:cNvSpPr/>
          <p:nvPr/>
        </p:nvSpPr>
        <p:spPr>
          <a:xfrm>
            <a:off x="11536171" y="0"/>
            <a:ext cx="655828" cy="390651"/>
          </a:xfrm>
          <a:prstGeom prst="rect">
            <a:avLst/>
          </a:prstGeom>
          <a:solidFill>
            <a:srgbClr val="1C75BC">
              <a:alpha val="100000"/>
            </a:srgbClr>
          </a:solidFill>
          <a:ln w="0" cap="flat">
            <a:noFill/>
            <a:prstDash val="solid"/>
            <a:miter lim="0"/>
          </a:ln>
        </p:spPr>
        <p:txBody>
          <a:bodyPr rtlCol="0"/>
          <a:lstStyle/>
          <a:p>
            <a:pPr algn="ctr"/>
            <a:r>
              <a:rPr lang="zh-CN" altLang="en-US" sz="1200" b="1">
                <a:solidFill>
                  <a:schemeClr val="bg1"/>
                </a:solidFill>
                <a:latin typeface="微软雅黑" panose="020B0503020204020204" charset="-122"/>
                <a:ea typeface="微软雅黑" panose="020B0503020204020204" charset="-122"/>
              </a:rPr>
              <a:t>创新性</a:t>
            </a:r>
            <a:endParaRPr lang="zh-CN" altLang="en-US" sz="1200" b="1">
              <a:solidFill>
                <a:schemeClr val="bg1"/>
              </a:solidFill>
              <a:latin typeface="微软雅黑" panose="020B0503020204020204" charset="-122"/>
              <a:ea typeface="微软雅黑" panose="020B0503020204020204" charset="-122"/>
            </a:endParaRPr>
          </a:p>
        </p:txBody>
      </p:sp>
      <p:sp>
        <p:nvSpPr>
          <p:cNvPr id="382" name="textbox 382"/>
          <p:cNvSpPr/>
          <p:nvPr/>
        </p:nvSpPr>
        <p:spPr>
          <a:xfrm>
            <a:off x="336212" y="189306"/>
            <a:ext cx="11540490" cy="389254"/>
          </a:xfrm>
          <a:prstGeom prst="rect">
            <a:avLst/>
          </a:prstGeom>
          <a:noFill/>
          <a:ln w="0" cap="flat">
            <a:noFill/>
            <a:prstDash val="solid"/>
            <a:miter lim="0"/>
          </a:ln>
        </p:spPr>
        <p:txBody>
          <a:bodyPr vert="horz" wrap="square" lIns="0" tIns="0" rIns="0" bIns="0"/>
          <a:lstStyle/>
          <a:p>
            <a:pPr algn="l" rtl="0" eaLnBrk="0">
              <a:lnSpc>
                <a:spcPct val="83000"/>
              </a:lnSpc>
            </a:pPr>
            <a:r>
              <a:rPr lang="zh-CN" sz="2800" b="1" kern="0" spc="90" dirty="0">
                <a:solidFill>
                  <a:schemeClr val="tx1">
                    <a:alpha val="100000"/>
                  </a:schemeClr>
                </a:solidFill>
                <a:latin typeface="微软雅黑" panose="020B0503020204020204" charset="-122"/>
                <a:ea typeface="微软雅黑" panose="020B0503020204020204" charset="-122"/>
                <a:cs typeface="微软雅黑" panose="020B0503020204020204" charset="-122"/>
              </a:rPr>
              <a:t>创新优势：</a:t>
            </a:r>
            <a:r>
              <a:rPr lang="zh-CN" altLang="en-US" sz="2800" b="1" kern="0" spc="90" dirty="0">
                <a:solidFill>
                  <a:schemeClr val="tx1">
                    <a:alpha val="100000"/>
                  </a:schemeClr>
                </a:solidFill>
                <a:latin typeface="微软雅黑" panose="020B0503020204020204" charset="-122"/>
                <a:ea typeface="微软雅黑" panose="020B0503020204020204" charset="-122"/>
                <a:cs typeface="微软雅黑" panose="020B0503020204020204" charset="-122"/>
              </a:rPr>
              <a:t>精准与便捷的完美结合</a:t>
            </a:r>
            <a:endParaRPr lang="zh-CN" altLang="en-US" sz="2800" b="1" kern="0" spc="90" dirty="0">
              <a:solidFill>
                <a:schemeClr val="tx1">
                  <a:alpha val="100000"/>
                </a:schemeClr>
              </a:solidFill>
              <a:latin typeface="微软雅黑" panose="020B0503020204020204" charset="-122"/>
              <a:ea typeface="微软雅黑" panose="020B0503020204020204" charset="-122"/>
              <a:cs typeface="微软雅黑" panose="020B0503020204020204" charset="-122"/>
            </a:endParaRPr>
          </a:p>
          <a:p>
            <a:pPr marL="12700" algn="l" rtl="0" eaLnBrk="0">
              <a:lnSpc>
                <a:spcPts val="2860"/>
              </a:lnSpc>
            </a:pPr>
            <a:endParaRPr lang="zh-CN" altLang="en-US" sz="2800" b="1" kern="0" spc="90" dirty="0">
              <a:solidFill>
                <a:schemeClr val="tx1">
                  <a:alpha val="100000"/>
                </a:schemeClr>
              </a:solidFill>
              <a:latin typeface="微软雅黑" panose="020B0503020204020204" charset="-122"/>
              <a:ea typeface="微软雅黑" panose="020B0503020204020204" charset="-122"/>
              <a:cs typeface="微软雅黑" panose="020B0503020204020204" charset="-122"/>
            </a:endParaRPr>
          </a:p>
        </p:txBody>
      </p:sp>
      <p:sp>
        <p:nvSpPr>
          <p:cNvPr id="2" name="AutoShape 7"/>
          <p:cNvSpPr/>
          <p:nvPr/>
        </p:nvSpPr>
        <p:spPr>
          <a:xfrm>
            <a:off x="863600" y="969645"/>
            <a:ext cx="10555605" cy="1089025"/>
          </a:xfrm>
          <a:prstGeom prst="roundRect">
            <a:avLst>
              <a:gd name="adj" fmla="val 0"/>
            </a:avLst>
          </a:prstGeom>
          <a:solidFill>
            <a:srgbClr val="0C85BA"/>
          </a:solidFill>
          <a:ln w="25400" cap="flat" cmpd="sng">
            <a:noFill/>
            <a:prstDash val="solid"/>
            <a:round/>
          </a:ln>
        </p:spPr>
        <p:txBody>
          <a:bodyPr vert="horz" wrap="square" lIns="88900" tIns="50800" rIns="88900" bIns="50800" rtlCol="0" anchor="ctr" anchorCtr="0"/>
          <a:lstStyle/>
          <a:p>
            <a:pPr marL="203200" indent="-203200" algn="l">
              <a:lnSpc>
                <a:spcPct val="163000"/>
              </a:lnSpc>
              <a:buClr>
                <a:srgbClr val="FFFFFF"/>
              </a:buClr>
              <a:buFont typeface="Wingdings" panose="05000000000000000000"/>
              <a:buChar char="Ø"/>
              <a:defRPr/>
            </a:pPr>
            <a:r>
              <a:rPr lang="zh-CN" altLang="en-US" sz="16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梦复欣®以创新口服溶液剂型为核心，突破传统固体制剂局限，为临床治疗带来革命性改变</a:t>
            </a:r>
            <a:endParaRPr lang="zh-CN" altLang="en-US" sz="16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a:p>
            <a:pPr marL="203200" indent="-203200" algn="l">
              <a:lnSpc>
                <a:spcPct val="163000"/>
              </a:lnSpc>
              <a:buClr>
                <a:srgbClr val="FFFFFF"/>
              </a:buClr>
              <a:buFont typeface="Wingdings" panose="05000000000000000000"/>
              <a:buChar char="Ø"/>
              <a:defRPr/>
            </a:pPr>
            <a:r>
              <a:rPr lang="zh-CN" altLang="en-US" sz="16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针对儿童、老年及吞咽困难等脆弱群体，实现了“精准、</a:t>
            </a:r>
            <a:r>
              <a:rPr lang="zh-CN" altLang="en-US" sz="16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rPr>
              <a:t>安全、便捷、高效”的四维价值提升，直击临床用药痛点</a:t>
            </a:r>
            <a:endParaRPr lang="zh-CN" altLang="en-US" sz="1600" b="1" i="0" u="none" strike="noStrike">
              <a:solidFill>
                <a:schemeClr val="bg1"/>
              </a:solidFill>
              <a:latin typeface="微软雅黑" panose="020B0503020204020204" charset="-122"/>
              <a:ea typeface="微软雅黑" panose="020B0503020204020204" charset="-122"/>
              <a:cs typeface="微软雅黑" panose="020B0503020204020204" charset="-122"/>
              <a:sym typeface="黑体" panose="02010609060101010101" charset="-122"/>
            </a:endParaRPr>
          </a:p>
        </p:txBody>
      </p:sp>
      <p:sp>
        <p:nvSpPr>
          <p:cNvPr id="102" name="任意多边形 101"/>
          <p:cNvSpPr/>
          <p:nvPr>
            <p:custDataLst>
              <p:tags r:id="rId1"/>
            </p:custDataLst>
          </p:nvPr>
        </p:nvSpPr>
        <p:spPr bwMode="auto">
          <a:xfrm rot="5400000" flipH="1" flipV="1">
            <a:off x="3381693" y="3605531"/>
            <a:ext cx="3162935" cy="1228090"/>
          </a:xfrm>
          <a:custGeom>
            <a:avLst/>
            <a:gdLst>
              <a:gd name="adj" fmla="val 18854"/>
              <a:gd name="a" fmla="pin 0 adj 50000"/>
              <a:gd name="dr" fmla="*/ ss a 100000"/>
              <a:gd name="iwd2" fmla="+- wd2 0 dr"/>
              <a:gd name="ihd2" fmla="+- hd2 0 dr"/>
              <a:gd name="idx" fmla="cos wd2 2700000"/>
              <a:gd name="idy" fmla="sin hd2 2700000"/>
              <a:gd name="il" fmla="+- hc 0 idx"/>
              <a:gd name="ir" fmla="+- hc idx 0"/>
              <a:gd name="it" fmla="+- vc 0 idy"/>
              <a:gd name="ib" fmla="+- vc idy 0"/>
            </a:gdLst>
            <a:ahLst/>
            <a:cxnLst>
              <a:cxn ang="3">
                <a:pos x="hc" y="t"/>
              </a:cxn>
              <a:cxn ang="3">
                <a:pos x="il" y="it"/>
              </a:cxn>
              <a:cxn ang="cd2">
                <a:pos x="l" y="vc"/>
              </a:cxn>
              <a:cxn ang="cd4">
                <a:pos x="il" y="ib"/>
              </a:cxn>
              <a:cxn ang="cd4">
                <a:pos x="hc" y="b"/>
              </a:cxn>
              <a:cxn ang="cd4">
                <a:pos x="ir" y="ib"/>
              </a:cxn>
              <a:cxn ang="0">
                <a:pos x="r" y="vc"/>
              </a:cxn>
              <a:cxn ang="3">
                <a:pos x="ir" y="it"/>
              </a:cxn>
            </a:cxnLst>
            <a:rect l="l" t="t" r="r" b="b"/>
            <a:pathLst>
              <a:path w="5189" h="2015">
                <a:moveTo>
                  <a:pt x="4242" y="0"/>
                </a:moveTo>
                <a:lnTo>
                  <a:pt x="5189" y="947"/>
                </a:lnTo>
                <a:lnTo>
                  <a:pt x="5163" y="974"/>
                </a:lnTo>
                <a:cubicBezTo>
                  <a:pt x="4505" y="1617"/>
                  <a:pt x="3596" y="2015"/>
                  <a:pt x="2592" y="2015"/>
                </a:cubicBezTo>
                <a:cubicBezTo>
                  <a:pt x="1588" y="2015"/>
                  <a:pt x="679" y="1617"/>
                  <a:pt x="21" y="974"/>
                </a:cubicBezTo>
                <a:lnTo>
                  <a:pt x="0" y="953"/>
                </a:lnTo>
                <a:lnTo>
                  <a:pt x="947" y="5"/>
                </a:lnTo>
                <a:lnTo>
                  <a:pt x="968" y="26"/>
                </a:lnTo>
                <a:cubicBezTo>
                  <a:pt x="1384" y="427"/>
                  <a:pt x="1958" y="675"/>
                  <a:pt x="2592" y="675"/>
                </a:cubicBezTo>
                <a:cubicBezTo>
                  <a:pt x="3226" y="675"/>
                  <a:pt x="3800" y="427"/>
                  <a:pt x="4215" y="26"/>
                </a:cubicBezTo>
                <a:lnTo>
                  <a:pt x="4242" y="0"/>
                </a:lnTo>
                <a:close/>
              </a:path>
            </a:pathLst>
          </a:cu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a:bodyPr>
          <a:p>
            <a:pPr lvl="0" algn="ctr">
              <a:buClrTx/>
              <a:buSzTx/>
              <a:buFontTx/>
            </a:pPr>
            <a:endParaRPr lang="zh-CN" altLang="en-US">
              <a:solidFill>
                <a:prstClr val="white"/>
              </a:solidFill>
              <a:latin typeface="+mn-ea"/>
              <a:cs typeface="MiSans" panose="00000500000000000000" charset="-122"/>
              <a:sym typeface="+mn-ea"/>
            </a:endParaRPr>
          </a:p>
        </p:txBody>
      </p:sp>
      <p:sp>
        <p:nvSpPr>
          <p:cNvPr id="103" name="任意多边形 102"/>
          <p:cNvSpPr/>
          <p:nvPr>
            <p:custDataLst>
              <p:tags r:id="rId2"/>
            </p:custDataLst>
          </p:nvPr>
        </p:nvSpPr>
        <p:spPr bwMode="auto">
          <a:xfrm rot="5400000" flipH="1" flipV="1">
            <a:off x="3428048" y="3639821"/>
            <a:ext cx="3162935" cy="1147445"/>
          </a:xfrm>
          <a:custGeom>
            <a:avLst/>
            <a:gdLst>
              <a:gd name="adj" fmla="val 16209"/>
              <a:gd name="a" fmla="pin 0 adj 50000"/>
              <a:gd name="dr" fmla="*/ ss a 100000"/>
              <a:gd name="iwd2" fmla="+- wd2 0 dr"/>
              <a:gd name="ihd2" fmla="+- hd2 0 dr"/>
              <a:gd name="idx" fmla="cos wd2 2700000"/>
              <a:gd name="idy" fmla="sin hd2 2700000"/>
              <a:gd name="il" fmla="+- hc 0 idx"/>
              <a:gd name="ir" fmla="+- hc idx 0"/>
              <a:gd name="it" fmla="+- vc 0 idy"/>
              <a:gd name="ib" fmla="+- vc idy 0"/>
            </a:gdLst>
            <a:ahLst/>
            <a:cxnLst>
              <a:cxn ang="3">
                <a:pos x="hc" y="t"/>
              </a:cxn>
              <a:cxn ang="3">
                <a:pos x="il" y="it"/>
              </a:cxn>
              <a:cxn ang="cd2">
                <a:pos x="l" y="vc"/>
              </a:cxn>
              <a:cxn ang="cd4">
                <a:pos x="il" y="ib"/>
              </a:cxn>
              <a:cxn ang="cd4">
                <a:pos x="hc" y="b"/>
              </a:cxn>
              <a:cxn ang="cd4">
                <a:pos x="ir" y="ib"/>
              </a:cxn>
              <a:cxn ang="0">
                <a:pos x="r" y="vc"/>
              </a:cxn>
              <a:cxn ang="3">
                <a:pos x="ir" y="it"/>
              </a:cxn>
            </a:cxnLst>
            <a:rect l="l" t="t" r="r" b="b"/>
            <a:pathLst>
              <a:path w="5189" h="1882">
                <a:moveTo>
                  <a:pt x="4375" y="0"/>
                </a:moveTo>
                <a:lnTo>
                  <a:pt x="5189" y="814"/>
                </a:lnTo>
                <a:lnTo>
                  <a:pt x="5163" y="841"/>
                </a:lnTo>
                <a:cubicBezTo>
                  <a:pt x="4505" y="1484"/>
                  <a:pt x="3596" y="1882"/>
                  <a:pt x="2592" y="1882"/>
                </a:cubicBezTo>
                <a:cubicBezTo>
                  <a:pt x="1588" y="1882"/>
                  <a:pt x="679" y="1484"/>
                  <a:pt x="21" y="841"/>
                </a:cubicBezTo>
                <a:lnTo>
                  <a:pt x="0" y="820"/>
                </a:lnTo>
                <a:lnTo>
                  <a:pt x="814" y="5"/>
                </a:lnTo>
                <a:lnTo>
                  <a:pt x="835" y="26"/>
                </a:lnTo>
                <a:cubicBezTo>
                  <a:pt x="1285" y="461"/>
                  <a:pt x="1906" y="730"/>
                  <a:pt x="2592" y="730"/>
                </a:cubicBezTo>
                <a:cubicBezTo>
                  <a:pt x="3278" y="730"/>
                  <a:pt x="3899" y="461"/>
                  <a:pt x="4348" y="26"/>
                </a:cubicBezTo>
                <a:lnTo>
                  <a:pt x="4375" y="0"/>
                </a:lnTo>
                <a:close/>
              </a:path>
            </a:pathLst>
          </a:custGeom>
          <a:gradFill>
            <a:gsLst>
              <a:gs pos="20000">
                <a:schemeClr val="accent1">
                  <a:lumMod val="60000"/>
                  <a:lumOff val="40000"/>
                  <a:alpha val="100000"/>
                </a:schemeClr>
              </a:gs>
              <a:gs pos="79000">
                <a:schemeClr val="accent1">
                  <a:alpha val="100000"/>
                </a:schemeClr>
              </a:gs>
            </a:gsLst>
            <a:lin ang="10800000" scaled="0"/>
          </a:gradFill>
          <a:ln>
            <a:noFill/>
          </a:ln>
          <a:effectLst>
            <a:outerShdw blurRad="152400" dist="38100" dir="10800000" algn="r" rotWithShape="0">
              <a:schemeClr val="accent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a:bodyPr>
          <a:p>
            <a:pPr lvl="0" algn="ctr">
              <a:buClrTx/>
              <a:buSzTx/>
              <a:buFontTx/>
            </a:pPr>
            <a:endParaRPr lang="zh-CN" altLang="en-US">
              <a:solidFill>
                <a:prstClr val="white"/>
              </a:solidFill>
              <a:latin typeface="+mn-ea"/>
              <a:cs typeface="MiSans" panose="00000500000000000000" charset="-122"/>
              <a:sym typeface="+mn-ea"/>
            </a:endParaRPr>
          </a:p>
        </p:txBody>
      </p:sp>
      <p:sp>
        <p:nvSpPr>
          <p:cNvPr id="50" name="任意多边形 49"/>
          <p:cNvSpPr/>
          <p:nvPr>
            <p:custDataLst>
              <p:tags r:id="rId3"/>
            </p:custDataLst>
          </p:nvPr>
        </p:nvSpPr>
        <p:spPr bwMode="auto">
          <a:xfrm>
            <a:off x="4433888" y="2548256"/>
            <a:ext cx="3162935" cy="1228090"/>
          </a:xfrm>
          <a:custGeom>
            <a:avLst/>
            <a:gdLst>
              <a:gd name="adj" fmla="val 18854"/>
              <a:gd name="a" fmla="pin 0 adj 50000"/>
              <a:gd name="dr" fmla="*/ ss a 100000"/>
              <a:gd name="iwd2" fmla="+- wd2 0 dr"/>
              <a:gd name="ihd2" fmla="+- hd2 0 dr"/>
              <a:gd name="idx" fmla="cos wd2 2700000"/>
              <a:gd name="idy" fmla="sin hd2 2700000"/>
              <a:gd name="il" fmla="+- hc 0 idx"/>
              <a:gd name="ir" fmla="+- hc idx 0"/>
              <a:gd name="it" fmla="+- vc 0 idy"/>
              <a:gd name="ib" fmla="+- vc idy 0"/>
            </a:gdLst>
            <a:ahLst/>
            <a:cxnLst>
              <a:cxn ang="3">
                <a:pos x="hc" y="t"/>
              </a:cxn>
              <a:cxn ang="3">
                <a:pos x="il" y="it"/>
              </a:cxn>
              <a:cxn ang="cd2">
                <a:pos x="l" y="vc"/>
              </a:cxn>
              <a:cxn ang="cd4">
                <a:pos x="il" y="ib"/>
              </a:cxn>
              <a:cxn ang="cd4">
                <a:pos x="hc" y="b"/>
              </a:cxn>
              <a:cxn ang="cd4">
                <a:pos x="ir" y="ib"/>
              </a:cxn>
              <a:cxn ang="0">
                <a:pos x="r" y="vc"/>
              </a:cxn>
              <a:cxn ang="3">
                <a:pos x="ir" y="it"/>
              </a:cxn>
            </a:cxnLst>
            <a:rect l="l" t="t" r="r" b="b"/>
            <a:pathLst>
              <a:path w="5189" h="2015">
                <a:moveTo>
                  <a:pt x="4242" y="0"/>
                </a:moveTo>
                <a:lnTo>
                  <a:pt x="5189" y="947"/>
                </a:lnTo>
                <a:lnTo>
                  <a:pt x="5163" y="974"/>
                </a:lnTo>
                <a:cubicBezTo>
                  <a:pt x="4505" y="1617"/>
                  <a:pt x="3596" y="2015"/>
                  <a:pt x="2592" y="2015"/>
                </a:cubicBezTo>
                <a:cubicBezTo>
                  <a:pt x="1588" y="2015"/>
                  <a:pt x="679" y="1617"/>
                  <a:pt x="21" y="974"/>
                </a:cubicBezTo>
                <a:lnTo>
                  <a:pt x="0" y="953"/>
                </a:lnTo>
                <a:lnTo>
                  <a:pt x="947" y="5"/>
                </a:lnTo>
                <a:lnTo>
                  <a:pt x="968" y="26"/>
                </a:lnTo>
                <a:cubicBezTo>
                  <a:pt x="1384" y="427"/>
                  <a:pt x="1958" y="675"/>
                  <a:pt x="2592" y="675"/>
                </a:cubicBezTo>
                <a:cubicBezTo>
                  <a:pt x="3226" y="675"/>
                  <a:pt x="3800" y="427"/>
                  <a:pt x="4215" y="26"/>
                </a:cubicBezTo>
                <a:lnTo>
                  <a:pt x="4242" y="0"/>
                </a:lnTo>
                <a:close/>
              </a:path>
            </a:pathLst>
          </a:cu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a:bodyPr>
          <a:p>
            <a:pPr lvl="0" algn="ctr">
              <a:buClrTx/>
              <a:buSzTx/>
              <a:buFontTx/>
            </a:pPr>
            <a:endParaRPr lang="zh-CN" altLang="en-US">
              <a:solidFill>
                <a:prstClr val="white"/>
              </a:solidFill>
              <a:latin typeface="+mn-ea"/>
              <a:cs typeface="MiSans" panose="00000500000000000000" charset="-122"/>
              <a:sym typeface="+mn-ea"/>
            </a:endParaRPr>
          </a:p>
        </p:txBody>
      </p:sp>
      <p:sp>
        <p:nvSpPr>
          <p:cNvPr id="51" name="任意多边形 50"/>
          <p:cNvSpPr/>
          <p:nvPr>
            <p:custDataLst>
              <p:tags r:id="rId4"/>
            </p:custDataLst>
          </p:nvPr>
        </p:nvSpPr>
        <p:spPr bwMode="auto">
          <a:xfrm>
            <a:off x="4433888" y="2629536"/>
            <a:ext cx="3162935" cy="1147445"/>
          </a:xfrm>
          <a:custGeom>
            <a:avLst/>
            <a:gdLst>
              <a:gd name="adj" fmla="val 16209"/>
              <a:gd name="a" fmla="pin 0 adj 50000"/>
              <a:gd name="dr" fmla="*/ ss a 100000"/>
              <a:gd name="iwd2" fmla="+- wd2 0 dr"/>
              <a:gd name="ihd2" fmla="+- hd2 0 dr"/>
              <a:gd name="idx" fmla="cos wd2 2700000"/>
              <a:gd name="idy" fmla="sin hd2 2700000"/>
              <a:gd name="il" fmla="+- hc 0 idx"/>
              <a:gd name="ir" fmla="+- hc idx 0"/>
              <a:gd name="it" fmla="+- vc 0 idy"/>
              <a:gd name="ib" fmla="+- vc idy 0"/>
            </a:gdLst>
            <a:ahLst/>
            <a:cxnLst>
              <a:cxn ang="3">
                <a:pos x="hc" y="t"/>
              </a:cxn>
              <a:cxn ang="3">
                <a:pos x="il" y="it"/>
              </a:cxn>
              <a:cxn ang="cd2">
                <a:pos x="l" y="vc"/>
              </a:cxn>
              <a:cxn ang="cd4">
                <a:pos x="il" y="ib"/>
              </a:cxn>
              <a:cxn ang="cd4">
                <a:pos x="hc" y="b"/>
              </a:cxn>
              <a:cxn ang="cd4">
                <a:pos x="ir" y="ib"/>
              </a:cxn>
              <a:cxn ang="0">
                <a:pos x="r" y="vc"/>
              </a:cxn>
              <a:cxn ang="3">
                <a:pos x="ir" y="it"/>
              </a:cxn>
            </a:cxnLst>
            <a:rect l="l" t="t" r="r" b="b"/>
            <a:pathLst>
              <a:path w="5189" h="1882">
                <a:moveTo>
                  <a:pt x="4375" y="0"/>
                </a:moveTo>
                <a:lnTo>
                  <a:pt x="5189" y="814"/>
                </a:lnTo>
                <a:lnTo>
                  <a:pt x="5163" y="841"/>
                </a:lnTo>
                <a:cubicBezTo>
                  <a:pt x="4505" y="1484"/>
                  <a:pt x="3596" y="1882"/>
                  <a:pt x="2592" y="1882"/>
                </a:cubicBezTo>
                <a:cubicBezTo>
                  <a:pt x="1588" y="1882"/>
                  <a:pt x="679" y="1484"/>
                  <a:pt x="21" y="841"/>
                </a:cubicBezTo>
                <a:lnTo>
                  <a:pt x="0" y="820"/>
                </a:lnTo>
                <a:lnTo>
                  <a:pt x="814" y="5"/>
                </a:lnTo>
                <a:lnTo>
                  <a:pt x="835" y="26"/>
                </a:lnTo>
                <a:cubicBezTo>
                  <a:pt x="1285" y="461"/>
                  <a:pt x="1906" y="730"/>
                  <a:pt x="2592" y="730"/>
                </a:cubicBezTo>
                <a:cubicBezTo>
                  <a:pt x="3278" y="730"/>
                  <a:pt x="3899" y="461"/>
                  <a:pt x="4348" y="26"/>
                </a:cubicBezTo>
                <a:lnTo>
                  <a:pt x="4375" y="0"/>
                </a:lnTo>
                <a:close/>
              </a:path>
            </a:pathLst>
          </a:custGeom>
          <a:gradFill>
            <a:gsLst>
              <a:gs pos="20000">
                <a:schemeClr val="accent1">
                  <a:lumMod val="60000"/>
                  <a:lumOff val="40000"/>
                  <a:alpha val="100000"/>
                </a:schemeClr>
              </a:gs>
              <a:gs pos="79000">
                <a:schemeClr val="accent1">
                  <a:alpha val="100000"/>
                </a:schemeClr>
              </a:gs>
            </a:gsLst>
            <a:lin ang="0" scaled="0"/>
          </a:gradFill>
          <a:ln>
            <a:noFill/>
          </a:ln>
          <a:effectLst>
            <a:outerShdw blurRad="152400" dist="38100" dir="10800000" algn="r" rotWithShape="0">
              <a:schemeClr val="accent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a:bodyPr>
          <a:p>
            <a:pPr lvl="0" algn="ctr">
              <a:buClrTx/>
              <a:buSzTx/>
              <a:buFontTx/>
            </a:pPr>
            <a:endParaRPr lang="zh-CN" altLang="en-US">
              <a:solidFill>
                <a:prstClr val="white"/>
              </a:solidFill>
              <a:latin typeface="+mn-ea"/>
              <a:cs typeface="MiSans" panose="00000500000000000000" charset="-122"/>
              <a:sym typeface="+mn-ea"/>
            </a:endParaRPr>
          </a:p>
        </p:txBody>
      </p:sp>
      <p:sp>
        <p:nvSpPr>
          <p:cNvPr id="52" name="1白"/>
          <p:cNvSpPr/>
          <p:nvPr>
            <p:custDataLst>
              <p:tags r:id="rId5"/>
            </p:custDataLst>
          </p:nvPr>
        </p:nvSpPr>
        <p:spPr>
          <a:xfrm>
            <a:off x="4747578" y="2894966"/>
            <a:ext cx="455930" cy="456565"/>
          </a:xfrm>
          <a:prstGeom prst="ellipse">
            <a:avLst/>
          </a:prstGeom>
          <a:solidFill>
            <a:schemeClr val="accent1"/>
          </a:solidFill>
          <a:ln>
            <a:noFill/>
          </a:ln>
          <a:effectLst>
            <a:outerShdw dist="12700" dir="4800000" algn="t" rotWithShape="0">
              <a:srgbClr val="FFFFFF">
                <a:alpha val="4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77500"/>
          </a:bodyPr>
          <a:p>
            <a:pPr algn="ctr"/>
            <a:endParaRPr lang="zh-CN" altLang="en-US">
              <a:solidFill>
                <a:schemeClr val="lt1"/>
              </a:solidFill>
              <a:latin typeface="+mn-ea"/>
            </a:endParaRPr>
          </a:p>
        </p:txBody>
      </p:sp>
      <p:sp>
        <p:nvSpPr>
          <p:cNvPr id="53" name="1深"/>
          <p:cNvSpPr/>
          <p:nvPr>
            <p:custDataLst>
              <p:tags r:id="rId6"/>
            </p:custDataLst>
          </p:nvPr>
        </p:nvSpPr>
        <p:spPr>
          <a:xfrm>
            <a:off x="4747578" y="2894966"/>
            <a:ext cx="455930" cy="456565"/>
          </a:xfrm>
          <a:prstGeom prst="ellipse">
            <a:avLst/>
          </a:prstGeom>
          <a:gradFill>
            <a:gsLst>
              <a:gs pos="100000">
                <a:schemeClr val="accent1">
                  <a:lumMod val="75000"/>
                  <a:lumOff val="25000"/>
                  <a:alpha val="100000"/>
                </a:schemeClr>
              </a:gs>
              <a:gs pos="0">
                <a:schemeClr val="accent1">
                  <a:lumMod val="20000"/>
                  <a:lumOff val="80000"/>
                  <a:alpha val="100000"/>
                </a:schemeClr>
              </a:gs>
              <a:gs pos="0">
                <a:schemeClr val="accent1">
                  <a:lumMod val="90000"/>
                  <a:lumOff val="10000"/>
                  <a:alpha val="100000"/>
                </a:schemeClr>
              </a:gs>
            </a:gsLst>
            <a:lin ang="16200000" scaled="0"/>
          </a:gradFill>
          <a:ln>
            <a:noFill/>
          </a:ln>
          <a:effectLst>
            <a:innerShdw dist="12700" dir="16200000">
              <a:schemeClr val="accent1">
                <a:lumMod val="5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77500"/>
          </a:bodyPr>
          <a:p>
            <a:pPr algn="ctr"/>
            <a:endParaRPr lang="zh-CN" altLang="en-US">
              <a:solidFill>
                <a:schemeClr val="lt1"/>
              </a:solidFill>
              <a:latin typeface="+mn-ea"/>
            </a:endParaRPr>
          </a:p>
        </p:txBody>
      </p:sp>
      <p:sp>
        <p:nvSpPr>
          <p:cNvPr id="88" name="任意多边形 87"/>
          <p:cNvSpPr/>
          <p:nvPr>
            <p:custDataLst>
              <p:tags r:id="rId7"/>
            </p:custDataLst>
          </p:nvPr>
        </p:nvSpPr>
        <p:spPr bwMode="auto">
          <a:xfrm flipV="1">
            <a:off x="4430078" y="4655186"/>
            <a:ext cx="3162935" cy="1228725"/>
          </a:xfrm>
          <a:custGeom>
            <a:avLst/>
            <a:gdLst>
              <a:gd name="adj" fmla="val 18854"/>
              <a:gd name="a" fmla="pin 0 adj 50000"/>
              <a:gd name="dr" fmla="*/ ss a 100000"/>
              <a:gd name="iwd2" fmla="+- wd2 0 dr"/>
              <a:gd name="ihd2" fmla="+- hd2 0 dr"/>
              <a:gd name="idx" fmla="cos wd2 2700000"/>
              <a:gd name="idy" fmla="sin hd2 2700000"/>
              <a:gd name="il" fmla="+- hc 0 idx"/>
              <a:gd name="ir" fmla="+- hc idx 0"/>
              <a:gd name="it" fmla="+- vc 0 idy"/>
              <a:gd name="ib" fmla="+- vc idy 0"/>
            </a:gdLst>
            <a:ahLst/>
            <a:cxnLst>
              <a:cxn ang="3">
                <a:pos x="hc" y="t"/>
              </a:cxn>
              <a:cxn ang="3">
                <a:pos x="il" y="it"/>
              </a:cxn>
              <a:cxn ang="cd2">
                <a:pos x="l" y="vc"/>
              </a:cxn>
              <a:cxn ang="cd4">
                <a:pos x="il" y="ib"/>
              </a:cxn>
              <a:cxn ang="cd4">
                <a:pos x="hc" y="b"/>
              </a:cxn>
              <a:cxn ang="cd4">
                <a:pos x="ir" y="ib"/>
              </a:cxn>
              <a:cxn ang="0">
                <a:pos x="r" y="vc"/>
              </a:cxn>
              <a:cxn ang="3">
                <a:pos x="ir" y="it"/>
              </a:cxn>
            </a:cxnLst>
            <a:rect l="l" t="t" r="r" b="b"/>
            <a:pathLst>
              <a:path w="5189" h="2015">
                <a:moveTo>
                  <a:pt x="4242" y="0"/>
                </a:moveTo>
                <a:lnTo>
                  <a:pt x="5189" y="947"/>
                </a:lnTo>
                <a:lnTo>
                  <a:pt x="5163" y="974"/>
                </a:lnTo>
                <a:cubicBezTo>
                  <a:pt x="4505" y="1617"/>
                  <a:pt x="3596" y="2015"/>
                  <a:pt x="2592" y="2015"/>
                </a:cubicBezTo>
                <a:cubicBezTo>
                  <a:pt x="1588" y="2015"/>
                  <a:pt x="679" y="1617"/>
                  <a:pt x="21" y="974"/>
                </a:cubicBezTo>
                <a:lnTo>
                  <a:pt x="0" y="953"/>
                </a:lnTo>
                <a:lnTo>
                  <a:pt x="947" y="5"/>
                </a:lnTo>
                <a:lnTo>
                  <a:pt x="968" y="26"/>
                </a:lnTo>
                <a:cubicBezTo>
                  <a:pt x="1384" y="427"/>
                  <a:pt x="1958" y="675"/>
                  <a:pt x="2592" y="675"/>
                </a:cubicBezTo>
                <a:cubicBezTo>
                  <a:pt x="3226" y="675"/>
                  <a:pt x="3800" y="427"/>
                  <a:pt x="4215" y="26"/>
                </a:cubicBezTo>
                <a:lnTo>
                  <a:pt x="4242" y="0"/>
                </a:lnTo>
                <a:close/>
              </a:path>
            </a:pathLst>
          </a:cu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a:bodyPr>
          <a:p>
            <a:pPr lvl="0" algn="ctr">
              <a:buClrTx/>
              <a:buSzTx/>
              <a:buFontTx/>
            </a:pPr>
            <a:endParaRPr lang="zh-CN" altLang="en-US">
              <a:solidFill>
                <a:prstClr val="white"/>
              </a:solidFill>
              <a:latin typeface="+mn-ea"/>
              <a:cs typeface="MiSans" panose="00000500000000000000" charset="-122"/>
              <a:sym typeface="+mn-ea"/>
            </a:endParaRPr>
          </a:p>
        </p:txBody>
      </p:sp>
      <p:sp>
        <p:nvSpPr>
          <p:cNvPr id="89" name="任意多边形 88"/>
          <p:cNvSpPr/>
          <p:nvPr>
            <p:custDataLst>
              <p:tags r:id="rId8"/>
            </p:custDataLst>
          </p:nvPr>
        </p:nvSpPr>
        <p:spPr bwMode="auto">
          <a:xfrm flipV="1">
            <a:off x="4429443" y="4646296"/>
            <a:ext cx="3162935" cy="1147445"/>
          </a:xfrm>
          <a:custGeom>
            <a:avLst/>
            <a:gdLst>
              <a:gd name="adj" fmla="val 16209"/>
              <a:gd name="a" fmla="pin 0 adj 50000"/>
              <a:gd name="dr" fmla="*/ ss a 100000"/>
              <a:gd name="iwd2" fmla="+- wd2 0 dr"/>
              <a:gd name="ihd2" fmla="+- hd2 0 dr"/>
              <a:gd name="idx" fmla="cos wd2 2700000"/>
              <a:gd name="idy" fmla="sin hd2 2700000"/>
              <a:gd name="il" fmla="+- hc 0 idx"/>
              <a:gd name="ir" fmla="+- hc idx 0"/>
              <a:gd name="it" fmla="+- vc 0 idy"/>
              <a:gd name="ib" fmla="+- vc idy 0"/>
            </a:gdLst>
            <a:ahLst/>
            <a:cxnLst>
              <a:cxn ang="3">
                <a:pos x="hc" y="t"/>
              </a:cxn>
              <a:cxn ang="3">
                <a:pos x="il" y="it"/>
              </a:cxn>
              <a:cxn ang="cd2">
                <a:pos x="l" y="vc"/>
              </a:cxn>
              <a:cxn ang="cd4">
                <a:pos x="il" y="ib"/>
              </a:cxn>
              <a:cxn ang="cd4">
                <a:pos x="hc" y="b"/>
              </a:cxn>
              <a:cxn ang="cd4">
                <a:pos x="ir" y="ib"/>
              </a:cxn>
              <a:cxn ang="0">
                <a:pos x="r" y="vc"/>
              </a:cxn>
              <a:cxn ang="3">
                <a:pos x="ir" y="it"/>
              </a:cxn>
            </a:cxnLst>
            <a:rect l="l" t="t" r="r" b="b"/>
            <a:pathLst>
              <a:path w="5189" h="1882">
                <a:moveTo>
                  <a:pt x="4375" y="0"/>
                </a:moveTo>
                <a:lnTo>
                  <a:pt x="5189" y="814"/>
                </a:lnTo>
                <a:lnTo>
                  <a:pt x="5163" y="841"/>
                </a:lnTo>
                <a:cubicBezTo>
                  <a:pt x="4505" y="1484"/>
                  <a:pt x="3596" y="1882"/>
                  <a:pt x="2592" y="1882"/>
                </a:cubicBezTo>
                <a:cubicBezTo>
                  <a:pt x="1588" y="1882"/>
                  <a:pt x="679" y="1484"/>
                  <a:pt x="21" y="841"/>
                </a:cubicBezTo>
                <a:lnTo>
                  <a:pt x="0" y="820"/>
                </a:lnTo>
                <a:lnTo>
                  <a:pt x="814" y="5"/>
                </a:lnTo>
                <a:lnTo>
                  <a:pt x="835" y="26"/>
                </a:lnTo>
                <a:cubicBezTo>
                  <a:pt x="1285" y="461"/>
                  <a:pt x="1906" y="730"/>
                  <a:pt x="2592" y="730"/>
                </a:cubicBezTo>
                <a:cubicBezTo>
                  <a:pt x="3278" y="730"/>
                  <a:pt x="3899" y="461"/>
                  <a:pt x="4348" y="26"/>
                </a:cubicBezTo>
                <a:lnTo>
                  <a:pt x="4375" y="0"/>
                </a:lnTo>
                <a:close/>
              </a:path>
            </a:pathLst>
          </a:custGeom>
          <a:gradFill>
            <a:gsLst>
              <a:gs pos="20000">
                <a:schemeClr val="accent1">
                  <a:lumMod val="60000"/>
                  <a:lumOff val="40000"/>
                  <a:alpha val="100000"/>
                </a:schemeClr>
              </a:gs>
              <a:gs pos="79000">
                <a:schemeClr val="accent1">
                  <a:alpha val="100000"/>
                </a:schemeClr>
              </a:gs>
            </a:gsLst>
            <a:lin ang="0" scaled="0"/>
          </a:gradFill>
          <a:ln>
            <a:noFill/>
          </a:ln>
          <a:effectLst>
            <a:outerShdw blurRad="152400" dist="38100" dir="10800000" algn="r" rotWithShape="0">
              <a:schemeClr val="accent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a:bodyPr>
          <a:p>
            <a:pPr lvl="0" algn="ctr">
              <a:buClrTx/>
              <a:buSzTx/>
              <a:buFontTx/>
            </a:pPr>
            <a:endParaRPr lang="zh-CN" altLang="en-US">
              <a:solidFill>
                <a:prstClr val="white"/>
              </a:solidFill>
              <a:latin typeface="+mn-ea"/>
              <a:cs typeface="MiSans" panose="00000500000000000000" charset="-122"/>
              <a:sym typeface="+mn-ea"/>
            </a:endParaRPr>
          </a:p>
        </p:txBody>
      </p:sp>
      <p:sp>
        <p:nvSpPr>
          <p:cNvPr id="95" name="任意多边形 94"/>
          <p:cNvSpPr/>
          <p:nvPr>
            <p:custDataLst>
              <p:tags r:id="rId9"/>
            </p:custDataLst>
          </p:nvPr>
        </p:nvSpPr>
        <p:spPr bwMode="auto">
          <a:xfrm rot="16200000" flipV="1">
            <a:off x="5479098" y="3597276"/>
            <a:ext cx="3162935" cy="1228090"/>
          </a:xfrm>
          <a:custGeom>
            <a:avLst/>
            <a:gdLst>
              <a:gd name="adj" fmla="val 18854"/>
              <a:gd name="a" fmla="pin 0 adj 50000"/>
              <a:gd name="dr" fmla="*/ ss a 100000"/>
              <a:gd name="iwd2" fmla="+- wd2 0 dr"/>
              <a:gd name="ihd2" fmla="+- hd2 0 dr"/>
              <a:gd name="idx" fmla="cos wd2 2700000"/>
              <a:gd name="idy" fmla="sin hd2 2700000"/>
              <a:gd name="il" fmla="+- hc 0 idx"/>
              <a:gd name="ir" fmla="+- hc idx 0"/>
              <a:gd name="it" fmla="+- vc 0 idy"/>
              <a:gd name="ib" fmla="+- vc idy 0"/>
            </a:gdLst>
            <a:ahLst/>
            <a:cxnLst>
              <a:cxn ang="3">
                <a:pos x="hc" y="t"/>
              </a:cxn>
              <a:cxn ang="3">
                <a:pos x="il" y="it"/>
              </a:cxn>
              <a:cxn ang="cd2">
                <a:pos x="l" y="vc"/>
              </a:cxn>
              <a:cxn ang="cd4">
                <a:pos x="il" y="ib"/>
              </a:cxn>
              <a:cxn ang="cd4">
                <a:pos x="hc" y="b"/>
              </a:cxn>
              <a:cxn ang="cd4">
                <a:pos x="ir" y="ib"/>
              </a:cxn>
              <a:cxn ang="0">
                <a:pos x="r" y="vc"/>
              </a:cxn>
              <a:cxn ang="3">
                <a:pos x="ir" y="it"/>
              </a:cxn>
            </a:cxnLst>
            <a:rect l="l" t="t" r="r" b="b"/>
            <a:pathLst>
              <a:path w="5189" h="2015">
                <a:moveTo>
                  <a:pt x="4242" y="0"/>
                </a:moveTo>
                <a:lnTo>
                  <a:pt x="5189" y="947"/>
                </a:lnTo>
                <a:lnTo>
                  <a:pt x="5163" y="974"/>
                </a:lnTo>
                <a:cubicBezTo>
                  <a:pt x="4505" y="1617"/>
                  <a:pt x="3596" y="2015"/>
                  <a:pt x="2592" y="2015"/>
                </a:cubicBezTo>
                <a:cubicBezTo>
                  <a:pt x="1588" y="2015"/>
                  <a:pt x="679" y="1617"/>
                  <a:pt x="21" y="974"/>
                </a:cubicBezTo>
                <a:lnTo>
                  <a:pt x="0" y="953"/>
                </a:lnTo>
                <a:lnTo>
                  <a:pt x="947" y="5"/>
                </a:lnTo>
                <a:lnTo>
                  <a:pt x="968" y="26"/>
                </a:lnTo>
                <a:cubicBezTo>
                  <a:pt x="1384" y="427"/>
                  <a:pt x="1958" y="675"/>
                  <a:pt x="2592" y="675"/>
                </a:cubicBezTo>
                <a:cubicBezTo>
                  <a:pt x="3226" y="675"/>
                  <a:pt x="3800" y="427"/>
                  <a:pt x="4215" y="26"/>
                </a:cubicBezTo>
                <a:lnTo>
                  <a:pt x="4242" y="0"/>
                </a:lnTo>
                <a:close/>
              </a:path>
            </a:pathLst>
          </a:cu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a:bodyPr>
          <a:p>
            <a:pPr lvl="0" algn="ctr">
              <a:buClrTx/>
              <a:buSzTx/>
              <a:buFontTx/>
            </a:pPr>
            <a:endParaRPr lang="zh-CN" altLang="en-US">
              <a:solidFill>
                <a:prstClr val="white"/>
              </a:solidFill>
              <a:latin typeface="+mn-ea"/>
              <a:cs typeface="MiSans" panose="00000500000000000000" charset="-122"/>
              <a:sym typeface="+mn-ea"/>
            </a:endParaRPr>
          </a:p>
        </p:txBody>
      </p:sp>
      <p:sp>
        <p:nvSpPr>
          <p:cNvPr id="96" name="任意多边形 95"/>
          <p:cNvSpPr/>
          <p:nvPr>
            <p:custDataLst>
              <p:tags r:id="rId10"/>
            </p:custDataLst>
          </p:nvPr>
        </p:nvSpPr>
        <p:spPr bwMode="auto">
          <a:xfrm rot="16200000" flipV="1">
            <a:off x="5438458" y="3637916"/>
            <a:ext cx="3162935" cy="1146810"/>
          </a:xfrm>
          <a:custGeom>
            <a:avLst/>
            <a:gdLst>
              <a:gd name="adj" fmla="val 16209"/>
              <a:gd name="a" fmla="pin 0 adj 50000"/>
              <a:gd name="dr" fmla="*/ ss a 100000"/>
              <a:gd name="iwd2" fmla="+- wd2 0 dr"/>
              <a:gd name="ihd2" fmla="+- hd2 0 dr"/>
              <a:gd name="idx" fmla="cos wd2 2700000"/>
              <a:gd name="idy" fmla="sin hd2 2700000"/>
              <a:gd name="il" fmla="+- hc 0 idx"/>
              <a:gd name="ir" fmla="+- hc idx 0"/>
              <a:gd name="it" fmla="+- vc 0 idy"/>
              <a:gd name="ib" fmla="+- vc idy 0"/>
            </a:gdLst>
            <a:ahLst/>
            <a:cxnLst>
              <a:cxn ang="3">
                <a:pos x="hc" y="t"/>
              </a:cxn>
              <a:cxn ang="3">
                <a:pos x="il" y="it"/>
              </a:cxn>
              <a:cxn ang="cd2">
                <a:pos x="l" y="vc"/>
              </a:cxn>
              <a:cxn ang="cd4">
                <a:pos x="il" y="ib"/>
              </a:cxn>
              <a:cxn ang="cd4">
                <a:pos x="hc" y="b"/>
              </a:cxn>
              <a:cxn ang="cd4">
                <a:pos x="ir" y="ib"/>
              </a:cxn>
              <a:cxn ang="0">
                <a:pos x="r" y="vc"/>
              </a:cxn>
              <a:cxn ang="3">
                <a:pos x="ir" y="it"/>
              </a:cxn>
            </a:cxnLst>
            <a:rect l="l" t="t" r="r" b="b"/>
            <a:pathLst>
              <a:path w="5189" h="1882">
                <a:moveTo>
                  <a:pt x="4375" y="0"/>
                </a:moveTo>
                <a:lnTo>
                  <a:pt x="5189" y="814"/>
                </a:lnTo>
                <a:lnTo>
                  <a:pt x="5163" y="841"/>
                </a:lnTo>
                <a:cubicBezTo>
                  <a:pt x="4505" y="1484"/>
                  <a:pt x="3596" y="1882"/>
                  <a:pt x="2592" y="1882"/>
                </a:cubicBezTo>
                <a:cubicBezTo>
                  <a:pt x="1588" y="1882"/>
                  <a:pt x="679" y="1484"/>
                  <a:pt x="21" y="841"/>
                </a:cubicBezTo>
                <a:lnTo>
                  <a:pt x="0" y="820"/>
                </a:lnTo>
                <a:lnTo>
                  <a:pt x="814" y="5"/>
                </a:lnTo>
                <a:lnTo>
                  <a:pt x="835" y="26"/>
                </a:lnTo>
                <a:cubicBezTo>
                  <a:pt x="1285" y="461"/>
                  <a:pt x="1906" y="730"/>
                  <a:pt x="2592" y="730"/>
                </a:cubicBezTo>
                <a:cubicBezTo>
                  <a:pt x="3278" y="730"/>
                  <a:pt x="3899" y="461"/>
                  <a:pt x="4348" y="26"/>
                </a:cubicBezTo>
                <a:lnTo>
                  <a:pt x="4375" y="0"/>
                </a:lnTo>
                <a:close/>
              </a:path>
            </a:pathLst>
          </a:custGeom>
          <a:gradFill>
            <a:gsLst>
              <a:gs pos="15000">
                <a:schemeClr val="accent1">
                  <a:lumMod val="60000"/>
                  <a:lumOff val="40000"/>
                  <a:alpha val="100000"/>
                </a:schemeClr>
              </a:gs>
              <a:gs pos="85000">
                <a:schemeClr val="accent1">
                  <a:lumMod val="60000"/>
                  <a:lumOff val="40000"/>
                  <a:alpha val="100000"/>
                </a:schemeClr>
              </a:gs>
              <a:gs pos="60000">
                <a:schemeClr val="accent1">
                  <a:lumMod val="80000"/>
                  <a:lumOff val="20000"/>
                  <a:alpha val="100000"/>
                </a:schemeClr>
              </a:gs>
              <a:gs pos="45000">
                <a:schemeClr val="accent1">
                  <a:lumMod val="85000"/>
                  <a:lumOff val="15000"/>
                  <a:alpha val="100000"/>
                </a:schemeClr>
              </a:gs>
            </a:gsLst>
            <a:lin ang="0" scaled="0"/>
          </a:gradFill>
          <a:ln>
            <a:noFill/>
          </a:ln>
          <a:effectLst>
            <a:outerShdw blurRad="152400" dist="38100" dir="10800000" algn="r" rotWithShape="0">
              <a:schemeClr val="accent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a:bodyPr>
          <a:p>
            <a:pPr lvl="0" algn="ctr">
              <a:buClrTx/>
              <a:buSzTx/>
              <a:buFontTx/>
            </a:pPr>
            <a:endParaRPr lang="zh-CN" altLang="en-US">
              <a:solidFill>
                <a:prstClr val="white"/>
              </a:solidFill>
              <a:latin typeface="+mn-ea"/>
              <a:cs typeface="MiSans" panose="00000500000000000000" charset="-122"/>
              <a:sym typeface="+mn-ea"/>
            </a:endParaRPr>
          </a:p>
        </p:txBody>
      </p:sp>
      <p:sp>
        <p:nvSpPr>
          <p:cNvPr id="108" name="2白"/>
          <p:cNvSpPr/>
          <p:nvPr>
            <p:custDataLst>
              <p:tags r:id="rId11"/>
            </p:custDataLst>
          </p:nvPr>
        </p:nvSpPr>
        <p:spPr>
          <a:xfrm>
            <a:off x="6911023" y="2900046"/>
            <a:ext cx="455930" cy="456565"/>
          </a:xfrm>
          <a:prstGeom prst="ellipse">
            <a:avLst/>
          </a:prstGeom>
          <a:solidFill>
            <a:schemeClr val="accent2"/>
          </a:solidFill>
          <a:ln>
            <a:noFill/>
          </a:ln>
          <a:effectLst>
            <a:outerShdw dist="12700" dir="4800000" algn="t" rotWithShape="0">
              <a:srgbClr val="FFFFFF">
                <a:alpha val="4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77500"/>
          </a:bodyPr>
          <a:p>
            <a:pPr algn="ctr"/>
            <a:endParaRPr lang="zh-CN" altLang="en-US">
              <a:solidFill>
                <a:schemeClr val="lt1"/>
              </a:solidFill>
              <a:latin typeface="+mn-ea"/>
            </a:endParaRPr>
          </a:p>
        </p:txBody>
      </p:sp>
      <p:sp>
        <p:nvSpPr>
          <p:cNvPr id="109" name="2深"/>
          <p:cNvSpPr/>
          <p:nvPr>
            <p:custDataLst>
              <p:tags r:id="rId12"/>
            </p:custDataLst>
          </p:nvPr>
        </p:nvSpPr>
        <p:spPr>
          <a:xfrm>
            <a:off x="6911023" y="2900046"/>
            <a:ext cx="455930" cy="456565"/>
          </a:xfrm>
          <a:prstGeom prst="ellipse">
            <a:avLst/>
          </a:prstGeom>
          <a:solidFill>
            <a:schemeClr val="accent1"/>
          </a:solidFill>
          <a:ln>
            <a:noFill/>
          </a:ln>
          <a:effectLst>
            <a:innerShdw dist="12700" dir="16200000">
              <a:schemeClr val="accent2">
                <a:lumMod val="5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fontScale="77500"/>
          </a:bodyPr>
          <a:p>
            <a:pPr lvl="0" algn="ctr">
              <a:buClrTx/>
              <a:buSzTx/>
              <a:buFontTx/>
            </a:pPr>
            <a:endParaRPr lang="zh-CN" altLang="en-US">
              <a:solidFill>
                <a:schemeClr val="lt1"/>
              </a:solidFill>
              <a:latin typeface="+mn-ea"/>
              <a:sym typeface="+mn-ea"/>
            </a:endParaRPr>
          </a:p>
        </p:txBody>
      </p:sp>
      <p:sp>
        <p:nvSpPr>
          <p:cNvPr id="118" name="1白"/>
          <p:cNvSpPr/>
          <p:nvPr>
            <p:custDataLst>
              <p:tags r:id="rId13"/>
            </p:custDataLst>
          </p:nvPr>
        </p:nvSpPr>
        <p:spPr>
          <a:xfrm>
            <a:off x="4747578" y="5053331"/>
            <a:ext cx="455930" cy="456565"/>
          </a:xfrm>
          <a:prstGeom prst="ellipse">
            <a:avLst/>
          </a:prstGeom>
          <a:solidFill>
            <a:schemeClr val="accent2"/>
          </a:solidFill>
          <a:ln>
            <a:noFill/>
          </a:ln>
          <a:effectLst>
            <a:outerShdw dist="12700" dir="4800000" algn="t" rotWithShape="0">
              <a:srgbClr val="FFFFFF">
                <a:alpha val="4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77500"/>
          </a:bodyPr>
          <a:p>
            <a:pPr algn="ctr"/>
            <a:endParaRPr lang="zh-CN" altLang="en-US">
              <a:solidFill>
                <a:schemeClr val="lt1"/>
              </a:solidFill>
              <a:latin typeface="+mn-ea"/>
            </a:endParaRPr>
          </a:p>
        </p:txBody>
      </p:sp>
      <p:sp>
        <p:nvSpPr>
          <p:cNvPr id="119" name="1深"/>
          <p:cNvSpPr/>
          <p:nvPr>
            <p:custDataLst>
              <p:tags r:id="rId14"/>
            </p:custDataLst>
          </p:nvPr>
        </p:nvSpPr>
        <p:spPr>
          <a:xfrm>
            <a:off x="4747578" y="5053331"/>
            <a:ext cx="455930" cy="456565"/>
          </a:xfrm>
          <a:prstGeom prst="ellipse">
            <a:avLst/>
          </a:prstGeom>
          <a:solidFill>
            <a:schemeClr val="accent1"/>
          </a:solidFill>
          <a:ln>
            <a:noFill/>
          </a:ln>
          <a:effectLst>
            <a:innerShdw dist="12700" dir="16200000">
              <a:schemeClr val="accent2">
                <a:lumMod val="5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77500"/>
          </a:bodyPr>
          <a:p>
            <a:pPr algn="ctr"/>
            <a:endParaRPr lang="zh-CN" altLang="en-US">
              <a:solidFill>
                <a:schemeClr val="lt1"/>
              </a:solidFill>
              <a:latin typeface="+mn-ea"/>
            </a:endParaRPr>
          </a:p>
        </p:txBody>
      </p:sp>
      <p:sp>
        <p:nvSpPr>
          <p:cNvPr id="113" name="2白"/>
          <p:cNvSpPr/>
          <p:nvPr>
            <p:custDataLst>
              <p:tags r:id="rId15"/>
            </p:custDataLst>
          </p:nvPr>
        </p:nvSpPr>
        <p:spPr>
          <a:xfrm>
            <a:off x="6911023" y="5053331"/>
            <a:ext cx="455930" cy="456565"/>
          </a:xfrm>
          <a:prstGeom prst="ellipse">
            <a:avLst/>
          </a:prstGeom>
          <a:solidFill>
            <a:schemeClr val="accent1"/>
          </a:solidFill>
          <a:ln>
            <a:noFill/>
          </a:ln>
          <a:effectLst>
            <a:outerShdw dist="12700" dir="4800000" algn="t" rotWithShape="0">
              <a:srgbClr val="FFFFFF">
                <a:alpha val="4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77500"/>
          </a:bodyPr>
          <a:p>
            <a:pPr algn="ctr"/>
            <a:endParaRPr lang="zh-CN" altLang="en-US">
              <a:solidFill>
                <a:schemeClr val="lt1"/>
              </a:solidFill>
              <a:latin typeface="+mn-ea"/>
            </a:endParaRPr>
          </a:p>
        </p:txBody>
      </p:sp>
      <p:sp>
        <p:nvSpPr>
          <p:cNvPr id="114" name="2深"/>
          <p:cNvSpPr/>
          <p:nvPr>
            <p:custDataLst>
              <p:tags r:id="rId16"/>
            </p:custDataLst>
          </p:nvPr>
        </p:nvSpPr>
        <p:spPr>
          <a:xfrm>
            <a:off x="6911023" y="5053331"/>
            <a:ext cx="455930" cy="456565"/>
          </a:xfrm>
          <a:prstGeom prst="ellipse">
            <a:avLst/>
          </a:prstGeom>
          <a:gradFill>
            <a:gsLst>
              <a:gs pos="100000">
                <a:schemeClr val="accent1">
                  <a:lumMod val="75000"/>
                  <a:lumOff val="25000"/>
                  <a:alpha val="100000"/>
                </a:schemeClr>
              </a:gs>
              <a:gs pos="0">
                <a:schemeClr val="accent1">
                  <a:lumMod val="20000"/>
                  <a:lumOff val="80000"/>
                  <a:alpha val="100000"/>
                </a:schemeClr>
              </a:gs>
              <a:gs pos="0">
                <a:schemeClr val="accent1">
                  <a:lumMod val="90000"/>
                  <a:lumOff val="10000"/>
                  <a:alpha val="100000"/>
                </a:schemeClr>
              </a:gs>
            </a:gsLst>
            <a:lin ang="16200000" scaled="0"/>
          </a:gradFill>
          <a:ln>
            <a:noFill/>
          </a:ln>
          <a:effectLst>
            <a:innerShdw dist="12700" dir="16200000">
              <a:schemeClr val="accent1">
                <a:lumMod val="5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fontScale="77500"/>
          </a:bodyPr>
          <a:p>
            <a:pPr lvl="0" algn="ctr">
              <a:buClrTx/>
              <a:buSzTx/>
              <a:buFontTx/>
            </a:pPr>
            <a:endParaRPr lang="zh-CN" altLang="en-US">
              <a:solidFill>
                <a:schemeClr val="lt1"/>
              </a:solidFill>
              <a:latin typeface="+mn-ea"/>
              <a:sym typeface="+mn-ea"/>
            </a:endParaRPr>
          </a:p>
        </p:txBody>
      </p:sp>
      <p:sp>
        <p:nvSpPr>
          <p:cNvPr id="54" name="矩形 53"/>
          <p:cNvSpPr/>
          <p:nvPr>
            <p:custDataLst>
              <p:tags r:id="rId17"/>
            </p:custDataLst>
          </p:nvPr>
        </p:nvSpPr>
        <p:spPr>
          <a:xfrm>
            <a:off x="8039100" y="2407285"/>
            <a:ext cx="3621405" cy="2150110"/>
          </a:xfrm>
          <a:prstGeom prst="rect">
            <a:avLst/>
          </a:prstGeom>
          <a:solidFill>
            <a:schemeClr val="bg2"/>
          </a:solidFill>
        </p:spPr>
        <p:txBody>
          <a:bodyPr wrap="square" lIns="0" tIns="0" rIns="0" bIns="0" rtlCol="0" anchor="t" anchorCtr="0">
            <a:noAutofit/>
          </a:bodyPr>
          <a:p>
            <a:pPr algn="l">
              <a:lnSpc>
                <a:spcPct val="130000"/>
              </a:lnSpc>
              <a:buClrTx/>
              <a:buSzTx/>
              <a:buFontTx/>
            </a:pPr>
            <a:r>
              <a:rPr lang="zh-CN" altLang="en-US" sz="1600" b="1" dirty="0">
                <a:solidFill>
                  <a:schemeClr val="tx1">
                    <a:lumMod val="85000"/>
                    <a:lumOff val="15000"/>
                  </a:schemeClr>
                </a:solidFill>
                <a:latin typeface="微软雅黑" panose="020B0503020204020204" charset="-122"/>
                <a:ea typeface="微软雅黑" panose="020B0503020204020204" charset="-122"/>
                <a:cs typeface="微软雅黑" panose="020B0503020204020204" charset="-122"/>
                <a:sym typeface="+mn-ea"/>
              </a:rPr>
              <a:t>2.依从性提升</a:t>
            </a:r>
            <a:endParaRPr lang="zh-CN" altLang="en-US" sz="1600" b="1" dirty="0">
              <a:solidFill>
                <a:schemeClr val="tx1">
                  <a:lumMod val="85000"/>
                  <a:lumOff val="15000"/>
                </a:schemeClr>
              </a:solidFill>
              <a:latin typeface="微软雅黑" panose="020B0503020204020204" charset="-122"/>
              <a:ea typeface="微软雅黑" panose="020B0503020204020204" charset="-122"/>
              <a:cs typeface="微软雅黑" panose="020B0503020204020204" charset="-122"/>
            </a:endParaRPr>
          </a:p>
          <a:p>
            <a:pPr marL="285750" indent="-285750">
              <a:lnSpc>
                <a:spcPct val="130000"/>
              </a:lnSpc>
              <a:spcBef>
                <a:spcPct val="0"/>
              </a:spcBef>
              <a:spcAft>
                <a:spcPct val="0"/>
              </a:spcAft>
              <a:buFont typeface="Wingdings" panose="05000000000000000000" charset="0"/>
              <a:buChar char="ü"/>
            </a:pPr>
            <a:r>
              <a:rPr lang="zh-CN" altLang="en-US" sz="1400" dirty="0">
                <a:solidFill>
                  <a:schemeClr val="tx1">
                    <a:lumMod val="85000"/>
                    <a:lumOff val="15000"/>
                  </a:schemeClr>
                </a:solidFill>
                <a:latin typeface="微软雅黑" panose="020B0503020204020204" charset="-122"/>
                <a:ea typeface="微软雅黑" panose="020B0503020204020204" charset="-122"/>
                <a:cs typeface="+mn-ea"/>
                <a:sym typeface="+mn-ea"/>
              </a:rPr>
              <a:t>液体形态流速可控，有效降低了呛咳、误吸的风险，尤其适合神经系统疾病或吞咽反射减弱的患者</a:t>
            </a:r>
            <a:endParaRPr lang="zh-CN" altLang="en-US" sz="1400" dirty="0">
              <a:solidFill>
                <a:schemeClr val="tx1">
                  <a:lumMod val="85000"/>
                  <a:lumOff val="15000"/>
                </a:schemeClr>
              </a:solidFill>
              <a:latin typeface="微软雅黑" panose="020B0503020204020204" charset="-122"/>
              <a:ea typeface="微软雅黑" panose="020B0503020204020204" charset="-122"/>
              <a:cs typeface="+mn-ea"/>
              <a:sym typeface="+mn-ea"/>
            </a:endParaRPr>
          </a:p>
          <a:p>
            <a:pPr marL="285750" indent="-285750">
              <a:lnSpc>
                <a:spcPct val="130000"/>
              </a:lnSpc>
              <a:spcBef>
                <a:spcPct val="0"/>
              </a:spcBef>
              <a:spcAft>
                <a:spcPct val="0"/>
              </a:spcAft>
              <a:buFont typeface="Wingdings" panose="05000000000000000000" charset="0"/>
              <a:buChar char="ü"/>
            </a:pPr>
            <a:r>
              <a:rPr lang="en-US" sz="1400">
                <a:solidFill>
                  <a:srgbClr val="505050"/>
                </a:solidFill>
                <a:latin typeface="Noto Sans SC" panose="020B0200000000000000" charset="-122"/>
                <a:ea typeface="Noto Sans SC" panose="020B0200000000000000" charset="-122"/>
                <a:cs typeface="Noto Sans SC" panose="020B0200000000000000" charset="-122"/>
                <a:sym typeface="Noto Sans SC" panose="020B0200000000000000" charset="-122"/>
              </a:rPr>
              <a:t>可混合果汁改善口感；完美适配儿童、老人及吞咽困难患者，提升用药依从性</a:t>
            </a:r>
            <a:endParaRPr lang="zh-CN" altLang="en-US" sz="1400" dirty="0">
              <a:solidFill>
                <a:schemeClr val="tx1">
                  <a:lumMod val="85000"/>
                  <a:lumOff val="15000"/>
                </a:schemeClr>
              </a:solidFill>
              <a:latin typeface="微软雅黑" panose="020B0503020204020204" charset="-122"/>
              <a:ea typeface="微软雅黑" panose="020B0503020204020204" charset="-122"/>
              <a:cs typeface="+mn-ea"/>
            </a:endParaRPr>
          </a:p>
          <a:p>
            <a:pPr>
              <a:lnSpc>
                <a:spcPct val="130000"/>
              </a:lnSpc>
              <a:spcBef>
                <a:spcPct val="0"/>
              </a:spcBef>
              <a:spcAft>
                <a:spcPct val="0"/>
              </a:spcAft>
            </a:pPr>
            <a:endParaRPr lang="en-US" sz="1400">
              <a:solidFill>
                <a:srgbClr val="505050"/>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a:lnSpc>
                <a:spcPct val="130000"/>
              </a:lnSpc>
              <a:spcBef>
                <a:spcPct val="0"/>
              </a:spcBef>
              <a:spcAft>
                <a:spcPct val="0"/>
              </a:spcAft>
            </a:pPr>
            <a:endParaRPr lang="zh-CN" altLang="en-US" sz="1400" dirty="0">
              <a:solidFill>
                <a:schemeClr val="tx1">
                  <a:lumMod val="85000"/>
                  <a:lumOff val="15000"/>
                </a:schemeClr>
              </a:solidFill>
              <a:latin typeface="+mn-ea"/>
              <a:cs typeface="+mn-ea"/>
            </a:endParaRPr>
          </a:p>
        </p:txBody>
      </p:sp>
      <p:sp>
        <p:nvSpPr>
          <p:cNvPr id="55" name="矩形 54"/>
          <p:cNvSpPr/>
          <p:nvPr>
            <p:custDataLst>
              <p:tags r:id="rId18"/>
            </p:custDataLst>
          </p:nvPr>
        </p:nvSpPr>
        <p:spPr>
          <a:xfrm>
            <a:off x="8039100" y="5093335"/>
            <a:ext cx="3597275" cy="1451610"/>
          </a:xfrm>
          <a:prstGeom prst="rect">
            <a:avLst/>
          </a:prstGeom>
          <a:solidFill>
            <a:schemeClr val="bg2"/>
          </a:solidFill>
        </p:spPr>
        <p:txBody>
          <a:bodyPr wrap="square" lIns="0" tIns="0" rIns="0" bIns="0" rtlCol="0" anchor="t" anchorCtr="0">
            <a:noAutofit/>
          </a:bodyPr>
          <a:p>
            <a:pPr algn="l">
              <a:lnSpc>
                <a:spcPct val="130000"/>
              </a:lnSpc>
              <a:buClrTx/>
              <a:buSzTx/>
              <a:buFontTx/>
            </a:pPr>
            <a:r>
              <a:rPr lang="en-US" altLang="zh-CN" sz="1600" b="1" dirty="0">
                <a:solidFill>
                  <a:schemeClr val="tx1">
                    <a:lumMod val="85000"/>
                    <a:lumOff val="15000"/>
                  </a:schemeClr>
                </a:solidFill>
                <a:latin typeface="微软雅黑" panose="020B0503020204020204" charset="-122"/>
                <a:ea typeface="微软雅黑" panose="020B0503020204020204" charset="-122"/>
                <a:cs typeface="微软雅黑" panose="020B0503020204020204" charset="-122"/>
                <a:sym typeface="+mn-ea"/>
              </a:rPr>
              <a:t>4.显著降低风险</a:t>
            </a:r>
            <a:endParaRPr lang="en-US" altLang="zh-CN" sz="1600" b="1" dirty="0">
              <a:solidFill>
                <a:schemeClr val="tx1">
                  <a:lumMod val="85000"/>
                  <a:lumOff val="15000"/>
                </a:schemeClr>
              </a:solidFill>
              <a:latin typeface="微软雅黑" panose="020B0503020204020204" charset="-122"/>
              <a:ea typeface="微软雅黑" panose="020B0503020204020204" charset="-122"/>
              <a:cs typeface="微软雅黑" panose="020B0503020204020204" charset="-122"/>
            </a:endParaRPr>
          </a:p>
          <a:p>
            <a:pPr marL="285750" indent="-285750">
              <a:lnSpc>
                <a:spcPct val="130000"/>
              </a:lnSpc>
              <a:spcBef>
                <a:spcPct val="0"/>
              </a:spcBef>
              <a:spcAft>
                <a:spcPct val="0"/>
              </a:spcAft>
              <a:buFont typeface="Wingdings" panose="05000000000000000000" charset="0"/>
              <a:buChar char="ü"/>
            </a:pPr>
            <a:r>
              <a:rPr lang="en-US" sz="1400">
                <a:solidFill>
                  <a:srgbClr val="505050"/>
                </a:solidFill>
                <a:latin typeface="Noto Sans SC" panose="020B0200000000000000" charset="-122"/>
                <a:ea typeface="Noto Sans SC" panose="020B0200000000000000" charset="-122"/>
                <a:cs typeface="Noto Sans SC" panose="020B0200000000000000" charset="-122"/>
                <a:sym typeface="+mn-ea"/>
              </a:rPr>
              <a:t>小瓶开封周期短、取用频次少，减少反复开盖导致的微生物污染、氧化、吸潮风险，保障药液质量稳定</a:t>
            </a:r>
            <a:endParaRPr lang="en-US" sz="1400">
              <a:solidFill>
                <a:srgbClr val="505050"/>
              </a:solidFill>
              <a:latin typeface="Noto Sans SC" panose="020B0200000000000000" charset="-122"/>
              <a:ea typeface="Noto Sans SC" panose="020B0200000000000000" charset="-122"/>
              <a:cs typeface="Noto Sans SC" panose="020B0200000000000000" charset="-122"/>
              <a:sym typeface="+mn-ea"/>
            </a:endParaRPr>
          </a:p>
        </p:txBody>
      </p:sp>
      <p:sp>
        <p:nvSpPr>
          <p:cNvPr id="56" name="矩形 55"/>
          <p:cNvSpPr/>
          <p:nvPr>
            <p:custDataLst>
              <p:tags r:id="rId19"/>
            </p:custDataLst>
          </p:nvPr>
        </p:nvSpPr>
        <p:spPr>
          <a:xfrm>
            <a:off x="838835" y="5165090"/>
            <a:ext cx="3460750" cy="1456690"/>
          </a:xfrm>
          <a:prstGeom prst="rect">
            <a:avLst/>
          </a:prstGeom>
          <a:solidFill>
            <a:schemeClr val="bg2"/>
          </a:solidFill>
        </p:spPr>
        <p:txBody>
          <a:bodyPr wrap="square" lIns="0" tIns="0" rIns="0" bIns="0" rtlCol="0" anchor="t" anchorCtr="0">
            <a:noAutofit/>
          </a:bodyPr>
          <a:p>
            <a:pPr algn="l">
              <a:lnSpc>
                <a:spcPct val="130000"/>
              </a:lnSpc>
              <a:spcBef>
                <a:spcPct val="0"/>
              </a:spcBef>
              <a:spcAft>
                <a:spcPct val="0"/>
              </a:spcAft>
            </a:pPr>
            <a:r>
              <a:rPr lang="en-US" altLang="zh-CN" sz="1600" b="1" dirty="0">
                <a:solidFill>
                  <a:schemeClr val="tx1">
                    <a:lumMod val="85000"/>
                    <a:lumOff val="15000"/>
                  </a:schemeClr>
                </a:solidFill>
                <a:latin typeface="微软雅黑" panose="020B0503020204020204" charset="-122"/>
                <a:ea typeface="微软雅黑" panose="020B0503020204020204" charset="-122"/>
                <a:cs typeface="微软雅黑" panose="020B0503020204020204" charset="-122"/>
                <a:sym typeface="+mn-ea"/>
              </a:rPr>
              <a:t>3.快速吸收起效</a:t>
            </a:r>
            <a:endParaRPr lang="en-US" altLang="zh-CN" sz="1600" b="1" dirty="0">
              <a:solidFill>
                <a:schemeClr val="tx1">
                  <a:lumMod val="85000"/>
                  <a:lumOff val="15000"/>
                </a:schemeClr>
              </a:solidFill>
              <a:latin typeface="微软雅黑" panose="020B0503020204020204" charset="-122"/>
              <a:ea typeface="微软雅黑" panose="020B0503020204020204" charset="-122"/>
              <a:cs typeface="微软雅黑" panose="020B0503020204020204" charset="-122"/>
            </a:endParaRPr>
          </a:p>
          <a:p>
            <a:pPr marL="285750" indent="-285750" algn="l">
              <a:lnSpc>
                <a:spcPct val="130000"/>
              </a:lnSpc>
              <a:spcBef>
                <a:spcPts val="0"/>
              </a:spcBef>
              <a:spcAft>
                <a:spcPts val="0"/>
              </a:spcAft>
              <a:buFont typeface="Wingdings" panose="05000000000000000000" charset="0"/>
              <a:buChar char="ü"/>
            </a:pPr>
            <a:r>
              <a:rPr lang="en-US" sz="1400">
                <a:solidFill>
                  <a:srgbClr val="505050"/>
                </a:solidFill>
                <a:latin typeface="Noto Sans SC" panose="020B0200000000000000" charset="-122"/>
                <a:ea typeface="Noto Sans SC" panose="020B0200000000000000" charset="-122"/>
                <a:cs typeface="Noto Sans SC" panose="020B0200000000000000" charset="-122"/>
                <a:sym typeface="Noto Sans SC" panose="020B0200000000000000" charset="-122"/>
              </a:rPr>
              <a:t>无需崩解过程，药物直接吸收，能更快达到有效血药浓度，缩短起效时间，快速控制症状</a:t>
            </a:r>
            <a:endParaRPr lang="zh-CN" altLang="en-US" sz="1400" dirty="0">
              <a:solidFill>
                <a:schemeClr val="tx1">
                  <a:lumMod val="85000"/>
                  <a:lumOff val="15000"/>
                </a:schemeClr>
              </a:solidFill>
              <a:latin typeface="+mn-ea"/>
              <a:cs typeface="+mn-ea"/>
            </a:endParaRPr>
          </a:p>
        </p:txBody>
      </p:sp>
      <p:sp>
        <p:nvSpPr>
          <p:cNvPr id="57" name="矩形 56"/>
          <p:cNvSpPr/>
          <p:nvPr>
            <p:custDataLst>
              <p:tags r:id="rId20"/>
            </p:custDataLst>
          </p:nvPr>
        </p:nvSpPr>
        <p:spPr>
          <a:xfrm>
            <a:off x="838835" y="2407285"/>
            <a:ext cx="3460750" cy="2272030"/>
          </a:xfrm>
          <a:prstGeom prst="rect">
            <a:avLst/>
          </a:prstGeom>
          <a:solidFill>
            <a:schemeClr val="bg2"/>
          </a:solidFill>
        </p:spPr>
        <p:txBody>
          <a:bodyPr wrap="square" lIns="0" tIns="0" rIns="0" bIns="0" rtlCol="0" anchor="t" anchorCtr="0">
            <a:noAutofit/>
          </a:bodyPr>
          <a:p>
            <a:pPr algn="l">
              <a:lnSpc>
                <a:spcPct val="130000"/>
              </a:lnSpc>
              <a:spcBef>
                <a:spcPct val="0"/>
              </a:spcBef>
              <a:spcAft>
                <a:spcPct val="0"/>
              </a:spcAft>
            </a:pPr>
            <a:r>
              <a:rPr lang="en-US" altLang="zh-CN" sz="1600" b="1" dirty="0">
                <a:solidFill>
                  <a:schemeClr val="tx1">
                    <a:lumMod val="85000"/>
                    <a:lumOff val="15000"/>
                  </a:schemeClr>
                </a:solidFill>
                <a:latin typeface="微软雅黑" panose="020B0503020204020204" charset="-122"/>
                <a:ea typeface="微软雅黑" panose="020B0503020204020204" charset="-122"/>
                <a:cs typeface="微软雅黑" panose="020B0503020204020204" charset="-122"/>
              </a:rPr>
              <a:t>1.</a:t>
            </a:r>
            <a:r>
              <a:rPr lang="zh-CN" altLang="en-US" sz="1600" b="1" dirty="0">
                <a:solidFill>
                  <a:schemeClr val="tx1">
                    <a:lumMod val="85000"/>
                    <a:lumOff val="15000"/>
                  </a:schemeClr>
                </a:solidFill>
                <a:latin typeface="微软雅黑" panose="020B0503020204020204" charset="-122"/>
                <a:ea typeface="微软雅黑" panose="020B0503020204020204" charset="-122"/>
                <a:cs typeface="微软雅黑" panose="020B0503020204020204" charset="-122"/>
              </a:rPr>
              <a:t>精准剂量滴定</a:t>
            </a:r>
            <a:endParaRPr lang="zh-CN" altLang="en-US" sz="1600" b="1" dirty="0">
              <a:solidFill>
                <a:schemeClr val="tx1">
                  <a:lumMod val="85000"/>
                  <a:lumOff val="15000"/>
                </a:schemeClr>
              </a:solidFill>
              <a:latin typeface="微软雅黑" panose="020B0503020204020204" charset="-122"/>
              <a:ea typeface="微软雅黑" panose="020B0503020204020204" charset="-122"/>
              <a:cs typeface="微软雅黑" panose="020B0503020204020204" charset="-122"/>
            </a:endParaRPr>
          </a:p>
          <a:p>
            <a:pPr marL="285750" indent="-285750" algn="l">
              <a:lnSpc>
                <a:spcPct val="130000"/>
              </a:lnSpc>
              <a:spcBef>
                <a:spcPts val="0"/>
              </a:spcBef>
              <a:spcAft>
                <a:spcPts val="0"/>
              </a:spcAft>
              <a:buFont typeface="Wingdings" panose="05000000000000000000" charset="0"/>
              <a:buChar char="ü"/>
            </a:pPr>
            <a:r>
              <a:rPr lang="zh-CN" altLang="en-US" sz="1400">
                <a:solidFill>
                  <a:srgbClr val="505050"/>
                </a:solidFill>
                <a:latin typeface="微软雅黑" panose="020B0503020204020204" charset="-122"/>
                <a:ea typeface="微软雅黑" panose="020B0503020204020204" charset="-122"/>
                <a:cs typeface="微软雅黑" panose="020B0503020204020204" charset="-122"/>
                <a:sym typeface="Noto Sans SC" panose="020B0200000000000000" charset="-122"/>
              </a:rPr>
              <a:t>儿童癫痫患者需按体重给药、逐步加量，梦复欣®</a:t>
            </a:r>
            <a:r>
              <a:rPr lang="en-US" sz="1400">
                <a:solidFill>
                  <a:srgbClr val="505050"/>
                </a:solidFill>
                <a:latin typeface="微软雅黑" panose="020B0503020204020204" charset="-122"/>
                <a:ea typeface="微软雅黑" panose="020B0503020204020204" charset="-122"/>
                <a:cs typeface="微软雅黑" panose="020B0503020204020204" charset="-122"/>
                <a:sym typeface="Noto Sans SC" panose="020B0200000000000000" charset="-122"/>
              </a:rPr>
              <a:t>支持毫克级剂量调整，实现真正的个体化给药方案，最大化疗效同时最小化</a:t>
            </a:r>
            <a:r>
              <a:rPr lang="en-US" sz="1400" b="1">
                <a:solidFill>
                  <a:srgbClr val="505050"/>
                </a:solidFill>
                <a:latin typeface="Noto Sans SC" panose="020B0200000000000000" charset="-122"/>
                <a:ea typeface="Noto Sans SC" panose="020B0200000000000000" charset="-122"/>
                <a:cs typeface="Noto Sans SC" panose="020B0200000000000000" charset="-122"/>
                <a:sym typeface="Noto Sans SC" panose="020B0200000000000000" charset="-122"/>
              </a:rPr>
              <a:t>不良反应风险</a:t>
            </a:r>
            <a:endParaRPr lang="en-US" sz="1400" b="1">
              <a:solidFill>
                <a:srgbClr val="505050"/>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marL="285750" indent="-285750" algn="l">
              <a:lnSpc>
                <a:spcPct val="130000"/>
              </a:lnSpc>
              <a:spcBef>
                <a:spcPts val="0"/>
              </a:spcBef>
              <a:spcAft>
                <a:spcPts val="0"/>
              </a:spcAft>
              <a:buFont typeface="Wingdings" panose="05000000000000000000" charset="0"/>
              <a:buChar char="ü"/>
            </a:pPr>
            <a:r>
              <a:rPr lang="zh-CN" altLang="en-US" sz="1400" dirty="0">
                <a:solidFill>
                  <a:schemeClr val="tx1">
                    <a:lumMod val="85000"/>
                    <a:lumOff val="15000"/>
                  </a:schemeClr>
                </a:solidFill>
                <a:latin typeface="微软雅黑" panose="020B0503020204020204" charset="-122"/>
                <a:ea typeface="微软雅黑" panose="020B0503020204020204" charset="-122"/>
                <a:cs typeface="微软雅黑" panose="020B0503020204020204" charset="-122"/>
                <a:sym typeface="+mn-ea"/>
              </a:rPr>
              <a:t>患者按需购买，无需为多余药量买单，尤其适合门诊短期治疗、剂量调整期与儿童患者</a:t>
            </a:r>
            <a:endParaRPr lang="zh-CN" altLang="en-US" sz="1400" dirty="0">
              <a:solidFill>
                <a:schemeClr val="tx1">
                  <a:lumMod val="85000"/>
                  <a:lumOff val="15000"/>
                </a:schemeClr>
              </a:solidFill>
              <a:latin typeface="微软雅黑" panose="020B0503020204020204" charset="-122"/>
              <a:ea typeface="微软雅黑" panose="020B0503020204020204" charset="-122"/>
              <a:cs typeface="微软雅黑" panose="020B0503020204020204" charset="-122"/>
              <a:sym typeface="+mn-ea"/>
            </a:endParaRPr>
          </a:p>
          <a:p>
            <a:pPr marL="285750" indent="-285750" algn="l">
              <a:lnSpc>
                <a:spcPct val="130000"/>
              </a:lnSpc>
              <a:spcBef>
                <a:spcPct val="0"/>
              </a:spcBef>
              <a:spcAft>
                <a:spcPct val="0"/>
              </a:spcAft>
              <a:buFont typeface="Wingdings" panose="05000000000000000000" charset="0"/>
              <a:buChar char="ü"/>
            </a:pPr>
            <a:endParaRPr lang="zh-CN" altLang="en-US" sz="1400" b="1" dirty="0">
              <a:solidFill>
                <a:schemeClr val="tx1">
                  <a:lumMod val="85000"/>
                  <a:lumOff val="15000"/>
                </a:schemeClr>
              </a:solidFill>
              <a:latin typeface="微软雅黑" panose="020B0503020204020204" charset="-122"/>
              <a:ea typeface="微软雅黑" panose="020B0503020204020204" charset="-122"/>
              <a:cs typeface="微软雅黑" panose="020B0503020204020204" charset="-122"/>
            </a:endParaRPr>
          </a:p>
          <a:p>
            <a:pPr marL="285750" indent="-285750" algn="l">
              <a:lnSpc>
                <a:spcPct val="130000"/>
              </a:lnSpc>
              <a:spcBef>
                <a:spcPct val="0"/>
              </a:spcBef>
              <a:spcAft>
                <a:spcPct val="0"/>
              </a:spcAft>
              <a:buFont typeface="Wingdings" panose="05000000000000000000" charset="0"/>
              <a:buChar char="ü"/>
            </a:pPr>
            <a:endParaRPr lang="zh-CN" altLang="en-US" sz="1400" dirty="0">
              <a:solidFill>
                <a:schemeClr val="tx1">
                  <a:lumMod val="85000"/>
                  <a:lumOff val="15000"/>
                </a:schemeClr>
              </a:solidFill>
              <a:latin typeface="微软雅黑" panose="020B0503020204020204" charset="-122"/>
              <a:ea typeface="微软雅黑" panose="020B0503020204020204" charset="-122"/>
              <a:cs typeface="微软雅黑" panose="020B0503020204020204" charset="-122"/>
            </a:endParaRPr>
          </a:p>
        </p:txBody>
      </p:sp>
      <p:pic>
        <p:nvPicPr>
          <p:cNvPr id="58" name="图片 13" descr="343439383331313b343532303032393bbfcdbba7b8fabdf8"/>
          <p:cNvPicPr>
            <a:picLocks noChangeAspect="1"/>
          </p:cNvPicPr>
          <p:nvPr>
            <p:custDataLst>
              <p:tags r:id="rId21"/>
            </p:custDataLst>
          </p:nvPr>
        </p:nvPicPr>
        <p:blipFill>
          <a:blip r:embed="rId22">
            <a:extLst>
              <a:ext uri="{96DAC541-7B7A-43D3-8B79-37D633B846F1}">
                <asvg:svgBlip xmlns:asvg="http://schemas.microsoft.com/office/drawing/2016/SVG/main" r:embed="rId23"/>
              </a:ext>
            </a:extLst>
          </a:blip>
          <a:stretch>
            <a:fillRect/>
          </a:stretch>
        </p:blipFill>
        <p:spPr>
          <a:xfrm>
            <a:off x="7012623" y="3002281"/>
            <a:ext cx="252095" cy="252095"/>
          </a:xfrm>
          <a:prstGeom prst="rect">
            <a:avLst/>
          </a:prstGeom>
        </p:spPr>
      </p:pic>
      <p:pic>
        <p:nvPicPr>
          <p:cNvPr id="59" name="图形 6"/>
          <p:cNvPicPr>
            <a:picLocks noChangeAspect="1"/>
          </p:cNvPicPr>
          <p:nvPr>
            <p:custDataLst>
              <p:tags r:id="rId24"/>
            </p:custDataLst>
          </p:nvPr>
        </p:nvPicPr>
        <p:blipFill>
          <a:blip r:embed="rId25" cstate="print">
            <a:extLst>
              <a:ext uri="{28A0092B-C50C-407E-A947-70E740481C1C}">
                <a14:useLocalDpi xmlns:a14="http://schemas.microsoft.com/office/drawing/2010/main" val="0"/>
              </a:ext>
              <a:ext uri="{96DAC541-7B7A-43D3-8B79-37D633B846F1}">
                <asvg:svgBlip xmlns:asvg="http://schemas.microsoft.com/office/drawing/2016/SVG/main" r:embed="rId26"/>
              </a:ext>
            </a:extLst>
          </a:blip>
          <a:stretch>
            <a:fillRect/>
          </a:stretch>
        </p:blipFill>
        <p:spPr>
          <a:xfrm>
            <a:off x="4849178" y="2997201"/>
            <a:ext cx="252095" cy="252095"/>
          </a:xfrm>
          <a:prstGeom prst="rect">
            <a:avLst/>
          </a:prstGeom>
        </p:spPr>
      </p:pic>
      <p:pic>
        <p:nvPicPr>
          <p:cNvPr id="60" name="图片 14" descr="343439383331313b343532303033303bd2d1b9bad3a6d3c3"/>
          <p:cNvPicPr>
            <a:picLocks noChangeAspect="1"/>
          </p:cNvPicPr>
          <p:nvPr>
            <p:custDataLst>
              <p:tags r:id="rId27"/>
            </p:custDataLst>
          </p:nvPr>
        </p:nvPicPr>
        <p:blipFill>
          <a:blip r:embed="rId28">
            <a:extLst>
              <a:ext uri="{96DAC541-7B7A-43D3-8B79-37D633B846F1}">
                <asvg:svgBlip xmlns:asvg="http://schemas.microsoft.com/office/drawing/2016/SVG/main" r:embed="rId29"/>
              </a:ext>
            </a:extLst>
          </a:blip>
          <a:stretch>
            <a:fillRect/>
          </a:stretch>
        </p:blipFill>
        <p:spPr>
          <a:xfrm>
            <a:off x="7021513" y="5164456"/>
            <a:ext cx="252095" cy="252095"/>
          </a:xfrm>
          <a:prstGeom prst="rect">
            <a:avLst/>
          </a:prstGeom>
        </p:spPr>
      </p:pic>
      <p:pic>
        <p:nvPicPr>
          <p:cNvPr id="61" name="图片 12" descr="343439383331313b343532303032383bbfcdbba7b9dcc0ed"/>
          <p:cNvPicPr>
            <a:picLocks noChangeAspect="1"/>
          </p:cNvPicPr>
          <p:nvPr>
            <p:custDataLst>
              <p:tags r:id="rId30"/>
            </p:custDataLst>
          </p:nvPr>
        </p:nvPicPr>
        <p:blipFill>
          <a:blip r:embed="rId31">
            <a:extLst>
              <a:ext uri="{96DAC541-7B7A-43D3-8B79-37D633B846F1}">
                <asvg:svgBlip xmlns:asvg="http://schemas.microsoft.com/office/drawing/2016/SVG/main" r:embed="rId32"/>
              </a:ext>
            </a:extLst>
          </a:blip>
          <a:stretch>
            <a:fillRect/>
          </a:stretch>
        </p:blipFill>
        <p:spPr>
          <a:xfrm>
            <a:off x="4849178" y="5155566"/>
            <a:ext cx="252095" cy="25209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 name="文本框 22"/>
          <p:cNvSpPr txBox="1"/>
          <p:nvPr>
            <p:custDataLst>
              <p:tags r:id="rId1"/>
            </p:custDataLst>
          </p:nvPr>
        </p:nvSpPr>
        <p:spPr>
          <a:xfrm>
            <a:off x="874395" y="4508500"/>
            <a:ext cx="4549775" cy="2088515"/>
          </a:xfrm>
          <a:prstGeom prst="rect">
            <a:avLst/>
          </a:prstGeom>
        </p:spPr>
        <p:txBody>
          <a:bodyPr wrap="square">
            <a:noAutofit/>
          </a:bodyPr>
          <a:p>
            <a:pPr>
              <a:lnSpc>
                <a:spcPct val="150000"/>
              </a:lnSpc>
            </a:pPr>
            <a:r>
              <a:rPr lang="zh-CN" altLang="en-US" sz="1400">
                <a:latin typeface="微软雅黑" panose="020B0503020204020204" charset="-122"/>
                <a:ea typeface="微软雅黑" panose="020B0503020204020204" charset="-122"/>
              </a:rPr>
              <a:t>托吡酯口服液精准给药，规避固体剂型过量用药诱发精神不良反应所致门诊复诊、住院治疗等</a:t>
            </a:r>
            <a:r>
              <a:rPr lang="zh-CN" altLang="en-US" sz="1400" b="1">
                <a:solidFill>
                  <a:srgbClr val="C00000"/>
                </a:solidFill>
                <a:latin typeface="微软雅黑" panose="020B0503020204020204" charset="-122"/>
                <a:ea typeface="微软雅黑" panose="020B0503020204020204" charset="-122"/>
              </a:rPr>
              <a:t>衍生医保开支</a:t>
            </a:r>
            <a:r>
              <a:rPr lang="zh-CN" altLang="en-US" sz="1400">
                <a:latin typeface="微软雅黑" panose="020B0503020204020204" charset="-122"/>
                <a:ea typeface="微软雅黑" panose="020B0503020204020204" charset="-122"/>
              </a:rPr>
              <a:t>，以合理剂型优化长期慢病全周期费用，减少医保基金不必要的额外消耗，实现患者获益与基金平稳运行双向兼顾。</a:t>
            </a:r>
            <a:endParaRPr lang="en-US" altLang="zh-CN" sz="1400">
              <a:latin typeface="微软雅黑" panose="020B0503020204020204" charset="-122"/>
              <a:ea typeface="微软雅黑" panose="020B0503020204020204" charset="-122"/>
            </a:endParaRPr>
          </a:p>
        </p:txBody>
      </p:sp>
      <p:sp>
        <p:nvSpPr>
          <p:cNvPr id="2" name="矩形 1"/>
          <p:cNvSpPr/>
          <p:nvPr>
            <p:custDataLst>
              <p:tags r:id="rId2"/>
            </p:custDataLst>
          </p:nvPr>
        </p:nvSpPr>
        <p:spPr>
          <a:xfrm>
            <a:off x="840105" y="981075"/>
            <a:ext cx="4392295" cy="431800"/>
          </a:xfrm>
          <a:prstGeom prst="rect">
            <a:avLst/>
          </a:prstGeom>
        </p:spPr>
        <p:style>
          <a:lnRef idx="0">
            <a:srgbClr val="FFFFFF"/>
          </a:lnRef>
          <a:fillRef idx="1">
            <a:schemeClr val="accent1"/>
          </a:fillRef>
          <a:effectRef idx="0">
            <a:srgbClr val="FFFFFF"/>
          </a:effectRef>
          <a:fontRef idx="minor">
            <a:schemeClr val="lt1"/>
          </a:fontRef>
        </p:style>
        <p:txBody>
          <a:bodyPr rtlCol="0" anchor="ctr"/>
          <a:p>
            <a:pPr algn="ctr"/>
            <a:r>
              <a:rPr lang="zh-CN" altLang="en-US" b="1">
                <a:latin typeface="微软雅黑" panose="020B0503020204020204" charset="-122"/>
                <a:ea typeface="微软雅黑" panose="020B0503020204020204" charset="-122"/>
              </a:rPr>
              <a:t>对公共健康的影响</a:t>
            </a:r>
            <a:endParaRPr lang="zh-CN" altLang="en-US" b="1">
              <a:latin typeface="微软雅黑" panose="020B0503020204020204" charset="-122"/>
              <a:ea typeface="微软雅黑" panose="020B0503020204020204" charset="-122"/>
            </a:endParaRPr>
          </a:p>
        </p:txBody>
      </p:sp>
      <p:sp>
        <p:nvSpPr>
          <p:cNvPr id="4" name="矩形 3"/>
          <p:cNvSpPr/>
          <p:nvPr>
            <p:custDataLst>
              <p:tags r:id="rId3"/>
            </p:custDataLst>
          </p:nvPr>
        </p:nvSpPr>
        <p:spPr>
          <a:xfrm>
            <a:off x="840105" y="1725295"/>
            <a:ext cx="4392295" cy="1559560"/>
          </a:xfrm>
          <a:prstGeom prst="rect">
            <a:avLst/>
          </a:prstGeom>
          <a:ln w="19050"/>
        </p:spPr>
        <p:style>
          <a:lnRef idx="2">
            <a:schemeClr val="accent1"/>
          </a:lnRef>
          <a:fillRef idx="0">
            <a:srgbClr val="FFFFFF"/>
          </a:fillRef>
          <a:effectRef idx="0">
            <a:srgbClr val="FFFFFF"/>
          </a:effectRef>
          <a:fontRef idx="minor">
            <a:schemeClr val="tx1"/>
          </a:fontRef>
        </p:style>
        <p:txBody>
          <a:bodyPr rtlCol="0" anchor="ctr"/>
          <a:p>
            <a:pPr algn="ctr"/>
            <a:endParaRPr lang="zh-CN" altLang="en-US">
              <a:latin typeface="微软雅黑" panose="020B0503020204020204" charset="-122"/>
              <a:ea typeface="微软雅黑" panose="020B0503020204020204" charset="-122"/>
            </a:endParaRPr>
          </a:p>
        </p:txBody>
      </p:sp>
      <p:sp>
        <p:nvSpPr>
          <p:cNvPr id="5" name="矩形 4"/>
          <p:cNvSpPr/>
          <p:nvPr>
            <p:custDataLst>
              <p:tags r:id="rId4"/>
            </p:custDataLst>
          </p:nvPr>
        </p:nvSpPr>
        <p:spPr>
          <a:xfrm>
            <a:off x="6671945" y="981075"/>
            <a:ext cx="4392295" cy="431800"/>
          </a:xfrm>
          <a:prstGeom prst="rect">
            <a:avLst/>
          </a:prstGeom>
        </p:spPr>
        <p:style>
          <a:lnRef idx="0">
            <a:srgbClr val="FFFFFF"/>
          </a:lnRef>
          <a:fillRef idx="1">
            <a:schemeClr val="accent1"/>
          </a:fillRef>
          <a:effectRef idx="0">
            <a:srgbClr val="FFFFFF"/>
          </a:effectRef>
          <a:fontRef idx="minor">
            <a:schemeClr val="lt1"/>
          </a:fontRef>
        </p:style>
        <p:txBody>
          <a:bodyPr rtlCol="0" anchor="ctr"/>
          <a:p>
            <a:pPr algn="ctr"/>
            <a:r>
              <a:rPr lang="zh-CN" altLang="en-US" b="1">
                <a:latin typeface="微软雅黑" panose="020B0503020204020204" charset="-122"/>
                <a:ea typeface="微软雅黑" panose="020B0503020204020204" charset="-122"/>
              </a:rPr>
              <a:t>弥补目录短板</a:t>
            </a:r>
            <a:endParaRPr lang="zh-CN" altLang="en-US" b="1">
              <a:latin typeface="微软雅黑" panose="020B0503020204020204" charset="-122"/>
              <a:ea typeface="微软雅黑" panose="020B0503020204020204" charset="-122"/>
            </a:endParaRPr>
          </a:p>
        </p:txBody>
      </p:sp>
      <p:sp>
        <p:nvSpPr>
          <p:cNvPr id="6" name="矩形 5"/>
          <p:cNvSpPr/>
          <p:nvPr>
            <p:custDataLst>
              <p:tags r:id="rId5"/>
            </p:custDataLst>
          </p:nvPr>
        </p:nvSpPr>
        <p:spPr>
          <a:xfrm>
            <a:off x="6671945" y="1725295"/>
            <a:ext cx="4392295" cy="1559560"/>
          </a:xfrm>
          <a:prstGeom prst="rect">
            <a:avLst/>
          </a:prstGeom>
          <a:ln w="19050"/>
        </p:spPr>
        <p:style>
          <a:lnRef idx="2">
            <a:schemeClr val="accent1"/>
          </a:lnRef>
          <a:fillRef idx="0">
            <a:srgbClr val="FFFFFF"/>
          </a:fillRef>
          <a:effectRef idx="0">
            <a:srgbClr val="FFFFFF"/>
          </a:effectRef>
          <a:fontRef idx="minor">
            <a:schemeClr val="tx1"/>
          </a:fontRef>
        </p:style>
        <p:txBody>
          <a:bodyPr rtlCol="0" anchor="ctr"/>
          <a:p>
            <a:pPr algn="ctr"/>
            <a:endParaRPr lang="zh-CN" altLang="en-US">
              <a:latin typeface="微软雅黑" panose="020B0503020204020204" charset="-122"/>
              <a:ea typeface="微软雅黑" panose="020B0503020204020204" charset="-122"/>
            </a:endParaRPr>
          </a:p>
        </p:txBody>
      </p:sp>
      <p:sp>
        <p:nvSpPr>
          <p:cNvPr id="7" name="矩形 6"/>
          <p:cNvSpPr/>
          <p:nvPr>
            <p:custDataLst>
              <p:tags r:id="rId6"/>
            </p:custDataLst>
          </p:nvPr>
        </p:nvSpPr>
        <p:spPr>
          <a:xfrm>
            <a:off x="911860" y="3789045"/>
            <a:ext cx="4392295" cy="431800"/>
          </a:xfrm>
          <a:prstGeom prst="rect">
            <a:avLst/>
          </a:prstGeom>
        </p:spPr>
        <p:style>
          <a:lnRef idx="0">
            <a:srgbClr val="FFFFFF"/>
          </a:lnRef>
          <a:fillRef idx="1">
            <a:schemeClr val="accent1"/>
          </a:fillRef>
          <a:effectRef idx="0">
            <a:srgbClr val="FFFFFF"/>
          </a:effectRef>
          <a:fontRef idx="minor">
            <a:schemeClr val="lt1"/>
          </a:fontRef>
        </p:style>
        <p:txBody>
          <a:bodyPr rtlCol="0" anchor="ctr"/>
          <a:p>
            <a:pPr algn="ctr"/>
            <a:r>
              <a:rPr lang="zh-CN" altLang="en-US" b="1">
                <a:latin typeface="微软雅黑" panose="020B0503020204020204" charset="-122"/>
                <a:ea typeface="微软雅黑" panose="020B0503020204020204" charset="-122"/>
              </a:rPr>
              <a:t>符合</a:t>
            </a:r>
            <a:r>
              <a:rPr lang="en-US" altLang="zh-CN" b="1">
                <a:latin typeface="微软雅黑" panose="020B0503020204020204" charset="-122"/>
                <a:ea typeface="微软雅黑" panose="020B0503020204020204" charset="-122"/>
              </a:rPr>
              <a:t>“</a:t>
            </a:r>
            <a:r>
              <a:rPr lang="zh-CN" altLang="en-US" b="1">
                <a:latin typeface="微软雅黑" panose="020B0503020204020204" charset="-122"/>
                <a:ea typeface="微软雅黑" panose="020B0503020204020204" charset="-122"/>
              </a:rPr>
              <a:t>保基本</a:t>
            </a:r>
            <a:r>
              <a:rPr lang="en-US" altLang="zh-CN" b="1">
                <a:latin typeface="微软雅黑" panose="020B0503020204020204" charset="-122"/>
                <a:ea typeface="微软雅黑" panose="020B0503020204020204" charset="-122"/>
              </a:rPr>
              <a:t>”</a:t>
            </a:r>
            <a:r>
              <a:rPr lang="zh-CN" altLang="en-US" b="1">
                <a:latin typeface="微软雅黑" panose="020B0503020204020204" charset="-122"/>
                <a:ea typeface="微软雅黑" panose="020B0503020204020204" charset="-122"/>
              </a:rPr>
              <a:t>原则</a:t>
            </a:r>
            <a:endParaRPr lang="zh-CN" altLang="en-US" b="1">
              <a:latin typeface="微软雅黑" panose="020B0503020204020204" charset="-122"/>
              <a:ea typeface="微软雅黑" panose="020B0503020204020204" charset="-122"/>
            </a:endParaRPr>
          </a:p>
        </p:txBody>
      </p:sp>
      <p:sp>
        <p:nvSpPr>
          <p:cNvPr id="13" name="矩形 12"/>
          <p:cNvSpPr/>
          <p:nvPr>
            <p:custDataLst>
              <p:tags r:id="rId7"/>
            </p:custDataLst>
          </p:nvPr>
        </p:nvSpPr>
        <p:spPr>
          <a:xfrm>
            <a:off x="911860" y="4468495"/>
            <a:ext cx="4392295" cy="1699260"/>
          </a:xfrm>
          <a:prstGeom prst="rect">
            <a:avLst/>
          </a:prstGeom>
          <a:ln w="19050"/>
        </p:spPr>
        <p:style>
          <a:lnRef idx="2">
            <a:schemeClr val="accent1"/>
          </a:lnRef>
          <a:fillRef idx="0">
            <a:srgbClr val="FFFFFF"/>
          </a:fillRef>
          <a:effectRef idx="0">
            <a:srgbClr val="FFFFFF"/>
          </a:effectRef>
          <a:fontRef idx="minor">
            <a:schemeClr val="tx1"/>
          </a:fontRef>
        </p:style>
        <p:txBody>
          <a:bodyPr rtlCol="0" anchor="ctr"/>
          <a:p>
            <a:pPr algn="ctr"/>
            <a:endParaRPr lang="zh-CN" altLang="en-US">
              <a:latin typeface="微软雅黑" panose="020B0503020204020204" charset="-122"/>
              <a:ea typeface="微软雅黑" panose="020B0503020204020204" charset="-122"/>
            </a:endParaRPr>
          </a:p>
        </p:txBody>
      </p:sp>
      <p:sp>
        <p:nvSpPr>
          <p:cNvPr id="14" name="矩形 13"/>
          <p:cNvSpPr/>
          <p:nvPr>
            <p:custDataLst>
              <p:tags r:id="rId8"/>
            </p:custDataLst>
          </p:nvPr>
        </p:nvSpPr>
        <p:spPr>
          <a:xfrm>
            <a:off x="6671945" y="3789045"/>
            <a:ext cx="4392295" cy="431800"/>
          </a:xfrm>
          <a:prstGeom prst="rect">
            <a:avLst/>
          </a:prstGeom>
        </p:spPr>
        <p:style>
          <a:lnRef idx="0">
            <a:srgbClr val="FFFFFF"/>
          </a:lnRef>
          <a:fillRef idx="1">
            <a:schemeClr val="accent1"/>
          </a:fillRef>
          <a:effectRef idx="0">
            <a:srgbClr val="FFFFFF"/>
          </a:effectRef>
          <a:fontRef idx="minor">
            <a:schemeClr val="lt1"/>
          </a:fontRef>
        </p:style>
        <p:txBody>
          <a:bodyPr rtlCol="0" anchor="ctr"/>
          <a:p>
            <a:pPr algn="ctr"/>
            <a:r>
              <a:rPr lang="zh-CN" altLang="en-US" b="1">
                <a:latin typeface="微软雅黑" panose="020B0503020204020204" charset="-122"/>
                <a:ea typeface="微软雅黑" panose="020B0503020204020204" charset="-122"/>
              </a:rPr>
              <a:t>临床管理便利</a:t>
            </a:r>
            <a:endParaRPr lang="zh-CN" altLang="en-US" b="1">
              <a:latin typeface="微软雅黑" panose="020B0503020204020204" charset="-122"/>
              <a:ea typeface="微软雅黑" panose="020B0503020204020204" charset="-122"/>
            </a:endParaRPr>
          </a:p>
        </p:txBody>
      </p:sp>
      <p:sp>
        <p:nvSpPr>
          <p:cNvPr id="16" name="矩形 15"/>
          <p:cNvSpPr/>
          <p:nvPr>
            <p:custDataLst>
              <p:tags r:id="rId9"/>
            </p:custDataLst>
          </p:nvPr>
        </p:nvSpPr>
        <p:spPr>
          <a:xfrm>
            <a:off x="6671945" y="4533265"/>
            <a:ext cx="4392295" cy="1661160"/>
          </a:xfrm>
          <a:prstGeom prst="rect">
            <a:avLst/>
          </a:prstGeom>
          <a:ln w="19050"/>
        </p:spPr>
        <p:style>
          <a:lnRef idx="2">
            <a:schemeClr val="accent1"/>
          </a:lnRef>
          <a:fillRef idx="0">
            <a:srgbClr val="FFFFFF"/>
          </a:fillRef>
          <a:effectRef idx="0">
            <a:srgbClr val="FFFFFF"/>
          </a:effectRef>
          <a:fontRef idx="minor">
            <a:schemeClr val="tx1"/>
          </a:fontRef>
        </p:style>
        <p:txBody>
          <a:bodyPr rtlCol="0" anchor="ctr"/>
          <a:p>
            <a:pPr algn="ctr"/>
            <a:endParaRPr lang="zh-CN" altLang="en-US">
              <a:latin typeface="微软雅黑" panose="020B0503020204020204" charset="-122"/>
              <a:ea typeface="微软雅黑" panose="020B0503020204020204" charset="-122"/>
            </a:endParaRPr>
          </a:p>
        </p:txBody>
      </p:sp>
      <p:sp>
        <p:nvSpPr>
          <p:cNvPr id="17" name="文本框 16"/>
          <p:cNvSpPr txBox="1"/>
          <p:nvPr>
            <p:custDataLst>
              <p:tags r:id="rId10"/>
            </p:custDataLst>
          </p:nvPr>
        </p:nvSpPr>
        <p:spPr>
          <a:xfrm>
            <a:off x="6671945" y="1757045"/>
            <a:ext cx="4299585" cy="1383665"/>
          </a:xfrm>
          <a:prstGeom prst="rect">
            <a:avLst/>
          </a:prstGeom>
          <a:noFill/>
        </p:spPr>
        <p:txBody>
          <a:bodyPr wrap="square" rtlCol="0">
            <a:spAutoFit/>
          </a:bodyPr>
          <a:p>
            <a:pPr>
              <a:lnSpc>
                <a:spcPct val="150000"/>
              </a:lnSpc>
            </a:pPr>
            <a:r>
              <a:rPr lang="zh-CN" altLang="en-US" sz="1400">
                <a:latin typeface="微软雅黑" panose="020B0503020204020204" charset="-122"/>
                <a:ea typeface="微软雅黑" panose="020B0503020204020204" charset="-122"/>
                <a:cs typeface="微软雅黑" panose="020B0503020204020204" charset="-122"/>
              </a:rPr>
              <a:t>现行医保目录仅收录托吡酯片剂、胶囊剂型。固体制剂规格固定，难以微量拆分，</a:t>
            </a:r>
            <a:r>
              <a:rPr lang="zh-CN" altLang="en-US" sz="1400" b="1">
                <a:solidFill>
                  <a:srgbClr val="C00000"/>
                </a:solidFill>
                <a:latin typeface="微软雅黑" panose="020B0503020204020204" charset="-122"/>
                <a:ea typeface="微软雅黑" panose="020B0503020204020204" charset="-122"/>
                <a:cs typeface="微软雅黑" panose="020B0503020204020204" charset="-122"/>
              </a:rPr>
              <a:t>儿童需按体重给药、逐步加量</a:t>
            </a:r>
            <a:r>
              <a:rPr lang="zh-CN" altLang="en-US" sz="1400">
                <a:latin typeface="微软雅黑" panose="020B0503020204020204" charset="-122"/>
                <a:ea typeface="微软雅黑" panose="020B0503020204020204" charset="-122"/>
                <a:cs typeface="微软雅黑" panose="020B0503020204020204" charset="-122"/>
              </a:rPr>
              <a:t>，难以实现个体化精准剂量滴定。而托吡酯口服</a:t>
            </a:r>
            <a:r>
              <a:rPr lang="zh-CN" altLang="en-US" sz="1400">
                <a:latin typeface="微软雅黑" panose="020B0503020204020204" charset="-122"/>
                <a:ea typeface="微软雅黑" panose="020B0503020204020204" charset="-122"/>
                <a:cs typeface="微软雅黑" panose="020B0503020204020204" charset="-122"/>
              </a:rPr>
              <a:t>溶液可保证儿童剂量的准确性、安全性、易服性。</a:t>
            </a:r>
            <a:endParaRPr lang="zh-CN" altLang="en-US" sz="1400">
              <a:latin typeface="微软雅黑" panose="020B0503020204020204" charset="-122"/>
              <a:ea typeface="微软雅黑" panose="020B0503020204020204" charset="-122"/>
              <a:cs typeface="微软雅黑" panose="020B0503020204020204" charset="-122"/>
            </a:endParaRPr>
          </a:p>
        </p:txBody>
      </p:sp>
      <p:sp>
        <p:nvSpPr>
          <p:cNvPr id="18" name="文本框 17"/>
          <p:cNvSpPr txBox="1"/>
          <p:nvPr>
            <p:custDataLst>
              <p:tags r:id="rId11"/>
            </p:custDataLst>
          </p:nvPr>
        </p:nvSpPr>
        <p:spPr>
          <a:xfrm>
            <a:off x="802640" y="1757045"/>
            <a:ext cx="4429125" cy="1383665"/>
          </a:xfrm>
          <a:prstGeom prst="rect">
            <a:avLst/>
          </a:prstGeom>
          <a:noFill/>
        </p:spPr>
        <p:txBody>
          <a:bodyPr wrap="square" rtlCol="0">
            <a:spAutoFit/>
          </a:bodyPr>
          <a:p>
            <a:pPr>
              <a:lnSpc>
                <a:spcPct val="150000"/>
              </a:lnSpc>
            </a:pPr>
            <a:r>
              <a:rPr lang="zh-CN" altLang="en-US" sz="1400">
                <a:latin typeface="微软雅黑" panose="020B0503020204020204" charset="-122"/>
                <a:ea typeface="微软雅黑" panose="020B0503020204020204" charset="-122"/>
                <a:cs typeface="微软雅黑" panose="020B0503020204020204" charset="-122"/>
              </a:rPr>
              <a:t>托吡酯口服溶液可消除不同人群在获得适宜医疗服务方面的系统性差异，通过剂型创新，从根本上解决儿童及老年等特殊人群的用药障碍，实现</a:t>
            </a:r>
            <a:r>
              <a:rPr lang="zh-CN" altLang="en-US" sz="1400" b="1">
                <a:solidFill>
                  <a:srgbClr val="C00000"/>
                </a:solidFill>
                <a:latin typeface="微软雅黑" panose="020B0503020204020204" charset="-122"/>
                <a:ea typeface="微软雅黑" panose="020B0503020204020204" charset="-122"/>
                <a:cs typeface="微软雅黑" panose="020B0503020204020204" charset="-122"/>
              </a:rPr>
              <a:t>全年龄段覆盖的治疗公平</a:t>
            </a:r>
            <a:r>
              <a:rPr lang="zh-CN" altLang="en-US" sz="1400">
                <a:latin typeface="微软雅黑" panose="020B0503020204020204" charset="-122"/>
                <a:ea typeface="微软雅黑" panose="020B0503020204020204" charset="-122"/>
                <a:cs typeface="微软雅黑" panose="020B0503020204020204" charset="-122"/>
              </a:rPr>
              <a:t>。</a:t>
            </a:r>
            <a:endParaRPr lang="zh-CN" altLang="en-US" sz="1400">
              <a:latin typeface="微软雅黑" panose="020B0503020204020204" charset="-122"/>
              <a:ea typeface="微软雅黑" panose="020B0503020204020204" charset="-122"/>
              <a:cs typeface="微软雅黑" panose="020B0503020204020204" charset="-122"/>
            </a:endParaRPr>
          </a:p>
        </p:txBody>
      </p:sp>
      <p:sp>
        <p:nvSpPr>
          <p:cNvPr id="22" name="文本框 21"/>
          <p:cNvSpPr txBox="1"/>
          <p:nvPr>
            <p:custDataLst>
              <p:tags r:id="rId12"/>
            </p:custDataLst>
          </p:nvPr>
        </p:nvSpPr>
        <p:spPr>
          <a:xfrm>
            <a:off x="6671945" y="4645025"/>
            <a:ext cx="4355465" cy="1383665"/>
          </a:xfrm>
          <a:prstGeom prst="rect">
            <a:avLst/>
          </a:prstGeom>
          <a:noFill/>
        </p:spPr>
        <p:txBody>
          <a:bodyPr wrap="square" rtlCol="0">
            <a:spAutoFit/>
          </a:bodyPr>
          <a:p>
            <a:pPr>
              <a:lnSpc>
                <a:spcPct val="150000"/>
              </a:lnSpc>
            </a:pPr>
            <a:r>
              <a:rPr lang="zh-CN" altLang="en-US" sz="1400">
                <a:latin typeface="微软雅黑" panose="020B0503020204020204" charset="-122"/>
                <a:ea typeface="微软雅黑" panose="020B0503020204020204" charset="-122"/>
                <a:cs typeface="微软雅黑" panose="020B0503020204020204" charset="-122"/>
              </a:rPr>
              <a:t>对无法服用固体剂型的患者，如果没有合适剂型的药物，可能导致无药可用，被迫放弃规范治疗；因服药困难而漏服、过量服用、拒服导致的依从性差。托吡酯口服液可实现</a:t>
            </a:r>
            <a:r>
              <a:rPr lang="zh-CN" altLang="en-US" sz="1400" b="1">
                <a:solidFill>
                  <a:srgbClr val="C00000"/>
                </a:solidFill>
                <a:latin typeface="微软雅黑" panose="020B0503020204020204" charset="-122"/>
                <a:ea typeface="微软雅黑" panose="020B0503020204020204" charset="-122"/>
                <a:cs typeface="微软雅黑" panose="020B0503020204020204" charset="-122"/>
              </a:rPr>
              <a:t>一个品规覆盖全部患者人群</a:t>
            </a:r>
            <a:r>
              <a:rPr lang="zh-CN" altLang="en-US" sz="1400">
                <a:latin typeface="微软雅黑" panose="020B0503020204020204" charset="-122"/>
                <a:ea typeface="微软雅黑" panose="020B0503020204020204" charset="-122"/>
                <a:cs typeface="微软雅黑" panose="020B0503020204020204" charset="-122"/>
              </a:rPr>
              <a:t>。</a:t>
            </a:r>
            <a:endParaRPr lang="zh-CN" altLang="en-US" sz="1400">
              <a:latin typeface="微软雅黑" panose="020B0503020204020204" charset="-122"/>
              <a:ea typeface="微软雅黑" panose="020B0503020204020204" charset="-122"/>
              <a:cs typeface="微软雅黑" panose="020B0503020204020204" charset="-122"/>
            </a:endParaRPr>
          </a:p>
        </p:txBody>
      </p:sp>
      <p:sp>
        <p:nvSpPr>
          <p:cNvPr id="406" name="textbox 406"/>
          <p:cNvSpPr/>
          <p:nvPr/>
        </p:nvSpPr>
        <p:spPr>
          <a:xfrm>
            <a:off x="301820" y="-215031"/>
            <a:ext cx="11590019" cy="657859"/>
          </a:xfrm>
          <a:prstGeom prst="rect">
            <a:avLst/>
          </a:prstGeom>
          <a:noFill/>
          <a:ln w="0" cap="flat">
            <a:noFill/>
            <a:prstDash val="solid"/>
            <a:miter lim="0"/>
          </a:ln>
        </p:spPr>
        <p:txBody>
          <a:bodyPr vert="horz" wrap="square" lIns="0" tIns="0" rIns="0" bIns="0"/>
          <a:lstStyle/>
          <a:p>
            <a:pPr algn="l" rtl="0" eaLnBrk="0">
              <a:lnSpc>
                <a:spcPct val="79000"/>
              </a:lnSpc>
            </a:pPr>
            <a:endParaRPr sz="2800" dirty="0">
              <a:latin typeface="微软雅黑" panose="020B0503020204020204" charset="-122"/>
              <a:ea typeface="微软雅黑" panose="020B0503020204020204" charset="-122"/>
              <a:cs typeface="微软雅黑" panose="020B0503020204020204" charset="-122"/>
            </a:endParaRPr>
          </a:p>
          <a:p>
            <a:pPr marL="15875" algn="l" rtl="0" eaLnBrk="0">
              <a:lnSpc>
                <a:spcPct val="93000"/>
              </a:lnSpc>
            </a:pPr>
            <a:r>
              <a:rPr lang="zh-CN" sz="2800" b="1" kern="0" spc="90" dirty="0">
                <a:solidFill>
                  <a:schemeClr val="tx1">
                    <a:alpha val="100000"/>
                  </a:schemeClr>
                </a:solidFill>
                <a:latin typeface="微软雅黑" panose="020B0503020204020204" charset="-122"/>
                <a:ea typeface="微软雅黑" panose="020B0503020204020204" charset="-122"/>
                <a:cs typeface="微软雅黑" panose="020B0503020204020204" charset="-122"/>
                <a:sym typeface="黑体" panose="02010609060101010101" charset="-122"/>
              </a:rPr>
              <a:t>梦复欣®纳入医保，兼具必要性与合理性，是民生保障的关键实践</a:t>
            </a:r>
            <a:endParaRPr lang="zh-CN" sz="2800" b="1" kern="0" spc="90" dirty="0">
              <a:solidFill>
                <a:schemeClr val="tx1">
                  <a:alpha val="100000"/>
                </a:schemeClr>
              </a:solidFill>
              <a:latin typeface="微软雅黑" panose="020B0503020204020204" charset="-122"/>
              <a:ea typeface="微软雅黑" panose="020B0503020204020204" charset="-122"/>
              <a:cs typeface="微软雅黑" panose="020B0503020204020204" charset="-122"/>
            </a:endParaRPr>
          </a:p>
        </p:txBody>
      </p:sp>
      <p:sp>
        <p:nvSpPr>
          <p:cNvPr id="404" name="rect 404"/>
          <p:cNvSpPr/>
          <p:nvPr/>
        </p:nvSpPr>
        <p:spPr>
          <a:xfrm>
            <a:off x="11379200" y="457"/>
            <a:ext cx="810006" cy="390702"/>
          </a:xfrm>
          <a:prstGeom prst="rect">
            <a:avLst/>
          </a:prstGeom>
          <a:solidFill>
            <a:srgbClr val="1C75BC">
              <a:alpha val="100000"/>
            </a:srgbClr>
          </a:solidFill>
          <a:ln w="0" cap="flat">
            <a:noFill/>
            <a:prstDash val="solid"/>
            <a:miter lim="0"/>
          </a:ln>
        </p:spPr>
        <p:txBody>
          <a:bodyPr rtlCol="0"/>
          <a:lstStyle/>
          <a:p>
            <a:pPr algn="ctr"/>
            <a:r>
              <a:rPr lang="zh-CN" altLang="en-US" sz="1400" b="1">
                <a:solidFill>
                  <a:schemeClr val="bg1"/>
                </a:solidFill>
                <a:latin typeface="微软雅黑" panose="020B0503020204020204" charset="-122"/>
                <a:ea typeface="微软雅黑" panose="020B0503020204020204" charset="-122"/>
              </a:rPr>
              <a:t>公平性</a:t>
            </a:r>
            <a:endParaRPr lang="zh-CN" altLang="en-US" sz="1400" b="1">
              <a:solidFill>
                <a:schemeClr val="bg1"/>
              </a:solidFill>
              <a:latin typeface="微软雅黑" panose="020B0503020204020204" charset="-122"/>
              <a:ea typeface="微软雅黑" panose="020B0503020204020204" charset="-122"/>
            </a:endParaRPr>
          </a:p>
        </p:txBody>
      </p:sp>
    </p:spTree>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xml><?xml version="1.0" encoding="utf-8"?>
<p:tagLst xmlns:p="http://schemas.openxmlformats.org/presentationml/2006/main">
  <p:tag name="KSO_WM_DIAGRAM_VIRTUALLY_FRAME" val="{&quot;height&quot;:134.37992125984255,&quot;left&quot;:350.07992125984254,&quot;top&quot;:114.52000000000001,&quot;width&quot;:553.6500000000002}"/>
</p:tagLst>
</file>

<file path=ppt/tags/tag11.xml><?xml version="1.0" encoding="utf-8"?>
<p:tagLst xmlns:p="http://schemas.openxmlformats.org/presentationml/2006/main">
  <p:tag name="KSO_WM_DIAGRAM_VIRTUALLY_FRAME" val="{&quot;height&quot;:134.37992125984255,&quot;left&quot;:350.07992125984254,&quot;top&quot;:114.52000000000001,&quot;width&quot;:553.6500000000002}"/>
</p:tagLst>
</file>

<file path=ppt/tags/tag12.xml><?xml version="1.0" encoding="utf-8"?>
<p:tagLst xmlns:p="http://schemas.openxmlformats.org/presentationml/2006/main">
  <p:tag name="TABLE_ENDDRAG_ORIGIN_RECT" val="446*478"/>
  <p:tag name="TABLE_ENDDRAG_RECT" val="24*48*446*478"/>
</p:tagLst>
</file>

<file path=ppt/tags/tag13.xml><?xml version="1.0" encoding="utf-8"?>
<p:tagLst xmlns:p="http://schemas.openxmlformats.org/presentationml/2006/main">
  <p:tag name="TABLE_ENDDRAG_ORIGIN_RECT" val="835*190"/>
  <p:tag name="TABLE_ENDDRAG_RECT" val="63*107*835*190"/>
</p:tagLst>
</file>

<file path=ppt/tags/tag14.xml><?xml version="1.0" encoding="utf-8"?>
<p:tagLst xmlns:p="http://schemas.openxmlformats.org/presentationml/2006/main">
  <p:tag name="TABLE_ENDDRAG_ORIGIN_RECT" val="832*181"/>
  <p:tag name="TABLE_ENDDRAG_RECT" val="65*312*832*181"/>
</p:tagLst>
</file>

<file path=ppt/tags/tag15.xml><?xml version="1.0" encoding="utf-8"?>
<p:tagLst xmlns:p="http://schemas.openxmlformats.org/presentationml/2006/main">
  <p:tag name="TABLE_ENDDRAG_ORIGIN_RECT" val="337*438"/>
  <p:tag name="TABLE_ENDDRAG_RECT" val="484*80*337*438"/>
</p:tagLst>
</file>

<file path=ppt/tags/tag16.xml><?xml version="1.0" encoding="utf-8"?>
<p:tagLst xmlns:p="http://schemas.openxmlformats.org/presentationml/2006/main">
  <p:tag name="KSO_WM_DIAGRAM_VERSION" val="3"/>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30936_1*l_i*1_1"/>
  <p:tag name="KSO_WM_TEMPLATE_CATEGORY" val="diagram"/>
  <p:tag name="KSO_WM_TEMPLATE_INDEX" val="20230936"/>
  <p:tag name="KSO_WM_UNIT_LAYERLEVEL" val="1_1"/>
  <p:tag name="KSO_WM_TAG_VERSION" val="3.0"/>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solid&quot;:{&quot;brightness&quot;:0.80000001192092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DIAGRAM_COLOR_TRICK" val="1"/>
  <p:tag name="KSO_WM_DIAGRAM_COLOR_TEXT_CAN_REMOVE" val="n"/>
  <p:tag name="KSO_WM_BEAUTIFY_FLAG" val="#wm#"/>
  <p:tag name="KSO_WM_UNIT_FILL_TYPE" val="1"/>
  <p:tag name="KSO_WM_UNIT_FILL_FORE_SCHEMECOLOR_INDEX" val="5"/>
  <p:tag name="KSO_WM_UNIT_FILL_FORE_SCHEMECOLOR_INDEX_BRIGHTNESS" val="0.8"/>
  <p:tag name="KSO_WM_DIAGRAM_USE_COLOR_VALUE" val="{&quot;color_scheme&quot;:1,&quot;color_type&quot;:1,&quot;theme_color_indexes&quot;:[5,6,5,6,5,6]}"/>
</p:tagLst>
</file>

<file path=ppt/tags/tag17.xml><?xml version="1.0" encoding="utf-8"?>
<p:tagLst xmlns:p="http://schemas.openxmlformats.org/presentationml/2006/main">
  <p:tag name="KSO_WM_DIAGRAM_VERSION" val="3"/>
  <p:tag name="KSO_WM_UNIT_HIGHLIGHT" val="0"/>
  <p:tag name="KSO_WM_UNIT_COMPATIBLE" val="0"/>
  <p:tag name="KSO_WM_UNIT_DIAGRAM_ISNUMVISUAL" val="0"/>
  <p:tag name="KSO_WM_UNIT_DIAGRAM_ISREFERUNIT" val="0"/>
  <p:tag name="KSO_WM_DIAGRAM_GROUP_CODE" val="l1-1"/>
  <p:tag name="KSO_WM_UNIT_TYPE" val="l_i"/>
  <p:tag name="KSO_WM_UNIT_INDEX" val="1_2"/>
  <p:tag name="KSO_WM_UNIT_ID" val="diagram20230936_1*l_i*1_2"/>
  <p:tag name="KSO_WM_TEMPLATE_CATEGORY" val="diagram"/>
  <p:tag name="KSO_WM_TEMPLATE_INDEX" val="20230936"/>
  <p:tag name="KSO_WM_UNIT_LAYERLEVEL" val="1_1"/>
  <p:tag name="KSO_WM_TAG_VERSION" val="3.0"/>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gradient&quot;:[{&quot;brightness&quot;:0.4000000059604645,&quot;colorType&quot;:1,&quot;foreColorIndex&quot;:5,&quot;pos&quot;:0.20000000298023224,&quot;transparency&quot;:0},{&quot;brightness&quot;:0,&quot;colorType&quot;:1,&quot;foreColorIndex&quot;:5,&quot;pos&quot;:0.7900000214576721,&quot;transparency&quot;:0}],&quot;type&quot;:3},&quot;glow&quot;:{&quot;colorType&quot;:0},&quot;line&quot;:{&quot;type&quot;:0},&quot;shadow&quot;:{&quot;brightness&quot;:-0.25,&quot;colorType&quot;:1,&quot;foreColorIndex&quot;:5,&quot;transparency&quot;:0.600000023841857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DIAGRAM_COLOR_TRICK" val="1"/>
  <p:tag name="KSO_WM_DIAGRAM_COLOR_TEXT_CAN_REMOVE" val="n"/>
  <p:tag name="KSO_WM_BEAUTIFY_FLAG" val="#wm#"/>
  <p:tag name="KSO_WM_UNIT_FILL_TYPE" val="3"/>
  <p:tag name="KSO_WM_DIAGRAM_USE_COLOR_VALUE" val="{&quot;color_scheme&quot;:1,&quot;color_type&quot;:1,&quot;theme_color_indexes&quot;:[5,6,5,6,5,6]}"/>
</p:tagLst>
</file>

<file path=ppt/tags/tag18.xml><?xml version="1.0" encoding="utf-8"?>
<p:tagLst xmlns:p="http://schemas.openxmlformats.org/presentationml/2006/main">
  <p:tag name="KSO_WM_DIAGRAM_VERSION" val="3"/>
  <p:tag name="KSO_WM_UNIT_HIGHLIGHT" val="0"/>
  <p:tag name="KSO_WM_UNIT_COMPATIBLE" val="0"/>
  <p:tag name="KSO_WM_UNIT_DIAGRAM_ISNUMVISUAL" val="0"/>
  <p:tag name="KSO_WM_UNIT_DIAGRAM_ISREFERUNIT" val="0"/>
  <p:tag name="KSO_WM_DIAGRAM_GROUP_CODE" val="l1-1"/>
  <p:tag name="KSO_WM_UNIT_TYPE" val="l_i"/>
  <p:tag name="KSO_WM_UNIT_INDEX" val="1_3"/>
  <p:tag name="KSO_WM_UNIT_ID" val="diagram20230936_1*l_i*1_3"/>
  <p:tag name="KSO_WM_TEMPLATE_CATEGORY" val="diagram"/>
  <p:tag name="KSO_WM_TEMPLATE_INDEX" val="20230936"/>
  <p:tag name="KSO_WM_UNIT_LAYERLEVEL" val="1_1"/>
  <p:tag name="KSO_WM_TAG_VERSION" val="3.0"/>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solid&quot;:{&quot;brightness&quot;:0.80000001192092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DIAGRAM_COLOR_TRICK" val="1"/>
  <p:tag name="KSO_WM_DIAGRAM_COLOR_TEXT_CAN_REMOVE" val="n"/>
  <p:tag name="KSO_WM_BEAUTIFY_FLAG" val="#wm#"/>
  <p:tag name="KSO_WM_UNIT_FILL_TYPE" val="1"/>
  <p:tag name="KSO_WM_UNIT_FILL_FORE_SCHEMECOLOR_INDEX" val="5"/>
  <p:tag name="KSO_WM_UNIT_FILL_FORE_SCHEMECOLOR_INDEX_BRIGHTNESS" val="0.8"/>
  <p:tag name="KSO_WM_DIAGRAM_USE_COLOR_VALUE" val="{&quot;color_scheme&quot;:1,&quot;color_type&quot;:1,&quot;theme_color_indexes&quot;:[5,6,5,6,5,6]}"/>
</p:tagLst>
</file>

<file path=ppt/tags/tag19.xml><?xml version="1.0" encoding="utf-8"?>
<p:tagLst xmlns:p="http://schemas.openxmlformats.org/presentationml/2006/main">
  <p:tag name="KSO_WM_DIAGRAM_VERSION" val="3"/>
  <p:tag name="KSO_WM_UNIT_HIGHLIGHT" val="0"/>
  <p:tag name="KSO_WM_UNIT_COMPATIBLE" val="0"/>
  <p:tag name="KSO_WM_UNIT_DIAGRAM_ISNUMVISUAL" val="0"/>
  <p:tag name="KSO_WM_UNIT_DIAGRAM_ISREFERUNIT" val="0"/>
  <p:tag name="KSO_WM_DIAGRAM_GROUP_CODE" val="l1-1"/>
  <p:tag name="KSO_WM_UNIT_TYPE" val="l_i"/>
  <p:tag name="KSO_WM_UNIT_INDEX" val="1_4"/>
  <p:tag name="KSO_WM_UNIT_ID" val="diagram20230936_1*l_i*1_4"/>
  <p:tag name="KSO_WM_TEMPLATE_CATEGORY" val="diagram"/>
  <p:tag name="KSO_WM_TEMPLATE_INDEX" val="20230936"/>
  <p:tag name="KSO_WM_UNIT_LAYERLEVEL" val="1_1"/>
  <p:tag name="KSO_WM_TAG_VERSION" val="3.0"/>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gradient&quot;:[{&quot;brightness&quot;:0.4000000059604645,&quot;colorType&quot;:1,&quot;foreColorIndex&quot;:5,&quot;pos&quot;:0.20000000298023224,&quot;transparency&quot;:0},{&quot;brightness&quot;:0,&quot;colorType&quot;:1,&quot;foreColorIndex&quot;:5,&quot;pos&quot;:0.7900000214576721,&quot;transparency&quot;:0}],&quot;type&quot;:3},&quot;glow&quot;:{&quot;colorType&quot;:0},&quot;line&quot;:{&quot;type&quot;:0},&quot;shadow&quot;:{&quot;brightness&quot;:-0.25,&quot;colorType&quot;:1,&quot;foreColorIndex&quot;:5,&quot;transparency&quot;:0.600000023841857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DIAGRAM_COLOR_TRICK" val="1"/>
  <p:tag name="KSO_WM_DIAGRAM_COLOR_TEXT_CAN_REMOVE" val="n"/>
  <p:tag name="KSO_WM_BEAUTIFY_FLAG" val="#wm#"/>
  <p:tag name="KSO_WM_UNIT_FILL_TYPE" val="3"/>
  <p:tag name="KSO_WM_DIAGRAM_USE_COLOR_VALUE" val="{&quot;color_scheme&quot;:1,&quot;color_type&quot;:1,&quot;theme_color_indexes&quot;:[5,6,5,6,5,6]}"/>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0.xml><?xml version="1.0" encoding="utf-8"?>
<p:tagLst xmlns:p="http://schemas.openxmlformats.org/presentationml/2006/main">
  <p:tag name="KSO_WM_DIAGRAM_VERSION" val="3"/>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30936_1*l_h_i*1_1_2"/>
  <p:tag name="KSO_WM_TEMPLATE_CATEGORY" val="diagram"/>
  <p:tag name="KSO_WM_TEMPLATE_INDEX" val="20230936"/>
  <p:tag name="KSO_WM_UNIT_LAYERLEVEL" val="1_1_1"/>
  <p:tag name="KSO_WM_TAG_VERSION" val="3.0"/>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solid&quot;:{&quot;brightness&quot;:0,&quot;colorType&quot;:1,&quot;foreColorIndex&quot;:5,&quot;transparency&quot;:0},&quot;type&quot;:1},&quot;glow&quot;:{&quot;colorType&quot;:0},&quot;line&quot;:{&quot;type&quot;:0},&quot;shadow&quot;:{&quot;brightness&quot;:0,&quot;colorType&quot;:2,&quot;rgb&quot;:&quot;#ffffff&quot;,&quot;transparency&quot;:0.55000001192092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DIAGRAM_COLOR_TRICK" val="1"/>
  <p:tag name="KSO_WM_DIAGRAM_COLOR_TEXT_CAN_REMOVE" val="n"/>
  <p:tag name="KSO_WM_BEAUTIFY_FLAG" val="#wm#"/>
  <p:tag name="KSO_WM_UNIT_FILL_TYPE" val="1"/>
  <p:tag name="KSO_WM_UNIT_FILL_FORE_SCHEMECOLOR_INDEX" val="5"/>
  <p:tag name="KSO_WM_UNIT_FILL_FORE_SCHEMECOLOR_INDEX_BRIGHTNESS" val="0"/>
  <p:tag name="KSO_WM_DIAGRAM_USE_COLOR_VALUE" val="{&quot;color_scheme&quot;:1,&quot;color_type&quot;:1,&quot;theme_color_indexes&quot;:[5,6,5,6,5,6]}"/>
</p:tagLst>
</file>

<file path=ppt/tags/tag21.xml><?xml version="1.0" encoding="utf-8"?>
<p:tagLst xmlns:p="http://schemas.openxmlformats.org/presentationml/2006/main">
  <p:tag name="KSO_WM_DIAGRAM_VERSION" val="3"/>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30936_1*l_h_i*1_1_1"/>
  <p:tag name="KSO_WM_TEMPLATE_CATEGORY" val="diagram"/>
  <p:tag name="KSO_WM_TEMPLATE_INDEX" val="20230936"/>
  <p:tag name="KSO_WM_UNIT_LAYERLEVEL" val="1_1_1"/>
  <p:tag name="KSO_WM_TAG_VERSION" val="3.0"/>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gradient&quot;:[{&quot;brightness&quot;:0.25,&quot;colorType&quot;:1,&quot;foreColorIndex&quot;:5,&quot;pos&quot;:1,&quot;transparency&quot;:0},{&quot;brightness&quot;:0.800000011920929,&quot;colorType&quot;:1,&quot;foreColorIndex&quot;:5,&quot;pos&quot;:0,&quot;transparency&quot;:0},{&quot;brightness&quot;:0.10000000149011612,&quot;colorType&quot;:1,&quot;foreColorIndex&quot;:5,&quot;pos&quot;:0,&quot;transparency&quot;:0}],&quot;type&quot;:3},&quot;glow&quot;:{&quot;colorType&quot;:0},&quot;line&quot;:{&quot;type&quot;:0},&quot;shadow&quot;:{&quot;brightness&quot;:-0.5,&quot;colorType&quot;:1,&quot;foreColorIndex&quot;:5,&quot;transparency&quot;:0.80000001192092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DIAGRAM_COLOR_TRICK" val="1"/>
  <p:tag name="KSO_WM_DIAGRAM_COLOR_TEXT_CAN_REMOVE" val="n"/>
  <p:tag name="KSO_WM_BEAUTIFY_FLAG" val="#wm#"/>
  <p:tag name="KSO_WM_UNIT_FILL_TYPE" val="3"/>
  <p:tag name="KSO_WM_DIAGRAM_USE_COLOR_VALUE" val="{&quot;color_scheme&quot;:1,&quot;color_type&quot;:1,&quot;theme_color_indexes&quot;:[5,6,5,6,5,6]}"/>
</p:tagLst>
</file>

<file path=ppt/tags/tag22.xml><?xml version="1.0" encoding="utf-8"?>
<p:tagLst xmlns:p="http://schemas.openxmlformats.org/presentationml/2006/main">
  <p:tag name="KSO_WM_DIAGRAM_VERSION" val="3"/>
  <p:tag name="KSO_WM_UNIT_HIGHLIGHT" val="0"/>
  <p:tag name="KSO_WM_UNIT_COMPATIBLE" val="0"/>
  <p:tag name="KSO_WM_UNIT_DIAGRAM_ISNUMVISUAL" val="0"/>
  <p:tag name="KSO_WM_UNIT_DIAGRAM_ISREFERUNIT" val="0"/>
  <p:tag name="KSO_WM_DIAGRAM_GROUP_CODE" val="l1-1"/>
  <p:tag name="KSO_WM_UNIT_TYPE" val="l_i"/>
  <p:tag name="KSO_WM_UNIT_INDEX" val="1_5"/>
  <p:tag name="KSO_WM_UNIT_ID" val="diagram20230936_1*l_i*1_5"/>
  <p:tag name="KSO_WM_TEMPLATE_CATEGORY" val="diagram"/>
  <p:tag name="KSO_WM_TEMPLATE_INDEX" val="20230936"/>
  <p:tag name="KSO_WM_UNIT_LAYERLEVEL" val="1_1"/>
  <p:tag name="KSO_WM_TAG_VERSION" val="3.0"/>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solid&quot;:{&quot;brightness&quot;:0.80000001192092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DIAGRAM_COLOR_TRICK" val="1"/>
  <p:tag name="KSO_WM_DIAGRAM_COLOR_TEXT_CAN_REMOVE" val="n"/>
  <p:tag name="KSO_WM_BEAUTIFY_FLAG" val="#wm#"/>
  <p:tag name="KSO_WM_UNIT_FILL_TYPE" val="1"/>
  <p:tag name="KSO_WM_UNIT_FILL_FORE_SCHEMECOLOR_INDEX" val="5"/>
  <p:tag name="KSO_WM_UNIT_FILL_FORE_SCHEMECOLOR_INDEX_BRIGHTNESS" val="0.8"/>
  <p:tag name="KSO_WM_DIAGRAM_USE_COLOR_VALUE" val="{&quot;color_scheme&quot;:1,&quot;color_type&quot;:1,&quot;theme_color_indexes&quot;:[5,6,5,6,5,6]}"/>
</p:tagLst>
</file>

<file path=ppt/tags/tag23.xml><?xml version="1.0" encoding="utf-8"?>
<p:tagLst xmlns:p="http://schemas.openxmlformats.org/presentationml/2006/main">
  <p:tag name="KSO_WM_DIAGRAM_VERSION" val="3"/>
  <p:tag name="KSO_WM_UNIT_HIGHLIGHT" val="0"/>
  <p:tag name="KSO_WM_UNIT_COMPATIBLE" val="0"/>
  <p:tag name="KSO_WM_UNIT_DIAGRAM_ISNUMVISUAL" val="0"/>
  <p:tag name="KSO_WM_UNIT_DIAGRAM_ISREFERUNIT" val="0"/>
  <p:tag name="KSO_WM_DIAGRAM_GROUP_CODE" val="l1-1"/>
  <p:tag name="KSO_WM_UNIT_TYPE" val="l_i"/>
  <p:tag name="KSO_WM_UNIT_INDEX" val="1_6"/>
  <p:tag name="KSO_WM_UNIT_ID" val="diagram20230936_1*l_i*1_6"/>
  <p:tag name="KSO_WM_TEMPLATE_CATEGORY" val="diagram"/>
  <p:tag name="KSO_WM_TEMPLATE_INDEX" val="20230936"/>
  <p:tag name="KSO_WM_UNIT_LAYERLEVEL" val="1_1"/>
  <p:tag name="KSO_WM_TAG_VERSION" val="3.0"/>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gradient&quot;:[{&quot;brightness&quot;:0.4000000059604645,&quot;colorType&quot;:1,&quot;foreColorIndex&quot;:5,&quot;pos&quot;:0.20000000298023224,&quot;transparency&quot;:0},{&quot;brightness&quot;:0,&quot;colorType&quot;:1,&quot;foreColorIndex&quot;:5,&quot;pos&quot;:0.7900000214576721,&quot;transparency&quot;:0}],&quot;type&quot;:3},&quot;glow&quot;:{&quot;colorType&quot;:0},&quot;line&quot;:{&quot;type&quot;:0},&quot;shadow&quot;:{&quot;brightness&quot;:-0.25,&quot;colorType&quot;:1,&quot;foreColorIndex&quot;:5,&quot;transparency&quot;:0.600000023841857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DIAGRAM_COLOR_TRICK" val="1"/>
  <p:tag name="KSO_WM_DIAGRAM_COLOR_TEXT_CAN_REMOVE" val="n"/>
  <p:tag name="KSO_WM_BEAUTIFY_FLAG" val="#wm#"/>
  <p:tag name="KSO_WM_UNIT_FILL_TYPE" val="3"/>
  <p:tag name="KSO_WM_DIAGRAM_USE_COLOR_VALUE" val="{&quot;color_scheme&quot;:1,&quot;color_type&quot;:1,&quot;theme_color_indexes&quot;:[5,6,5,6,5,6]}"/>
</p:tagLst>
</file>

<file path=ppt/tags/tag24.xml><?xml version="1.0" encoding="utf-8"?>
<p:tagLst xmlns:p="http://schemas.openxmlformats.org/presentationml/2006/main">
  <p:tag name="KSO_WM_DIAGRAM_VERSION" val="3"/>
  <p:tag name="KSO_WM_UNIT_HIGHLIGHT" val="0"/>
  <p:tag name="KSO_WM_UNIT_COMPATIBLE" val="0"/>
  <p:tag name="KSO_WM_UNIT_DIAGRAM_ISNUMVISUAL" val="0"/>
  <p:tag name="KSO_WM_UNIT_DIAGRAM_ISREFERUNIT" val="0"/>
  <p:tag name="KSO_WM_DIAGRAM_GROUP_CODE" val="l1-1"/>
  <p:tag name="KSO_WM_UNIT_TYPE" val="l_i"/>
  <p:tag name="KSO_WM_UNIT_INDEX" val="1_7"/>
  <p:tag name="KSO_WM_UNIT_ID" val="diagram20230936_1*l_i*1_7"/>
  <p:tag name="KSO_WM_TEMPLATE_CATEGORY" val="diagram"/>
  <p:tag name="KSO_WM_TEMPLATE_INDEX" val="20230936"/>
  <p:tag name="KSO_WM_UNIT_LAYERLEVEL" val="1_1"/>
  <p:tag name="KSO_WM_TAG_VERSION" val="3.0"/>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solid&quot;:{&quot;brightness&quot;:0.80000001192092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DIAGRAM_COLOR_TRICK" val="1"/>
  <p:tag name="KSO_WM_DIAGRAM_COLOR_TEXT_CAN_REMOVE" val="n"/>
  <p:tag name="KSO_WM_BEAUTIFY_FLAG" val="#wm#"/>
  <p:tag name="KSO_WM_UNIT_FILL_TYPE" val="1"/>
  <p:tag name="KSO_WM_UNIT_FILL_FORE_SCHEMECOLOR_INDEX" val="5"/>
  <p:tag name="KSO_WM_UNIT_FILL_FORE_SCHEMECOLOR_INDEX_BRIGHTNESS" val="0.8"/>
  <p:tag name="KSO_WM_DIAGRAM_USE_COLOR_VALUE" val="{&quot;color_scheme&quot;:1,&quot;color_type&quot;:1,&quot;theme_color_indexes&quot;:[5,6,5,6,5,6]}"/>
</p:tagLst>
</file>

<file path=ppt/tags/tag25.xml><?xml version="1.0" encoding="utf-8"?>
<p:tagLst xmlns:p="http://schemas.openxmlformats.org/presentationml/2006/main">
  <p:tag name="KSO_WM_DIAGRAM_VERSION" val="3"/>
  <p:tag name="KSO_WM_UNIT_HIGHLIGHT" val="0"/>
  <p:tag name="KSO_WM_UNIT_COMPATIBLE" val="0"/>
  <p:tag name="KSO_WM_UNIT_DIAGRAM_ISNUMVISUAL" val="0"/>
  <p:tag name="KSO_WM_UNIT_DIAGRAM_ISREFERUNIT" val="0"/>
  <p:tag name="KSO_WM_DIAGRAM_GROUP_CODE" val="l1-1"/>
  <p:tag name="KSO_WM_UNIT_TYPE" val="l_i"/>
  <p:tag name="KSO_WM_UNIT_INDEX" val="1_8"/>
  <p:tag name="KSO_WM_UNIT_ID" val="diagram20230936_1*l_i*1_8"/>
  <p:tag name="KSO_WM_TEMPLATE_CATEGORY" val="diagram"/>
  <p:tag name="KSO_WM_TEMPLATE_INDEX" val="20230936"/>
  <p:tag name="KSO_WM_UNIT_LAYERLEVEL" val="1_1"/>
  <p:tag name="KSO_WM_TAG_VERSION" val="3.0"/>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gradient&quot;:[{&quot;brightness&quot;:0.4000000059604645,&quot;colorType&quot;:1,&quot;foreColorIndex&quot;:5,&quot;pos&quot;:0.15000000596046448,&quot;transparency&quot;:0},{&quot;brightness&quot;:0.4000000059604645,&quot;colorType&quot;:1,&quot;foreColorIndex&quot;:5,&quot;pos&quot;:0.8500000238418579,&quot;transparency&quot;:0},{&quot;brightness&quot;:0.20000000298023224,&quot;colorType&quot;:1,&quot;foreColorIndex&quot;:5,&quot;pos&quot;:0.6000000238418579,&quot;transparency&quot;:0},{&quot;brightness&quot;:0.15000000596046448,&quot;colorType&quot;:1,&quot;foreColorIndex&quot;:5,&quot;pos&quot;:0.44999998807907104,&quot;transparency&quot;:0}],&quot;type&quot;:3},&quot;glow&quot;:{&quot;colorType&quot;:0},&quot;line&quot;:{&quot;type&quot;:0},&quot;shadow&quot;:{&quot;brightness&quot;:-0.25,&quot;colorType&quot;:1,&quot;foreColorIndex&quot;:5,&quot;transparency&quot;:0.6000000238418579},&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DIAGRAM_COLOR_TRICK" val="1"/>
  <p:tag name="KSO_WM_DIAGRAM_COLOR_TEXT_CAN_REMOVE" val="n"/>
  <p:tag name="KSO_WM_BEAUTIFY_FLAG" val="#wm#"/>
  <p:tag name="KSO_WM_UNIT_FILL_TYPE" val="3"/>
  <p:tag name="KSO_WM_DIAGRAM_USE_COLOR_VALUE" val="{&quot;color_scheme&quot;:1,&quot;color_type&quot;:1,&quot;theme_color_indexes&quot;:[5,6,5,6,5,6]}"/>
</p:tagLst>
</file>

<file path=ppt/tags/tag26.xml><?xml version="1.0" encoding="utf-8"?>
<p:tagLst xmlns:p="http://schemas.openxmlformats.org/presentationml/2006/main">
  <p:tag name="KSO_WM_DIAGRAM_VERSION" val="3"/>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0936_1*l_h_i*1_2_2"/>
  <p:tag name="KSO_WM_TEMPLATE_CATEGORY" val="diagram"/>
  <p:tag name="KSO_WM_TEMPLATE_INDEX" val="20230936"/>
  <p:tag name="KSO_WM_UNIT_LAYERLEVEL" val="1_1_1"/>
  <p:tag name="KSO_WM_TAG_VERSION" val="3.0"/>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solid&quot;:{&quot;brightness&quot;:0,&quot;colorType&quot;:1,&quot;foreColorIndex&quot;:5,&quot;transparency&quot;:0},&quot;type&quot;:1},&quot;glow&quot;:{&quot;colorType&quot;:0},&quot;line&quot;:{&quot;type&quot;:0},&quot;shadow&quot;:{&quot;brightness&quot;:0,&quot;colorType&quot;:2,&quot;rgb&quot;:&quot;#ffffff&quot;,&quot;transparency&quot;:0.55000001192092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DIAGRAM_COLOR_TRICK" val="1"/>
  <p:tag name="KSO_WM_DIAGRAM_COLOR_TEXT_CAN_REMOVE" val="n"/>
  <p:tag name="KSO_WM_BEAUTIFY_FLAG" val="#wm#"/>
  <p:tag name="KSO_WM_UNIT_FILL_TYPE" val="1"/>
  <p:tag name="KSO_WM_UNIT_FILL_FORE_SCHEMECOLOR_INDEX" val="5"/>
  <p:tag name="KSO_WM_UNIT_FILL_FORE_SCHEMECOLOR_INDEX_BRIGHTNESS" val="0"/>
  <p:tag name="KSO_WM_DIAGRAM_USE_COLOR_VALUE" val="{&quot;color_scheme&quot;:1,&quot;color_type&quot;:1,&quot;theme_color_indexes&quot;:[5,6,5,6,5,6]}"/>
</p:tagLst>
</file>

<file path=ppt/tags/tag27.xml><?xml version="1.0" encoding="utf-8"?>
<p:tagLst xmlns:p="http://schemas.openxmlformats.org/presentationml/2006/main">
  <p:tag name="KSO_WM_DIAGRAM_VERSION" val="3"/>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30936_1*l_h_i*1_2_1"/>
  <p:tag name="KSO_WM_TEMPLATE_CATEGORY" val="diagram"/>
  <p:tag name="KSO_WM_TEMPLATE_INDEX" val="20230936"/>
  <p:tag name="KSO_WM_UNIT_LAYERLEVEL" val="1_1_1"/>
  <p:tag name="KSO_WM_TAG_VERSION" val="3.0"/>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gradient&quot;:[{&quot;brightness&quot;:0.25,&quot;colorType&quot;:1,&quot;foreColorIndex&quot;:5,&quot;pos&quot;:1,&quot;transparency&quot;:0},{&quot;brightness&quot;:0.800000011920929,&quot;colorType&quot;:1,&quot;foreColorIndex&quot;:5,&quot;pos&quot;:0,&quot;transparency&quot;:0},{&quot;brightness&quot;:0.10000000149011612,&quot;colorType&quot;:1,&quot;foreColorIndex&quot;:5,&quot;pos&quot;:0,&quot;transparency&quot;:0}],&quot;type&quot;:3},&quot;glow&quot;:{&quot;colorType&quot;:0},&quot;line&quot;:{&quot;type&quot;:0},&quot;shadow&quot;:{&quot;brightness&quot;:-0.5,&quot;colorType&quot;:1,&quot;foreColorIndex&quot;:5,&quot;transparency&quot;:0.80000001192092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DIAGRAM_COLOR_TRICK" val="1"/>
  <p:tag name="KSO_WM_DIAGRAM_COLOR_TEXT_CAN_REMOVE" val="n"/>
  <p:tag name="KSO_WM_BEAUTIFY_FLAG" val="#wm#"/>
  <p:tag name="KSO_WM_UNIT_FILL_TYPE" val="3"/>
  <p:tag name="KSO_WM_DIAGRAM_USE_COLOR_VALUE" val="{&quot;color_scheme&quot;:1,&quot;color_type&quot;:1,&quot;theme_color_indexes&quot;:[5,6,5,6,5,6]}"/>
</p:tagLst>
</file>

<file path=ppt/tags/tag28.xml><?xml version="1.0" encoding="utf-8"?>
<p:tagLst xmlns:p="http://schemas.openxmlformats.org/presentationml/2006/main">
  <p:tag name="KSO_WM_DIAGRAM_VERSION" val="3"/>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230936_1*l_h_i*1_4_2"/>
  <p:tag name="KSO_WM_TEMPLATE_CATEGORY" val="diagram"/>
  <p:tag name="KSO_WM_TEMPLATE_INDEX" val="20230936"/>
  <p:tag name="KSO_WM_UNIT_LAYERLEVEL" val="1_1_1"/>
  <p:tag name="KSO_WM_TAG_VERSION" val="3.0"/>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solid&quot;:{&quot;brightness&quot;:0,&quot;colorType&quot;:1,&quot;foreColorIndex&quot;:5,&quot;transparency&quot;:0},&quot;type&quot;:1},&quot;glow&quot;:{&quot;colorType&quot;:0},&quot;line&quot;:{&quot;type&quot;:0},&quot;shadow&quot;:{&quot;brightness&quot;:0,&quot;colorType&quot;:2,&quot;rgb&quot;:&quot;#ffffff&quot;,&quot;transparency&quot;:0.55000001192092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DIAGRAM_COLOR_TRICK" val="1"/>
  <p:tag name="KSO_WM_DIAGRAM_COLOR_TEXT_CAN_REMOVE" val="n"/>
  <p:tag name="KSO_WM_BEAUTIFY_FLAG" val="#wm#"/>
  <p:tag name="KSO_WM_UNIT_FILL_TYPE" val="1"/>
  <p:tag name="KSO_WM_UNIT_FILL_FORE_SCHEMECOLOR_INDEX" val="5"/>
  <p:tag name="KSO_WM_UNIT_FILL_FORE_SCHEMECOLOR_INDEX_BRIGHTNESS" val="0"/>
  <p:tag name="KSO_WM_DIAGRAM_USE_COLOR_VALUE" val="{&quot;color_scheme&quot;:1,&quot;color_type&quot;:1,&quot;theme_color_indexes&quot;:[5,6,5,6,5,6]}"/>
</p:tagLst>
</file>

<file path=ppt/tags/tag29.xml><?xml version="1.0" encoding="utf-8"?>
<p:tagLst xmlns:p="http://schemas.openxmlformats.org/presentationml/2006/main">
  <p:tag name="KSO_WM_DIAGRAM_VERSION" val="3"/>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diagram20230936_1*l_h_i*1_4_1"/>
  <p:tag name="KSO_WM_TEMPLATE_CATEGORY" val="diagram"/>
  <p:tag name="KSO_WM_TEMPLATE_INDEX" val="20230936"/>
  <p:tag name="KSO_WM_UNIT_LAYERLEVEL" val="1_1_1"/>
  <p:tag name="KSO_WM_TAG_VERSION" val="3.0"/>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gradient&quot;:[{&quot;brightness&quot;:0.25,&quot;colorType&quot;:1,&quot;foreColorIndex&quot;:5,&quot;pos&quot;:1,&quot;transparency&quot;:0},{&quot;brightness&quot;:0.800000011920929,&quot;colorType&quot;:1,&quot;foreColorIndex&quot;:5,&quot;pos&quot;:0,&quot;transparency&quot;:0},{&quot;brightness&quot;:0.10000000149011612,&quot;colorType&quot;:1,&quot;foreColorIndex&quot;:5,&quot;pos&quot;:0,&quot;transparency&quot;:0}],&quot;type&quot;:3},&quot;glow&quot;:{&quot;colorType&quot;:0},&quot;line&quot;:{&quot;type&quot;:0},&quot;shadow&quot;:{&quot;brightness&quot;:-0.5,&quot;colorType&quot;:1,&quot;foreColorIndex&quot;:5,&quot;transparency&quot;:0.80000001192092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DIAGRAM_COLOR_TRICK" val="1"/>
  <p:tag name="KSO_WM_DIAGRAM_COLOR_TEXT_CAN_REMOVE" val="n"/>
  <p:tag name="KSO_WM_BEAUTIFY_FLAG" val="#wm#"/>
  <p:tag name="KSO_WM_UNIT_FILL_TYPE" val="3"/>
  <p:tag name="KSO_WM_DIAGRAM_USE_COLOR_VALUE" val="{&quot;color_scheme&quot;:1,&quot;color_type&quot;:1,&quot;theme_color_indexes&quot;:[5,6,5,6,5,6]}"/>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0.xml><?xml version="1.0" encoding="utf-8"?>
<p:tagLst xmlns:p="http://schemas.openxmlformats.org/presentationml/2006/main">
  <p:tag name="KSO_WM_DIAGRAM_VERSION" val="3"/>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20230936_1*l_h_i*1_3_2"/>
  <p:tag name="KSO_WM_TEMPLATE_CATEGORY" val="diagram"/>
  <p:tag name="KSO_WM_TEMPLATE_INDEX" val="20230936"/>
  <p:tag name="KSO_WM_UNIT_LAYERLEVEL" val="1_1_1"/>
  <p:tag name="KSO_WM_TAG_VERSION" val="3.0"/>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solid&quot;:{&quot;brightness&quot;:0,&quot;colorType&quot;:1,&quot;foreColorIndex&quot;:5,&quot;transparency&quot;:0},&quot;type&quot;:1},&quot;glow&quot;:{&quot;colorType&quot;:0},&quot;line&quot;:{&quot;type&quot;:0},&quot;shadow&quot;:{&quot;brightness&quot;:0,&quot;colorType&quot;:2,&quot;rgb&quot;:&quot;#ffffff&quot;,&quot;transparency&quot;:0.55000001192092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DIAGRAM_COLOR_TRICK" val="1"/>
  <p:tag name="KSO_WM_DIAGRAM_COLOR_TEXT_CAN_REMOVE" val="n"/>
  <p:tag name="KSO_WM_BEAUTIFY_FLAG" val="#wm#"/>
  <p:tag name="KSO_WM_UNIT_FILL_TYPE" val="1"/>
  <p:tag name="KSO_WM_UNIT_FILL_FORE_SCHEMECOLOR_INDEX" val="5"/>
  <p:tag name="KSO_WM_UNIT_FILL_FORE_SCHEMECOLOR_INDEX_BRIGHTNESS" val="0"/>
  <p:tag name="KSO_WM_DIAGRAM_USE_COLOR_VALUE" val="{&quot;color_scheme&quot;:1,&quot;color_type&quot;:1,&quot;theme_color_indexes&quot;:[5,6,5,6,5,6]}"/>
</p:tagLst>
</file>

<file path=ppt/tags/tag31.xml><?xml version="1.0" encoding="utf-8"?>
<p:tagLst xmlns:p="http://schemas.openxmlformats.org/presentationml/2006/main">
  <p:tag name="KSO_WM_DIAGRAM_VERSION" val="3"/>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20230936_1*l_h_i*1_3_1"/>
  <p:tag name="KSO_WM_TEMPLATE_CATEGORY" val="diagram"/>
  <p:tag name="KSO_WM_TEMPLATE_INDEX" val="20230936"/>
  <p:tag name="KSO_WM_UNIT_LAYERLEVEL" val="1_1_1"/>
  <p:tag name="KSO_WM_TAG_VERSION" val="3.0"/>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gradient&quot;:[{&quot;brightness&quot;:0.25,&quot;colorType&quot;:1,&quot;foreColorIndex&quot;:5,&quot;pos&quot;:1,&quot;transparency&quot;:0},{&quot;brightness&quot;:0.800000011920929,&quot;colorType&quot;:1,&quot;foreColorIndex&quot;:5,&quot;pos&quot;:0,&quot;transparency&quot;:0},{&quot;brightness&quot;:0.10000000149011612,&quot;colorType&quot;:1,&quot;foreColorIndex&quot;:5,&quot;pos&quot;:0,&quot;transparency&quot;:0}],&quot;type&quot;:3},&quot;glow&quot;:{&quot;colorType&quot;:0},&quot;line&quot;:{&quot;type&quot;:0},&quot;shadow&quot;:{&quot;brightness&quot;:-0.5,&quot;colorType&quot;:1,&quot;foreColorIndex&quot;:5,&quot;transparency&quot;:0.80000001192092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DIAGRAM_COLOR_TRICK" val="1"/>
  <p:tag name="KSO_WM_DIAGRAM_COLOR_TEXT_CAN_REMOVE" val="n"/>
  <p:tag name="KSO_WM_BEAUTIFY_FLAG" val="#wm#"/>
  <p:tag name="KSO_WM_UNIT_FILL_TYPE" val="3"/>
  <p:tag name="KSO_WM_DIAGRAM_USE_COLOR_VALUE" val="{&quot;color_scheme&quot;:1,&quot;color_type&quot;:1,&quot;theme_color_indexes&quot;:[5,6,5,6,5,6]}"/>
</p:tagLst>
</file>

<file path=ppt/tags/tag32.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2_1"/>
  <p:tag name="KSO_WM_UNIT_ID" val="diagram20230936_1*l_h_f*1_2_1"/>
  <p:tag name="KSO_WM_TEMPLATE_CATEGORY" val="diagram"/>
  <p:tag name="KSO_WM_TEMPLATE_INDEX" val="20230936"/>
  <p:tag name="KSO_WM_UNIT_LAYERLEVEL" val="1_1_1"/>
  <p:tag name="KSO_WM_TAG_VERSION" val="3.0"/>
  <p:tag name="KSO_WM_DIAGRAM_VERSION" val="3"/>
  <p:tag name="KSO_WM_DIAGRAM_GROUP_CODE" val="l1-1"/>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COLOR_TRICK" val="1"/>
  <p:tag name="KSO_WM_DIAGRAM_COLOR_TEXT_CAN_REMOVE" val="n"/>
  <p:tag name="KSO_WM_UNIT_TEXT_TYPE" val="1"/>
  <p:tag name="KSO_WM_UNIT_TEXT_LAYER_COUNT" val="1"/>
  <p:tag name="KSO_WM_BEAUTIFY_FLAG" val="#wm#"/>
  <p:tag name="KSO_WM_UNIT_PRESET_TEXT" val="单击此处添加文本具体内容，根据需要可酌情增减文字，以便观者理解您的思想。单击此处添加文本"/>
  <p:tag name="KSO_WM_UNIT_TEXT_FILL_FORE_SCHEMECOLOR_INDEX" val="1"/>
  <p:tag name="KSO_WM_UNIT_TEXT_FILL_TYPE" val="1"/>
  <p:tag name="KSO_WM_DIAGRAM_USE_COLOR_VALUE" val="{&quot;color_scheme&quot;:1,&quot;color_type&quot;:1,&quot;theme_color_indexes&quot;:[5,6,5,6,5,6]}"/>
</p:tagLst>
</file>

<file path=ppt/tags/tag33.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3_1"/>
  <p:tag name="KSO_WM_UNIT_ID" val="diagram20230936_1*l_h_f*1_3_1"/>
  <p:tag name="KSO_WM_TEMPLATE_CATEGORY" val="diagram"/>
  <p:tag name="KSO_WM_TEMPLATE_INDEX" val="20230936"/>
  <p:tag name="KSO_WM_UNIT_LAYERLEVEL" val="1_1_1"/>
  <p:tag name="KSO_WM_TAG_VERSION" val="3.0"/>
  <p:tag name="KSO_WM_DIAGRAM_VERSION" val="3"/>
  <p:tag name="KSO_WM_DIAGRAM_GROUP_CODE" val="l1-1"/>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colorType&quot;:0,&quot;transparency&quot;:0},&quot;type&quot;:1},&quot;glow&quot;:{&quot;colorType&quot;:0},&quot;line&quot;:{&quot;type&quot;:0},&quot;shadow&quot;:{&quot;colorType&quot;:0},&quot;threeD&quot;:{&quot;curvedSurface&quot;:{&quot;brightness&quot;:0,&quot;colorType&quot;:2,&quot;rgb&quot;:&quot;#000000&quot;},&quot;depth&quot;:{&quot;colorType&quot;:0}}}}"/>
  <p:tag name="KSO_WM_DIAGRAM_COLOR_TRICK" val="1"/>
  <p:tag name="KSO_WM_DIAGRAM_COLOR_TEXT_CAN_REMOVE" val="n"/>
  <p:tag name="KSO_WM_UNIT_TEXT_FILL_TYPE" val="1"/>
  <p:tag name="KSO_WM_UNIT_TEXT_TYPE" val="1"/>
  <p:tag name="KSO_WM_UNIT_TEXT_LAYER_COUNT" val="1"/>
  <p:tag name="KSO_WM_BEAUTIFY_FLAG" val="#wm#"/>
  <p:tag name="KSO_WM_UNIT_PRESET_TEXT" val="单击此处添加文本具体内容，根据需要可酌情增减文字，以便观者理解简明扼要地阐述观点"/>
  <p:tag name="KSO_WM_DIAGRAM_USE_COLOR_VALUE" val="{&quot;color_scheme&quot;:1,&quot;color_type&quot;:1,&quot;theme_color_indexes&quot;:[5,6,5,6,5,6]}"/>
</p:tagLst>
</file>

<file path=ppt/tags/tag34.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4_1"/>
  <p:tag name="KSO_WM_UNIT_ID" val="diagram20230936_1*l_h_f*1_4_1"/>
  <p:tag name="KSO_WM_TEMPLATE_CATEGORY" val="diagram"/>
  <p:tag name="KSO_WM_TEMPLATE_INDEX" val="20230936"/>
  <p:tag name="KSO_WM_UNIT_LAYERLEVEL" val="1_1_1"/>
  <p:tag name="KSO_WM_TAG_VERSION" val="3.0"/>
  <p:tag name="KSO_WM_DIAGRAM_VERSION" val="3"/>
  <p:tag name="KSO_WM_DIAGRAM_GROUP_CODE" val="l1-1"/>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COLOR_TRICK" val="1"/>
  <p:tag name="KSO_WM_DIAGRAM_COLOR_TEXT_CAN_REMOVE" val="n"/>
  <p:tag name="KSO_WM_UNIT_TEXT_TYPE" val="1"/>
  <p:tag name="KSO_WM_UNIT_TEXT_LAYER_COUNT" val="1"/>
  <p:tag name="KSO_WM_BEAUTIFY_FLAG" val="#wm#"/>
  <p:tag name="KSO_WM_UNIT_PRESET_TEXT" val="单击此处添加文本具体内容，根据需要可酌情增减文字，以便观者理解您的主要思想"/>
  <p:tag name="KSO_WM_UNIT_TEXT_FILL_FORE_SCHEMECOLOR_INDEX" val="1"/>
  <p:tag name="KSO_WM_UNIT_TEXT_FILL_TYPE" val="1"/>
  <p:tag name="KSO_WM_DIAGRAM_USE_COLOR_VALUE" val="{&quot;color_scheme&quot;:1,&quot;color_type&quot;:1,&quot;theme_color_indexes&quot;:[5,6,5,6,5,6]}"/>
</p:tagLst>
</file>

<file path=ppt/tags/tag35.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1_1"/>
  <p:tag name="KSO_WM_UNIT_ID" val="diagram20230936_1*l_h_f*1_1_1"/>
  <p:tag name="KSO_WM_TEMPLATE_CATEGORY" val="diagram"/>
  <p:tag name="KSO_WM_TEMPLATE_INDEX" val="20230936"/>
  <p:tag name="KSO_WM_UNIT_LAYERLEVEL" val="1_1_1"/>
  <p:tag name="KSO_WM_TAG_VERSION" val="3.0"/>
  <p:tag name="KSO_WM_DIAGRAM_VERSION" val="3"/>
  <p:tag name="KSO_WM_DIAGRAM_GROUP_CODE" val="l1-1"/>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COLOR_TRICK" val="1"/>
  <p:tag name="KSO_WM_DIAGRAM_COLOR_TEXT_CAN_REMOVE" val="n"/>
  <p:tag name="KSO_WM_UNIT_TEXT_TYPE" val="1"/>
  <p:tag name="KSO_WM_UNIT_TEXT_LAYER_COUNT" val="1"/>
  <p:tag name="KSO_WM_BEAUTIFY_FLAG" val="#wm#"/>
  <p:tag name="KSO_WM_UNIT_PRESET_TEXT" val="单击此处添加文本具体内容，根据需要可酌情增减文字，以便观者理解简明扼要地阐述观点"/>
  <p:tag name="KSO_WM_UNIT_TEXT_FILL_FORE_SCHEMECOLOR_INDEX" val="1"/>
  <p:tag name="KSO_WM_UNIT_TEXT_FILL_TYPE" val="1"/>
  <p:tag name="KSO_WM_DIAGRAM_USE_COLOR_VALUE" val="{&quot;color_scheme&quot;:1,&quot;color_type&quot;:1,&quot;theme_color_indexes&quot;:[5,6,5,6,5,6]}"/>
</p:tagLst>
</file>

<file path=ppt/tags/tag36.xml><?xml version="1.0" encoding="utf-8"?>
<p:tagLst xmlns:p="http://schemas.openxmlformats.org/presentationml/2006/main">
  <p:tag name="KSO_WM_DIAGRAM_VERSION" val="3"/>
  <p:tag name="KSO_WM_UNIT_VALUE" val="58*58"/>
  <p:tag name="KSO_WM_UNIT_HIGHLIGHT" val="0"/>
  <p:tag name="KSO_WM_UNIT_COMPATIBLE" val="0"/>
  <p:tag name="KSO_WM_UNIT_DIAGRAM_ISNUMVISUAL" val="0"/>
  <p:tag name="KSO_WM_UNIT_DIAGRAM_ISREFERUNIT" val="0"/>
  <p:tag name="KSO_WM_DIAGRAM_GROUP_CODE" val="l1-1"/>
  <p:tag name="KSO_WM_UNIT_TYPE" val="l_h_x"/>
  <p:tag name="KSO_WM_UNIT_INDEX" val="1_2_1"/>
  <p:tag name="KSO_WM_UNIT_ID" val="diagram20230936_1*l_h_x*1_2_1"/>
  <p:tag name="KSO_WM_TEMPLATE_CATEGORY" val="diagram"/>
  <p:tag name="KSO_WM_TEMPLATE_INDEX" val="20230936"/>
  <p:tag name="KSO_WM_UNIT_LAYERLEVEL" val="1_1_1"/>
  <p:tag name="KSO_WM_TAG_VERSION" val="3.0"/>
  <p:tag name="KSO_WM_DIAGRAM_COLOR_TRICK" val="1"/>
  <p:tag name="KSO_WM_DIAGRAM_COLOR_TEXT_CAN_REMOVE" val="n"/>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solid&quot;:{&quot;brightness&quot;:0.80000001192092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glow&quot;:{},&quot;line&quot;:{},&quot;shadow&quot;:{},&quot;threeD&quot;:{}}}"/>
  <p:tag name="KSO_WM_UNIT_FILL_FORE_SCHEMECOLOR_INDEX" val="5"/>
  <p:tag name="KSO_WM_UNIT_FILL_FORE_SCHEMECOLOR_INDEX_BRIGHTNESS" val="0.8"/>
  <p:tag name="KSO_WM_BEAUTIFY_FLAG" val="#wm#"/>
  <p:tag name="KSO_WM_DIAGRAM_USE_COLOR_VALUE" val="{&quot;color_scheme&quot;:1,&quot;color_type&quot;:1,&quot;theme_color_indexes&quot;:[5,6,5,6,5,6]}"/>
</p:tagLst>
</file>

<file path=ppt/tags/tag37.xml><?xml version="1.0" encoding="utf-8"?>
<p:tagLst xmlns:p="http://schemas.openxmlformats.org/presentationml/2006/main">
  <p:tag name="KSO_WM_DIAGRAM_VERSION" val="3"/>
  <p:tag name="KSO_WM_UNIT_VALUE" val="56*63"/>
  <p:tag name="KSO_WM_UNIT_HIGHLIGHT" val="0"/>
  <p:tag name="KSO_WM_UNIT_COMPATIBLE" val="0"/>
  <p:tag name="KSO_WM_UNIT_DIAGRAM_ISNUMVISUAL" val="0"/>
  <p:tag name="KSO_WM_UNIT_DIAGRAM_ISREFERUNIT" val="0"/>
  <p:tag name="KSO_WM_DIAGRAM_GROUP_CODE" val="l1-1"/>
  <p:tag name="KSO_WM_UNIT_TYPE" val="l_h_x"/>
  <p:tag name="KSO_WM_UNIT_INDEX" val="1_1_1"/>
  <p:tag name="KSO_WM_UNIT_ID" val="diagram20230936_1*l_h_x*1_1_1"/>
  <p:tag name="KSO_WM_TEMPLATE_CATEGORY" val="diagram"/>
  <p:tag name="KSO_WM_TEMPLATE_INDEX" val="20230936"/>
  <p:tag name="KSO_WM_UNIT_LAYERLEVEL" val="1_1_1"/>
  <p:tag name="KSO_WM_TAG_VERSION" val="3.0"/>
  <p:tag name="KSO_WM_DIAGRAM_COLOR_TRICK" val="1"/>
  <p:tag name="KSO_WM_DIAGRAM_COLOR_TEXT_CAN_REMOVE" val="n"/>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solid&quot;:{&quot;brightness&quot;:0.80000001192092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glow&quot;:{},&quot;line&quot;:{},&quot;shadow&quot;:{},&quot;threeD&quot;:{}}}"/>
  <p:tag name="KSO_WM_UNIT_FILL_FORE_SCHEMECOLOR_INDEX" val="5"/>
  <p:tag name="KSO_WM_UNIT_FILL_FORE_SCHEMECOLOR_INDEX_BRIGHTNESS" val="0.8"/>
  <p:tag name="KSO_WM_BEAUTIFY_FLAG" val="#wm#"/>
  <p:tag name="KSO_WM_DIAGRAM_USE_COLOR_VALUE" val="{&quot;color_scheme&quot;:1,&quot;color_type&quot;:1,&quot;theme_color_indexes&quot;:[5,6,5,6,5,6]}"/>
</p:tagLst>
</file>

<file path=ppt/tags/tag38.xml><?xml version="1.0" encoding="utf-8"?>
<p:tagLst xmlns:p="http://schemas.openxmlformats.org/presentationml/2006/main">
  <p:tag name="KSO_WM_DIAGRAM_VERSION" val="3"/>
  <p:tag name="KSO_WM_UNIT_VALUE" val="61*57"/>
  <p:tag name="KSO_WM_UNIT_HIGHLIGHT" val="0"/>
  <p:tag name="KSO_WM_UNIT_COMPATIBLE" val="0"/>
  <p:tag name="KSO_WM_UNIT_DIAGRAM_ISNUMVISUAL" val="0"/>
  <p:tag name="KSO_WM_UNIT_DIAGRAM_ISREFERUNIT" val="0"/>
  <p:tag name="KSO_WM_DIAGRAM_GROUP_CODE" val="l1-1"/>
  <p:tag name="KSO_WM_UNIT_TYPE" val="l_h_x"/>
  <p:tag name="KSO_WM_UNIT_INDEX" val="1_3_1"/>
  <p:tag name="KSO_WM_UNIT_ID" val="diagram20230936_1*l_h_x*1_3_1"/>
  <p:tag name="KSO_WM_TEMPLATE_CATEGORY" val="diagram"/>
  <p:tag name="KSO_WM_TEMPLATE_INDEX" val="20230936"/>
  <p:tag name="KSO_WM_UNIT_LAYERLEVEL" val="1_1_1"/>
  <p:tag name="KSO_WM_TAG_VERSION" val="3.0"/>
  <p:tag name="KSO_WM_DIAGRAM_COLOR_TRICK" val="1"/>
  <p:tag name="KSO_WM_DIAGRAM_COLOR_TEXT_CAN_REMOVE" val="n"/>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solid&quot;:{&quot;brightness&quot;:0.80000001192092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glow&quot;:{},&quot;line&quot;:{},&quot;shadow&quot;:{},&quot;threeD&quot;:{}}}"/>
  <p:tag name="KSO_WM_UNIT_FILL_FORE_SCHEMECOLOR_INDEX" val="5"/>
  <p:tag name="KSO_WM_UNIT_FILL_FORE_SCHEMECOLOR_INDEX_BRIGHTNESS" val="0.8"/>
  <p:tag name="KSO_WM_BEAUTIFY_FLAG" val="#wm#"/>
  <p:tag name="KSO_WM_DIAGRAM_USE_COLOR_VALUE" val="{&quot;color_scheme&quot;:1,&quot;color_type&quot;:1,&quot;theme_color_indexes&quot;:[5,6,5,6,5,6]}"/>
</p:tagLst>
</file>

<file path=ppt/tags/tag39.xml><?xml version="1.0" encoding="utf-8"?>
<p:tagLst xmlns:p="http://schemas.openxmlformats.org/presentationml/2006/main">
  <p:tag name="KSO_WM_DIAGRAM_VERSION" val="3"/>
  <p:tag name="KSO_WM_UNIT_VALUE" val="61*63"/>
  <p:tag name="KSO_WM_UNIT_HIGHLIGHT" val="0"/>
  <p:tag name="KSO_WM_UNIT_COMPATIBLE" val="0"/>
  <p:tag name="KSO_WM_UNIT_DIAGRAM_ISNUMVISUAL" val="0"/>
  <p:tag name="KSO_WM_UNIT_DIAGRAM_ISREFERUNIT" val="0"/>
  <p:tag name="KSO_WM_DIAGRAM_GROUP_CODE" val="l1-1"/>
  <p:tag name="KSO_WM_UNIT_TYPE" val="l_h_x"/>
  <p:tag name="KSO_WM_UNIT_INDEX" val="1_4_1"/>
  <p:tag name="KSO_WM_UNIT_ID" val="diagram20230936_1*l_h_x*1_4_1"/>
  <p:tag name="KSO_WM_TEMPLATE_CATEGORY" val="diagram"/>
  <p:tag name="KSO_WM_TEMPLATE_INDEX" val="20230936"/>
  <p:tag name="KSO_WM_UNIT_LAYERLEVEL" val="1_1_1"/>
  <p:tag name="KSO_WM_TAG_VERSION" val="3.0"/>
  <p:tag name="KSO_WM_DIAGRAM_COLOR_TRICK" val="1"/>
  <p:tag name="KSO_WM_DIAGRAM_COLOR_TEXT_CAN_REMOVE" val="n"/>
  <p:tag name="KSO_WM_DIAGRAM_MAX_ITEMCNT" val="4"/>
  <p:tag name="KSO_WM_DIAGRAM_MIN_ITEMCNT" val="4"/>
  <p:tag name="KSO_WM_DIAGRAM_VIRTUALLY_FRAME" val="{&quot;height&quot;:355.85,&quot;left&quot;:66.02503937007873,&quot;top&quot;:183.9,&quot;width&quot;:859.3749606299212}"/>
  <p:tag name="KSO_WM_DIAGRAM_COLOR_MATCH_VALUE" val="{&quot;shape&quot;:{&quot;fill&quot;:{&quot;solid&quot;:{&quot;brightness&quot;:0.80000001192092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glow&quot;:{},&quot;line&quot;:{},&quot;shadow&quot;:{},&quot;threeD&quot;:{}}}"/>
  <p:tag name="KSO_WM_UNIT_FILL_FORE_SCHEMECOLOR_INDEX" val="5"/>
  <p:tag name="KSO_WM_UNIT_FILL_FORE_SCHEMECOLOR_INDEX_BRIGHTNESS" val="0.8"/>
  <p:tag name="KSO_WM_BEAUTIFY_FLAG" val="#wm#"/>
  <p:tag name="KSO_WM_DIAGRAM_USE_COLOR_VALUE" val="{&quot;color_scheme&quot;:1,&quot;color_type&quot;:1,&quot;theme_color_indexes&quot;:[5,6,5,6,5,6]}"/>
</p:tagLst>
</file>

<file path=ppt/tags/tag4.xml><?xml version="1.0" encoding="utf-8"?>
<p:tagLst xmlns:p="http://schemas.openxmlformats.org/presentationml/2006/main">
  <p:tag name="KSO_WM_DIAGRAM_VIRTUALLY_FRAME" val="{&quot;height&quot;:134.37992125984255,&quot;left&quot;:350.07992125984254,&quot;top&quot;:114.52000000000001,&quot;width&quot;:553.6500000000002}"/>
</p:tagLst>
</file>

<file path=ppt/tags/tag40.xml><?xml version="1.0" encoding="utf-8"?>
<p:tagLst xmlns:p="http://schemas.openxmlformats.org/presentationml/2006/main">
  <p:tag name="KSO_WM_DIAGRAM_VIRTUALLY_FRAME" val="{&quot;height&quot;:538.65,&quot;left&quot;:63.2,&quot;top&quot;:71.55,&quot;width&quot;:835.05}"/>
</p:tagLst>
</file>

<file path=ppt/tags/tag41.xml><?xml version="1.0" encoding="utf-8"?>
<p:tagLst xmlns:p="http://schemas.openxmlformats.org/presentationml/2006/main">
  <p:tag name="KSO_WM_DIAGRAM_VIRTUALLY_FRAME" val="{&quot;height&quot;:538.65,&quot;left&quot;:63.2,&quot;top&quot;:71.55,&quot;width&quot;:835.05}"/>
</p:tagLst>
</file>

<file path=ppt/tags/tag42.xml><?xml version="1.0" encoding="utf-8"?>
<p:tagLst xmlns:p="http://schemas.openxmlformats.org/presentationml/2006/main">
  <p:tag name="KSO_WM_DIAGRAM_VIRTUALLY_FRAME" val="{&quot;height&quot;:538.65,&quot;left&quot;:63.2,&quot;top&quot;:71.55,&quot;width&quot;:835.05}"/>
</p:tagLst>
</file>

<file path=ppt/tags/tag43.xml><?xml version="1.0" encoding="utf-8"?>
<p:tagLst xmlns:p="http://schemas.openxmlformats.org/presentationml/2006/main">
  <p:tag name="KSO_WM_DIAGRAM_VIRTUALLY_FRAME" val="{&quot;height&quot;:538.65,&quot;left&quot;:63.2,&quot;top&quot;:71.55,&quot;width&quot;:835.05}"/>
</p:tagLst>
</file>

<file path=ppt/tags/tag44.xml><?xml version="1.0" encoding="utf-8"?>
<p:tagLst xmlns:p="http://schemas.openxmlformats.org/presentationml/2006/main">
  <p:tag name="KSO_WM_DIAGRAM_VIRTUALLY_FRAME" val="{&quot;height&quot;:538.65,&quot;left&quot;:63.2,&quot;top&quot;:71.55,&quot;width&quot;:835.05}"/>
</p:tagLst>
</file>

<file path=ppt/tags/tag45.xml><?xml version="1.0" encoding="utf-8"?>
<p:tagLst xmlns:p="http://schemas.openxmlformats.org/presentationml/2006/main">
  <p:tag name="KSO_WM_DIAGRAM_VIRTUALLY_FRAME" val="{&quot;height&quot;:538.65,&quot;left&quot;:63.2,&quot;top&quot;:71.55,&quot;width&quot;:835.05}"/>
</p:tagLst>
</file>

<file path=ppt/tags/tag46.xml><?xml version="1.0" encoding="utf-8"?>
<p:tagLst xmlns:p="http://schemas.openxmlformats.org/presentationml/2006/main">
  <p:tag name="KSO_WM_DIAGRAM_VIRTUALLY_FRAME" val="{&quot;height&quot;:538.65,&quot;left&quot;:63.2,&quot;top&quot;:71.55,&quot;width&quot;:835.05}"/>
</p:tagLst>
</file>

<file path=ppt/tags/tag47.xml><?xml version="1.0" encoding="utf-8"?>
<p:tagLst xmlns:p="http://schemas.openxmlformats.org/presentationml/2006/main">
  <p:tag name="KSO_WM_DIAGRAM_VIRTUALLY_FRAME" val="{&quot;height&quot;:538.65,&quot;left&quot;:63.2,&quot;top&quot;:71.55,&quot;width&quot;:835.05}"/>
</p:tagLst>
</file>

<file path=ppt/tags/tag48.xml><?xml version="1.0" encoding="utf-8"?>
<p:tagLst xmlns:p="http://schemas.openxmlformats.org/presentationml/2006/main">
  <p:tag name="KSO_WM_DIAGRAM_VIRTUALLY_FRAME" val="{&quot;height&quot;:538.65,&quot;left&quot;:63.2,&quot;top&quot;:71.55,&quot;width&quot;:835.05}"/>
</p:tagLst>
</file>

<file path=ppt/tags/tag49.xml><?xml version="1.0" encoding="utf-8"?>
<p:tagLst xmlns:p="http://schemas.openxmlformats.org/presentationml/2006/main">
  <p:tag name="KSO_WM_DIAGRAM_VIRTUALLY_FRAME" val="{&quot;height&quot;:538.65,&quot;left&quot;:63.2,&quot;top&quot;:71.55,&quot;width&quot;:835.05}"/>
</p:tagLst>
</file>

<file path=ppt/tags/tag5.xml><?xml version="1.0" encoding="utf-8"?>
<p:tagLst xmlns:p="http://schemas.openxmlformats.org/presentationml/2006/main">
  <p:tag name="KSO_WM_DIAGRAM_VIRTUALLY_FRAME" val="{&quot;height&quot;:134.37992125984255,&quot;left&quot;:350.07992125984254,&quot;top&quot;:114.52000000000001,&quot;width&quot;:553.6500000000002}"/>
</p:tagLst>
</file>

<file path=ppt/tags/tag50.xml><?xml version="1.0" encoding="utf-8"?>
<p:tagLst xmlns:p="http://schemas.openxmlformats.org/presentationml/2006/main">
  <p:tag name="KSO_WM_DIAGRAM_VIRTUALLY_FRAME" val="{&quot;height&quot;:538.65,&quot;left&quot;:63.2,&quot;top&quot;:71.55,&quot;width&quot;:835.05}"/>
</p:tagLst>
</file>

<file path=ppt/tags/tag51.xml><?xml version="1.0" encoding="utf-8"?>
<p:tagLst xmlns:p="http://schemas.openxmlformats.org/presentationml/2006/main">
  <p:tag name="KSO_WM_DIAGRAM_VIRTUALLY_FRAME" val="{&quot;height&quot;:538.65,&quot;left&quot;:63.2,&quot;top&quot;:71.55,&quot;width&quot;:835.05}"/>
</p:tagLst>
</file>

<file path=ppt/tags/tag52.xml><?xml version="1.0" encoding="utf-8"?>
<p:tagLst xmlns:p="http://schemas.openxmlformats.org/presentationml/2006/main">
  <p:tag name="resource_record_key" val="{&quot;70&quot;:[3332605,3325735,3321412,3312306,3322387]}"/>
</p:tagLst>
</file>

<file path=ppt/tags/tag6.xml><?xml version="1.0" encoding="utf-8"?>
<p:tagLst xmlns:p="http://schemas.openxmlformats.org/presentationml/2006/main">
  <p:tag name="KSO_WM_DIAGRAM_VIRTUALLY_FRAME" val="{&quot;height&quot;:134.37992125984255,&quot;left&quot;:350.07992125984254,&quot;top&quot;:114.52000000000001,&quot;width&quot;:553.6500000000002}"/>
</p:tagLst>
</file>

<file path=ppt/tags/tag7.xml><?xml version="1.0" encoding="utf-8"?>
<p:tagLst xmlns:p="http://schemas.openxmlformats.org/presentationml/2006/main">
  <p:tag name="KSO_WM_DIAGRAM_VIRTUALLY_FRAME" val="{&quot;height&quot;:134.37992125984255,&quot;left&quot;:350.07992125984254,&quot;top&quot;:114.52000000000001,&quot;width&quot;:553.6500000000002}"/>
</p:tagLst>
</file>

<file path=ppt/tags/tag8.xml><?xml version="1.0" encoding="utf-8"?>
<p:tagLst xmlns:p="http://schemas.openxmlformats.org/presentationml/2006/main">
  <p:tag name="KSO_WM_DIAGRAM_VIRTUALLY_FRAME" val="{&quot;height&quot;:134.37992125984255,&quot;left&quot;:350.07992125984254,&quot;top&quot;:114.52000000000001,&quot;width&quot;:553.6500000000002}"/>
</p:tagLst>
</file>

<file path=ppt/tags/tag9.xml><?xml version="1.0" encoding="utf-8"?>
<p:tagLst xmlns:p="http://schemas.openxmlformats.org/presentationml/2006/main">
  <p:tag name="KSO_WM_DIAGRAM_VIRTUALLY_FRAME" val="{&quot;height&quot;:134.37992125984255,&quot;left&quot;:350.07992125984254,&quot;top&quot;:114.52000000000001,&quot;width&quot;:553.6500000000002}"/>
</p:tagLst>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satMod val="110000"/>
                <a:lumMod val="105000"/>
                <a:tint val="67000"/>
              </a:schemeClr>
            </a:gs>
            <a:gs pos="50000">
              <a:schemeClr val="phClr">
                <a:lumMod val="105000"/>
                <a:satMod val="103000"/>
                <a:tint val="73000"/>
              </a:schemeClr>
            </a:gs>
            <a:gs pos="100000">
              <a:schemeClr val="phClr">
                <a:satMod val="105000"/>
                <a:lumMod val="109000"/>
                <a:tint val="81000"/>
              </a:schemeClr>
            </a:gs>
          </a:gsLst>
          <a:lin ang="5400000" scaled="0"/>
        </a:gradFill>
        <a:gradFill rotWithShape="1">
          <a:gsLst>
            <a:gs pos="0">
              <a:schemeClr val="phClr">
                <a:satMod val="103000"/>
                <a:lumMod val="102000"/>
                <a:shade val="94000"/>
              </a:schemeClr>
            </a:gs>
            <a:gs pos="50000">
              <a:schemeClr val="phClr">
                <a:lumMod val="110000"/>
                <a:satMod val="100000"/>
                <a:tint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5217</Words>
  <Application>WPS 演示</Application>
  <PresentationFormat/>
  <Paragraphs>418</Paragraphs>
  <Slides>9</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9</vt:i4>
      </vt:variant>
    </vt:vector>
  </HeadingPairs>
  <TitlesOfParts>
    <vt:vector size="22" baseType="lpstr">
      <vt:lpstr>Arial</vt:lpstr>
      <vt:lpstr>宋体</vt:lpstr>
      <vt:lpstr>Wingdings</vt:lpstr>
      <vt:lpstr>Arial</vt:lpstr>
      <vt:lpstr>微软雅黑</vt:lpstr>
      <vt:lpstr>Noto Sans SC</vt:lpstr>
      <vt:lpstr>Wingdings</vt:lpstr>
      <vt:lpstr>黑体</vt:lpstr>
      <vt:lpstr>Calibri</vt:lpstr>
      <vt:lpstr>Wingdings</vt:lpstr>
      <vt:lpstr>MiSans</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达雷妥尤单抗注射液（兆珂®）</dc:title>
  <dc:creator>Wang, Yi [JANCNBJ]</dc:creator>
  <cp:lastModifiedBy>葛淳</cp:lastModifiedBy>
  <cp:revision>94</cp:revision>
  <dcterms:created xsi:type="dcterms:W3CDTF">2026-06-02T10:31:00Z</dcterms:created>
  <dcterms:modified xsi:type="dcterms:W3CDTF">2026-06-09T09:06:24Z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O">
    <vt:lpwstr>wqlLaW5nc29mdCBQREYgdG8gV1BTIDEyMA</vt:lpwstr>
  </property>
  <property fmtid="{D5CDD505-2E9C-101B-9397-08002B2CF9AE}" pid="3" name="Created">
    <vt:filetime>2026-06-08T02:28:40Z</vt:filetime>
  </property>
  <property fmtid="{D5CDD505-2E9C-101B-9397-08002B2CF9AE}" pid="4" name="ICV">
    <vt:lpwstr>5F9B5DB2F53A4373A194951ABE6F6D7B_13</vt:lpwstr>
  </property>
  <property fmtid="{D5CDD505-2E9C-101B-9397-08002B2CF9AE}" pid="5" name="KSOProductBuildVer">
    <vt:lpwstr>2052-12.1.0.26895</vt:lpwstr>
  </property>
</Properties>
</file>