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94" r:id="rId3"/>
    <p:sldId id="383" r:id="rId4"/>
    <p:sldId id="384" r:id="rId6"/>
    <p:sldId id="275" r:id="rId7"/>
    <p:sldId id="260" r:id="rId8"/>
    <p:sldId id="305" r:id="rId9"/>
    <p:sldId id="270" r:id="rId10"/>
    <p:sldId id="312" r:id="rId11"/>
    <p:sldId id="291" r:id="rId12"/>
    <p:sldId id="272" r:id="rId13"/>
    <p:sldId id="273" r:id="rId14"/>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B9BD5"/>
    <a:srgbClr val="79ADDC"/>
    <a:srgbClr val="009EDE"/>
    <a:srgbClr val="000000"/>
    <a:srgbClr val="989800"/>
    <a:srgbClr val="385723"/>
    <a:srgbClr val="2F528F"/>
    <a:srgbClr val="1634FC"/>
    <a:srgbClr val="162E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09" d="100"/>
          <a:sy n="109" d="100"/>
        </p:scale>
        <p:origin x="80" y="104"/>
      </p:cViewPr>
      <p:guideLst>
        <p:guide orient="horz" pos="2160"/>
        <p:guide pos="38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2.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71e01f38-b16d-45d4-bf52-2f06a8d75d4d.source.default.zh-Hans</a:t>
            </a:r>
            <a:endParaRPr lang="zh-CN" altLang="en-US"/>
          </a:p>
        </p:txBody>
      </p:sp>
      <p:sp>
        <p:nvSpPr>
          <p:cNvPr id="4" name="灯片编号占位符 3"/>
          <p:cNvSpPr>
            <a:spLocks noGrp="1"/>
          </p:cNvSpPr>
          <p:nvPr>
            <p:ph type="sldNum" sz="quarter" idx="5"/>
          </p:nvPr>
        </p:nvSpPr>
        <p:spPr/>
        <p:txBody>
          <a:bodyPr/>
          <a:lstStyle/>
          <a:p>
            <a:fld id="{2B735503-9D21-443F-BC18-5459550EB72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showMasterSp="0">
  <p:cSld name="Title Slide">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stretch>
            <a:fillRect/>
          </a:stretch>
        </p:blipFill>
        <p:spPr>
          <a:xfrm>
            <a:off x="0" y="317822"/>
            <a:ext cx="12192000" cy="6222356"/>
          </a:xfrm>
          <a:prstGeom prst="rect">
            <a:avLst/>
          </a:prstGeom>
        </p:spPr>
      </p:pic>
      <p:sp>
        <p:nvSpPr>
          <p:cNvPr id="2" name="标题 1"/>
          <p:cNvSpPr>
            <a:spLocks noGrp="1"/>
          </p:cNvSpPr>
          <p:nvPr>
            <p:ph type="ctrTitle" hasCustomPrompt="1"/>
          </p:nvPr>
        </p:nvSpPr>
        <p:spPr>
          <a:xfrm>
            <a:off x="5529944" y="2162629"/>
            <a:ext cx="5988956" cy="1785421"/>
          </a:xfrm>
        </p:spPr>
        <p:txBody>
          <a:bodyPr anchor="b">
            <a:normAutofit/>
          </a:bodyPr>
          <a:lstStyle>
            <a:lvl1pPr algn="l">
              <a:defRPr sz="4800"/>
            </a:lvl1pPr>
          </a:lstStyle>
          <a:p>
            <a:pPr lvl="0"/>
            <a:r>
              <a:rPr lang="en-US"/>
              <a:t>Click to add title</a:t>
            </a:r>
            <a:endParaRPr lang="en-US"/>
          </a:p>
        </p:txBody>
      </p:sp>
      <p:sp>
        <p:nvSpPr>
          <p:cNvPr id="3" name="副标题 2"/>
          <p:cNvSpPr>
            <a:spLocks noGrp="1"/>
          </p:cNvSpPr>
          <p:nvPr>
            <p:ph type="subTitle" idx="1" hasCustomPrompt="1"/>
          </p:nvPr>
        </p:nvSpPr>
        <p:spPr>
          <a:xfrm>
            <a:off x="5529944" y="3948050"/>
            <a:ext cx="5988956" cy="508703"/>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add subtitle</a:t>
            </a:r>
            <a:endParaRPr lang="en-US"/>
          </a:p>
        </p:txBody>
      </p:sp>
      <p:sp>
        <p:nvSpPr>
          <p:cNvPr id="6" name="文本占位符 5"/>
          <p:cNvSpPr>
            <a:spLocks noGrp="1"/>
          </p:cNvSpPr>
          <p:nvPr>
            <p:ph type="body" sz="quarter" idx="13" hasCustomPrompt="1"/>
          </p:nvPr>
        </p:nvSpPr>
        <p:spPr>
          <a:xfrm>
            <a:off x="7001013" y="5859780"/>
            <a:ext cx="4517887" cy="274320"/>
          </a:xfrm>
        </p:spPr>
        <p:txBody>
          <a:bodyPr anchor="ctr">
            <a:normAutofit/>
          </a:bodyPr>
          <a:lstStyle>
            <a:lvl1pPr marL="0" indent="0" algn="r">
              <a:lnSpc>
                <a:spcPct val="100000"/>
              </a:lnSpc>
              <a:buNone/>
              <a:defRPr sz="1200">
                <a:solidFill>
                  <a:schemeClr val="tx1"/>
                </a:solidFill>
              </a:defRPr>
            </a:lvl1pPr>
          </a:lstStyle>
          <a:p>
            <a:pPr lvl="0"/>
            <a:r>
              <a:rPr lang="en-US"/>
              <a:t>Presenter name</a:t>
            </a:r>
            <a:endParaRPr lang="en-US"/>
          </a:p>
        </p:txBody>
      </p:sp>
      <p:sp>
        <p:nvSpPr>
          <p:cNvPr id="5" name="文本占位符 4"/>
          <p:cNvSpPr>
            <a:spLocks noGrp="1"/>
          </p:cNvSpPr>
          <p:nvPr>
            <p:ph type="body" sz="quarter" idx="14" hasCustomPrompt="1"/>
          </p:nvPr>
        </p:nvSpPr>
        <p:spPr>
          <a:xfrm>
            <a:off x="660398" y="5859780"/>
            <a:ext cx="4517887" cy="274320"/>
          </a:xfrm>
        </p:spPr>
        <p:txBody>
          <a:bodyPr anchor="ctr">
            <a:normAutofit/>
          </a:bodyPr>
          <a:lstStyle>
            <a:lvl1pPr marL="0" indent="0" algn="l">
              <a:lnSpc>
                <a:spcPct val="100000"/>
              </a:lnSpc>
              <a:buNone/>
              <a:defRPr sz="1200">
                <a:solidFill>
                  <a:schemeClr val="tx1"/>
                </a:solidFill>
              </a:defRPr>
            </a:lvl1pPr>
          </a:lstStyle>
          <a:p>
            <a:pPr lvl="0"/>
            <a:r>
              <a:rPr lang="en-US"/>
              <a:t>www.officeplus.cn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OfficePLUS">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svg"/><Relationship Id="rId3" Type="http://schemas.openxmlformats.org/officeDocument/2006/relationships/image" Target="../media/image6.png"/><Relationship Id="rId2" Type="http://schemas.openxmlformats.org/officeDocument/2006/relationships/tags" Target="../tags/tag7.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textbox 4"/>
          <p:cNvSpPr/>
          <p:nvPr/>
        </p:nvSpPr>
        <p:spPr>
          <a:xfrm>
            <a:off x="613691" y="1537335"/>
            <a:ext cx="10647544" cy="774700"/>
          </a:xfrm>
          <a:prstGeom prst="rect">
            <a:avLst/>
          </a:prstGeom>
          <a:noFill/>
          <a:ln w="0" cap="flat">
            <a:noFill/>
            <a:prstDash val="solid"/>
            <a:miter lim="0"/>
          </a:ln>
        </p:spPr>
        <p:txBody>
          <a:bodyPr vert="horz" wrap="square" lIns="0" tIns="0" rIns="0" bIns="0"/>
          <a:p>
            <a:pPr algn="ctr" rtl="0" eaLnBrk="0">
              <a:lnSpc>
                <a:spcPct val="75000"/>
              </a:lnSpc>
            </a:pPr>
            <a:endParaRPr sz="300" dirty="0">
              <a:solidFill>
                <a:srgbClr val="FF0000"/>
              </a:solidFill>
              <a:latin typeface="Arial" panose="020B0604020202020204"/>
              <a:ea typeface="微软雅黑" panose="020B0503020204020204" pitchFamily="34" charset="-122"/>
              <a:cs typeface="Arial" panose="020B0604020202020204"/>
            </a:endParaRPr>
          </a:p>
          <a:p>
            <a:pPr marL="12700" algn="ctr" rtl="0" eaLnBrk="0">
              <a:lnSpc>
                <a:spcPct val="91000"/>
              </a:lnSpc>
            </a:pPr>
            <a:r>
              <a:rPr lang="zh-CN" sz="6000" b="1" kern="0" spc="8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艾司奥美拉唑镁碳酸氢钠胶囊</a:t>
            </a:r>
            <a:endParaRPr sz="6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rtl="0" eaLnBrk="0">
              <a:lnSpc>
                <a:spcPct val="100000"/>
              </a:lnSpc>
            </a:pPr>
            <a:endParaRPr sz="1100" dirty="0">
              <a:solidFill>
                <a:srgbClr val="FF0000"/>
              </a:solidFill>
              <a:latin typeface="Arial" panose="020B0604020202020204"/>
              <a:ea typeface="微软雅黑" panose="020B0503020204020204" pitchFamily="34" charset="-122"/>
              <a:cs typeface="Arial" panose="020B0604020202020204"/>
            </a:endParaRPr>
          </a:p>
          <a:p>
            <a:pPr algn="ctr" rtl="0" eaLnBrk="0">
              <a:lnSpc>
                <a:spcPct val="101000"/>
              </a:lnSpc>
            </a:pPr>
            <a:endParaRPr sz="1100" dirty="0">
              <a:solidFill>
                <a:srgbClr val="FF0000"/>
              </a:solidFill>
              <a:latin typeface="Arial" panose="020B0604020202020204"/>
              <a:ea typeface="微软雅黑" panose="020B0503020204020204" pitchFamily="34" charset="-122"/>
              <a:cs typeface="Arial" panose="020B0604020202020204"/>
            </a:endParaRPr>
          </a:p>
          <a:p>
            <a:pPr algn="ctr" rtl="0" eaLnBrk="0">
              <a:lnSpc>
                <a:spcPct val="101000"/>
              </a:lnSpc>
            </a:pPr>
            <a:endParaRPr sz="1100" dirty="0">
              <a:solidFill>
                <a:srgbClr val="FF0000"/>
              </a:solidFill>
              <a:latin typeface="Arial" panose="020B0604020202020204"/>
              <a:ea typeface="微软雅黑" panose="020B0503020204020204" pitchFamily="34" charset="-122"/>
              <a:cs typeface="Arial" panose="020B0604020202020204"/>
            </a:endParaRPr>
          </a:p>
          <a:p>
            <a:pPr algn="ctr" rtl="0" eaLnBrk="0">
              <a:lnSpc>
                <a:spcPct val="101000"/>
              </a:lnSpc>
            </a:pPr>
            <a:endParaRPr sz="1100" dirty="0">
              <a:solidFill>
                <a:srgbClr val="FF0000"/>
              </a:solidFill>
              <a:latin typeface="Arial" panose="020B0604020202020204"/>
              <a:ea typeface="微软雅黑" panose="020B0503020204020204" pitchFamily="34" charset="-122"/>
              <a:cs typeface="Arial" panose="020B0604020202020204"/>
            </a:endParaRPr>
          </a:p>
          <a:p>
            <a:pPr algn="ctr" rtl="0" eaLnBrk="0">
              <a:lnSpc>
                <a:spcPct val="101000"/>
              </a:lnSpc>
            </a:pPr>
            <a:endParaRPr sz="1100" dirty="0">
              <a:solidFill>
                <a:srgbClr val="FF0000"/>
              </a:solidFill>
              <a:latin typeface="Arial" panose="020B0604020202020204"/>
              <a:ea typeface="微软雅黑" panose="020B0503020204020204" pitchFamily="34" charset="-122"/>
              <a:cs typeface="Arial" panose="020B0604020202020204"/>
            </a:endParaRPr>
          </a:p>
          <a:p>
            <a:pPr algn="ctr" rtl="0" eaLnBrk="0">
              <a:lnSpc>
                <a:spcPct val="101000"/>
              </a:lnSpc>
            </a:pPr>
            <a:endParaRPr sz="1100" dirty="0">
              <a:solidFill>
                <a:srgbClr val="FF0000"/>
              </a:solidFill>
              <a:latin typeface="Arial" panose="020B0604020202020204"/>
              <a:ea typeface="微软雅黑" panose="020B0503020204020204" pitchFamily="34" charset="-122"/>
              <a:cs typeface="Arial" panose="020B0604020202020204"/>
            </a:endParaRPr>
          </a:p>
          <a:p>
            <a:pPr algn="ctr" rtl="0" eaLnBrk="0">
              <a:lnSpc>
                <a:spcPct val="101000"/>
              </a:lnSpc>
            </a:pPr>
            <a:endParaRPr sz="900" dirty="0">
              <a:solidFill>
                <a:srgbClr val="FF0000"/>
              </a:solidFill>
              <a:latin typeface="Arial" panose="020B0604020202020204"/>
              <a:ea typeface="微软雅黑" panose="020B0503020204020204" pitchFamily="34" charset="-122"/>
              <a:cs typeface="Arial" panose="020B0604020202020204"/>
            </a:endParaRPr>
          </a:p>
          <a:p>
            <a:pPr marL="2538095" indent="-1249045" algn="ctr" rtl="0" eaLnBrk="0">
              <a:lnSpc>
                <a:spcPct val="116000"/>
              </a:lnSpc>
              <a:spcBef>
                <a:spcPts val="0"/>
              </a:spcBef>
            </a:pPr>
            <a:r>
              <a:rPr sz="36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endParaRPr sz="3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nvSpPr>
        <p:spPr>
          <a:xfrm>
            <a:off x="4728863" y="2620583"/>
            <a:ext cx="2586990" cy="523220"/>
          </a:xfrm>
          <a:prstGeom prst="rect">
            <a:avLst/>
          </a:prstGeom>
          <a:noFill/>
        </p:spPr>
        <p:txBody>
          <a:bodyPr wrap="square" rtlCol="0">
            <a:spAutoFit/>
          </a:bodyPr>
          <a:p>
            <a:pPr algn="ctr"/>
            <a:r>
              <a:rPr lang="zh-CN" altLang="en-US" sz="2800" b="1" dirty="0">
                <a:latin typeface="微软雅黑" panose="020B0503020204020204" pitchFamily="34" charset="-122"/>
                <a:ea typeface="微软雅黑" panose="020B0503020204020204" pitchFamily="34" charset="-122"/>
              </a:rPr>
              <a:t>海悦护偎</a:t>
            </a:r>
            <a:r>
              <a:rPr lang="en-US" altLang="zh-CN" sz="2800" b="1" dirty="0">
                <a:latin typeface="微软雅黑" panose="020B0503020204020204" pitchFamily="34" charset="-122"/>
                <a:ea typeface="微软雅黑" panose="020B0503020204020204" pitchFamily="34" charset="-122"/>
              </a:rPr>
              <a:t>®</a:t>
            </a:r>
            <a:endParaRPr lang="zh-CN" altLang="en-US" sz="2800" b="1"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3853815" y="4104683"/>
            <a:ext cx="4484370" cy="521970"/>
          </a:xfrm>
          <a:prstGeom prst="rect">
            <a:avLst/>
          </a:prstGeom>
          <a:noFill/>
        </p:spPr>
        <p:txBody>
          <a:bodyPr wrap="square" rtlCol="0">
            <a:spAutoFit/>
          </a:bodyPr>
          <a:p>
            <a:r>
              <a:rPr lang="zh-CN" altLang="en-US" sz="2800" b="1" dirty="0">
                <a:latin typeface="微软雅黑" panose="020B0503020204020204" pitchFamily="34" charset="-122"/>
                <a:ea typeface="微软雅黑" panose="020B0503020204020204" pitchFamily="34" charset="-122"/>
              </a:rPr>
              <a:t>长春海悦药业股份有限公司</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b82e8a1787d29c859cbfdd126cfb882"/>
          <p:cNvPicPr>
            <a:picLocks noChangeAspect="1"/>
          </p:cNvPicPr>
          <p:nvPr/>
        </p:nvPicPr>
        <p:blipFill>
          <a:blip r:embed="rId1"/>
          <a:srcRect l="22129" t="1053" r="7388"/>
          <a:stretch>
            <a:fillRect/>
          </a:stretch>
        </p:blipFill>
        <p:spPr>
          <a:xfrm>
            <a:off x="184785" y="888365"/>
            <a:ext cx="4577715" cy="5586095"/>
          </a:xfrm>
          <a:prstGeom prst="rect">
            <a:avLst/>
          </a:prstGeom>
        </p:spPr>
      </p:pic>
      <p:pic>
        <p:nvPicPr>
          <p:cNvPr id="22" name="图片 11" descr="32313539303133363b32313539303133323b836f54c1"/>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1510030" y="1885950"/>
            <a:ext cx="542925" cy="503555"/>
          </a:xfrm>
          <a:prstGeom prst="rect">
            <a:avLst/>
          </a:prstGeom>
        </p:spPr>
      </p:pic>
      <p:pic>
        <p:nvPicPr>
          <p:cNvPr id="6" name="图片 5" descr="d2231ddd1a411d1e2b7d669dbf082a7"/>
          <p:cNvPicPr>
            <a:picLocks noChangeAspect="1"/>
          </p:cNvPicPr>
          <p:nvPr/>
        </p:nvPicPr>
        <p:blipFill>
          <a:blip r:embed="rId5"/>
          <a:srcRect l="9116"/>
          <a:stretch>
            <a:fillRect/>
          </a:stretch>
        </p:blipFill>
        <p:spPr>
          <a:xfrm>
            <a:off x="3234690" y="2566670"/>
            <a:ext cx="815340" cy="728345"/>
          </a:xfrm>
          <a:prstGeom prst="rect">
            <a:avLst/>
          </a:prstGeom>
          <a:ln>
            <a:noFill/>
          </a:ln>
        </p:spPr>
      </p:pic>
      <p:pic>
        <p:nvPicPr>
          <p:cNvPr id="7" name="图片 6" descr="d2231ddd1a411d1e2b7d669dbf082a7"/>
          <p:cNvPicPr>
            <a:picLocks noChangeAspect="1"/>
          </p:cNvPicPr>
          <p:nvPr/>
        </p:nvPicPr>
        <p:blipFill>
          <a:blip r:embed="rId5"/>
          <a:srcRect l="9116"/>
          <a:stretch>
            <a:fillRect/>
          </a:stretch>
        </p:blipFill>
        <p:spPr>
          <a:xfrm>
            <a:off x="3234690" y="4199890"/>
            <a:ext cx="815340" cy="728345"/>
          </a:xfrm>
          <a:prstGeom prst="rect">
            <a:avLst/>
          </a:prstGeom>
          <a:ln>
            <a:noFill/>
          </a:ln>
        </p:spPr>
      </p:pic>
      <p:sp>
        <p:nvSpPr>
          <p:cNvPr id="8" name="文本框 7"/>
          <p:cNvSpPr txBox="1"/>
          <p:nvPr/>
        </p:nvSpPr>
        <p:spPr>
          <a:xfrm>
            <a:off x="3952875" y="2593340"/>
            <a:ext cx="328930" cy="737235"/>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静息态</a:t>
            </a:r>
            <a:endParaRPr lang="zh-CN" altLang="en-US" sz="1400">
              <a:latin typeface="微软雅黑" panose="020B0503020204020204" pitchFamily="34" charset="-122"/>
              <a:ea typeface="微软雅黑" panose="020B0503020204020204" pitchFamily="34" charset="-122"/>
            </a:endParaRPr>
          </a:p>
        </p:txBody>
      </p:sp>
      <p:sp>
        <p:nvSpPr>
          <p:cNvPr id="10" name="文本框 9"/>
          <p:cNvSpPr txBox="1"/>
          <p:nvPr/>
        </p:nvSpPr>
        <p:spPr>
          <a:xfrm>
            <a:off x="3952875" y="4191000"/>
            <a:ext cx="290830" cy="737235"/>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活化态</a:t>
            </a:r>
            <a:endParaRPr lang="zh-CN" altLang="en-US" sz="1400">
              <a:latin typeface="微软雅黑" panose="020B0503020204020204" pitchFamily="34" charset="-122"/>
              <a:ea typeface="微软雅黑" panose="020B0503020204020204" pitchFamily="34" charset="-122"/>
            </a:endParaRPr>
          </a:p>
        </p:txBody>
      </p:sp>
      <p:sp>
        <p:nvSpPr>
          <p:cNvPr id="11" name="文本框 10"/>
          <p:cNvSpPr txBox="1"/>
          <p:nvPr/>
        </p:nvSpPr>
        <p:spPr>
          <a:xfrm>
            <a:off x="1913890" y="2802890"/>
            <a:ext cx="1000760" cy="306705"/>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碳酸氢钠</a:t>
            </a:r>
            <a:endParaRPr lang="zh-CN" altLang="en-US" sz="1400">
              <a:latin typeface="微软雅黑" panose="020B0503020204020204" pitchFamily="34" charset="-122"/>
              <a:ea typeface="微软雅黑" panose="020B0503020204020204" pitchFamily="34" charset="-122"/>
            </a:endParaRPr>
          </a:p>
        </p:txBody>
      </p:sp>
      <p:sp>
        <p:nvSpPr>
          <p:cNvPr id="12" name="文本框 11"/>
          <p:cNvSpPr txBox="1"/>
          <p:nvPr/>
        </p:nvSpPr>
        <p:spPr>
          <a:xfrm>
            <a:off x="697865" y="4305300"/>
            <a:ext cx="1427480" cy="306705"/>
          </a:xfrm>
          <a:prstGeom prst="rect">
            <a:avLst/>
          </a:prstGeom>
          <a:noFill/>
        </p:spPr>
        <p:txBody>
          <a:bodyPr wrap="square" rtlCol="0">
            <a:spAutoFit/>
          </a:bodyPr>
          <a:lstStyle/>
          <a:p>
            <a:r>
              <a:rPr lang="zh-CN" altLang="en-US" sz="1400">
                <a:latin typeface="微软雅黑" panose="020B0503020204020204" pitchFamily="34" charset="-122"/>
                <a:ea typeface="微软雅黑" panose="020B0503020204020204" pitchFamily="34" charset="-122"/>
              </a:rPr>
              <a:t>艾司奥美拉唑镁</a:t>
            </a:r>
            <a:endParaRPr lang="zh-CN" altLang="en-US" sz="1400">
              <a:latin typeface="微软雅黑" panose="020B0503020204020204" pitchFamily="34" charset="-122"/>
              <a:ea typeface="微软雅黑" panose="020B0503020204020204" pitchFamily="34" charset="-122"/>
            </a:endParaRPr>
          </a:p>
        </p:txBody>
      </p:sp>
      <p:cxnSp>
        <p:nvCxnSpPr>
          <p:cNvPr id="13" name="直接箭头连接符 12"/>
          <p:cNvCxnSpPr/>
          <p:nvPr/>
        </p:nvCxnSpPr>
        <p:spPr>
          <a:xfrm>
            <a:off x="1917700" y="2319020"/>
            <a:ext cx="318135" cy="459740"/>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cxnSp>
        <p:nvCxnSpPr>
          <p:cNvPr id="14" name="直接箭头连接符 13"/>
          <p:cNvCxnSpPr>
            <a:endCxn id="12" idx="0"/>
          </p:cNvCxnSpPr>
          <p:nvPr/>
        </p:nvCxnSpPr>
        <p:spPr>
          <a:xfrm flipH="1">
            <a:off x="1411605" y="2319655"/>
            <a:ext cx="499110" cy="1985645"/>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cxnSp>
        <p:nvCxnSpPr>
          <p:cNvPr id="15" name="直接箭头连接符 14"/>
          <p:cNvCxnSpPr/>
          <p:nvPr/>
        </p:nvCxnSpPr>
        <p:spPr>
          <a:xfrm flipV="1">
            <a:off x="2741295" y="2962275"/>
            <a:ext cx="585470" cy="29210"/>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sp>
        <p:nvSpPr>
          <p:cNvPr id="16" name="文本框 15"/>
          <p:cNvSpPr txBox="1"/>
          <p:nvPr/>
        </p:nvSpPr>
        <p:spPr>
          <a:xfrm>
            <a:off x="2741295" y="2692400"/>
            <a:ext cx="563245" cy="306705"/>
          </a:xfrm>
          <a:prstGeom prst="rect">
            <a:avLst/>
          </a:prstGeom>
          <a:noFill/>
        </p:spPr>
        <p:txBody>
          <a:bodyPr wrap="square" rtlCol="0">
            <a:spAutoFit/>
          </a:bodyPr>
          <a:lstStyle/>
          <a:p>
            <a:r>
              <a:rPr lang="zh-CN" altLang="en-US" sz="1400" b="1">
                <a:solidFill>
                  <a:srgbClr val="FF0000"/>
                </a:solidFill>
                <a:latin typeface="微软雅黑" panose="020B0503020204020204" pitchFamily="34" charset="-122"/>
                <a:ea typeface="微软雅黑" panose="020B0503020204020204" pitchFamily="34" charset="-122"/>
              </a:rPr>
              <a:t>激活</a:t>
            </a:r>
            <a:endParaRPr lang="zh-CN" altLang="en-US" sz="1400" b="1">
              <a:solidFill>
                <a:srgbClr val="FF0000"/>
              </a:solidFill>
              <a:latin typeface="微软雅黑" panose="020B0503020204020204" pitchFamily="34" charset="-122"/>
              <a:ea typeface="微软雅黑" panose="020B0503020204020204" pitchFamily="34" charset="-122"/>
            </a:endParaRPr>
          </a:p>
        </p:txBody>
      </p:sp>
      <p:cxnSp>
        <p:nvCxnSpPr>
          <p:cNvPr id="17" name="直接箭头连接符 16"/>
          <p:cNvCxnSpPr/>
          <p:nvPr/>
        </p:nvCxnSpPr>
        <p:spPr>
          <a:xfrm>
            <a:off x="3642360" y="3322955"/>
            <a:ext cx="0" cy="904875"/>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cxnSp>
        <p:nvCxnSpPr>
          <p:cNvPr id="18" name="直接箭头连接符 17"/>
          <p:cNvCxnSpPr/>
          <p:nvPr/>
        </p:nvCxnSpPr>
        <p:spPr>
          <a:xfrm>
            <a:off x="2362835" y="3133725"/>
            <a:ext cx="21590" cy="963295"/>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sp>
        <p:nvSpPr>
          <p:cNvPr id="19" name="文本框 18"/>
          <p:cNvSpPr txBox="1"/>
          <p:nvPr/>
        </p:nvSpPr>
        <p:spPr>
          <a:xfrm>
            <a:off x="2331085" y="3330575"/>
            <a:ext cx="1000760" cy="607695"/>
          </a:xfrm>
          <a:prstGeom prst="rect">
            <a:avLst/>
          </a:prstGeom>
          <a:noFill/>
        </p:spPr>
        <p:txBody>
          <a:bodyPr wrap="square" rtlCol="0">
            <a:spAutoFit/>
          </a:bodyPr>
          <a:lstStyle/>
          <a:p>
            <a:pPr>
              <a:lnSpc>
                <a:spcPct val="120000"/>
              </a:lnSpc>
            </a:pPr>
            <a:r>
              <a:rPr lang="zh-CN" altLang="en-US" sz="1400" b="1">
                <a:solidFill>
                  <a:srgbClr val="FF0000"/>
                </a:solidFill>
                <a:latin typeface="微软雅黑" panose="020B0503020204020204" pitchFamily="34" charset="-122"/>
                <a:ea typeface="微软雅黑" panose="020B0503020204020204" pitchFamily="34" charset="-122"/>
              </a:rPr>
              <a:t>中和胃酸</a:t>
            </a:r>
            <a:endParaRPr lang="zh-CN" altLang="en-US" sz="1400" b="1">
              <a:solidFill>
                <a:srgbClr val="FF0000"/>
              </a:solidFill>
              <a:latin typeface="微软雅黑" panose="020B0503020204020204" pitchFamily="34" charset="-122"/>
              <a:ea typeface="微软雅黑" panose="020B0503020204020204" pitchFamily="34" charset="-122"/>
            </a:endParaRPr>
          </a:p>
          <a:p>
            <a:pPr>
              <a:lnSpc>
                <a:spcPct val="120000"/>
              </a:lnSpc>
            </a:pPr>
            <a:r>
              <a:rPr lang="zh-CN" altLang="en-US" sz="1400" b="1">
                <a:solidFill>
                  <a:srgbClr val="FF0000"/>
                </a:solidFill>
                <a:latin typeface="微软雅黑" panose="020B0503020204020204" pitchFamily="34" charset="-122"/>
                <a:ea typeface="微软雅黑" panose="020B0503020204020204" pitchFamily="34" charset="-122"/>
              </a:rPr>
              <a:t>提高</a:t>
            </a:r>
            <a:r>
              <a:rPr lang="en-US" altLang="zh-CN" sz="1400" b="1">
                <a:solidFill>
                  <a:srgbClr val="FF0000"/>
                </a:solidFill>
                <a:latin typeface="微软雅黑" panose="020B0503020204020204" pitchFamily="34" charset="-122"/>
                <a:ea typeface="微软雅黑" panose="020B0503020204020204" pitchFamily="34" charset="-122"/>
              </a:rPr>
              <a:t>PH</a:t>
            </a:r>
            <a:r>
              <a:rPr lang="zh-CN" altLang="en-US" sz="1400" b="1">
                <a:solidFill>
                  <a:srgbClr val="FF0000"/>
                </a:solidFill>
                <a:latin typeface="微软雅黑" panose="020B0503020204020204" pitchFamily="34" charset="-122"/>
                <a:ea typeface="微软雅黑" panose="020B0503020204020204" pitchFamily="34" charset="-122"/>
              </a:rPr>
              <a:t>值</a:t>
            </a:r>
            <a:endParaRPr lang="zh-CN" altLang="en-US" sz="1400" b="1">
              <a:solidFill>
                <a:srgbClr val="FF0000"/>
              </a:solidFill>
              <a:latin typeface="微软雅黑" panose="020B0503020204020204" pitchFamily="34" charset="-122"/>
              <a:ea typeface="微软雅黑" panose="020B0503020204020204" pitchFamily="34" charset="-122"/>
            </a:endParaRPr>
          </a:p>
        </p:txBody>
      </p:sp>
      <p:cxnSp>
        <p:nvCxnSpPr>
          <p:cNvPr id="20" name="直接箭头连接符 19"/>
          <p:cNvCxnSpPr/>
          <p:nvPr/>
        </p:nvCxnSpPr>
        <p:spPr>
          <a:xfrm>
            <a:off x="2084705" y="4488180"/>
            <a:ext cx="1121410" cy="123825"/>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sp>
        <p:nvSpPr>
          <p:cNvPr id="21" name="文本框 20"/>
          <p:cNvSpPr txBox="1"/>
          <p:nvPr/>
        </p:nvSpPr>
        <p:spPr>
          <a:xfrm rot="420000">
            <a:off x="2144395" y="4222115"/>
            <a:ext cx="1000760" cy="306705"/>
          </a:xfrm>
          <a:prstGeom prst="rect">
            <a:avLst/>
          </a:prstGeom>
          <a:noFill/>
        </p:spPr>
        <p:txBody>
          <a:bodyPr wrap="square" rtlCol="0">
            <a:spAutoFit/>
          </a:bodyPr>
          <a:lstStyle/>
          <a:p>
            <a:r>
              <a:rPr lang="zh-CN" altLang="en-US" sz="1400" b="1">
                <a:solidFill>
                  <a:srgbClr val="FF0000"/>
                </a:solidFill>
                <a:latin typeface="微软雅黑" panose="020B0503020204020204" pitchFamily="34" charset="-122"/>
                <a:ea typeface="微软雅黑" panose="020B0503020204020204" pitchFamily="34" charset="-122"/>
              </a:rPr>
              <a:t>适溶环境</a:t>
            </a:r>
            <a:endParaRPr lang="zh-CN" altLang="en-US" sz="1400" b="1">
              <a:solidFill>
                <a:srgbClr val="FF0000"/>
              </a:solidFill>
              <a:latin typeface="微软雅黑" panose="020B0503020204020204" pitchFamily="34" charset="-122"/>
              <a:ea typeface="微软雅黑" panose="020B0503020204020204" pitchFamily="34" charset="-122"/>
            </a:endParaRPr>
          </a:p>
        </p:txBody>
      </p:sp>
      <p:sp>
        <p:nvSpPr>
          <p:cNvPr id="23" name="文本框 22"/>
          <p:cNvSpPr txBox="1"/>
          <p:nvPr/>
        </p:nvSpPr>
        <p:spPr>
          <a:xfrm rot="420000">
            <a:off x="2235835" y="4567555"/>
            <a:ext cx="586740" cy="306705"/>
          </a:xfrm>
          <a:prstGeom prst="rect">
            <a:avLst/>
          </a:prstGeom>
          <a:noFill/>
        </p:spPr>
        <p:txBody>
          <a:bodyPr wrap="square" rtlCol="0">
            <a:spAutoFit/>
          </a:bodyPr>
          <a:lstStyle/>
          <a:p>
            <a:r>
              <a:rPr lang="zh-CN" altLang="en-US" sz="1400" b="1">
                <a:solidFill>
                  <a:srgbClr val="FF0000"/>
                </a:solidFill>
                <a:latin typeface="微软雅黑" panose="020B0503020204020204" pitchFamily="34" charset="-122"/>
                <a:ea typeface="微软雅黑" panose="020B0503020204020204" pitchFamily="34" charset="-122"/>
              </a:rPr>
              <a:t>抑制</a:t>
            </a:r>
            <a:endParaRPr lang="zh-CN" altLang="en-US" sz="1400" b="1">
              <a:solidFill>
                <a:srgbClr val="FF0000"/>
              </a:solidFill>
              <a:latin typeface="微软雅黑" panose="020B0503020204020204" pitchFamily="34" charset="-122"/>
              <a:ea typeface="微软雅黑" panose="020B0503020204020204" pitchFamily="34" charset="-122"/>
            </a:endParaRPr>
          </a:p>
        </p:txBody>
      </p:sp>
      <p:cxnSp>
        <p:nvCxnSpPr>
          <p:cNvPr id="24" name="直接箭头连接符 23"/>
          <p:cNvCxnSpPr/>
          <p:nvPr/>
        </p:nvCxnSpPr>
        <p:spPr>
          <a:xfrm flipH="1">
            <a:off x="2562225" y="4928235"/>
            <a:ext cx="1029335" cy="539115"/>
          </a:xfrm>
          <a:prstGeom prst="straightConnector1">
            <a:avLst/>
          </a:prstGeom>
          <a:ln w="19050">
            <a:tailEnd type="arrow"/>
          </a:ln>
        </p:spPr>
        <p:style>
          <a:lnRef idx="2">
            <a:schemeClr val="accent1"/>
          </a:lnRef>
          <a:fillRef idx="0">
            <a:srgbClr val="FFFFFF"/>
          </a:fillRef>
          <a:effectRef idx="0">
            <a:srgbClr val="FFFFFF"/>
          </a:effectRef>
          <a:fontRef idx="minor">
            <a:schemeClr val="tx1"/>
          </a:fontRef>
        </p:style>
      </p:cxnSp>
      <p:sp>
        <p:nvSpPr>
          <p:cNvPr id="25" name="文本框 24"/>
          <p:cNvSpPr txBox="1"/>
          <p:nvPr/>
        </p:nvSpPr>
        <p:spPr>
          <a:xfrm>
            <a:off x="1331595" y="5201920"/>
            <a:ext cx="1464945" cy="607695"/>
          </a:xfrm>
          <a:prstGeom prst="rect">
            <a:avLst/>
          </a:prstGeom>
          <a:noFill/>
        </p:spPr>
        <p:txBody>
          <a:bodyPr wrap="square" rtlCol="0">
            <a:spAutoFit/>
          </a:bodyPr>
          <a:lstStyle/>
          <a:p>
            <a:pPr>
              <a:lnSpc>
                <a:spcPct val="120000"/>
              </a:lnSpc>
            </a:pPr>
            <a:r>
              <a:rPr lang="zh-CN" altLang="en-US" sz="1400">
                <a:latin typeface="微软雅黑" panose="020B0503020204020204" pitchFamily="34" charset="-122"/>
                <a:ea typeface="微软雅黑" panose="020B0503020204020204" pitchFamily="34" charset="-122"/>
              </a:rPr>
              <a:t>胃酸分泌减少</a:t>
            </a:r>
            <a:endParaRPr lang="zh-CN" altLang="en-US" sz="1400">
              <a:latin typeface="微软雅黑" panose="020B0503020204020204" pitchFamily="34" charset="-122"/>
              <a:ea typeface="微软雅黑" panose="020B0503020204020204" pitchFamily="34" charset="-122"/>
            </a:endParaRPr>
          </a:p>
          <a:p>
            <a:pPr>
              <a:lnSpc>
                <a:spcPct val="120000"/>
              </a:lnSpc>
            </a:pPr>
            <a:r>
              <a:rPr lang="zh-CN" altLang="en-US" sz="1400">
                <a:latin typeface="微软雅黑" panose="020B0503020204020204" pitchFamily="34" charset="-122"/>
                <a:ea typeface="微软雅黑" panose="020B0503020204020204" pitchFamily="34" charset="-122"/>
              </a:rPr>
              <a:t>胃内</a:t>
            </a:r>
            <a:r>
              <a:rPr lang="en-US" altLang="zh-CN" sz="1400">
                <a:latin typeface="微软雅黑" panose="020B0503020204020204" pitchFamily="34" charset="-122"/>
                <a:ea typeface="微软雅黑" panose="020B0503020204020204" pitchFamily="34" charset="-122"/>
              </a:rPr>
              <a:t>p</a:t>
            </a:r>
            <a:r>
              <a:rPr lang="en-US" altLang="zh-CN" sz="1400">
                <a:latin typeface="微软雅黑" panose="020B0503020204020204" pitchFamily="34" charset="-122"/>
                <a:ea typeface="微软雅黑" panose="020B0503020204020204" pitchFamily="34" charset="-122"/>
              </a:rPr>
              <a:t>H</a:t>
            </a:r>
            <a:r>
              <a:rPr lang="zh-CN" altLang="en-US" sz="1400">
                <a:latin typeface="微软雅黑" panose="020B0503020204020204" pitchFamily="34" charset="-122"/>
                <a:ea typeface="微软雅黑" panose="020B0503020204020204" pitchFamily="34" charset="-122"/>
              </a:rPr>
              <a:t>值提高</a:t>
            </a:r>
            <a:endParaRPr lang="zh-CN" altLang="en-US" sz="1400">
              <a:latin typeface="微软雅黑" panose="020B0503020204020204" pitchFamily="34" charset="-122"/>
              <a:ea typeface="微软雅黑" panose="020B0503020204020204" pitchFamily="34" charset="-122"/>
            </a:endParaRPr>
          </a:p>
        </p:txBody>
      </p:sp>
      <p:sp>
        <p:nvSpPr>
          <p:cNvPr id="26" name="文本框 25"/>
          <p:cNvSpPr txBox="1"/>
          <p:nvPr/>
        </p:nvSpPr>
        <p:spPr>
          <a:xfrm>
            <a:off x="4406900" y="1035685"/>
            <a:ext cx="7726045" cy="2231390"/>
          </a:xfrm>
          <a:prstGeom prst="rect">
            <a:avLst/>
          </a:prstGeom>
          <a:noFill/>
          <a:ln w="38100">
            <a:noFill/>
          </a:ln>
        </p:spPr>
        <p:txBody>
          <a:bodyPr wrap="square" rtlCol="0">
            <a:noAutofit/>
          </a:bodyPr>
          <a:lstStyle/>
          <a:p>
            <a:pPr indent="0">
              <a:lnSpc>
                <a:spcPct val="130000"/>
              </a:lnSpc>
              <a:buFont typeface="Wingdings" panose="05000000000000000000" charset="0"/>
              <a:buNone/>
            </a:pPr>
            <a:endParaRPr lang="en-US" altLang="zh-CN" b="1" dirty="0">
              <a:solidFill>
                <a:srgbClr val="2F528F"/>
              </a:solidFill>
              <a:latin typeface="微软雅黑" panose="020B0503020204020204" pitchFamily="34" charset="-122"/>
              <a:ea typeface="微软雅黑" panose="020B0503020204020204" pitchFamily="34" charset="-122"/>
            </a:endParaRPr>
          </a:p>
          <a:p>
            <a:pPr marL="742950" lvl="1" indent="-285750">
              <a:lnSpc>
                <a:spcPct val="130000"/>
              </a:lnSpc>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国内</a:t>
            </a:r>
            <a:r>
              <a:rPr lang="zh-CN" altLang="en-US" sz="1400" b="1" dirty="0">
                <a:solidFill>
                  <a:srgbClr val="FF0000"/>
                </a:solidFill>
                <a:latin typeface="微软雅黑" panose="020B0503020204020204" pitchFamily="34" charset="-122"/>
                <a:ea typeface="微软雅黑" panose="020B0503020204020204" pitchFamily="34" charset="-122"/>
              </a:rPr>
              <a:t>首家研发</a:t>
            </a:r>
            <a:r>
              <a:rPr lang="zh-CN" altLang="en-US" sz="1400" dirty="0">
                <a:latin typeface="微软雅黑" panose="020B0503020204020204" pitchFamily="34" charset="-122"/>
                <a:ea typeface="微软雅黑" panose="020B0503020204020204" pitchFamily="34" charset="-122"/>
              </a:rPr>
              <a:t>上市，</a:t>
            </a:r>
            <a:r>
              <a:rPr lang="zh-CN" altLang="en-US" sz="1400" b="1" dirty="0">
                <a:solidFill>
                  <a:srgbClr val="FF0000"/>
                </a:solidFill>
                <a:latin typeface="微软雅黑" panose="020B0503020204020204" pitchFamily="34" charset="-122"/>
                <a:ea typeface="微软雅黑" panose="020B0503020204020204" pitchFamily="34" charset="-122"/>
                <a:sym typeface="+mn-ea"/>
              </a:rPr>
              <a:t>优质成分</a:t>
            </a:r>
            <a:r>
              <a:rPr lang="zh-CN" altLang="en-US" sz="1400" b="1" dirty="0">
                <a:solidFill>
                  <a:srgbClr val="FF0000"/>
                </a:solidFill>
                <a:latin typeface="微软雅黑" panose="020B0503020204020204" pitchFamily="34" charset="-122"/>
                <a:ea typeface="微软雅黑" panose="020B0503020204020204" pitchFamily="34" charset="-122"/>
              </a:rPr>
              <a:t>巧妙组合</a:t>
            </a:r>
            <a:r>
              <a:rPr lang="zh-CN" sz="1400" dirty="0">
                <a:latin typeface="微软雅黑" panose="020B0503020204020204" pitchFamily="34" charset="-122"/>
                <a:ea typeface="微软雅黑" panose="020B0503020204020204" pitchFamily="34" charset="-122"/>
              </a:rPr>
              <a:t>，充分发挥组分优势的同时</a:t>
            </a:r>
            <a:r>
              <a:rPr lang="zh-CN" sz="1400" b="1" dirty="0">
                <a:solidFill>
                  <a:srgbClr val="FF0000"/>
                </a:solidFill>
                <a:latin typeface="微软雅黑" panose="020B0503020204020204" pitchFamily="34" charset="-122"/>
                <a:ea typeface="微软雅黑" panose="020B0503020204020204" pitchFamily="34" charset="-122"/>
              </a:rPr>
              <a:t>发挥简单组合服用各组分所不能够实现的效果</a:t>
            </a:r>
            <a:r>
              <a:rPr lang="zh-CN" sz="1400" dirty="0">
                <a:latin typeface="微软雅黑" panose="020B0503020204020204" pitchFamily="34" charset="-122"/>
                <a:ea typeface="微软雅黑" panose="020B0503020204020204" pitchFamily="34" charset="-122"/>
              </a:rPr>
              <a:t>。</a:t>
            </a:r>
            <a:endParaRPr lang="zh-CN" sz="1400" dirty="0">
              <a:latin typeface="微软雅黑" panose="020B0503020204020204" pitchFamily="34" charset="-122"/>
              <a:ea typeface="微软雅黑" panose="020B0503020204020204" pitchFamily="34" charset="-122"/>
            </a:endParaRPr>
          </a:p>
          <a:p>
            <a:pPr marL="742950" lvl="1" indent="-285750">
              <a:lnSpc>
                <a:spcPct val="130000"/>
              </a:lnSpc>
              <a:buFont typeface="Wingdings" panose="05000000000000000000" pitchFamily="2" charset="2"/>
              <a:buChar char="ü"/>
            </a:pPr>
            <a:r>
              <a:rPr lang="zh-CN" altLang="en-US" sz="1400" dirty="0">
                <a:latin typeface="微软雅黑" panose="020B0503020204020204" pitchFamily="34" charset="-122"/>
                <a:ea typeface="微软雅黑" panose="020B0503020204020204" pitchFamily="34" charset="-122"/>
              </a:rPr>
              <a:t>肠溶</a:t>
            </a:r>
            <a:r>
              <a:rPr lang="en-US" altLang="zh-CN" sz="1400" dirty="0">
                <a:latin typeface="微软雅黑" panose="020B0503020204020204" pitchFamily="34" charset="-122"/>
                <a:ea typeface="微软雅黑" panose="020B0503020204020204" pitchFamily="34" charset="-122"/>
              </a:rPr>
              <a:t>PPI</a:t>
            </a:r>
            <a:r>
              <a:rPr lang="zh-CN" altLang="en-US" sz="1400" dirty="0">
                <a:latin typeface="微软雅黑" panose="020B0503020204020204" pitchFamily="34" charset="-122"/>
                <a:ea typeface="微软雅黑" panose="020B0503020204020204" pitchFamily="34" charset="-122"/>
              </a:rPr>
              <a:t>类药物</a:t>
            </a:r>
            <a:r>
              <a:rPr lang="zh-CN" altLang="zh-CN" sz="1400" dirty="0">
                <a:latin typeface="微软雅黑" panose="020B0503020204020204" pitchFamily="34" charset="-122"/>
                <a:ea typeface="微软雅黑" panose="020B0503020204020204" pitchFamily="34" charset="-122"/>
              </a:rPr>
              <a:t>，需进入肠道后才开始崩解，血药浓度达峰时间长，起效相对较慢，</a:t>
            </a:r>
            <a:r>
              <a:rPr lang="zh-CN" altLang="en-US" sz="1400" dirty="0">
                <a:latin typeface="微软雅黑" panose="020B0503020204020204" pitchFamily="34" charset="-122"/>
                <a:ea typeface="微软雅黑" panose="020B0503020204020204" pitchFamily="34" charset="-122"/>
              </a:rPr>
              <a:t>本品</a:t>
            </a:r>
            <a:r>
              <a:rPr lang="zh-CN" altLang="zh-CN" sz="1400" dirty="0">
                <a:latin typeface="微软雅黑" panose="020B0503020204020204" pitchFamily="34" charset="-122"/>
                <a:ea typeface="微软雅黑" panose="020B0503020204020204" pitchFamily="34" charset="-122"/>
              </a:rPr>
              <a:t>巧用碳酸氢钠形成</a:t>
            </a:r>
            <a:r>
              <a:rPr lang="en-US" altLang="zh-CN" sz="1400" dirty="0">
                <a:latin typeface="微软雅黑" panose="020B0503020204020204" pitchFamily="34" charset="-122"/>
                <a:ea typeface="微软雅黑" panose="020B0503020204020204" pitchFamily="34" charset="-122"/>
              </a:rPr>
              <a:t>“</a:t>
            </a:r>
            <a:r>
              <a:rPr lang="zh-CN" altLang="en-US" sz="1400" b="1" dirty="0">
                <a:solidFill>
                  <a:srgbClr val="FF0000"/>
                </a:solidFill>
                <a:latin typeface="微软雅黑" panose="020B0503020204020204" pitchFamily="34" charset="-122"/>
                <a:ea typeface="微软雅黑" panose="020B0503020204020204" pitchFamily="34" charset="-122"/>
              </a:rPr>
              <a:t>胃溶包衣</a:t>
            </a:r>
            <a:r>
              <a:rPr lang="en-US" altLang="zh-CN"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，实现</a:t>
            </a:r>
            <a:r>
              <a:rPr lang="zh-CN" altLang="zh-CN" sz="1400" b="1" dirty="0">
                <a:solidFill>
                  <a:srgbClr val="FF0000"/>
                </a:solidFill>
                <a:latin typeface="微软雅黑" panose="020B0503020204020204" pitchFamily="34" charset="-122"/>
                <a:ea typeface="微软雅黑" panose="020B0503020204020204" pitchFamily="34" charset="-122"/>
              </a:rPr>
              <a:t>胃溶</a:t>
            </a:r>
            <a:r>
              <a:rPr lang="zh-CN" altLang="zh-CN" sz="1400" dirty="0">
                <a:latin typeface="微软雅黑" panose="020B0503020204020204" pitchFamily="34" charset="-122"/>
                <a:ea typeface="微软雅黑" panose="020B0503020204020204" pitchFamily="34" charset="-122"/>
              </a:rPr>
              <a:t>，</a:t>
            </a:r>
            <a:r>
              <a:rPr lang="zh-CN" altLang="zh-CN" sz="1400" b="1" dirty="0">
                <a:solidFill>
                  <a:srgbClr val="FF0000"/>
                </a:solidFill>
                <a:latin typeface="微软雅黑" panose="020B0503020204020204" pitchFamily="34" charset="-122"/>
                <a:ea typeface="微软雅黑" panose="020B0503020204020204" pitchFamily="34" charset="-122"/>
              </a:rPr>
              <a:t>释放与吸收更快，吸收窗更宽，起效更早</a:t>
            </a:r>
            <a:r>
              <a:rPr lang="zh-CN"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marL="742950" lvl="1" indent="-285750">
              <a:lnSpc>
                <a:spcPct val="130000"/>
              </a:lnSpc>
              <a:buFont typeface="Wingdings" panose="05000000000000000000" pitchFamily="2" charset="2"/>
              <a:buChar char="ü"/>
            </a:pPr>
            <a:r>
              <a:rPr lang="zh-CN" sz="1400" dirty="0">
                <a:latin typeface="微软雅黑" panose="020B0503020204020204" pitchFamily="34" charset="-122"/>
                <a:ea typeface="微软雅黑" panose="020B0503020204020204" pitchFamily="34" charset="-122"/>
              </a:rPr>
              <a:t>碳酸氢钠</a:t>
            </a:r>
            <a:r>
              <a:rPr altLang="zh-CN" sz="1400" dirty="0">
                <a:latin typeface="微软雅黑" panose="020B0503020204020204" pitchFamily="34" charset="-122"/>
                <a:ea typeface="微软雅黑" panose="020B0503020204020204" pitchFamily="34" charset="-122"/>
              </a:rPr>
              <a:t>中和胃酸，提高pH值，激活机体静息态质子泵</a:t>
            </a:r>
            <a:r>
              <a:rPr lang="zh-CN" altLang="zh-CN" sz="1400" dirty="0">
                <a:latin typeface="微软雅黑" panose="020B0503020204020204" pitchFamily="34" charset="-122"/>
                <a:ea typeface="微软雅黑" panose="020B0503020204020204" pitchFamily="34" charset="-122"/>
              </a:rPr>
              <a:t>，与艾司奥美拉唑镁</a:t>
            </a:r>
            <a:r>
              <a:rPr lang="zh-CN" altLang="zh-CN" sz="1400" b="1" dirty="0">
                <a:solidFill>
                  <a:srgbClr val="FF0000"/>
                </a:solidFill>
                <a:latin typeface="微软雅黑" panose="020B0503020204020204" pitchFamily="34" charset="-122"/>
                <a:ea typeface="微软雅黑" panose="020B0503020204020204" pitchFamily="34" charset="-122"/>
              </a:rPr>
              <a:t>协同增效</a:t>
            </a:r>
            <a:r>
              <a:rPr lang="zh-CN" altLang="zh-CN" sz="1400" dirty="0">
                <a:latin typeface="微软雅黑" panose="020B0503020204020204" pitchFamily="34" charset="-122"/>
                <a:ea typeface="微软雅黑" panose="020B0503020204020204" pitchFamily="34" charset="-122"/>
              </a:rPr>
              <a:t>。</a:t>
            </a:r>
            <a:endParaRPr lang="zh-CN" altLang="zh-CN" sz="1400" dirty="0">
              <a:latin typeface="微软雅黑" panose="020B0503020204020204" pitchFamily="34" charset="-122"/>
              <a:ea typeface="微软雅黑" panose="020B0503020204020204" pitchFamily="34" charset="-122"/>
            </a:endParaRPr>
          </a:p>
          <a:p>
            <a:pPr indent="0">
              <a:lnSpc>
                <a:spcPct val="100000"/>
              </a:lnSpc>
              <a:buFont typeface="Wingdings" panose="05000000000000000000" charset="0"/>
              <a:buNone/>
            </a:pPr>
            <a:endParaRPr lang="zh-CN" altLang="en-US" sz="1400" dirty="0">
              <a:solidFill>
                <a:schemeClr val="tx1"/>
              </a:solidFill>
              <a:latin typeface="Arial" panose="020B0604020202020204" pitchFamily="34" charset="0"/>
              <a:ea typeface="微软雅黑" panose="020B0503020204020204" pitchFamily="34" charset="-122"/>
              <a:sym typeface="+mn-ea"/>
            </a:endParaRPr>
          </a:p>
        </p:txBody>
      </p:sp>
      <p:sp>
        <p:nvSpPr>
          <p:cNvPr id="4" name="文本框 3"/>
          <p:cNvSpPr txBox="1"/>
          <p:nvPr/>
        </p:nvSpPr>
        <p:spPr>
          <a:xfrm>
            <a:off x="10553065" y="151765"/>
            <a:ext cx="1639570" cy="521970"/>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创新性</a:t>
            </a:r>
            <a:r>
              <a:rPr lang="en-US" altLang="zh-CN" sz="2800" b="1" dirty="0">
                <a:solidFill>
                  <a:schemeClr val="bg1"/>
                </a:solidFill>
                <a:latin typeface="微软雅黑" panose="020B0503020204020204" pitchFamily="34" charset="-122"/>
                <a:ea typeface="微软雅黑" panose="020B0503020204020204" pitchFamily="34" charset="-122"/>
              </a:rPr>
              <a:t>           </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0" name="textbox 110"/>
          <p:cNvSpPr/>
          <p:nvPr/>
        </p:nvSpPr>
        <p:spPr>
          <a:xfrm>
            <a:off x="647847" y="191770"/>
            <a:ext cx="10568940" cy="523240"/>
          </a:xfrm>
          <a:prstGeom prst="rect">
            <a:avLst/>
          </a:prstGeom>
          <a:noFill/>
          <a:ln w="0" cap="flat">
            <a:noFill/>
            <a:prstDash val="solid"/>
            <a:miter lim="0"/>
          </a:ln>
        </p:spPr>
        <p:txBody>
          <a:bodyPr vert="horz" wrap="square" lIns="0" tIns="0" rIns="0" bIns="0"/>
          <a:lstStyle/>
          <a:p>
            <a:pPr algn="l" rtl="0" eaLnBrk="0">
              <a:lnSpc>
                <a:spcPct val="71000"/>
              </a:lnSpc>
            </a:pPr>
            <a:endParaRPr sz="100" dirty="0">
              <a:solidFill>
                <a:srgbClr val="FF0000"/>
              </a:solidFill>
              <a:latin typeface="Arial" panose="020B0604020202020204"/>
              <a:ea typeface="Arial" panose="020B0604020202020204"/>
              <a:cs typeface="Arial" panose="020B0604020202020204"/>
            </a:endParaRPr>
          </a:p>
          <a:p>
            <a:pPr marL="12700" algn="l" rtl="0" eaLnBrk="0">
              <a:lnSpc>
                <a:spcPct val="91000"/>
              </a:lnSpc>
            </a:pPr>
            <a:r>
              <a:rPr lang="en-US" sz="36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36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的</a:t>
            </a:r>
            <a:r>
              <a:rPr lang="en-US" altLang="zh-CN" sz="36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2.3</a:t>
            </a:r>
            <a:r>
              <a:rPr lang="zh-CN" altLang="en-US" sz="36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类</a:t>
            </a:r>
            <a:r>
              <a:rPr lang="zh-CN" altLang="en-US" sz="24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新药，胃溶、速释、久效、稳控、特需</a:t>
            </a:r>
            <a:endParaRPr lang="zh-CN" altLang="en-US" sz="24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86360" y="6553835"/>
            <a:ext cx="11467465" cy="311785"/>
          </a:xfrm>
          <a:prstGeom prst="rect">
            <a:avLst/>
          </a:prstGeom>
          <a:noFill/>
        </p:spPr>
        <p:txBody>
          <a:bodyPr wrap="square" rtlCol="0">
            <a:noAutofit/>
          </a:bodyPr>
          <a:lstStyle/>
          <a:p>
            <a:pPr>
              <a:lnSpc>
                <a:spcPct val="90000"/>
              </a:lnSpc>
            </a:pPr>
            <a:r>
              <a:rPr sz="700">
                <a:latin typeface="微软雅黑" panose="020B0503020204020204" pitchFamily="34" charset="-122"/>
                <a:ea typeface="微软雅黑" panose="020B0503020204020204" pitchFamily="34" charset="-122"/>
                <a:cs typeface="微软雅黑" panose="020B0503020204020204" pitchFamily="34" charset="-122"/>
                <a:sym typeface="+mn-ea"/>
              </a:rPr>
              <a:t> 蒲强红,吕秋菊. 中国人群中CYP2C19基因多态性对质子泵抑制药治疗消化性溃疡疗效影响的Meta分析[J]. 中国药师,2017,20(9):1596-1600.</a:t>
            </a:r>
            <a:endParaRPr sz="7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zh-CN" altLang="en-US" sz="700">
                <a:latin typeface="微软雅黑" panose="020B0503020204020204" pitchFamily="34" charset="-122"/>
                <a:ea typeface="微软雅黑" panose="020B0503020204020204" pitchFamily="34" charset="-122"/>
                <a:cs typeface="微软雅黑" panose="020B0503020204020204" pitchFamily="34" charset="-122"/>
                <a:sym typeface="+mn-ea"/>
              </a:rPr>
              <a:t>中国药学会医院药学专业委员会,中华医学会消化病学分会,《质子泵抑制剂碳酸氢钠复方制剂临床应用专家共识》编写组,等. 质子泵抑制剂碳酸氢钠复方制剂临床应用专家共识[J]. 中国医院药学杂志,2023,43(23):2599-2606.</a:t>
            </a:r>
            <a:endParaRPr lang="zh-CN" altLang="en-US" sz="7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9826625" y="635"/>
            <a:ext cx="2370455" cy="648335"/>
          </a:xfrm>
          <a:prstGeom prst="rect">
            <a:avLst/>
          </a:prstGeom>
          <a:solidFill>
            <a:srgbClr val="009ED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 name="文本框 27"/>
          <p:cNvSpPr txBox="1"/>
          <p:nvPr/>
        </p:nvSpPr>
        <p:spPr>
          <a:xfrm>
            <a:off x="10128885" y="112395"/>
            <a:ext cx="1757045" cy="398780"/>
          </a:xfrm>
          <a:prstGeom prst="rect">
            <a:avLst/>
          </a:prstGeom>
          <a:noFill/>
        </p:spPr>
        <p:txBody>
          <a:bodyPr wrap="square" rtlCol="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创新性</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4852670" y="3517900"/>
            <a:ext cx="7275830" cy="3246755"/>
          </a:xfrm>
          <a:prstGeom prst="rect">
            <a:avLst/>
          </a:prstGeom>
          <a:noFill/>
        </p:spPr>
        <p:txBody>
          <a:bodyPr wrap="square" rtlCol="0">
            <a:spAutoFit/>
          </a:bodyPr>
          <a:p>
            <a:pPr>
              <a:lnSpc>
                <a:spcPct val="130000"/>
              </a:lnSpc>
              <a:buFont typeface="Wingdings" panose="05000000000000000000" charset="0"/>
              <a:buChar char="ü"/>
            </a:pPr>
            <a:r>
              <a:rPr lang="zh-CN" altLang="zh-CN" sz="1400" dirty="0">
                <a:latin typeface="微软雅黑" panose="020B0503020204020204" pitchFamily="34" charset="-122"/>
                <a:ea typeface="微软雅黑" panose="020B0503020204020204" pitchFamily="34" charset="-122"/>
                <a:sym typeface="+mn-ea"/>
              </a:rPr>
              <a:t> </a:t>
            </a:r>
            <a:r>
              <a:rPr lang="en-US" altLang="zh-CN" sz="1400" dirty="0">
                <a:latin typeface="微软雅黑" panose="020B0503020204020204" pitchFamily="34" charset="-122"/>
                <a:ea typeface="微软雅黑" panose="020B0503020204020204" pitchFamily="34" charset="-122"/>
                <a:sym typeface="+mn-ea"/>
              </a:rPr>
              <a:t>  </a:t>
            </a:r>
            <a:r>
              <a:rPr lang="zh-CN" sz="1400" b="1" dirty="0">
                <a:solidFill>
                  <a:srgbClr val="FF0000"/>
                </a:solidFill>
                <a:latin typeface="微软雅黑" panose="020B0503020204020204" pitchFamily="34" charset="-122"/>
                <a:ea typeface="微软雅黑" panose="020B0503020204020204" pitchFamily="34" charset="-122"/>
                <a:sym typeface="+mn-ea"/>
              </a:rPr>
              <a:t>异构体优势，抑酸更持久：</a:t>
            </a:r>
            <a:r>
              <a:rPr lang="zh-CN" altLang="zh-CN" sz="1400" dirty="0">
                <a:latin typeface="微软雅黑" panose="020B0503020204020204" pitchFamily="34" charset="-122"/>
                <a:ea typeface="微软雅黑" panose="020B0503020204020204" pitchFamily="34" charset="-122"/>
                <a:sym typeface="+mn-ea"/>
              </a:rPr>
              <a:t>艾司奥美拉唑为奥美拉唑的S-型异构体，奥美拉唑为S-型</a:t>
            </a:r>
            <a:endParaRPr lang="zh-CN" altLang="zh-CN" sz="1400" dirty="0">
              <a:latin typeface="微软雅黑" panose="020B0503020204020204" pitchFamily="34" charset="-122"/>
              <a:ea typeface="微软雅黑" panose="020B0503020204020204" pitchFamily="34" charset="-122"/>
              <a:sym typeface="+mn-ea"/>
            </a:endParaRPr>
          </a:p>
          <a:p>
            <a:pPr indent="0">
              <a:lnSpc>
                <a:spcPct val="130000"/>
              </a:lnSpc>
              <a:buFont typeface="Wingdings" panose="05000000000000000000" charset="0"/>
              <a:buNone/>
            </a:pPr>
            <a:r>
              <a:rPr lang="en-US" altLang="zh-CN" sz="1400" dirty="0">
                <a:latin typeface="微软雅黑" panose="020B0503020204020204" pitchFamily="34" charset="-122"/>
                <a:ea typeface="微软雅黑" panose="020B0503020204020204" pitchFamily="34" charset="-122"/>
                <a:sym typeface="+mn-ea"/>
              </a:rPr>
              <a:t>      </a:t>
            </a:r>
            <a:r>
              <a:rPr lang="zh-CN" altLang="zh-CN" sz="1400" dirty="0">
                <a:latin typeface="微软雅黑" panose="020B0503020204020204" pitchFamily="34" charset="-122"/>
                <a:ea typeface="微软雅黑" panose="020B0503020204020204" pitchFamily="34" charset="-122"/>
                <a:sym typeface="+mn-ea"/>
              </a:rPr>
              <a:t>和R-型混合的外消旋体。艾司奥美拉唑相比R-型异构体代谢更稳定，个体差异小，抑</a:t>
            </a:r>
            <a:r>
              <a:rPr lang="en-US" altLang="zh-CN" sz="1400" dirty="0">
                <a:latin typeface="微软雅黑" panose="020B0503020204020204" pitchFamily="34" charset="-122"/>
                <a:ea typeface="微软雅黑" panose="020B0503020204020204" pitchFamily="34" charset="-122"/>
                <a:sym typeface="+mn-ea"/>
              </a:rPr>
              <a:t>   </a:t>
            </a:r>
            <a:endParaRPr lang="en-US" altLang="zh-CN" sz="1400" dirty="0">
              <a:latin typeface="微软雅黑" panose="020B0503020204020204" pitchFamily="34" charset="-122"/>
              <a:ea typeface="微软雅黑" panose="020B0503020204020204" pitchFamily="34" charset="-122"/>
              <a:sym typeface="+mn-ea"/>
            </a:endParaRPr>
          </a:p>
          <a:p>
            <a:pPr indent="0">
              <a:lnSpc>
                <a:spcPct val="130000"/>
              </a:lnSpc>
              <a:buFont typeface="Wingdings" panose="05000000000000000000" charset="0"/>
              <a:buNone/>
            </a:pPr>
            <a:r>
              <a:rPr lang="en-US" altLang="zh-CN" sz="1400" dirty="0">
                <a:latin typeface="微软雅黑" panose="020B0503020204020204" pitchFamily="34" charset="-122"/>
                <a:ea typeface="微软雅黑" panose="020B0503020204020204" pitchFamily="34" charset="-122"/>
                <a:sym typeface="+mn-ea"/>
              </a:rPr>
              <a:t>      </a:t>
            </a:r>
            <a:r>
              <a:rPr lang="zh-CN" altLang="zh-CN" sz="1400" dirty="0">
                <a:latin typeface="微软雅黑" panose="020B0503020204020204" pitchFamily="34" charset="-122"/>
                <a:ea typeface="微软雅黑" panose="020B0503020204020204" pitchFamily="34" charset="-122"/>
                <a:sym typeface="+mn-ea"/>
              </a:rPr>
              <a:t>酸作用更持久。</a:t>
            </a:r>
            <a:endParaRPr lang="zh-CN" altLang="zh-CN" sz="1400" dirty="0">
              <a:solidFill>
                <a:schemeClr val="tx1"/>
              </a:solidFill>
              <a:latin typeface="微软雅黑" panose="020B0503020204020204" pitchFamily="34" charset="-122"/>
              <a:ea typeface="微软雅黑" panose="020B0503020204020204" pitchFamily="34" charset="-122"/>
              <a:sym typeface="+mn-ea"/>
            </a:endParaRPr>
          </a:p>
          <a:p>
            <a:pPr>
              <a:lnSpc>
                <a:spcPct val="130000"/>
              </a:lnSpc>
              <a:buFont typeface="Wingdings" panose="05000000000000000000" charset="0"/>
              <a:buChar char="ü"/>
            </a:pPr>
            <a:r>
              <a:rPr lang="en-US" altLang="zh-CN" sz="1400" dirty="0">
                <a:latin typeface="微软雅黑" panose="020B0503020204020204" pitchFamily="34" charset="-122"/>
                <a:ea typeface="微软雅黑" panose="020B0503020204020204" pitchFamily="34" charset="-122"/>
                <a:sym typeface="+mn-ea"/>
              </a:rPr>
              <a:t>   </a:t>
            </a:r>
            <a:r>
              <a:rPr lang="zh-CN" sz="1400" b="1" dirty="0">
                <a:solidFill>
                  <a:srgbClr val="FF0000"/>
                </a:solidFill>
                <a:latin typeface="微软雅黑" panose="020B0503020204020204" pitchFamily="34" charset="-122"/>
                <a:ea typeface="微软雅黑" panose="020B0503020204020204" pitchFamily="34" charset="-122"/>
                <a:sym typeface="+mn-ea"/>
              </a:rPr>
              <a:t>生物利用度更高：</a:t>
            </a:r>
            <a:r>
              <a:rPr lang="zh-CN" altLang="zh-CN" sz="1400" dirty="0">
                <a:latin typeface="微软雅黑" panose="020B0503020204020204" pitchFamily="34" charset="-122"/>
                <a:ea typeface="微软雅黑" panose="020B0503020204020204" pitchFamily="34" charset="-122"/>
                <a:sym typeface="+mn-ea"/>
              </a:rPr>
              <a:t>临床数据显示，艾司奥美拉唑镁的绝对生物利用度可达50%以上，</a:t>
            </a:r>
            <a:endParaRPr lang="zh-CN" altLang="zh-CN" sz="1400" dirty="0">
              <a:latin typeface="微软雅黑" panose="020B0503020204020204" pitchFamily="34" charset="-122"/>
              <a:ea typeface="微软雅黑" panose="020B0503020204020204" pitchFamily="34" charset="-122"/>
              <a:sym typeface="+mn-ea"/>
            </a:endParaRPr>
          </a:p>
          <a:p>
            <a:pPr indent="0">
              <a:lnSpc>
                <a:spcPct val="130000"/>
              </a:lnSpc>
              <a:buFont typeface="Wingdings" panose="05000000000000000000" charset="0"/>
              <a:buNone/>
            </a:pPr>
            <a:r>
              <a:rPr lang="en-US" altLang="zh-CN" sz="1400" dirty="0">
                <a:latin typeface="微软雅黑" panose="020B0503020204020204" pitchFamily="34" charset="-122"/>
                <a:ea typeface="微软雅黑" panose="020B0503020204020204" pitchFamily="34" charset="-122"/>
                <a:sym typeface="+mn-ea"/>
              </a:rPr>
              <a:t>      </a:t>
            </a:r>
            <a:r>
              <a:rPr lang="zh-CN" altLang="zh-CN" sz="1400" dirty="0">
                <a:latin typeface="微软雅黑" panose="020B0503020204020204" pitchFamily="34" charset="-122"/>
                <a:ea typeface="微软雅黑" panose="020B0503020204020204" pitchFamily="34" charset="-122"/>
                <a:sym typeface="+mn-ea"/>
              </a:rPr>
              <a:t>而奥美拉唑仅为30%–40%。</a:t>
            </a:r>
            <a:endParaRPr lang="zh-CN" altLang="zh-CN" sz="1400" dirty="0">
              <a:solidFill>
                <a:schemeClr val="tx1"/>
              </a:solidFill>
              <a:latin typeface="微软雅黑" panose="020B0503020204020204" pitchFamily="34" charset="-122"/>
              <a:ea typeface="微软雅黑" panose="020B0503020204020204" pitchFamily="34" charset="-122"/>
              <a:sym typeface="+mn-ea"/>
            </a:endParaRPr>
          </a:p>
          <a:p>
            <a:pPr>
              <a:lnSpc>
                <a:spcPct val="130000"/>
              </a:lnSpc>
              <a:buFont typeface="Wingdings" panose="05000000000000000000" charset="0"/>
              <a:buChar char="ü"/>
            </a:pPr>
            <a:r>
              <a:rPr lang="en-US" altLang="zh-CN" sz="1400" dirty="0">
                <a:latin typeface="微软雅黑" panose="020B0503020204020204" pitchFamily="34" charset="-122"/>
                <a:ea typeface="微软雅黑" panose="020B0503020204020204" pitchFamily="34" charset="-122"/>
                <a:sym typeface="+mn-ea"/>
              </a:rPr>
              <a:t>   </a:t>
            </a:r>
            <a:r>
              <a:rPr lang="zh-CN" sz="1400" b="1" dirty="0">
                <a:solidFill>
                  <a:srgbClr val="FF0000"/>
                </a:solidFill>
                <a:latin typeface="微软雅黑" panose="020B0503020204020204" pitchFamily="34" charset="-122"/>
                <a:ea typeface="微软雅黑" panose="020B0503020204020204" pitchFamily="34" charset="-122"/>
                <a:sym typeface="+mn-ea"/>
              </a:rPr>
              <a:t>双重机制，协同增效：</a:t>
            </a:r>
            <a:r>
              <a:rPr lang="zh-CN" altLang="zh-CN" sz="1400" dirty="0">
                <a:latin typeface="微软雅黑" panose="020B0503020204020204" pitchFamily="34" charset="-122"/>
                <a:ea typeface="微软雅黑" panose="020B0503020204020204" pitchFamily="34" charset="-122"/>
                <a:sym typeface="+mn-ea"/>
              </a:rPr>
              <a:t>碳酸氢钠既可快速中和胃酸、迅速缓解症状，又能保护艾司奥</a:t>
            </a:r>
            <a:r>
              <a:rPr lang="en-US" altLang="zh-CN" sz="1400" dirty="0">
                <a:latin typeface="微软雅黑" panose="020B0503020204020204" pitchFamily="34" charset="-122"/>
                <a:ea typeface="微软雅黑" panose="020B0503020204020204" pitchFamily="34" charset="-122"/>
                <a:sym typeface="+mn-ea"/>
              </a:rPr>
              <a:t>   </a:t>
            </a:r>
            <a:endParaRPr lang="en-US" altLang="zh-CN" sz="1400" dirty="0">
              <a:latin typeface="微软雅黑" panose="020B0503020204020204" pitchFamily="34" charset="-122"/>
              <a:ea typeface="微软雅黑" panose="020B0503020204020204" pitchFamily="34" charset="-122"/>
              <a:sym typeface="+mn-ea"/>
            </a:endParaRPr>
          </a:p>
          <a:p>
            <a:pPr indent="0">
              <a:lnSpc>
                <a:spcPct val="130000"/>
              </a:lnSpc>
              <a:buFont typeface="Wingdings" panose="05000000000000000000" charset="0"/>
              <a:buNone/>
            </a:pPr>
            <a:r>
              <a:rPr lang="en-US" altLang="zh-CN" sz="1400" dirty="0">
                <a:latin typeface="微软雅黑" panose="020B0503020204020204" pitchFamily="34" charset="-122"/>
                <a:ea typeface="微软雅黑" panose="020B0503020204020204" pitchFamily="34" charset="-122"/>
                <a:sym typeface="+mn-ea"/>
              </a:rPr>
              <a:t>      </a:t>
            </a:r>
            <a:r>
              <a:rPr lang="zh-CN" altLang="zh-CN" sz="1400" dirty="0">
                <a:latin typeface="微软雅黑" panose="020B0503020204020204" pitchFamily="34" charset="-122"/>
                <a:ea typeface="微软雅黑" panose="020B0503020204020204" pitchFamily="34" charset="-122"/>
                <a:sym typeface="+mn-ea"/>
              </a:rPr>
              <a:t>美拉唑镁不被胃酸降解，促进其快速吸收并实现长效抑酸，达到快速抗酸与持久抑酸</a:t>
            </a:r>
            <a:endParaRPr lang="zh-CN" altLang="zh-CN" sz="1400" dirty="0">
              <a:latin typeface="微软雅黑" panose="020B0503020204020204" pitchFamily="34" charset="-122"/>
              <a:ea typeface="微软雅黑" panose="020B0503020204020204" pitchFamily="34" charset="-122"/>
              <a:sym typeface="+mn-ea"/>
            </a:endParaRPr>
          </a:p>
          <a:p>
            <a:pPr indent="0">
              <a:lnSpc>
                <a:spcPct val="130000"/>
              </a:lnSpc>
              <a:buFont typeface="Wingdings" panose="05000000000000000000" charset="0"/>
              <a:buNone/>
            </a:pPr>
            <a:r>
              <a:rPr lang="zh-CN" altLang="zh-CN" sz="1400" dirty="0">
                <a:latin typeface="微软雅黑" panose="020B0503020204020204" pitchFamily="34" charset="-122"/>
                <a:ea typeface="微软雅黑" panose="020B0503020204020204" pitchFamily="34" charset="-122"/>
                <a:sym typeface="+mn-ea"/>
              </a:rPr>
              <a:t> </a:t>
            </a:r>
            <a:r>
              <a:rPr lang="en-US" altLang="zh-CN" sz="1400" dirty="0">
                <a:latin typeface="微软雅黑" panose="020B0503020204020204" pitchFamily="34" charset="-122"/>
                <a:ea typeface="微软雅黑" panose="020B0503020204020204" pitchFamily="34" charset="-122"/>
                <a:sym typeface="+mn-ea"/>
              </a:rPr>
              <a:t>     </a:t>
            </a:r>
            <a:r>
              <a:rPr lang="zh-CN" altLang="zh-CN" sz="1400" dirty="0">
                <a:latin typeface="微软雅黑" panose="020B0503020204020204" pitchFamily="34" charset="-122"/>
                <a:ea typeface="微软雅黑" panose="020B0503020204020204" pitchFamily="34" charset="-122"/>
                <a:sym typeface="+mn-ea"/>
              </a:rPr>
              <a:t>的协同作用。</a:t>
            </a:r>
            <a:endParaRPr lang="zh-CN" altLang="zh-CN" sz="1400" dirty="0">
              <a:solidFill>
                <a:schemeClr val="tx1"/>
              </a:solidFill>
              <a:latin typeface="微软雅黑" panose="020B0503020204020204" pitchFamily="34" charset="-122"/>
              <a:ea typeface="微软雅黑" panose="020B0503020204020204" pitchFamily="34" charset="-122"/>
              <a:sym typeface="+mn-ea"/>
            </a:endParaRPr>
          </a:p>
          <a:p>
            <a:pPr>
              <a:lnSpc>
                <a:spcPct val="130000"/>
              </a:lnSpc>
              <a:buFont typeface="Wingdings" panose="05000000000000000000" charset="0"/>
              <a:buChar char="ü"/>
            </a:pPr>
            <a:r>
              <a:rPr lang="en-US" altLang="zh-CN" sz="1400" dirty="0">
                <a:latin typeface="微软雅黑" panose="020B0503020204020204" pitchFamily="34" charset="-122"/>
                <a:ea typeface="微软雅黑" panose="020B0503020204020204" pitchFamily="34" charset="-122"/>
                <a:sym typeface="+mn-ea"/>
              </a:rPr>
              <a:t>   </a:t>
            </a:r>
            <a:r>
              <a:rPr lang="zh-CN" sz="1400" b="1" dirty="0">
                <a:solidFill>
                  <a:srgbClr val="FF0000"/>
                </a:solidFill>
                <a:latin typeface="微软雅黑" panose="020B0503020204020204" pitchFamily="34" charset="-122"/>
                <a:ea typeface="微软雅黑" panose="020B0503020204020204" pitchFamily="34" charset="-122"/>
                <a:sym typeface="+mn-ea"/>
              </a:rPr>
              <a:t>胃溶设计，起效迅速：</a:t>
            </a:r>
            <a:r>
              <a:rPr lang="zh-CN" altLang="zh-CN" sz="1400" dirty="0">
                <a:latin typeface="微软雅黑" panose="020B0503020204020204" pitchFamily="34" charset="-122"/>
                <a:ea typeface="微软雅黑" panose="020B0503020204020204" pitchFamily="34" charset="-122"/>
                <a:sym typeface="+mn-ea"/>
              </a:rPr>
              <a:t>本品为胃溶制剂，约5分钟起效降低胃酸，传统肠溶制剂需2小</a:t>
            </a:r>
            <a:endParaRPr lang="zh-CN" altLang="zh-CN" sz="1400" dirty="0">
              <a:latin typeface="微软雅黑" panose="020B0503020204020204" pitchFamily="34" charset="-122"/>
              <a:ea typeface="微软雅黑" panose="020B0503020204020204" pitchFamily="34" charset="-122"/>
              <a:sym typeface="+mn-ea"/>
            </a:endParaRPr>
          </a:p>
          <a:p>
            <a:pPr indent="0">
              <a:lnSpc>
                <a:spcPct val="130000"/>
              </a:lnSpc>
              <a:buFont typeface="Wingdings" panose="05000000000000000000" charset="0"/>
              <a:buNone/>
            </a:pPr>
            <a:r>
              <a:rPr lang="en-US" altLang="zh-CN" sz="1400" dirty="0">
                <a:latin typeface="微软雅黑" panose="020B0503020204020204" pitchFamily="34" charset="-122"/>
                <a:ea typeface="微软雅黑" panose="020B0503020204020204" pitchFamily="34" charset="-122"/>
                <a:sym typeface="+mn-ea"/>
              </a:rPr>
              <a:t>      </a:t>
            </a:r>
            <a:r>
              <a:rPr lang="zh-CN" altLang="zh-CN" sz="1400" dirty="0">
                <a:latin typeface="微软雅黑" panose="020B0503020204020204" pitchFamily="34" charset="-122"/>
                <a:ea typeface="微软雅黑" panose="020B0503020204020204" pitchFamily="34" charset="-122"/>
                <a:sym typeface="+mn-ea"/>
              </a:rPr>
              <a:t>时以上方可起效。在快速控制症状方面具有显著优势。</a:t>
            </a:r>
            <a:endParaRPr lang="zh-CN" altLang="zh-CN" sz="1400" dirty="0">
              <a:solidFill>
                <a:schemeClr val="tx1"/>
              </a:solidFill>
              <a:latin typeface="微软雅黑" panose="020B0503020204020204" pitchFamily="34" charset="-122"/>
              <a:ea typeface="微软雅黑" panose="020B0503020204020204" pitchFamily="34" charset="-122"/>
              <a:sym typeface="+mn-ea"/>
            </a:endParaRPr>
          </a:p>
          <a:p>
            <a:pPr>
              <a:lnSpc>
                <a:spcPct val="130000"/>
              </a:lnSpc>
            </a:pPr>
            <a:endParaRPr lang="zh-CN" altLang="en-US"/>
          </a:p>
        </p:txBody>
      </p:sp>
      <p:sp>
        <p:nvSpPr>
          <p:cNvPr id="29" name="文本框 28"/>
          <p:cNvSpPr txBox="1"/>
          <p:nvPr/>
        </p:nvSpPr>
        <p:spPr>
          <a:xfrm>
            <a:off x="4406900" y="3175635"/>
            <a:ext cx="4157345" cy="368300"/>
          </a:xfrm>
          <a:prstGeom prst="rect">
            <a:avLst/>
          </a:prstGeom>
          <a:noFill/>
        </p:spPr>
        <p:txBody>
          <a:bodyPr wrap="square" rtlCol="0">
            <a:spAutoFit/>
          </a:bodyPr>
          <a:p>
            <a:pPr marL="285750" lvl="1" indent="-285750">
              <a:buFont typeface="Wingdings" panose="05000000000000000000" charset="0"/>
              <a:buChar char="Ø"/>
            </a:pPr>
            <a:r>
              <a:rPr lang="en-US" altLang="zh-CN" b="1" dirty="0">
                <a:solidFill>
                  <a:srgbClr val="2F528F"/>
                </a:solidFill>
                <a:latin typeface="微软雅黑" panose="020B0503020204020204" pitchFamily="34" charset="-122"/>
                <a:ea typeface="微软雅黑" panose="020B0503020204020204" pitchFamily="34" charset="-122"/>
                <a:sym typeface="+mn-ea"/>
              </a:rPr>
              <a:t>  </a:t>
            </a:r>
            <a:r>
              <a:rPr lang="zh-CN" altLang="en-US" b="1" dirty="0">
                <a:solidFill>
                  <a:srgbClr val="2F528F"/>
                </a:solidFill>
                <a:latin typeface="微软雅黑" panose="020B0503020204020204" pitchFamily="34" charset="-122"/>
                <a:ea typeface="微软雅黑" panose="020B0503020204020204" pitchFamily="34" charset="-122"/>
                <a:sym typeface="+mn-ea"/>
              </a:rPr>
              <a:t>创新点带来的优势：</a:t>
            </a:r>
            <a:endParaRPr lang="zh-CN" altLang="en-US"/>
          </a:p>
        </p:txBody>
      </p:sp>
      <p:sp>
        <p:nvSpPr>
          <p:cNvPr id="30" name="文本框 29"/>
          <p:cNvSpPr txBox="1"/>
          <p:nvPr/>
        </p:nvSpPr>
        <p:spPr>
          <a:xfrm>
            <a:off x="4407535" y="1032510"/>
            <a:ext cx="5614035" cy="645160"/>
          </a:xfrm>
          <a:prstGeom prst="rect">
            <a:avLst/>
          </a:prstGeom>
          <a:noFill/>
        </p:spPr>
        <p:txBody>
          <a:bodyPr wrap="square" rtlCol="0">
            <a:spAutoFit/>
          </a:bodyPr>
          <a:p>
            <a:pPr marL="285750" indent="-285750">
              <a:buFont typeface="Wingdings" panose="05000000000000000000" charset="0"/>
              <a:buChar char="Ø"/>
            </a:pPr>
            <a:r>
              <a:rPr lang="en-US" altLang="zh-CN" b="1" dirty="0">
                <a:solidFill>
                  <a:srgbClr val="2F528F"/>
                </a:solidFill>
                <a:latin typeface="微软雅黑" panose="020B0503020204020204" pitchFamily="34" charset="-122"/>
                <a:ea typeface="微软雅黑" panose="020B0503020204020204" pitchFamily="34" charset="-122"/>
                <a:sym typeface="+mn-ea"/>
              </a:rPr>
              <a:t>  </a:t>
            </a:r>
            <a:r>
              <a:rPr lang="zh-CN" altLang="en-US" b="1" dirty="0">
                <a:solidFill>
                  <a:srgbClr val="2F528F"/>
                </a:solidFill>
                <a:latin typeface="微软雅黑" panose="020B0503020204020204" pitchFamily="34" charset="-122"/>
                <a:ea typeface="微软雅黑" panose="020B0503020204020204" pitchFamily="34" charset="-122"/>
                <a:sym typeface="+mn-ea"/>
              </a:rPr>
              <a:t>主要创新点：</a:t>
            </a:r>
            <a:endParaRPr lang="en-US" altLang="zh-CN" b="1" dirty="0">
              <a:solidFill>
                <a:srgbClr val="2F528F"/>
              </a:solidFill>
              <a:latin typeface="微软雅黑" panose="020B0503020204020204" pitchFamily="34" charset="-122"/>
              <a:ea typeface="微软雅黑" panose="020B0503020204020204" pitchFamily="34" charset="-122"/>
            </a:endParaRPr>
          </a:p>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10"/>
          <p:cNvSpPr/>
          <p:nvPr/>
        </p:nvSpPr>
        <p:spPr>
          <a:xfrm>
            <a:off x="460278" y="235585"/>
            <a:ext cx="7791450" cy="523240"/>
          </a:xfrm>
          <a:prstGeom prst="rect">
            <a:avLst/>
          </a:prstGeom>
          <a:noFill/>
          <a:ln w="0" cap="flat">
            <a:noFill/>
            <a:prstDash val="solid"/>
            <a:miter lim="0"/>
          </a:ln>
        </p:spPr>
        <p:txBody>
          <a:bodyPr vert="horz" wrap="square" lIns="0" tIns="0" rIns="0" bIns="0"/>
          <a:lstStyle/>
          <a:p>
            <a:pPr algn="l" rtl="0" eaLnBrk="0">
              <a:lnSpc>
                <a:spcPct val="71000"/>
              </a:lnSpc>
            </a:pPr>
            <a:endParaRPr sz="100" dirty="0">
              <a:solidFill>
                <a:srgbClr val="FF0000"/>
              </a:solidFill>
              <a:latin typeface="Arial" panose="020B0604020202020204"/>
              <a:ea typeface="Arial" panose="020B0604020202020204"/>
              <a:cs typeface="Arial" panose="020B0604020202020204"/>
            </a:endParaRPr>
          </a:p>
          <a:p>
            <a:pPr marL="12700" algn="l" rtl="0" eaLnBrk="0">
              <a:lnSpc>
                <a:spcPct val="91000"/>
              </a:lnSpc>
            </a:pPr>
            <a:r>
              <a:rPr lang="zh-CN" sz="36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降</a:t>
            </a:r>
            <a:r>
              <a:rPr lang="zh-CN" sz="24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负担、</a:t>
            </a:r>
            <a:r>
              <a:rPr lang="zh-CN" sz="36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保</a:t>
            </a:r>
            <a:r>
              <a:rPr lang="zh-CN" sz="24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基本、</a:t>
            </a:r>
            <a:r>
              <a:rPr lang="zh-CN" sz="36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补</a:t>
            </a:r>
            <a:r>
              <a:rPr lang="zh-CN" sz="24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短板、</a:t>
            </a:r>
            <a:r>
              <a:rPr lang="zh-CN" sz="36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易</a:t>
            </a:r>
            <a:r>
              <a:rPr lang="zh-CN" sz="24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管理</a:t>
            </a:r>
            <a:endParaRPr lang="zh-CN" sz="24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318" name="table 318"/>
          <p:cNvGraphicFramePr>
            <a:graphicFrameLocks noGrp="1"/>
          </p:cNvGraphicFramePr>
          <p:nvPr>
            <p:custDataLst>
              <p:tags r:id="rId1"/>
            </p:custDataLst>
          </p:nvPr>
        </p:nvGraphicFramePr>
        <p:xfrm>
          <a:off x="360045" y="2207260"/>
          <a:ext cx="2727960" cy="3782060"/>
        </p:xfrm>
        <a:graphic>
          <a:graphicData uri="http://schemas.openxmlformats.org/drawingml/2006/table">
            <a:tbl>
              <a:tblPr>
                <a:solidFill>
                  <a:srgbClr val="F2F2F2"/>
                </a:solidFill>
              </a:tblPr>
              <a:tblGrid>
                <a:gridCol w="2727960"/>
              </a:tblGrid>
              <a:tr h="3782060">
                <a:tc>
                  <a:txBody>
                    <a:bodyPr/>
                    <a:lstStyle/>
                    <a:p>
                      <a:pPr algn="l" rtl="0" eaLnBrk="0">
                        <a:lnSpc>
                          <a:spcPct val="106000"/>
                        </a:lnSpc>
                      </a:pPr>
                      <a:endParaRPr sz="1000" dirty="0">
                        <a:latin typeface="Arial" panose="020B0604020202020204"/>
                        <a:ea typeface="Arial" panose="020B0604020202020204"/>
                        <a:cs typeface="Arial" panose="020B0604020202020204"/>
                      </a:endParaRPr>
                    </a:p>
                    <a:p>
                      <a:pPr marL="121285" indent="0" algn="l" rtl="0" eaLnBrk="0">
                        <a:lnSpc>
                          <a:spcPct val="98000"/>
                        </a:lnSpc>
                        <a:spcBef>
                          <a:spcPts val="0"/>
                        </a:spcBef>
                        <a:buFont typeface="Wingdings" panose="05000000000000000000" charset="0"/>
                        <a:buNone/>
                      </a:pPr>
                      <a:endParaRPr lang="zh-CN" sz="1300" dirty="0">
                        <a:latin typeface="微软雅黑" panose="020B0503020204020204" pitchFamily="34" charset="-122"/>
                        <a:ea typeface="微软雅黑" panose="020B0503020204020204" pitchFamily="34"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bl>
          </a:graphicData>
        </a:graphic>
      </p:graphicFrame>
      <p:graphicFrame>
        <p:nvGraphicFramePr>
          <p:cNvPr id="334" name="table 334"/>
          <p:cNvGraphicFramePr>
            <a:graphicFrameLocks noGrp="1"/>
          </p:cNvGraphicFramePr>
          <p:nvPr/>
        </p:nvGraphicFramePr>
        <p:xfrm>
          <a:off x="359938" y="1583093"/>
          <a:ext cx="2727959" cy="523875"/>
        </p:xfrm>
        <a:graphic>
          <a:graphicData uri="http://schemas.openxmlformats.org/drawingml/2006/table">
            <a:tbl>
              <a:tblPr>
                <a:solidFill>
                  <a:srgbClr val="385723"/>
                </a:solidFill>
              </a:tblPr>
              <a:tblGrid>
                <a:gridCol w="2727959"/>
              </a:tblGrid>
              <a:tr h="523875">
                <a:tc>
                  <a:txBody>
                    <a:bodyPr/>
                    <a:lstStyle/>
                    <a:p>
                      <a:pPr algn="l" rtl="0" eaLnBrk="0">
                        <a:lnSpc>
                          <a:spcPct val="105000"/>
                        </a:lnSpc>
                      </a:pPr>
                      <a:endParaRPr sz="900" dirty="0">
                        <a:latin typeface="Arial" panose="020B0604020202020204"/>
                        <a:ea typeface="Arial" panose="020B0604020202020204"/>
                        <a:cs typeface="Arial" panose="020B0604020202020204"/>
                      </a:endParaRPr>
                    </a:p>
                    <a:p>
                      <a:pPr marL="353060" algn="l" rtl="0" eaLnBrk="0">
                        <a:lnSpc>
                          <a:spcPct val="95000"/>
                        </a:lnSpc>
                        <a:spcBef>
                          <a:spcPts val="5"/>
                        </a:spcBef>
                      </a:pPr>
                      <a:r>
                        <a:rPr sz="1900" b="1" kern="0" spc="8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对公共健康的影响</a:t>
                      </a:r>
                      <a:endParaRPr sz="19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lgn="ctr">
                      <a:solidFill>
                        <a:srgbClr val="385723"/>
                      </a:solidFill>
                      <a:prstDash val="solid"/>
                      <a:round/>
                      <a:headEnd type="none" w="med" len="med"/>
                      <a:tailEnd type="none" w="med" len="med"/>
                    </a:lnL>
                    <a:lnR w="12700" cap="flat" cmpd="sng" algn="ctr">
                      <a:solidFill>
                        <a:srgbClr val="385723"/>
                      </a:solidFill>
                      <a:prstDash val="solid"/>
                      <a:round/>
                      <a:headEnd type="none" w="med" len="med"/>
                      <a:tailEnd type="none" w="med" len="med"/>
                    </a:lnR>
                    <a:lnT w="12700" cap="flat" cmpd="sng" algn="ctr">
                      <a:solidFill>
                        <a:srgbClr val="385723"/>
                      </a:solidFill>
                      <a:prstDash val="solid"/>
                      <a:round/>
                      <a:headEnd type="none" w="med" len="med"/>
                      <a:tailEnd type="none" w="med" len="med"/>
                    </a:lnT>
                    <a:lnB w="12700" cap="flat" cmpd="sng" algn="ctr">
                      <a:solidFill>
                        <a:srgbClr val="385723"/>
                      </a:solidFill>
                      <a:prstDash val="solid"/>
                      <a:round/>
                      <a:headEnd type="none" w="med" len="med"/>
                      <a:tailEnd type="none" w="med" len="med"/>
                    </a:lnB>
                    <a:solidFill>
                      <a:schemeClr val="accent5"/>
                    </a:solidFill>
                  </a:tcPr>
                </a:tc>
              </a:tr>
            </a:tbl>
          </a:graphicData>
        </a:graphic>
      </p:graphicFrame>
      <p:graphicFrame>
        <p:nvGraphicFramePr>
          <p:cNvPr id="2" name="table 318"/>
          <p:cNvGraphicFramePr>
            <a:graphicFrameLocks noGrp="1"/>
          </p:cNvGraphicFramePr>
          <p:nvPr>
            <p:custDataLst>
              <p:tags r:id="rId2"/>
            </p:custDataLst>
          </p:nvPr>
        </p:nvGraphicFramePr>
        <p:xfrm>
          <a:off x="3255645" y="2207260"/>
          <a:ext cx="2727960" cy="3782060"/>
        </p:xfrm>
        <a:graphic>
          <a:graphicData uri="http://schemas.openxmlformats.org/drawingml/2006/table">
            <a:tbl>
              <a:tblPr>
                <a:solidFill>
                  <a:srgbClr val="F2F2F2"/>
                </a:solidFill>
              </a:tblPr>
              <a:tblGrid>
                <a:gridCol w="2727960"/>
              </a:tblGrid>
              <a:tr h="3782060">
                <a:tc>
                  <a:txBody>
                    <a:bodyPr/>
                    <a:lstStyle/>
                    <a:p>
                      <a:pPr algn="l" rtl="0" eaLnBrk="0">
                        <a:lnSpc>
                          <a:spcPct val="106000"/>
                        </a:lnSpc>
                      </a:pPr>
                      <a:endParaRPr sz="1000" dirty="0">
                        <a:latin typeface="Arial" panose="020B0604020202020204"/>
                        <a:ea typeface="Arial" panose="020B0604020202020204"/>
                        <a:cs typeface="Arial" panose="020B0604020202020204"/>
                      </a:endParaRPr>
                    </a:p>
                    <a:p>
                      <a:pPr marL="394335" indent="-273050" algn="l" rtl="0" eaLnBrk="0">
                        <a:lnSpc>
                          <a:spcPct val="98000"/>
                        </a:lnSpc>
                        <a:spcBef>
                          <a:spcPts val="0"/>
                        </a:spcBef>
                      </a:pPr>
                      <a:endParaRPr sz="13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bl>
          </a:graphicData>
        </a:graphic>
      </p:graphicFrame>
      <p:graphicFrame>
        <p:nvGraphicFramePr>
          <p:cNvPr id="3" name="table 334"/>
          <p:cNvGraphicFramePr>
            <a:graphicFrameLocks noGrp="1"/>
          </p:cNvGraphicFramePr>
          <p:nvPr/>
        </p:nvGraphicFramePr>
        <p:xfrm>
          <a:off x="3255538" y="1583093"/>
          <a:ext cx="2727959" cy="523875"/>
        </p:xfrm>
        <a:graphic>
          <a:graphicData uri="http://schemas.openxmlformats.org/drawingml/2006/table">
            <a:tbl>
              <a:tblPr>
                <a:solidFill>
                  <a:srgbClr val="385723"/>
                </a:solidFill>
              </a:tblPr>
              <a:tblGrid>
                <a:gridCol w="2727959"/>
              </a:tblGrid>
              <a:tr h="523875">
                <a:tc>
                  <a:txBody>
                    <a:bodyPr/>
                    <a:lstStyle/>
                    <a:p>
                      <a:pPr algn="l" rtl="0" eaLnBrk="0">
                        <a:lnSpc>
                          <a:spcPct val="105000"/>
                        </a:lnSpc>
                      </a:pPr>
                      <a:endParaRPr sz="900" dirty="0">
                        <a:latin typeface="Arial" panose="020B0604020202020204"/>
                        <a:ea typeface="Arial" panose="020B0604020202020204"/>
                        <a:cs typeface="Arial" panose="020B0604020202020204"/>
                      </a:endParaRPr>
                    </a:p>
                    <a:p>
                      <a:pPr marL="353060" algn="l" rtl="0" eaLnBrk="0">
                        <a:lnSpc>
                          <a:spcPct val="95000"/>
                        </a:lnSpc>
                        <a:spcBef>
                          <a:spcPts val="5"/>
                        </a:spcBef>
                      </a:pPr>
                      <a:r>
                        <a:rPr sz="1900" b="1" kern="0" spc="8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符合“保基本”原则</a:t>
                      </a:r>
                      <a:endParaRPr sz="19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lgn="ctr">
                      <a:solidFill>
                        <a:srgbClr val="385723"/>
                      </a:solidFill>
                      <a:prstDash val="solid"/>
                      <a:round/>
                      <a:headEnd type="none" w="med" len="med"/>
                      <a:tailEnd type="none" w="med" len="med"/>
                    </a:lnL>
                    <a:lnR w="12700" cap="flat" cmpd="sng" algn="ctr">
                      <a:solidFill>
                        <a:srgbClr val="385723"/>
                      </a:solidFill>
                      <a:prstDash val="solid"/>
                      <a:round/>
                      <a:headEnd type="none" w="med" len="med"/>
                      <a:tailEnd type="none" w="med" len="med"/>
                    </a:lnR>
                    <a:lnT w="12700" cap="flat" cmpd="sng" algn="ctr">
                      <a:solidFill>
                        <a:srgbClr val="385723"/>
                      </a:solidFill>
                      <a:prstDash val="solid"/>
                      <a:round/>
                      <a:headEnd type="none" w="med" len="med"/>
                      <a:tailEnd type="none" w="med" len="med"/>
                    </a:lnT>
                    <a:lnB w="12700" cap="flat" cmpd="sng" algn="ctr">
                      <a:solidFill>
                        <a:srgbClr val="385723"/>
                      </a:solidFill>
                      <a:prstDash val="solid"/>
                      <a:round/>
                      <a:headEnd type="none" w="med" len="med"/>
                      <a:tailEnd type="none" w="med" len="med"/>
                    </a:lnB>
                    <a:solidFill>
                      <a:schemeClr val="accent5"/>
                    </a:solidFill>
                  </a:tcPr>
                </a:tc>
              </a:tr>
            </a:tbl>
          </a:graphicData>
        </a:graphic>
      </p:graphicFrame>
      <p:graphicFrame>
        <p:nvGraphicFramePr>
          <p:cNvPr id="4" name="table 318"/>
          <p:cNvGraphicFramePr>
            <a:graphicFrameLocks noGrp="1"/>
          </p:cNvGraphicFramePr>
          <p:nvPr>
            <p:custDataLst>
              <p:tags r:id="rId3"/>
            </p:custDataLst>
          </p:nvPr>
        </p:nvGraphicFramePr>
        <p:xfrm>
          <a:off x="6151245" y="2207260"/>
          <a:ext cx="2727960" cy="3782695"/>
        </p:xfrm>
        <a:graphic>
          <a:graphicData uri="http://schemas.openxmlformats.org/drawingml/2006/table">
            <a:tbl>
              <a:tblPr>
                <a:solidFill>
                  <a:srgbClr val="F2F2F2"/>
                </a:solidFill>
              </a:tblPr>
              <a:tblGrid>
                <a:gridCol w="2727960"/>
              </a:tblGrid>
              <a:tr h="3782695">
                <a:tc>
                  <a:txBody>
                    <a:bodyPr/>
                    <a:lstStyle/>
                    <a:p>
                      <a:pPr algn="l" rtl="0" eaLnBrk="0">
                        <a:lnSpc>
                          <a:spcPct val="106000"/>
                        </a:lnSpc>
                      </a:pPr>
                      <a:endParaRPr sz="13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bl>
          </a:graphicData>
        </a:graphic>
      </p:graphicFrame>
      <p:graphicFrame>
        <p:nvGraphicFramePr>
          <p:cNvPr id="5" name="table 334"/>
          <p:cNvGraphicFramePr>
            <a:graphicFrameLocks noGrp="1"/>
          </p:cNvGraphicFramePr>
          <p:nvPr/>
        </p:nvGraphicFramePr>
        <p:xfrm>
          <a:off x="6151138" y="1583093"/>
          <a:ext cx="2727959" cy="523875"/>
        </p:xfrm>
        <a:graphic>
          <a:graphicData uri="http://schemas.openxmlformats.org/drawingml/2006/table">
            <a:tbl>
              <a:tblPr>
                <a:solidFill>
                  <a:srgbClr val="385723"/>
                </a:solidFill>
              </a:tblPr>
              <a:tblGrid>
                <a:gridCol w="2727959"/>
              </a:tblGrid>
              <a:tr h="523875">
                <a:tc>
                  <a:txBody>
                    <a:bodyPr/>
                    <a:lstStyle/>
                    <a:p>
                      <a:pPr algn="l" rtl="0" eaLnBrk="0">
                        <a:lnSpc>
                          <a:spcPct val="105000"/>
                        </a:lnSpc>
                      </a:pPr>
                      <a:endParaRPr sz="900" dirty="0">
                        <a:latin typeface="Arial" panose="020B0604020202020204"/>
                        <a:ea typeface="Arial" panose="020B0604020202020204"/>
                        <a:cs typeface="Arial" panose="020B0604020202020204"/>
                      </a:endParaRPr>
                    </a:p>
                    <a:p>
                      <a:pPr marL="353060" algn="l" rtl="0" eaLnBrk="0">
                        <a:lnSpc>
                          <a:spcPct val="95000"/>
                        </a:lnSpc>
                        <a:spcBef>
                          <a:spcPts val="5"/>
                        </a:spcBef>
                      </a:pPr>
                      <a:r>
                        <a:rPr lang="en-US" sz="1900" b="1" kern="0" spc="8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1900" b="1" kern="0" spc="8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弥补目录短板</a:t>
                      </a:r>
                      <a:endParaRPr sz="19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lgn="ctr">
                      <a:solidFill>
                        <a:srgbClr val="385723"/>
                      </a:solidFill>
                      <a:prstDash val="solid"/>
                      <a:round/>
                      <a:headEnd type="none" w="med" len="med"/>
                      <a:tailEnd type="none" w="med" len="med"/>
                    </a:lnL>
                    <a:lnR w="12700" cap="flat" cmpd="sng" algn="ctr">
                      <a:solidFill>
                        <a:srgbClr val="385723"/>
                      </a:solidFill>
                      <a:prstDash val="solid"/>
                      <a:round/>
                      <a:headEnd type="none" w="med" len="med"/>
                      <a:tailEnd type="none" w="med" len="med"/>
                    </a:lnR>
                    <a:lnT w="12700" cap="flat" cmpd="sng" algn="ctr">
                      <a:solidFill>
                        <a:srgbClr val="385723"/>
                      </a:solidFill>
                      <a:prstDash val="solid"/>
                      <a:round/>
                      <a:headEnd type="none" w="med" len="med"/>
                      <a:tailEnd type="none" w="med" len="med"/>
                    </a:lnT>
                    <a:lnB w="12700" cap="flat" cmpd="sng" algn="ctr">
                      <a:solidFill>
                        <a:srgbClr val="385723"/>
                      </a:solidFill>
                      <a:prstDash val="solid"/>
                      <a:round/>
                      <a:headEnd type="none" w="med" len="med"/>
                      <a:tailEnd type="none" w="med" len="med"/>
                    </a:lnB>
                    <a:solidFill>
                      <a:schemeClr val="accent5"/>
                    </a:solidFill>
                  </a:tcPr>
                </a:tc>
              </a:tr>
            </a:tbl>
          </a:graphicData>
        </a:graphic>
      </p:graphicFrame>
      <p:graphicFrame>
        <p:nvGraphicFramePr>
          <p:cNvPr id="6" name="table 318"/>
          <p:cNvGraphicFramePr>
            <a:graphicFrameLocks noGrp="1"/>
          </p:cNvGraphicFramePr>
          <p:nvPr>
            <p:custDataLst>
              <p:tags r:id="rId4"/>
            </p:custDataLst>
          </p:nvPr>
        </p:nvGraphicFramePr>
        <p:xfrm>
          <a:off x="9046845" y="2207260"/>
          <a:ext cx="2727960" cy="3782060"/>
        </p:xfrm>
        <a:graphic>
          <a:graphicData uri="http://schemas.openxmlformats.org/drawingml/2006/table">
            <a:tbl>
              <a:tblPr>
                <a:solidFill>
                  <a:srgbClr val="F2F2F2"/>
                </a:solidFill>
              </a:tblPr>
              <a:tblGrid>
                <a:gridCol w="2727960"/>
              </a:tblGrid>
              <a:tr h="3782060">
                <a:tc>
                  <a:txBody>
                    <a:bodyPr/>
                    <a:lstStyle/>
                    <a:p>
                      <a:pPr algn="l" rtl="0" eaLnBrk="0">
                        <a:lnSpc>
                          <a:spcPct val="106000"/>
                        </a:lnSpc>
                      </a:pPr>
                      <a:endParaRPr sz="1300" dirty="0">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bl>
          </a:graphicData>
        </a:graphic>
      </p:graphicFrame>
      <p:graphicFrame>
        <p:nvGraphicFramePr>
          <p:cNvPr id="7" name="table 334"/>
          <p:cNvGraphicFramePr>
            <a:graphicFrameLocks noGrp="1"/>
          </p:cNvGraphicFramePr>
          <p:nvPr/>
        </p:nvGraphicFramePr>
        <p:xfrm>
          <a:off x="9046738" y="1583093"/>
          <a:ext cx="2727959" cy="523875"/>
        </p:xfrm>
        <a:graphic>
          <a:graphicData uri="http://schemas.openxmlformats.org/drawingml/2006/table">
            <a:tbl>
              <a:tblPr>
                <a:solidFill>
                  <a:srgbClr val="385723"/>
                </a:solidFill>
              </a:tblPr>
              <a:tblGrid>
                <a:gridCol w="2727959"/>
              </a:tblGrid>
              <a:tr h="523875">
                <a:tc>
                  <a:txBody>
                    <a:bodyPr/>
                    <a:lstStyle/>
                    <a:p>
                      <a:pPr algn="l" rtl="0" eaLnBrk="0">
                        <a:lnSpc>
                          <a:spcPct val="105000"/>
                        </a:lnSpc>
                      </a:pPr>
                      <a:endParaRPr sz="900" dirty="0">
                        <a:latin typeface="Arial" panose="020B0604020202020204"/>
                        <a:ea typeface="Arial" panose="020B0604020202020204"/>
                        <a:cs typeface="Arial" panose="020B0604020202020204"/>
                      </a:endParaRPr>
                    </a:p>
                    <a:p>
                      <a:pPr marL="353060" algn="l" rtl="0" eaLnBrk="0">
                        <a:lnSpc>
                          <a:spcPct val="95000"/>
                        </a:lnSpc>
                        <a:spcBef>
                          <a:spcPts val="5"/>
                        </a:spcBef>
                      </a:pPr>
                      <a:r>
                        <a:rPr lang="en-US" sz="1900" b="1" kern="0" spc="8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900" b="1" kern="0" spc="8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临床管理难度</a:t>
                      </a:r>
                      <a:endParaRPr sz="1900" b="1" kern="0" spc="80" dirty="0">
                        <a:solidFill>
                          <a:srgbClr val="FFFFFF">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0" marR="0" marT="0" marB="0">
                    <a:lnL w="12700" cap="flat" cmpd="sng" algn="ctr">
                      <a:solidFill>
                        <a:srgbClr val="385723"/>
                      </a:solidFill>
                      <a:prstDash val="solid"/>
                      <a:round/>
                      <a:headEnd type="none" w="med" len="med"/>
                      <a:tailEnd type="none" w="med" len="med"/>
                    </a:lnL>
                    <a:lnR w="12700" cap="flat" cmpd="sng" algn="ctr">
                      <a:solidFill>
                        <a:srgbClr val="385723"/>
                      </a:solidFill>
                      <a:prstDash val="solid"/>
                      <a:round/>
                      <a:headEnd type="none" w="med" len="med"/>
                      <a:tailEnd type="none" w="med" len="med"/>
                    </a:lnR>
                    <a:lnT w="12700" cap="flat" cmpd="sng" algn="ctr">
                      <a:solidFill>
                        <a:srgbClr val="385723"/>
                      </a:solidFill>
                      <a:prstDash val="solid"/>
                      <a:round/>
                      <a:headEnd type="none" w="med" len="med"/>
                      <a:tailEnd type="none" w="med" len="med"/>
                    </a:lnT>
                    <a:lnB w="12700" cap="flat" cmpd="sng" algn="ctr">
                      <a:solidFill>
                        <a:srgbClr val="385723"/>
                      </a:solidFill>
                      <a:prstDash val="solid"/>
                      <a:round/>
                      <a:headEnd type="none" w="med" len="med"/>
                      <a:tailEnd type="none" w="med" len="med"/>
                    </a:lnB>
                    <a:solidFill>
                      <a:schemeClr val="accent5"/>
                    </a:solidFill>
                  </a:tcPr>
                </a:tc>
              </a:tr>
            </a:tbl>
          </a:graphicData>
        </a:graphic>
      </p:graphicFrame>
      <p:sp>
        <p:nvSpPr>
          <p:cNvPr id="9" name="文本框 8"/>
          <p:cNvSpPr txBox="1"/>
          <p:nvPr/>
        </p:nvSpPr>
        <p:spPr>
          <a:xfrm>
            <a:off x="169545" y="2131060"/>
            <a:ext cx="2918460" cy="3925570"/>
          </a:xfrm>
          <a:prstGeom prst="rect">
            <a:avLst/>
          </a:prstGeom>
          <a:noFill/>
        </p:spPr>
        <p:txBody>
          <a:bodyPr wrap="square" rtlCol="0">
            <a:noAutofit/>
          </a:bodyPr>
          <a:lstStyle/>
          <a:p>
            <a:pPr marL="292735" indent="-171450" algn="l" rtl="0" eaLnBrk="0">
              <a:lnSpc>
                <a:spcPct val="98000"/>
              </a:lnSpc>
              <a:spcBef>
                <a:spcPts val="0"/>
              </a:spcBef>
              <a:buFont typeface="Wingdings" panose="05000000000000000000" charset="0"/>
              <a:buChar char="Ø"/>
            </a:pPr>
            <a:endParaRPr lang="zh-CN" sz="1300" b="1" kern="0" spc="7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92735" indent="-171450" algn="l" rtl="0" eaLnBrk="0">
              <a:lnSpc>
                <a:spcPct val="118000"/>
              </a:lnSpc>
              <a:spcBef>
                <a:spcPts val="0"/>
              </a:spcBef>
              <a:buFont typeface="Wingdings" panose="05000000000000000000" charset="0"/>
              <a:buChar char="Ø"/>
            </a:pPr>
            <a:r>
              <a:rPr lang="zh-CN" sz="1300" b="1" kern="0" spc="7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疾病负担重：</a:t>
            </a:r>
            <a:r>
              <a:rPr lang="zh-CN" sz="1300" kern="0" spc="70" dirty="0">
                <a:solidFill>
                  <a:srgbClr val="40404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我国GERD患病率高且呈现</a:t>
            </a:r>
            <a:r>
              <a:rPr lang="zh-CN" sz="1300" dirty="0">
                <a:latin typeface="微软雅黑" panose="020B0503020204020204" pitchFamily="34" charset="-122"/>
                <a:ea typeface="微软雅黑" panose="020B0503020204020204" pitchFamily="34" charset="-122"/>
                <a:cs typeface="微软雅黑" panose="020B0503020204020204" pitchFamily="34" charset="-122"/>
                <a:sym typeface="+mn-ea"/>
              </a:rPr>
              <a:t>上升趋势，众多因素将导致我国GERD患者数进一步增加；在服用NSAID和阿司匹林的人群中，15%～30%会患消化性溃疡</a:t>
            </a:r>
            <a:endParaRPr lang="zh-CN" sz="13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92735" indent="-171450" algn="l" rtl="0" eaLnBrk="0">
              <a:lnSpc>
                <a:spcPct val="118000"/>
              </a:lnSpc>
              <a:spcBef>
                <a:spcPts val="0"/>
              </a:spcBef>
              <a:buFont typeface="Wingdings" panose="05000000000000000000" charset="0"/>
              <a:buChar char="Ø"/>
            </a:pPr>
            <a:endParaRPr lang="zh-CN" sz="1300" b="1" kern="0" spc="7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92735" indent="-171450" algn="l" rtl="0" eaLnBrk="0">
              <a:lnSpc>
                <a:spcPct val="118000"/>
              </a:lnSpc>
              <a:spcBef>
                <a:spcPts val="0"/>
              </a:spcBef>
              <a:buFont typeface="Wingdings" panose="05000000000000000000" charset="0"/>
              <a:buChar char="Ø"/>
            </a:pPr>
            <a:r>
              <a:rPr lang="zh-CN" sz="1300" b="1" kern="0" spc="7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降低疾病负担：</a:t>
            </a:r>
            <a:r>
              <a:rPr lang="zh-CN" sz="1300" dirty="0">
                <a:latin typeface="微软雅黑" panose="020B0503020204020204" pitchFamily="34" charset="-122"/>
                <a:ea typeface="微软雅黑" panose="020B0503020204020204" pitchFamily="34" charset="-122"/>
                <a:cs typeface="微软雅黑" panose="020B0503020204020204" pitchFamily="34" charset="-122"/>
                <a:sym typeface="+mn-ea"/>
              </a:rPr>
              <a:t>疗效明确，速久起效，更稳控制，更小的个体差异与相互作用，更好的夜间酸突破控制以及满足特殊患者的治疗需求均可有效降低疾病负担</a:t>
            </a:r>
            <a:endParaRPr lang="zh-CN" sz="13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18000"/>
              </a:lnSpc>
            </a:pPr>
            <a:endParaRPr lang="zh-CN" altLang="en-US" sz="13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3088005" y="2131695"/>
            <a:ext cx="2971165" cy="3572510"/>
          </a:xfrm>
          <a:prstGeom prst="rect">
            <a:avLst/>
          </a:prstGeom>
          <a:noFill/>
        </p:spPr>
        <p:txBody>
          <a:bodyPr wrap="square" rtlCol="0">
            <a:noAutofit/>
          </a:bodyPr>
          <a:lstStyle/>
          <a:p>
            <a:pPr marL="292735" indent="-171450" algn="l" rtl="0" eaLnBrk="0">
              <a:lnSpc>
                <a:spcPct val="98000"/>
              </a:lnSpc>
              <a:spcBef>
                <a:spcPts val="0"/>
              </a:spcBef>
              <a:buFont typeface="Wingdings" panose="05000000000000000000" charset="0"/>
              <a:buChar char="Ø"/>
            </a:pPr>
            <a:endParaRPr lang="zh-CN" sz="1300" b="1" kern="0" spc="7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92735" indent="-171450" algn="l" rtl="0" eaLnBrk="0">
              <a:lnSpc>
                <a:spcPct val="108000"/>
              </a:lnSpc>
              <a:spcBef>
                <a:spcPts val="0"/>
              </a:spcBef>
              <a:buFont typeface="Wingdings" panose="05000000000000000000" charset="0"/>
              <a:buChar char="Ø"/>
            </a:pPr>
            <a:r>
              <a:rPr lang="zh-CN" sz="1300" b="1" kern="0" spc="7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疾病影响：</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sym typeface="+mn-ea"/>
              </a:rPr>
              <a:t>GERD</a:t>
            </a:r>
            <a:r>
              <a:rPr lang="zh-CN" sz="1300" dirty="0">
                <a:latin typeface="微软雅黑" panose="020B0503020204020204" pitchFamily="34" charset="-122"/>
                <a:ea typeface="微软雅黑" panose="020B0503020204020204" pitchFamily="34" charset="-122"/>
                <a:cs typeface="微软雅黑" panose="020B0503020204020204" pitchFamily="34" charset="-122"/>
                <a:sym typeface="+mn-ea"/>
              </a:rPr>
              <a:t>重要并发症有较大发生食管腺癌的风险；众多因素均使NSAID相关消化性溃疡患者激增，意味着疾病领域患者量巨大且未合理有效治疗的危害较大</a:t>
            </a:r>
            <a:endParaRPr lang="zh-CN" sz="13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92735" indent="-171450" algn="l" rtl="0" eaLnBrk="0">
              <a:lnSpc>
                <a:spcPct val="108000"/>
              </a:lnSpc>
              <a:spcBef>
                <a:spcPts val="0"/>
              </a:spcBef>
              <a:buFont typeface="Wingdings" panose="05000000000000000000" charset="0"/>
              <a:buChar char="Ø"/>
            </a:pPr>
            <a:endParaRPr lang="zh-CN" sz="13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92735" indent="-171450" algn="l" rtl="0" eaLnBrk="0">
              <a:lnSpc>
                <a:spcPct val="108000"/>
              </a:lnSpc>
              <a:spcBef>
                <a:spcPts val="0"/>
              </a:spcBef>
              <a:buFont typeface="Wingdings" panose="05000000000000000000" charset="0"/>
              <a:buChar char="Ø"/>
            </a:pPr>
            <a:endParaRPr lang="zh-CN" sz="13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92735" indent="-171450" algn="l" rtl="0" eaLnBrk="0">
              <a:lnSpc>
                <a:spcPct val="108000"/>
              </a:lnSpc>
              <a:spcBef>
                <a:spcPts val="0"/>
              </a:spcBef>
              <a:buFont typeface="Wingdings" panose="05000000000000000000" charset="0"/>
              <a:buChar char="Ø"/>
            </a:pPr>
            <a:r>
              <a:rPr lang="zh-CN" sz="1300" b="1" kern="0" spc="7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保基本：</a:t>
            </a:r>
            <a:r>
              <a:rPr lang="zh-CN" sz="1300" dirty="0">
                <a:latin typeface="微软雅黑" panose="020B0503020204020204" pitchFamily="34" charset="-122"/>
                <a:ea typeface="微软雅黑" panose="020B0503020204020204" pitchFamily="34" charset="-122"/>
                <a:cs typeface="微软雅黑" panose="020B0503020204020204" pitchFamily="34" charset="-122"/>
                <a:sym typeface="+mn-ea"/>
              </a:rPr>
              <a:t>本品具有安全有效，尽早稳控的效果，对于疾病领域与整体医疗保障有着重要意义，同时本品谈判前费用属于公众可承受范围，若能适价进入医保，将更具经济性优势， 符合合理用药需求与</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300" dirty="0">
                <a:latin typeface="微软雅黑" panose="020B0503020204020204" pitchFamily="34" charset="-122"/>
                <a:ea typeface="微软雅黑" panose="020B0503020204020204" pitchFamily="34" charset="-122"/>
                <a:cs typeface="微软雅黑" panose="020B0503020204020204" pitchFamily="34" charset="-122"/>
                <a:sym typeface="+mn-ea"/>
              </a:rPr>
              <a:t>保基本</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300" dirty="0">
                <a:latin typeface="微软雅黑" panose="020B0503020204020204" pitchFamily="34" charset="-122"/>
                <a:ea typeface="微软雅黑" panose="020B0503020204020204" pitchFamily="34" charset="-122"/>
                <a:cs typeface="微软雅黑" panose="020B0503020204020204" pitchFamily="34" charset="-122"/>
                <a:sym typeface="+mn-ea"/>
              </a:rPr>
              <a:t>原则</a:t>
            </a:r>
            <a:endParaRPr lang="zh-CN" sz="13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1"/>
          <p:nvPr/>
        </p:nvSpPr>
        <p:spPr>
          <a:xfrm>
            <a:off x="5983605" y="2130425"/>
            <a:ext cx="2952115" cy="3782695"/>
          </a:xfrm>
          <a:prstGeom prst="rect">
            <a:avLst/>
          </a:prstGeom>
          <a:noFill/>
        </p:spPr>
        <p:txBody>
          <a:bodyPr wrap="square" rtlCol="0">
            <a:noAutofit/>
          </a:bodyPr>
          <a:lstStyle/>
          <a:p>
            <a:pPr marL="292735" indent="-171450" algn="l" rtl="0" eaLnBrk="0" fontAlgn="auto">
              <a:lnSpc>
                <a:spcPct val="118000"/>
              </a:lnSpc>
              <a:spcBef>
                <a:spcPts val="0"/>
              </a:spcBef>
              <a:buFont typeface="Wingdings" panose="05000000000000000000" charset="0"/>
              <a:buChar char="Ø"/>
            </a:pPr>
            <a:endParaRPr lang="zh-CN" sz="1300" b="1" kern="0" spc="7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92735" indent="-171450" algn="l" rtl="0" eaLnBrk="0" fontAlgn="auto">
              <a:lnSpc>
                <a:spcPct val="108000"/>
              </a:lnSpc>
              <a:spcBef>
                <a:spcPts val="0"/>
              </a:spcBef>
              <a:buFont typeface="Wingdings" panose="05000000000000000000" charset="0"/>
              <a:buChar char="Ø"/>
            </a:pPr>
            <a:r>
              <a:rPr lang="zh-CN" sz="1300" b="1" kern="0" spc="7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速效稳控：</a:t>
            </a: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sym typeface="+mn-ea"/>
              </a:rPr>
              <a:t>艾司奥美拉唑为奥美拉唑的</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sym typeface="+mn-ea"/>
              </a:rPr>
              <a:t>S-</a:t>
            </a: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sym typeface="+mn-ea"/>
              </a:rPr>
              <a:t>型异构体，代谢更稳定，抑酸更持久。其生物利用度达50%以上，高于奥美拉唑（30%–40%）。</a:t>
            </a: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sym typeface="+mn-ea"/>
              </a:rPr>
              <a:t>拥有更快的吸收释放速度，更快的起效速度，更久的抑酸效果，更早的症状改善。</a:t>
            </a:r>
            <a:endParaRPr lang="zh-CN" altLang="en-US" sz="13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92735" indent="-171450" algn="l" rtl="0" eaLnBrk="0" fontAlgn="auto">
              <a:lnSpc>
                <a:spcPct val="108000"/>
              </a:lnSpc>
              <a:spcBef>
                <a:spcPts val="0"/>
              </a:spcBef>
              <a:buFont typeface="Wingdings" panose="05000000000000000000" charset="0"/>
              <a:buChar char="Ø"/>
            </a:pPr>
            <a:r>
              <a:rPr lang="zh-CN" sz="1300" b="1" dirty="0">
                <a:solidFill>
                  <a:srgbClr val="FF0000"/>
                </a:solidFill>
                <a:latin typeface="微软雅黑" panose="020B0503020204020204" pitchFamily="34" charset="-122"/>
                <a:ea typeface="微软雅黑" panose="020B0503020204020204" pitchFamily="34" charset="-122"/>
                <a:sym typeface="+mn-ea"/>
              </a:rPr>
              <a:t>双重机制，协同增效：</a:t>
            </a: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sym typeface="+mn-ea"/>
              </a:rPr>
              <a:t>碳酸氢钠可快速中和胃酸，既迅速缓解症状，又保护艾司奥美拉唑镁不被降解，促进吸收，实现速效抗酸与持久抑酸协同。</a:t>
            </a:r>
            <a:endParaRPr lang="zh-CN" sz="13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92735" indent="-171450" algn="l" rtl="0" eaLnBrk="0" fontAlgn="auto">
              <a:lnSpc>
                <a:spcPct val="108000"/>
              </a:lnSpc>
              <a:spcBef>
                <a:spcPts val="0"/>
              </a:spcBef>
              <a:buFont typeface="Wingdings" panose="05000000000000000000" charset="0"/>
              <a:buChar char="Ø"/>
            </a:pPr>
            <a:r>
              <a:rPr lang="zh-CN" sz="1300" b="1" kern="0" spc="7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创新胃溶，</a:t>
            </a:r>
            <a:r>
              <a:rPr lang="zh-CN" sz="1300" b="1" kern="0" spc="7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服用自由</a:t>
            </a:r>
            <a:r>
              <a:rPr lang="zh-CN" sz="13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sym typeface="+mn-ea"/>
              </a:rPr>
              <a:t>胃溶制剂约5分钟起效，优于肠溶制剂的2小时以上。服用时间更自由，睡前服用可稳控</a:t>
            </a:r>
            <a:r>
              <a:rPr lang="en-US" altLang="zh-CN" sz="1300" dirty="0">
                <a:latin typeface="微软雅黑" panose="020B0503020204020204" pitchFamily="34" charset="-122"/>
                <a:ea typeface="微软雅黑" panose="020B0503020204020204" pitchFamily="34" charset="-122"/>
                <a:cs typeface="微软雅黑" panose="020B0503020204020204" pitchFamily="34" charset="-122"/>
                <a:sym typeface="+mn-ea"/>
              </a:rPr>
              <a:t>NAB</a:t>
            </a:r>
            <a:r>
              <a:rPr lang="zh-CN" altLang="en-US" sz="1300" dirty="0">
                <a:latin typeface="微软雅黑" panose="020B0503020204020204" pitchFamily="34" charset="-122"/>
                <a:ea typeface="微软雅黑" panose="020B0503020204020204" pitchFamily="34" charset="-122"/>
                <a:cs typeface="微软雅黑" panose="020B0503020204020204" pitchFamily="34" charset="-122"/>
                <a:sym typeface="+mn-ea"/>
              </a:rPr>
              <a:t>诱发因素。</a:t>
            </a:r>
            <a:endParaRPr lang="zh-CN" altLang="en-US" sz="13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92735" indent="-171450" algn="l" rtl="0" eaLnBrk="0" fontAlgn="auto">
              <a:lnSpc>
                <a:spcPct val="108000"/>
              </a:lnSpc>
              <a:spcBef>
                <a:spcPts val="0"/>
              </a:spcBef>
              <a:buFont typeface="Wingdings" panose="05000000000000000000" charset="0"/>
              <a:buChar char="Ø"/>
            </a:pPr>
            <a:endParaRPr lang="zh-CN" sz="13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1285" indent="0" algn="l" rtl="0" eaLnBrk="0" fontAlgn="auto">
              <a:lnSpc>
                <a:spcPct val="108000"/>
              </a:lnSpc>
              <a:spcBef>
                <a:spcPts val="0"/>
              </a:spcBef>
              <a:buClrTx/>
              <a:buSzTx/>
              <a:buFont typeface="Wingdings" panose="05000000000000000000" charset="0"/>
              <a:buNone/>
            </a:pPr>
            <a:endParaRPr lang="zh-CN" sz="13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文本框 11"/>
          <p:cNvSpPr txBox="1"/>
          <p:nvPr/>
        </p:nvSpPr>
        <p:spPr>
          <a:xfrm>
            <a:off x="8879205" y="2131695"/>
            <a:ext cx="2947670" cy="3472180"/>
          </a:xfrm>
          <a:prstGeom prst="rect">
            <a:avLst/>
          </a:prstGeom>
          <a:noFill/>
        </p:spPr>
        <p:txBody>
          <a:bodyPr wrap="square" rtlCol="0">
            <a:noAutofit/>
          </a:bodyPr>
          <a:lstStyle/>
          <a:p>
            <a:pPr marL="292735" indent="-171450" algn="l" rtl="0" eaLnBrk="0">
              <a:lnSpc>
                <a:spcPct val="108000"/>
              </a:lnSpc>
              <a:spcBef>
                <a:spcPts val="0"/>
              </a:spcBef>
              <a:buFont typeface="Wingdings" panose="05000000000000000000" charset="0"/>
              <a:buChar char="Ø"/>
            </a:pPr>
            <a:endParaRPr lang="zh-CN" sz="1300" b="1" kern="0" spc="7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92735" indent="-171450" algn="l" rtl="0" eaLnBrk="0">
              <a:lnSpc>
                <a:spcPct val="108000"/>
              </a:lnSpc>
              <a:spcBef>
                <a:spcPts val="0"/>
              </a:spcBef>
              <a:buFont typeface="Wingdings" panose="05000000000000000000" charset="0"/>
              <a:buChar char="Ø"/>
            </a:pPr>
            <a:r>
              <a:rPr lang="zh-CN" sz="1300" b="1" kern="0" spc="7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医务端：</a:t>
            </a:r>
            <a:r>
              <a:rPr lang="zh-CN" sz="1300" kern="0" spc="7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产品适应症明确，目标人群明确，说明书详细，降低临床滥用与超说明书用药风险；个体差异</a:t>
            </a:r>
            <a:r>
              <a:rPr lang="zh-CN" altLang="en-US" sz="1300" kern="0" spc="7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小</a:t>
            </a:r>
            <a:r>
              <a:rPr lang="zh-CN" sz="1300" kern="0" spc="7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，临床决策更简便和可靠，</a:t>
            </a:r>
            <a:r>
              <a:rPr lang="zh-CN" altLang="en-US" sz="1300" kern="0" spc="7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无特殊运输贮藏要求，便于运输与存放</a:t>
            </a:r>
            <a:endParaRPr lang="zh-CN" sz="1300" b="1" kern="0" spc="7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1285" indent="0" algn="l" rtl="0" eaLnBrk="0">
              <a:lnSpc>
                <a:spcPct val="108000"/>
              </a:lnSpc>
              <a:spcBef>
                <a:spcPts val="0"/>
              </a:spcBef>
              <a:buFont typeface="Wingdings" panose="05000000000000000000" charset="0"/>
              <a:buNone/>
            </a:pPr>
            <a:endParaRPr lang="zh-CN" sz="1300" b="1" kern="0" spc="7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92735" indent="-171450" algn="l" rtl="0" eaLnBrk="0">
              <a:lnSpc>
                <a:spcPct val="108000"/>
              </a:lnSpc>
              <a:spcBef>
                <a:spcPts val="0"/>
              </a:spcBef>
              <a:buFont typeface="Wingdings" panose="05000000000000000000" charset="0"/>
              <a:buChar char="Ø"/>
            </a:pPr>
            <a:r>
              <a:rPr lang="zh-CN" sz="1300" b="1" kern="0" spc="7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患者端：</a:t>
            </a:r>
            <a:r>
              <a:rPr lang="zh-CN" sz="1300" kern="0" spc="7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服用时间更为自由，更早与持续稳定的症状改善，更好的控制夜间酸突破，胶囊剂的服用要求更低，一日一次的用法用量，无需加服抗酸剂，均将极大提高患者依从性</a:t>
            </a:r>
            <a:endParaRPr lang="zh-CN" sz="1300" kern="0" spc="7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文本框 15"/>
          <p:cNvSpPr txBox="1"/>
          <p:nvPr/>
        </p:nvSpPr>
        <p:spPr>
          <a:xfrm>
            <a:off x="10128885" y="-20320"/>
            <a:ext cx="1757045" cy="706755"/>
          </a:xfrm>
          <a:prstGeom prst="rect">
            <a:avLst/>
          </a:prstGeom>
          <a:noFill/>
        </p:spPr>
        <p:txBody>
          <a:bodyPr wrap="square" rtlCol="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公平性</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a:t>
            </a:r>
            <a:r>
              <a:rPr lang="en-US" altLang="zh-CN" sz="2000" b="1" dirty="0">
                <a:solidFill>
                  <a:schemeClr val="bg1"/>
                </a:solidFill>
                <a:latin typeface="微软雅黑" panose="020B0503020204020204" pitchFamily="34" charset="-122"/>
                <a:ea typeface="微软雅黑" panose="020B0503020204020204" pitchFamily="34" charset="-122"/>
                <a:sym typeface="+mn-ea"/>
              </a:rPr>
              <a:t>1</a:t>
            </a:r>
            <a:r>
              <a:rPr lang="en-US" altLang="zh-CN" sz="2000" b="1" dirty="0">
                <a:solidFill>
                  <a:schemeClr val="bg1"/>
                </a:solidFill>
                <a:latin typeface="微软雅黑" panose="020B0503020204020204" pitchFamily="34" charset="-122"/>
                <a:ea typeface="微软雅黑" panose="020B0503020204020204" pitchFamily="34" charset="-122"/>
                <a:sym typeface="+mn-ea"/>
              </a:rPr>
              <a:t>/2</a:t>
            </a:r>
            <a:r>
              <a:rPr lang="zh-CN" altLang="en-US" sz="2000" b="1" dirty="0">
                <a:solidFill>
                  <a:schemeClr val="bg1"/>
                </a:solidFill>
                <a:latin typeface="微软雅黑" panose="020B0503020204020204" pitchFamily="34" charset="-122"/>
                <a:ea typeface="微软雅黑" panose="020B0503020204020204" pitchFamily="34" charset="-122"/>
                <a:sym typeface="+mn-ea"/>
              </a:rPr>
              <a:t>）</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8" name="文本框 27"/>
          <p:cNvSpPr txBox="1"/>
          <p:nvPr/>
        </p:nvSpPr>
        <p:spPr>
          <a:xfrm>
            <a:off x="10013315" y="-27940"/>
            <a:ext cx="1757045" cy="398780"/>
          </a:xfrm>
          <a:prstGeom prst="rect">
            <a:avLst/>
          </a:prstGeom>
          <a:noFill/>
        </p:spPr>
        <p:txBody>
          <a:bodyPr wrap="square" rtlCol="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公平性</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9838055" y="-12700"/>
            <a:ext cx="2370455" cy="648335"/>
          </a:xfrm>
          <a:prstGeom prst="rect">
            <a:avLst/>
          </a:prstGeom>
          <a:solidFill>
            <a:srgbClr val="009ED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10140315" y="-33655"/>
            <a:ext cx="1757045" cy="706755"/>
          </a:xfrm>
          <a:prstGeom prst="rect">
            <a:avLst/>
          </a:prstGeom>
          <a:noFill/>
        </p:spPr>
        <p:txBody>
          <a:bodyPr wrap="square" rtlCol="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公平性</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a:t>
            </a:r>
            <a:r>
              <a:rPr lang="en-US" altLang="zh-CN" sz="2000" b="1" dirty="0">
                <a:solidFill>
                  <a:schemeClr val="bg1"/>
                </a:solidFill>
                <a:latin typeface="微软雅黑" panose="020B0503020204020204" pitchFamily="34" charset="-122"/>
                <a:ea typeface="微软雅黑" panose="020B0503020204020204" pitchFamily="34" charset="-122"/>
                <a:sym typeface="+mn-ea"/>
              </a:rPr>
              <a:t>1/2</a:t>
            </a:r>
            <a:r>
              <a:rPr lang="zh-CN" altLang="en-US" sz="2000" b="1" dirty="0">
                <a:solidFill>
                  <a:schemeClr val="bg1"/>
                </a:solidFill>
                <a:latin typeface="微软雅黑" panose="020B0503020204020204" pitchFamily="34" charset="-122"/>
                <a:ea typeface="微软雅黑" panose="020B0503020204020204" pitchFamily="34" charset="-122"/>
                <a:sym typeface="+mn-ea"/>
              </a:rPr>
              <a:t>）</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556385" y="2767330"/>
            <a:ext cx="2746375" cy="1106805"/>
          </a:xfrm>
          <a:prstGeom prst="rect">
            <a:avLst/>
          </a:prstGeom>
          <a:noFill/>
        </p:spPr>
        <p:txBody>
          <a:bodyPr wrap="square" lIns="0" rtlCol="0">
            <a:spAutoFit/>
          </a:bodyPr>
          <a:lstStyle>
            <a:defPPr>
              <a:defRPr lang="zh-CN"/>
            </a:defPPr>
            <a:lvl1pPr>
              <a:defRPr kumimoji="0" sz="1400" b="1" i="0" u="none" strike="noStrike" cap="none" spc="0" normalizeH="0" baseline="0">
                <a:ln>
                  <a:noFill/>
                </a:ln>
                <a:solidFill>
                  <a:schemeClr val="accent1"/>
                </a:solidFill>
                <a:effectLst/>
                <a:uLnTx/>
                <a:uFillTx/>
              </a:defRPr>
            </a:lvl1pPr>
          </a:lstStyle>
          <a:p>
            <a:pPr marL="0" indent="0" algn="dist">
              <a:buNone/>
            </a:pPr>
            <a:r>
              <a:rPr lang="zh-CN" altLang="en-GB" sz="6600" b="1" dirty="0">
                <a:solidFill>
                  <a:schemeClr val="tx1"/>
                </a:solidFill>
                <a:latin typeface="Arial" panose="020B0604020202020204" pitchFamily="34" charset="0"/>
                <a:ea typeface="微软雅黑" panose="020B0503020204020204" pitchFamily="34" charset="-122"/>
              </a:rPr>
              <a:t>目录</a:t>
            </a:r>
            <a:endParaRPr lang="zh-CN" altLang="en-GB" sz="6600" b="1" dirty="0">
              <a:solidFill>
                <a:schemeClr val="tx1"/>
              </a:solidFill>
              <a:latin typeface="Arial" panose="020B0604020202020204" pitchFamily="34" charset="0"/>
              <a:ea typeface="微软雅黑" panose="020B0503020204020204" pitchFamily="34" charset="-122"/>
            </a:endParaRPr>
          </a:p>
        </p:txBody>
      </p:sp>
      <p:sp>
        <p:nvSpPr>
          <p:cNvPr id="6" name="textbox 12"/>
          <p:cNvSpPr/>
          <p:nvPr/>
        </p:nvSpPr>
        <p:spPr>
          <a:xfrm>
            <a:off x="5926455" y="1007110"/>
            <a:ext cx="4914265" cy="4754880"/>
          </a:xfrm>
          <a:prstGeom prst="rect">
            <a:avLst/>
          </a:prstGeom>
          <a:noFill/>
          <a:ln w="0" cap="flat">
            <a:noFill/>
            <a:prstDash val="solid"/>
            <a:miter lim="0"/>
          </a:ln>
        </p:spPr>
        <p:txBody>
          <a:bodyPr vert="horz" wrap="square" lIns="0" tIns="0" rIns="0" bIns="0"/>
          <a:lstStyle/>
          <a:p>
            <a:pPr algn="l" rtl="0" eaLnBrk="0">
              <a:lnSpc>
                <a:spcPct val="150000"/>
              </a:lnSpc>
            </a:pPr>
            <a:endParaRPr sz="100" dirty="0">
              <a:latin typeface="微软雅黑" panose="020B0503020204020204" pitchFamily="34" charset="-122"/>
              <a:ea typeface="微软雅黑" panose="020B0503020204020204" pitchFamily="34" charset="-122"/>
              <a:cs typeface="Arial" panose="020B0604020202020204"/>
            </a:endParaRPr>
          </a:p>
          <a:p>
            <a:pPr marL="12700" algn="l" rtl="0" eaLnBrk="0">
              <a:lnSpc>
                <a:spcPct val="150000"/>
              </a:lnSpc>
            </a:pPr>
            <a:r>
              <a:rPr sz="2800" b="1" kern="0" spc="50" dirty="0">
                <a:latin typeface="微软雅黑" panose="020B0503020204020204" pitchFamily="34" charset="-122"/>
                <a:ea typeface="微软雅黑" panose="020B0503020204020204" pitchFamily="34" charset="-122"/>
                <a:cs typeface="Verdana" panose="020B0604030504040204"/>
              </a:rPr>
              <a:t>01 </a:t>
            </a:r>
            <a:r>
              <a:rPr sz="2800" b="1" kern="0" spc="50" dirty="0">
                <a:latin typeface="微软雅黑" panose="020B0503020204020204" pitchFamily="34" charset="-122"/>
                <a:ea typeface="微软雅黑" panose="020B0503020204020204" pitchFamily="34" charset="-122"/>
                <a:cs typeface="微软雅黑" panose="020B0503020204020204" pitchFamily="34" charset="-122"/>
              </a:rPr>
              <a:t>药品基本信息</a:t>
            </a:r>
            <a:endParaRPr sz="2800" dirty="0">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50000"/>
              </a:lnSpc>
            </a:pPr>
            <a:endParaRPr sz="1000" dirty="0">
              <a:latin typeface="微软雅黑" panose="020B0503020204020204" pitchFamily="34" charset="-122"/>
              <a:ea typeface="微软雅黑" panose="020B0503020204020204" pitchFamily="34" charset="-122"/>
              <a:cs typeface="Arial" panose="020B0604020202020204"/>
            </a:endParaRPr>
          </a:p>
          <a:p>
            <a:pPr marL="12700" algn="l" rtl="0" eaLnBrk="0">
              <a:lnSpc>
                <a:spcPct val="150000"/>
              </a:lnSpc>
              <a:spcBef>
                <a:spcPts val="935"/>
              </a:spcBef>
            </a:pPr>
            <a:r>
              <a:rPr sz="2800" b="1" kern="0" spc="40" dirty="0">
                <a:latin typeface="微软雅黑" panose="020B0503020204020204" pitchFamily="34" charset="-122"/>
                <a:ea typeface="微软雅黑" panose="020B0503020204020204" pitchFamily="34" charset="-122"/>
                <a:cs typeface="Verdana" panose="020B0604030504040204"/>
              </a:rPr>
              <a:t>02 </a:t>
            </a:r>
            <a:r>
              <a:rPr sz="2800" b="1" kern="0" spc="40" dirty="0">
                <a:latin typeface="微软雅黑" panose="020B0503020204020204" pitchFamily="34" charset="-122"/>
                <a:ea typeface="微软雅黑" panose="020B0503020204020204" pitchFamily="34" charset="-122"/>
                <a:cs typeface="微软雅黑" panose="020B0503020204020204" pitchFamily="34" charset="-122"/>
              </a:rPr>
              <a:t>安全性</a:t>
            </a:r>
            <a:endParaRPr sz="2800" dirty="0">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50000"/>
              </a:lnSpc>
            </a:pPr>
            <a:endParaRPr sz="1000" dirty="0">
              <a:latin typeface="微软雅黑" panose="020B0503020204020204" pitchFamily="34" charset="-122"/>
              <a:ea typeface="微软雅黑" panose="020B0503020204020204" pitchFamily="34" charset="-122"/>
              <a:cs typeface="Arial" panose="020B0604020202020204"/>
            </a:endParaRPr>
          </a:p>
          <a:p>
            <a:pPr marL="12700" algn="l" rtl="0" eaLnBrk="0">
              <a:lnSpc>
                <a:spcPct val="150000"/>
              </a:lnSpc>
              <a:spcBef>
                <a:spcPts val="935"/>
              </a:spcBef>
            </a:pPr>
            <a:r>
              <a:rPr sz="2800" b="1" kern="0" spc="40" dirty="0">
                <a:latin typeface="微软雅黑" panose="020B0503020204020204" pitchFamily="34" charset="-122"/>
                <a:ea typeface="微软雅黑" panose="020B0503020204020204" pitchFamily="34" charset="-122"/>
                <a:cs typeface="Verdana" panose="020B0604030504040204"/>
              </a:rPr>
              <a:t>03 </a:t>
            </a:r>
            <a:r>
              <a:rPr sz="2800" b="1" kern="0" spc="40" dirty="0">
                <a:latin typeface="微软雅黑" panose="020B0503020204020204" pitchFamily="34" charset="-122"/>
                <a:ea typeface="微软雅黑" panose="020B0503020204020204" pitchFamily="34" charset="-122"/>
                <a:cs typeface="微软雅黑" panose="020B0503020204020204" pitchFamily="34" charset="-122"/>
              </a:rPr>
              <a:t>有效性</a:t>
            </a:r>
            <a:endParaRPr sz="2800" b="1" kern="0" spc="40" dirty="0">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50000"/>
              </a:lnSpc>
            </a:pPr>
            <a:endParaRPr sz="1000" dirty="0">
              <a:latin typeface="微软雅黑" panose="020B0503020204020204" pitchFamily="34" charset="-122"/>
              <a:ea typeface="微软雅黑" panose="020B0503020204020204" pitchFamily="34" charset="-122"/>
              <a:cs typeface="Arial" panose="020B0604020202020204"/>
            </a:endParaRPr>
          </a:p>
          <a:p>
            <a:pPr marL="12700" algn="l" rtl="0" eaLnBrk="0">
              <a:lnSpc>
                <a:spcPct val="150000"/>
              </a:lnSpc>
              <a:spcBef>
                <a:spcPts val="935"/>
              </a:spcBef>
            </a:pPr>
            <a:r>
              <a:rPr sz="2800" b="1" kern="0" spc="40" dirty="0">
                <a:latin typeface="微软雅黑" panose="020B0503020204020204" pitchFamily="34" charset="-122"/>
                <a:ea typeface="微软雅黑" panose="020B0503020204020204" pitchFamily="34" charset="-122"/>
                <a:cs typeface="Verdana" panose="020B0604030504040204"/>
              </a:rPr>
              <a:t>0</a:t>
            </a:r>
            <a:r>
              <a:rPr lang="en-US" sz="2800" b="1" kern="0" spc="40" dirty="0">
                <a:latin typeface="微软雅黑" panose="020B0503020204020204" pitchFamily="34" charset="-122"/>
                <a:ea typeface="微软雅黑" panose="020B0503020204020204" pitchFamily="34" charset="-122"/>
                <a:cs typeface="Verdana" panose="020B0604030504040204"/>
              </a:rPr>
              <a:t>4</a:t>
            </a:r>
            <a:r>
              <a:rPr sz="2800" b="1" kern="0" spc="40" dirty="0">
                <a:latin typeface="微软雅黑" panose="020B0503020204020204" pitchFamily="34" charset="-122"/>
                <a:ea typeface="微软雅黑" panose="020B0503020204020204" pitchFamily="34" charset="-122"/>
                <a:cs typeface="Verdana" panose="020B0604030504040204"/>
              </a:rPr>
              <a:t> </a:t>
            </a:r>
            <a:r>
              <a:rPr sz="2800" b="1" kern="0" spc="40" dirty="0">
                <a:latin typeface="微软雅黑" panose="020B0503020204020204" pitchFamily="34" charset="-122"/>
                <a:ea typeface="微软雅黑" panose="020B0503020204020204" pitchFamily="34" charset="-122"/>
                <a:cs typeface="微软雅黑" panose="020B0503020204020204" pitchFamily="34" charset="-122"/>
              </a:rPr>
              <a:t>创新性</a:t>
            </a:r>
            <a:endParaRPr sz="2800" dirty="0">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50000"/>
              </a:lnSpc>
            </a:pPr>
            <a:endParaRPr sz="1000" dirty="0">
              <a:latin typeface="微软雅黑" panose="020B0503020204020204" pitchFamily="34" charset="-122"/>
              <a:ea typeface="微软雅黑" panose="020B0503020204020204" pitchFamily="34" charset="-122"/>
              <a:cs typeface="Arial" panose="020B0604020202020204"/>
            </a:endParaRPr>
          </a:p>
          <a:p>
            <a:pPr algn="l" rtl="0" eaLnBrk="0">
              <a:lnSpc>
                <a:spcPct val="150000"/>
              </a:lnSpc>
            </a:pPr>
            <a:endParaRPr sz="700" dirty="0">
              <a:latin typeface="微软雅黑" panose="020B0503020204020204" pitchFamily="34" charset="-122"/>
              <a:ea typeface="微软雅黑" panose="020B0503020204020204" pitchFamily="34" charset="-122"/>
              <a:cs typeface="Arial" panose="020B0604020202020204"/>
            </a:endParaRPr>
          </a:p>
          <a:p>
            <a:pPr marL="12700" algn="l" rtl="0" eaLnBrk="0">
              <a:lnSpc>
                <a:spcPct val="150000"/>
              </a:lnSpc>
              <a:spcBef>
                <a:spcPts val="0"/>
              </a:spcBef>
            </a:pPr>
            <a:r>
              <a:rPr sz="2800" b="1" kern="0" spc="40" dirty="0">
                <a:latin typeface="微软雅黑" panose="020B0503020204020204" pitchFamily="34" charset="-122"/>
                <a:ea typeface="微软雅黑" panose="020B0503020204020204" pitchFamily="34" charset="-122"/>
                <a:cs typeface="Verdana" panose="020B0604030504040204"/>
              </a:rPr>
              <a:t>0</a:t>
            </a:r>
            <a:r>
              <a:rPr lang="en-US" sz="2800" b="1" kern="0" spc="40" dirty="0">
                <a:latin typeface="微软雅黑" panose="020B0503020204020204" pitchFamily="34" charset="-122"/>
                <a:ea typeface="微软雅黑" panose="020B0503020204020204" pitchFamily="34" charset="-122"/>
                <a:cs typeface="Verdana" panose="020B0604030504040204"/>
              </a:rPr>
              <a:t>5</a:t>
            </a:r>
            <a:r>
              <a:rPr sz="2800" b="1" kern="0" spc="40" dirty="0">
                <a:latin typeface="微软雅黑" panose="020B0503020204020204" pitchFamily="34" charset="-122"/>
                <a:ea typeface="微软雅黑" panose="020B0503020204020204" pitchFamily="34" charset="-122"/>
                <a:cs typeface="Verdana" panose="020B0604030504040204"/>
              </a:rPr>
              <a:t> </a:t>
            </a:r>
            <a:r>
              <a:rPr sz="2800" b="1" kern="0" spc="40" dirty="0">
                <a:latin typeface="微软雅黑" panose="020B0503020204020204" pitchFamily="34" charset="-122"/>
                <a:ea typeface="微软雅黑" panose="020B0503020204020204" pitchFamily="34" charset="-122"/>
                <a:cs typeface="微软雅黑" panose="020B0503020204020204" pitchFamily="34" charset="-122"/>
              </a:rPr>
              <a:t>公平性</a:t>
            </a:r>
            <a:endParaRPr sz="28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2"/>
          <p:cNvSpPr/>
          <p:nvPr/>
        </p:nvSpPr>
        <p:spPr>
          <a:xfrm>
            <a:off x="360291" y="209581"/>
            <a:ext cx="9740900" cy="523240"/>
          </a:xfrm>
          <a:prstGeom prst="rect">
            <a:avLst/>
          </a:prstGeom>
          <a:noFill/>
          <a:ln w="0" cap="flat">
            <a:noFill/>
            <a:prstDash val="solid"/>
            <a:miter lim="0"/>
          </a:ln>
        </p:spPr>
        <p:txBody>
          <a:bodyPr vert="horz" wrap="square" lIns="0" tIns="0" rIns="0" bIns="0"/>
          <a:lstStyle/>
          <a:p>
            <a:pPr algn="l" rtl="0" eaLnBrk="0">
              <a:lnSpc>
                <a:spcPct val="71000"/>
              </a:lnSpc>
            </a:pPr>
            <a:endParaRPr sz="100" dirty="0">
              <a:solidFill>
                <a:srgbClr val="FF0000"/>
              </a:solidFill>
              <a:latin typeface="Arial" panose="020B0604020202020204"/>
              <a:ea typeface="Arial" panose="020B0604020202020204"/>
              <a:cs typeface="Arial" panose="020B0604020202020204"/>
            </a:endParaRPr>
          </a:p>
          <a:p>
            <a:pPr marL="12700" algn="l" rtl="0" eaLnBrk="0">
              <a:lnSpc>
                <a:spcPct val="91000"/>
              </a:lnSpc>
            </a:pPr>
            <a:r>
              <a:rPr lang="zh-CN" sz="36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国产首家</a:t>
            </a:r>
            <a:r>
              <a:rPr lang="zh-CN" sz="24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优质复方</a:t>
            </a:r>
            <a:r>
              <a:rPr sz="24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sz="24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创新胃溶</a:t>
            </a:r>
            <a:r>
              <a:rPr sz="2400" b="1" kern="0"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sz="2400" b="1" kern="0"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速久抑酸</a:t>
            </a:r>
            <a:endParaRPr lang="zh-CN" sz="2400" b="1" kern="0"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0552430" y="0"/>
            <a:ext cx="1639570" cy="891540"/>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基本信息</a:t>
            </a:r>
            <a:r>
              <a:rPr lang="en-US" altLang="zh-CN" sz="28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rPr>
              <a:t>1/3</a:t>
            </a:r>
            <a:r>
              <a:rPr lang="zh-CN" altLang="en-US" sz="2400" b="1" dirty="0">
                <a:solidFill>
                  <a:schemeClr val="bg1"/>
                </a:solidFill>
                <a:latin typeface="微软雅黑" panose="020B0503020204020204" pitchFamily="34" charset="-122"/>
                <a:ea typeface="微软雅黑" panose="020B0503020204020204" pitchFamily="34" charset="-122"/>
              </a:rPr>
              <a:t>）</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9798706" y="245"/>
            <a:ext cx="2393171" cy="677108"/>
          </a:xfrm>
          <a:prstGeom prst="rect">
            <a:avLst/>
          </a:prstGeom>
          <a:solidFill>
            <a:srgbClr val="009EDE"/>
          </a:solid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药品基本信息</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a:t>
            </a:r>
            <a:r>
              <a:rPr lang="en-US" altLang="zh-CN" b="1" dirty="0">
                <a:solidFill>
                  <a:schemeClr val="bg1"/>
                </a:solidFill>
                <a:latin typeface="微软雅黑" panose="020B0503020204020204" pitchFamily="34" charset="-122"/>
                <a:ea typeface="微软雅黑" panose="020B0503020204020204" pitchFamily="34" charset="-122"/>
              </a:rPr>
              <a:t>1/3</a:t>
            </a:r>
            <a:r>
              <a:rPr lang="zh-CN" altLang="en-US" b="1" dirty="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graphicFrame>
        <p:nvGraphicFramePr>
          <p:cNvPr id="11" name="表格 10"/>
          <p:cNvGraphicFramePr>
            <a:graphicFrameLocks noGrp="1"/>
          </p:cNvGraphicFramePr>
          <p:nvPr/>
        </p:nvGraphicFramePr>
        <p:xfrm>
          <a:off x="439666" y="1814830"/>
          <a:ext cx="11580003" cy="4836795"/>
        </p:xfrm>
        <a:graphic>
          <a:graphicData uri="http://schemas.openxmlformats.org/drawingml/2006/table">
            <a:tbl>
              <a:tblPr firstRow="1" bandRow="1">
                <a:tableStyleId>{5C22544A-7EE6-4342-B048-85BDC9FD1C3A}</a:tableStyleId>
              </a:tblPr>
              <a:tblGrid>
                <a:gridCol w="3253828"/>
                <a:gridCol w="8326175"/>
              </a:tblGrid>
              <a:tr h="368097">
                <a:tc>
                  <a:txBody>
                    <a:bodyPr/>
                    <a:lstStyle/>
                    <a:p>
                      <a:pPr algn="l"/>
                      <a:r>
                        <a:rPr lang="zh-CN" altLang="en-US" sz="1400" b="1" dirty="0">
                          <a:solidFill>
                            <a:schemeClr val="tx1"/>
                          </a:solidFill>
                          <a:latin typeface="微软雅黑" panose="020B0503020204020204" pitchFamily="34" charset="-122"/>
                          <a:ea typeface="微软雅黑" panose="020B0503020204020204" pitchFamily="34" charset="-122"/>
                        </a:rPr>
                        <a:t>通用名</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kern="0" spc="-7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艾司奥美拉唑镁碳酸氢钠胶囊</a:t>
                      </a:r>
                      <a:endParaRPr lang="zh-CN" altLang="en-US" sz="1400" b="1" dirty="0">
                        <a:solidFill>
                          <a:srgbClr val="FF0000"/>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097">
                <a:tc>
                  <a:txBody>
                    <a:bodyPr/>
                    <a:lstStyle/>
                    <a:p>
                      <a:pPr algn="l"/>
                      <a:r>
                        <a:rPr lang="zh-CN" altLang="en-US" sz="1400" b="0" dirty="0">
                          <a:solidFill>
                            <a:schemeClr val="tx1"/>
                          </a:solidFill>
                          <a:latin typeface="微软雅黑" panose="020B0503020204020204" pitchFamily="34" charset="-122"/>
                          <a:ea typeface="微软雅黑" panose="020B0503020204020204" pitchFamily="34" charset="-122"/>
                        </a:rPr>
                        <a:t>注册规格</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400" b="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每粒含艾司奥美拉唑镁</a:t>
                      </a:r>
                      <a:r>
                        <a:rPr lang="en-US" altLang="zh-CN" sz="1400" b="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按</a:t>
                      </a:r>
                      <a:r>
                        <a:rPr lang="en-US" altLang="zh-CN" sz="1400" b="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C</a:t>
                      </a:r>
                      <a:r>
                        <a:rPr lang="en-US" altLang="zh-CN" sz="1400" b="0" kern="0" baseline="-25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17</a:t>
                      </a:r>
                      <a:r>
                        <a:rPr lang="en-US" altLang="zh-CN" sz="1400" b="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H</a:t>
                      </a:r>
                      <a:r>
                        <a:rPr lang="en-US" altLang="zh-CN" sz="1400" b="0" kern="0" baseline="-25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19</a:t>
                      </a:r>
                      <a:r>
                        <a:rPr lang="en-US" altLang="zh-CN" sz="1400" b="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N</a:t>
                      </a:r>
                      <a:r>
                        <a:rPr lang="en-US" altLang="zh-CN" sz="1400" b="0" kern="0" baseline="-25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1400" b="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O</a:t>
                      </a:r>
                      <a:r>
                        <a:rPr lang="en-US" altLang="zh-CN" sz="1400" b="0" kern="0" baseline="-25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1400" b="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S</a:t>
                      </a:r>
                      <a:r>
                        <a:rPr lang="zh-CN" altLang="en-US" sz="1400" b="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计</a:t>
                      </a:r>
                      <a:r>
                        <a:rPr lang="en-US" altLang="zh-CN" sz="1400" b="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)20mg</a:t>
                      </a:r>
                      <a:r>
                        <a:rPr lang="zh-CN" altLang="en-US" sz="1400" b="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与碳酸氢钠</a:t>
                      </a:r>
                      <a:r>
                        <a:rPr lang="en-US" altLang="zh-CN" sz="1400" b="0" kern="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1100mg</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097">
                <a:tc>
                  <a:txBody>
                    <a:bodyPr/>
                    <a:lstStyle/>
                    <a:p>
                      <a:pPr algn="l"/>
                      <a:r>
                        <a:rPr lang="zh-CN" altLang="en-US" sz="1400" b="0" dirty="0">
                          <a:solidFill>
                            <a:schemeClr val="tx1"/>
                          </a:solidFill>
                          <a:latin typeface="微软雅黑" panose="020B0503020204020204" pitchFamily="34" charset="-122"/>
                          <a:ea typeface="微软雅黑" panose="020B0503020204020204" pitchFamily="34" charset="-122"/>
                        </a:rPr>
                        <a:t>中国大陆首次上市随时间</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kern="0" spc="-43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4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zh-CN" altLang="en-US" sz="14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altLang="en-US" sz="14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endParaRPr lang="zh-CN" altLang="en-US" sz="1400" b="1" kern="0" spc="-7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097">
                <a:tc>
                  <a:txBody>
                    <a:bodyPr/>
                    <a:lstStyle/>
                    <a:p>
                      <a:pPr algn="l"/>
                      <a:r>
                        <a:rPr lang="zh-CN" altLang="en-US" sz="1400" b="0" kern="0" spc="-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目前大陆地区同通用名药品的上市情况</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altLang="zh-CN" sz="1400" b="0" kern="0" spc="-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b="0" kern="0" spc="-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家 </a:t>
                      </a:r>
                      <a:r>
                        <a:rPr lang="en-US" altLang="zh-CN" sz="1400" b="0" kern="0" spc="-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2024</a:t>
                      </a:r>
                      <a:r>
                        <a:rPr lang="zh-CN" altLang="en-US" sz="1400" b="0" kern="0" spc="-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b="0" kern="0" spc="-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1400" b="0" kern="0" spc="-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月上市</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097">
                <a:tc>
                  <a:txBody>
                    <a:bodyPr/>
                    <a:lstStyle/>
                    <a:p>
                      <a:pPr algn="l"/>
                      <a:r>
                        <a:rPr lang="zh-CN" altLang="en-US" sz="1400" b="0" kern="0" spc="-4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全球首个上市国家</a:t>
                      </a:r>
                      <a:r>
                        <a:rPr lang="en-US" altLang="zh-CN" sz="1400" b="0" kern="0" spc="-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0" kern="0" spc="-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地区及上市时间</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400" b="1" kern="0"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中国 </a:t>
                      </a:r>
                      <a:r>
                        <a:rPr lang="en-US" altLang="zh-CN" sz="1400" b="1" kern="0"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zh-CN" altLang="en-US" sz="1400" b="1" kern="0"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400" b="1" kern="0"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altLang="en-US" sz="1400" b="1" kern="0" spc="-1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zh-CN" altLang="en-US" sz="14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400" b="1" dirty="0">
                        <a:solidFill>
                          <a:srgbClr val="FF0000"/>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097">
                <a:tc>
                  <a:txBody>
                    <a:bodyPr/>
                    <a:lstStyle/>
                    <a:p>
                      <a:pPr algn="l"/>
                      <a:r>
                        <a:rPr lang="zh-CN" altLang="en-US" sz="1400" b="0" kern="0" spc="-11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是否为</a:t>
                      </a:r>
                      <a:r>
                        <a:rPr lang="en-US" altLang="zh-CN" sz="1400" b="0" kern="0" spc="-11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OTC</a:t>
                      </a:r>
                      <a:r>
                        <a:rPr lang="zh-CN" altLang="en-US" sz="1400" b="0" kern="0" spc="-11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药品</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400" b="1" dirty="0">
                          <a:solidFill>
                            <a:srgbClr val="FF0000"/>
                          </a:solidFill>
                          <a:latin typeface="微软雅黑" panose="020B0503020204020204" pitchFamily="34" charset="-122"/>
                          <a:ea typeface="微软雅黑" panose="020B0503020204020204" pitchFamily="34" charset="-122"/>
                        </a:rPr>
                        <a:t>否</a:t>
                      </a:r>
                      <a:endParaRPr lang="zh-CN" altLang="en-US" sz="1400" b="1" dirty="0">
                        <a:solidFill>
                          <a:srgbClr val="FF0000"/>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0550">
                <a:tc>
                  <a:txBody>
                    <a:bodyPr/>
                    <a:lstStyle/>
                    <a:p>
                      <a:pPr algn="l"/>
                      <a:r>
                        <a:rPr lang="zh-CN" altLang="en-US" sz="1400" b="0" dirty="0">
                          <a:solidFill>
                            <a:schemeClr val="tx1"/>
                          </a:solidFill>
                          <a:latin typeface="微软雅黑" panose="020B0503020204020204" pitchFamily="34" charset="-122"/>
                          <a:ea typeface="微软雅黑" panose="020B0503020204020204" pitchFamily="34" charset="-122"/>
                        </a:rPr>
                        <a:t>适应症</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400" b="0" dirty="0">
                          <a:solidFill>
                            <a:schemeClr val="tx1"/>
                          </a:solidFill>
                          <a:latin typeface="微软雅黑" panose="020B0503020204020204" pitchFamily="34" charset="-122"/>
                          <a:ea typeface="微软雅黑" panose="020B0503020204020204" pitchFamily="34" charset="-122"/>
                        </a:rPr>
                        <a:t>胃食管反流病</a:t>
                      </a:r>
                      <a:r>
                        <a:rPr lang="en-US" altLang="zh-CN" sz="1400" b="0" dirty="0">
                          <a:solidFill>
                            <a:schemeClr val="tx1"/>
                          </a:solidFill>
                          <a:latin typeface="微软雅黑" panose="020B0503020204020204" pitchFamily="34" charset="-122"/>
                          <a:ea typeface="微软雅黑" panose="020B0503020204020204" pitchFamily="34" charset="-122"/>
                        </a:rPr>
                        <a:t>(GERD)-</a:t>
                      </a:r>
                      <a:r>
                        <a:rPr lang="zh-CN" altLang="en-US" sz="1400" b="0" dirty="0">
                          <a:solidFill>
                            <a:schemeClr val="tx1"/>
                          </a:solidFill>
                          <a:latin typeface="微软雅黑" panose="020B0503020204020204" pitchFamily="34" charset="-122"/>
                          <a:ea typeface="微软雅黑" panose="020B0503020204020204" pitchFamily="34" charset="-122"/>
                        </a:rPr>
                        <a:t>已经治愈的食管炎患者预防复发的长期治疗</a:t>
                      </a:r>
                      <a:r>
                        <a:rPr lang="en-US" altLang="zh-CN" sz="1400" b="0" dirty="0">
                          <a:solidFill>
                            <a:schemeClr val="tx1"/>
                          </a:solidFill>
                          <a:latin typeface="微软雅黑" panose="020B0503020204020204" pitchFamily="34" charset="-122"/>
                          <a:ea typeface="微软雅黑" panose="020B0503020204020204" pitchFamily="34" charset="-122"/>
                        </a:rPr>
                        <a:t>-GERD </a:t>
                      </a:r>
                      <a:r>
                        <a:rPr lang="zh-CN" altLang="en-US" sz="1400" b="0" dirty="0">
                          <a:solidFill>
                            <a:schemeClr val="tx1"/>
                          </a:solidFill>
                          <a:latin typeface="微软雅黑" panose="020B0503020204020204" pitchFamily="34" charset="-122"/>
                          <a:ea typeface="微软雅黑" panose="020B0503020204020204" pitchFamily="34" charset="-122"/>
                        </a:rPr>
                        <a:t>的症状控制</a:t>
                      </a:r>
                      <a:r>
                        <a:rPr lang="en-US" altLang="zh-CN" sz="1400" b="0" dirty="0">
                          <a:solidFill>
                            <a:schemeClr val="tx1"/>
                          </a:solidFill>
                          <a:latin typeface="微软雅黑" panose="020B0503020204020204" pitchFamily="34" charset="-122"/>
                          <a:ea typeface="微软雅黑" panose="020B0503020204020204" pitchFamily="34" charset="-122"/>
                        </a:rPr>
                        <a:t>-</a:t>
                      </a:r>
                      <a:r>
                        <a:rPr lang="zh-CN" altLang="en-US" sz="1400" b="0" dirty="0">
                          <a:solidFill>
                            <a:schemeClr val="tx1"/>
                          </a:solidFill>
                          <a:latin typeface="微软雅黑" panose="020B0503020204020204" pitchFamily="34" charset="-122"/>
                          <a:ea typeface="微软雅黑" panose="020B0503020204020204" pitchFamily="34" charset="-122"/>
                        </a:rPr>
                        <a:t>需要持续</a:t>
                      </a:r>
                      <a:r>
                        <a:rPr lang="en-US" altLang="zh-CN" sz="1400" b="0" dirty="0">
                          <a:solidFill>
                            <a:schemeClr val="tx1"/>
                          </a:solidFill>
                          <a:latin typeface="微软雅黑" panose="020B0503020204020204" pitchFamily="34" charset="-122"/>
                          <a:ea typeface="微软雅黑" panose="020B0503020204020204" pitchFamily="34" charset="-122"/>
                        </a:rPr>
                        <a:t>NSAID</a:t>
                      </a:r>
                      <a:r>
                        <a:rPr lang="zh-CN" altLang="en-US" sz="1400" b="0" dirty="0">
                          <a:solidFill>
                            <a:schemeClr val="tx1"/>
                          </a:solidFill>
                          <a:latin typeface="微软雅黑" panose="020B0503020204020204" pitchFamily="34" charset="-122"/>
                          <a:ea typeface="微软雅黑" panose="020B0503020204020204" pitchFamily="34" charset="-122"/>
                        </a:rPr>
                        <a:t>治疗的患者</a:t>
                      </a:r>
                      <a:r>
                        <a:rPr lang="en-US" altLang="zh-CN" sz="1400" b="0" dirty="0">
                          <a:solidFill>
                            <a:schemeClr val="tx1"/>
                          </a:solidFill>
                          <a:latin typeface="微软雅黑" panose="020B0503020204020204" pitchFamily="34" charset="-122"/>
                          <a:ea typeface="微软雅黑" panose="020B0503020204020204" pitchFamily="34" charset="-122"/>
                        </a:rPr>
                        <a:t>-</a:t>
                      </a:r>
                      <a:r>
                        <a:rPr lang="zh-CN" altLang="en-US" sz="1400" b="0" dirty="0">
                          <a:solidFill>
                            <a:schemeClr val="tx1"/>
                          </a:solidFill>
                          <a:latin typeface="微软雅黑" panose="020B0503020204020204" pitchFamily="34" charset="-122"/>
                          <a:ea typeface="微软雅黑" panose="020B0503020204020204" pitchFamily="34" charset="-122"/>
                        </a:rPr>
                        <a:t>与使用</a:t>
                      </a:r>
                      <a:r>
                        <a:rPr lang="en-US" altLang="zh-CN" sz="1400" b="0" dirty="0">
                          <a:solidFill>
                            <a:schemeClr val="tx1"/>
                          </a:solidFill>
                          <a:latin typeface="微软雅黑" panose="020B0503020204020204" pitchFamily="34" charset="-122"/>
                          <a:ea typeface="微软雅黑" panose="020B0503020204020204" pitchFamily="34" charset="-122"/>
                        </a:rPr>
                        <a:t>(</a:t>
                      </a:r>
                      <a:r>
                        <a:rPr lang="zh-CN" altLang="en-US" sz="1400" b="0" dirty="0">
                          <a:solidFill>
                            <a:schemeClr val="tx1"/>
                          </a:solidFill>
                          <a:latin typeface="微软雅黑" panose="020B0503020204020204" pitchFamily="34" charset="-122"/>
                          <a:ea typeface="微软雅黑" panose="020B0503020204020204" pitchFamily="34" charset="-122"/>
                        </a:rPr>
                        <a:t>非甾体抗炎药</a:t>
                      </a:r>
                      <a:r>
                        <a:rPr lang="en-US" altLang="zh-CN" sz="1400" b="0" dirty="0">
                          <a:solidFill>
                            <a:schemeClr val="tx1"/>
                          </a:solidFill>
                          <a:latin typeface="微软雅黑" panose="020B0503020204020204" pitchFamily="34" charset="-122"/>
                          <a:ea typeface="微软雅黑" panose="020B0503020204020204" pitchFamily="34" charset="-122"/>
                        </a:rPr>
                        <a:t>)NSAID</a:t>
                      </a:r>
                      <a:r>
                        <a:rPr lang="zh-CN" altLang="en-US" sz="1400" b="0" dirty="0">
                          <a:solidFill>
                            <a:schemeClr val="tx1"/>
                          </a:solidFill>
                          <a:latin typeface="微软雅黑" panose="020B0503020204020204" pitchFamily="34" charset="-122"/>
                          <a:ea typeface="微软雅黑" panose="020B0503020204020204" pitchFamily="34" charset="-122"/>
                        </a:rPr>
                        <a:t>治疗相关的胃溃疡治疗。</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7287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0" dirty="0">
                          <a:solidFill>
                            <a:schemeClr val="tx1"/>
                          </a:solidFill>
                          <a:latin typeface="微软雅黑" panose="020B0503020204020204" pitchFamily="34" charset="-122"/>
                          <a:ea typeface="微软雅黑" panose="020B0503020204020204" pitchFamily="34" charset="-122"/>
                        </a:rPr>
                        <a:t>用法用量</a:t>
                      </a:r>
                      <a:endParaRPr lang="zh-CN" altLang="en-US" sz="1400" b="0" dirty="0">
                        <a:solidFill>
                          <a:schemeClr val="tx1"/>
                        </a:solidFill>
                        <a:latin typeface="微软雅黑" panose="020B0503020204020204" pitchFamily="34" charset="-122"/>
                        <a:ea typeface="微软雅黑" panose="020B0503020204020204" pitchFamily="34" charset="-122"/>
                      </a:endParaRPr>
                    </a:p>
                    <a:p>
                      <a:pPr algn="l"/>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100" b="0" dirty="0">
                          <a:solidFill>
                            <a:schemeClr val="tx1"/>
                          </a:solidFill>
                          <a:latin typeface="微软雅黑" panose="020B0503020204020204" pitchFamily="34" charset="-122"/>
                          <a:ea typeface="微软雅黑" panose="020B0503020204020204" pitchFamily="34" charset="-122"/>
                        </a:rPr>
                        <a:t>口服，整粒吞服，餐前至少一小时服用。</a:t>
                      </a:r>
                      <a:endParaRPr lang="zh-CN" altLang="en-US" sz="1100" b="0" dirty="0">
                        <a:solidFill>
                          <a:schemeClr val="tx1"/>
                        </a:solidFill>
                        <a:latin typeface="微软雅黑" panose="020B0503020204020204" pitchFamily="34" charset="-122"/>
                        <a:ea typeface="微软雅黑" panose="020B0503020204020204" pitchFamily="34" charset="-122"/>
                      </a:endParaRPr>
                    </a:p>
                    <a:p>
                      <a:pPr algn="l"/>
                      <a:r>
                        <a:rPr lang="zh-CN" altLang="en-US" sz="1100" b="0" dirty="0">
                          <a:solidFill>
                            <a:schemeClr val="tx1"/>
                          </a:solidFill>
                          <a:latin typeface="微软雅黑" panose="020B0503020204020204" pitchFamily="34" charset="-122"/>
                          <a:ea typeface="微软雅黑" panose="020B0503020204020204" pitchFamily="34" charset="-122"/>
                        </a:rPr>
                        <a:t>已经治愈的食管炎患者预防复发的长期治疗</a:t>
                      </a:r>
                      <a:r>
                        <a:rPr lang="en-US" altLang="zh-CN" sz="1100" b="0" dirty="0">
                          <a:solidFill>
                            <a:schemeClr val="tx1"/>
                          </a:solidFill>
                          <a:latin typeface="微软雅黑" panose="020B0503020204020204" pitchFamily="34" charset="-122"/>
                          <a:ea typeface="微软雅黑" panose="020B0503020204020204" pitchFamily="34" charset="-122"/>
                        </a:rPr>
                        <a:t>:20mg</a:t>
                      </a:r>
                      <a:r>
                        <a:rPr lang="zh-CN" altLang="en-US" sz="1100" b="0" dirty="0">
                          <a:solidFill>
                            <a:schemeClr val="tx1"/>
                          </a:solidFill>
                          <a:latin typeface="微软雅黑" panose="020B0503020204020204" pitchFamily="34" charset="-122"/>
                          <a:ea typeface="微软雅黑" panose="020B0503020204020204" pitchFamily="34" charset="-122"/>
                        </a:rPr>
                        <a:t>，每日一次。</a:t>
                      </a:r>
                      <a:r>
                        <a:rPr lang="en-US" altLang="zh-CN" sz="1100" b="0" dirty="0">
                          <a:solidFill>
                            <a:schemeClr val="tx1"/>
                          </a:solidFill>
                          <a:latin typeface="微软雅黑" panose="020B0503020204020204" pitchFamily="34" charset="-122"/>
                          <a:ea typeface="微软雅黑" panose="020B0503020204020204" pitchFamily="34" charset="-122"/>
                        </a:rPr>
                        <a:t>-GERD </a:t>
                      </a:r>
                      <a:r>
                        <a:rPr lang="zh-CN" altLang="en-US" sz="1100" b="0" dirty="0">
                          <a:solidFill>
                            <a:schemeClr val="tx1"/>
                          </a:solidFill>
                          <a:latin typeface="微软雅黑" panose="020B0503020204020204" pitchFamily="34" charset="-122"/>
                          <a:ea typeface="微软雅黑" panose="020B0503020204020204" pitchFamily="34" charset="-122"/>
                        </a:rPr>
                        <a:t>的症状控制</a:t>
                      </a:r>
                      <a:r>
                        <a:rPr lang="en-US" altLang="zh-CN" sz="1100" b="0" dirty="0">
                          <a:solidFill>
                            <a:schemeClr val="tx1"/>
                          </a:solidFill>
                          <a:latin typeface="微软雅黑" panose="020B0503020204020204" pitchFamily="34" charset="-122"/>
                          <a:ea typeface="微软雅黑" panose="020B0503020204020204" pitchFamily="34" charset="-122"/>
                        </a:rPr>
                        <a:t>:</a:t>
                      </a:r>
                      <a:r>
                        <a:rPr lang="zh-CN" altLang="en-US" sz="1100" b="0" dirty="0">
                          <a:solidFill>
                            <a:schemeClr val="tx1"/>
                          </a:solidFill>
                          <a:latin typeface="微软雅黑" panose="020B0503020204020204" pitchFamily="34" charset="-122"/>
                          <a:ea typeface="微软雅黑" panose="020B0503020204020204" pitchFamily="34" charset="-122"/>
                        </a:rPr>
                        <a:t>没有食管炎的患者 </a:t>
                      </a:r>
                      <a:r>
                        <a:rPr lang="en-US" altLang="zh-CN" sz="1100" b="0" dirty="0">
                          <a:solidFill>
                            <a:schemeClr val="tx1"/>
                          </a:solidFill>
                          <a:latin typeface="微软雅黑" panose="020B0503020204020204" pitchFamily="34" charset="-122"/>
                          <a:ea typeface="微软雅黑" panose="020B0503020204020204" pitchFamily="34" charset="-122"/>
                        </a:rPr>
                        <a:t>20mg</a:t>
                      </a:r>
                      <a:r>
                        <a:rPr lang="zh-CN" altLang="en-US" sz="1100" b="0" dirty="0">
                          <a:solidFill>
                            <a:schemeClr val="tx1"/>
                          </a:solidFill>
                          <a:latin typeface="微软雅黑" panose="020B0503020204020204" pitchFamily="34" charset="-122"/>
                          <a:ea typeface="微软雅黑" panose="020B0503020204020204" pitchFamily="34" charset="-122"/>
                        </a:rPr>
                        <a:t>，每日一次。如果用药</a:t>
                      </a:r>
                      <a:r>
                        <a:rPr lang="en-US" altLang="zh-CN" sz="1100" b="0" dirty="0">
                          <a:solidFill>
                            <a:schemeClr val="tx1"/>
                          </a:solidFill>
                          <a:latin typeface="微软雅黑" panose="020B0503020204020204" pitchFamily="34" charset="-122"/>
                          <a:ea typeface="微软雅黑" panose="020B0503020204020204" pitchFamily="34" charset="-122"/>
                        </a:rPr>
                        <a:t>4</a:t>
                      </a:r>
                      <a:r>
                        <a:rPr lang="zh-CN" altLang="en-US" sz="1100" b="0" dirty="0">
                          <a:solidFill>
                            <a:schemeClr val="tx1"/>
                          </a:solidFill>
                          <a:latin typeface="微软雅黑" panose="020B0503020204020204" pitchFamily="34" charset="-122"/>
                          <a:ea typeface="微软雅黑" panose="020B0503020204020204" pitchFamily="34" charset="-122"/>
                        </a:rPr>
                        <a:t>周症状未获控制，应对患者作进一步的检查。一旦症状消除，随后的症状控制可采用按需治疗，即需要时口服 </a:t>
                      </a:r>
                      <a:r>
                        <a:rPr lang="en-US" altLang="zh-CN" sz="1100" b="0" dirty="0">
                          <a:solidFill>
                            <a:schemeClr val="tx1"/>
                          </a:solidFill>
                          <a:latin typeface="微软雅黑" panose="020B0503020204020204" pitchFamily="34" charset="-122"/>
                          <a:ea typeface="微软雅黑" panose="020B0503020204020204" pitchFamily="34" charset="-122"/>
                        </a:rPr>
                        <a:t>20mg,</a:t>
                      </a:r>
                      <a:r>
                        <a:rPr lang="zh-CN" altLang="en-US" sz="1100" b="0" dirty="0">
                          <a:solidFill>
                            <a:schemeClr val="tx1"/>
                          </a:solidFill>
                          <a:latin typeface="微软雅黑" panose="020B0503020204020204" pitchFamily="34" charset="-122"/>
                          <a:ea typeface="微软雅黑" panose="020B0503020204020204" pitchFamily="34" charset="-122"/>
                        </a:rPr>
                        <a:t>每日一次。对于使用 </a:t>
                      </a:r>
                      <a:r>
                        <a:rPr lang="en-US" altLang="zh-CN" sz="1100" b="0" dirty="0">
                          <a:solidFill>
                            <a:schemeClr val="tx1"/>
                          </a:solidFill>
                          <a:latin typeface="微软雅黑" panose="020B0503020204020204" pitchFamily="34" charset="-122"/>
                          <a:ea typeface="微软雅黑" panose="020B0503020204020204" pitchFamily="34" charset="-122"/>
                        </a:rPr>
                        <a:t>NSAID </a:t>
                      </a:r>
                      <a:r>
                        <a:rPr lang="zh-CN" altLang="en-US" sz="1100" b="0" dirty="0">
                          <a:solidFill>
                            <a:schemeClr val="tx1"/>
                          </a:solidFill>
                          <a:latin typeface="微软雅黑" panose="020B0503020204020204" pitchFamily="34" charset="-122"/>
                          <a:ea typeface="微软雅黑" panose="020B0503020204020204" pitchFamily="34" charset="-122"/>
                        </a:rPr>
                        <a:t>治疗伴有发生胃及十二指肠溃疡危险的患者，随后的症状控制不推荐采用按需治疗。</a:t>
                      </a:r>
                      <a:r>
                        <a:rPr lang="en-US" altLang="zh-CN" sz="1100" b="0" dirty="0">
                          <a:solidFill>
                            <a:schemeClr val="tx1"/>
                          </a:solidFill>
                          <a:latin typeface="微软雅黑" panose="020B0503020204020204" pitchFamily="34" charset="-122"/>
                          <a:ea typeface="微软雅黑" panose="020B0503020204020204" pitchFamily="34" charset="-122"/>
                        </a:rPr>
                        <a:t>-</a:t>
                      </a:r>
                      <a:r>
                        <a:rPr lang="zh-CN" altLang="en-US" sz="1100" b="0" dirty="0">
                          <a:solidFill>
                            <a:schemeClr val="tx1"/>
                          </a:solidFill>
                          <a:latin typeface="微软雅黑" panose="020B0503020204020204" pitchFamily="34" charset="-122"/>
                          <a:ea typeface="微软雅黑" panose="020B0503020204020204" pitchFamily="34" charset="-122"/>
                        </a:rPr>
                        <a:t>与使用</a:t>
                      </a:r>
                      <a:r>
                        <a:rPr lang="en-US" altLang="zh-CN" sz="1100" b="0" dirty="0">
                          <a:solidFill>
                            <a:schemeClr val="tx1"/>
                          </a:solidFill>
                          <a:latin typeface="微软雅黑" panose="020B0503020204020204" pitchFamily="34" charset="-122"/>
                          <a:ea typeface="微软雅黑" panose="020B0503020204020204" pitchFamily="34" charset="-122"/>
                        </a:rPr>
                        <a:t>NSAID</a:t>
                      </a:r>
                      <a:r>
                        <a:rPr lang="zh-CN" altLang="en-US" sz="1100" b="0" dirty="0">
                          <a:solidFill>
                            <a:schemeClr val="tx1"/>
                          </a:solidFill>
                          <a:latin typeface="微软雅黑" panose="020B0503020204020204" pitchFamily="34" charset="-122"/>
                          <a:ea typeface="微软雅黑" panose="020B0503020204020204" pitchFamily="34" charset="-122"/>
                        </a:rPr>
                        <a:t>治疗相关的胃溃疡的治疗</a:t>
                      </a:r>
                      <a:r>
                        <a:rPr lang="en-US" altLang="zh-CN" sz="1100" b="0" dirty="0">
                          <a:solidFill>
                            <a:schemeClr val="tx1"/>
                          </a:solidFill>
                          <a:latin typeface="微软雅黑" panose="020B0503020204020204" pitchFamily="34" charset="-122"/>
                          <a:ea typeface="微软雅黑" panose="020B0503020204020204" pitchFamily="34" charset="-122"/>
                        </a:rPr>
                        <a:t>:</a:t>
                      </a:r>
                      <a:r>
                        <a:rPr lang="zh-CN" altLang="en-US" sz="1100" b="0" dirty="0">
                          <a:solidFill>
                            <a:schemeClr val="tx1"/>
                          </a:solidFill>
                          <a:latin typeface="微软雅黑" panose="020B0503020204020204" pitchFamily="34" charset="-122"/>
                          <a:ea typeface="微软雅黑" panose="020B0503020204020204" pitchFamily="34" charset="-122"/>
                        </a:rPr>
                        <a:t>常用剂量每日一次</a:t>
                      </a:r>
                      <a:r>
                        <a:rPr lang="en-US" altLang="zh-CN" sz="1100" b="0" dirty="0">
                          <a:solidFill>
                            <a:schemeClr val="tx1"/>
                          </a:solidFill>
                          <a:latin typeface="微软雅黑" panose="020B0503020204020204" pitchFamily="34" charset="-122"/>
                          <a:ea typeface="微软雅黑" panose="020B0503020204020204" pitchFamily="34" charset="-122"/>
                        </a:rPr>
                        <a:t>,20mg,4~8</a:t>
                      </a:r>
                      <a:r>
                        <a:rPr lang="zh-CN" altLang="en-US" sz="1100" b="0" dirty="0">
                          <a:solidFill>
                            <a:schemeClr val="tx1"/>
                          </a:solidFill>
                          <a:latin typeface="微软雅黑" panose="020B0503020204020204" pitchFamily="34" charset="-122"/>
                          <a:ea typeface="微软雅黑" panose="020B0503020204020204" pitchFamily="34" charset="-122"/>
                        </a:rPr>
                        <a:t>周。</a:t>
                      </a: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3432">
                <a:tc>
                  <a:txBody>
                    <a:bodyPr/>
                    <a:lstStyle/>
                    <a:p>
                      <a:pPr algn="l"/>
                      <a:r>
                        <a:rPr lang="zh-CN" altLang="en-US" sz="1400" b="1" kern="0" spc="-6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参照药品建议及理由</a:t>
                      </a:r>
                      <a:endParaRPr lang="zh-CN" altLang="en-US" sz="1400" b="1" dirty="0">
                        <a:solidFill>
                          <a:srgbClr val="FF0000"/>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b="1" kern="0" spc="-6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艾司奥美拉唑镁肠溶片（耐信）</a:t>
                      </a:r>
                      <a:endParaRPr lang="en-US" altLang="zh-CN" sz="1800" b="1" kern="0" spc="-6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kern="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1.艾司奥美拉唑镁肠溶片为同疾病治疗领域应用最广泛的质子泵抑制剂之一，碳酸氢钠为同疾病治疗领域应用最广泛的抗酸剂之一，且均为医保目录内药品</a:t>
                      </a:r>
                      <a:r>
                        <a:rPr lang="zh-CN" altLang="en-US" sz="1400" b="0" kern="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b="0" kern="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0" kern="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2.本品与艾司奥美拉唑镁肠溶片进行了相关临床对照试验</a:t>
                      </a:r>
                      <a:endParaRPr lang="zh-CN" altLang="en-US" sz="1400" b="0" kern="0" spc="-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5" name="文本框 14"/>
          <p:cNvSpPr txBox="1"/>
          <p:nvPr/>
        </p:nvSpPr>
        <p:spPr>
          <a:xfrm>
            <a:off x="135685" y="891540"/>
            <a:ext cx="10850388" cy="770852"/>
          </a:xfrm>
          <a:prstGeom prst="rect">
            <a:avLst/>
          </a:prstGeom>
          <a:noFill/>
        </p:spPr>
        <p:txBody>
          <a:bodyPr wrap="square">
            <a:spAutoFit/>
          </a:bodyPr>
          <a:lstStyle/>
          <a:p>
            <a:pPr marL="216535" algn="l" rtl="0" eaLnBrk="0">
              <a:lnSpc>
                <a:spcPct val="98000"/>
              </a:lnSpc>
            </a:pPr>
            <a:r>
              <a:rPr lang="en-US" altLang="zh-CN" sz="1800" b="1" kern="0" spc="-10" dirty="0">
                <a:solidFill>
                  <a:srgbClr val="002060">
                    <a:alpha val="100000"/>
                  </a:srgbClr>
                </a:solidFill>
                <a:latin typeface="Wingdings" panose="05000000000000000000"/>
                <a:ea typeface="Wingdings" panose="05000000000000000000"/>
                <a:cs typeface="Wingdings" panose="05000000000000000000"/>
              </a:rPr>
              <a:t>l</a:t>
            </a:r>
            <a:r>
              <a:rPr lang="zh-CN" altLang="en-US" sz="1800" kern="0" spc="-790" dirty="0">
                <a:solidFill>
                  <a:srgbClr val="002060">
                    <a:alpha val="100000"/>
                  </a:srgbClr>
                </a:solidFill>
                <a:latin typeface="Wingdings" panose="05000000000000000000"/>
                <a:ea typeface="Wingdings" panose="05000000000000000000"/>
                <a:cs typeface="Wingdings" panose="05000000000000000000"/>
              </a:rPr>
              <a:t> </a:t>
            </a:r>
            <a:r>
              <a:rPr lang="zh-CN" altLang="en-US" sz="1800" kern="0" spc="-10" dirty="0">
                <a:solidFill>
                  <a:srgbClr val="00206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本品为</a:t>
            </a:r>
            <a:r>
              <a:rPr lang="zh-CN" altLang="en-US" sz="1800" b="1" u="sng" kern="0" spc="-3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艾司奥美拉唑镁</a:t>
            </a:r>
            <a:r>
              <a:rPr lang="zh-CN" altLang="en-US" sz="1800" kern="0" spc="-10" dirty="0">
                <a:solidFill>
                  <a:srgbClr val="00206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与</a:t>
            </a:r>
            <a:r>
              <a:rPr lang="zh-CN" altLang="en-US" sz="1800" b="1" u="sng" kern="0" spc="-3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碳酸氢钠</a:t>
            </a:r>
            <a:r>
              <a:rPr lang="zh-CN" altLang="en-US" sz="1800" kern="0" spc="-10" dirty="0">
                <a:solidFill>
                  <a:srgbClr val="00206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的复方制剂，可显著缓解与控制患者胃酸相关症状</a:t>
            </a:r>
            <a:r>
              <a:rPr lang="zh-CN" altLang="en-US" sz="1800" b="1" kern="0" spc="-10" dirty="0">
                <a:solidFill>
                  <a:srgbClr val="00206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02000"/>
              </a:lnSpc>
            </a:pPr>
            <a:endParaRPr lang="zh-CN" altLang="en-US" sz="900" dirty="0">
              <a:latin typeface="Arial" panose="020B0604020202020204"/>
              <a:ea typeface="Arial" panose="020B0604020202020204"/>
              <a:cs typeface="Arial" panose="020B0604020202020204"/>
            </a:endParaRPr>
          </a:p>
          <a:p>
            <a:pPr algn="l" rtl="0" eaLnBrk="0">
              <a:lnSpc>
                <a:spcPct val="9000"/>
              </a:lnSpc>
            </a:pPr>
            <a:endParaRPr lang="zh-CN" altLang="en-US" sz="100" dirty="0">
              <a:latin typeface="Arial" panose="020B0604020202020204"/>
              <a:ea typeface="Arial" panose="020B0604020202020204"/>
              <a:cs typeface="Arial" panose="020B0604020202020204"/>
            </a:endParaRPr>
          </a:p>
          <a:p>
            <a:pPr marL="216535" algn="l" rtl="0" eaLnBrk="0">
              <a:lnSpc>
                <a:spcPct val="101000"/>
              </a:lnSpc>
            </a:pPr>
            <a:r>
              <a:rPr lang="en-US" altLang="zh-CN" sz="1800" b="1" kern="0" spc="-20" dirty="0">
                <a:solidFill>
                  <a:srgbClr val="002060">
                    <a:alpha val="100000"/>
                  </a:srgbClr>
                </a:solidFill>
                <a:latin typeface="Wingdings" panose="05000000000000000000"/>
                <a:ea typeface="Wingdings" panose="05000000000000000000"/>
                <a:cs typeface="Wingdings" panose="05000000000000000000"/>
              </a:rPr>
              <a:t>l</a:t>
            </a:r>
            <a:r>
              <a:rPr lang="zh-CN" altLang="en-US" sz="1800" kern="0" spc="-860" dirty="0">
                <a:solidFill>
                  <a:srgbClr val="002060">
                    <a:alpha val="100000"/>
                  </a:srgbClr>
                </a:solidFill>
                <a:latin typeface="Wingdings" panose="05000000000000000000"/>
                <a:ea typeface="Wingdings" panose="05000000000000000000"/>
                <a:cs typeface="Wingdings" panose="05000000000000000000"/>
              </a:rPr>
              <a:t> </a:t>
            </a:r>
            <a:r>
              <a:rPr lang="zh-CN" altLang="en-US" sz="1800" kern="0" spc="-20" dirty="0">
                <a:solidFill>
                  <a:srgbClr val="00206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可弥补现行医保目录内无</a:t>
            </a:r>
            <a:r>
              <a:rPr lang="zh-CN" altLang="en-US" sz="1800" b="1" u="sng" kern="0" spc="-3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优质复方</a:t>
            </a:r>
            <a:r>
              <a:rPr lang="zh-CN" altLang="en-US" sz="1800" b="1" u="sng" kern="0" spc="-30" dirty="0">
                <a:solidFill>
                  <a:srgbClr val="00206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u="sng" kern="0" spc="-3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迅速起效</a:t>
            </a:r>
            <a:r>
              <a:rPr lang="zh-CN" altLang="en-US" sz="1800" b="1" u="sng" kern="0" spc="-30" dirty="0">
                <a:solidFill>
                  <a:srgbClr val="00206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u="sng" kern="0" spc="-3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长久起效</a:t>
            </a:r>
            <a:r>
              <a:rPr lang="zh-CN" altLang="en-US" sz="1800" b="1" u="sng" kern="0" spc="-30" dirty="0">
                <a:solidFill>
                  <a:srgbClr val="00206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u="sng" kern="0" spc="-3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稳定起效</a:t>
            </a:r>
            <a:r>
              <a:rPr lang="zh-CN" altLang="en-US" sz="1800" b="1" u="sng" kern="0" spc="-30" dirty="0">
                <a:solidFill>
                  <a:srgbClr val="00206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u="sng" kern="0" spc="-3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高依从性</a:t>
            </a:r>
            <a:r>
              <a:rPr lang="zh-CN" altLang="en-US" sz="1800" kern="0" spc="-30" dirty="0">
                <a:solidFill>
                  <a:srgbClr val="00206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的</a:t>
            </a:r>
            <a:r>
              <a:rPr lang="en-US" altLang="zh-CN" sz="1800" kern="0" spc="-30" dirty="0">
                <a:solidFill>
                  <a:srgbClr val="00206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PPI</a:t>
            </a:r>
            <a:r>
              <a:rPr lang="zh-CN" altLang="en-US" sz="1800" kern="0" spc="-30" dirty="0">
                <a:solidFill>
                  <a:srgbClr val="00206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类制剂的不足。</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10"/>
          <p:cNvSpPr/>
          <p:nvPr/>
        </p:nvSpPr>
        <p:spPr>
          <a:xfrm>
            <a:off x="431083" y="242570"/>
            <a:ext cx="9831705" cy="523240"/>
          </a:xfrm>
          <a:prstGeom prst="rect">
            <a:avLst/>
          </a:prstGeom>
          <a:noFill/>
          <a:ln w="0" cap="flat">
            <a:noFill/>
            <a:prstDash val="solid"/>
            <a:miter lim="0"/>
          </a:ln>
        </p:spPr>
        <p:txBody>
          <a:bodyPr vert="horz" wrap="square" lIns="0" tIns="0" rIns="0" bIns="0"/>
          <a:lstStyle/>
          <a:p>
            <a:pPr algn="l" rtl="0" eaLnBrk="0">
              <a:lnSpc>
                <a:spcPct val="71000"/>
              </a:lnSpc>
            </a:pPr>
            <a:endParaRPr sz="100" dirty="0">
              <a:solidFill>
                <a:srgbClr val="FF0000"/>
              </a:solidFill>
              <a:latin typeface="Arial" panose="020B0604020202020204"/>
              <a:ea typeface="Arial" panose="020B0604020202020204"/>
              <a:cs typeface="Arial" panose="020B0604020202020204"/>
            </a:endParaRPr>
          </a:p>
          <a:p>
            <a:pPr marL="12700" algn="l" rtl="0" eaLnBrk="0">
              <a:lnSpc>
                <a:spcPct val="91000"/>
              </a:lnSpc>
            </a:pPr>
            <a:r>
              <a:rPr sz="3600" b="1" kern="0"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新一代</a:t>
            </a:r>
            <a:r>
              <a:rPr lang="zh-CN" sz="36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复方</a:t>
            </a:r>
            <a:r>
              <a:rPr lang="en-US" sz="2400" b="1" kern="0"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PPI</a:t>
            </a:r>
            <a:r>
              <a:rPr sz="2400" b="1" kern="0"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类药物</a:t>
            </a:r>
            <a:r>
              <a:rPr lang="zh-CN" sz="24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36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优势明显</a:t>
            </a:r>
            <a:endParaRPr lang="zh-CN" sz="36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5" name="表格 4"/>
          <p:cNvGraphicFramePr/>
          <p:nvPr>
            <p:custDataLst>
              <p:tags r:id="rId1"/>
            </p:custDataLst>
          </p:nvPr>
        </p:nvGraphicFramePr>
        <p:xfrm>
          <a:off x="461010" y="940435"/>
          <a:ext cx="11590020" cy="4717415"/>
        </p:xfrm>
        <a:graphic>
          <a:graphicData uri="http://schemas.openxmlformats.org/drawingml/2006/table">
            <a:tbl>
              <a:tblPr/>
              <a:tblGrid>
                <a:gridCol w="692150"/>
                <a:gridCol w="3909695"/>
                <a:gridCol w="1737360"/>
                <a:gridCol w="1212850"/>
                <a:gridCol w="1384935"/>
                <a:gridCol w="2653030"/>
              </a:tblGrid>
              <a:tr h="535305">
                <a:tc>
                  <a:txBody>
                    <a:bodyPr/>
                    <a:lstStyle/>
                    <a:p>
                      <a:pPr indent="0" algn="ctr">
                        <a:buNone/>
                      </a:pPr>
                      <a:r>
                        <a:rPr lang="zh-CN" sz="1200" b="1" dirty="0">
                          <a:solidFill>
                            <a:schemeClr val="bg1"/>
                          </a:solidFill>
                          <a:latin typeface="Arial" panose="020B0604020202020204" pitchFamily="34" charset="0"/>
                          <a:ea typeface="微软雅黑" panose="020B0503020204020204" pitchFamily="34" charset="-122"/>
                        </a:rPr>
                        <a:t>药品</a:t>
                      </a:r>
                      <a:endParaRPr lang="zh-CN" altLang="en-US" sz="1200" b="1" dirty="0">
                        <a:solidFill>
                          <a:schemeClr val="bg1"/>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B9BD5"/>
                    </a:solidFill>
                  </a:tcPr>
                </a:tc>
                <a:tc gridSpan="2">
                  <a:txBody>
                    <a:bodyPr/>
                    <a:lstStyle/>
                    <a:p>
                      <a:pPr indent="0" algn="ctr">
                        <a:buNone/>
                      </a:pPr>
                      <a:r>
                        <a:rPr lang="zh-CN" sz="1400" b="1" dirty="0">
                          <a:solidFill>
                            <a:schemeClr val="bg1"/>
                          </a:solidFill>
                          <a:latin typeface="Arial" panose="020B0604020202020204" pitchFamily="34" charset="0"/>
                          <a:ea typeface="微软雅黑" panose="020B0503020204020204" pitchFamily="34" charset="-122"/>
                        </a:rPr>
                        <a:t>艾司奥美拉唑镁碳酸氢钠胶囊</a:t>
                      </a:r>
                      <a:endParaRPr lang="zh-CN" altLang="en-US" sz="1400" b="1" dirty="0">
                        <a:solidFill>
                          <a:schemeClr val="bg1"/>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B9BD5"/>
                    </a:solid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2">
                  <a:txBody>
                    <a:bodyPr/>
                    <a:lstStyle/>
                    <a:p>
                      <a:pPr indent="0" algn="ctr">
                        <a:lnSpc>
                          <a:spcPct val="140000"/>
                        </a:lnSpc>
                        <a:buNone/>
                      </a:pPr>
                      <a:r>
                        <a:rPr lang="zh-CN" sz="1400" b="1" dirty="0">
                          <a:solidFill>
                            <a:schemeClr val="bg1"/>
                          </a:solidFill>
                          <a:latin typeface="Arial" panose="020B0604020202020204" pitchFamily="34" charset="0"/>
                          <a:ea typeface="微软雅黑" panose="020B0503020204020204" pitchFamily="34" charset="-122"/>
                        </a:rPr>
                        <a:t>奥美拉唑碳酸氢钠干混悬剂(Ⅰ)</a:t>
                      </a:r>
                      <a:r>
                        <a:rPr lang="zh-CN" altLang="en-US" sz="1400" b="1" dirty="0">
                          <a:solidFill>
                            <a:schemeClr val="bg1"/>
                          </a:solidFill>
                          <a:latin typeface="Arial" panose="020B0604020202020204" pitchFamily="34" charset="0"/>
                          <a:ea typeface="微软雅黑" panose="020B0503020204020204" pitchFamily="34" charset="-122"/>
                        </a:rPr>
                        <a:t>奥美拉唑碳酸氢钠胶囊(</a:t>
                      </a:r>
                      <a:r>
                        <a:rPr lang="en-US" altLang="en-US" sz="1400" b="1" dirty="0">
                          <a:solidFill>
                            <a:schemeClr val="bg1"/>
                          </a:solidFill>
                          <a:latin typeface="Arial" panose="020B0604020202020204" pitchFamily="34" charset="0"/>
                          <a:ea typeface="微软雅黑" panose="020B0503020204020204" pitchFamily="34" charset="-122"/>
                        </a:rPr>
                        <a:t>Ⅱ)</a:t>
                      </a:r>
                      <a:endParaRPr lang="en-US" altLang="en-US" sz="1400" b="1" dirty="0">
                        <a:solidFill>
                          <a:schemeClr val="bg1"/>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B9BD5"/>
                    </a:solid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p>
                      <a:pPr indent="0" algn="ctr">
                        <a:buNone/>
                      </a:pPr>
                      <a:r>
                        <a:rPr lang="zh-CN" sz="1400" b="1" dirty="0">
                          <a:solidFill>
                            <a:schemeClr val="bg1"/>
                          </a:solidFill>
                          <a:latin typeface="Arial" panose="020B0604020202020204" pitchFamily="34" charset="0"/>
                          <a:ea typeface="微软雅黑" panose="020B0503020204020204" pitchFamily="34" charset="-122"/>
                        </a:rPr>
                        <a:t>艾司奥美拉唑镁肠溶片</a:t>
                      </a:r>
                      <a:endParaRPr lang="zh-CN" altLang="en-US" sz="1400" b="1" dirty="0">
                        <a:solidFill>
                          <a:schemeClr val="bg1"/>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B9BD5"/>
                    </a:solidFill>
                  </a:tcPr>
                </a:tc>
              </a:tr>
              <a:tr h="446405">
                <a:tc>
                  <a:txBody>
                    <a:bodyPr/>
                    <a:lstStyle/>
                    <a:p>
                      <a:pPr indent="0" algn="ctr">
                        <a:buNone/>
                      </a:pPr>
                      <a:r>
                        <a:rPr lang="zh-CN" sz="1200" b="1" dirty="0">
                          <a:solidFill>
                            <a:srgbClr val="000000"/>
                          </a:solidFill>
                          <a:latin typeface="Arial" panose="020B0604020202020204" pitchFamily="34" charset="0"/>
                          <a:ea typeface="微软雅黑" panose="020B0503020204020204" pitchFamily="34" charset="-122"/>
                        </a:rPr>
                        <a:t>成分</a:t>
                      </a:r>
                      <a:endParaRPr lang="zh-CN" altLang="en-US" sz="1200" b="1" dirty="0">
                        <a:solidFill>
                          <a:srgbClr val="000000"/>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lang="zh-CN" sz="1100" b="0" dirty="0">
                          <a:solidFill>
                            <a:srgbClr val="000000"/>
                          </a:solidFill>
                          <a:latin typeface="Arial" panose="020B0604020202020204" pitchFamily="34" charset="0"/>
                          <a:ea typeface="微软雅黑" panose="020B0503020204020204" pitchFamily="34" charset="-122"/>
                        </a:rPr>
                        <a:t>艾司奥美拉唑镁</a:t>
                      </a:r>
                      <a:endParaRPr lang="zh-CN" altLang="en-US" sz="1100" b="0" dirty="0">
                        <a:solidFill>
                          <a:srgbClr val="000000"/>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solidFill>
                      <a:schemeClr val="bg1"/>
                    </a:solidFill>
                  </a:tcPr>
                </a:tc>
                <a:tc>
                  <a:txBody>
                    <a:bodyPr/>
                    <a:lstStyle/>
                    <a:p>
                      <a:pPr indent="0" algn="ctr">
                        <a:buNone/>
                      </a:pPr>
                      <a:r>
                        <a:rPr lang="zh-CN" sz="1100" b="0" dirty="0">
                          <a:solidFill>
                            <a:srgbClr val="000000"/>
                          </a:solidFill>
                          <a:latin typeface="Arial" panose="020B0604020202020204" pitchFamily="34" charset="0"/>
                          <a:ea typeface="微软雅黑" panose="020B0503020204020204" pitchFamily="34" charset="-122"/>
                        </a:rPr>
                        <a:t>碳酸氢钠</a:t>
                      </a:r>
                      <a:endParaRPr lang="zh-CN" altLang="en-US" sz="1100" b="0" dirty="0">
                        <a:solidFill>
                          <a:srgbClr val="000000"/>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buNone/>
                      </a:pPr>
                      <a:r>
                        <a:rPr lang="zh-CN" sz="1100" b="0" dirty="0">
                          <a:solidFill>
                            <a:srgbClr val="000000"/>
                          </a:solidFill>
                          <a:latin typeface="Arial" panose="020B0604020202020204" pitchFamily="34" charset="0"/>
                          <a:ea typeface="微软雅黑" panose="020B0503020204020204" pitchFamily="34" charset="-122"/>
                        </a:rPr>
                        <a:t>奥美拉唑</a:t>
                      </a:r>
                      <a:endParaRPr lang="zh-CN" altLang="en-US" sz="1100" b="0" dirty="0">
                        <a:solidFill>
                          <a:srgbClr val="000000"/>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lang="zh-CN" sz="1100" b="0" dirty="0">
                          <a:solidFill>
                            <a:srgbClr val="000000"/>
                          </a:solidFill>
                          <a:latin typeface="Arial" panose="020B0604020202020204" pitchFamily="34" charset="0"/>
                          <a:ea typeface="微软雅黑" panose="020B0503020204020204" pitchFamily="34" charset="-122"/>
                        </a:rPr>
                        <a:t>碳酸氢钠</a:t>
                      </a:r>
                      <a:endParaRPr lang="zh-CN" altLang="en-US" sz="1100" b="0" dirty="0">
                        <a:solidFill>
                          <a:srgbClr val="000000"/>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ctr">
                        <a:buNone/>
                      </a:pPr>
                      <a:r>
                        <a:rPr lang="zh-CN" sz="1100" b="0" dirty="0">
                          <a:solidFill>
                            <a:srgbClr val="000000"/>
                          </a:solidFill>
                          <a:latin typeface="Arial" panose="020B0604020202020204" pitchFamily="34" charset="0"/>
                          <a:ea typeface="微软雅黑" panose="020B0503020204020204" pitchFamily="34" charset="-122"/>
                        </a:rPr>
                        <a:t>艾司奥美拉唑镁</a:t>
                      </a:r>
                      <a:endParaRPr lang="zh-CN" altLang="en-US" sz="1100" b="0" dirty="0">
                        <a:solidFill>
                          <a:srgbClr val="000000"/>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7930">
                <a:tc>
                  <a:txBody>
                    <a:bodyPr/>
                    <a:lstStyle/>
                    <a:p>
                      <a:pPr indent="0" algn="ctr">
                        <a:buNone/>
                      </a:pPr>
                      <a:r>
                        <a:rPr lang="zh-CN" sz="1200" b="1" dirty="0">
                          <a:solidFill>
                            <a:srgbClr val="000000"/>
                          </a:solidFill>
                          <a:latin typeface="Arial" panose="020B0604020202020204" pitchFamily="34" charset="0"/>
                          <a:ea typeface="微软雅黑" panose="020B0503020204020204" pitchFamily="34" charset="-122"/>
                        </a:rPr>
                        <a:t>成分特点</a:t>
                      </a:r>
                      <a:endParaRPr lang="zh-CN" altLang="en-US" sz="1200" b="1" dirty="0">
                        <a:solidFill>
                          <a:srgbClr val="000000"/>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l">
                        <a:lnSpc>
                          <a:spcPct val="150000"/>
                        </a:lnSpc>
                        <a:buNone/>
                      </a:pPr>
                      <a:r>
                        <a:rPr lang="zh-CN" sz="1000" b="0" dirty="0">
                          <a:solidFill>
                            <a:srgbClr val="000000"/>
                          </a:solidFill>
                          <a:latin typeface="Arial" panose="020B0604020202020204" pitchFamily="34" charset="0"/>
                          <a:ea typeface="微软雅黑" panose="020B0503020204020204" pitchFamily="34" charset="-122"/>
                        </a:rPr>
                        <a:t>第二代PPIs，奥美拉唑S-异构体，相较奥美拉唑（外消旋体），</a:t>
                      </a:r>
                      <a:r>
                        <a:rPr lang="zh-CN" sz="1000" b="1" dirty="0">
                          <a:solidFill>
                            <a:schemeClr val="tx1"/>
                          </a:solidFill>
                          <a:latin typeface="Arial" panose="020B0604020202020204" pitchFamily="34" charset="0"/>
                          <a:ea typeface="微软雅黑" panose="020B0503020204020204" pitchFamily="34" charset="-122"/>
                        </a:rPr>
                        <a:t>起效更快</a:t>
                      </a:r>
                      <a:r>
                        <a:rPr lang="zh-CN" sz="1000" b="0" dirty="0">
                          <a:solidFill>
                            <a:schemeClr val="tx1"/>
                          </a:solidFill>
                          <a:latin typeface="Arial" panose="020B0604020202020204" pitchFamily="34" charset="0"/>
                          <a:ea typeface="微软雅黑" panose="020B0503020204020204" pitchFamily="34" charset="-122"/>
                        </a:rPr>
                        <a:t>，</a:t>
                      </a:r>
                      <a:r>
                        <a:rPr lang="zh-CN" sz="1000" b="1" dirty="0">
                          <a:solidFill>
                            <a:schemeClr val="tx1"/>
                          </a:solidFill>
                          <a:latin typeface="Arial" panose="020B0604020202020204" pitchFamily="34" charset="0"/>
                          <a:ea typeface="微软雅黑" panose="020B0503020204020204" pitchFamily="34" charset="-122"/>
                        </a:rPr>
                        <a:t>效果更好，抑酸更持久，受CYP2C19基因多态性的影响更小，个体差异更小，药物相互作用更少</a:t>
                      </a:r>
                      <a:endParaRPr lang="zh-CN" altLang="en-US" sz="1000" b="1" dirty="0">
                        <a:solidFill>
                          <a:schemeClr val="tx1"/>
                        </a:solidFill>
                        <a:latin typeface="Arial" panose="020B0604020202020204" pitchFamily="34" charset="0"/>
                        <a:ea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a:txBody>
                    <a:bodyPr/>
                    <a:lstStyle/>
                    <a:p>
                      <a:pPr indent="0" algn="l">
                        <a:lnSpc>
                          <a:spcPct val="150000"/>
                        </a:lnSpc>
                        <a:buNone/>
                      </a:pPr>
                      <a:r>
                        <a:rPr lang="zh-CN" sz="1000" b="0" dirty="0">
                          <a:solidFill>
                            <a:srgbClr val="000000"/>
                          </a:solidFill>
                          <a:latin typeface="Arial" panose="020B0604020202020204" pitchFamily="34" charset="0"/>
                          <a:ea typeface="微软雅黑" panose="020B0503020204020204" pitchFamily="34" charset="-122"/>
                        </a:rPr>
                        <a:t>中和胃酸，提高胃内pH值，</a:t>
                      </a:r>
                      <a:r>
                        <a:rPr lang="zh-CN" sz="1000" b="1" dirty="0">
                          <a:solidFill>
                            <a:schemeClr val="tx1"/>
                          </a:solidFill>
                          <a:latin typeface="Arial" panose="020B0604020202020204" pitchFamily="34" charset="0"/>
                          <a:ea typeface="微软雅黑" panose="020B0503020204020204" pitchFamily="34" charset="-122"/>
                        </a:rPr>
                        <a:t>激活机体静息态质子泵</a:t>
                      </a:r>
                      <a:endParaRPr lang="zh-CN" altLang="en-US" sz="1000" b="1" dirty="0">
                        <a:solidFill>
                          <a:schemeClr val="tx1"/>
                        </a:solidFill>
                        <a:latin typeface="Arial" panose="020B0604020202020204" pitchFamily="34" charset="0"/>
                        <a:ea typeface="微软雅黑" panose="020B0503020204020204" pitchFamily="34" charset="-122"/>
                      </a:endParaRPr>
                    </a:p>
                  </a:txBody>
                  <a:tcPr marL="12700" marR="12700" marT="12700" anchor="ctr">
                    <a:lnL w="12700">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indent="0" algn="ctr">
                        <a:lnSpc>
                          <a:spcPct val="150000"/>
                        </a:lnSpc>
                        <a:buNone/>
                      </a:pPr>
                      <a:r>
                        <a:rPr lang="zh-CN" sz="1000" b="0" dirty="0">
                          <a:solidFill>
                            <a:srgbClr val="000000"/>
                          </a:solidFill>
                          <a:latin typeface="Arial" panose="020B0604020202020204" pitchFamily="34" charset="0"/>
                          <a:ea typeface="微软雅黑" panose="020B0503020204020204" pitchFamily="34" charset="-122"/>
                        </a:rPr>
                        <a:t>第一代</a:t>
                      </a:r>
                      <a:endParaRPr lang="en-US" altLang="zh-CN" sz="1000" b="0" dirty="0">
                        <a:solidFill>
                          <a:srgbClr val="000000"/>
                        </a:solidFill>
                        <a:latin typeface="Arial" panose="020B0604020202020204" pitchFamily="34" charset="0"/>
                        <a:ea typeface="微软雅黑" panose="020B0503020204020204" pitchFamily="34" charset="-122"/>
                      </a:endParaRPr>
                    </a:p>
                    <a:p>
                      <a:pPr indent="0" algn="ctr">
                        <a:lnSpc>
                          <a:spcPct val="150000"/>
                        </a:lnSpc>
                        <a:buNone/>
                      </a:pPr>
                      <a:r>
                        <a:rPr lang="zh-CN" sz="1000" b="0" dirty="0">
                          <a:solidFill>
                            <a:srgbClr val="000000"/>
                          </a:solidFill>
                          <a:latin typeface="Arial" panose="020B0604020202020204" pitchFamily="34" charset="0"/>
                          <a:ea typeface="微软雅黑" panose="020B0503020204020204" pitchFamily="34" charset="-122"/>
                        </a:rPr>
                        <a:t>第一个PPIs</a:t>
                      </a:r>
                      <a:endParaRPr lang="zh-CN" altLang="en-US" sz="1000" b="0" dirty="0">
                        <a:solidFill>
                          <a:srgbClr val="000000"/>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l">
                        <a:lnSpc>
                          <a:spcPct val="150000"/>
                        </a:lnSpc>
                        <a:buNone/>
                      </a:pPr>
                      <a:r>
                        <a:rPr lang="zh-CN" sz="1000" b="0" dirty="0">
                          <a:solidFill>
                            <a:srgbClr val="000000"/>
                          </a:solidFill>
                          <a:latin typeface="Arial" panose="020B0604020202020204" pitchFamily="34" charset="0"/>
                          <a:ea typeface="微软雅黑" panose="020B0503020204020204" pitchFamily="34" charset="-122"/>
                        </a:rPr>
                        <a:t>与艾司奥美拉唑镁碳酸氢钠胶囊相关内容一致</a:t>
                      </a:r>
                      <a:endParaRPr lang="zh-CN" altLang="en-US" sz="1000" b="0" dirty="0">
                        <a:solidFill>
                          <a:srgbClr val="000000"/>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indent="0" algn="l">
                        <a:lnSpc>
                          <a:spcPct val="150000"/>
                        </a:lnSpc>
                        <a:buNone/>
                      </a:pPr>
                      <a:r>
                        <a:rPr lang="zh-CN" sz="1000" b="0" dirty="0">
                          <a:solidFill>
                            <a:srgbClr val="000000"/>
                          </a:solidFill>
                          <a:latin typeface="Arial" panose="020B0604020202020204" pitchFamily="34" charset="0"/>
                          <a:ea typeface="微软雅黑" panose="020B0503020204020204" pitchFamily="34" charset="-122"/>
                        </a:rPr>
                        <a:t>与艾司奥美拉唑镁碳酸氢钠胶囊相关内容一致</a:t>
                      </a:r>
                      <a:endParaRPr lang="zh-CN" altLang="en-US" sz="1000" b="0" dirty="0">
                        <a:solidFill>
                          <a:srgbClr val="000000"/>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6805">
                <a:tc>
                  <a:txBody>
                    <a:bodyPr/>
                    <a:lstStyle/>
                    <a:p>
                      <a:pPr indent="0" algn="ctr">
                        <a:buNone/>
                      </a:pPr>
                      <a:r>
                        <a:rPr lang="zh-CN" sz="1200" b="1" dirty="0">
                          <a:solidFill>
                            <a:srgbClr val="000000"/>
                          </a:solidFill>
                          <a:latin typeface="Arial" panose="020B0604020202020204" pitchFamily="34" charset="0"/>
                          <a:ea typeface="微软雅黑" panose="020B0503020204020204" pitchFamily="34" charset="-122"/>
                        </a:rPr>
                        <a:t>复方特点</a:t>
                      </a:r>
                      <a:endParaRPr lang="zh-CN" altLang="en-US" sz="1200" b="1" dirty="0">
                        <a:solidFill>
                          <a:srgbClr val="000000"/>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indent="0" algn="l">
                        <a:lnSpc>
                          <a:spcPct val="150000"/>
                        </a:lnSpc>
                        <a:buNone/>
                      </a:pPr>
                      <a:r>
                        <a:rPr lang="zh-CN" sz="1000" b="0" dirty="0">
                          <a:solidFill>
                            <a:srgbClr val="000000"/>
                          </a:solidFill>
                          <a:latin typeface="Arial" panose="020B0604020202020204" pitchFamily="34" charset="0"/>
                          <a:ea typeface="微软雅黑" panose="020B0503020204020204" pitchFamily="34" charset="-122"/>
                        </a:rPr>
                        <a:t>碳酸氢钠与艾司奥美拉唑镁按比例充分混合，形成</a:t>
                      </a:r>
                      <a:r>
                        <a:rPr lang="zh-CN" sz="1000" b="1" dirty="0">
                          <a:solidFill>
                            <a:schemeClr val="tx1"/>
                          </a:solidFill>
                          <a:latin typeface="Arial" panose="020B0604020202020204" pitchFamily="34" charset="0"/>
                          <a:ea typeface="微软雅黑" panose="020B0503020204020204" pitchFamily="34" charset="-122"/>
                        </a:rPr>
                        <a:t>“包衣”</a:t>
                      </a:r>
                      <a:r>
                        <a:rPr lang="zh-CN" sz="1000" dirty="0">
                          <a:solidFill>
                            <a:srgbClr val="000000"/>
                          </a:solidFill>
                          <a:latin typeface="Arial" panose="020B0604020202020204" pitchFamily="34" charset="0"/>
                          <a:ea typeface="微软雅黑" panose="020B0503020204020204" pitchFamily="34" charset="-122"/>
                        </a:rPr>
                        <a:t>效果</a:t>
                      </a:r>
                      <a:r>
                        <a:rPr lang="zh-CN" sz="1000" b="0" dirty="0">
                          <a:solidFill>
                            <a:srgbClr val="000000"/>
                          </a:solidFill>
                          <a:latin typeface="Arial" panose="020B0604020202020204" pitchFamily="34" charset="0"/>
                          <a:ea typeface="微软雅黑" panose="020B0503020204020204" pitchFamily="34" charset="-122"/>
                        </a:rPr>
                        <a:t>，避免艾司奥美拉唑镁在胃内酸性环境中被降解破坏，</a:t>
                      </a:r>
                      <a:r>
                        <a:rPr lang="zh-CN" sz="1000" b="1" dirty="0">
                          <a:solidFill>
                            <a:schemeClr val="tx1"/>
                          </a:solidFill>
                          <a:latin typeface="Arial" panose="020B0604020202020204" pitchFamily="34" charset="0"/>
                          <a:ea typeface="微软雅黑" panose="020B0503020204020204" pitchFamily="34" charset="-122"/>
                        </a:rPr>
                        <a:t>实现胃溶</a:t>
                      </a:r>
                      <a:r>
                        <a:rPr lang="zh-CN" sz="1000" b="0" dirty="0">
                          <a:solidFill>
                            <a:srgbClr val="000000"/>
                          </a:solidFill>
                          <a:latin typeface="Arial" panose="020B0604020202020204" pitchFamily="34" charset="0"/>
                          <a:ea typeface="微软雅黑" panose="020B0503020204020204" pitchFamily="34" charset="-122"/>
                        </a:rPr>
                        <a:t>；同时</a:t>
                      </a:r>
                      <a:r>
                        <a:rPr lang="zh-CN" sz="1000" dirty="0">
                          <a:solidFill>
                            <a:srgbClr val="000000"/>
                          </a:solidFill>
                          <a:latin typeface="Arial" panose="020B0604020202020204" pitchFamily="34" charset="0"/>
                          <a:ea typeface="微软雅黑" panose="020B0503020204020204" pitchFamily="34" charset="-122"/>
                          <a:sym typeface="+mn-ea"/>
                        </a:rPr>
                        <a:t>碳酸氢钠</a:t>
                      </a:r>
                      <a:r>
                        <a:rPr lang="zh-CN" sz="1000" b="0" dirty="0">
                          <a:solidFill>
                            <a:srgbClr val="000000"/>
                          </a:solidFill>
                          <a:latin typeface="Arial" panose="020B0604020202020204" pitchFamily="34" charset="0"/>
                          <a:ea typeface="微软雅黑" panose="020B0503020204020204" pitchFamily="34" charset="-122"/>
                        </a:rPr>
                        <a:t>激活机体静息态质子泵，</a:t>
                      </a:r>
                      <a:r>
                        <a:rPr lang="zh-CN" sz="1000" b="1" dirty="0">
                          <a:solidFill>
                            <a:schemeClr val="tx1"/>
                          </a:solidFill>
                          <a:latin typeface="Arial" panose="020B0604020202020204" pitchFamily="34" charset="0"/>
                          <a:ea typeface="微软雅黑" panose="020B0503020204020204" pitchFamily="34" charset="-122"/>
                        </a:rPr>
                        <a:t>协同增效</a:t>
                      </a:r>
                      <a:r>
                        <a:rPr lang="zh-CN" sz="1000" b="0" dirty="0">
                          <a:solidFill>
                            <a:schemeClr val="tx1"/>
                          </a:solidFill>
                          <a:latin typeface="Arial" panose="020B0604020202020204" pitchFamily="34" charset="0"/>
                          <a:ea typeface="微软雅黑" panose="020B0503020204020204" pitchFamily="34" charset="-122"/>
                        </a:rPr>
                        <a:t>；从而达到</a:t>
                      </a:r>
                      <a:r>
                        <a:rPr lang="zh-CN" sz="1000" b="1" dirty="0">
                          <a:solidFill>
                            <a:schemeClr val="tx1"/>
                          </a:solidFill>
                          <a:latin typeface="Arial" panose="020B0604020202020204" pitchFamily="34" charset="0"/>
                          <a:ea typeface="微软雅黑" panose="020B0503020204020204" pitchFamily="34" charset="-122"/>
                        </a:rPr>
                        <a:t>快速起效、强化抑酸和长久抑酸</a:t>
                      </a:r>
                      <a:r>
                        <a:rPr lang="zh-CN" sz="1000" b="0" dirty="0">
                          <a:solidFill>
                            <a:schemeClr val="tx1"/>
                          </a:solidFill>
                          <a:latin typeface="Arial" panose="020B0604020202020204" pitchFamily="34" charset="0"/>
                          <a:ea typeface="微软雅黑" panose="020B0503020204020204" pitchFamily="34" charset="-122"/>
                        </a:rPr>
                        <a:t>的效果</a:t>
                      </a:r>
                      <a:endParaRPr lang="zh-CN" altLang="en-US" sz="1000" b="0" dirty="0">
                        <a:solidFill>
                          <a:schemeClr val="tx1"/>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chemeClr val="bg1"/>
                    </a:solid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a:solidFill>
                        <a:schemeClr val="tx1"/>
                      </a:solidFill>
                      <a:prstDash val="solid"/>
                    </a:lnB>
                  </a:tcPr>
                </a:tc>
                <a:tc gridSpan="2">
                  <a:txBody>
                    <a:bodyPr/>
                    <a:lstStyle/>
                    <a:p>
                      <a:pPr indent="0" algn="l">
                        <a:lnSpc>
                          <a:spcPct val="150000"/>
                        </a:lnSpc>
                        <a:buNone/>
                      </a:pPr>
                      <a:r>
                        <a:rPr lang="zh-CN" sz="1000" b="0" dirty="0">
                          <a:solidFill>
                            <a:srgbClr val="000000"/>
                          </a:solidFill>
                          <a:latin typeface="Arial" panose="020B0604020202020204" pitchFamily="34" charset="0"/>
                          <a:ea typeface="微软雅黑" panose="020B0503020204020204" pitchFamily="34" charset="-122"/>
                        </a:rPr>
                        <a:t>与艾司奥美拉唑镁碳酸氢钠胶囊相关内容相似</a:t>
                      </a:r>
                      <a:endParaRPr lang="zh-CN" altLang="en-US" sz="1000" b="0" dirty="0">
                        <a:solidFill>
                          <a:srgbClr val="000000"/>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p>
                      <a:pPr indent="0" algn="ctr">
                        <a:lnSpc>
                          <a:spcPct val="150000"/>
                        </a:lnSpc>
                        <a:buNone/>
                      </a:pPr>
                      <a:r>
                        <a:rPr lang="en-US" sz="1000" b="0" dirty="0">
                          <a:solidFill>
                            <a:srgbClr val="000000"/>
                          </a:solidFill>
                          <a:latin typeface="微软雅黑" panose="020B0503020204020204" pitchFamily="34" charset="-122"/>
                        </a:rPr>
                        <a:t>—</a:t>
                      </a:r>
                      <a:endParaRPr lang="en-US" altLang="en-US" sz="1000" b="0" dirty="0">
                        <a:solidFill>
                          <a:srgbClr val="000000"/>
                        </a:solidFill>
                        <a:latin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6605">
                <a:tc>
                  <a:txBody>
                    <a:bodyPr/>
                    <a:lstStyle/>
                    <a:p>
                      <a:pPr indent="0" algn="ctr">
                        <a:buNone/>
                      </a:pPr>
                      <a:r>
                        <a:rPr lang="zh-CN" sz="1200" b="1" dirty="0">
                          <a:solidFill>
                            <a:srgbClr val="000000"/>
                          </a:solidFill>
                          <a:latin typeface="Arial" panose="020B0604020202020204" pitchFamily="34" charset="0"/>
                          <a:ea typeface="微软雅黑" panose="020B0503020204020204" pitchFamily="34" charset="-122"/>
                        </a:rPr>
                        <a:t>剂型特点</a:t>
                      </a:r>
                      <a:endParaRPr lang="zh-CN" altLang="en-US" sz="1200" b="1" dirty="0">
                        <a:solidFill>
                          <a:srgbClr val="000000"/>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indent="0" algn="ctr">
                        <a:lnSpc>
                          <a:spcPct val="150000"/>
                        </a:lnSpc>
                        <a:buNone/>
                      </a:pPr>
                      <a:r>
                        <a:rPr lang="zh-CN" altLang="en-US" sz="1000" b="1" dirty="0">
                          <a:solidFill>
                            <a:schemeClr val="tx1"/>
                          </a:solidFill>
                          <a:latin typeface="Arial" panose="020B0604020202020204" pitchFamily="34" charset="0"/>
                          <a:ea typeface="微软雅黑" panose="020B0503020204020204" pitchFamily="34" charset="-122"/>
                        </a:rPr>
                        <a:t>创新胃溶</a:t>
                      </a:r>
                      <a:r>
                        <a:rPr lang="zh-CN" altLang="en-US" sz="1000" b="0" dirty="0">
                          <a:solidFill>
                            <a:schemeClr val="tx1"/>
                          </a:solidFill>
                          <a:latin typeface="Arial" panose="020B0604020202020204" pitchFamily="34" charset="0"/>
                          <a:ea typeface="微软雅黑" panose="020B0503020204020204" pitchFamily="34" charset="-122"/>
                        </a:rPr>
                        <a:t>、较肠溶片（胶囊）起效迅速，服用简单便携，更易</a:t>
                      </a:r>
                      <a:r>
                        <a:rPr lang="zh-CN" altLang="en-US" sz="1000" b="1" dirty="0">
                          <a:solidFill>
                            <a:schemeClr val="tx1"/>
                          </a:solidFill>
                          <a:latin typeface="Arial" panose="020B0604020202020204" pitchFamily="34" charset="0"/>
                          <a:ea typeface="微软雅黑" panose="020B0503020204020204" pitchFamily="34" charset="-122"/>
                        </a:rPr>
                        <a:t>满足依从性</a:t>
                      </a:r>
                      <a:endParaRPr lang="zh-CN" altLang="en-US" sz="1000" b="1" dirty="0">
                        <a:solidFill>
                          <a:schemeClr val="tx1"/>
                        </a:solidFill>
                        <a:latin typeface="Arial" panose="020B0604020202020204" pitchFamily="34" charset="0"/>
                        <a:ea typeface="微软雅黑" panose="020B0503020204020204" pitchFamily="34" charset="-122"/>
                      </a:endParaRPr>
                    </a:p>
                  </a:txBody>
                  <a:tcPr marL="12700" marR="12700" marT="127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bg1"/>
                    </a:solidFill>
                  </a:tcPr>
                </a:tc>
                <a:tc hMerge="1">
                  <a:tcPr>
                    <a:lnR w="12700">
                      <a:solidFill>
                        <a:schemeClr val="tx1"/>
                      </a:solidFill>
                      <a:prstDash val="solid"/>
                    </a:lnR>
                    <a:lnT w="12700">
                      <a:solidFill>
                        <a:schemeClr val="tx1"/>
                      </a:solidFill>
                      <a:prstDash val="solid"/>
                    </a:lnT>
                    <a:lnB w="12700">
                      <a:solidFill>
                        <a:schemeClr val="tx1"/>
                      </a:solidFill>
                      <a:prstDash val="solid"/>
                    </a:lnB>
                  </a:tcPr>
                </a:tc>
                <a:tc gridSpan="2">
                  <a:txBody>
                    <a:bodyPr/>
                    <a:lstStyle/>
                    <a:p>
                      <a:pPr indent="0" algn="ctr">
                        <a:lnSpc>
                          <a:spcPct val="150000"/>
                        </a:lnSpc>
                        <a:buNone/>
                      </a:pPr>
                      <a:r>
                        <a:rPr lang="zh-CN" sz="1000" b="0" dirty="0">
                          <a:solidFill>
                            <a:srgbClr val="000000"/>
                          </a:solidFill>
                          <a:latin typeface="Arial" panose="020B0604020202020204" pitchFamily="34" charset="0"/>
                          <a:ea typeface="微软雅黑" panose="020B0503020204020204" pitchFamily="34" charset="-122"/>
                        </a:rPr>
                        <a:t>干混悬</a:t>
                      </a:r>
                      <a:r>
                        <a:rPr lang="zh-CN" sz="1000" b="0" dirty="0">
                          <a:solidFill>
                            <a:srgbClr val="000000"/>
                          </a:solidFill>
                          <a:latin typeface="Arial" panose="020B0604020202020204" pitchFamily="34" charset="0"/>
                          <a:ea typeface="微软雅黑" panose="020B0503020204020204" pitchFamily="34" charset="-122"/>
                        </a:rPr>
                        <a:t>剂型对于部分特殊患者易使用</a:t>
                      </a:r>
                      <a:endParaRPr lang="zh-CN" altLang="en-US" sz="1000" b="0" dirty="0">
                        <a:solidFill>
                          <a:srgbClr val="000000"/>
                        </a:solidFill>
                        <a:latin typeface="Arial" panose="020B0604020202020204" pitchFamily="34" charset="0"/>
                        <a:ea typeface="微软雅黑" panose="020B0503020204020204" pitchFamily="34" charset="-122"/>
                      </a:endParaRPr>
                    </a:p>
                  </a:txBody>
                  <a:tcPr marL="12700" marR="12700" marT="12700" anchor="ctr">
                    <a:lnL w="12700">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p>
                      <a:pPr indent="0" algn="l">
                        <a:lnSpc>
                          <a:spcPct val="150000"/>
                        </a:lnSpc>
                        <a:buNone/>
                      </a:pPr>
                      <a:r>
                        <a:rPr lang="zh-CN" sz="1000" b="0" dirty="0">
                          <a:solidFill>
                            <a:srgbClr val="000000"/>
                          </a:solidFill>
                          <a:latin typeface="Arial" panose="020B0604020202020204" pitchFamily="34" charset="0"/>
                          <a:ea typeface="微软雅黑" panose="020B0503020204020204" pitchFamily="34" charset="-122"/>
                        </a:rPr>
                        <a:t>与艾司奥美拉唑镁碳酸氢钠胶囊相关内容一致</a:t>
                      </a:r>
                      <a:endParaRPr lang="zh-CN" altLang="en-US" sz="1000" b="0" dirty="0">
                        <a:solidFill>
                          <a:srgbClr val="000000"/>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365">
                <a:tc>
                  <a:txBody>
                    <a:bodyPr/>
                    <a:lstStyle/>
                    <a:p>
                      <a:pPr indent="0" algn="ctr">
                        <a:buNone/>
                      </a:pPr>
                      <a:r>
                        <a:rPr lang="zh-CN" altLang="en-US" sz="1200" b="1" dirty="0">
                          <a:solidFill>
                            <a:srgbClr val="000000"/>
                          </a:solidFill>
                          <a:latin typeface="Arial" panose="020B0604020202020204" pitchFamily="34" charset="0"/>
                          <a:ea typeface="微软雅黑" panose="020B0503020204020204" pitchFamily="34" charset="-122"/>
                        </a:rPr>
                        <a:t>医保属性</a:t>
                      </a:r>
                      <a:endParaRPr lang="zh-CN" altLang="en-US" sz="1200" b="1" dirty="0">
                        <a:solidFill>
                          <a:srgbClr val="000000"/>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indent="0" algn="ctr">
                        <a:buNone/>
                      </a:pPr>
                      <a:r>
                        <a:rPr lang="zh-CN" altLang="en-US" sz="1600" b="1" dirty="0">
                          <a:solidFill>
                            <a:srgbClr val="FF0000"/>
                          </a:solidFill>
                          <a:latin typeface="Arial" panose="020B0604020202020204" pitchFamily="34" charset="0"/>
                          <a:ea typeface="微软雅黑" panose="020B0503020204020204" pitchFamily="34" charset="-122"/>
                        </a:rPr>
                        <a:t>非医保</a:t>
                      </a:r>
                      <a:endParaRPr lang="zh-CN" altLang="en-US" sz="1600" b="1" dirty="0">
                        <a:solidFill>
                          <a:srgbClr val="FF0000"/>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prstDash val="soli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lnR w="12700" cap="flat" cmpd="sng" algn="ctr">
                      <a:solidFill>
                        <a:schemeClr val="tx1"/>
                      </a:solidFill>
                      <a:prstDash val="solid"/>
                      <a:round/>
                      <a:headEnd type="none" w="med" len="med"/>
                      <a:tailEnd type="none" w="med" len="med"/>
                    </a:lnR>
                    <a:lnT w="12700">
                      <a:solidFill>
                        <a:schemeClr val="tx1"/>
                      </a:solidFill>
                      <a:prstDash val="solid"/>
                    </a:lnT>
                    <a:lnB w="12700" cap="flat" cmpd="sng" algn="ctr">
                      <a:solidFill>
                        <a:schemeClr val="tx1"/>
                      </a:solidFill>
                      <a:prstDash val="solid"/>
                      <a:round/>
                      <a:headEnd type="none" w="med" len="med"/>
                      <a:tailEnd type="none" w="med" len="med"/>
                    </a:lnB>
                  </a:tcPr>
                </a:tc>
                <a:tc gridSpan="2">
                  <a:txBody>
                    <a:bodyPr/>
                    <a:lstStyle/>
                    <a:p>
                      <a:pPr indent="0" algn="ctr">
                        <a:buNone/>
                      </a:pPr>
                      <a:r>
                        <a:rPr lang="zh-CN" altLang="en-US" sz="1600" b="1" dirty="0">
                          <a:solidFill>
                            <a:srgbClr val="FF0000"/>
                          </a:solidFill>
                          <a:latin typeface="Arial" panose="020B0604020202020204" pitchFamily="34" charset="0"/>
                          <a:ea typeface="微软雅黑" panose="020B0503020204020204" pitchFamily="34" charset="-122"/>
                        </a:rPr>
                        <a:t>医保</a:t>
                      </a:r>
                      <a:endParaRPr lang="zh-CN" altLang="en-US" sz="1600" b="1" dirty="0">
                        <a:solidFill>
                          <a:srgbClr val="FF0000"/>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buNone/>
                      </a:pPr>
                      <a:r>
                        <a:rPr lang="zh-CN" altLang="en-US" sz="1600" b="1" dirty="0">
                          <a:solidFill>
                            <a:srgbClr val="FF0000"/>
                          </a:solidFill>
                          <a:latin typeface="Arial" panose="020B0604020202020204" pitchFamily="34" charset="0"/>
                          <a:ea typeface="微软雅黑" panose="020B0503020204020204" pitchFamily="34" charset="-122"/>
                        </a:rPr>
                        <a:t>医保</a:t>
                      </a:r>
                      <a:endParaRPr lang="zh-CN" altLang="en-US" sz="1600" b="1" dirty="0">
                        <a:solidFill>
                          <a:srgbClr val="FF0000"/>
                        </a:solidFill>
                        <a:latin typeface="Arial" panose="020B0604020202020204" pitchFamily="34" charset="0"/>
                        <a:ea typeface="微软雅黑" panose="020B0503020204020204" pitchFamily="34" charset="-122"/>
                      </a:endParaRPr>
                    </a:p>
                  </a:txBody>
                  <a:tcPr marL="12700" marR="12700" marT="12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文本框 1"/>
          <p:cNvSpPr txBox="1"/>
          <p:nvPr/>
        </p:nvSpPr>
        <p:spPr>
          <a:xfrm>
            <a:off x="86360" y="6519545"/>
            <a:ext cx="11467465" cy="311785"/>
          </a:xfrm>
          <a:prstGeom prst="rect">
            <a:avLst/>
          </a:prstGeom>
          <a:noFill/>
        </p:spPr>
        <p:txBody>
          <a:bodyPr wrap="square" rtlCol="0">
            <a:noAutofit/>
          </a:bodyPr>
          <a:lstStyle/>
          <a:p>
            <a:pPr>
              <a:lnSpc>
                <a:spcPct val="90000"/>
              </a:lnSpc>
            </a:pPr>
            <a:r>
              <a:rPr sz="7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700" dirty="0" err="1">
                <a:latin typeface="微软雅黑" panose="020B0503020204020204" pitchFamily="34" charset="-122"/>
                <a:ea typeface="微软雅黑" panose="020B0503020204020204" pitchFamily="34" charset="-122"/>
                <a:cs typeface="微软雅黑" panose="020B0503020204020204" pitchFamily="34" charset="-122"/>
                <a:sym typeface="+mn-ea"/>
              </a:rPr>
              <a:t>蒲强红,吕秋菊</a:t>
            </a:r>
            <a:r>
              <a:rPr sz="700" dirty="0">
                <a:latin typeface="微软雅黑" panose="020B0503020204020204" pitchFamily="34" charset="-122"/>
                <a:ea typeface="微软雅黑" panose="020B0503020204020204" pitchFamily="34" charset="-122"/>
                <a:cs typeface="微软雅黑" panose="020B0503020204020204" pitchFamily="34" charset="-122"/>
                <a:sym typeface="+mn-ea"/>
              </a:rPr>
              <a:t>. 中国人群中CYP2C19基因多态性对质子泵抑制药治疗消化性溃疡疗效影响的Meta分析[J]. 中国药师,2017,20(9):1596-1600.</a:t>
            </a:r>
            <a:endParaRPr sz="7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zh-CN" altLang="en-US" sz="700" dirty="0">
                <a:latin typeface="微软雅黑" panose="020B0503020204020204" pitchFamily="34" charset="-122"/>
                <a:ea typeface="微软雅黑" panose="020B0503020204020204" pitchFamily="34" charset="-122"/>
                <a:cs typeface="微软雅黑" panose="020B0503020204020204" pitchFamily="34" charset="-122"/>
                <a:sym typeface="+mn-ea"/>
              </a:rPr>
              <a:t>中国药学会医院药学专业委员会,中华医学会消化病学分会,《质子泵抑制剂碳酸氢钠复方制剂临床应用专家共识》编写组,等. 质子泵抑制剂碳酸氢钠复方制剂临床应用专家共识[J]. 中国医院药学杂志,2023,43(23):2599-2606.</a:t>
            </a:r>
            <a:endParaRPr lang="zh-CN" altLang="en-US" sz="7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7"/>
          <p:cNvSpPr txBox="1"/>
          <p:nvPr/>
        </p:nvSpPr>
        <p:spPr>
          <a:xfrm>
            <a:off x="9798706" y="245"/>
            <a:ext cx="2393171" cy="675640"/>
          </a:xfrm>
          <a:prstGeom prst="rect">
            <a:avLst/>
          </a:prstGeom>
          <a:solidFill>
            <a:srgbClr val="009EDE"/>
          </a:solidFill>
        </p:spPr>
        <p:txBody>
          <a:bodyPr wrap="square" rtlCol="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药品基本信息</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a:t>
            </a:r>
            <a:r>
              <a:rPr lang="en-US" altLang="zh-CN" b="1" dirty="0">
                <a:solidFill>
                  <a:schemeClr val="bg1"/>
                </a:solidFill>
                <a:latin typeface="微软雅黑" panose="020B0503020204020204" pitchFamily="34" charset="-122"/>
                <a:ea typeface="微软雅黑" panose="020B0503020204020204" pitchFamily="34" charset="-122"/>
              </a:rPr>
              <a:t>2</a:t>
            </a:r>
            <a:r>
              <a:rPr lang="en-US" altLang="zh-CN" b="1" dirty="0">
                <a:solidFill>
                  <a:schemeClr val="bg1"/>
                </a:solidFill>
                <a:latin typeface="微软雅黑" panose="020B0503020204020204" pitchFamily="34" charset="-122"/>
                <a:ea typeface="微软雅黑" panose="020B0503020204020204" pitchFamily="34" charset="-122"/>
              </a:rPr>
              <a:t>/3</a:t>
            </a:r>
            <a:r>
              <a:rPr lang="zh-CN" altLang="en-US" b="1" dirty="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10"/>
          <p:cNvSpPr/>
          <p:nvPr/>
        </p:nvSpPr>
        <p:spPr>
          <a:xfrm>
            <a:off x="593725" y="292953"/>
            <a:ext cx="7791450" cy="523240"/>
          </a:xfrm>
          <a:prstGeom prst="rect">
            <a:avLst/>
          </a:prstGeom>
          <a:noFill/>
          <a:ln w="0" cap="flat">
            <a:noFill/>
            <a:prstDash val="solid"/>
            <a:miter lim="0"/>
          </a:ln>
        </p:spPr>
        <p:txBody>
          <a:bodyPr vert="horz" wrap="square" lIns="0" tIns="0" rIns="0" bIns="0"/>
          <a:lstStyle/>
          <a:p>
            <a:pPr marL="12700" algn="l" rtl="0" eaLnBrk="0">
              <a:lnSpc>
                <a:spcPct val="91000"/>
              </a:lnSpc>
            </a:pPr>
            <a:r>
              <a:rPr sz="3600" b="1" kern="0" spc="0"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填补</a:t>
            </a:r>
            <a:r>
              <a:rPr lang="zh-CN" altLang="en-US" sz="24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适应症患者</a:t>
            </a:r>
            <a:r>
              <a:rPr sz="3600" b="1" kern="0" spc="0"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临床</a:t>
            </a:r>
            <a:r>
              <a:rPr sz="2400" b="1" kern="0" spc="-10"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未满足</a:t>
            </a:r>
            <a:r>
              <a:rPr sz="3600" b="1" kern="0" spc="-10" dirty="0" err="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需求</a:t>
            </a:r>
            <a:endParaRPr sz="3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内容占位符 2"/>
          <p:cNvSpPr txBox="1"/>
          <p:nvPr/>
        </p:nvSpPr>
        <p:spPr>
          <a:xfrm>
            <a:off x="633095" y="3350895"/>
            <a:ext cx="11329035" cy="27133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90000"/>
              </a:lnSpc>
              <a:buNone/>
            </a:pPr>
            <a:endParaRPr lang="zh-CN" sz="1000" dirty="0">
              <a:latin typeface="微软雅黑" panose="020B0503020204020204" pitchFamily="34" charset="-122"/>
              <a:ea typeface="微软雅黑" panose="020B0503020204020204" pitchFamily="34" charset="-122"/>
            </a:endParaRPr>
          </a:p>
          <a:p>
            <a:pPr>
              <a:lnSpc>
                <a:spcPct val="90000"/>
              </a:lnSpc>
              <a:buFont typeface="Wingdings" panose="05000000000000000000" charset="0"/>
              <a:buChar char="Ø"/>
            </a:pPr>
            <a:r>
              <a:rPr lang="zh-CN" altLang="en-US" sz="1800" b="1" dirty="0">
                <a:latin typeface="微软雅黑" panose="020B0503020204020204" pitchFamily="34" charset="-122"/>
                <a:ea typeface="微软雅黑" panose="020B0503020204020204" pitchFamily="34" charset="-122"/>
                <a:sym typeface="+mn-ea"/>
              </a:rPr>
              <a:t>艾司奥美拉唑镁碳酸氢钠胶囊弥补了适应症患者以下治疗需求：</a:t>
            </a:r>
            <a:endParaRPr lang="zh-CN" altLang="en-US" sz="1600" b="1" dirty="0">
              <a:solidFill>
                <a:srgbClr val="002060"/>
              </a:solidFill>
              <a:latin typeface="微软雅黑" panose="020B0503020204020204" pitchFamily="34" charset="-122"/>
              <a:ea typeface="微软雅黑" panose="020B0503020204020204" pitchFamily="34" charset="-122"/>
              <a:sym typeface="+mn-ea"/>
            </a:endParaRPr>
          </a:p>
          <a:p>
            <a:pPr>
              <a:lnSpc>
                <a:spcPct val="100000"/>
              </a:lnSpc>
              <a:buFont typeface="Wingdings" panose="05000000000000000000" charset="0"/>
              <a:buChar char="ü"/>
            </a:pPr>
            <a:r>
              <a:rPr lang="zh-CN" altLang="en-US" sz="1200" b="1" dirty="0">
                <a:solidFill>
                  <a:srgbClr val="FF0000"/>
                </a:solidFill>
                <a:latin typeface="微软雅黑" panose="020B0503020204020204" pitchFamily="34" charset="-122"/>
                <a:ea typeface="微软雅黑" panose="020B0503020204020204" pitchFamily="34" charset="-122"/>
                <a:sym typeface="+mn-ea"/>
              </a:rPr>
              <a:t>创新胃溶、较肠溶</a:t>
            </a:r>
            <a:r>
              <a:rPr lang="zh-CN" altLang="en-US" sz="1200" b="1" dirty="0">
                <a:solidFill>
                  <a:srgbClr val="FF0000"/>
                </a:solidFill>
                <a:latin typeface="微软雅黑" panose="020B0503020204020204" pitchFamily="34" charset="-122"/>
                <a:ea typeface="微软雅黑" panose="020B0503020204020204" pitchFamily="34" charset="-122"/>
                <a:sym typeface="+mn-ea"/>
              </a:rPr>
              <a:t>制剂起效迅速，尽早</a:t>
            </a:r>
            <a:r>
              <a:rPr lang="zh-CN" altLang="en-US" sz="1200" b="1" dirty="0">
                <a:solidFill>
                  <a:srgbClr val="FF0000"/>
                </a:solidFill>
                <a:latin typeface="微软雅黑" panose="020B0503020204020204" pitchFamily="34" charset="-122"/>
                <a:ea typeface="微软雅黑" panose="020B0503020204020204" pitchFamily="34" charset="-122"/>
                <a:sym typeface="+mn-ea"/>
              </a:rPr>
              <a:t>且持续稳定控制症状</a:t>
            </a:r>
            <a:r>
              <a:rPr lang="en-US" altLang="zh-CN" sz="1200" b="1" dirty="0">
                <a:solidFill>
                  <a:srgbClr val="FF0000"/>
                </a:solidFill>
                <a:latin typeface="微软雅黑" panose="020B0503020204020204" pitchFamily="34" charset="-122"/>
                <a:ea typeface="微软雅黑" panose="020B0503020204020204" pitchFamily="34" charset="-122"/>
                <a:sym typeface="+mn-ea"/>
              </a:rPr>
              <a:t>:</a:t>
            </a:r>
            <a:r>
              <a:rPr lang="zh-CN" altLang="en-US" sz="1000" dirty="0">
                <a:latin typeface="微软雅黑" panose="020B0503020204020204" pitchFamily="34" charset="-122"/>
                <a:ea typeface="微软雅黑" panose="020B0503020204020204" pitchFamily="34" charset="-122"/>
                <a:sym typeface="+mn-ea"/>
              </a:rPr>
              <a:t>本品为胃溶制剂，约5分钟起效降低胃酸，传统肠溶制剂需2小时以上方可起效。在快速控制症状方面具有显著优势。</a:t>
            </a:r>
            <a:r>
              <a:rPr lang="zh-CN" altLang="en-US" sz="1000" dirty="0">
                <a:latin typeface="微软雅黑" panose="020B0503020204020204" pitchFamily="34" charset="-122"/>
                <a:ea typeface="微软雅黑" panose="020B0503020204020204" pitchFamily="34" charset="-122"/>
                <a:sym typeface="+mn-ea"/>
              </a:rPr>
              <a:t>对适应疾病烧心、反流等症状的尽早缓解及持续稳定控制有重要临床价值。</a:t>
            </a:r>
            <a:endParaRPr lang="zh-CN" altLang="en-US" sz="1000" dirty="0">
              <a:latin typeface="微软雅黑" panose="020B0503020204020204" pitchFamily="34" charset="-122"/>
              <a:ea typeface="微软雅黑" panose="020B0503020204020204" pitchFamily="34" charset="-122"/>
              <a:sym typeface="+mn-ea"/>
            </a:endParaRPr>
          </a:p>
          <a:p>
            <a:pPr>
              <a:lnSpc>
                <a:spcPct val="100000"/>
              </a:lnSpc>
              <a:buFont typeface="Wingdings" panose="05000000000000000000" charset="0"/>
              <a:buChar char="ü"/>
            </a:pPr>
            <a:r>
              <a:rPr lang="zh-CN" altLang="en-US" sz="1200" b="1" dirty="0">
                <a:solidFill>
                  <a:srgbClr val="FF0000"/>
                </a:solidFill>
                <a:latin typeface="微软雅黑" panose="020B0503020204020204" pitchFamily="34" charset="-122"/>
                <a:ea typeface="微软雅黑" panose="020B0503020204020204" pitchFamily="34" charset="-122"/>
                <a:sym typeface="+mn-ea"/>
              </a:rPr>
              <a:t>双重机制，协同增效</a:t>
            </a:r>
            <a:r>
              <a:rPr lang="zh-CN" altLang="en-US" sz="1200" b="1" dirty="0">
                <a:solidFill>
                  <a:srgbClr val="FF0000"/>
                </a:solidFill>
                <a:latin typeface="微软雅黑" panose="020B0503020204020204" pitchFamily="34" charset="-122"/>
                <a:ea typeface="微软雅黑" panose="020B0503020204020204" pitchFamily="34" charset="-122"/>
                <a:sym typeface="+mn-ea"/>
              </a:rPr>
              <a:t>：</a:t>
            </a:r>
            <a:r>
              <a:rPr lang="zh-CN" altLang="en-US" sz="1000" dirty="0">
                <a:latin typeface="微软雅黑" panose="020B0503020204020204" pitchFamily="34" charset="-122"/>
                <a:ea typeface="微软雅黑" panose="020B0503020204020204" pitchFamily="34" charset="-122"/>
                <a:sym typeface="+mn-ea"/>
              </a:rPr>
              <a:t>碳酸氢钠既可快速中和胃酸、迅速缓解症状，又能保护艾司奥美拉唑镁不被胃酸降解，促进其快速吸收并实现长效抑酸，达到快速抗酸与持久抑酸的协同作用，睡前服用本品，</a:t>
            </a:r>
            <a:r>
              <a:rPr lang="zh-CN" altLang="en-US" sz="1000" dirty="0">
                <a:latin typeface="微软雅黑" panose="020B0503020204020204" pitchFamily="34" charset="-122"/>
                <a:ea typeface="微软雅黑" panose="020B0503020204020204" pitchFamily="34" charset="-122"/>
                <a:sym typeface="+mn-ea"/>
              </a:rPr>
              <a:t>能更好地控制夜间酸突破。</a:t>
            </a:r>
            <a:endParaRPr lang="en-US" altLang="zh-CN" sz="1000" dirty="0">
              <a:latin typeface="微软雅黑" panose="020B0503020204020204" pitchFamily="34" charset="-122"/>
              <a:ea typeface="微软雅黑" panose="020B0503020204020204" pitchFamily="34" charset="-122"/>
            </a:endParaRPr>
          </a:p>
          <a:p>
            <a:pPr fontAlgn="auto">
              <a:lnSpc>
                <a:spcPct val="100000"/>
              </a:lnSpc>
              <a:buFont typeface="Wingdings" panose="05000000000000000000" pitchFamily="2" charset="2"/>
              <a:buChar char="ü"/>
            </a:pPr>
            <a:r>
              <a:rPr sz="1200" b="1" dirty="0">
                <a:solidFill>
                  <a:srgbClr val="FF0000"/>
                </a:solidFill>
                <a:latin typeface="微软雅黑" panose="020B0503020204020204" pitchFamily="34" charset="-122"/>
                <a:ea typeface="微软雅黑" panose="020B0503020204020204" pitchFamily="34" charset="-122"/>
                <a:sym typeface="+mn-ea"/>
              </a:rPr>
              <a:t>无法正常肠溶吸收的适应症患者</a:t>
            </a:r>
            <a:r>
              <a:rPr lang="zh-CN" sz="1200" b="1" dirty="0">
                <a:solidFill>
                  <a:srgbClr val="FF0000"/>
                </a:solidFill>
                <a:latin typeface="微软雅黑" panose="020B0503020204020204" pitchFamily="34" charset="-122"/>
                <a:ea typeface="微软雅黑" panose="020B0503020204020204" pitchFamily="34" charset="-122"/>
                <a:sym typeface="+mn-ea"/>
              </a:rPr>
              <a:t>的治疗需求</a:t>
            </a:r>
            <a:r>
              <a:rPr lang="zh-CN" altLang="en-US" sz="1000" b="1" dirty="0">
                <a:solidFill>
                  <a:srgbClr val="FF0000"/>
                </a:solidFill>
                <a:latin typeface="微软雅黑" panose="020B0503020204020204" pitchFamily="34" charset="-122"/>
                <a:ea typeface="微软雅黑" panose="020B0503020204020204" pitchFamily="34" charset="-122"/>
                <a:sym typeface="+mn-ea"/>
              </a:rPr>
              <a:t>：</a:t>
            </a:r>
            <a:r>
              <a:rPr lang="zh-CN" altLang="en-US" sz="1000" dirty="0">
                <a:latin typeface="微软雅黑" panose="020B0503020204020204" pitchFamily="34" charset="-122"/>
                <a:ea typeface="微软雅黑" panose="020B0503020204020204" pitchFamily="34" charset="-122"/>
                <a:sym typeface="+mn-ea"/>
              </a:rPr>
              <a:t>对于适应症人群中伴有胃排空功能障碍或肠道吸收面积减少等患者具有独特的临床应用价值。</a:t>
            </a:r>
            <a:endParaRPr lang="zh-CN" altLang="en-US" sz="1000" b="0" i="0" u="none" strike="noStrike" baseline="0" dirty="0">
              <a:solidFill>
                <a:srgbClr val="000000"/>
              </a:solidFill>
              <a:latin typeface="Microsoft YaHei UI" panose="020B0503020204020204" pitchFamily="34" charset="-122"/>
              <a:ea typeface="Microsoft YaHei UI" panose="020B0503020204020204" pitchFamily="34" charset="-122"/>
            </a:endParaRPr>
          </a:p>
          <a:p>
            <a:pPr fontAlgn="auto">
              <a:lnSpc>
                <a:spcPct val="100000"/>
              </a:lnSpc>
              <a:buFont typeface="Wingdings" panose="05000000000000000000" pitchFamily="2" charset="2"/>
              <a:buChar char="ü"/>
            </a:pPr>
            <a:r>
              <a:rPr lang="zh-CN" altLang="en-US" sz="1200" b="1" dirty="0">
                <a:solidFill>
                  <a:srgbClr val="FF0000"/>
                </a:solidFill>
                <a:latin typeface="微软雅黑" panose="020B0503020204020204" pitchFamily="34" charset="-122"/>
                <a:ea typeface="微软雅黑" panose="020B0503020204020204" pitchFamily="34" charset="-122"/>
                <a:sym typeface="+mn-ea"/>
              </a:rPr>
              <a:t>更小的个体化差异与更少的药物相互作用：</a:t>
            </a:r>
            <a:r>
              <a:rPr lang="zh-CN" altLang="en-US" sz="1000" dirty="0">
                <a:latin typeface="微软雅黑" panose="020B0503020204020204" pitchFamily="34" charset="-122"/>
                <a:ea typeface="微软雅黑" panose="020B0503020204020204" pitchFamily="34" charset="-122"/>
                <a:sym typeface="+mn-ea"/>
              </a:rPr>
              <a:t>异构体优势，抑酸更持久，艾司奥美拉唑为奥美拉唑的</a:t>
            </a:r>
            <a:r>
              <a:rPr lang="en-US" altLang="zh-CN" sz="1000" dirty="0">
                <a:latin typeface="微软雅黑" panose="020B0503020204020204" pitchFamily="34" charset="-122"/>
                <a:ea typeface="微软雅黑" panose="020B0503020204020204" pitchFamily="34" charset="-122"/>
                <a:sym typeface="+mn-ea"/>
              </a:rPr>
              <a:t>S-</a:t>
            </a:r>
            <a:r>
              <a:rPr lang="zh-CN" altLang="en-US" sz="1000" dirty="0">
                <a:latin typeface="微软雅黑" panose="020B0503020204020204" pitchFamily="34" charset="-122"/>
                <a:ea typeface="微软雅黑" panose="020B0503020204020204" pitchFamily="34" charset="-122"/>
                <a:sym typeface="+mn-ea"/>
              </a:rPr>
              <a:t>型异构体，奥美拉唑为</a:t>
            </a:r>
            <a:r>
              <a:rPr lang="en-US" altLang="zh-CN" sz="1000" dirty="0">
                <a:latin typeface="微软雅黑" panose="020B0503020204020204" pitchFamily="34" charset="-122"/>
                <a:ea typeface="微软雅黑" panose="020B0503020204020204" pitchFamily="34" charset="-122"/>
                <a:sym typeface="+mn-ea"/>
              </a:rPr>
              <a:t>S-</a:t>
            </a:r>
            <a:r>
              <a:rPr lang="zh-CN" altLang="en-US" sz="1000" dirty="0">
                <a:latin typeface="微软雅黑" panose="020B0503020204020204" pitchFamily="34" charset="-122"/>
                <a:ea typeface="微软雅黑" panose="020B0503020204020204" pitchFamily="34" charset="-122"/>
                <a:sym typeface="+mn-ea"/>
              </a:rPr>
              <a:t>型和</a:t>
            </a:r>
            <a:r>
              <a:rPr lang="en-US" altLang="zh-CN" sz="1000" dirty="0">
                <a:latin typeface="微软雅黑" panose="020B0503020204020204" pitchFamily="34" charset="-122"/>
                <a:ea typeface="微软雅黑" panose="020B0503020204020204" pitchFamily="34" charset="-122"/>
                <a:sym typeface="+mn-ea"/>
              </a:rPr>
              <a:t>R-</a:t>
            </a:r>
            <a:r>
              <a:rPr lang="zh-CN" altLang="en-US" sz="1000" dirty="0">
                <a:latin typeface="微软雅黑" panose="020B0503020204020204" pitchFamily="34" charset="-122"/>
                <a:ea typeface="微软雅黑" panose="020B0503020204020204" pitchFamily="34" charset="-122"/>
                <a:sym typeface="+mn-ea"/>
              </a:rPr>
              <a:t>型混合的外消旋体。艾司奥美拉唑相比</a:t>
            </a:r>
            <a:r>
              <a:rPr lang="en-US" altLang="zh-CN" sz="1000" dirty="0">
                <a:latin typeface="微软雅黑" panose="020B0503020204020204" pitchFamily="34" charset="-122"/>
                <a:ea typeface="微软雅黑" panose="020B0503020204020204" pitchFamily="34" charset="-122"/>
                <a:sym typeface="+mn-ea"/>
              </a:rPr>
              <a:t>R-</a:t>
            </a:r>
            <a:r>
              <a:rPr lang="zh-CN" altLang="en-US" sz="1000" dirty="0">
                <a:latin typeface="微软雅黑" panose="020B0503020204020204" pitchFamily="34" charset="-122"/>
                <a:ea typeface="微软雅黑" panose="020B0503020204020204" pitchFamily="34" charset="-122"/>
                <a:sym typeface="+mn-ea"/>
              </a:rPr>
              <a:t>型异构体代谢更稳定，个体差异小，抑酸作用更持久。</a:t>
            </a:r>
            <a:r>
              <a:rPr lang="zh-CN" altLang="en-US" sz="1000" dirty="0">
                <a:latin typeface="微软雅黑" panose="020B0503020204020204" pitchFamily="34" charset="-122"/>
                <a:ea typeface="微软雅黑" panose="020B0503020204020204" pitchFamily="34" charset="-122"/>
                <a:sym typeface="+mn-ea"/>
              </a:rPr>
              <a:t>本品对CYP2C19的依赖更小，疗效稳定性更高，药物相互作用更少，安全性更高，同时减轻了检测CYP2C19基因多态性的负担。</a:t>
            </a:r>
            <a:endParaRPr lang="zh-CN" altLang="en-US" sz="1000" dirty="0">
              <a:latin typeface="微软雅黑" panose="020B0503020204020204" pitchFamily="34" charset="-122"/>
              <a:ea typeface="微软雅黑" panose="020B0503020204020204" pitchFamily="34" charset="-122"/>
              <a:sym typeface="+mn-ea"/>
            </a:endParaRPr>
          </a:p>
          <a:p>
            <a:pPr fontAlgn="auto">
              <a:lnSpc>
                <a:spcPct val="100000"/>
              </a:lnSpc>
              <a:buFont typeface="Wingdings" panose="05000000000000000000" pitchFamily="2" charset="2"/>
              <a:buChar char="ü"/>
            </a:pPr>
            <a:r>
              <a:rPr lang="zh-CN" altLang="en-US" sz="1200" b="1" dirty="0">
                <a:solidFill>
                  <a:srgbClr val="FF0000"/>
                </a:solidFill>
                <a:latin typeface="微软雅黑" panose="020B0503020204020204" pitchFamily="34" charset="-122"/>
                <a:ea typeface="微软雅黑" panose="020B0503020204020204" pitchFamily="34" charset="-122"/>
                <a:sym typeface="+mn-ea"/>
              </a:rPr>
              <a:t>更高的依从性与更好的疗效：</a:t>
            </a:r>
            <a:r>
              <a:rPr lang="zh-CN" altLang="en-US" sz="1000" dirty="0">
                <a:latin typeface="微软雅黑" panose="020B0503020204020204" pitchFamily="34" charset="-122"/>
                <a:ea typeface="微软雅黑" panose="020B0503020204020204" pitchFamily="34" charset="-122"/>
                <a:sym typeface="+mn-ea"/>
              </a:rPr>
              <a:t>临床数据显示，艾司奥美拉唑镁的绝对生物利用度可达50%以上，而奥美拉唑仅为30%-40%，可见其生物利用度更高。且</a:t>
            </a:r>
            <a:r>
              <a:rPr lang="zh-CN" altLang="en-US" sz="1000" dirty="0">
                <a:latin typeface="微软雅黑" panose="020B0503020204020204" pitchFamily="34" charset="-122"/>
                <a:ea typeface="微软雅黑" panose="020B0503020204020204" pitchFamily="34" charset="-122"/>
                <a:sym typeface="+mn-ea"/>
              </a:rPr>
              <a:t>本品服用时间更为自由，胶囊剂服用条件更低，一日一次的用法用量与无需额外加服抗酸剂，均可实现更高的依从性，高依从性是更好疗效的基础。</a:t>
            </a:r>
            <a:endParaRPr lang="zh-CN" altLang="en-US" sz="1000" dirty="0">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481965" y="6075045"/>
            <a:ext cx="11467465" cy="657225"/>
          </a:xfrm>
          <a:prstGeom prst="rect">
            <a:avLst/>
          </a:prstGeom>
          <a:noFill/>
        </p:spPr>
        <p:txBody>
          <a:bodyPr wrap="square" rtlCol="0">
            <a:noAutofit/>
          </a:bodyPr>
          <a:lstStyle/>
          <a:p>
            <a:pPr>
              <a:lnSpc>
                <a:spcPct val="120000"/>
              </a:lnSpc>
            </a:pPr>
            <a:r>
              <a:rPr sz="600">
                <a:latin typeface="宋体" panose="02010600030101010101" pitchFamily="2" charset="-122"/>
                <a:ea typeface="宋体" panose="02010600030101010101" pitchFamily="2" charset="-122"/>
                <a:cs typeface="宋体" panose="02010600030101010101" pitchFamily="2" charset="-122"/>
                <a:sym typeface="+mn-ea"/>
              </a:rPr>
              <a:t>中华医学会消化病学分会. 2020年中国胃食管反流病专家共识[J]. 中华消化杂志,2020,40(10):649-663. </a:t>
            </a:r>
            <a:endParaRPr sz="600">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pPr>
            <a:r>
              <a:rPr sz="600">
                <a:latin typeface="宋体" panose="02010600030101010101" pitchFamily="2" charset="-122"/>
                <a:ea typeface="宋体" panose="02010600030101010101" pitchFamily="2" charset="-122"/>
                <a:cs typeface="宋体" panose="02010600030101010101" pitchFamily="2" charset="-122"/>
                <a:sym typeface="+mn-ea"/>
              </a:rPr>
              <a:t>中华消化杂志编委会. 消化性溃疡诊断与治疗规范(2016年,西安)[J]. 中华消化杂志,2016,36(8):508-513. </a:t>
            </a:r>
            <a:endParaRPr sz="600">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pPr>
            <a:r>
              <a:rPr sz="600">
                <a:latin typeface="宋体" panose="02010600030101010101" pitchFamily="2" charset="-122"/>
                <a:ea typeface="宋体" panose="02010600030101010101" pitchFamily="2" charset="-122"/>
                <a:cs typeface="宋体" panose="02010600030101010101" pitchFamily="2" charset="-122"/>
                <a:sym typeface="+mn-ea"/>
              </a:rPr>
              <a:t>国家风湿病数据中心；[2]中国系统性红斑狼疮研究协作组. 非甾体消炎药相关消化道溃疡与溃疡并发症的预防与治疗规范建议[J]. 中华内科杂志,2017,56(1):81-85. </a:t>
            </a:r>
            <a:endParaRPr sz="600">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pPr>
            <a:r>
              <a:rPr sz="600">
                <a:latin typeface="宋体" panose="02010600030101010101" pitchFamily="2" charset="-122"/>
                <a:ea typeface="宋体" panose="02010600030101010101" pitchFamily="2" charset="-122"/>
                <a:cs typeface="宋体" panose="02010600030101010101" pitchFamily="2" charset="-122"/>
                <a:sym typeface="+mn-ea"/>
              </a:rPr>
              <a:t>蒲强红,吕秋菊. 中国人群中CYP2C19基因多态性对质子泵抑制药治疗消化性溃疡疗效影响的Meta分析[J]. 中国药师,2017,20(9):1596-1600.</a:t>
            </a:r>
            <a:endParaRPr sz="600">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pPr>
            <a:r>
              <a:rPr sz="600">
                <a:latin typeface="宋体" panose="02010600030101010101" pitchFamily="2" charset="-122"/>
                <a:ea typeface="宋体" panose="02010600030101010101" pitchFamily="2" charset="-122"/>
                <a:cs typeface="宋体" panose="02010600030101010101" pitchFamily="2" charset="-122"/>
                <a:sym typeface="+mn-ea"/>
              </a:rPr>
              <a:t>中国医疗保健国际交流促进会胃食管反流多学科分会. 中国胃食管反流病多学科诊疗共识[J]. 中华胃食管反流病电子杂志,2020,7(1):1-28.</a:t>
            </a:r>
            <a:endParaRPr sz="600">
              <a:latin typeface="宋体" panose="02010600030101010101" pitchFamily="2" charset="-122"/>
              <a:ea typeface="宋体" panose="02010600030101010101" pitchFamily="2" charset="-122"/>
              <a:cs typeface="宋体" panose="02010600030101010101" pitchFamily="2" charset="-122"/>
              <a:sym typeface="+mn-ea"/>
            </a:endParaRPr>
          </a:p>
          <a:p>
            <a:pPr>
              <a:lnSpc>
                <a:spcPct val="120000"/>
              </a:lnSpc>
            </a:pPr>
            <a:r>
              <a:rPr lang="zh-CN" altLang="en-US" sz="600">
                <a:latin typeface="宋体" panose="02010600030101010101" pitchFamily="2" charset="-122"/>
                <a:ea typeface="宋体" panose="02010600030101010101" pitchFamily="2" charset="-122"/>
                <a:cs typeface="宋体" panose="02010600030101010101" pitchFamily="2" charset="-122"/>
                <a:sym typeface="+mn-ea"/>
              </a:rPr>
              <a:t>中国药学会医院药学专业委员会,中华医学会消化病学分会,《质子泵抑制剂碳酸氢钠复方制剂临床应用专家共识》编写组,等. 质子泵抑制剂碳酸氢钠复方制剂临床应用专家共识[J]. 中国医院药学杂志,2023,43(23):2599-2606.</a:t>
            </a:r>
            <a:endParaRPr lang="zh-CN" altLang="en-US" sz="60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5" name="表格 4"/>
          <p:cNvGraphicFramePr>
            <a:graphicFrameLocks noGrp="1"/>
          </p:cNvGraphicFramePr>
          <p:nvPr>
            <p:custDataLst>
              <p:tags r:id="rId1"/>
            </p:custDataLst>
          </p:nvPr>
        </p:nvGraphicFramePr>
        <p:xfrm>
          <a:off x="633095" y="1680845"/>
          <a:ext cx="11230610" cy="1620520"/>
        </p:xfrm>
        <a:graphic>
          <a:graphicData uri="http://schemas.openxmlformats.org/drawingml/2006/table">
            <a:tbl>
              <a:tblPr firstRow="1" bandRow="1">
                <a:tableStyleId>{5C22544A-7EE6-4342-B048-85BDC9FD1C3A}</a:tableStyleId>
              </a:tblPr>
              <a:tblGrid>
                <a:gridCol w="885825"/>
                <a:gridCol w="4896485"/>
                <a:gridCol w="5448300"/>
              </a:tblGrid>
              <a:tr h="274320">
                <a:tc rowSpan="2">
                  <a:txBody>
                    <a:bodyPr/>
                    <a:lstStyle/>
                    <a:p>
                      <a:pPr algn="ctr"/>
                      <a:r>
                        <a:rPr lang="zh-CN" altLang="en-US" sz="1200" dirty="0">
                          <a:solidFill>
                            <a:schemeClr val="tx1"/>
                          </a:solidFill>
                        </a:rPr>
                        <a:t>流行病学</a:t>
                      </a:r>
                      <a:endParaRPr lang="zh-CN" altLang="en-US" sz="1200" dirty="0">
                        <a:solidFill>
                          <a:schemeClr val="tx1"/>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zh-CN" altLang="en-US" sz="1200" b="1" dirty="0">
                          <a:solidFill>
                            <a:schemeClr val="tx1"/>
                          </a:solidFill>
                          <a:latin typeface="微软雅黑" panose="020B0503020204020204" pitchFamily="34" charset="-122"/>
                          <a:ea typeface="微软雅黑" panose="020B0503020204020204" pitchFamily="34" charset="-122"/>
                          <a:sym typeface="+mn-ea"/>
                        </a:rPr>
                        <a:t>胃食管反流病</a:t>
                      </a:r>
                      <a:r>
                        <a:rPr lang="en-US" altLang="zh-CN" sz="1200" b="1" dirty="0">
                          <a:solidFill>
                            <a:schemeClr val="tx1"/>
                          </a:solidFill>
                          <a:latin typeface="微软雅黑" panose="020B0503020204020204" pitchFamily="34" charset="-122"/>
                          <a:ea typeface="微软雅黑" panose="020B0503020204020204" pitchFamily="34" charset="-122"/>
                          <a:sym typeface="+mn-ea"/>
                        </a:rPr>
                        <a:t>(GERD)</a:t>
                      </a:r>
                      <a:endParaRPr lang="zh-CN" altLang="en-US" sz="12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zh-CN" altLang="en-US" sz="1200" b="1" dirty="0">
                          <a:solidFill>
                            <a:schemeClr val="tx1"/>
                          </a:solidFill>
                          <a:latin typeface="微软雅黑" panose="020B0503020204020204" pitchFamily="34" charset="-122"/>
                          <a:ea typeface="微软雅黑" panose="020B0503020204020204" pitchFamily="34" charset="-122"/>
                        </a:rPr>
                        <a:t>NSAID治疗相关胃溃疡</a:t>
                      </a:r>
                      <a:endParaRPr lang="zh-CN" altLang="en-US" sz="12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r h="1346200">
                <a:tc vMerge="1">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lnSpc>
                          <a:spcPct val="150000"/>
                        </a:lnSpc>
                      </a:pPr>
                      <a:r>
                        <a:rPr lang="zh-CN" altLang="en-US" sz="1000" dirty="0">
                          <a:latin typeface="微软雅黑" panose="020B0503020204020204" pitchFamily="34" charset="-122"/>
                          <a:ea typeface="微软雅黑" panose="020B0503020204020204" pitchFamily="34" charset="-122"/>
                        </a:rPr>
                        <a:t>全球基于人群的研究结果显示，每周至少发作</a:t>
                      </a:r>
                      <a:r>
                        <a:rPr lang="en-US" altLang="zh-CN" sz="1000" dirty="0">
                          <a:latin typeface="微软雅黑" panose="020B0503020204020204" pitchFamily="34" charset="-122"/>
                          <a:ea typeface="微软雅黑" panose="020B0503020204020204" pitchFamily="34" charset="-122"/>
                        </a:rPr>
                        <a:t>1</a:t>
                      </a:r>
                      <a:r>
                        <a:rPr lang="zh-CN" altLang="en-US" sz="1000" dirty="0">
                          <a:latin typeface="微软雅黑" panose="020B0503020204020204" pitchFamily="34" charset="-122"/>
                          <a:ea typeface="微软雅黑" panose="020B0503020204020204" pitchFamily="34" charset="-122"/>
                        </a:rPr>
                        <a:t>次</a:t>
                      </a:r>
                      <a:r>
                        <a:rPr lang="en-US" altLang="zh-CN" sz="1000" dirty="0">
                          <a:latin typeface="微软雅黑" panose="020B0503020204020204" pitchFamily="34" charset="-122"/>
                          <a:ea typeface="微软雅黑" panose="020B0503020204020204" pitchFamily="34" charset="-122"/>
                        </a:rPr>
                        <a:t>GERD</a:t>
                      </a:r>
                      <a:r>
                        <a:rPr lang="zh-CN" altLang="en-US" sz="1000" dirty="0">
                          <a:latin typeface="微软雅黑" panose="020B0503020204020204" pitchFamily="34" charset="-122"/>
                          <a:ea typeface="微软雅黑" panose="020B0503020204020204" pitchFamily="34" charset="-122"/>
                        </a:rPr>
                        <a:t>症状的患病率为</a:t>
                      </a:r>
                      <a:r>
                        <a:rPr lang="en-US" altLang="zh-CN" sz="1000" dirty="0">
                          <a:latin typeface="微软雅黑" panose="020B0503020204020204" pitchFamily="34" charset="-122"/>
                          <a:ea typeface="微软雅黑" panose="020B0503020204020204" pitchFamily="34" charset="-122"/>
                        </a:rPr>
                        <a:t>13%</a:t>
                      </a:r>
                      <a:r>
                        <a:rPr lang="zh-CN" altLang="en-US" sz="1000" dirty="0">
                          <a:latin typeface="微软雅黑" panose="020B0503020204020204" pitchFamily="34" charset="-122"/>
                          <a:ea typeface="微软雅黑" panose="020B0503020204020204" pitchFamily="34" charset="-122"/>
                        </a:rPr>
                        <a:t>。</a:t>
                      </a:r>
                      <a:endParaRPr lang="en-US" altLang="zh-CN" sz="1000" dirty="0">
                        <a:latin typeface="微软雅黑" panose="020B0503020204020204" pitchFamily="34" charset="-122"/>
                        <a:ea typeface="微软雅黑" panose="020B0503020204020204" pitchFamily="34" charset="-122"/>
                      </a:endParaRPr>
                    </a:p>
                    <a:p>
                      <a:pPr algn="l">
                        <a:lnSpc>
                          <a:spcPct val="150000"/>
                        </a:lnSpc>
                      </a:pPr>
                      <a:r>
                        <a:rPr lang="zh-CN" altLang="en-US" sz="1000" dirty="0">
                          <a:latin typeface="微软雅黑" panose="020B0503020204020204" pitchFamily="34" charset="-122"/>
                          <a:ea typeface="微软雅黑" panose="020B0503020204020204" pitchFamily="34" charset="-122"/>
                        </a:rPr>
                        <a:t>我国基于人群的流行病学调查显示，每周至少发作</a:t>
                      </a:r>
                      <a:r>
                        <a:rPr lang="en-US" altLang="zh-CN" sz="1000" dirty="0">
                          <a:latin typeface="微软雅黑" panose="020B0503020204020204" pitchFamily="34" charset="-122"/>
                          <a:ea typeface="微软雅黑" panose="020B0503020204020204" pitchFamily="34" charset="-122"/>
                        </a:rPr>
                        <a:t>1</a:t>
                      </a:r>
                      <a:r>
                        <a:rPr lang="zh-CN" altLang="en-US" sz="1000" dirty="0">
                          <a:latin typeface="微软雅黑" panose="020B0503020204020204" pitchFamily="34" charset="-122"/>
                          <a:ea typeface="微软雅黑" panose="020B0503020204020204" pitchFamily="34" charset="-122"/>
                        </a:rPr>
                        <a:t>次烧心症状的患病率为</a:t>
                      </a:r>
                      <a:r>
                        <a:rPr lang="en-US" altLang="zh-CN" sz="1000" b="1" dirty="0">
                          <a:solidFill>
                            <a:srgbClr val="FF0000"/>
                          </a:solidFill>
                          <a:latin typeface="微软雅黑" panose="020B0503020204020204" pitchFamily="34" charset="-122"/>
                          <a:ea typeface="微软雅黑" panose="020B0503020204020204" pitchFamily="34" charset="-122"/>
                        </a:rPr>
                        <a:t>1.9%~7.0%</a:t>
                      </a:r>
                      <a:r>
                        <a:rPr lang="zh-CN" altLang="en-US" sz="1000" dirty="0">
                          <a:latin typeface="微软雅黑" panose="020B0503020204020204" pitchFamily="34" charset="-122"/>
                          <a:ea typeface="微软雅黑" panose="020B0503020204020204" pitchFamily="34" charset="-122"/>
                        </a:rPr>
                        <a:t>。人口老龄化加剧、超重和肥胖患病率增加、</a:t>
                      </a:r>
                      <a:r>
                        <a:rPr lang="en-US" altLang="zh-CN" sz="1000" dirty="0">
                          <a:latin typeface="微软雅黑" panose="020B0503020204020204" pitchFamily="34" charset="-122"/>
                          <a:ea typeface="微软雅黑" panose="020B0503020204020204" pitchFamily="34" charset="-122"/>
                        </a:rPr>
                        <a:t>GERD</a:t>
                      </a:r>
                      <a:r>
                        <a:rPr lang="zh-CN" altLang="en-US" sz="1000" dirty="0">
                          <a:latin typeface="微软雅黑" panose="020B0503020204020204" pitchFamily="34" charset="-122"/>
                          <a:ea typeface="微软雅黑" panose="020B0503020204020204" pitchFamily="34" charset="-122"/>
                        </a:rPr>
                        <a:t>诊断率升高均可能导致</a:t>
                      </a:r>
                      <a:r>
                        <a:rPr lang="zh-CN" altLang="en-US" sz="1000" b="1" dirty="0">
                          <a:solidFill>
                            <a:srgbClr val="FF0000"/>
                          </a:solidFill>
                          <a:latin typeface="微软雅黑" panose="020B0503020204020204" pitchFamily="34" charset="-122"/>
                          <a:ea typeface="微软雅黑" panose="020B0503020204020204" pitchFamily="34" charset="-122"/>
                        </a:rPr>
                        <a:t>我国</a:t>
                      </a:r>
                      <a:r>
                        <a:rPr lang="en-US" altLang="zh-CN" sz="1000" b="1" dirty="0">
                          <a:solidFill>
                            <a:srgbClr val="FF0000"/>
                          </a:solidFill>
                          <a:latin typeface="微软雅黑" panose="020B0503020204020204" pitchFamily="34" charset="-122"/>
                          <a:ea typeface="微软雅黑" panose="020B0503020204020204" pitchFamily="34" charset="-122"/>
                        </a:rPr>
                        <a:t>GERD</a:t>
                      </a:r>
                      <a:r>
                        <a:rPr lang="zh-CN" altLang="en-US" sz="1000" b="1" dirty="0">
                          <a:solidFill>
                            <a:srgbClr val="FF0000"/>
                          </a:solidFill>
                          <a:latin typeface="微软雅黑" panose="020B0503020204020204" pitchFamily="34" charset="-122"/>
                          <a:ea typeface="微软雅黑" panose="020B0503020204020204" pitchFamily="34" charset="-122"/>
                        </a:rPr>
                        <a:t>患病率统计数据的增加</a:t>
                      </a:r>
                      <a:r>
                        <a:rPr lang="zh-CN" altLang="en-US" sz="1000" dirty="0">
                          <a:latin typeface="微软雅黑" panose="020B0503020204020204" pitchFamily="34" charset="-122"/>
                          <a:ea typeface="微软雅黑" panose="020B0503020204020204" pitchFamily="34" charset="-122"/>
                          <a:sym typeface="+mn-ea"/>
                        </a:rPr>
                        <a:t>。</a:t>
                      </a:r>
                      <a:endParaRPr lang="zh-CN" altLang="en-US" sz="1000" dirty="0">
                        <a:latin typeface="微软雅黑" panose="020B0503020204020204" pitchFamily="34" charset="-122"/>
                        <a:ea typeface="微软雅黑" panose="020B0503020204020204" pitchFamily="34" charset="-122"/>
                        <a:sym typeface="+mn-ea"/>
                      </a:endParaRPr>
                    </a:p>
                    <a:p>
                      <a:pPr algn="l" fontAlgn="auto">
                        <a:lnSpc>
                          <a:spcPct val="150000"/>
                        </a:lnSpc>
                        <a:buFont typeface="Wingdings" panose="05000000000000000000" pitchFamily="2" charset="2"/>
                        <a:buNone/>
                      </a:pPr>
                      <a:endParaRPr lang="zh-CN" altLang="en-US" sz="1000" b="1" dirty="0">
                        <a:solidFill>
                          <a:srgbClr val="FF0000"/>
                        </a:solidFill>
                        <a:latin typeface="微软雅黑" panose="020B0503020204020204" pitchFamily="34" charset="-122"/>
                        <a:ea typeface="微软雅黑" panose="020B0503020204020204" pitchFamily="34" charset="-122"/>
                        <a:sym typeface="+mn-ea"/>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lnSpc>
                          <a:spcPct val="150000"/>
                        </a:lnSpc>
                      </a:pPr>
                      <a:r>
                        <a:rPr lang="zh-CN" altLang="en-US" sz="1000" dirty="0">
                          <a:latin typeface="微软雅黑" panose="020B0503020204020204" pitchFamily="34" charset="-122"/>
                          <a:ea typeface="微软雅黑" panose="020B0503020204020204" pitchFamily="34" charset="-122"/>
                        </a:rPr>
                        <a:t>在长期口服</a:t>
                      </a:r>
                      <a:r>
                        <a:rPr lang="en-US" altLang="zh-CN" sz="1000" dirty="0">
                          <a:latin typeface="微软雅黑" panose="020B0503020204020204" pitchFamily="34" charset="-122"/>
                          <a:ea typeface="微软雅黑" panose="020B0503020204020204" pitchFamily="34" charset="-122"/>
                        </a:rPr>
                        <a:t>NSAIDs</a:t>
                      </a:r>
                      <a:r>
                        <a:rPr lang="zh-CN" altLang="en-US" sz="1000" dirty="0">
                          <a:latin typeface="微软雅黑" panose="020B0503020204020204" pitchFamily="34" charset="-122"/>
                          <a:ea typeface="微软雅黑" panose="020B0503020204020204" pitchFamily="34" charset="-122"/>
                        </a:rPr>
                        <a:t>患者中，约</a:t>
                      </a:r>
                      <a:r>
                        <a:rPr lang="en-US" altLang="zh-CN" sz="1000" b="1" dirty="0">
                          <a:solidFill>
                            <a:srgbClr val="FF0000"/>
                          </a:solidFill>
                          <a:latin typeface="微软雅黑" panose="020B0503020204020204" pitchFamily="34" charset="-122"/>
                          <a:ea typeface="微软雅黑" panose="020B0503020204020204" pitchFamily="34" charset="-122"/>
                        </a:rPr>
                        <a:t>40%</a:t>
                      </a:r>
                      <a:r>
                        <a:rPr lang="zh-CN" altLang="en-US" sz="1000" dirty="0">
                          <a:latin typeface="微软雅黑" panose="020B0503020204020204" pitchFamily="34" charset="-122"/>
                          <a:ea typeface="微软雅黑" panose="020B0503020204020204" pitchFamily="34" charset="-122"/>
                        </a:rPr>
                        <a:t>的患者发生内镜下消化性溃疡。在服用</a:t>
                      </a:r>
                      <a:r>
                        <a:rPr lang="en-US" altLang="zh-CN" sz="1000" dirty="0">
                          <a:latin typeface="微软雅黑" panose="020B0503020204020204" pitchFamily="34" charset="-122"/>
                          <a:ea typeface="微软雅黑" panose="020B0503020204020204" pitchFamily="34" charset="-122"/>
                        </a:rPr>
                        <a:t>NSAID</a:t>
                      </a:r>
                      <a:r>
                        <a:rPr lang="zh-CN" altLang="en-US" sz="1000" dirty="0">
                          <a:latin typeface="微软雅黑" panose="020B0503020204020204" pitchFamily="34" charset="-122"/>
                          <a:ea typeface="微软雅黑" panose="020B0503020204020204" pitchFamily="34" charset="-122"/>
                        </a:rPr>
                        <a:t>和阿司匹林的人群中，</a:t>
                      </a:r>
                      <a:r>
                        <a:rPr lang="en-US" altLang="zh-CN" sz="1000" b="1" dirty="0">
                          <a:solidFill>
                            <a:srgbClr val="FF0000"/>
                          </a:solidFill>
                          <a:latin typeface="微软雅黑" panose="020B0503020204020204" pitchFamily="34" charset="-122"/>
                          <a:ea typeface="微软雅黑" panose="020B0503020204020204" pitchFamily="34" charset="-122"/>
                        </a:rPr>
                        <a:t>15%</a:t>
                      </a:r>
                      <a:r>
                        <a:rPr lang="zh-CN" altLang="en-US" sz="1000" b="1" dirty="0">
                          <a:solidFill>
                            <a:srgbClr val="FF0000"/>
                          </a:solidFill>
                          <a:latin typeface="微软雅黑" panose="020B0503020204020204" pitchFamily="34" charset="-122"/>
                          <a:ea typeface="微软雅黑" panose="020B0503020204020204" pitchFamily="34" charset="-122"/>
                        </a:rPr>
                        <a:t>～</a:t>
                      </a:r>
                      <a:r>
                        <a:rPr lang="en-US" altLang="zh-CN" sz="1000" b="1" dirty="0">
                          <a:solidFill>
                            <a:srgbClr val="FF0000"/>
                          </a:solidFill>
                          <a:latin typeface="微软雅黑" panose="020B0503020204020204" pitchFamily="34" charset="-122"/>
                          <a:ea typeface="微软雅黑" panose="020B0503020204020204" pitchFamily="34" charset="-122"/>
                        </a:rPr>
                        <a:t>30%</a:t>
                      </a:r>
                      <a:r>
                        <a:rPr lang="zh-CN" altLang="en-US" sz="1000" dirty="0">
                          <a:latin typeface="微软雅黑" panose="020B0503020204020204" pitchFamily="34" charset="-122"/>
                          <a:ea typeface="微软雅黑" panose="020B0503020204020204" pitchFamily="34" charset="-122"/>
                        </a:rPr>
                        <a:t>会患消化性溃疡。</a:t>
                      </a:r>
                      <a:endParaRPr lang="en-US" altLang="zh-CN" sz="1000" dirty="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lang="en-US" altLang="zh-CN" sz="1000" dirty="0">
                          <a:latin typeface="微软雅黑" panose="020B0503020204020204" pitchFamily="34" charset="-122"/>
                          <a:ea typeface="微软雅黑" panose="020B0503020204020204" pitchFamily="34" charset="-122"/>
                        </a:rPr>
                        <a:t>NSAID</a:t>
                      </a:r>
                      <a:r>
                        <a:rPr lang="zh-CN" altLang="en-US" sz="1000" dirty="0">
                          <a:latin typeface="微软雅黑" panose="020B0503020204020204" pitchFamily="34" charset="-122"/>
                          <a:ea typeface="微软雅黑" panose="020B0503020204020204" pitchFamily="34" charset="-122"/>
                        </a:rPr>
                        <a:t>和阿司匹林使溃疡出血、穿孔等并发症发生的危险性增加</a:t>
                      </a:r>
                      <a:r>
                        <a:rPr lang="en-US" altLang="zh-CN" sz="1000" b="1" dirty="0">
                          <a:solidFill>
                            <a:srgbClr val="FF0000"/>
                          </a:solidFill>
                          <a:latin typeface="微软雅黑" panose="020B0503020204020204" pitchFamily="34" charset="-122"/>
                          <a:ea typeface="微软雅黑" panose="020B0503020204020204" pitchFamily="34" charset="-122"/>
                        </a:rPr>
                        <a:t>4</a:t>
                      </a:r>
                      <a:r>
                        <a:rPr lang="zh-CN" altLang="en-US" sz="1000" b="1" dirty="0">
                          <a:solidFill>
                            <a:srgbClr val="FF0000"/>
                          </a:solidFill>
                          <a:latin typeface="微软雅黑" panose="020B0503020204020204" pitchFamily="34" charset="-122"/>
                          <a:ea typeface="微软雅黑" panose="020B0503020204020204" pitchFamily="34" charset="-122"/>
                        </a:rPr>
                        <a:t>～</a:t>
                      </a:r>
                      <a:r>
                        <a:rPr lang="en-US" altLang="zh-CN" sz="1000" b="1" dirty="0">
                          <a:solidFill>
                            <a:srgbClr val="FF0000"/>
                          </a:solidFill>
                          <a:latin typeface="微软雅黑" panose="020B0503020204020204" pitchFamily="34" charset="-122"/>
                          <a:ea typeface="微软雅黑" panose="020B0503020204020204" pitchFamily="34" charset="-122"/>
                        </a:rPr>
                        <a:t>6</a:t>
                      </a:r>
                      <a:r>
                        <a:rPr lang="zh-CN" altLang="en-US" sz="1000" dirty="0">
                          <a:latin typeface="微软雅黑" panose="020B0503020204020204" pitchFamily="34" charset="-122"/>
                          <a:ea typeface="微软雅黑" panose="020B0503020204020204" pitchFamily="34" charset="-122"/>
                        </a:rPr>
                        <a:t>倍。</a:t>
                      </a:r>
                      <a:endParaRPr lang="en-US" altLang="zh-CN" sz="1000" dirty="0">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zh-CN" sz="1000" dirty="0">
                          <a:latin typeface="微软雅黑" panose="020B0503020204020204" pitchFamily="34" charset="-122"/>
                          <a:ea typeface="微软雅黑" panose="020B0503020204020204" pitchFamily="34" charset="-122"/>
                        </a:rPr>
                        <a:t>在服用NSAIDs相关消化性溃疡人群中，胃溃疡发生率为</a:t>
                      </a:r>
                      <a:r>
                        <a:rPr lang="zh-CN" altLang="zh-CN" sz="1000" b="1" dirty="0">
                          <a:solidFill>
                            <a:srgbClr val="FF0000"/>
                          </a:solidFill>
                          <a:latin typeface="微软雅黑" panose="020B0503020204020204" pitchFamily="34" charset="-122"/>
                          <a:ea typeface="微软雅黑" panose="020B0503020204020204" pitchFamily="34" charset="-122"/>
                        </a:rPr>
                        <a:t>12%~30%</a:t>
                      </a:r>
                      <a:r>
                        <a:rPr lang="zh-CN" altLang="en-US" sz="1000" dirty="0">
                          <a:latin typeface="微软雅黑" panose="020B0503020204020204" pitchFamily="34" charset="-122"/>
                          <a:ea typeface="微软雅黑" panose="020B0503020204020204" pitchFamily="34" charset="-122"/>
                        </a:rPr>
                        <a:t>。</a:t>
                      </a:r>
                      <a:r>
                        <a:rPr lang="zh-CN" altLang="zh-CN" sz="1000" dirty="0">
                          <a:latin typeface="微软雅黑" panose="020B0503020204020204" pitchFamily="34" charset="-122"/>
                          <a:ea typeface="微软雅黑" panose="020B0503020204020204" pitchFamily="34" charset="-122"/>
                        </a:rPr>
                        <a:t>NSAIDs服用者中，发生胃溃疡的几率比普通人群高</a:t>
                      </a:r>
                      <a:r>
                        <a:rPr lang="zh-CN" altLang="zh-CN" sz="1000" b="1" dirty="0">
                          <a:solidFill>
                            <a:srgbClr val="FF0000"/>
                          </a:solidFill>
                          <a:latin typeface="微软雅黑" panose="020B0503020204020204" pitchFamily="34" charset="-122"/>
                          <a:ea typeface="微软雅黑" panose="020B0503020204020204" pitchFamily="34" charset="-122"/>
                        </a:rPr>
                        <a:t>40倍。</a:t>
                      </a:r>
                      <a:endParaRPr lang="zh-CN" altLang="zh-CN" sz="1000" b="1" dirty="0">
                        <a:solidFill>
                          <a:srgbClr val="FF0000"/>
                        </a:solidFill>
                        <a:latin typeface="微软雅黑" panose="020B0503020204020204" pitchFamily="34" charset="-122"/>
                        <a:ea typeface="微软雅黑" panose="020B0503020204020204" pitchFamily="34" charset="-122"/>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r>
            </a:tbl>
          </a:graphicData>
        </a:graphic>
      </p:graphicFrame>
      <p:sp>
        <p:nvSpPr>
          <p:cNvPr id="7" name="文本框 6"/>
          <p:cNvSpPr txBox="1"/>
          <p:nvPr/>
        </p:nvSpPr>
        <p:spPr>
          <a:xfrm>
            <a:off x="482272" y="1223883"/>
            <a:ext cx="6096982" cy="369332"/>
          </a:xfrm>
          <a:prstGeom prst="rect">
            <a:avLst/>
          </a:prstGeom>
          <a:noFill/>
        </p:spPr>
        <p:txBody>
          <a:bodyPr wrap="square">
            <a:spAutoFit/>
          </a:bodyPr>
          <a:lstStyle/>
          <a:p>
            <a:pPr>
              <a:lnSpc>
                <a:spcPct val="90000"/>
              </a:lnSpc>
              <a:buFont typeface="Wingdings" panose="05000000000000000000" pitchFamily="2" charset="2"/>
              <a:buChar char="Ø"/>
            </a:pPr>
            <a:r>
              <a:rPr lang="zh-CN" altLang="en-US" sz="1800" b="1" dirty="0">
                <a:latin typeface="微软雅黑" panose="020B0503020204020204" pitchFamily="34" charset="-122"/>
                <a:ea typeface="微软雅黑" panose="020B0503020204020204" pitchFamily="34" charset="-122"/>
                <a:sym typeface="+mn-ea"/>
              </a:rPr>
              <a:t> 胃食管反流病</a:t>
            </a:r>
            <a:r>
              <a:rPr lang="zh-CN" altLang="en-US" sz="1800" b="1" dirty="0">
                <a:latin typeface="微软雅黑" panose="020B0503020204020204" pitchFamily="34" charset="-122"/>
                <a:ea typeface="微软雅黑" panose="020B0503020204020204" pitchFamily="34" charset="-122"/>
              </a:rPr>
              <a:t>与</a:t>
            </a:r>
            <a:r>
              <a:rPr lang="zh-CN" altLang="en-US" sz="1800" b="1" dirty="0">
                <a:latin typeface="微软雅黑" panose="020B0503020204020204" pitchFamily="34" charset="-122"/>
                <a:ea typeface="微软雅黑" panose="020B0503020204020204" pitchFamily="34" charset="-122"/>
                <a:sym typeface="+mn-ea"/>
              </a:rPr>
              <a:t>NSAID治疗相关胃溃疡的疾病</a:t>
            </a:r>
            <a:r>
              <a:rPr lang="zh-CN" altLang="en-US" sz="2000" b="1" dirty="0">
                <a:solidFill>
                  <a:srgbClr val="FF0000"/>
                </a:solidFill>
                <a:latin typeface="微软雅黑" panose="020B0503020204020204" pitchFamily="34" charset="-122"/>
                <a:ea typeface="微软雅黑" panose="020B0503020204020204" pitchFamily="34" charset="-122"/>
                <a:sym typeface="+mn-ea"/>
              </a:rPr>
              <a:t>负担较重</a:t>
            </a:r>
            <a:endParaRPr lang="zh-CN" altLang="en-US" sz="2000" b="1" dirty="0">
              <a:solidFill>
                <a:srgbClr val="FF0000"/>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9798706" y="245"/>
            <a:ext cx="2393171" cy="675640"/>
          </a:xfrm>
          <a:prstGeom prst="rect">
            <a:avLst/>
          </a:prstGeom>
          <a:solidFill>
            <a:srgbClr val="009EDE"/>
          </a:solid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药品基本信息</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b="1" dirty="0">
                <a:solidFill>
                  <a:schemeClr val="bg1"/>
                </a:solidFill>
                <a:latin typeface="微软雅黑" panose="020B0503020204020204" pitchFamily="34" charset="-122"/>
                <a:ea typeface="微软雅黑" panose="020B0503020204020204" pitchFamily="34" charset="-122"/>
              </a:rPr>
              <a:t>（</a:t>
            </a:r>
            <a:r>
              <a:rPr lang="en-US" altLang="zh-CN" b="1" dirty="0">
                <a:solidFill>
                  <a:schemeClr val="bg1"/>
                </a:solidFill>
                <a:latin typeface="微软雅黑" panose="020B0503020204020204" pitchFamily="34" charset="-122"/>
                <a:ea typeface="微软雅黑" panose="020B0503020204020204" pitchFamily="34" charset="-122"/>
              </a:rPr>
              <a:t>3</a:t>
            </a:r>
            <a:r>
              <a:rPr lang="en-US" altLang="zh-CN" b="1" dirty="0">
                <a:solidFill>
                  <a:schemeClr val="bg1"/>
                </a:solidFill>
                <a:latin typeface="微软雅黑" panose="020B0503020204020204" pitchFamily="34" charset="-122"/>
                <a:ea typeface="微软雅黑" panose="020B0503020204020204" pitchFamily="34" charset="-122"/>
              </a:rPr>
              <a:t>/3</a:t>
            </a:r>
            <a:r>
              <a:rPr lang="zh-CN" altLang="en-US" b="1" dirty="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10"/>
          <p:cNvSpPr/>
          <p:nvPr/>
        </p:nvSpPr>
        <p:spPr>
          <a:xfrm>
            <a:off x="485099" y="253263"/>
            <a:ext cx="9673590" cy="523240"/>
          </a:xfrm>
          <a:prstGeom prst="rect">
            <a:avLst/>
          </a:prstGeom>
          <a:noFill/>
          <a:ln w="0" cap="flat">
            <a:noFill/>
            <a:prstDash val="solid"/>
            <a:miter lim="0"/>
          </a:ln>
        </p:spPr>
        <p:txBody>
          <a:bodyPr vert="horz" wrap="square" lIns="0" tIns="0" rIns="0" bIns="0"/>
          <a:lstStyle/>
          <a:p>
            <a:pPr algn="l" rtl="0" eaLnBrk="0">
              <a:lnSpc>
                <a:spcPct val="71000"/>
              </a:lnSpc>
            </a:pPr>
            <a:endParaRPr sz="100" dirty="0">
              <a:solidFill>
                <a:srgbClr val="FF0000"/>
              </a:solidFill>
              <a:latin typeface="Arial" panose="020B0604020202020204"/>
              <a:ea typeface="Arial" panose="020B0604020202020204"/>
              <a:cs typeface="Arial" panose="020B0604020202020204"/>
            </a:endParaRPr>
          </a:p>
          <a:p>
            <a:pPr marL="12700" algn="l" rtl="0" eaLnBrk="0">
              <a:lnSpc>
                <a:spcPct val="91000"/>
              </a:lnSpc>
            </a:pPr>
            <a:r>
              <a:rPr lang="zh-CN" sz="24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与主有效成分原研药</a:t>
            </a:r>
            <a:r>
              <a:rPr lang="zh-CN" sz="32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无明显差异</a:t>
            </a:r>
            <a:r>
              <a:rPr lang="en-US" altLang="zh-CN" sz="32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安全性良好</a:t>
            </a:r>
            <a:endParaRPr lang="zh-CN" altLang="en-US" sz="32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内容占位符 2"/>
          <p:cNvSpPr txBox="1"/>
          <p:nvPr/>
        </p:nvSpPr>
        <p:spPr>
          <a:xfrm>
            <a:off x="-190909" y="1161199"/>
            <a:ext cx="12166600" cy="390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rPr>
              <a:t>艾司奥美拉唑镁碳酸氢钠胶囊 </a:t>
            </a:r>
            <a:r>
              <a:rPr lang="en-US" altLang="zh-CN" sz="2000" b="1" dirty="0">
                <a:latin typeface="微软雅黑" panose="020B0503020204020204" pitchFamily="34" charset="-122"/>
                <a:ea typeface="微软雅黑" panose="020B0503020204020204" pitchFamily="34" charset="-122"/>
              </a:rPr>
              <a:t>vs</a:t>
            </a:r>
            <a:r>
              <a:rPr lang="zh-CN" altLang="en-US" sz="2000" b="1" dirty="0">
                <a:latin typeface="微软雅黑" panose="020B0503020204020204" pitchFamily="34" charset="-122"/>
                <a:ea typeface="微软雅黑" panose="020B0503020204020204" pitchFamily="34" charset="-122"/>
              </a:rPr>
              <a:t>艾司奥美拉唑镁肠溶片</a:t>
            </a:r>
            <a:endParaRPr lang="en-US" altLang="zh-CN" sz="2000" b="1" dirty="0">
              <a:latin typeface="微软雅黑" panose="020B0503020204020204" pitchFamily="34" charset="-122"/>
              <a:ea typeface="微软雅黑" panose="020B0503020204020204" pitchFamily="34" charset="-122"/>
            </a:endParaRPr>
          </a:p>
          <a:p>
            <a:pPr marL="0" indent="0" algn="ctr">
              <a:buNone/>
            </a:pPr>
            <a:r>
              <a:rPr lang="zh-CN" altLang="en-US" sz="2000" b="1" dirty="0">
                <a:latin typeface="微软雅黑" panose="020B0503020204020204" pitchFamily="34" charset="-122"/>
                <a:ea typeface="微软雅黑" panose="020B0503020204020204" pitchFamily="34" charset="-122"/>
              </a:rPr>
              <a:t>安全性</a:t>
            </a:r>
            <a:r>
              <a:rPr lang="zh-CN" altLang="en-US" sz="2400" b="1" dirty="0">
                <a:solidFill>
                  <a:srgbClr val="FF0000"/>
                </a:solidFill>
                <a:latin typeface="微软雅黑" panose="020B0503020204020204" pitchFamily="34" charset="-122"/>
                <a:ea typeface="微软雅黑" panose="020B0503020204020204" pitchFamily="34" charset="-122"/>
              </a:rPr>
              <a:t>未见明显差异</a:t>
            </a:r>
            <a:r>
              <a:rPr lang="zh-CN" altLang="en-US" sz="2000" b="1" dirty="0">
                <a:latin typeface="微软雅黑" panose="020B0503020204020204" pitchFamily="34" charset="-122"/>
                <a:ea typeface="微软雅黑" panose="020B0503020204020204" pitchFamily="34" charset="-122"/>
              </a:rPr>
              <a:t>，具有</a:t>
            </a:r>
            <a:r>
              <a:rPr lang="zh-CN" altLang="en-US" sz="2400" b="1" dirty="0">
                <a:solidFill>
                  <a:srgbClr val="FF0000"/>
                </a:solidFill>
                <a:latin typeface="微软雅黑" panose="020B0503020204020204" pitchFamily="34" charset="-122"/>
                <a:ea typeface="微软雅黑" panose="020B0503020204020204" pitchFamily="34" charset="-122"/>
              </a:rPr>
              <a:t>较好的安全性</a:t>
            </a:r>
            <a:endParaRPr lang="en-US" altLang="zh-CN" sz="2000" b="1" dirty="0">
              <a:solidFill>
                <a:srgbClr val="002060"/>
              </a:solidFill>
              <a:latin typeface="微软雅黑" panose="020B0503020204020204" pitchFamily="34" charset="-122"/>
              <a:ea typeface="微软雅黑" panose="020B0503020204020204" pitchFamily="34" charset="-122"/>
            </a:endParaRPr>
          </a:p>
          <a:p>
            <a:pPr algn="ctr"/>
            <a:endParaRPr lang="en-US" altLang="zh-CN" sz="2000" b="1" dirty="0">
              <a:solidFill>
                <a:srgbClr val="002060"/>
              </a:solidFill>
              <a:latin typeface="微软雅黑" panose="020B0503020204020204" pitchFamily="34" charset="-122"/>
              <a:ea typeface="微软雅黑" panose="020B0503020204020204" pitchFamily="34" charset="-122"/>
            </a:endParaRPr>
          </a:p>
        </p:txBody>
      </p:sp>
      <p:graphicFrame>
        <p:nvGraphicFramePr>
          <p:cNvPr id="3" name="表格 2"/>
          <p:cNvGraphicFramePr/>
          <p:nvPr>
            <p:custDataLst>
              <p:tags r:id="rId1"/>
            </p:custDataLst>
          </p:nvPr>
        </p:nvGraphicFramePr>
        <p:xfrm>
          <a:off x="552122" y="2429715"/>
          <a:ext cx="11181694" cy="3368675"/>
        </p:xfrm>
        <a:graphic>
          <a:graphicData uri="http://schemas.openxmlformats.org/drawingml/2006/table">
            <a:tbl>
              <a:tblPr/>
              <a:tblGrid>
                <a:gridCol w="1210535"/>
                <a:gridCol w="4477024"/>
                <a:gridCol w="5494135"/>
              </a:tblGrid>
              <a:tr h="773430">
                <a:tc>
                  <a:txBody>
                    <a:bodyPr/>
                    <a:lstStyle/>
                    <a:p>
                      <a:pPr indent="0" algn="ctr">
                        <a:lnSpc>
                          <a:spcPct val="120000"/>
                        </a:lnSpc>
                        <a:spcBef>
                          <a:spcPts val="0"/>
                        </a:spcBef>
                        <a:spcAft>
                          <a:spcPts val="0"/>
                        </a:spcAft>
                        <a:buNone/>
                      </a:pPr>
                      <a:r>
                        <a:rPr lang="zh-CN" sz="1600" b="1" spc="120" dirty="0">
                          <a:solidFill>
                            <a:srgbClr val="000000"/>
                          </a:solidFill>
                          <a:latin typeface="微软雅黑" panose="020B0503020204020204" pitchFamily="34" charset="-122"/>
                          <a:ea typeface="微软雅黑" panose="020B0503020204020204" pitchFamily="34" charset="-122"/>
                        </a:rPr>
                        <a:t>结论来源</a:t>
                      </a:r>
                      <a:endParaRPr lang="zh-CN" sz="1600" b="1" spc="120" dirty="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indent="0" algn="ctr">
                        <a:lnSpc>
                          <a:spcPct val="120000"/>
                        </a:lnSpc>
                        <a:spcBef>
                          <a:spcPts val="0"/>
                        </a:spcBef>
                        <a:spcAft>
                          <a:spcPts val="0"/>
                        </a:spcAft>
                        <a:buNone/>
                      </a:pPr>
                      <a:r>
                        <a:rPr lang="zh-CN" sz="1600" b="1" spc="12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Ⅰ期临床研究</a:t>
                      </a:r>
                      <a:endParaRPr lang="zh-CN" sz="1600" b="1" spc="12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indent="0" algn="ctr">
                        <a:lnSpc>
                          <a:spcPct val="120000"/>
                        </a:lnSpc>
                        <a:spcBef>
                          <a:spcPts val="0"/>
                        </a:spcBef>
                        <a:spcAft>
                          <a:spcPts val="0"/>
                        </a:spcAft>
                        <a:buNone/>
                      </a:pPr>
                      <a:r>
                        <a:rPr lang="zh-CN" sz="1600" b="1" spc="120" dirty="0">
                          <a:solidFill>
                            <a:srgbClr val="000000"/>
                          </a:solidFill>
                          <a:latin typeface="微软雅黑" panose="020B0503020204020204" pitchFamily="34" charset="-122"/>
                          <a:ea typeface="微软雅黑" panose="020B0503020204020204" pitchFamily="34" charset="-122"/>
                        </a:rPr>
                        <a:t>上市技术审评报告</a:t>
                      </a:r>
                      <a:endParaRPr lang="zh-CN" sz="1600" b="1" spc="120" dirty="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1297305">
                <a:tc rowSpan="2">
                  <a:txBody>
                    <a:bodyPr/>
                    <a:lstStyle/>
                    <a:p>
                      <a:pPr indent="0" algn="ctr">
                        <a:lnSpc>
                          <a:spcPct val="120000"/>
                        </a:lnSpc>
                        <a:spcBef>
                          <a:spcPts val="0"/>
                        </a:spcBef>
                        <a:spcAft>
                          <a:spcPts val="0"/>
                        </a:spcAft>
                        <a:buNone/>
                      </a:pPr>
                      <a:r>
                        <a:rPr lang="zh-CN" sz="1400" b="1" spc="120" dirty="0">
                          <a:solidFill>
                            <a:srgbClr val="000000"/>
                          </a:solidFill>
                          <a:latin typeface="微软雅黑" panose="020B0503020204020204" pitchFamily="34" charset="-122"/>
                          <a:ea typeface="微软雅黑" panose="020B0503020204020204" pitchFamily="34" charset="-122"/>
                        </a:rPr>
                        <a:t>结论</a:t>
                      </a:r>
                      <a:endParaRPr lang="zh-CN" altLang="en-US" sz="1400" b="1" spc="120" dirty="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zh-CN" sz="1400" b="0" spc="12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40例受试者中3/40的受试者出现1级不良反应，提示</a:t>
                      </a:r>
                      <a:r>
                        <a:rPr lang="zh-CN" sz="1600" b="1" spc="12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受试者对试验药物耐受性良好</a:t>
                      </a:r>
                      <a:endParaRPr lang="zh-CN" sz="1600" b="1" spc="12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zh-CN" sz="1400" b="0" spc="12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CCHY-2019-003研究中报告2例可能有关的不良事件，均为轻度且结局恢复，</a:t>
                      </a:r>
                      <a:r>
                        <a:rPr lang="zh-CN" sz="1600" b="1" spc="12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未提示新的安全性问题</a:t>
                      </a:r>
                      <a:endParaRPr lang="zh-CN" altLang="en-US" sz="1600" b="1" spc="12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r h="129794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l">
                        <a:lnSpc>
                          <a:spcPct val="120000"/>
                        </a:lnSpc>
                        <a:spcBef>
                          <a:spcPts val="0"/>
                        </a:spcBef>
                        <a:spcAft>
                          <a:spcPts val="0"/>
                        </a:spcAft>
                        <a:buNone/>
                      </a:pPr>
                      <a:r>
                        <a:rPr lang="zh-CN" sz="1400" b="0" spc="12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艾司奥美拉唑镁碳酸氢钠胶囊与艾司奥美拉唑镁肠溶片(耐信®)</a:t>
                      </a:r>
                      <a:r>
                        <a:rPr lang="zh-CN" sz="1600" b="1"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安全性均较好，未见明显差异</a:t>
                      </a:r>
                      <a:endParaRPr lang="zh-CN" altLang="en-US" sz="1600" b="1" spc="12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zh-CN" sz="1400" b="0" spc="120" dirty="0">
                          <a:solidFill>
                            <a:srgbClr val="000000"/>
                          </a:solidFill>
                          <a:latin typeface="微软雅黑" panose="020B0503020204020204" pitchFamily="34" charset="-122"/>
                          <a:ea typeface="微软雅黑" panose="020B0503020204020204" pitchFamily="34" charset="-122"/>
                        </a:rPr>
                        <a:t>本品与艾司奥美拉唑镁肠溶片</a:t>
                      </a:r>
                      <a:r>
                        <a:rPr lang="zh-CN" sz="1600" b="1" spc="120" dirty="0">
                          <a:solidFill>
                            <a:srgbClr val="FF0000"/>
                          </a:solidFill>
                          <a:latin typeface="微软雅黑" panose="020B0503020204020204" pitchFamily="34" charset="-122"/>
                          <a:ea typeface="微软雅黑" panose="020B0503020204020204" pitchFamily="34" charset="-122"/>
                        </a:rPr>
                        <a:t>安全性相当</a:t>
                      </a:r>
                      <a:r>
                        <a:rPr lang="zh-CN" sz="1400" b="0" spc="120" dirty="0">
                          <a:solidFill>
                            <a:srgbClr val="000000"/>
                          </a:solidFill>
                          <a:latin typeface="微软雅黑" panose="020B0503020204020204" pitchFamily="34" charset="-122"/>
                          <a:ea typeface="微软雅黑" panose="020B0503020204020204" pitchFamily="34" charset="-122"/>
                        </a:rPr>
                        <a:t>，总体上</a:t>
                      </a:r>
                      <a:r>
                        <a:rPr lang="zh-CN" sz="1600" b="1" spc="120" dirty="0">
                          <a:solidFill>
                            <a:srgbClr val="FF0000"/>
                          </a:solidFill>
                          <a:latin typeface="微软雅黑" panose="020B0503020204020204" pitchFamily="34" charset="-122"/>
                          <a:ea typeface="微软雅黑" panose="020B0503020204020204" pitchFamily="34" charset="-122"/>
                        </a:rPr>
                        <a:t>没有新的安全性担忧</a:t>
                      </a:r>
                      <a:endParaRPr lang="zh-CN" altLang="en-US" sz="1600" b="1" spc="120" dirty="0">
                        <a:solidFill>
                          <a:srgbClr val="FF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r>
            </a:tbl>
          </a:graphicData>
        </a:graphic>
      </p:graphicFrame>
      <p:sp>
        <p:nvSpPr>
          <p:cNvPr id="16" name="文本框 15"/>
          <p:cNvSpPr txBox="1"/>
          <p:nvPr/>
        </p:nvSpPr>
        <p:spPr>
          <a:xfrm>
            <a:off x="86360" y="6513195"/>
            <a:ext cx="11467465" cy="233680"/>
          </a:xfrm>
          <a:prstGeom prst="rect">
            <a:avLst/>
          </a:prstGeom>
          <a:noFill/>
        </p:spPr>
        <p:txBody>
          <a:bodyPr wrap="square" rtlCol="0">
            <a:noAutofit/>
          </a:bodyPr>
          <a:lstStyle/>
          <a:p>
            <a:pPr>
              <a:lnSpc>
                <a:spcPct val="90000"/>
              </a:lnSpc>
            </a:pPr>
            <a:r>
              <a:rPr lang="zh-CN" altLang="en-US" sz="700">
                <a:latin typeface="微软雅黑" panose="020B0503020204020204" pitchFamily="34" charset="-122"/>
                <a:ea typeface="微软雅黑" panose="020B0503020204020204" pitchFamily="34" charset="-122"/>
                <a:cs typeface="微软雅黑" panose="020B0503020204020204" pitchFamily="34" charset="-122"/>
                <a:sym typeface="+mn-ea"/>
              </a:rPr>
              <a:t>艾司奥美拉唑镁碳酸氢钠胶囊I期临床研究总结报告</a:t>
            </a:r>
            <a:endParaRPr lang="zh-CN" altLang="en-US" sz="7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zh-CN" altLang="en-US" sz="700">
                <a:latin typeface="微软雅黑" panose="020B0503020204020204" pitchFamily="34" charset="-122"/>
                <a:ea typeface="微软雅黑" panose="020B0503020204020204" pitchFamily="34" charset="-122"/>
                <a:cs typeface="微软雅黑" panose="020B0503020204020204" pitchFamily="34" charset="-122"/>
                <a:sym typeface="+mn-ea"/>
              </a:rPr>
              <a:t>艾司奥美拉唑镁碳酸氢钠胶囊申请上市技术审评报告</a:t>
            </a:r>
            <a:endParaRPr lang="zh-CN" altLang="en-US" sz="7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endParaRPr lang="zh-CN" altLang="en-US" sz="7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矩形 4"/>
          <p:cNvSpPr/>
          <p:nvPr/>
        </p:nvSpPr>
        <p:spPr>
          <a:xfrm>
            <a:off x="9826625" y="635"/>
            <a:ext cx="2370455" cy="648335"/>
          </a:xfrm>
          <a:prstGeom prst="rect">
            <a:avLst/>
          </a:prstGeom>
          <a:solidFill>
            <a:srgbClr val="009ED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10128885" y="112395"/>
            <a:ext cx="1757045" cy="398780"/>
          </a:xfrm>
          <a:prstGeom prst="rect">
            <a:avLst/>
          </a:prstGeom>
          <a:noFill/>
        </p:spPr>
        <p:txBody>
          <a:bodyPr wrap="square" rtlCol="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安全性</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10"/>
          <p:cNvSpPr/>
          <p:nvPr/>
        </p:nvSpPr>
        <p:spPr>
          <a:xfrm>
            <a:off x="389787" y="215975"/>
            <a:ext cx="9937115" cy="523240"/>
          </a:xfrm>
          <a:prstGeom prst="rect">
            <a:avLst/>
          </a:prstGeom>
          <a:noFill/>
          <a:ln w="0" cap="flat">
            <a:noFill/>
            <a:prstDash val="solid"/>
            <a:miter lim="0"/>
          </a:ln>
        </p:spPr>
        <p:txBody>
          <a:bodyPr vert="horz" wrap="square" lIns="0" tIns="0" rIns="0" bIns="0"/>
          <a:lstStyle/>
          <a:p>
            <a:pPr algn="l" rtl="0" eaLnBrk="0">
              <a:lnSpc>
                <a:spcPct val="71000"/>
              </a:lnSpc>
            </a:pPr>
            <a:endParaRPr sz="100" dirty="0">
              <a:solidFill>
                <a:srgbClr val="FF0000"/>
              </a:solidFill>
              <a:latin typeface="Arial" panose="020B0604020202020204"/>
              <a:ea typeface="Arial" panose="020B0604020202020204"/>
              <a:cs typeface="Arial" panose="020B0604020202020204"/>
            </a:endParaRPr>
          </a:p>
          <a:p>
            <a:pPr marL="12700" algn="l" rtl="0" eaLnBrk="0">
              <a:lnSpc>
                <a:spcPct val="91000"/>
              </a:lnSpc>
            </a:pPr>
            <a:r>
              <a:rPr lang="zh-CN" sz="24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药代动力学</a:t>
            </a:r>
            <a:r>
              <a:rPr lang="zh-CN" sz="36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生物等效</a:t>
            </a:r>
            <a:r>
              <a:rPr lang="zh-CN" sz="24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下的</a:t>
            </a:r>
            <a:r>
              <a:rPr lang="zh-CN" sz="36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更快释放与吸收</a:t>
            </a:r>
            <a:endParaRPr lang="zh-CN" sz="3600" b="1" kern="0" spc="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30c4c33803d166fb16e7b621fb6ede8(2)"/>
          <p:cNvPicPr>
            <a:picLocks noChangeAspect="1"/>
          </p:cNvPicPr>
          <p:nvPr/>
        </p:nvPicPr>
        <p:blipFill>
          <a:blip r:embed="rId1"/>
          <a:srcRect l="7417" r="15371"/>
          <a:stretch>
            <a:fillRect/>
          </a:stretch>
        </p:blipFill>
        <p:spPr>
          <a:xfrm>
            <a:off x="6384925" y="1841500"/>
            <a:ext cx="4212000" cy="2448000"/>
          </a:xfrm>
          <a:prstGeom prst="rect">
            <a:avLst/>
          </a:prstGeom>
          <a:noFill/>
          <a:ln w="3175" cmpd="sng">
            <a:solidFill>
              <a:srgbClr val="002060">
                <a:alpha val="15000"/>
              </a:srgbClr>
            </a:solidFill>
            <a:prstDash val="solid"/>
          </a:ln>
        </p:spPr>
      </p:pic>
      <p:pic>
        <p:nvPicPr>
          <p:cNvPr id="3" name="图片 2" descr="30c4c33803d166fb16e7b621fb6ede8(1)"/>
          <p:cNvPicPr>
            <a:picLocks noChangeAspect="1"/>
          </p:cNvPicPr>
          <p:nvPr/>
        </p:nvPicPr>
        <p:blipFill>
          <a:blip r:embed="rId2"/>
          <a:srcRect l="7417" r="15371"/>
          <a:stretch>
            <a:fillRect/>
          </a:stretch>
        </p:blipFill>
        <p:spPr>
          <a:xfrm>
            <a:off x="1450975" y="1841500"/>
            <a:ext cx="4212000" cy="2448000"/>
          </a:xfrm>
          <a:prstGeom prst="rect">
            <a:avLst/>
          </a:prstGeom>
          <a:ln w="3175" cmpd="sng">
            <a:solidFill>
              <a:srgbClr val="002060">
                <a:alpha val="15000"/>
              </a:srgbClr>
            </a:solidFill>
            <a:prstDash val="solid"/>
          </a:ln>
        </p:spPr>
      </p:pic>
      <p:sp>
        <p:nvSpPr>
          <p:cNvPr id="4" name="文本框 3"/>
          <p:cNvSpPr txBox="1"/>
          <p:nvPr/>
        </p:nvSpPr>
        <p:spPr>
          <a:xfrm>
            <a:off x="2451100" y="1330960"/>
            <a:ext cx="7094220" cy="337185"/>
          </a:xfrm>
          <a:prstGeom prst="rect">
            <a:avLst/>
          </a:prstGeom>
          <a:noFill/>
        </p:spPr>
        <p:txBody>
          <a:bodyPr wrap="square" rtlCol="0" anchor="t">
            <a:spAutoFit/>
          </a:bodyPr>
          <a:lstStyle/>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受试者口服受试制剂（T）和参比制剂（R）后平均血药浓度-时间曲线汇总图</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2558415" y="2269490"/>
            <a:ext cx="1021080" cy="306705"/>
          </a:xfrm>
          <a:prstGeom prst="rect">
            <a:avLst/>
          </a:prstGeom>
          <a:noFill/>
        </p:spPr>
        <p:txBody>
          <a:bodyPr wrap="square" rtlCol="0">
            <a:spAutoFit/>
          </a:bodyPr>
          <a:lstStyle/>
          <a:p>
            <a:r>
              <a:rPr lang="en-US" altLang="zh-CN" sz="1400">
                <a:solidFill>
                  <a:srgbClr val="FF0000"/>
                </a:solidFill>
                <a:latin typeface="微软雅黑" panose="020B0503020204020204" pitchFamily="34" charset="-122"/>
                <a:ea typeface="微软雅黑" panose="020B0503020204020204" pitchFamily="34" charset="-122"/>
              </a:rPr>
              <a:t>(T</a:t>
            </a:r>
            <a:r>
              <a:rPr lang="en-US" altLang="zh-CN" sz="1400" baseline="-9000">
                <a:solidFill>
                  <a:srgbClr val="FF0000"/>
                </a:solidFill>
                <a:uFillTx/>
                <a:latin typeface="微软雅黑" panose="020B0503020204020204" pitchFamily="34" charset="-122"/>
                <a:ea typeface="微软雅黑" panose="020B0503020204020204" pitchFamily="34" charset="-122"/>
              </a:rPr>
              <a:t>max</a:t>
            </a:r>
            <a:r>
              <a:rPr lang="en-US" altLang="zh-CN" sz="1400">
                <a:solidFill>
                  <a:srgbClr val="FF0000"/>
                </a:solidFill>
                <a:latin typeface="微软雅黑" panose="020B0503020204020204" pitchFamily="34" charset="-122"/>
                <a:ea typeface="微软雅黑" panose="020B0503020204020204" pitchFamily="34" charset="-122"/>
              </a:rPr>
              <a:t>,C</a:t>
            </a:r>
            <a:r>
              <a:rPr lang="en-US" altLang="zh-CN" sz="1400" baseline="-9000">
                <a:solidFill>
                  <a:srgbClr val="FF0000"/>
                </a:solidFill>
                <a:uFillTx/>
                <a:latin typeface="微软雅黑" panose="020B0503020204020204" pitchFamily="34" charset="-122"/>
                <a:ea typeface="微软雅黑" panose="020B0503020204020204" pitchFamily="34" charset="-122"/>
              </a:rPr>
              <a:t>max</a:t>
            </a:r>
            <a:r>
              <a:rPr lang="en-US" altLang="zh-CN" sz="1400">
                <a:solidFill>
                  <a:srgbClr val="FF0000"/>
                </a:solidFill>
                <a:latin typeface="微软雅黑" panose="020B0503020204020204" pitchFamily="34" charset="-122"/>
                <a:ea typeface="微软雅黑" panose="020B0503020204020204" pitchFamily="34" charset="-122"/>
              </a:rPr>
              <a:t>)</a:t>
            </a:r>
            <a:r>
              <a:rPr lang="en-US" altLang="zh-CN" sz="1400" baseline="-25000">
                <a:solidFill>
                  <a:schemeClr val="tx1"/>
                </a:solidFill>
                <a:uFillTx/>
                <a:latin typeface="微软雅黑" panose="020B0503020204020204" pitchFamily="34" charset="-122"/>
                <a:ea typeface="微软雅黑" panose="020B0503020204020204" pitchFamily="34" charset="-122"/>
              </a:rPr>
              <a:t> </a:t>
            </a:r>
            <a:endParaRPr lang="en-US" altLang="zh-CN" sz="1400" baseline="-25000">
              <a:solidFill>
                <a:schemeClr val="tx1"/>
              </a:solidFill>
              <a:uFillTx/>
              <a:latin typeface="微软雅黑" panose="020B0503020204020204" pitchFamily="34" charset="-122"/>
              <a:ea typeface="微软雅黑" panose="020B0503020204020204" pitchFamily="34" charset="-122"/>
            </a:endParaRPr>
          </a:p>
        </p:txBody>
      </p:sp>
      <p:cxnSp>
        <p:nvCxnSpPr>
          <p:cNvPr id="8" name="直接箭头连接符 7"/>
          <p:cNvCxnSpPr/>
          <p:nvPr/>
        </p:nvCxnSpPr>
        <p:spPr>
          <a:xfrm flipV="1">
            <a:off x="2451100" y="2495550"/>
            <a:ext cx="193040" cy="1778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9" name="文本框 8"/>
          <p:cNvSpPr txBox="1"/>
          <p:nvPr/>
        </p:nvSpPr>
        <p:spPr>
          <a:xfrm>
            <a:off x="3079750" y="2886075"/>
            <a:ext cx="1021080" cy="306705"/>
          </a:xfrm>
          <a:prstGeom prst="rect">
            <a:avLst/>
          </a:prstGeom>
          <a:noFill/>
        </p:spPr>
        <p:txBody>
          <a:bodyPr wrap="square" rtlCol="0">
            <a:spAutoFit/>
          </a:bodyPr>
          <a:lstStyle/>
          <a:p>
            <a:r>
              <a:rPr lang="en-US" altLang="zh-CN" sz="1400">
                <a:solidFill>
                  <a:srgbClr val="162EFC"/>
                </a:solidFill>
                <a:latin typeface="微软雅黑" panose="020B0503020204020204" pitchFamily="34" charset="-122"/>
                <a:ea typeface="微软雅黑" panose="020B0503020204020204" pitchFamily="34" charset="-122"/>
              </a:rPr>
              <a:t>(T</a:t>
            </a:r>
            <a:r>
              <a:rPr lang="en-US" altLang="zh-CN" sz="1400" baseline="-9000">
                <a:solidFill>
                  <a:srgbClr val="162EFC"/>
                </a:solidFill>
                <a:uFillTx/>
                <a:latin typeface="微软雅黑" panose="020B0503020204020204" pitchFamily="34" charset="-122"/>
                <a:ea typeface="微软雅黑" panose="020B0503020204020204" pitchFamily="34" charset="-122"/>
              </a:rPr>
              <a:t>max</a:t>
            </a:r>
            <a:r>
              <a:rPr lang="en-US" altLang="zh-CN" sz="1400">
                <a:solidFill>
                  <a:srgbClr val="162EFC"/>
                </a:solidFill>
                <a:latin typeface="微软雅黑" panose="020B0503020204020204" pitchFamily="34" charset="-122"/>
                <a:ea typeface="微软雅黑" panose="020B0503020204020204" pitchFamily="34" charset="-122"/>
              </a:rPr>
              <a:t>,C</a:t>
            </a:r>
            <a:r>
              <a:rPr lang="en-US" altLang="zh-CN" sz="1400" baseline="-9000">
                <a:solidFill>
                  <a:srgbClr val="162EFC"/>
                </a:solidFill>
                <a:uFillTx/>
                <a:latin typeface="微软雅黑" panose="020B0503020204020204" pitchFamily="34" charset="-122"/>
                <a:ea typeface="微软雅黑" panose="020B0503020204020204" pitchFamily="34" charset="-122"/>
              </a:rPr>
              <a:t>max</a:t>
            </a:r>
            <a:r>
              <a:rPr lang="en-US" altLang="zh-CN" sz="1400">
                <a:solidFill>
                  <a:srgbClr val="162EFC"/>
                </a:solidFill>
                <a:latin typeface="微软雅黑" panose="020B0503020204020204" pitchFamily="34" charset="-122"/>
                <a:ea typeface="微软雅黑" panose="020B0503020204020204" pitchFamily="34" charset="-122"/>
              </a:rPr>
              <a:t>)</a:t>
            </a:r>
            <a:r>
              <a:rPr lang="en-US" altLang="zh-CN" sz="1400" baseline="-25000">
                <a:solidFill>
                  <a:srgbClr val="162EFC"/>
                </a:solidFill>
                <a:uFillTx/>
                <a:latin typeface="微软雅黑" panose="020B0503020204020204" pitchFamily="34" charset="-122"/>
                <a:ea typeface="微软雅黑" panose="020B0503020204020204" pitchFamily="34" charset="-122"/>
              </a:rPr>
              <a:t> </a:t>
            </a:r>
            <a:endParaRPr lang="en-US" altLang="zh-CN" sz="1400" baseline="-25000">
              <a:solidFill>
                <a:srgbClr val="162EFC"/>
              </a:solidFill>
              <a:uFillTx/>
              <a:latin typeface="微软雅黑" panose="020B0503020204020204" pitchFamily="34" charset="-122"/>
              <a:ea typeface="微软雅黑" panose="020B0503020204020204" pitchFamily="34" charset="-122"/>
            </a:endParaRPr>
          </a:p>
        </p:txBody>
      </p:sp>
      <p:cxnSp>
        <p:nvCxnSpPr>
          <p:cNvPr id="10" name="直接箭头连接符 9"/>
          <p:cNvCxnSpPr/>
          <p:nvPr/>
        </p:nvCxnSpPr>
        <p:spPr>
          <a:xfrm flipV="1">
            <a:off x="2903855" y="3057525"/>
            <a:ext cx="229870" cy="59690"/>
          </a:xfrm>
          <a:prstGeom prst="straightConnector1">
            <a:avLst/>
          </a:prstGeom>
          <a:ln>
            <a:solidFill>
              <a:srgbClr val="1634FC"/>
            </a:solidFill>
            <a:tailEnd type="arrow"/>
          </a:ln>
        </p:spPr>
        <p:style>
          <a:lnRef idx="2">
            <a:schemeClr val="accent1"/>
          </a:lnRef>
          <a:fillRef idx="0">
            <a:srgbClr val="FFFFFF"/>
          </a:fillRef>
          <a:effectRef idx="0">
            <a:srgbClr val="FFFFFF"/>
          </a:effectRef>
          <a:fontRef idx="minor">
            <a:schemeClr val="tx1"/>
          </a:fontRef>
        </p:style>
      </p:cxnSp>
      <p:sp>
        <p:nvSpPr>
          <p:cNvPr id="6" name="文本框 5"/>
          <p:cNvSpPr txBox="1"/>
          <p:nvPr/>
        </p:nvSpPr>
        <p:spPr>
          <a:xfrm>
            <a:off x="7538720" y="2188845"/>
            <a:ext cx="1021080" cy="306705"/>
          </a:xfrm>
          <a:prstGeom prst="rect">
            <a:avLst/>
          </a:prstGeom>
          <a:noFill/>
        </p:spPr>
        <p:txBody>
          <a:bodyPr wrap="square" rtlCol="0">
            <a:spAutoFit/>
          </a:bodyPr>
          <a:lstStyle/>
          <a:p>
            <a:r>
              <a:rPr lang="en-US" altLang="zh-CN" sz="1400">
                <a:solidFill>
                  <a:srgbClr val="FF0000"/>
                </a:solidFill>
                <a:latin typeface="微软雅黑" panose="020B0503020204020204" pitchFamily="34" charset="-122"/>
                <a:ea typeface="微软雅黑" panose="020B0503020204020204" pitchFamily="34" charset="-122"/>
              </a:rPr>
              <a:t>(T</a:t>
            </a:r>
            <a:r>
              <a:rPr lang="en-US" altLang="zh-CN" sz="1400" baseline="-9000">
                <a:solidFill>
                  <a:srgbClr val="FF0000"/>
                </a:solidFill>
                <a:uFillTx/>
                <a:latin typeface="微软雅黑" panose="020B0503020204020204" pitchFamily="34" charset="-122"/>
                <a:ea typeface="微软雅黑" panose="020B0503020204020204" pitchFamily="34" charset="-122"/>
              </a:rPr>
              <a:t>max</a:t>
            </a:r>
            <a:r>
              <a:rPr lang="en-US" altLang="zh-CN" sz="1400">
                <a:solidFill>
                  <a:srgbClr val="FF0000"/>
                </a:solidFill>
                <a:latin typeface="微软雅黑" panose="020B0503020204020204" pitchFamily="34" charset="-122"/>
                <a:ea typeface="微软雅黑" panose="020B0503020204020204" pitchFamily="34" charset="-122"/>
              </a:rPr>
              <a:t>,C</a:t>
            </a:r>
            <a:r>
              <a:rPr lang="en-US" altLang="zh-CN" sz="1400" baseline="-9000">
                <a:solidFill>
                  <a:srgbClr val="FF0000"/>
                </a:solidFill>
                <a:uFillTx/>
                <a:latin typeface="微软雅黑" panose="020B0503020204020204" pitchFamily="34" charset="-122"/>
                <a:ea typeface="微软雅黑" panose="020B0503020204020204" pitchFamily="34" charset="-122"/>
              </a:rPr>
              <a:t>max</a:t>
            </a:r>
            <a:r>
              <a:rPr lang="en-US" altLang="zh-CN" sz="1400">
                <a:solidFill>
                  <a:srgbClr val="FF0000"/>
                </a:solidFill>
                <a:latin typeface="微软雅黑" panose="020B0503020204020204" pitchFamily="34" charset="-122"/>
                <a:ea typeface="微软雅黑" panose="020B0503020204020204" pitchFamily="34" charset="-122"/>
              </a:rPr>
              <a:t>)</a:t>
            </a:r>
            <a:r>
              <a:rPr lang="en-US" altLang="zh-CN" sz="1400" baseline="-25000">
                <a:solidFill>
                  <a:schemeClr val="tx1"/>
                </a:solidFill>
                <a:uFillTx/>
                <a:latin typeface="微软雅黑" panose="020B0503020204020204" pitchFamily="34" charset="-122"/>
                <a:ea typeface="微软雅黑" panose="020B0503020204020204" pitchFamily="34" charset="-122"/>
              </a:rPr>
              <a:t> </a:t>
            </a:r>
            <a:endParaRPr lang="en-US" altLang="zh-CN" sz="1400" baseline="-25000">
              <a:solidFill>
                <a:schemeClr val="tx1"/>
              </a:solidFill>
              <a:uFillTx/>
              <a:latin typeface="微软雅黑" panose="020B0503020204020204" pitchFamily="34" charset="-122"/>
              <a:ea typeface="微软雅黑" panose="020B0503020204020204" pitchFamily="34" charset="-122"/>
            </a:endParaRPr>
          </a:p>
        </p:txBody>
      </p:sp>
      <p:cxnSp>
        <p:nvCxnSpPr>
          <p:cNvPr id="11" name="直接箭头连接符 10"/>
          <p:cNvCxnSpPr/>
          <p:nvPr/>
        </p:nvCxnSpPr>
        <p:spPr>
          <a:xfrm flipV="1">
            <a:off x="7400925" y="2398395"/>
            <a:ext cx="193040" cy="17780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
        <p:nvSpPr>
          <p:cNvPr id="12" name="文本框 11"/>
          <p:cNvSpPr txBox="1"/>
          <p:nvPr/>
        </p:nvSpPr>
        <p:spPr>
          <a:xfrm>
            <a:off x="8035925" y="2641600"/>
            <a:ext cx="1021080" cy="306705"/>
          </a:xfrm>
          <a:prstGeom prst="rect">
            <a:avLst/>
          </a:prstGeom>
          <a:noFill/>
        </p:spPr>
        <p:txBody>
          <a:bodyPr wrap="square" rtlCol="0">
            <a:spAutoFit/>
          </a:bodyPr>
          <a:lstStyle/>
          <a:p>
            <a:r>
              <a:rPr lang="en-US" altLang="zh-CN" sz="1400">
                <a:solidFill>
                  <a:srgbClr val="162EFC"/>
                </a:solidFill>
                <a:latin typeface="微软雅黑" panose="020B0503020204020204" pitchFamily="34" charset="-122"/>
                <a:ea typeface="微软雅黑" panose="020B0503020204020204" pitchFamily="34" charset="-122"/>
              </a:rPr>
              <a:t>(T</a:t>
            </a:r>
            <a:r>
              <a:rPr lang="en-US" altLang="zh-CN" sz="1400" baseline="-9000">
                <a:solidFill>
                  <a:srgbClr val="162EFC"/>
                </a:solidFill>
                <a:uFillTx/>
                <a:latin typeface="微软雅黑" panose="020B0503020204020204" pitchFamily="34" charset="-122"/>
                <a:ea typeface="微软雅黑" panose="020B0503020204020204" pitchFamily="34" charset="-122"/>
              </a:rPr>
              <a:t>max</a:t>
            </a:r>
            <a:r>
              <a:rPr lang="en-US" altLang="zh-CN" sz="1400">
                <a:solidFill>
                  <a:srgbClr val="162EFC"/>
                </a:solidFill>
                <a:latin typeface="微软雅黑" panose="020B0503020204020204" pitchFamily="34" charset="-122"/>
                <a:ea typeface="微软雅黑" panose="020B0503020204020204" pitchFamily="34" charset="-122"/>
              </a:rPr>
              <a:t>,C</a:t>
            </a:r>
            <a:r>
              <a:rPr lang="en-US" altLang="zh-CN" sz="1400" baseline="-9000">
                <a:solidFill>
                  <a:srgbClr val="162EFC"/>
                </a:solidFill>
                <a:uFillTx/>
                <a:latin typeface="微软雅黑" panose="020B0503020204020204" pitchFamily="34" charset="-122"/>
                <a:ea typeface="微软雅黑" panose="020B0503020204020204" pitchFamily="34" charset="-122"/>
              </a:rPr>
              <a:t>max</a:t>
            </a:r>
            <a:r>
              <a:rPr lang="en-US" altLang="zh-CN" sz="1400">
                <a:solidFill>
                  <a:srgbClr val="162EFC"/>
                </a:solidFill>
                <a:latin typeface="微软雅黑" panose="020B0503020204020204" pitchFamily="34" charset="-122"/>
                <a:ea typeface="微软雅黑" panose="020B0503020204020204" pitchFamily="34" charset="-122"/>
              </a:rPr>
              <a:t>)</a:t>
            </a:r>
            <a:r>
              <a:rPr lang="en-US" altLang="zh-CN" sz="1400" baseline="-25000">
                <a:solidFill>
                  <a:srgbClr val="162EFC"/>
                </a:solidFill>
                <a:uFillTx/>
                <a:latin typeface="微软雅黑" panose="020B0503020204020204" pitchFamily="34" charset="-122"/>
                <a:ea typeface="微软雅黑" panose="020B0503020204020204" pitchFamily="34" charset="-122"/>
              </a:rPr>
              <a:t> </a:t>
            </a:r>
            <a:endParaRPr lang="en-US" altLang="zh-CN" sz="1400" baseline="-25000">
              <a:solidFill>
                <a:srgbClr val="162EFC"/>
              </a:solidFill>
              <a:uFillTx/>
              <a:latin typeface="微软雅黑" panose="020B0503020204020204" pitchFamily="34" charset="-122"/>
              <a:ea typeface="微软雅黑" panose="020B0503020204020204" pitchFamily="34" charset="-122"/>
            </a:endParaRPr>
          </a:p>
        </p:txBody>
      </p:sp>
      <p:cxnSp>
        <p:nvCxnSpPr>
          <p:cNvPr id="13" name="直接箭头连接符 12"/>
          <p:cNvCxnSpPr/>
          <p:nvPr/>
        </p:nvCxnSpPr>
        <p:spPr>
          <a:xfrm flipV="1">
            <a:off x="7769225" y="2784475"/>
            <a:ext cx="266700" cy="76200"/>
          </a:xfrm>
          <a:prstGeom prst="straightConnector1">
            <a:avLst/>
          </a:prstGeom>
          <a:ln>
            <a:solidFill>
              <a:srgbClr val="1634FC"/>
            </a:solidFill>
            <a:tailEnd type="arrow"/>
          </a:ln>
        </p:spPr>
        <p:style>
          <a:lnRef idx="2">
            <a:schemeClr val="accent1"/>
          </a:lnRef>
          <a:fillRef idx="0">
            <a:srgbClr val="FFFFFF"/>
          </a:fillRef>
          <a:effectRef idx="0">
            <a:srgbClr val="FFFFFF"/>
          </a:effectRef>
          <a:fontRef idx="minor">
            <a:schemeClr val="tx1"/>
          </a:fontRef>
        </p:style>
      </p:cxnSp>
      <p:sp>
        <p:nvSpPr>
          <p:cNvPr id="14" name="文本框 13"/>
          <p:cNvSpPr txBox="1"/>
          <p:nvPr/>
        </p:nvSpPr>
        <p:spPr>
          <a:xfrm>
            <a:off x="220980" y="4881245"/>
            <a:ext cx="11768455" cy="1988820"/>
          </a:xfrm>
          <a:prstGeom prst="rect">
            <a:avLst/>
          </a:prstGeom>
          <a:noFill/>
        </p:spPr>
        <p:txBody>
          <a:bodyPr wrap="square" rtlCol="0">
            <a:noAutofit/>
          </a:bodyPr>
          <a:lstStyle/>
          <a:p>
            <a:pPr marL="285750" indent="-285750">
              <a:lnSpc>
                <a:spcPct val="120000"/>
              </a:lnSpc>
              <a:buFont typeface="Wingdings" panose="05000000000000000000" charset="0"/>
              <a:buChar char="Ø"/>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第1次和连续5次给予受试制剂和参比制剂，药代动力学相关参数经统计分析，判断为</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生物等效</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70000"/>
              </a:lnSpc>
              <a:buFont typeface="Wingdings" panose="05000000000000000000" charset="0"/>
              <a:buChar char="Ø"/>
            </a:pPr>
            <a:endPar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20000"/>
              </a:lnSpc>
              <a:buFont typeface="Wingdings" panose="05000000000000000000" charset="0"/>
              <a:buChar char="Ø"/>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第1次和连续5次给予</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受试制剂</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和参比制剂药代动力学结果显示，</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受试制剂C</a:t>
            </a:r>
            <a:r>
              <a:rPr lang="zh-CN" altLang="en-US" sz="1600" b="1" baseline="-11000">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max</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较参比制剂高，且T</a:t>
            </a:r>
            <a:r>
              <a:rPr lang="zh-CN" altLang="en-US" sz="1600" b="1" baseline="-11000">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max</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较参比制剂短</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，即</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受试制剂艾司奥美拉唑镁碳酸氢钠胶囊的</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释放和吸收速度更快</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50000"/>
              </a:lnSpc>
              <a:buFont typeface="Wingdings" panose="05000000000000000000" charset="0"/>
              <a:buChar char="Ø"/>
            </a:pP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30000"/>
              </a:lnSpc>
              <a:buFont typeface="Wingdings" panose="05000000000000000000" charset="0"/>
              <a:buChar char="Ø"/>
            </a:pP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20000"/>
              </a:lnSpc>
              <a:buFont typeface="Wingdings" panose="05000000000000000000" charset="0"/>
              <a:buChar char="Ø"/>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两种制剂的释放速度存在差异，该差异</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不影响受试制剂和参比制剂生物等效</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的结论。</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nvSpPr>
        <p:spPr>
          <a:xfrm>
            <a:off x="4792980" y="4421505"/>
            <a:ext cx="6938010" cy="275590"/>
          </a:xfrm>
          <a:prstGeom prst="rect">
            <a:avLst/>
          </a:prstGeom>
          <a:noFill/>
        </p:spPr>
        <p:txBody>
          <a:bodyPr wrap="square" rtlCol="0">
            <a:spAutoFit/>
          </a:bodyPr>
          <a:lstStyle/>
          <a:p>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T</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（受试制剂）：</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艾司奥美拉唑镁碳酸氢钠胶囊</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    R（</a:t>
            </a:r>
            <a:r>
              <a:rPr lang="en-US" altLang="zh-CN" sz="1200" b="1">
                <a:latin typeface="微软雅黑" panose="020B0503020204020204" pitchFamily="34" charset="-122"/>
                <a:ea typeface="微软雅黑" panose="020B0503020204020204" pitchFamily="34" charset="-122"/>
                <a:cs typeface="微软雅黑" panose="020B0503020204020204" pitchFamily="34" charset="-122"/>
                <a:sym typeface="+mn-ea"/>
              </a:rPr>
              <a:t>参比制剂）</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艾司奥美拉唑镁肠溶片（耐信®）</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86360" y="6608445"/>
            <a:ext cx="11467465" cy="208280"/>
          </a:xfrm>
          <a:prstGeom prst="rect">
            <a:avLst/>
          </a:prstGeom>
          <a:noFill/>
        </p:spPr>
        <p:txBody>
          <a:bodyPr wrap="square" rtlCol="0">
            <a:noAutofit/>
          </a:bodyPr>
          <a:lstStyle/>
          <a:p>
            <a:pPr>
              <a:lnSpc>
                <a:spcPct val="90000"/>
              </a:lnSpc>
            </a:pPr>
            <a:r>
              <a:rPr lang="zh-CN" altLang="en-US" sz="700">
                <a:latin typeface="微软雅黑" panose="020B0503020204020204" pitchFamily="34" charset="-122"/>
                <a:ea typeface="微软雅黑" panose="020B0503020204020204" pitchFamily="34" charset="-122"/>
                <a:cs typeface="微软雅黑" panose="020B0503020204020204" pitchFamily="34" charset="-122"/>
                <a:sym typeface="+mn-ea"/>
              </a:rPr>
              <a:t>艾司奥美拉唑镁碳酸氢钠胶囊I期临床研究总结报告</a:t>
            </a:r>
            <a:endParaRPr lang="zh-CN" altLang="en-US" sz="7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 name="矩形 26"/>
          <p:cNvSpPr/>
          <p:nvPr/>
        </p:nvSpPr>
        <p:spPr>
          <a:xfrm>
            <a:off x="9826625" y="635"/>
            <a:ext cx="2370455" cy="648335"/>
          </a:xfrm>
          <a:prstGeom prst="rect">
            <a:avLst/>
          </a:prstGeom>
          <a:solidFill>
            <a:srgbClr val="009ED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 name="文本框 27"/>
          <p:cNvSpPr txBox="1"/>
          <p:nvPr/>
        </p:nvSpPr>
        <p:spPr>
          <a:xfrm>
            <a:off x="10128885" y="-20320"/>
            <a:ext cx="1757045" cy="706755"/>
          </a:xfrm>
          <a:prstGeom prst="rect">
            <a:avLst/>
          </a:prstGeom>
          <a:noFill/>
        </p:spPr>
        <p:txBody>
          <a:bodyPr wrap="square" rtlCol="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有效性</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a:t>
            </a:r>
            <a:r>
              <a:rPr lang="en-US" altLang="zh-CN" sz="2000" b="1" dirty="0">
                <a:solidFill>
                  <a:schemeClr val="bg1"/>
                </a:solidFill>
                <a:latin typeface="微软雅黑" panose="020B0503020204020204" pitchFamily="34" charset="-122"/>
                <a:ea typeface="微软雅黑" panose="020B0503020204020204" pitchFamily="34" charset="-122"/>
                <a:sym typeface="+mn-ea"/>
              </a:rPr>
              <a:t>1/3</a:t>
            </a:r>
            <a:r>
              <a:rPr lang="zh-CN" altLang="en-US" sz="2000" b="1" dirty="0">
                <a:solidFill>
                  <a:schemeClr val="bg1"/>
                </a:solidFill>
                <a:latin typeface="微软雅黑" panose="020B0503020204020204" pitchFamily="34" charset="-122"/>
                <a:ea typeface="微软雅黑" panose="020B0503020204020204" pitchFamily="34" charset="-122"/>
                <a:sym typeface="+mn-ea"/>
              </a:rPr>
              <a:t>）</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 76"/>
          <p:cNvSpPr/>
          <p:nvPr/>
        </p:nvSpPr>
        <p:spPr>
          <a:xfrm>
            <a:off x="37465" y="839712"/>
            <a:ext cx="11951970" cy="5666105"/>
          </a:xfrm>
          <a:prstGeom prst="rect">
            <a:avLst/>
          </a:prstGeom>
          <a:solidFill>
            <a:srgbClr val="FFFFFF">
              <a:alpha val="100000"/>
            </a:srgbClr>
          </a:solidFill>
          <a:ln w="0" cap="flat">
            <a:noFill/>
            <a:prstDash val="solid"/>
            <a:miter lim="0"/>
          </a:ln>
        </p:spPr>
        <p:txBody>
          <a:bodyPr rtlCol="0"/>
          <a:lstStyle/>
          <a:p>
            <a:pPr algn="ctr">
              <a:lnSpc>
                <a:spcPct val="80000"/>
              </a:lnSpc>
            </a:pPr>
            <a:endParaRPr lang="zh-CN" altLang="en-US"/>
          </a:p>
        </p:txBody>
      </p:sp>
      <p:sp>
        <p:nvSpPr>
          <p:cNvPr id="110" name="textbox 110"/>
          <p:cNvSpPr/>
          <p:nvPr/>
        </p:nvSpPr>
        <p:spPr>
          <a:xfrm>
            <a:off x="407486" y="245428"/>
            <a:ext cx="9386570" cy="523240"/>
          </a:xfrm>
          <a:prstGeom prst="rect">
            <a:avLst/>
          </a:prstGeom>
          <a:noFill/>
          <a:ln w="0" cap="flat">
            <a:noFill/>
            <a:prstDash val="solid"/>
            <a:miter lim="0"/>
          </a:ln>
        </p:spPr>
        <p:txBody>
          <a:bodyPr vert="horz" wrap="square" lIns="0" tIns="0" rIns="0" bIns="0"/>
          <a:lstStyle/>
          <a:p>
            <a:pPr algn="l" rtl="0" eaLnBrk="0">
              <a:lnSpc>
                <a:spcPct val="71000"/>
              </a:lnSpc>
            </a:pPr>
            <a:endParaRPr sz="100" dirty="0">
              <a:solidFill>
                <a:srgbClr val="FF0000"/>
              </a:solidFill>
              <a:latin typeface="Arial" panose="020B0604020202020204"/>
              <a:ea typeface="Arial" panose="020B0604020202020204"/>
              <a:cs typeface="Arial" panose="020B0604020202020204"/>
            </a:endParaRPr>
          </a:p>
          <a:p>
            <a:pPr marL="12700" algn="l" rtl="0" eaLnBrk="0">
              <a:lnSpc>
                <a:spcPct val="91000"/>
              </a:lnSpc>
            </a:pPr>
            <a:r>
              <a:rPr lang="zh-CN" sz="24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药效动力学</a:t>
            </a:r>
            <a:r>
              <a:rPr lang="zh-CN" sz="36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生物等效</a:t>
            </a:r>
            <a:r>
              <a:rPr lang="zh-CN" sz="24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下的</a:t>
            </a:r>
            <a:r>
              <a:rPr lang="zh-CN" sz="36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更快起效</a:t>
            </a:r>
            <a:endParaRPr lang="zh-CN" sz="36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2761297" y="1098868"/>
            <a:ext cx="6644640" cy="337185"/>
          </a:xfrm>
          <a:prstGeom prst="rect">
            <a:avLst/>
          </a:prstGeom>
          <a:noFill/>
        </p:spPr>
        <p:txBody>
          <a:bodyPr wrap="square" rtlCol="0" anchor="t">
            <a:spAutoFit/>
          </a:bodyPr>
          <a:lstStyle/>
          <a:p>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第1次及连续5次给药后</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艾司奥美拉唑镁碳酸氢钠胶囊的</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药效动力学参数</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5737860" y="4406900"/>
            <a:ext cx="6208395" cy="275590"/>
          </a:xfrm>
          <a:prstGeom prst="rect">
            <a:avLst/>
          </a:prstGeom>
          <a:noFill/>
        </p:spPr>
        <p:txBody>
          <a:bodyPr wrap="square" rtlCol="0">
            <a:spAutoFit/>
          </a:bodyPr>
          <a:lstStyle/>
          <a:p>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受试制剂：</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艾司奥美拉唑镁碳酸氢钠胶囊</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b="1">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200" b="1">
                <a:latin typeface="微软雅黑" panose="020B0503020204020204" pitchFamily="34" charset="-122"/>
                <a:ea typeface="微软雅黑" panose="020B0503020204020204" pitchFamily="34" charset="-122"/>
                <a:cs typeface="微软雅黑" panose="020B0503020204020204" pitchFamily="34" charset="-122"/>
                <a:sym typeface="+mn-ea"/>
              </a:rPr>
              <a:t>参比制剂</a:t>
            </a:r>
            <a:r>
              <a:rPr lang="zh-CN" altLang="en-US" sz="12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a:latin typeface="微软雅黑" panose="020B0503020204020204" pitchFamily="34" charset="-122"/>
                <a:ea typeface="微软雅黑" panose="020B0503020204020204" pitchFamily="34" charset="-122"/>
                <a:cs typeface="微软雅黑" panose="020B0503020204020204" pitchFamily="34" charset="-122"/>
              </a:rPr>
              <a:t>艾司奥美拉唑镁肠溶片（耐信®）</a:t>
            </a:r>
            <a:endParaRPr lang="en-US" altLang="zh-CN"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nvSpPr>
        <p:spPr>
          <a:xfrm>
            <a:off x="220980" y="4794885"/>
            <a:ext cx="11725275" cy="1613535"/>
          </a:xfrm>
          <a:prstGeom prst="rect">
            <a:avLst/>
          </a:prstGeom>
          <a:noFill/>
        </p:spPr>
        <p:txBody>
          <a:bodyPr wrap="square" rtlCol="0">
            <a:noAutofit/>
          </a:bodyPr>
          <a:lstStyle/>
          <a:p>
            <a:pPr marL="285750" indent="-285750">
              <a:lnSpc>
                <a:spcPct val="110000"/>
              </a:lnSpc>
              <a:buFont typeface="Wingdings" panose="05000000000000000000" charset="0"/>
              <a:buChar char="Ø"/>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第1次和连续5次给予受试制剂和参比制剂，药效动力学相关参数经统计分析，均判断为</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生物等效</a:t>
            </a:r>
            <a:r>
              <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10000"/>
              </a:lnSpc>
              <a:buFont typeface="Wingdings" panose="05000000000000000000" charset="0"/>
              <a:buChar char="Ø"/>
            </a:pPr>
            <a:endPar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10000"/>
              </a:lnSpc>
              <a:buFont typeface="Wingdings" panose="05000000000000000000" charset="0"/>
              <a:buChar char="Ø"/>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两制剂第1次和连续5次给药后，药效动力学结果表明两制剂</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均可有效的抑制胃酸分泌，</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且效果相似</a:t>
            </a:r>
            <a:r>
              <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10000"/>
              </a:lnSpc>
              <a:buFont typeface="Wingdings" panose="05000000000000000000" charset="0"/>
              <a:buChar char="Ø"/>
            </a:pPr>
            <a:endParaRPr lang="zh-CN" altLang="en-US" sz="12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10000"/>
              </a:lnSpc>
              <a:buFont typeface="Wingdings" panose="05000000000000000000" charset="0"/>
              <a:buChar char="Ø"/>
            </a:pPr>
            <a:r>
              <a:rPr lang="zh-CN" altLang="en-US" sz="1200">
                <a:latin typeface="微软雅黑" panose="020B0503020204020204" pitchFamily="34" charset="-122"/>
                <a:ea typeface="微软雅黑" panose="020B0503020204020204" pitchFamily="34" charset="-122"/>
                <a:cs typeface="微软雅黑" panose="020B0503020204020204" pitchFamily="34" charset="-122"/>
              </a:rPr>
              <a:t>第1次给药和连续5次给药的首次pH≥6的时间</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参比制剂（</a:t>
            </a: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1.0h</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0.5h</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）均高于受试制剂（</a:t>
            </a: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0.3h</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0.13h</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，说明</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受试制剂起效时间较参比制剂快</a:t>
            </a:r>
            <a:r>
              <a:rPr lang="zh-CN" altLang="en-US" sz="12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86360" y="6608445"/>
            <a:ext cx="11467465" cy="208280"/>
          </a:xfrm>
          <a:prstGeom prst="rect">
            <a:avLst/>
          </a:prstGeom>
          <a:noFill/>
        </p:spPr>
        <p:txBody>
          <a:bodyPr wrap="square" rtlCol="0">
            <a:noAutofit/>
          </a:bodyPr>
          <a:lstStyle/>
          <a:p>
            <a:pPr>
              <a:lnSpc>
                <a:spcPct val="90000"/>
              </a:lnSpc>
            </a:pPr>
            <a:r>
              <a:rPr lang="zh-CN" altLang="en-US" sz="700">
                <a:latin typeface="微软雅黑" panose="020B0503020204020204" pitchFamily="34" charset="-122"/>
                <a:ea typeface="微软雅黑" panose="020B0503020204020204" pitchFamily="34" charset="-122"/>
                <a:cs typeface="微软雅黑" panose="020B0503020204020204" pitchFamily="34" charset="-122"/>
                <a:sym typeface="+mn-ea"/>
              </a:rPr>
              <a:t>艾司奥美拉唑镁碳酸氢钠胶囊I期临床研究总结报告</a:t>
            </a:r>
            <a:endParaRPr lang="zh-CN" altLang="en-US" sz="7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3" name="表格 2"/>
          <p:cNvGraphicFramePr/>
          <p:nvPr>
            <p:custDataLst>
              <p:tags r:id="rId1"/>
            </p:custDataLst>
          </p:nvPr>
        </p:nvGraphicFramePr>
        <p:xfrm>
          <a:off x="558165" y="1703463"/>
          <a:ext cx="11217275" cy="2526373"/>
        </p:xfrm>
        <a:graphic>
          <a:graphicData uri="http://schemas.openxmlformats.org/drawingml/2006/table">
            <a:tbl>
              <a:tblPr/>
              <a:tblGrid>
                <a:gridCol w="1525270"/>
                <a:gridCol w="1184910"/>
                <a:gridCol w="768350"/>
                <a:gridCol w="768350"/>
                <a:gridCol w="768350"/>
                <a:gridCol w="768350"/>
                <a:gridCol w="767715"/>
                <a:gridCol w="769620"/>
                <a:gridCol w="767715"/>
                <a:gridCol w="768350"/>
                <a:gridCol w="767715"/>
                <a:gridCol w="830580"/>
                <a:gridCol w="762000"/>
              </a:tblGrid>
              <a:tr h="917082">
                <a:tc rowSpan="2">
                  <a:txBody>
                    <a:bodyPr/>
                    <a:lstStyle/>
                    <a:p>
                      <a:pPr marL="6350" indent="0" algn="ctr" fontAlgn="ctr">
                        <a:lnSpc>
                          <a:spcPct val="120000"/>
                        </a:lnSpc>
                        <a:spcBef>
                          <a:spcPts val="0"/>
                        </a:spcBef>
                        <a:spcAft>
                          <a:spcPts val="0"/>
                        </a:spcAft>
                      </a:pPr>
                      <a:r>
                        <a:rPr lang="zh-CN" altLang="en-US" sz="1200" b="1" i="0" spc="60" dirty="0">
                          <a:solidFill>
                            <a:srgbClr val="FFFFFF"/>
                          </a:solidFill>
                          <a:latin typeface="微软雅黑" panose="020B0503020204020204" pitchFamily="34" charset="-122"/>
                          <a:ea typeface="微软雅黑" panose="020B0503020204020204" pitchFamily="34" charset="-122"/>
                        </a:rPr>
                        <a:t>参数项</a:t>
                      </a:r>
                      <a:endParaRPr lang="zh-CN" altLang="en-US" sz="1200" b="1" i="0" spc="60" dirty="0">
                        <a:solidFill>
                          <a:srgbClr val="FFFFFF"/>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a:txBody>
                    <a:bodyPr/>
                    <a:lstStyle/>
                    <a:p>
                      <a:pPr marL="6350" indent="0" algn="ctr" fontAlgn="ctr">
                        <a:lnSpc>
                          <a:spcPct val="120000"/>
                        </a:lnSpc>
                        <a:spcBef>
                          <a:spcPts val="0"/>
                        </a:spcBef>
                        <a:spcAft>
                          <a:spcPts val="0"/>
                        </a:spcAft>
                      </a:pPr>
                      <a:r>
                        <a:rPr lang="en-US" altLang="zh-CN"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24h</a:t>
                      </a:r>
                      <a:r>
                        <a:rPr lang="zh-CN" altLang="en-US"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胃内整合酸度较基线下降的百分比</a:t>
                      </a:r>
                      <a:r>
                        <a:rPr lang="en-US" altLang="zh-CN"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gridSpan="2">
                  <a:txBody>
                    <a:bodyPr/>
                    <a:lstStyle/>
                    <a:p>
                      <a:pPr marL="6350" indent="0" algn="ctr" fontAlgn="ctr">
                        <a:lnSpc>
                          <a:spcPct val="120000"/>
                        </a:lnSpc>
                        <a:spcBef>
                          <a:spcPts val="0"/>
                        </a:spcBef>
                        <a:spcAft>
                          <a:spcPts val="0"/>
                        </a:spcAft>
                      </a:pPr>
                      <a:r>
                        <a:rPr lang="en-US" altLang="zh-CN"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24h </a:t>
                      </a:r>
                      <a:r>
                        <a:rPr lang="zh-CN" altLang="en-US"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平均胃酸浓度</a:t>
                      </a:r>
                      <a:r>
                        <a:rPr lang="en-US" altLang="zh-CN"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(mM)</a:t>
                      </a:r>
                      <a:endParaRPr lang="en-US" altLang="zh-CN"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lstStyle/>
                    <a:p>
                      <a:pPr marL="6350" indent="0" algn="ctr" fontAlgn="ctr">
                        <a:lnSpc>
                          <a:spcPct val="120000"/>
                        </a:lnSpc>
                        <a:spcBef>
                          <a:spcPts val="0"/>
                        </a:spcBef>
                        <a:spcAft>
                          <a:spcPts val="0"/>
                        </a:spcAft>
                      </a:pPr>
                      <a:r>
                        <a:rPr lang="zh-CN" altLang="en-US"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胃酸</a:t>
                      </a:r>
                      <a:r>
                        <a:rPr lang="en-US" altLang="zh-CN"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pH</a:t>
                      </a:r>
                      <a:r>
                        <a:rPr lang="zh-CN" altLang="en-US"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值中位数</a:t>
                      </a:r>
                      <a:endParaRPr lang="zh-CN" altLang="en-US"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lstStyle/>
                    <a:p>
                      <a:pPr marL="6350" indent="0" algn="ctr" fontAlgn="ctr">
                        <a:lnSpc>
                          <a:spcPct val="120000"/>
                        </a:lnSpc>
                        <a:spcBef>
                          <a:spcPts val="0"/>
                        </a:spcBef>
                        <a:spcAft>
                          <a:spcPts val="0"/>
                        </a:spcAft>
                      </a:pPr>
                      <a:r>
                        <a:rPr lang="zh-CN" altLang="en-US"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胃酸</a:t>
                      </a:r>
                      <a:r>
                        <a:rPr lang="en-US" altLang="zh-CN"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pH≤4.0</a:t>
                      </a:r>
                      <a:r>
                        <a:rPr lang="zh-CN" altLang="en-US"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的时间所占百分比</a:t>
                      </a:r>
                      <a:r>
                        <a:rPr lang="en-US" altLang="zh-CN"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lstStyle/>
                    <a:p>
                      <a:pPr marL="6350" indent="0" algn="ctr" fontAlgn="ctr">
                        <a:lnSpc>
                          <a:spcPct val="120000"/>
                        </a:lnSpc>
                        <a:spcBef>
                          <a:spcPts val="0"/>
                        </a:spcBef>
                        <a:spcAft>
                          <a:spcPts val="0"/>
                        </a:spcAft>
                      </a:pPr>
                      <a:r>
                        <a:rPr lang="zh-CN" altLang="en-US"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夜间</a:t>
                      </a:r>
                      <a:r>
                        <a:rPr lang="en-US" altLang="zh-CN"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pH≤4</a:t>
                      </a:r>
                      <a:r>
                        <a:rPr lang="zh-CN" altLang="en-US"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的时间</a:t>
                      </a:r>
                      <a:r>
                        <a:rPr lang="en-US" altLang="zh-CN"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(h)</a:t>
                      </a:r>
                      <a:endParaRPr lang="en-US" altLang="zh-CN"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marL="6350" indent="0" algn="ctr" fontAlgn="ctr">
                        <a:lnSpc>
                          <a:spcPct val="120000"/>
                        </a:lnSpc>
                        <a:spcBef>
                          <a:spcPts val="0"/>
                        </a:spcBef>
                        <a:spcAft>
                          <a:spcPts val="0"/>
                        </a:spcAft>
                      </a:pPr>
                      <a:r>
                        <a:rPr lang="zh-CN" altLang="en-US"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首次</a:t>
                      </a:r>
                      <a:r>
                        <a:rPr lang="en-US" altLang="zh-CN"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pH≥6</a:t>
                      </a:r>
                      <a:r>
                        <a:rPr lang="zh-CN" altLang="en-US"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的时间</a:t>
                      </a:r>
                      <a:r>
                        <a:rPr lang="en-US" altLang="zh-CN"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(h)</a:t>
                      </a:r>
                      <a:endParaRPr lang="en-US" altLang="zh-CN"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gridSpan="2">
                  <a:txBody>
                    <a:bodyPr/>
                    <a:lstStyle/>
                    <a:p>
                      <a:pPr marL="6350" indent="0" algn="ctr" fontAlgn="ctr">
                        <a:lnSpc>
                          <a:spcPct val="120000"/>
                        </a:lnSpc>
                        <a:spcBef>
                          <a:spcPts val="0"/>
                        </a:spcBef>
                        <a:spcAft>
                          <a:spcPts val="0"/>
                        </a:spcAft>
                      </a:pPr>
                      <a:r>
                        <a:rPr lang="en-US" altLang="zh-CN"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pH≥6 </a:t>
                      </a:r>
                      <a:r>
                        <a:rPr lang="zh-CN" altLang="en-US"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的总持续时间</a:t>
                      </a:r>
                      <a:r>
                        <a:rPr lang="en-US" altLang="zh-CN"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(h)</a:t>
                      </a:r>
                      <a:endParaRPr lang="en-US" altLang="zh-CN" sz="1200" b="1" i="0" spc="6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570594">
                <a:tc vMerge="1">
                  <a:tcPr marL="6667" marR="6667" marT="6667">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6350" indent="0" algn="ctr" fontAlgn="t">
                        <a:lnSpc>
                          <a:spcPct val="120000"/>
                        </a:lnSpc>
                        <a:spcBef>
                          <a:spcPts val="0"/>
                        </a:spcBef>
                        <a:spcAft>
                          <a:spcPts val="0"/>
                        </a:spcAft>
                      </a:pPr>
                      <a:r>
                        <a:rPr lang="zh-CN" altLang="en-US" sz="1200" b="1" i="0" spc="60">
                          <a:solidFill>
                            <a:srgbClr val="FFFFFF"/>
                          </a:solidFill>
                          <a:latin typeface="微软雅黑" panose="020B0503020204020204" pitchFamily="34" charset="-122"/>
                          <a:ea typeface="微软雅黑" panose="020B0503020204020204" pitchFamily="34" charset="-122"/>
                        </a:rPr>
                        <a:t>给药后</a:t>
                      </a:r>
                      <a:endParaRPr lang="zh-CN" altLang="en-US" sz="1200" b="1" i="0" spc="60">
                        <a:solidFill>
                          <a:srgbClr val="FFFFFF"/>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a:txBody>
                    <a:bodyPr/>
                    <a:lstStyle/>
                    <a:p>
                      <a:pPr marL="6350" indent="0" algn="ctr" fontAlgn="t">
                        <a:lnSpc>
                          <a:spcPct val="120000"/>
                        </a:lnSpc>
                        <a:spcBef>
                          <a:spcPts val="0"/>
                        </a:spcBef>
                        <a:spcAft>
                          <a:spcPts val="0"/>
                        </a:spcAft>
                      </a:pPr>
                      <a:r>
                        <a:rPr lang="zh-CN" altLang="en-US" sz="1200" b="1" i="0" spc="60">
                          <a:solidFill>
                            <a:srgbClr val="FFFFFF"/>
                          </a:solidFill>
                          <a:latin typeface="微软雅黑" panose="020B0503020204020204" pitchFamily="34" charset="-122"/>
                          <a:ea typeface="微软雅黑" panose="020B0503020204020204" pitchFamily="34" charset="-122"/>
                        </a:rPr>
                        <a:t>给药前</a:t>
                      </a:r>
                      <a:endParaRPr lang="zh-CN" altLang="en-US" sz="1200" b="1" i="0" spc="60">
                        <a:solidFill>
                          <a:srgbClr val="FFFFFF"/>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a:txBody>
                    <a:bodyPr/>
                    <a:lstStyle/>
                    <a:p>
                      <a:pPr marL="6350" indent="0" algn="ctr" fontAlgn="t">
                        <a:lnSpc>
                          <a:spcPct val="120000"/>
                        </a:lnSpc>
                        <a:spcBef>
                          <a:spcPts val="0"/>
                        </a:spcBef>
                        <a:spcAft>
                          <a:spcPts val="0"/>
                        </a:spcAft>
                      </a:pPr>
                      <a:r>
                        <a:rPr lang="zh-CN" altLang="en-US" sz="1200" b="1" i="0" spc="60">
                          <a:solidFill>
                            <a:srgbClr val="FFFFFF"/>
                          </a:solidFill>
                          <a:latin typeface="微软雅黑" panose="020B0503020204020204" pitchFamily="34" charset="-122"/>
                          <a:ea typeface="微软雅黑" panose="020B0503020204020204" pitchFamily="34" charset="-122"/>
                        </a:rPr>
                        <a:t>给药后</a:t>
                      </a:r>
                      <a:endParaRPr lang="zh-CN" altLang="en-US" sz="1200" b="1" i="0" spc="60">
                        <a:solidFill>
                          <a:srgbClr val="FFFFFF"/>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a:txBody>
                    <a:bodyPr/>
                    <a:lstStyle/>
                    <a:p>
                      <a:pPr marL="6350" indent="0" algn="ctr" fontAlgn="t">
                        <a:lnSpc>
                          <a:spcPct val="120000"/>
                        </a:lnSpc>
                        <a:spcBef>
                          <a:spcPts val="0"/>
                        </a:spcBef>
                        <a:spcAft>
                          <a:spcPts val="0"/>
                        </a:spcAft>
                      </a:pPr>
                      <a:r>
                        <a:rPr lang="zh-CN" altLang="en-US" sz="1200" b="1" i="0" spc="60">
                          <a:solidFill>
                            <a:srgbClr val="FFFFFF"/>
                          </a:solidFill>
                          <a:latin typeface="微软雅黑" panose="020B0503020204020204" pitchFamily="34" charset="-122"/>
                          <a:ea typeface="微软雅黑" panose="020B0503020204020204" pitchFamily="34" charset="-122"/>
                        </a:rPr>
                        <a:t>给药前</a:t>
                      </a:r>
                      <a:endParaRPr lang="zh-CN" altLang="en-US" sz="1200" b="1" i="0" spc="60">
                        <a:solidFill>
                          <a:srgbClr val="FFFFFF"/>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a:txBody>
                    <a:bodyPr/>
                    <a:lstStyle/>
                    <a:p>
                      <a:pPr marL="6350" indent="0" algn="ctr" fontAlgn="t">
                        <a:lnSpc>
                          <a:spcPct val="120000"/>
                        </a:lnSpc>
                        <a:spcBef>
                          <a:spcPts val="0"/>
                        </a:spcBef>
                        <a:spcAft>
                          <a:spcPts val="0"/>
                        </a:spcAft>
                      </a:pPr>
                      <a:r>
                        <a:rPr lang="zh-CN" altLang="en-US" sz="1200" b="1" i="0" spc="60">
                          <a:solidFill>
                            <a:srgbClr val="FFFFFF"/>
                          </a:solidFill>
                          <a:latin typeface="微软雅黑" panose="020B0503020204020204" pitchFamily="34" charset="-122"/>
                          <a:ea typeface="微软雅黑" panose="020B0503020204020204" pitchFamily="34" charset="-122"/>
                        </a:rPr>
                        <a:t>给药后</a:t>
                      </a:r>
                      <a:endParaRPr lang="zh-CN" altLang="en-US" sz="1200" b="1" i="0" spc="60">
                        <a:solidFill>
                          <a:srgbClr val="FFFFFF"/>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a:txBody>
                    <a:bodyPr/>
                    <a:lstStyle/>
                    <a:p>
                      <a:pPr marL="6350" indent="0" algn="ctr" fontAlgn="t">
                        <a:lnSpc>
                          <a:spcPct val="120000"/>
                        </a:lnSpc>
                        <a:spcBef>
                          <a:spcPts val="0"/>
                        </a:spcBef>
                        <a:spcAft>
                          <a:spcPts val="0"/>
                        </a:spcAft>
                      </a:pPr>
                      <a:r>
                        <a:rPr lang="zh-CN" altLang="en-US" sz="1200" b="1" i="0" spc="60">
                          <a:solidFill>
                            <a:srgbClr val="FFFFFF"/>
                          </a:solidFill>
                          <a:latin typeface="微软雅黑" panose="020B0503020204020204" pitchFamily="34" charset="-122"/>
                          <a:ea typeface="微软雅黑" panose="020B0503020204020204" pitchFamily="34" charset="-122"/>
                        </a:rPr>
                        <a:t>给药前</a:t>
                      </a:r>
                      <a:endParaRPr lang="zh-CN" altLang="en-US" sz="1200" b="1" i="0" spc="60">
                        <a:solidFill>
                          <a:srgbClr val="FFFFFF"/>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a:txBody>
                    <a:bodyPr/>
                    <a:lstStyle/>
                    <a:p>
                      <a:pPr marL="6350" indent="0" algn="ctr" fontAlgn="t">
                        <a:lnSpc>
                          <a:spcPct val="120000"/>
                        </a:lnSpc>
                        <a:spcBef>
                          <a:spcPts val="0"/>
                        </a:spcBef>
                        <a:spcAft>
                          <a:spcPts val="0"/>
                        </a:spcAft>
                      </a:pPr>
                      <a:r>
                        <a:rPr lang="zh-CN" altLang="en-US" sz="1200" b="1" i="0" spc="60">
                          <a:solidFill>
                            <a:srgbClr val="FFFFFF"/>
                          </a:solidFill>
                          <a:latin typeface="微软雅黑" panose="020B0503020204020204" pitchFamily="34" charset="-122"/>
                          <a:ea typeface="微软雅黑" panose="020B0503020204020204" pitchFamily="34" charset="-122"/>
                        </a:rPr>
                        <a:t>给药后</a:t>
                      </a:r>
                      <a:endParaRPr lang="zh-CN" altLang="en-US" sz="1200" b="1" i="0" spc="60">
                        <a:solidFill>
                          <a:srgbClr val="FFFFFF"/>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a:txBody>
                    <a:bodyPr/>
                    <a:lstStyle/>
                    <a:p>
                      <a:pPr marL="6350" indent="0" algn="ctr" fontAlgn="t">
                        <a:lnSpc>
                          <a:spcPct val="120000"/>
                        </a:lnSpc>
                        <a:spcBef>
                          <a:spcPts val="0"/>
                        </a:spcBef>
                        <a:spcAft>
                          <a:spcPts val="0"/>
                        </a:spcAft>
                      </a:pPr>
                      <a:r>
                        <a:rPr lang="zh-CN" altLang="en-US" sz="1200" b="1" i="0" spc="60" dirty="0">
                          <a:solidFill>
                            <a:srgbClr val="FFFFFF"/>
                          </a:solidFill>
                          <a:latin typeface="微软雅黑" panose="020B0503020204020204" pitchFamily="34" charset="-122"/>
                          <a:ea typeface="微软雅黑" panose="020B0503020204020204" pitchFamily="34" charset="-122"/>
                        </a:rPr>
                        <a:t>给药前</a:t>
                      </a:r>
                      <a:endParaRPr lang="zh-CN" altLang="en-US" sz="1200" b="1" i="0" spc="60" dirty="0">
                        <a:solidFill>
                          <a:srgbClr val="FFFFFF"/>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a:txBody>
                    <a:bodyPr/>
                    <a:lstStyle/>
                    <a:p>
                      <a:pPr marL="6350" indent="0" algn="ctr" fontAlgn="t">
                        <a:lnSpc>
                          <a:spcPct val="120000"/>
                        </a:lnSpc>
                        <a:spcBef>
                          <a:spcPts val="0"/>
                        </a:spcBef>
                        <a:spcAft>
                          <a:spcPts val="0"/>
                        </a:spcAft>
                      </a:pPr>
                      <a:r>
                        <a:rPr lang="zh-CN" altLang="en-US" sz="1200" b="1" i="0" spc="60" dirty="0">
                          <a:solidFill>
                            <a:srgbClr val="FFFFFF"/>
                          </a:solidFill>
                          <a:latin typeface="微软雅黑" panose="020B0503020204020204" pitchFamily="34" charset="-122"/>
                          <a:ea typeface="微软雅黑" panose="020B0503020204020204" pitchFamily="34" charset="-122"/>
                        </a:rPr>
                        <a:t>给药后</a:t>
                      </a:r>
                      <a:endParaRPr lang="zh-CN" altLang="en-US" sz="1200" b="1" i="0" spc="60" dirty="0">
                        <a:solidFill>
                          <a:srgbClr val="FFFFFF"/>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a:txBody>
                    <a:bodyPr/>
                    <a:lstStyle/>
                    <a:p>
                      <a:pPr marL="6350" indent="0" algn="ctr" fontAlgn="t">
                        <a:lnSpc>
                          <a:spcPct val="120000"/>
                        </a:lnSpc>
                        <a:spcBef>
                          <a:spcPts val="0"/>
                        </a:spcBef>
                        <a:spcAft>
                          <a:spcPts val="0"/>
                        </a:spcAft>
                      </a:pPr>
                      <a:r>
                        <a:rPr lang="zh-CN" altLang="en-US" sz="1200" b="1" i="0" spc="60" dirty="0">
                          <a:solidFill>
                            <a:srgbClr val="FFFFFF"/>
                          </a:solidFill>
                          <a:latin typeface="微软雅黑" panose="020B0503020204020204" pitchFamily="34" charset="-122"/>
                          <a:ea typeface="微软雅黑" panose="020B0503020204020204" pitchFamily="34" charset="-122"/>
                        </a:rPr>
                        <a:t>给药后</a:t>
                      </a:r>
                      <a:endParaRPr lang="zh-CN" altLang="en-US" sz="1200" b="1" i="0" spc="60" dirty="0">
                        <a:solidFill>
                          <a:srgbClr val="FFFFFF"/>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a:txBody>
                    <a:bodyPr/>
                    <a:lstStyle/>
                    <a:p>
                      <a:pPr marL="6350" indent="0" algn="ctr" fontAlgn="t">
                        <a:lnSpc>
                          <a:spcPct val="120000"/>
                        </a:lnSpc>
                        <a:spcBef>
                          <a:spcPts val="0"/>
                        </a:spcBef>
                        <a:spcAft>
                          <a:spcPts val="0"/>
                        </a:spcAft>
                      </a:pPr>
                      <a:r>
                        <a:rPr lang="zh-CN" altLang="en-US" sz="1200" b="1" i="0" spc="60" dirty="0">
                          <a:solidFill>
                            <a:srgbClr val="FFFFFF"/>
                          </a:solidFill>
                          <a:latin typeface="微软雅黑" panose="020B0503020204020204" pitchFamily="34" charset="-122"/>
                          <a:ea typeface="微软雅黑" panose="020B0503020204020204" pitchFamily="34" charset="-122"/>
                        </a:rPr>
                        <a:t>给药前</a:t>
                      </a:r>
                      <a:endParaRPr lang="zh-CN" altLang="en-US" sz="1200" b="1" i="0" spc="60" dirty="0">
                        <a:solidFill>
                          <a:srgbClr val="FFFFFF"/>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c>
                  <a:txBody>
                    <a:bodyPr/>
                    <a:lstStyle/>
                    <a:p>
                      <a:pPr marL="6350" indent="0" algn="ctr" fontAlgn="t">
                        <a:lnSpc>
                          <a:spcPct val="120000"/>
                        </a:lnSpc>
                        <a:spcBef>
                          <a:spcPts val="0"/>
                        </a:spcBef>
                        <a:spcAft>
                          <a:spcPts val="0"/>
                        </a:spcAft>
                      </a:pPr>
                      <a:r>
                        <a:rPr lang="zh-CN" altLang="en-US" sz="1200" b="1" i="0" spc="60" dirty="0">
                          <a:solidFill>
                            <a:srgbClr val="FFFFFF"/>
                          </a:solidFill>
                          <a:latin typeface="微软雅黑" panose="020B0503020204020204" pitchFamily="34" charset="-122"/>
                          <a:ea typeface="微软雅黑" panose="020B0503020204020204" pitchFamily="34" charset="-122"/>
                        </a:rPr>
                        <a:t>给药后</a:t>
                      </a:r>
                      <a:endParaRPr lang="zh-CN" altLang="en-US" sz="1200" b="1" i="0" spc="60" dirty="0">
                        <a:solidFill>
                          <a:srgbClr val="FFFFFF"/>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5"/>
                    </a:solidFill>
                  </a:tcPr>
                </a:tc>
              </a:tr>
              <a:tr h="498697">
                <a:tc>
                  <a:txBody>
                    <a:bodyPr/>
                    <a:lstStyle/>
                    <a:p>
                      <a:pPr marL="6350" indent="0" algn="ctr" fontAlgn="t">
                        <a:lnSpc>
                          <a:spcPct val="120000"/>
                        </a:lnSpc>
                        <a:spcBef>
                          <a:spcPts val="0"/>
                        </a:spcBef>
                        <a:spcAft>
                          <a:spcPts val="0"/>
                        </a:spcAft>
                      </a:pPr>
                      <a:r>
                        <a:rPr lang="zh-CN" altLang="en-US" sz="1000" b="1" i="0" spc="60">
                          <a:solidFill>
                            <a:srgbClr val="000000"/>
                          </a:solidFill>
                          <a:latin typeface="微软雅黑" panose="020B0503020204020204" pitchFamily="34" charset="-122"/>
                          <a:ea typeface="微软雅黑" panose="020B0503020204020204" pitchFamily="34" charset="-122"/>
                        </a:rPr>
                        <a:t>第</a:t>
                      </a:r>
                      <a:r>
                        <a:rPr lang="en-US" altLang="zh-CN" sz="1000" b="1" i="0" spc="60">
                          <a:solidFill>
                            <a:srgbClr val="000000"/>
                          </a:solidFill>
                          <a:latin typeface="微软雅黑" panose="020B0503020204020204" pitchFamily="34" charset="-122"/>
                          <a:ea typeface="微软雅黑" panose="020B0503020204020204" pitchFamily="34" charset="-122"/>
                        </a:rPr>
                        <a:t>1</a:t>
                      </a:r>
                      <a:r>
                        <a:rPr lang="zh-CN" altLang="en-US" sz="1000" b="1" i="0" spc="60">
                          <a:solidFill>
                            <a:srgbClr val="000000"/>
                          </a:solidFill>
                          <a:latin typeface="微软雅黑" panose="020B0503020204020204" pitchFamily="34" charset="-122"/>
                          <a:ea typeface="微软雅黑" panose="020B0503020204020204" pitchFamily="34" charset="-122"/>
                        </a:rPr>
                        <a:t>次给药后平均约</a:t>
                      </a:r>
                      <a:endParaRPr lang="zh-CN" altLang="en-US" sz="1000" b="1"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a:solidFill>
                            <a:srgbClr val="000000"/>
                          </a:solidFill>
                          <a:latin typeface="微软雅黑" panose="020B0503020204020204" pitchFamily="34" charset="-122"/>
                          <a:ea typeface="微软雅黑" panose="020B0503020204020204" pitchFamily="34" charset="-122"/>
                        </a:rPr>
                        <a:t>85</a:t>
                      </a:r>
                      <a:endParaRPr lang="en-US" altLang="zh-CN" sz="1200" b="0"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a:solidFill>
                            <a:srgbClr val="000000"/>
                          </a:solidFill>
                          <a:latin typeface="微软雅黑" panose="020B0503020204020204" pitchFamily="34" charset="-122"/>
                          <a:ea typeface="微软雅黑" panose="020B0503020204020204" pitchFamily="34" charset="-122"/>
                        </a:rPr>
                        <a:t>67</a:t>
                      </a:r>
                      <a:endParaRPr lang="en-US" altLang="zh-CN" sz="1200" b="0"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a:solidFill>
                            <a:srgbClr val="000000"/>
                          </a:solidFill>
                          <a:latin typeface="微软雅黑" panose="020B0503020204020204" pitchFamily="34" charset="-122"/>
                          <a:ea typeface="微软雅黑" panose="020B0503020204020204" pitchFamily="34" charset="-122"/>
                        </a:rPr>
                        <a:t>10</a:t>
                      </a:r>
                      <a:endParaRPr lang="en-US" altLang="zh-CN" sz="1200" b="0"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a:solidFill>
                            <a:srgbClr val="000000"/>
                          </a:solidFill>
                          <a:latin typeface="微软雅黑" panose="020B0503020204020204" pitchFamily="34" charset="-122"/>
                          <a:ea typeface="微软雅黑" panose="020B0503020204020204" pitchFamily="34" charset="-122"/>
                        </a:rPr>
                        <a:t>1</a:t>
                      </a:r>
                      <a:endParaRPr lang="en-US" altLang="zh-CN" sz="1200" b="0"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a:solidFill>
                            <a:srgbClr val="000000"/>
                          </a:solidFill>
                          <a:latin typeface="微软雅黑" panose="020B0503020204020204" pitchFamily="34" charset="-122"/>
                          <a:ea typeface="微软雅黑" panose="020B0503020204020204" pitchFamily="34" charset="-122"/>
                        </a:rPr>
                        <a:t>4</a:t>
                      </a:r>
                      <a:endParaRPr lang="en-US" altLang="zh-CN" sz="1200" b="0"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a:solidFill>
                            <a:srgbClr val="000000"/>
                          </a:solidFill>
                          <a:latin typeface="微软雅黑" panose="020B0503020204020204" pitchFamily="34" charset="-122"/>
                          <a:ea typeface="微软雅黑" panose="020B0503020204020204" pitchFamily="34" charset="-122"/>
                        </a:rPr>
                        <a:t>87</a:t>
                      </a:r>
                      <a:endParaRPr lang="en-US" altLang="zh-CN" sz="1200" b="0"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a:solidFill>
                            <a:srgbClr val="000000"/>
                          </a:solidFill>
                          <a:latin typeface="微软雅黑" panose="020B0503020204020204" pitchFamily="34" charset="-122"/>
                          <a:ea typeface="微软雅黑" panose="020B0503020204020204" pitchFamily="34" charset="-122"/>
                        </a:rPr>
                        <a:t>50</a:t>
                      </a:r>
                      <a:endParaRPr lang="en-US" altLang="zh-CN" sz="1200" b="0"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a:solidFill>
                            <a:srgbClr val="000000"/>
                          </a:solidFill>
                          <a:latin typeface="微软雅黑" panose="020B0503020204020204" pitchFamily="34" charset="-122"/>
                          <a:ea typeface="微软雅黑" panose="020B0503020204020204" pitchFamily="34" charset="-122"/>
                        </a:rPr>
                        <a:t>9</a:t>
                      </a:r>
                      <a:endParaRPr lang="en-US" altLang="zh-CN" sz="1200" b="0"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a:solidFill>
                            <a:srgbClr val="000000"/>
                          </a:solidFill>
                          <a:latin typeface="微软雅黑" panose="020B0503020204020204" pitchFamily="34" charset="-122"/>
                          <a:ea typeface="微软雅黑" panose="020B0503020204020204" pitchFamily="34" charset="-122"/>
                        </a:rPr>
                        <a:t>7</a:t>
                      </a:r>
                      <a:endParaRPr lang="en-US" altLang="zh-CN" sz="1200" b="0"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1" i="0" spc="60">
                          <a:solidFill>
                            <a:srgbClr val="000000"/>
                          </a:solidFill>
                          <a:latin typeface="微软雅黑" panose="020B0503020204020204" pitchFamily="34" charset="-122"/>
                          <a:ea typeface="微软雅黑" panose="020B0503020204020204" pitchFamily="34" charset="-122"/>
                        </a:rPr>
                        <a:t>0.3</a:t>
                      </a:r>
                      <a:endParaRPr lang="en-US" altLang="zh-CN" sz="1200" b="1"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a:solidFill>
                            <a:srgbClr val="000000"/>
                          </a:solidFill>
                          <a:latin typeface="微软雅黑" panose="020B0503020204020204" pitchFamily="34" charset="-122"/>
                          <a:ea typeface="微软雅黑" panose="020B0503020204020204" pitchFamily="34" charset="-122"/>
                        </a:rPr>
                        <a:t>1</a:t>
                      </a:r>
                      <a:endParaRPr lang="en-US" altLang="zh-CN" sz="1200" b="0"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a:solidFill>
                            <a:srgbClr val="000000"/>
                          </a:solidFill>
                          <a:latin typeface="微软雅黑" panose="020B0503020204020204" pitchFamily="34" charset="-122"/>
                          <a:ea typeface="微软雅黑" panose="020B0503020204020204" pitchFamily="34" charset="-122"/>
                        </a:rPr>
                        <a:t>8</a:t>
                      </a:r>
                      <a:endParaRPr lang="en-US" altLang="zh-CN" sz="1200" b="0"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540000">
                <a:tc>
                  <a:txBody>
                    <a:bodyPr/>
                    <a:lstStyle/>
                    <a:p>
                      <a:pPr marL="6350" indent="0" algn="ctr" fontAlgn="t">
                        <a:lnSpc>
                          <a:spcPct val="120000"/>
                        </a:lnSpc>
                        <a:spcBef>
                          <a:spcPts val="0"/>
                        </a:spcBef>
                        <a:spcAft>
                          <a:spcPts val="0"/>
                        </a:spcAft>
                      </a:pPr>
                      <a:r>
                        <a:rPr lang="zh-CN" altLang="en-US" sz="1000" b="1" i="0"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连续</a:t>
                      </a:r>
                      <a:r>
                        <a:rPr lang="en-US" altLang="zh-CN" sz="1000" b="1" i="0"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000" b="1" i="0"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次给药后平均约</a:t>
                      </a:r>
                      <a:endParaRPr lang="zh-CN" altLang="en-US" sz="1000" b="1" i="0"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a:solidFill>
                            <a:srgbClr val="000000"/>
                          </a:solidFill>
                          <a:latin typeface="微软雅黑" panose="020B0503020204020204" pitchFamily="34" charset="-122"/>
                          <a:ea typeface="微软雅黑" panose="020B0503020204020204" pitchFamily="34" charset="-122"/>
                        </a:rPr>
                        <a:t>90</a:t>
                      </a:r>
                      <a:endParaRPr lang="en-US" altLang="zh-CN" sz="1200" b="0"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a:solidFill>
                            <a:srgbClr val="000000"/>
                          </a:solidFill>
                          <a:latin typeface="微软雅黑" panose="020B0503020204020204" pitchFamily="34" charset="-122"/>
                          <a:ea typeface="微软雅黑" panose="020B0503020204020204" pitchFamily="34" charset="-122"/>
                        </a:rPr>
                        <a:t>67</a:t>
                      </a:r>
                      <a:endParaRPr lang="en-US" altLang="zh-CN" sz="1200" b="0"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dirty="0">
                          <a:solidFill>
                            <a:srgbClr val="000000"/>
                          </a:solidFill>
                          <a:latin typeface="微软雅黑" panose="020B0503020204020204" pitchFamily="34" charset="-122"/>
                          <a:ea typeface="微软雅黑" panose="020B0503020204020204" pitchFamily="34" charset="-122"/>
                        </a:rPr>
                        <a:t>7</a:t>
                      </a:r>
                      <a:endParaRPr lang="en-US" altLang="zh-CN" sz="1200" b="0" i="0" spc="60" dirty="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dirty="0">
                          <a:solidFill>
                            <a:srgbClr val="000000"/>
                          </a:solidFill>
                          <a:latin typeface="微软雅黑" panose="020B0503020204020204" pitchFamily="34" charset="-122"/>
                          <a:ea typeface="微软雅黑" panose="020B0503020204020204" pitchFamily="34" charset="-122"/>
                        </a:rPr>
                        <a:t>1</a:t>
                      </a:r>
                      <a:endParaRPr lang="en-US" altLang="zh-CN" sz="1200" b="0" i="0" spc="60" dirty="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a:solidFill>
                            <a:srgbClr val="000000"/>
                          </a:solidFill>
                          <a:latin typeface="微软雅黑" panose="020B0503020204020204" pitchFamily="34" charset="-122"/>
                          <a:ea typeface="微软雅黑" panose="020B0503020204020204" pitchFamily="34" charset="-122"/>
                        </a:rPr>
                        <a:t>6</a:t>
                      </a:r>
                      <a:endParaRPr lang="en-US" altLang="zh-CN" sz="1200" b="0"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a:solidFill>
                            <a:srgbClr val="000000"/>
                          </a:solidFill>
                          <a:latin typeface="微软雅黑" panose="020B0503020204020204" pitchFamily="34" charset="-122"/>
                          <a:ea typeface="微软雅黑" panose="020B0503020204020204" pitchFamily="34" charset="-122"/>
                        </a:rPr>
                        <a:t>87</a:t>
                      </a:r>
                      <a:endParaRPr lang="en-US" altLang="zh-CN" sz="1200" b="0"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a:solidFill>
                            <a:srgbClr val="000000"/>
                          </a:solidFill>
                          <a:latin typeface="微软雅黑" panose="020B0503020204020204" pitchFamily="34" charset="-122"/>
                          <a:ea typeface="微软雅黑" panose="020B0503020204020204" pitchFamily="34" charset="-122"/>
                        </a:rPr>
                        <a:t>30</a:t>
                      </a:r>
                      <a:endParaRPr lang="en-US" altLang="zh-CN" sz="1200" b="0"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a:solidFill>
                            <a:srgbClr val="000000"/>
                          </a:solidFill>
                          <a:latin typeface="微软雅黑" panose="020B0503020204020204" pitchFamily="34" charset="-122"/>
                          <a:ea typeface="微软雅黑" panose="020B0503020204020204" pitchFamily="34" charset="-122"/>
                        </a:rPr>
                        <a:t>9</a:t>
                      </a:r>
                      <a:endParaRPr lang="en-US" altLang="zh-CN" sz="1200" b="0"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a:solidFill>
                            <a:srgbClr val="000000"/>
                          </a:solidFill>
                          <a:latin typeface="微软雅黑" panose="020B0503020204020204" pitchFamily="34" charset="-122"/>
                          <a:ea typeface="微软雅黑" panose="020B0503020204020204" pitchFamily="34" charset="-122"/>
                        </a:rPr>
                        <a:t>6</a:t>
                      </a:r>
                      <a:endParaRPr lang="en-US" altLang="zh-CN" sz="1200" b="0"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1" i="0" spc="60">
                          <a:solidFill>
                            <a:srgbClr val="000000"/>
                          </a:solidFill>
                          <a:latin typeface="微软雅黑" panose="020B0503020204020204" pitchFamily="34" charset="-122"/>
                          <a:ea typeface="微软雅黑" panose="020B0503020204020204" pitchFamily="34" charset="-122"/>
                        </a:rPr>
                        <a:t>0.13</a:t>
                      </a:r>
                      <a:endParaRPr lang="en-US" altLang="zh-CN" sz="1200" b="1"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a:solidFill>
                            <a:srgbClr val="000000"/>
                          </a:solidFill>
                          <a:latin typeface="微软雅黑" panose="020B0503020204020204" pitchFamily="34" charset="-122"/>
                          <a:ea typeface="微软雅黑" panose="020B0503020204020204" pitchFamily="34" charset="-122"/>
                        </a:rPr>
                        <a:t>1</a:t>
                      </a:r>
                      <a:endParaRPr lang="en-US" altLang="zh-CN" sz="1200" b="0" i="0"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6350" indent="0" algn="ctr" fontAlgn="t">
                        <a:lnSpc>
                          <a:spcPct val="120000"/>
                        </a:lnSpc>
                        <a:spcBef>
                          <a:spcPts val="0"/>
                        </a:spcBef>
                        <a:spcAft>
                          <a:spcPts val="0"/>
                        </a:spcAft>
                      </a:pPr>
                      <a:r>
                        <a:rPr lang="en-US" altLang="zh-CN" sz="1200" b="0" i="0" spc="60" dirty="0">
                          <a:solidFill>
                            <a:srgbClr val="000000"/>
                          </a:solidFill>
                          <a:latin typeface="微软雅黑" panose="020B0503020204020204" pitchFamily="34" charset="-122"/>
                          <a:ea typeface="微软雅黑" panose="020B0503020204020204" pitchFamily="34" charset="-122"/>
                        </a:rPr>
                        <a:t>13</a:t>
                      </a:r>
                      <a:endParaRPr lang="en-US" altLang="zh-CN" sz="1200" b="0" i="0" spc="60" dirty="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bl>
          </a:graphicData>
        </a:graphic>
      </p:graphicFrame>
      <p:sp>
        <p:nvSpPr>
          <p:cNvPr id="27" name="矩形 26"/>
          <p:cNvSpPr/>
          <p:nvPr/>
        </p:nvSpPr>
        <p:spPr>
          <a:xfrm>
            <a:off x="9826625" y="635"/>
            <a:ext cx="2370455" cy="648335"/>
          </a:xfrm>
          <a:prstGeom prst="rect">
            <a:avLst/>
          </a:prstGeom>
          <a:solidFill>
            <a:srgbClr val="009ED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 name="文本框 27"/>
          <p:cNvSpPr txBox="1"/>
          <p:nvPr/>
        </p:nvSpPr>
        <p:spPr>
          <a:xfrm>
            <a:off x="10128885" y="-20320"/>
            <a:ext cx="1757045" cy="706755"/>
          </a:xfrm>
          <a:prstGeom prst="rect">
            <a:avLst/>
          </a:prstGeom>
          <a:noFill/>
        </p:spPr>
        <p:txBody>
          <a:bodyPr wrap="square" rtlCol="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有效性</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a:t>
            </a:r>
            <a:r>
              <a:rPr lang="en-US" altLang="zh-CN" sz="2000" b="1" dirty="0">
                <a:solidFill>
                  <a:schemeClr val="bg1"/>
                </a:solidFill>
                <a:latin typeface="微软雅黑" panose="020B0503020204020204" pitchFamily="34" charset="-122"/>
                <a:ea typeface="微软雅黑" panose="020B0503020204020204" pitchFamily="34" charset="-122"/>
                <a:sym typeface="+mn-ea"/>
              </a:rPr>
              <a:t>2</a:t>
            </a:r>
            <a:r>
              <a:rPr lang="en-US" altLang="zh-CN" sz="2000" b="1" dirty="0">
                <a:solidFill>
                  <a:schemeClr val="bg1"/>
                </a:solidFill>
                <a:latin typeface="微软雅黑" panose="020B0503020204020204" pitchFamily="34" charset="-122"/>
                <a:ea typeface="微软雅黑" panose="020B0503020204020204" pitchFamily="34" charset="-122"/>
                <a:sym typeface="+mn-ea"/>
              </a:rPr>
              <a:t>/3</a:t>
            </a:r>
            <a:r>
              <a:rPr lang="zh-CN" altLang="en-US" sz="2000" b="1" dirty="0">
                <a:solidFill>
                  <a:schemeClr val="bg1"/>
                </a:solidFill>
                <a:latin typeface="微软雅黑" panose="020B0503020204020204" pitchFamily="34" charset="-122"/>
                <a:ea typeface="微软雅黑" panose="020B0503020204020204" pitchFamily="34" charset="-122"/>
                <a:sym typeface="+mn-ea"/>
              </a:rPr>
              <a:t>）</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0"/>
          <p:cNvSpPr/>
          <p:nvPr/>
        </p:nvSpPr>
        <p:spPr>
          <a:xfrm>
            <a:off x="413385" y="421640"/>
            <a:ext cx="9955530" cy="523240"/>
          </a:xfrm>
          <a:prstGeom prst="rect">
            <a:avLst/>
          </a:prstGeom>
          <a:noFill/>
          <a:ln w="0" cap="flat">
            <a:noFill/>
            <a:prstDash val="solid"/>
            <a:miter lim="0"/>
          </a:ln>
        </p:spPr>
        <p:txBody>
          <a:bodyPr vert="horz" wrap="square" lIns="0" tIns="0" rIns="0" bIns="0"/>
          <a:lstStyle/>
          <a:p>
            <a:pPr algn="l" rtl="0" eaLnBrk="0">
              <a:lnSpc>
                <a:spcPct val="71000"/>
              </a:lnSpc>
            </a:pPr>
            <a:endParaRPr sz="100" dirty="0">
              <a:solidFill>
                <a:srgbClr val="FF0000"/>
              </a:solidFill>
              <a:latin typeface="Arial" panose="020B0604020202020204"/>
              <a:ea typeface="Arial" panose="020B0604020202020204"/>
              <a:cs typeface="Arial" panose="020B0604020202020204"/>
            </a:endParaRPr>
          </a:p>
          <a:p>
            <a:pPr marL="12700" algn="l" rtl="0" eaLnBrk="0">
              <a:lnSpc>
                <a:spcPct val="91000"/>
              </a:lnSpc>
            </a:pPr>
            <a:r>
              <a:rPr lang="zh-CN" sz="32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国家药监局</a:t>
            </a:r>
            <a:r>
              <a:rPr lang="zh-CN" sz="24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报告描述及</a:t>
            </a:r>
            <a:r>
              <a:rPr sz="36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国内外</a:t>
            </a:r>
            <a:r>
              <a:rPr sz="24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一线指南</a:t>
            </a:r>
            <a:r>
              <a:rPr sz="36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联合</a:t>
            </a:r>
            <a:r>
              <a:rPr sz="24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sz="24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564640" y="1069975"/>
            <a:ext cx="2722880" cy="1544320"/>
          </a:xfrm>
          <a:prstGeom prst="rect">
            <a:avLst/>
          </a:prstGeom>
          <a:ln w="3175" cmpd="sng">
            <a:noFill/>
            <a:prstDash val="solid"/>
          </a:ln>
          <a:effectLst>
            <a:outerShdw blurRad="50800" dist="38100" dir="2700000" sx="101000" sy="101000" algn="tl" rotWithShape="0">
              <a:prstClr val="black">
                <a:alpha val="40000"/>
              </a:prstClr>
            </a:outerShdw>
          </a:effectLst>
        </p:spPr>
      </p:pic>
      <p:sp>
        <p:nvSpPr>
          <p:cNvPr id="4" name="文本框 3"/>
          <p:cNvSpPr txBox="1"/>
          <p:nvPr/>
        </p:nvSpPr>
        <p:spPr>
          <a:xfrm>
            <a:off x="4912360" y="1322705"/>
            <a:ext cx="6618605" cy="953135"/>
          </a:xfrm>
          <a:prstGeom prst="rect">
            <a:avLst/>
          </a:prstGeom>
          <a:noFill/>
        </p:spPr>
        <p:txBody>
          <a:bodyPr wrap="square" rtlCol="0">
            <a:spAutoFit/>
          </a:bodyPr>
          <a:lstStyle/>
          <a:p>
            <a:pPr marL="285750" indent="284480" fontAlgn="auto">
              <a:buFont typeface="Wingdings" panose="05000000000000000000" charset="0"/>
              <a:buChar char="Ø"/>
            </a:pPr>
            <a:r>
              <a:rPr lang="zh-CN" altLang="en-US">
                <a:latin typeface="微软雅黑" panose="020B0503020204020204" pitchFamily="34" charset="-122"/>
                <a:ea typeface="微软雅黑" panose="020B0503020204020204" pitchFamily="34" charset="-122"/>
                <a:cs typeface="微软雅黑" panose="020B0503020204020204" pitchFamily="34" charset="-122"/>
              </a:rPr>
              <a:t>参考同类品种评价原则，Cmax升高与制剂释放行为不同有关，如果本品与艾司奥美拉唑镁肠溶片 AUC 生物等效，且抑酸作用相关的 PD 指标相似，则可以认为</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二者治疗等效</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6" name="表格 5"/>
          <p:cNvGraphicFramePr/>
          <p:nvPr>
            <p:custDataLst>
              <p:tags r:id="rId2"/>
            </p:custDataLst>
          </p:nvPr>
        </p:nvGraphicFramePr>
        <p:xfrm>
          <a:off x="271780" y="2698115"/>
          <a:ext cx="11614150" cy="4083050"/>
        </p:xfrm>
        <a:graphic>
          <a:graphicData uri="http://schemas.openxmlformats.org/drawingml/2006/table">
            <a:tbl>
              <a:tblPr/>
              <a:tblGrid>
                <a:gridCol w="3888740"/>
                <a:gridCol w="7725410"/>
              </a:tblGrid>
              <a:tr h="300990">
                <a:tc>
                  <a:txBody>
                    <a:bodyPr/>
                    <a:lstStyle/>
                    <a:p>
                      <a:pPr indent="0" algn="ctr">
                        <a:lnSpc>
                          <a:spcPct val="120000"/>
                        </a:lnSpc>
                        <a:spcBef>
                          <a:spcPts val="0"/>
                        </a:spcBef>
                        <a:spcAft>
                          <a:spcPts val="0"/>
                        </a:spcAft>
                        <a:buNone/>
                      </a:pPr>
                      <a:r>
                        <a:rPr lang="zh-CN" sz="1400" b="1" spc="60" dirty="0">
                          <a:solidFill>
                            <a:schemeClr val="bg1"/>
                          </a:solidFill>
                          <a:latin typeface="微软雅黑" panose="020B0503020204020204" pitchFamily="34" charset="-122"/>
                          <a:ea typeface="微软雅黑" panose="020B0503020204020204" pitchFamily="34" charset="-122"/>
                        </a:rPr>
                        <a:t>指南共识</a:t>
                      </a:r>
                      <a:endParaRPr lang="zh-CN" sz="1400" b="1" spc="60" dirty="0">
                        <a:solidFill>
                          <a:schemeClr val="bg1"/>
                        </a:solidFill>
                        <a:latin typeface="微软雅黑" panose="020B0503020204020204" pitchFamily="34" charset="-122"/>
                        <a:ea typeface="微软雅黑" panose="020B0503020204020204" pitchFamily="34" charset="-122"/>
                      </a:endParaRPr>
                    </a:p>
                  </a:txBody>
                  <a:tcPr marL="25400" marR="25400" marT="6350" marB="635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5"/>
                    </a:solidFill>
                  </a:tcPr>
                </a:tc>
                <a:tc>
                  <a:txBody>
                    <a:bodyPr/>
                    <a:lstStyle/>
                    <a:p>
                      <a:pPr indent="0" algn="ctr">
                        <a:lnSpc>
                          <a:spcPct val="120000"/>
                        </a:lnSpc>
                        <a:spcBef>
                          <a:spcPts val="0"/>
                        </a:spcBef>
                        <a:spcAft>
                          <a:spcPts val="0"/>
                        </a:spcAft>
                        <a:buNone/>
                      </a:pPr>
                      <a:r>
                        <a:rPr lang="zh-CN" sz="1400" b="1" spc="60" dirty="0">
                          <a:solidFill>
                            <a:schemeClr val="bg1"/>
                          </a:solidFill>
                          <a:latin typeface="微软雅黑" panose="020B0503020204020204" pitchFamily="34" charset="-122"/>
                          <a:ea typeface="微软雅黑" panose="020B0503020204020204" pitchFamily="34" charset="-122"/>
                        </a:rPr>
                        <a:t>推荐意见</a:t>
                      </a:r>
                      <a:endParaRPr lang="zh-CN" sz="1400" b="1" spc="60" dirty="0">
                        <a:solidFill>
                          <a:schemeClr val="bg1"/>
                        </a:solidFill>
                        <a:latin typeface="微软雅黑" panose="020B0503020204020204" pitchFamily="34" charset="-122"/>
                        <a:ea typeface="微软雅黑" panose="020B0503020204020204" pitchFamily="34" charset="-122"/>
                      </a:endParaRPr>
                    </a:p>
                  </a:txBody>
                  <a:tcPr marL="25400" marR="25400" marT="6350" marB="635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5"/>
                    </a:solidFill>
                  </a:tcPr>
                </a:tc>
              </a:tr>
              <a:tr h="511810">
                <a:tc>
                  <a:txBody>
                    <a:bodyPr/>
                    <a:lstStyle/>
                    <a:p>
                      <a:pPr indent="0" algn="ctr">
                        <a:lnSpc>
                          <a:spcPct val="120000"/>
                        </a:lnSpc>
                        <a:spcBef>
                          <a:spcPts val="0"/>
                        </a:spcBef>
                        <a:spcAft>
                          <a:spcPts val="0"/>
                        </a:spcAft>
                        <a:buNone/>
                      </a:pPr>
                      <a:r>
                        <a:rPr lang="zh-CN" sz="9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2020年中国胃食管反流病专家共识</a:t>
                      </a:r>
                      <a:endParaRPr lang="zh-CN" sz="9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1.PPI或P-CAB是治疗GERD的</a:t>
                      </a:r>
                      <a:r>
                        <a:rPr lang="zh-CN" sz="800" b="1"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首选药物</a:t>
                      </a:r>
                      <a:r>
                        <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，单剂量治疗无效可改用双倍剂量，一种抑酸剂无效可尝试换用另一种</a:t>
                      </a:r>
                      <a:endPar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2.维持治疗方法包括按需治疗和长期治疗，抑酸剂初始治疗有效的NERD和轻度食管炎患者可采用按需治疗，PPI或P-CAB为</a:t>
                      </a:r>
                      <a:r>
                        <a:rPr lang="zh-CN" sz="800" b="1"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首选药物</a:t>
                      </a:r>
                      <a:endPar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sz="800" b="1"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抗酸剂可快速缓解反流症状</a:t>
                      </a:r>
                      <a:endParaRPr lang="zh-CN" altLang="en-US" sz="800" b="1"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3065">
                <a:tc>
                  <a:txBody>
                    <a:bodyPr/>
                    <a:lstStyle/>
                    <a:p>
                      <a:pPr indent="0" algn="ctr">
                        <a:lnSpc>
                          <a:spcPct val="120000"/>
                        </a:lnSpc>
                        <a:spcBef>
                          <a:spcPts val="0"/>
                        </a:spcBef>
                        <a:spcAft>
                          <a:spcPts val="0"/>
                        </a:spcAft>
                        <a:buNone/>
                      </a:pPr>
                      <a:r>
                        <a:rPr lang="zh-CN" sz="9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The Risks and Benefits of Long-term Use of Proton Pump Inhibitors（长期使用质子泵抑制剂的风险与收益）</a:t>
                      </a:r>
                      <a:endParaRPr lang="zh-CN" altLang="en-US" sz="9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1.患有GERD和酸相关并发症(即腐蚀性食管炎或消化性狭窄)的患者应服用PPI，以实现</a:t>
                      </a:r>
                      <a:r>
                        <a:rPr lang="zh-CN" sz="800" b="1"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短期愈合、维持愈合和长期症状控制</a:t>
                      </a:r>
                      <a:endPar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2.非甾体抗炎药相关性溃疡出血的高危患者如果继续服用非甾体抗炎药，</a:t>
                      </a:r>
                      <a:r>
                        <a:rPr lang="zh-CN" sz="800" b="1"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应服用</a:t>
                      </a:r>
                      <a:r>
                        <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质子泵抑制剂</a:t>
                      </a:r>
                      <a:endParaRPr lang="zh-CN" altLang="en-US"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00050">
                <a:tc>
                  <a:txBody>
                    <a:bodyPr/>
                    <a:lstStyle/>
                    <a:p>
                      <a:pPr indent="0" algn="ctr">
                        <a:lnSpc>
                          <a:spcPct val="120000"/>
                        </a:lnSpc>
                        <a:spcBef>
                          <a:spcPts val="0"/>
                        </a:spcBef>
                        <a:spcAft>
                          <a:spcPts val="0"/>
                        </a:spcAft>
                        <a:buNone/>
                      </a:pPr>
                      <a:r>
                        <a:rPr lang="zh-CN" sz="9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Asia-Pacific consensus on the managementof gastro-oesophageal reflux disease（亚太共识：胃食管反流病的管理）</a:t>
                      </a:r>
                      <a:endParaRPr lang="zh-CN" altLang="en-US" sz="9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1.PPI 依然是治疗</a:t>
                      </a:r>
                      <a:r>
                        <a:rPr lang="zh-CN" sz="800" b="1"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有顽固性症状患者的基础</a:t>
                      </a:r>
                      <a:r>
                        <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。增加用药量或更换另一种PPI能够使部分患者获益</a:t>
                      </a:r>
                      <a:endPar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sz="800" b="1"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依从性差及不足的药物剂量</a:t>
                      </a:r>
                      <a:r>
                        <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常常是PPI治疗失败的原因</a:t>
                      </a:r>
                      <a:endParaRPr lang="zh-CN" altLang="en-US"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24840">
                <a:tc>
                  <a:txBody>
                    <a:bodyPr/>
                    <a:lstStyle/>
                    <a:p>
                      <a:pPr indent="0" algn="ctr">
                        <a:lnSpc>
                          <a:spcPct val="120000"/>
                        </a:lnSpc>
                        <a:spcBef>
                          <a:spcPts val="0"/>
                        </a:spcBef>
                        <a:spcAft>
                          <a:spcPts val="0"/>
                        </a:spcAft>
                        <a:buNone/>
                      </a:pPr>
                      <a:r>
                        <a:rPr lang="zh-CN" sz="9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消化性溃疡诊断与治疗共识意见（2022年，上海）</a:t>
                      </a:r>
                      <a:endParaRPr lang="zh-CN" altLang="en-US" sz="9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1.质子泵抑制剂（PPI）和钾离子竞争性酸阻滞剂（P</a:t>
                      </a:r>
                      <a:r>
                        <a:rPr lang="en-US"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⁃CAB）均可有效抑制胃酸分泌，促进溃疡愈合</a:t>
                      </a:r>
                      <a:endParaRPr lang="en-US"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2.阿司匹林和其他NSAID所致PU发生后，推荐使用PPI等抑酸剂作为</a:t>
                      </a:r>
                      <a:r>
                        <a:rPr lang="en-US" sz="800" b="1"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一线治疗方案</a:t>
                      </a:r>
                      <a:r>
                        <a:rPr lang="en-US"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，并在充分权衡利弊后尽可能停用相关药物</a:t>
                      </a:r>
                      <a:endParaRPr lang="en-US"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3.内镜检查前可考虑使用 PPI治疗，以降低内镜下病变等级，减少内镜治疗需要</a:t>
                      </a:r>
                      <a:endParaRPr lang="en-US"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4.内镜止血后应予患者 PPI治疗预防再出血</a:t>
                      </a:r>
                      <a:endParaRPr lang="en-US" altLang="en-US"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72745">
                <a:tc>
                  <a:txBody>
                    <a:bodyPr/>
                    <a:lstStyle/>
                    <a:p>
                      <a:pPr indent="0" algn="ctr">
                        <a:lnSpc>
                          <a:spcPct val="120000"/>
                        </a:lnSpc>
                        <a:spcBef>
                          <a:spcPts val="0"/>
                        </a:spcBef>
                        <a:spcAft>
                          <a:spcPts val="0"/>
                        </a:spcAft>
                        <a:buNone/>
                      </a:pPr>
                      <a:r>
                        <a:rPr lang="zh-CN" sz="900" b="1" spc="60">
                          <a:solidFill>
                            <a:srgbClr val="000000"/>
                          </a:solidFill>
                          <a:latin typeface="微软雅黑" panose="020B0503020204020204" pitchFamily="34" charset="-122"/>
                          <a:ea typeface="微软雅黑" panose="020B0503020204020204" pitchFamily="34" charset="-122"/>
                        </a:rPr>
                        <a:t>中国胃食管反流病多学科诊疗共识</a:t>
                      </a:r>
                      <a:endParaRPr lang="zh-CN" altLang="en-US" sz="900" b="1"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1.PPI是治疗GERD的</a:t>
                      </a:r>
                      <a:r>
                        <a:rPr lang="zh-CN" sz="800" b="1"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首选药物</a:t>
                      </a:r>
                      <a:r>
                        <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，可迅速缓解大部分患者的症状，逆转部分GERD并发症</a:t>
                      </a:r>
                      <a:endPar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2.食管外症状用药仍</a:t>
                      </a:r>
                      <a:r>
                        <a:rPr lang="zh-CN" sz="800" b="1"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首选PPI</a:t>
                      </a:r>
                      <a:r>
                        <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，其他药物包括H2RA、促胃肠动力药、胃黏膜保护剂等</a:t>
                      </a:r>
                      <a:endParaRPr lang="zh-CN" altLang="en-US"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20700">
                <a:tc>
                  <a:txBody>
                    <a:bodyPr/>
                    <a:lstStyle/>
                    <a:p>
                      <a:pPr indent="0" algn="ctr">
                        <a:lnSpc>
                          <a:spcPct val="120000"/>
                        </a:lnSpc>
                        <a:spcBef>
                          <a:spcPts val="0"/>
                        </a:spcBef>
                        <a:spcAft>
                          <a:spcPts val="0"/>
                        </a:spcAft>
                        <a:buNone/>
                      </a:pPr>
                      <a:r>
                        <a:rPr lang="zh-CN" sz="9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中国慢性胃炎诊治指南（2022年，上海）</a:t>
                      </a:r>
                      <a:endParaRPr lang="zh-CN" altLang="en-US" sz="9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1.有胃黏膜糜烂和（或）以上腹痛、上腹部烧灼感等症状为主者，可根据病情或症状严重程度选用胃黏膜保护剂、抗酸剂、H2受体拮抗剂、质子泵抑制剂（PPI)。</a:t>
                      </a:r>
                      <a:endPar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2.PPI是预防和治疗 NSAID 相关上消化道损伤的</a:t>
                      </a:r>
                      <a:r>
                        <a:rPr lang="zh-CN" sz="800" b="1" spc="6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首选药物</a:t>
                      </a:r>
                      <a:r>
                        <a:rPr lang="zh-CN"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，效果优于 H2RA 和胃黏膜保护剂</a:t>
                      </a:r>
                      <a:endParaRPr lang="zh-CN" altLang="en-US" sz="800" b="1" spc="6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76910">
                <a:tc>
                  <a:txBody>
                    <a:bodyPr/>
                    <a:lstStyle/>
                    <a:p>
                      <a:pPr indent="0" algn="ctr">
                        <a:lnSpc>
                          <a:spcPct val="120000"/>
                        </a:lnSpc>
                        <a:spcBef>
                          <a:spcPts val="0"/>
                        </a:spcBef>
                        <a:spcAft>
                          <a:spcPts val="0"/>
                        </a:spcAft>
                        <a:buNone/>
                      </a:pPr>
                      <a:r>
                        <a:rPr lang="zh-CN" sz="900" b="1" spc="60">
                          <a:solidFill>
                            <a:srgbClr val="000000"/>
                          </a:solidFill>
                          <a:latin typeface="微软雅黑" panose="020B0503020204020204" pitchFamily="34" charset="-122"/>
                          <a:ea typeface="微软雅黑" panose="020B0503020204020204" pitchFamily="34" charset="-122"/>
                        </a:rPr>
                        <a:t>质子泵抑制剂碳酸氢钠复方制剂临床应用专家共识</a:t>
                      </a:r>
                      <a:endParaRPr lang="zh-CN" altLang="en-US" sz="900" b="1"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l">
                        <a:lnSpc>
                          <a:spcPct val="120000"/>
                        </a:lnSpc>
                        <a:spcBef>
                          <a:spcPts val="0"/>
                        </a:spcBef>
                        <a:spcAft>
                          <a:spcPts val="0"/>
                        </a:spcAft>
                        <a:buNone/>
                      </a:pPr>
                      <a:r>
                        <a:rPr lang="zh-CN" sz="800" b="1" spc="6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1.消化性溃疡患者可使用</a:t>
                      </a:r>
                      <a:r>
                        <a:rPr lang="zh-CN" sz="800" b="1" spc="6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质子泵抑制剂碳酸氢钠复方制剂</a:t>
                      </a:r>
                      <a:r>
                        <a:rPr lang="zh-CN" sz="800" b="1" spc="6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，尤其对于十二指肠溃疡合并嗳气的患者，可明显缓解其嗳气症状</a:t>
                      </a:r>
                      <a:endParaRPr lang="zh-CN" sz="800" b="1" spc="6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zh-CN" sz="800" b="1" spc="6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2.因胃酸分泌过多引起胃灼热等症状的患者，推荐使用</a:t>
                      </a:r>
                      <a:r>
                        <a:rPr lang="zh-CN" sz="800" b="1" spc="6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质子泵抑制剂碳酸氢钠复方制剂</a:t>
                      </a:r>
                      <a:endParaRPr lang="zh-CN" sz="800" b="1" spc="6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zh-CN" sz="800" b="1" spc="6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3.胃食管反流病按需治疗患者，推荐使用</a:t>
                      </a:r>
                      <a:r>
                        <a:rPr lang="zh-CN" sz="800" b="1" spc="6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质子泵抑制剂碳酸氢钠复方制剂</a:t>
                      </a:r>
                      <a:r>
                        <a:rPr lang="zh-CN" sz="800" b="1" spc="6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，尤其是需夜间酸控制患者</a:t>
                      </a:r>
                      <a:endParaRPr lang="zh-CN" sz="800" b="1" spc="6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zh-CN" sz="800" b="1" spc="6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sz="800" b="1" spc="6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质子泵抑制剂碳酸氢钠复方制剂</a:t>
                      </a:r>
                      <a:r>
                        <a:rPr lang="zh-CN" sz="800" b="1" spc="6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可用于上消化道出血高危患者，可以有效控制胃内的pH值，预防上消化道出血</a:t>
                      </a:r>
                      <a:endParaRPr lang="zh-CN" altLang="en-US" sz="800" b="1" spc="6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81940">
                <a:tc>
                  <a:txBody>
                    <a:bodyPr/>
                    <a:p>
                      <a:pPr indent="0" algn="ctr">
                        <a:lnSpc>
                          <a:spcPct val="120000"/>
                        </a:lnSpc>
                        <a:spcBef>
                          <a:spcPts val="0"/>
                        </a:spcBef>
                        <a:spcAft>
                          <a:spcPts val="0"/>
                        </a:spcAft>
                        <a:buNone/>
                      </a:pPr>
                      <a:r>
                        <a:rPr lang="en-US" altLang="zh-CN" sz="900" b="1" spc="60">
                          <a:solidFill>
                            <a:srgbClr val="000000"/>
                          </a:solidFill>
                          <a:latin typeface="微软雅黑" panose="020B0503020204020204" pitchFamily="34" charset="-122"/>
                          <a:ea typeface="微软雅黑" panose="020B0503020204020204" pitchFamily="34" charset="-122"/>
                        </a:rPr>
                        <a:t>2022</a:t>
                      </a:r>
                      <a:r>
                        <a:rPr lang="zh-CN" altLang="en-US" sz="900" b="1" spc="60">
                          <a:solidFill>
                            <a:srgbClr val="000000"/>
                          </a:solidFill>
                          <a:latin typeface="微软雅黑" panose="020B0503020204020204" pitchFamily="34" charset="-122"/>
                          <a:ea typeface="微软雅黑" panose="020B0503020204020204" pitchFamily="34" charset="-122"/>
                        </a:rPr>
                        <a:t>中国幽门螺杆菌感染治疗指南</a:t>
                      </a:r>
                      <a:endParaRPr lang="zh-CN" altLang="en-US" sz="900" b="1" spc="60">
                        <a:solidFill>
                          <a:srgbClr val="000000"/>
                        </a:solidFill>
                        <a:latin typeface="微软雅黑" panose="020B0503020204020204" pitchFamily="34" charset="-122"/>
                        <a:ea typeface="微软雅黑" panose="020B0503020204020204" pitchFamily="34" charset="-122"/>
                      </a:endParaRPr>
                    </a:p>
                  </a:txBody>
                  <a:tcPr marL="25400" marR="25400" marT="6350" marB="635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lnSpc>
                          <a:spcPct val="120000"/>
                        </a:lnSpc>
                        <a:spcBef>
                          <a:spcPts val="0"/>
                        </a:spcBef>
                        <a:spcAft>
                          <a:spcPts val="0"/>
                        </a:spcAft>
                        <a:buNone/>
                      </a:pPr>
                      <a:r>
                        <a:rPr lang="zh-CN" altLang="en-US" sz="800" b="1" spc="6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推荐意见：建议在</a:t>
                      </a:r>
                      <a:r>
                        <a:rPr lang="en-US" altLang="zh-CN" sz="800" b="1" spc="6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H.pylori</a:t>
                      </a:r>
                      <a:r>
                        <a:rPr lang="zh-CN" altLang="en-US" sz="800" b="1" spc="6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感染</a:t>
                      </a:r>
                      <a:r>
                        <a:rPr lang="zh-CN" altLang="en-US" sz="800" b="1" spc="6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初次和再次根除治疗中使用铋剂四联方案（</a:t>
                      </a:r>
                      <a:r>
                        <a:rPr lang="zh-CN" altLang="en-US" sz="800" b="1" spc="6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质子泵抑制剂</a:t>
                      </a:r>
                      <a:r>
                        <a:rPr lang="zh-CN" altLang="en-US" sz="800" b="1" spc="6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、铋剂联合２种抗生素），疗程为</a:t>
                      </a:r>
                      <a:r>
                        <a:rPr lang="en-US" altLang="zh-CN" sz="800" b="1" spc="6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14d</a:t>
                      </a:r>
                      <a:r>
                        <a:rPr lang="zh-CN" altLang="en-US" sz="800" b="1" spc="6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（强推荐， 中等质量）。</a:t>
                      </a:r>
                      <a:endParaRPr lang="zh-CN" altLang="en-US" sz="800" b="1" spc="6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7" name="矩形 26"/>
          <p:cNvSpPr/>
          <p:nvPr/>
        </p:nvSpPr>
        <p:spPr>
          <a:xfrm>
            <a:off x="9826625" y="635"/>
            <a:ext cx="2370455" cy="648335"/>
          </a:xfrm>
          <a:prstGeom prst="rect">
            <a:avLst/>
          </a:prstGeom>
          <a:solidFill>
            <a:srgbClr val="009ED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 name="文本框 27"/>
          <p:cNvSpPr txBox="1"/>
          <p:nvPr/>
        </p:nvSpPr>
        <p:spPr>
          <a:xfrm>
            <a:off x="10128885" y="-20320"/>
            <a:ext cx="1757045" cy="706755"/>
          </a:xfrm>
          <a:prstGeom prst="rect">
            <a:avLst/>
          </a:prstGeom>
          <a:noFill/>
        </p:spPr>
        <p:txBody>
          <a:bodyPr wrap="square" rtlCol="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有效性</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a:t>
            </a:r>
            <a:r>
              <a:rPr lang="en-US" altLang="zh-CN" sz="2000" b="1" dirty="0">
                <a:solidFill>
                  <a:schemeClr val="bg1"/>
                </a:solidFill>
                <a:latin typeface="微软雅黑" panose="020B0503020204020204" pitchFamily="34" charset="-122"/>
                <a:ea typeface="微软雅黑" panose="020B0503020204020204" pitchFamily="34" charset="-122"/>
                <a:sym typeface="+mn-ea"/>
              </a:rPr>
              <a:t>3</a:t>
            </a:r>
            <a:r>
              <a:rPr lang="en-US" altLang="zh-CN" sz="2000" b="1" dirty="0">
                <a:solidFill>
                  <a:schemeClr val="bg1"/>
                </a:solidFill>
                <a:latin typeface="微软雅黑" panose="020B0503020204020204" pitchFamily="34" charset="-122"/>
                <a:ea typeface="微软雅黑" panose="020B0503020204020204" pitchFamily="34" charset="-122"/>
                <a:sym typeface="+mn-ea"/>
              </a:rPr>
              <a:t>/3</a:t>
            </a:r>
            <a:r>
              <a:rPr lang="zh-CN" altLang="en-US" sz="2000" b="1" dirty="0">
                <a:solidFill>
                  <a:schemeClr val="bg1"/>
                </a:solidFill>
                <a:latin typeface="微软雅黑" panose="020B0503020204020204" pitchFamily="34" charset="-122"/>
                <a:ea typeface="微软雅黑" panose="020B0503020204020204" pitchFamily="34" charset="-122"/>
                <a:sym typeface="+mn-ea"/>
              </a:rPr>
              <a:t>）</a:t>
            </a:r>
            <a:endParaRPr lang="zh-CN" altLang="en-US" sz="20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tags/tag1.xml><?xml version="1.0" encoding="utf-8"?>
<p:tagLst xmlns:p="http://schemas.openxmlformats.org/presentationml/2006/main">
  <p:tag name="ISLIDE.DIAGRAM" val="#949776;"/>
</p:tagLst>
</file>

<file path=ppt/tags/tag10.xml><?xml version="1.0" encoding="utf-8"?>
<p:tagLst xmlns:p="http://schemas.openxmlformats.org/presentationml/2006/main">
  <p:tag name="TABLE_ENDDRAG_ORIGIN_RECT" val="214*297"/>
  <p:tag name="TABLE_ENDDRAG_RECT" val="484*173*214*297"/>
</p:tagLst>
</file>

<file path=ppt/tags/tag11.xml><?xml version="1.0" encoding="utf-8"?>
<p:tagLst xmlns:p="http://schemas.openxmlformats.org/presentationml/2006/main">
  <p:tag name="TABLE_ENDDRAG_ORIGIN_RECT" val="214*297"/>
  <p:tag name="TABLE_ENDDRAG_RECT" val="712*173*214*297"/>
</p:tagLst>
</file>

<file path=ppt/tags/tag12.xml><?xml version="1.0" encoding="utf-8"?>
<p:tagLst xmlns:p="http://schemas.openxmlformats.org/presentationml/2006/main">
  <p:tag name="COMMONDATA" val="eyJoZGlkIjoiY2UxMWEwNDdjMmRkMTJlYTM5NDU2NmNlMTMwNTQzZTQifQ=="/>
  <p:tag name="commondata" val="eyJoZGlkIjoiNjE1NGIxZjNlYzI0YTI2Zjc3NWZlODBjYmJiMTU4YTkifQ=="/>
</p:tagLst>
</file>

<file path=ppt/tags/tag2.xml><?xml version="1.0" encoding="utf-8"?>
<p:tagLst xmlns:p="http://schemas.openxmlformats.org/presentationml/2006/main">
  <p:tag name="TABLE_ENDDRAG_ORIGIN_RECT" val="912*371"/>
  <p:tag name="TABLE_ENDDRAG_RECT" val="36*74*912*371"/>
</p:tagLst>
</file>

<file path=ppt/tags/tag3.xml><?xml version="1.0" encoding="utf-8"?>
<p:tagLst xmlns:p="http://schemas.openxmlformats.org/presentationml/2006/main">
  <p:tag name="TABLE_ENDDRAG_ORIGIN_RECT" val="884*124"/>
  <p:tag name="TABLE_ENDDRAG_RECT" val="49*126*884*124"/>
</p:tagLst>
</file>

<file path=ppt/tags/tag4.xml><?xml version="1.0" encoding="utf-8"?>
<p:tagLst xmlns:p="http://schemas.openxmlformats.org/presentationml/2006/main">
  <p:tag name="TABLE_ENDDRAG_ORIGIN_RECT" val="771*265"/>
  <p:tag name="TABLE_ENDDRAG_RECT" val="100*205*771*265"/>
  <p:tag name="TABLE_AUTOADJUST_FLAG" val="1"/>
</p:tagLst>
</file>

<file path=ppt/tags/tag5.xml><?xml version="1.0" encoding="utf-8"?>
<p:tagLst xmlns:p="http://schemas.openxmlformats.org/presentationml/2006/main">
  <p:tag name="TABLE_ENDDRAG_ORIGIN_RECT" val="878*165"/>
  <p:tag name="TABLE_ENDDRAG_RECT" val="52*157*878*165"/>
  <p:tag name="TABLE_AUTOADJUST_FLAG" val="1"/>
</p:tagLst>
</file>

<file path=ppt/tags/tag6.xml><?xml version="1.0" encoding="utf-8"?>
<p:tagLst xmlns:p="http://schemas.openxmlformats.org/presentationml/2006/main">
  <p:tag name="TABLE_ENDDRAG_ORIGIN_RECT" val="914*298"/>
  <p:tag name="TABLE_ENDDRAG_RECT" val="20*231*914*298"/>
  <p:tag name="TABLE_AUTOADJUST_FLAG" val="1"/>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TABLE_ENDDRAG_ORIGIN_RECT" val="214*297"/>
  <p:tag name="TABLE_ENDDRAG_RECT" val="28*173*214*297"/>
</p:tagLst>
</file>

<file path=ppt/tags/tag9.xml><?xml version="1.0" encoding="utf-8"?>
<p:tagLst xmlns:p="http://schemas.openxmlformats.org/presentationml/2006/main">
  <p:tag name="TABLE_ENDDRAG_ORIGIN_RECT" val="214*297"/>
  <p:tag name="TABLE_ENDDRAG_RECT" val="256*173*214*297"/>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on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7309</Words>
  <Application>WPS 演示</Application>
  <PresentationFormat>宽屏</PresentationFormat>
  <Paragraphs>519</Paragraphs>
  <Slides>11</Slides>
  <Notes>10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vt:lpstr>
      <vt:lpstr>宋体</vt:lpstr>
      <vt:lpstr>Wingdings</vt:lpstr>
      <vt:lpstr>Arial</vt:lpstr>
      <vt:lpstr>微软雅黑</vt:lpstr>
      <vt:lpstr>Verdana</vt:lpstr>
      <vt:lpstr>Wingdings</vt:lpstr>
      <vt:lpstr>Wingdings</vt:lpstr>
      <vt:lpstr>Microsoft YaHei UI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 Jie</dc:creator>
  <cp:lastModifiedBy>eryin</cp:lastModifiedBy>
  <cp:revision>163</cp:revision>
  <dcterms:created xsi:type="dcterms:W3CDTF">2024-06-06T07:03:00Z</dcterms:created>
  <dcterms:modified xsi:type="dcterms:W3CDTF">2026-06-09T13:52:25Z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wqlLaW5nc29mdCBQREYgdG8gV1BTIDEwMA</vt:lpwstr>
  </property>
  <property fmtid="{D5CDD505-2E9C-101B-9397-08002B2CF9AE}" pid="3" name="Created">
    <vt:filetime>2024-06-22T14:59:02Z</vt:filetime>
  </property>
  <property fmtid="{D5CDD505-2E9C-101B-9397-08002B2CF9AE}" pid="4" name="ICV">
    <vt:lpwstr>EEB89FE16DFD41DFAFC326DC72D61DAF_13</vt:lpwstr>
  </property>
  <property fmtid="{D5CDD505-2E9C-101B-9397-08002B2CF9AE}" pid="5" name="KSOProductBuildVer">
    <vt:lpwstr>2052-12.1.0.25865</vt:lpwstr>
  </property>
</Properties>
</file>