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261" r:id="rId2"/>
    <p:sldId id="16670905" r:id="rId3"/>
    <p:sldId id="16670906" r:id="rId4"/>
    <p:sldId id="16670907" r:id="rId5"/>
    <p:sldId id="16670908" r:id="rId6"/>
    <p:sldId id="16670909" r:id="rId7"/>
    <p:sldId id="16670910" r:id="rId8"/>
    <p:sldId id="16670911" r:id="rId9"/>
    <p:sldId id="16670913" r:id="rId10"/>
    <p:sldId id="16670912" r:id="rId11"/>
  </p:sldIdLst>
  <p:sldSz cx="12190413" cy="6859588"/>
  <p:notesSz cx="6858000" cy="9144000"/>
  <p:custDataLst>
    <p:tags r:id="rId14"/>
  </p:custDataLst>
  <p:defaultTextStyle>
    <a:defPPr>
      <a:defRPr lang="zh-CN"/>
    </a:defPPr>
    <a:lvl1pPr marL="0" algn="l" defTabSz="1019175" rtl="0" eaLnBrk="1" latinLnBrk="0" hangingPunct="1">
      <a:defRPr sz="2000" kern="1200">
        <a:solidFill>
          <a:schemeClr val="tx1"/>
        </a:solidFill>
        <a:latin typeface="+mn-lt"/>
        <a:ea typeface="+mn-ea"/>
        <a:cs typeface="+mn-cs"/>
      </a:defRPr>
    </a:lvl1pPr>
    <a:lvl2pPr marL="509270" algn="l" defTabSz="1019175" rtl="0" eaLnBrk="1" latinLnBrk="0" hangingPunct="1">
      <a:defRPr sz="2000" kern="1200">
        <a:solidFill>
          <a:schemeClr val="tx1"/>
        </a:solidFill>
        <a:latin typeface="+mn-lt"/>
        <a:ea typeface="+mn-ea"/>
        <a:cs typeface="+mn-cs"/>
      </a:defRPr>
    </a:lvl2pPr>
    <a:lvl3pPr marL="1019175" algn="l" defTabSz="1019175" rtl="0" eaLnBrk="1" latinLnBrk="0" hangingPunct="1">
      <a:defRPr sz="2000" kern="1200">
        <a:solidFill>
          <a:schemeClr val="tx1"/>
        </a:solidFill>
        <a:latin typeface="+mn-lt"/>
        <a:ea typeface="+mn-ea"/>
        <a:cs typeface="+mn-cs"/>
      </a:defRPr>
    </a:lvl3pPr>
    <a:lvl4pPr marL="1528445" algn="l" defTabSz="1019175" rtl="0" eaLnBrk="1" latinLnBrk="0" hangingPunct="1">
      <a:defRPr sz="2000" kern="1200">
        <a:solidFill>
          <a:schemeClr val="tx1"/>
        </a:solidFill>
        <a:latin typeface="+mn-lt"/>
        <a:ea typeface="+mn-ea"/>
        <a:cs typeface="+mn-cs"/>
      </a:defRPr>
    </a:lvl4pPr>
    <a:lvl5pPr marL="2037715" algn="l" defTabSz="1019175" rtl="0" eaLnBrk="1" latinLnBrk="0" hangingPunct="1">
      <a:defRPr sz="2000" kern="1200">
        <a:solidFill>
          <a:schemeClr val="tx1"/>
        </a:solidFill>
        <a:latin typeface="+mn-lt"/>
        <a:ea typeface="+mn-ea"/>
        <a:cs typeface="+mn-cs"/>
      </a:defRPr>
    </a:lvl5pPr>
    <a:lvl6pPr marL="2547620" algn="l" defTabSz="1019175" rtl="0" eaLnBrk="1" latinLnBrk="0" hangingPunct="1">
      <a:defRPr sz="2000" kern="1200">
        <a:solidFill>
          <a:schemeClr val="tx1"/>
        </a:solidFill>
        <a:latin typeface="+mn-lt"/>
        <a:ea typeface="+mn-ea"/>
        <a:cs typeface="+mn-cs"/>
      </a:defRPr>
    </a:lvl6pPr>
    <a:lvl7pPr marL="3056890" algn="l" defTabSz="1019175" rtl="0" eaLnBrk="1" latinLnBrk="0" hangingPunct="1">
      <a:defRPr sz="2000" kern="1200">
        <a:solidFill>
          <a:schemeClr val="tx1"/>
        </a:solidFill>
        <a:latin typeface="+mn-lt"/>
        <a:ea typeface="+mn-ea"/>
        <a:cs typeface="+mn-cs"/>
      </a:defRPr>
    </a:lvl7pPr>
    <a:lvl8pPr marL="3566795" algn="l" defTabSz="1019175" rtl="0" eaLnBrk="1" latinLnBrk="0" hangingPunct="1">
      <a:defRPr sz="2000" kern="1200">
        <a:solidFill>
          <a:schemeClr val="tx1"/>
        </a:solidFill>
        <a:latin typeface="+mn-lt"/>
        <a:ea typeface="+mn-ea"/>
        <a:cs typeface="+mn-cs"/>
      </a:defRPr>
    </a:lvl8pPr>
    <a:lvl9pPr marL="4076065" algn="l" defTabSz="101917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ZQ" initials="Z" lastIdx="1" clrIdx="0"/>
  <p:cmAuthor id="2" name="Zhang Hanxi" initials="Z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C3D"/>
    <a:srgbClr val="CCDECE"/>
    <a:srgbClr val="8BC167"/>
    <a:srgbClr val="F8CBAD"/>
    <a:srgbClr val="FFE699"/>
    <a:srgbClr val="F8F8F8"/>
    <a:srgbClr val="5B9BD5"/>
    <a:srgbClr val="346A5C"/>
    <a:srgbClr val="109B3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6707" autoAdjust="0"/>
  </p:normalViewPr>
  <p:slideViewPr>
    <p:cSldViewPr showGuides="1">
      <p:cViewPr varScale="1">
        <p:scale>
          <a:sx n="134" d="100"/>
          <a:sy n="134" d="100"/>
        </p:scale>
        <p:origin x="1122" y="114"/>
      </p:cViewPr>
      <p:guideLst>
        <p:guide orient="horz" pos="2161"/>
        <p:guide pos="3840"/>
      </p:guideLst>
    </p:cSldViewPr>
  </p:slideViewPr>
  <p:notesTextViewPr>
    <p:cViewPr>
      <p:scale>
        <a:sx n="1" d="1"/>
        <a:sy n="1" d="1"/>
      </p:scale>
      <p:origin x="0" y="0"/>
    </p:cViewPr>
  </p:notesTextViewPr>
  <p:sorterViewPr>
    <p:cViewPr>
      <p:scale>
        <a:sx n="100" d="100"/>
        <a:sy n="100" d="100"/>
      </p:scale>
      <p:origin x="0" y="-688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2025/7/16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楷体_GB2312" panose="02010609030101010101" pitchFamily="49"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楷体_GB2312" panose="02010609030101010101" pitchFamily="49" charset="-122"/>
              </a:defRPr>
            </a:lvl1pPr>
          </a:lstStyle>
          <a:p>
            <a:fld id="{19CF8DD3-5E10-42C4-B7CB-4DC2D75F945C}" type="datetimeFigureOut">
              <a:rPr lang="zh-CN" altLang="en-US" smtClean="0"/>
              <a:t>2025/7/16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楷体_GB2312" panose="02010609030101010101" pitchFamily="49"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楷体_GB2312" panose="02010609030101010101" pitchFamily="49" charset="-122"/>
              </a:defRPr>
            </a:lvl1pPr>
          </a:lstStyle>
          <a:p>
            <a:fld id="{BF133A27-DB2F-48A7-ABC9-C5DD69C763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楷体_GB2312" panose="02010609030101010101" pitchFamily="49" charset="-122"/>
      </a:defRPr>
    </a:lvl1pPr>
    <a:lvl2pPr marL="457200" algn="l" defTabSz="914400" rtl="0" eaLnBrk="1" latinLnBrk="0" hangingPunct="1">
      <a:defRPr sz="1200" kern="1200">
        <a:solidFill>
          <a:schemeClr val="tx1"/>
        </a:solidFill>
        <a:latin typeface="+mn-lt"/>
        <a:ea typeface="+mn-ea"/>
        <a:cs typeface="楷体_GB2312" panose="02010609030101010101" pitchFamily="49" charset="-122"/>
      </a:defRPr>
    </a:lvl2pPr>
    <a:lvl3pPr marL="914400" algn="l" defTabSz="914400" rtl="0" eaLnBrk="1" latinLnBrk="0" hangingPunct="1">
      <a:defRPr sz="1200" kern="1200">
        <a:solidFill>
          <a:schemeClr val="tx1"/>
        </a:solidFill>
        <a:latin typeface="+mn-lt"/>
        <a:ea typeface="+mn-ea"/>
        <a:cs typeface="楷体_GB2312" panose="02010609030101010101" pitchFamily="49" charset="-122"/>
      </a:defRPr>
    </a:lvl3pPr>
    <a:lvl4pPr marL="1371600" algn="l" defTabSz="914400" rtl="0" eaLnBrk="1" latinLnBrk="0" hangingPunct="1">
      <a:defRPr sz="1200" kern="1200">
        <a:solidFill>
          <a:schemeClr val="tx1"/>
        </a:solidFill>
        <a:latin typeface="+mn-lt"/>
        <a:ea typeface="+mn-ea"/>
        <a:cs typeface="楷体_GB2312" panose="02010609030101010101" pitchFamily="49" charset="-122"/>
      </a:defRPr>
    </a:lvl4pPr>
    <a:lvl5pPr marL="1828800" algn="l" defTabSz="914400" rtl="0" eaLnBrk="1" latinLnBrk="0" hangingPunct="1">
      <a:defRPr sz="1200" kern="1200">
        <a:solidFill>
          <a:schemeClr val="tx1"/>
        </a:solidFill>
        <a:latin typeface="+mn-lt"/>
        <a:ea typeface="+mn-ea"/>
        <a:cs typeface="楷体_GB2312" panose="02010609030101010101" pitchFamily="49"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F133A27-DB2F-48A7-ABC9-C5DD69C763A9}" type="slidenum">
              <a:rPr lang="zh-CN" altLang="en-US" smtClean="0"/>
              <a:t>1</a:t>
            </a:fld>
            <a:endParaRPr lang="zh-CN" altLang="en-US"/>
          </a:p>
        </p:txBody>
      </p:sp>
    </p:spTree>
    <p:extLst>
      <p:ext uri="{BB962C8B-B14F-4D97-AF65-F5344CB8AC3E}">
        <p14:creationId xmlns:p14="http://schemas.microsoft.com/office/powerpoint/2010/main" val="244961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980A4-5EB1-1C5B-47EC-A15B17998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A9532-2B54-B2CD-C792-4850C142F6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4D0ED-3B5F-E7AE-F852-064CD3F7A1B1}"/>
              </a:ext>
            </a:extLst>
          </p:cNvPr>
          <p:cNvSpPr>
            <a:spLocks noGrp="1"/>
          </p:cNvSpPr>
          <p:nvPr>
            <p:ph type="body" idx="1"/>
          </p:nvPr>
        </p:nvSpPr>
        <p:spPr/>
        <p:txBody>
          <a:bodyPr/>
          <a:lstStyle/>
          <a:p>
            <a:pPr indent="304800" algn="l"/>
            <a:endParaRPr lang="en-US" dirty="0"/>
          </a:p>
        </p:txBody>
      </p:sp>
      <p:sp>
        <p:nvSpPr>
          <p:cNvPr id="4" name="Slide Number Placeholder 3">
            <a:extLst>
              <a:ext uri="{FF2B5EF4-FFF2-40B4-BE49-F238E27FC236}">
                <a16:creationId xmlns:a16="http://schemas.microsoft.com/office/drawing/2014/main" id="{F61A6D49-7D91-1E0D-98C0-BA5FD7A4A0D8}"/>
              </a:ext>
            </a:extLst>
          </p:cNvPr>
          <p:cNvSpPr>
            <a:spLocks noGrp="1"/>
          </p:cNvSpPr>
          <p:nvPr>
            <p:ph type="sldNum" sz="quarter" idx="10"/>
          </p:nvPr>
        </p:nvSpPr>
        <p:spPr/>
        <p:txBody>
          <a:bodyPr/>
          <a:lstStyle/>
          <a:p>
            <a:fld id="{D11525B8-2C57-48E4-BF8B-0D602A3446F3}" type="slidenum">
              <a:rPr lang="zh-CN" altLang="en-US" smtClean="0"/>
              <a:t>10</a:t>
            </a:fld>
            <a:endParaRPr lang="zh-CN" altLang="en-US"/>
          </a:p>
        </p:txBody>
      </p:sp>
    </p:spTree>
    <p:extLst>
      <p:ext uri="{BB962C8B-B14F-4D97-AF65-F5344CB8AC3E}">
        <p14:creationId xmlns:p14="http://schemas.microsoft.com/office/powerpoint/2010/main" val="163490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04800" algn="l"/>
            <a:endParaRPr lang="en-US" dirty="0"/>
          </a:p>
        </p:txBody>
      </p:sp>
      <p:sp>
        <p:nvSpPr>
          <p:cNvPr id="4" name="Slide Number Placeholder 3"/>
          <p:cNvSpPr>
            <a:spLocks noGrp="1"/>
          </p:cNvSpPr>
          <p:nvPr>
            <p:ph type="sldNum" sz="quarter" idx="10"/>
          </p:nvPr>
        </p:nvSpPr>
        <p:spPr/>
        <p:txBody>
          <a:bodyPr/>
          <a:lstStyle/>
          <a:p>
            <a:fld id="{D11525B8-2C57-48E4-BF8B-0D602A3446F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22957-499A-D86D-D597-7B6590D03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8656B-FA9A-CD6F-783E-D4CE2940A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1A4AC-A5EA-2E97-BD98-6487840DF713}"/>
              </a:ext>
            </a:extLst>
          </p:cNvPr>
          <p:cNvSpPr>
            <a:spLocks noGrp="1"/>
          </p:cNvSpPr>
          <p:nvPr>
            <p:ph type="body" idx="1"/>
          </p:nvPr>
        </p:nvSpPr>
        <p:spPr/>
        <p:txBody>
          <a:bodyPr/>
          <a:lstStyle/>
          <a:p>
            <a:pPr indent="304800" algn="l"/>
            <a:endParaRPr lang="en-US" dirty="0"/>
          </a:p>
        </p:txBody>
      </p:sp>
      <p:sp>
        <p:nvSpPr>
          <p:cNvPr id="4" name="Slide Number Placeholder 3">
            <a:extLst>
              <a:ext uri="{FF2B5EF4-FFF2-40B4-BE49-F238E27FC236}">
                <a16:creationId xmlns:a16="http://schemas.microsoft.com/office/drawing/2014/main" id="{4EAF23A5-42C8-9861-CA2E-EFFFA5E8C63C}"/>
              </a:ext>
            </a:extLst>
          </p:cNvPr>
          <p:cNvSpPr>
            <a:spLocks noGrp="1"/>
          </p:cNvSpPr>
          <p:nvPr>
            <p:ph type="sldNum" sz="quarter" idx="10"/>
          </p:nvPr>
        </p:nvSpPr>
        <p:spPr/>
        <p:txBody>
          <a:bodyPr/>
          <a:lstStyle/>
          <a:p>
            <a:fld id="{D11525B8-2C57-48E4-BF8B-0D602A3446F3}" type="slidenum">
              <a:rPr lang="zh-CN" altLang="en-US" smtClean="0"/>
              <a:t>3</a:t>
            </a:fld>
            <a:endParaRPr lang="zh-CN" altLang="en-US"/>
          </a:p>
        </p:txBody>
      </p:sp>
    </p:spTree>
    <p:extLst>
      <p:ext uri="{BB962C8B-B14F-4D97-AF65-F5344CB8AC3E}">
        <p14:creationId xmlns:p14="http://schemas.microsoft.com/office/powerpoint/2010/main" val="115060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D1E25-80B7-DF44-CA2D-AFF9B708A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097777-F803-0A65-0628-70B05291F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88767-4797-3163-9B0D-E39460DC8A91}"/>
              </a:ext>
            </a:extLst>
          </p:cNvPr>
          <p:cNvSpPr>
            <a:spLocks noGrp="1"/>
          </p:cNvSpPr>
          <p:nvPr>
            <p:ph type="body" idx="1"/>
          </p:nvPr>
        </p:nvSpPr>
        <p:spPr/>
        <p:txBody>
          <a:bodyPr/>
          <a:lstStyle/>
          <a:p>
            <a:pPr indent="304800" algn="l"/>
            <a:endParaRPr lang="en-US" dirty="0"/>
          </a:p>
        </p:txBody>
      </p:sp>
      <p:sp>
        <p:nvSpPr>
          <p:cNvPr id="4" name="Slide Number Placeholder 3">
            <a:extLst>
              <a:ext uri="{FF2B5EF4-FFF2-40B4-BE49-F238E27FC236}">
                <a16:creationId xmlns:a16="http://schemas.microsoft.com/office/drawing/2014/main" id="{C974B8B1-A955-A388-D8D1-74E7A908A0E5}"/>
              </a:ext>
            </a:extLst>
          </p:cNvPr>
          <p:cNvSpPr>
            <a:spLocks noGrp="1"/>
          </p:cNvSpPr>
          <p:nvPr>
            <p:ph type="sldNum" sz="quarter" idx="10"/>
          </p:nvPr>
        </p:nvSpPr>
        <p:spPr/>
        <p:txBody>
          <a:bodyPr/>
          <a:lstStyle/>
          <a:p>
            <a:fld id="{D11525B8-2C57-48E4-BF8B-0D602A3446F3}" type="slidenum">
              <a:rPr lang="zh-CN" altLang="en-US" smtClean="0"/>
              <a:t>4</a:t>
            </a:fld>
            <a:endParaRPr lang="zh-CN" altLang="en-US"/>
          </a:p>
        </p:txBody>
      </p:sp>
    </p:spTree>
    <p:extLst>
      <p:ext uri="{BB962C8B-B14F-4D97-AF65-F5344CB8AC3E}">
        <p14:creationId xmlns:p14="http://schemas.microsoft.com/office/powerpoint/2010/main" val="257452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30EBE-4F4F-12DE-2753-AD23DED2C8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E6CF0-6FB4-CED6-9874-D1F46239E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4A84A-011C-2910-F9EB-201F6E3974AD}"/>
              </a:ext>
            </a:extLst>
          </p:cNvPr>
          <p:cNvSpPr>
            <a:spLocks noGrp="1"/>
          </p:cNvSpPr>
          <p:nvPr>
            <p:ph type="body" idx="1"/>
          </p:nvPr>
        </p:nvSpPr>
        <p:spPr/>
        <p:txBody>
          <a:bodyPr/>
          <a:lstStyle/>
          <a:p>
            <a:pPr indent="304800" algn="l"/>
            <a:endParaRPr lang="en-US" dirty="0"/>
          </a:p>
        </p:txBody>
      </p:sp>
      <p:sp>
        <p:nvSpPr>
          <p:cNvPr id="4" name="Slide Number Placeholder 3">
            <a:extLst>
              <a:ext uri="{FF2B5EF4-FFF2-40B4-BE49-F238E27FC236}">
                <a16:creationId xmlns:a16="http://schemas.microsoft.com/office/drawing/2014/main" id="{C093586D-1619-280C-9E17-1DD8E5665794}"/>
              </a:ext>
            </a:extLst>
          </p:cNvPr>
          <p:cNvSpPr>
            <a:spLocks noGrp="1"/>
          </p:cNvSpPr>
          <p:nvPr>
            <p:ph type="sldNum" sz="quarter" idx="10"/>
          </p:nvPr>
        </p:nvSpPr>
        <p:spPr/>
        <p:txBody>
          <a:bodyPr/>
          <a:lstStyle/>
          <a:p>
            <a:fld id="{D11525B8-2C57-48E4-BF8B-0D602A3446F3}" type="slidenum">
              <a:rPr lang="zh-CN" altLang="en-US" smtClean="0"/>
              <a:t>5</a:t>
            </a:fld>
            <a:endParaRPr lang="zh-CN" altLang="en-US"/>
          </a:p>
        </p:txBody>
      </p:sp>
    </p:spTree>
    <p:extLst>
      <p:ext uri="{BB962C8B-B14F-4D97-AF65-F5344CB8AC3E}">
        <p14:creationId xmlns:p14="http://schemas.microsoft.com/office/powerpoint/2010/main" val="249707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A523D-168D-2112-714A-68777FC6F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C6372-3C95-D16D-4C25-A1BA76F09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C227E-6190-D3A8-31AC-C288BEE59447}"/>
              </a:ext>
            </a:extLst>
          </p:cNvPr>
          <p:cNvSpPr>
            <a:spLocks noGrp="1"/>
          </p:cNvSpPr>
          <p:nvPr>
            <p:ph type="body" idx="1"/>
          </p:nvPr>
        </p:nvSpPr>
        <p:spPr/>
        <p:txBody>
          <a:bodyPr/>
          <a:lstStyle/>
          <a:p>
            <a:pPr indent="304800" algn="l"/>
            <a:endParaRPr lang="en-US" dirty="0"/>
          </a:p>
        </p:txBody>
      </p:sp>
      <p:sp>
        <p:nvSpPr>
          <p:cNvPr id="4" name="Slide Number Placeholder 3">
            <a:extLst>
              <a:ext uri="{FF2B5EF4-FFF2-40B4-BE49-F238E27FC236}">
                <a16:creationId xmlns:a16="http://schemas.microsoft.com/office/drawing/2014/main" id="{76849181-4A32-9087-F701-D165F956E01C}"/>
              </a:ext>
            </a:extLst>
          </p:cNvPr>
          <p:cNvSpPr>
            <a:spLocks noGrp="1"/>
          </p:cNvSpPr>
          <p:nvPr>
            <p:ph type="sldNum" sz="quarter" idx="10"/>
          </p:nvPr>
        </p:nvSpPr>
        <p:spPr/>
        <p:txBody>
          <a:bodyPr/>
          <a:lstStyle/>
          <a:p>
            <a:fld id="{D11525B8-2C57-48E4-BF8B-0D602A3446F3}" type="slidenum">
              <a:rPr lang="zh-CN" altLang="en-US" smtClean="0"/>
              <a:t>6</a:t>
            </a:fld>
            <a:endParaRPr lang="zh-CN" altLang="en-US"/>
          </a:p>
        </p:txBody>
      </p:sp>
    </p:spTree>
    <p:extLst>
      <p:ext uri="{BB962C8B-B14F-4D97-AF65-F5344CB8AC3E}">
        <p14:creationId xmlns:p14="http://schemas.microsoft.com/office/powerpoint/2010/main" val="1091072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3161-C34E-E4EF-755B-D597F63F40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F3F58-AB64-B09D-292F-2260BAC5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C0BC9-2B24-8AAD-68CF-C8320400AFE1}"/>
              </a:ext>
            </a:extLst>
          </p:cNvPr>
          <p:cNvSpPr>
            <a:spLocks noGrp="1"/>
          </p:cNvSpPr>
          <p:nvPr>
            <p:ph type="body" idx="1"/>
          </p:nvPr>
        </p:nvSpPr>
        <p:spPr/>
        <p:txBody>
          <a:bodyPr/>
          <a:lstStyle/>
          <a:p>
            <a:pPr indent="304800" algn="l"/>
            <a:endParaRPr lang="en-US" dirty="0"/>
          </a:p>
        </p:txBody>
      </p:sp>
      <p:sp>
        <p:nvSpPr>
          <p:cNvPr id="4" name="Slide Number Placeholder 3">
            <a:extLst>
              <a:ext uri="{FF2B5EF4-FFF2-40B4-BE49-F238E27FC236}">
                <a16:creationId xmlns:a16="http://schemas.microsoft.com/office/drawing/2014/main" id="{5039F9C7-6246-7175-966B-0CF181C35F3E}"/>
              </a:ext>
            </a:extLst>
          </p:cNvPr>
          <p:cNvSpPr>
            <a:spLocks noGrp="1"/>
          </p:cNvSpPr>
          <p:nvPr>
            <p:ph type="sldNum" sz="quarter" idx="10"/>
          </p:nvPr>
        </p:nvSpPr>
        <p:spPr/>
        <p:txBody>
          <a:bodyPr/>
          <a:lstStyle/>
          <a:p>
            <a:fld id="{D11525B8-2C57-48E4-BF8B-0D602A3446F3}" type="slidenum">
              <a:rPr lang="zh-CN" altLang="en-US" smtClean="0"/>
              <a:t>7</a:t>
            </a:fld>
            <a:endParaRPr lang="zh-CN" altLang="en-US"/>
          </a:p>
        </p:txBody>
      </p:sp>
    </p:spTree>
    <p:extLst>
      <p:ext uri="{BB962C8B-B14F-4D97-AF65-F5344CB8AC3E}">
        <p14:creationId xmlns:p14="http://schemas.microsoft.com/office/powerpoint/2010/main" val="253048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95096-FC6C-2917-57D8-27E33D252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B277EF-9544-54E2-3A57-76ACAF296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6242E-F30F-A299-5265-F01C3A149BD2}"/>
              </a:ext>
            </a:extLst>
          </p:cNvPr>
          <p:cNvSpPr>
            <a:spLocks noGrp="1"/>
          </p:cNvSpPr>
          <p:nvPr>
            <p:ph type="body" idx="1"/>
          </p:nvPr>
        </p:nvSpPr>
        <p:spPr/>
        <p:txBody>
          <a:bodyPr/>
          <a:lstStyle/>
          <a:p>
            <a:pPr indent="304800" algn="l"/>
            <a:endParaRPr lang="en-US" dirty="0"/>
          </a:p>
        </p:txBody>
      </p:sp>
      <p:sp>
        <p:nvSpPr>
          <p:cNvPr id="4" name="Slide Number Placeholder 3">
            <a:extLst>
              <a:ext uri="{FF2B5EF4-FFF2-40B4-BE49-F238E27FC236}">
                <a16:creationId xmlns:a16="http://schemas.microsoft.com/office/drawing/2014/main" id="{AA1B09F4-02F9-46FD-76DE-4B9776A9DA91}"/>
              </a:ext>
            </a:extLst>
          </p:cNvPr>
          <p:cNvSpPr>
            <a:spLocks noGrp="1"/>
          </p:cNvSpPr>
          <p:nvPr>
            <p:ph type="sldNum" sz="quarter" idx="10"/>
          </p:nvPr>
        </p:nvSpPr>
        <p:spPr/>
        <p:txBody>
          <a:bodyPr/>
          <a:lstStyle/>
          <a:p>
            <a:fld id="{D11525B8-2C57-48E4-BF8B-0D602A3446F3}" type="slidenum">
              <a:rPr lang="zh-CN" altLang="en-US" smtClean="0"/>
              <a:t>8</a:t>
            </a:fld>
            <a:endParaRPr lang="zh-CN" altLang="en-US"/>
          </a:p>
        </p:txBody>
      </p:sp>
    </p:spTree>
    <p:extLst>
      <p:ext uri="{BB962C8B-B14F-4D97-AF65-F5344CB8AC3E}">
        <p14:creationId xmlns:p14="http://schemas.microsoft.com/office/powerpoint/2010/main" val="185410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BEA1B-874F-2A67-49C7-B4472363B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EEE43-0223-7962-4895-749FF6029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625EE-8819-AA73-D710-571A8A531DAC}"/>
              </a:ext>
            </a:extLst>
          </p:cNvPr>
          <p:cNvSpPr>
            <a:spLocks noGrp="1"/>
          </p:cNvSpPr>
          <p:nvPr>
            <p:ph type="body" idx="1"/>
          </p:nvPr>
        </p:nvSpPr>
        <p:spPr/>
        <p:txBody>
          <a:bodyPr/>
          <a:lstStyle/>
          <a:p>
            <a:pPr indent="304800" algn="l"/>
            <a:endParaRPr lang="en-US" dirty="0"/>
          </a:p>
        </p:txBody>
      </p:sp>
      <p:sp>
        <p:nvSpPr>
          <p:cNvPr id="4" name="Slide Number Placeholder 3">
            <a:extLst>
              <a:ext uri="{FF2B5EF4-FFF2-40B4-BE49-F238E27FC236}">
                <a16:creationId xmlns:a16="http://schemas.microsoft.com/office/drawing/2014/main" id="{A22D913D-6566-D87B-5FB2-13D3E2E7AD68}"/>
              </a:ext>
            </a:extLst>
          </p:cNvPr>
          <p:cNvSpPr>
            <a:spLocks noGrp="1"/>
          </p:cNvSpPr>
          <p:nvPr>
            <p:ph type="sldNum" sz="quarter" idx="10"/>
          </p:nvPr>
        </p:nvSpPr>
        <p:spPr/>
        <p:txBody>
          <a:bodyPr/>
          <a:lstStyle/>
          <a:p>
            <a:fld id="{D11525B8-2C57-48E4-BF8B-0D602A3446F3}" type="slidenum">
              <a:rPr lang="zh-CN" altLang="en-US" smtClean="0"/>
              <a:t>9</a:t>
            </a:fld>
            <a:endParaRPr lang="zh-CN" altLang="en-US"/>
          </a:p>
        </p:txBody>
      </p:sp>
    </p:spTree>
    <p:extLst>
      <p:ext uri="{BB962C8B-B14F-4D97-AF65-F5344CB8AC3E}">
        <p14:creationId xmlns:p14="http://schemas.microsoft.com/office/powerpoint/2010/main" val="1735617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68712" y="4128623"/>
            <a:ext cx="8553880" cy="786445"/>
          </a:xfrm>
        </p:spPr>
        <p:txBody>
          <a:bodyPr lIns="0" tIns="0" rIns="0" bIns="0" anchor="b">
            <a:normAutofit/>
          </a:bodyPr>
          <a:lstStyle>
            <a:lvl1pPr algn="l">
              <a:defRPr sz="3200" b="0" baseline="0">
                <a:latin typeface="+mj-lt"/>
                <a:cs typeface="Segoe UI Semibold" panose="020B0702040204020203" pitchFamily="34" charset="0"/>
              </a:defRPr>
            </a:lvl1pPr>
          </a:lstStyle>
          <a:p>
            <a:r>
              <a:rPr lang="en-US" dirty="0"/>
              <a:t>Presentation Title</a:t>
            </a:r>
          </a:p>
        </p:txBody>
      </p:sp>
      <p:sp>
        <p:nvSpPr>
          <p:cNvPr id="3" name="Subtitle 2"/>
          <p:cNvSpPr>
            <a:spLocks noGrp="1"/>
          </p:cNvSpPr>
          <p:nvPr>
            <p:ph type="subTitle" idx="1" hasCustomPrompt="1"/>
          </p:nvPr>
        </p:nvSpPr>
        <p:spPr>
          <a:xfrm>
            <a:off x="2668712" y="4980991"/>
            <a:ext cx="8553880" cy="333162"/>
          </a:xfrm>
        </p:spPr>
        <p:txBody>
          <a:bodyPr lIns="0" tIns="0" rIns="0" bIns="0" anchor="ctr" anchorCtr="0">
            <a:normAutofit/>
          </a:bodyPr>
          <a:lstStyle>
            <a:lvl1pPr marL="0" indent="0" algn="l">
              <a:buNone/>
              <a:defRPr sz="18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DATE ]</a:t>
            </a:r>
          </a:p>
        </p:txBody>
      </p:sp>
      <p:sp>
        <p:nvSpPr>
          <p:cNvPr id="6" name="Slide Number Placeholder 5"/>
          <p:cNvSpPr>
            <a:spLocks noGrp="1"/>
          </p:cNvSpPr>
          <p:nvPr>
            <p:ph type="sldNum" sz="quarter" idx="12"/>
          </p:nvPr>
        </p:nvSpPr>
        <p:spPr>
          <a:xfrm>
            <a:off x="12416926" y="6406961"/>
            <a:ext cx="473614" cy="291953"/>
          </a:xfrm>
          <a:prstGeom prst="rect">
            <a:avLst/>
          </a:prstGeom>
        </p:spPr>
        <p:txBody>
          <a:bodyPr/>
          <a:lstStyle/>
          <a:p>
            <a:fld id="{B0E06F8B-F98B-4B82-B23E-BC02A48CBCBB}" type="slidenum">
              <a:rPr lang="en-US" smtClean="0">
                <a:solidFill>
                  <a:prstClr val="black"/>
                </a:solidFill>
              </a:rPr>
              <a:t>‹#›</a:t>
            </a:fld>
            <a:endParaRPr lang="en-US">
              <a:solidFill>
                <a:prstClr val="black"/>
              </a:solidFill>
            </a:endParaRPr>
          </a:p>
        </p:txBody>
      </p:sp>
      <p:grpSp>
        <p:nvGrpSpPr>
          <p:cNvPr id="7" name="Group 24"/>
          <p:cNvGrpSpPr>
            <a:grpSpLocks noChangeAspect="1"/>
          </p:cNvGrpSpPr>
          <p:nvPr userDrawn="1"/>
        </p:nvGrpSpPr>
        <p:grpSpPr bwMode="auto">
          <a:xfrm>
            <a:off x="8845784" y="5759583"/>
            <a:ext cx="2376809" cy="647378"/>
            <a:chOff x="2235" y="1723"/>
            <a:chExt cx="3210" cy="874"/>
          </a:xfrm>
        </p:grpSpPr>
        <p:sp>
          <p:nvSpPr>
            <p:cNvPr id="8" name="Freeform 25"/>
            <p:cNvSpPr/>
            <p:nvPr userDrawn="1"/>
          </p:nvSpPr>
          <p:spPr bwMode="auto">
            <a:xfrm>
              <a:off x="3527" y="2303"/>
              <a:ext cx="92" cy="153"/>
            </a:xfrm>
            <a:custGeom>
              <a:avLst/>
              <a:gdLst>
                <a:gd name="T0" fmla="*/ 92 w 92"/>
                <a:gd name="T1" fmla="*/ 153 h 153"/>
                <a:gd name="T2" fmla="*/ 0 w 92"/>
                <a:gd name="T3" fmla="*/ 153 h 153"/>
                <a:gd name="T4" fmla="*/ 0 w 92"/>
                <a:gd name="T5" fmla="*/ 0 h 153"/>
                <a:gd name="T6" fmla="*/ 34 w 92"/>
                <a:gd name="T7" fmla="*/ 0 h 153"/>
                <a:gd name="T8" fmla="*/ 34 w 92"/>
                <a:gd name="T9" fmla="*/ 125 h 153"/>
                <a:gd name="T10" fmla="*/ 92 w 92"/>
                <a:gd name="T11" fmla="*/ 125 h 153"/>
                <a:gd name="T12" fmla="*/ 92 w 92"/>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92" h="153">
                  <a:moveTo>
                    <a:pt x="92" y="153"/>
                  </a:moveTo>
                  <a:lnTo>
                    <a:pt x="0" y="153"/>
                  </a:lnTo>
                  <a:lnTo>
                    <a:pt x="0" y="0"/>
                  </a:lnTo>
                  <a:lnTo>
                    <a:pt x="34" y="0"/>
                  </a:lnTo>
                  <a:lnTo>
                    <a:pt x="34" y="125"/>
                  </a:lnTo>
                  <a:lnTo>
                    <a:pt x="92" y="125"/>
                  </a:lnTo>
                  <a:lnTo>
                    <a:pt x="92"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9" name="Freeform 26"/>
            <p:cNvSpPr/>
            <p:nvPr userDrawn="1"/>
          </p:nvSpPr>
          <p:spPr bwMode="auto">
            <a:xfrm>
              <a:off x="3639" y="2303"/>
              <a:ext cx="94" cy="153"/>
            </a:xfrm>
            <a:custGeom>
              <a:avLst/>
              <a:gdLst>
                <a:gd name="T0" fmla="*/ 94 w 94"/>
                <a:gd name="T1" fmla="*/ 153 h 153"/>
                <a:gd name="T2" fmla="*/ 0 w 94"/>
                <a:gd name="T3" fmla="*/ 153 h 153"/>
                <a:gd name="T4" fmla="*/ 0 w 94"/>
                <a:gd name="T5" fmla="*/ 0 h 153"/>
                <a:gd name="T6" fmla="*/ 90 w 94"/>
                <a:gd name="T7" fmla="*/ 0 h 153"/>
                <a:gd name="T8" fmla="*/ 90 w 94"/>
                <a:gd name="T9" fmla="*/ 28 h 153"/>
                <a:gd name="T10" fmla="*/ 36 w 94"/>
                <a:gd name="T11" fmla="*/ 28 h 153"/>
                <a:gd name="T12" fmla="*/ 36 w 94"/>
                <a:gd name="T13" fmla="*/ 62 h 153"/>
                <a:gd name="T14" fmla="*/ 86 w 94"/>
                <a:gd name="T15" fmla="*/ 62 h 153"/>
                <a:gd name="T16" fmla="*/ 86 w 94"/>
                <a:gd name="T17" fmla="*/ 89 h 153"/>
                <a:gd name="T18" fmla="*/ 36 w 94"/>
                <a:gd name="T19" fmla="*/ 89 h 153"/>
                <a:gd name="T20" fmla="*/ 36 w 94"/>
                <a:gd name="T21" fmla="*/ 125 h 153"/>
                <a:gd name="T22" fmla="*/ 94 w 94"/>
                <a:gd name="T23" fmla="*/ 125 h 153"/>
                <a:gd name="T24" fmla="*/ 94 w 94"/>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53">
                  <a:moveTo>
                    <a:pt x="94" y="153"/>
                  </a:moveTo>
                  <a:lnTo>
                    <a:pt x="0" y="153"/>
                  </a:lnTo>
                  <a:lnTo>
                    <a:pt x="0" y="0"/>
                  </a:lnTo>
                  <a:lnTo>
                    <a:pt x="90" y="0"/>
                  </a:lnTo>
                  <a:lnTo>
                    <a:pt x="90" y="28"/>
                  </a:lnTo>
                  <a:lnTo>
                    <a:pt x="36" y="28"/>
                  </a:lnTo>
                  <a:lnTo>
                    <a:pt x="36" y="62"/>
                  </a:lnTo>
                  <a:lnTo>
                    <a:pt x="86" y="62"/>
                  </a:lnTo>
                  <a:lnTo>
                    <a:pt x="86" y="89"/>
                  </a:lnTo>
                  <a:lnTo>
                    <a:pt x="36" y="89"/>
                  </a:lnTo>
                  <a:lnTo>
                    <a:pt x="36" y="125"/>
                  </a:lnTo>
                  <a:lnTo>
                    <a:pt x="94" y="125"/>
                  </a:lnTo>
                  <a:lnTo>
                    <a:pt x="94"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0" name="Freeform 27"/>
            <p:cNvSpPr>
              <a:spLocks noEditPoints="1"/>
            </p:cNvSpPr>
            <p:nvPr userDrawn="1"/>
          </p:nvSpPr>
          <p:spPr bwMode="auto">
            <a:xfrm>
              <a:off x="3757" y="2303"/>
              <a:ext cx="112" cy="153"/>
            </a:xfrm>
            <a:custGeom>
              <a:avLst/>
              <a:gdLst>
                <a:gd name="T0" fmla="*/ 34 w 112"/>
                <a:gd name="T1" fmla="*/ 99 h 153"/>
                <a:gd name="T2" fmla="*/ 34 w 112"/>
                <a:gd name="T3" fmla="*/ 153 h 153"/>
                <a:gd name="T4" fmla="*/ 0 w 112"/>
                <a:gd name="T5" fmla="*/ 153 h 153"/>
                <a:gd name="T6" fmla="*/ 0 w 112"/>
                <a:gd name="T7" fmla="*/ 0 h 153"/>
                <a:gd name="T8" fmla="*/ 54 w 112"/>
                <a:gd name="T9" fmla="*/ 0 h 153"/>
                <a:gd name="T10" fmla="*/ 54 w 112"/>
                <a:gd name="T11" fmla="*/ 0 h 153"/>
                <a:gd name="T12" fmla="*/ 68 w 112"/>
                <a:gd name="T13" fmla="*/ 0 h 153"/>
                <a:gd name="T14" fmla="*/ 80 w 112"/>
                <a:gd name="T15" fmla="*/ 2 h 153"/>
                <a:gd name="T16" fmla="*/ 90 w 112"/>
                <a:gd name="T17" fmla="*/ 6 h 153"/>
                <a:gd name="T18" fmla="*/ 98 w 112"/>
                <a:gd name="T19" fmla="*/ 12 h 153"/>
                <a:gd name="T20" fmla="*/ 104 w 112"/>
                <a:gd name="T21" fmla="*/ 18 h 153"/>
                <a:gd name="T22" fmla="*/ 110 w 112"/>
                <a:gd name="T23" fmla="*/ 28 h 153"/>
                <a:gd name="T24" fmla="*/ 112 w 112"/>
                <a:gd name="T25" fmla="*/ 38 h 153"/>
                <a:gd name="T26" fmla="*/ 112 w 112"/>
                <a:gd name="T27" fmla="*/ 48 h 153"/>
                <a:gd name="T28" fmla="*/ 112 w 112"/>
                <a:gd name="T29" fmla="*/ 48 h 153"/>
                <a:gd name="T30" fmla="*/ 112 w 112"/>
                <a:gd name="T31" fmla="*/ 60 h 153"/>
                <a:gd name="T32" fmla="*/ 108 w 112"/>
                <a:gd name="T33" fmla="*/ 70 h 153"/>
                <a:gd name="T34" fmla="*/ 104 w 112"/>
                <a:gd name="T35" fmla="*/ 77 h 153"/>
                <a:gd name="T36" fmla="*/ 96 w 112"/>
                <a:gd name="T37" fmla="*/ 85 h 153"/>
                <a:gd name="T38" fmla="*/ 96 w 112"/>
                <a:gd name="T39" fmla="*/ 85 h 153"/>
                <a:gd name="T40" fmla="*/ 86 w 112"/>
                <a:gd name="T41" fmla="*/ 91 h 153"/>
                <a:gd name="T42" fmla="*/ 76 w 112"/>
                <a:gd name="T43" fmla="*/ 97 h 153"/>
                <a:gd name="T44" fmla="*/ 64 w 112"/>
                <a:gd name="T45" fmla="*/ 99 h 153"/>
                <a:gd name="T46" fmla="*/ 52 w 112"/>
                <a:gd name="T47" fmla="*/ 99 h 153"/>
                <a:gd name="T48" fmla="*/ 34 w 112"/>
                <a:gd name="T49" fmla="*/ 99 h 153"/>
                <a:gd name="T50" fmla="*/ 34 w 112"/>
                <a:gd name="T51" fmla="*/ 26 h 153"/>
                <a:gd name="T52" fmla="*/ 34 w 112"/>
                <a:gd name="T53" fmla="*/ 74 h 153"/>
                <a:gd name="T54" fmla="*/ 48 w 112"/>
                <a:gd name="T55" fmla="*/ 74 h 153"/>
                <a:gd name="T56" fmla="*/ 48 w 112"/>
                <a:gd name="T57" fmla="*/ 74 h 153"/>
                <a:gd name="T58" fmla="*/ 60 w 112"/>
                <a:gd name="T59" fmla="*/ 72 h 153"/>
                <a:gd name="T60" fmla="*/ 70 w 112"/>
                <a:gd name="T61" fmla="*/ 68 h 153"/>
                <a:gd name="T62" fmla="*/ 74 w 112"/>
                <a:gd name="T63" fmla="*/ 60 h 153"/>
                <a:gd name="T64" fmla="*/ 76 w 112"/>
                <a:gd name="T65" fmla="*/ 50 h 153"/>
                <a:gd name="T66" fmla="*/ 76 w 112"/>
                <a:gd name="T67" fmla="*/ 50 h 153"/>
                <a:gd name="T68" fmla="*/ 74 w 112"/>
                <a:gd name="T69" fmla="*/ 40 h 153"/>
                <a:gd name="T70" fmla="*/ 70 w 112"/>
                <a:gd name="T71" fmla="*/ 32 h 153"/>
                <a:gd name="T72" fmla="*/ 60 w 112"/>
                <a:gd name="T73" fmla="*/ 28 h 153"/>
                <a:gd name="T74" fmla="*/ 48 w 112"/>
                <a:gd name="T75" fmla="*/ 26 h 153"/>
                <a:gd name="T76" fmla="*/ 34 w 112"/>
                <a:gd name="T77"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53">
                  <a:moveTo>
                    <a:pt x="34" y="99"/>
                  </a:moveTo>
                  <a:lnTo>
                    <a:pt x="34" y="153"/>
                  </a:lnTo>
                  <a:lnTo>
                    <a:pt x="0" y="153"/>
                  </a:lnTo>
                  <a:lnTo>
                    <a:pt x="0" y="0"/>
                  </a:lnTo>
                  <a:lnTo>
                    <a:pt x="54" y="0"/>
                  </a:lnTo>
                  <a:lnTo>
                    <a:pt x="54" y="0"/>
                  </a:lnTo>
                  <a:lnTo>
                    <a:pt x="68" y="0"/>
                  </a:lnTo>
                  <a:lnTo>
                    <a:pt x="80" y="2"/>
                  </a:lnTo>
                  <a:lnTo>
                    <a:pt x="90" y="6"/>
                  </a:lnTo>
                  <a:lnTo>
                    <a:pt x="98" y="12"/>
                  </a:lnTo>
                  <a:lnTo>
                    <a:pt x="104" y="18"/>
                  </a:lnTo>
                  <a:lnTo>
                    <a:pt x="110" y="28"/>
                  </a:lnTo>
                  <a:lnTo>
                    <a:pt x="112" y="38"/>
                  </a:lnTo>
                  <a:lnTo>
                    <a:pt x="112" y="48"/>
                  </a:lnTo>
                  <a:lnTo>
                    <a:pt x="112" y="48"/>
                  </a:lnTo>
                  <a:lnTo>
                    <a:pt x="112" y="60"/>
                  </a:lnTo>
                  <a:lnTo>
                    <a:pt x="108" y="70"/>
                  </a:lnTo>
                  <a:lnTo>
                    <a:pt x="104" y="77"/>
                  </a:lnTo>
                  <a:lnTo>
                    <a:pt x="96" y="85"/>
                  </a:lnTo>
                  <a:lnTo>
                    <a:pt x="96" y="85"/>
                  </a:lnTo>
                  <a:lnTo>
                    <a:pt x="86" y="91"/>
                  </a:lnTo>
                  <a:lnTo>
                    <a:pt x="76" y="97"/>
                  </a:lnTo>
                  <a:lnTo>
                    <a:pt x="64" y="99"/>
                  </a:lnTo>
                  <a:lnTo>
                    <a:pt x="52" y="99"/>
                  </a:lnTo>
                  <a:lnTo>
                    <a:pt x="34" y="99"/>
                  </a:lnTo>
                  <a:close/>
                  <a:moveTo>
                    <a:pt x="34" y="26"/>
                  </a:moveTo>
                  <a:lnTo>
                    <a:pt x="34" y="74"/>
                  </a:lnTo>
                  <a:lnTo>
                    <a:pt x="48" y="74"/>
                  </a:lnTo>
                  <a:lnTo>
                    <a:pt x="48" y="74"/>
                  </a:lnTo>
                  <a:lnTo>
                    <a:pt x="60" y="72"/>
                  </a:lnTo>
                  <a:lnTo>
                    <a:pt x="70" y="68"/>
                  </a:lnTo>
                  <a:lnTo>
                    <a:pt x="74" y="60"/>
                  </a:lnTo>
                  <a:lnTo>
                    <a:pt x="76" y="50"/>
                  </a:lnTo>
                  <a:lnTo>
                    <a:pt x="76" y="50"/>
                  </a:lnTo>
                  <a:lnTo>
                    <a:pt x="74" y="40"/>
                  </a:lnTo>
                  <a:lnTo>
                    <a:pt x="70" y="32"/>
                  </a:lnTo>
                  <a:lnTo>
                    <a:pt x="60" y="28"/>
                  </a:lnTo>
                  <a:lnTo>
                    <a:pt x="48" y="26"/>
                  </a:lnTo>
                  <a:lnTo>
                    <a:pt x="34" y="26"/>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1" name="Freeform 28"/>
            <p:cNvSpPr/>
            <p:nvPr userDrawn="1"/>
          </p:nvSpPr>
          <p:spPr bwMode="auto">
            <a:xfrm>
              <a:off x="3891" y="2303"/>
              <a:ext cx="128" cy="155"/>
            </a:xfrm>
            <a:custGeom>
              <a:avLst/>
              <a:gdLst>
                <a:gd name="T0" fmla="*/ 128 w 128"/>
                <a:gd name="T1" fmla="*/ 87 h 155"/>
                <a:gd name="T2" fmla="*/ 128 w 128"/>
                <a:gd name="T3" fmla="*/ 87 h 155"/>
                <a:gd name="T4" fmla="*/ 126 w 128"/>
                <a:gd name="T5" fmla="*/ 103 h 155"/>
                <a:gd name="T6" fmla="*/ 124 w 128"/>
                <a:gd name="T7" fmla="*/ 117 h 155"/>
                <a:gd name="T8" fmla="*/ 118 w 128"/>
                <a:gd name="T9" fmla="*/ 129 h 155"/>
                <a:gd name="T10" fmla="*/ 112 w 128"/>
                <a:gd name="T11" fmla="*/ 139 h 155"/>
                <a:gd name="T12" fmla="*/ 102 w 128"/>
                <a:gd name="T13" fmla="*/ 147 h 155"/>
                <a:gd name="T14" fmla="*/ 90 w 128"/>
                <a:gd name="T15" fmla="*/ 151 h 155"/>
                <a:gd name="T16" fmla="*/ 78 w 128"/>
                <a:gd name="T17" fmla="*/ 155 h 155"/>
                <a:gd name="T18" fmla="*/ 62 w 128"/>
                <a:gd name="T19" fmla="*/ 155 h 155"/>
                <a:gd name="T20" fmla="*/ 62 w 128"/>
                <a:gd name="T21" fmla="*/ 155 h 155"/>
                <a:gd name="T22" fmla="*/ 48 w 128"/>
                <a:gd name="T23" fmla="*/ 155 h 155"/>
                <a:gd name="T24" fmla="*/ 36 w 128"/>
                <a:gd name="T25" fmla="*/ 151 h 155"/>
                <a:gd name="T26" fmla="*/ 24 w 128"/>
                <a:gd name="T27" fmla="*/ 147 h 155"/>
                <a:gd name="T28" fmla="*/ 16 w 128"/>
                <a:gd name="T29" fmla="*/ 139 h 155"/>
                <a:gd name="T30" fmla="*/ 8 w 128"/>
                <a:gd name="T31" fmla="*/ 129 h 155"/>
                <a:gd name="T32" fmla="*/ 4 w 128"/>
                <a:gd name="T33" fmla="*/ 117 h 155"/>
                <a:gd name="T34" fmla="*/ 0 w 128"/>
                <a:gd name="T35" fmla="*/ 103 h 155"/>
                <a:gd name="T36" fmla="*/ 0 w 128"/>
                <a:gd name="T37" fmla="*/ 87 h 155"/>
                <a:gd name="T38" fmla="*/ 0 w 128"/>
                <a:gd name="T39" fmla="*/ 0 h 155"/>
                <a:gd name="T40" fmla="*/ 34 w 128"/>
                <a:gd name="T41" fmla="*/ 0 h 155"/>
                <a:gd name="T42" fmla="*/ 34 w 128"/>
                <a:gd name="T43" fmla="*/ 89 h 155"/>
                <a:gd name="T44" fmla="*/ 34 w 128"/>
                <a:gd name="T45" fmla="*/ 89 h 155"/>
                <a:gd name="T46" fmla="*/ 36 w 128"/>
                <a:gd name="T47" fmla="*/ 105 h 155"/>
                <a:gd name="T48" fmla="*/ 38 w 128"/>
                <a:gd name="T49" fmla="*/ 111 h 155"/>
                <a:gd name="T50" fmla="*/ 42 w 128"/>
                <a:gd name="T51" fmla="*/ 117 h 155"/>
                <a:gd name="T52" fmla="*/ 46 w 128"/>
                <a:gd name="T53" fmla="*/ 121 h 155"/>
                <a:gd name="T54" fmla="*/ 52 w 128"/>
                <a:gd name="T55" fmla="*/ 123 h 155"/>
                <a:gd name="T56" fmla="*/ 58 w 128"/>
                <a:gd name="T57" fmla="*/ 125 h 155"/>
                <a:gd name="T58" fmla="*/ 64 w 128"/>
                <a:gd name="T59" fmla="*/ 125 h 155"/>
                <a:gd name="T60" fmla="*/ 64 w 128"/>
                <a:gd name="T61" fmla="*/ 125 h 155"/>
                <a:gd name="T62" fmla="*/ 70 w 128"/>
                <a:gd name="T63" fmla="*/ 125 h 155"/>
                <a:gd name="T64" fmla="*/ 76 w 128"/>
                <a:gd name="T65" fmla="*/ 123 h 155"/>
                <a:gd name="T66" fmla="*/ 82 w 128"/>
                <a:gd name="T67" fmla="*/ 121 h 155"/>
                <a:gd name="T68" fmla="*/ 86 w 128"/>
                <a:gd name="T69" fmla="*/ 117 h 155"/>
                <a:gd name="T70" fmla="*/ 88 w 128"/>
                <a:gd name="T71" fmla="*/ 111 h 155"/>
                <a:gd name="T72" fmla="*/ 90 w 128"/>
                <a:gd name="T73" fmla="*/ 105 h 155"/>
                <a:gd name="T74" fmla="*/ 92 w 128"/>
                <a:gd name="T75" fmla="*/ 89 h 155"/>
                <a:gd name="T76" fmla="*/ 92 w 128"/>
                <a:gd name="T77" fmla="*/ 0 h 155"/>
                <a:gd name="T78" fmla="*/ 128 w 128"/>
                <a:gd name="T79" fmla="*/ 0 h 155"/>
                <a:gd name="T80" fmla="*/ 128 w 128"/>
                <a:gd name="T81" fmla="*/ 8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55">
                  <a:moveTo>
                    <a:pt x="128" y="87"/>
                  </a:moveTo>
                  <a:lnTo>
                    <a:pt x="128" y="87"/>
                  </a:lnTo>
                  <a:lnTo>
                    <a:pt x="126" y="103"/>
                  </a:lnTo>
                  <a:lnTo>
                    <a:pt x="124" y="117"/>
                  </a:lnTo>
                  <a:lnTo>
                    <a:pt x="118" y="129"/>
                  </a:lnTo>
                  <a:lnTo>
                    <a:pt x="112" y="139"/>
                  </a:lnTo>
                  <a:lnTo>
                    <a:pt x="102" y="147"/>
                  </a:lnTo>
                  <a:lnTo>
                    <a:pt x="90" y="151"/>
                  </a:lnTo>
                  <a:lnTo>
                    <a:pt x="78" y="155"/>
                  </a:lnTo>
                  <a:lnTo>
                    <a:pt x="62" y="155"/>
                  </a:lnTo>
                  <a:lnTo>
                    <a:pt x="62" y="155"/>
                  </a:lnTo>
                  <a:lnTo>
                    <a:pt x="48" y="155"/>
                  </a:lnTo>
                  <a:lnTo>
                    <a:pt x="36" y="151"/>
                  </a:lnTo>
                  <a:lnTo>
                    <a:pt x="24" y="147"/>
                  </a:lnTo>
                  <a:lnTo>
                    <a:pt x="16" y="139"/>
                  </a:lnTo>
                  <a:lnTo>
                    <a:pt x="8" y="129"/>
                  </a:lnTo>
                  <a:lnTo>
                    <a:pt x="4" y="117"/>
                  </a:lnTo>
                  <a:lnTo>
                    <a:pt x="0" y="103"/>
                  </a:lnTo>
                  <a:lnTo>
                    <a:pt x="0" y="87"/>
                  </a:lnTo>
                  <a:lnTo>
                    <a:pt x="0" y="0"/>
                  </a:lnTo>
                  <a:lnTo>
                    <a:pt x="34" y="0"/>
                  </a:lnTo>
                  <a:lnTo>
                    <a:pt x="34" y="89"/>
                  </a:lnTo>
                  <a:lnTo>
                    <a:pt x="34" y="89"/>
                  </a:lnTo>
                  <a:lnTo>
                    <a:pt x="36" y="105"/>
                  </a:lnTo>
                  <a:lnTo>
                    <a:pt x="38" y="111"/>
                  </a:lnTo>
                  <a:lnTo>
                    <a:pt x="42" y="117"/>
                  </a:lnTo>
                  <a:lnTo>
                    <a:pt x="46" y="121"/>
                  </a:lnTo>
                  <a:lnTo>
                    <a:pt x="52" y="123"/>
                  </a:lnTo>
                  <a:lnTo>
                    <a:pt x="58" y="125"/>
                  </a:lnTo>
                  <a:lnTo>
                    <a:pt x="64" y="125"/>
                  </a:lnTo>
                  <a:lnTo>
                    <a:pt x="64" y="125"/>
                  </a:lnTo>
                  <a:lnTo>
                    <a:pt x="70" y="125"/>
                  </a:lnTo>
                  <a:lnTo>
                    <a:pt x="76" y="123"/>
                  </a:lnTo>
                  <a:lnTo>
                    <a:pt x="82" y="121"/>
                  </a:lnTo>
                  <a:lnTo>
                    <a:pt x="86" y="117"/>
                  </a:lnTo>
                  <a:lnTo>
                    <a:pt x="88" y="111"/>
                  </a:lnTo>
                  <a:lnTo>
                    <a:pt x="90" y="105"/>
                  </a:lnTo>
                  <a:lnTo>
                    <a:pt x="92" y="89"/>
                  </a:lnTo>
                  <a:lnTo>
                    <a:pt x="92" y="0"/>
                  </a:lnTo>
                  <a:lnTo>
                    <a:pt x="128" y="0"/>
                  </a:lnTo>
                  <a:lnTo>
                    <a:pt x="128" y="87"/>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2" name="Freeform 29"/>
            <p:cNvSpPr>
              <a:spLocks noEditPoints="1"/>
            </p:cNvSpPr>
            <p:nvPr userDrawn="1"/>
          </p:nvSpPr>
          <p:spPr bwMode="auto">
            <a:xfrm>
              <a:off x="4113" y="2303"/>
              <a:ext cx="116" cy="153"/>
            </a:xfrm>
            <a:custGeom>
              <a:avLst/>
              <a:gdLst>
                <a:gd name="T0" fmla="*/ 0 w 116"/>
                <a:gd name="T1" fmla="*/ 0 h 153"/>
                <a:gd name="T2" fmla="*/ 56 w 116"/>
                <a:gd name="T3" fmla="*/ 0 h 153"/>
                <a:gd name="T4" fmla="*/ 80 w 116"/>
                <a:gd name="T5" fmla="*/ 2 h 153"/>
                <a:gd name="T6" fmla="*/ 96 w 116"/>
                <a:gd name="T7" fmla="*/ 10 h 153"/>
                <a:gd name="T8" fmla="*/ 102 w 116"/>
                <a:gd name="T9" fmla="*/ 14 h 153"/>
                <a:gd name="T10" fmla="*/ 110 w 116"/>
                <a:gd name="T11" fmla="*/ 28 h 153"/>
                <a:gd name="T12" fmla="*/ 110 w 116"/>
                <a:gd name="T13" fmla="*/ 36 h 153"/>
                <a:gd name="T14" fmla="*/ 102 w 116"/>
                <a:gd name="T15" fmla="*/ 58 h 153"/>
                <a:gd name="T16" fmla="*/ 92 w 116"/>
                <a:gd name="T17" fmla="*/ 66 h 153"/>
                <a:gd name="T18" fmla="*/ 80 w 116"/>
                <a:gd name="T19" fmla="*/ 72 h 153"/>
                <a:gd name="T20" fmla="*/ 94 w 116"/>
                <a:gd name="T21" fmla="*/ 76 h 153"/>
                <a:gd name="T22" fmla="*/ 106 w 116"/>
                <a:gd name="T23" fmla="*/ 83 h 153"/>
                <a:gd name="T24" fmla="*/ 110 w 116"/>
                <a:gd name="T25" fmla="*/ 87 h 153"/>
                <a:gd name="T26" fmla="*/ 116 w 116"/>
                <a:gd name="T27" fmla="*/ 101 h 153"/>
                <a:gd name="T28" fmla="*/ 116 w 116"/>
                <a:gd name="T29" fmla="*/ 107 h 153"/>
                <a:gd name="T30" fmla="*/ 112 w 116"/>
                <a:gd name="T31" fmla="*/ 127 h 153"/>
                <a:gd name="T32" fmla="*/ 100 w 116"/>
                <a:gd name="T33" fmla="*/ 141 h 153"/>
                <a:gd name="T34" fmla="*/ 92 w 116"/>
                <a:gd name="T35" fmla="*/ 147 h 153"/>
                <a:gd name="T36" fmla="*/ 72 w 116"/>
                <a:gd name="T37" fmla="*/ 153 h 153"/>
                <a:gd name="T38" fmla="*/ 0 w 116"/>
                <a:gd name="T39" fmla="*/ 153 h 153"/>
                <a:gd name="T40" fmla="*/ 34 w 116"/>
                <a:gd name="T41" fmla="*/ 62 h 153"/>
                <a:gd name="T42" fmla="*/ 50 w 116"/>
                <a:gd name="T43" fmla="*/ 62 h 153"/>
                <a:gd name="T44" fmla="*/ 68 w 116"/>
                <a:gd name="T45" fmla="*/ 56 h 153"/>
                <a:gd name="T46" fmla="*/ 72 w 116"/>
                <a:gd name="T47" fmla="*/ 50 h 153"/>
                <a:gd name="T48" fmla="*/ 74 w 116"/>
                <a:gd name="T49" fmla="*/ 42 h 153"/>
                <a:gd name="T50" fmla="*/ 66 w 116"/>
                <a:gd name="T51" fmla="*/ 30 h 153"/>
                <a:gd name="T52" fmla="*/ 48 w 116"/>
                <a:gd name="T53" fmla="*/ 26 h 153"/>
                <a:gd name="T54" fmla="*/ 34 w 116"/>
                <a:gd name="T55" fmla="*/ 87 h 153"/>
                <a:gd name="T56" fmla="*/ 54 w 116"/>
                <a:gd name="T57" fmla="*/ 127 h 153"/>
                <a:gd name="T58" fmla="*/ 64 w 116"/>
                <a:gd name="T59" fmla="*/ 127 h 153"/>
                <a:gd name="T60" fmla="*/ 72 w 116"/>
                <a:gd name="T61" fmla="*/ 121 h 153"/>
                <a:gd name="T62" fmla="*/ 80 w 116"/>
                <a:gd name="T63" fmla="*/ 107 h 153"/>
                <a:gd name="T64" fmla="*/ 78 w 116"/>
                <a:gd name="T65" fmla="*/ 99 h 153"/>
                <a:gd name="T66" fmla="*/ 72 w 116"/>
                <a:gd name="T67" fmla="*/ 93 h 153"/>
                <a:gd name="T68" fmla="*/ 54 w 116"/>
                <a:gd name="T69"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53">
                  <a:moveTo>
                    <a:pt x="0" y="153"/>
                  </a:moveTo>
                  <a:lnTo>
                    <a:pt x="0" y="0"/>
                  </a:lnTo>
                  <a:lnTo>
                    <a:pt x="56" y="0"/>
                  </a:lnTo>
                  <a:lnTo>
                    <a:pt x="56" y="0"/>
                  </a:lnTo>
                  <a:lnTo>
                    <a:pt x="68" y="0"/>
                  </a:lnTo>
                  <a:lnTo>
                    <a:pt x="80" y="2"/>
                  </a:lnTo>
                  <a:lnTo>
                    <a:pt x="88" y="4"/>
                  </a:lnTo>
                  <a:lnTo>
                    <a:pt x="96" y="10"/>
                  </a:lnTo>
                  <a:lnTo>
                    <a:pt x="96" y="10"/>
                  </a:lnTo>
                  <a:lnTo>
                    <a:pt x="102" y="14"/>
                  </a:lnTo>
                  <a:lnTo>
                    <a:pt x="106" y="20"/>
                  </a:lnTo>
                  <a:lnTo>
                    <a:pt x="110" y="28"/>
                  </a:lnTo>
                  <a:lnTo>
                    <a:pt x="110" y="36"/>
                  </a:lnTo>
                  <a:lnTo>
                    <a:pt x="110" y="36"/>
                  </a:lnTo>
                  <a:lnTo>
                    <a:pt x="108" y="48"/>
                  </a:lnTo>
                  <a:lnTo>
                    <a:pt x="102" y="58"/>
                  </a:lnTo>
                  <a:lnTo>
                    <a:pt x="102" y="58"/>
                  </a:lnTo>
                  <a:lnTo>
                    <a:pt x="92" y="66"/>
                  </a:lnTo>
                  <a:lnTo>
                    <a:pt x="80" y="70"/>
                  </a:lnTo>
                  <a:lnTo>
                    <a:pt x="80" y="72"/>
                  </a:lnTo>
                  <a:lnTo>
                    <a:pt x="80" y="72"/>
                  </a:lnTo>
                  <a:lnTo>
                    <a:pt x="94" y="76"/>
                  </a:lnTo>
                  <a:lnTo>
                    <a:pt x="100" y="77"/>
                  </a:lnTo>
                  <a:lnTo>
                    <a:pt x="106" y="83"/>
                  </a:lnTo>
                  <a:lnTo>
                    <a:pt x="106" y="83"/>
                  </a:lnTo>
                  <a:lnTo>
                    <a:pt x="110" y="87"/>
                  </a:lnTo>
                  <a:lnTo>
                    <a:pt x="114" y="93"/>
                  </a:lnTo>
                  <a:lnTo>
                    <a:pt x="116" y="101"/>
                  </a:lnTo>
                  <a:lnTo>
                    <a:pt x="116" y="107"/>
                  </a:lnTo>
                  <a:lnTo>
                    <a:pt x="116" y="107"/>
                  </a:lnTo>
                  <a:lnTo>
                    <a:pt x="116" y="117"/>
                  </a:lnTo>
                  <a:lnTo>
                    <a:pt x="112" y="127"/>
                  </a:lnTo>
                  <a:lnTo>
                    <a:pt x="108" y="133"/>
                  </a:lnTo>
                  <a:lnTo>
                    <a:pt x="100" y="141"/>
                  </a:lnTo>
                  <a:lnTo>
                    <a:pt x="100" y="141"/>
                  </a:lnTo>
                  <a:lnTo>
                    <a:pt x="92" y="147"/>
                  </a:lnTo>
                  <a:lnTo>
                    <a:pt x="82" y="151"/>
                  </a:lnTo>
                  <a:lnTo>
                    <a:pt x="72" y="153"/>
                  </a:lnTo>
                  <a:lnTo>
                    <a:pt x="60" y="153"/>
                  </a:lnTo>
                  <a:lnTo>
                    <a:pt x="0" y="153"/>
                  </a:lnTo>
                  <a:close/>
                  <a:moveTo>
                    <a:pt x="34" y="26"/>
                  </a:moveTo>
                  <a:lnTo>
                    <a:pt x="34" y="62"/>
                  </a:lnTo>
                  <a:lnTo>
                    <a:pt x="50" y="62"/>
                  </a:lnTo>
                  <a:lnTo>
                    <a:pt x="50" y="62"/>
                  </a:lnTo>
                  <a:lnTo>
                    <a:pt x="60" y="60"/>
                  </a:lnTo>
                  <a:lnTo>
                    <a:pt x="68" y="56"/>
                  </a:lnTo>
                  <a:lnTo>
                    <a:pt x="68" y="56"/>
                  </a:lnTo>
                  <a:lnTo>
                    <a:pt x="72" y="50"/>
                  </a:lnTo>
                  <a:lnTo>
                    <a:pt x="74" y="42"/>
                  </a:lnTo>
                  <a:lnTo>
                    <a:pt x="74" y="42"/>
                  </a:lnTo>
                  <a:lnTo>
                    <a:pt x="72" y="34"/>
                  </a:lnTo>
                  <a:lnTo>
                    <a:pt x="66" y="30"/>
                  </a:lnTo>
                  <a:lnTo>
                    <a:pt x="60" y="26"/>
                  </a:lnTo>
                  <a:lnTo>
                    <a:pt x="48" y="26"/>
                  </a:lnTo>
                  <a:lnTo>
                    <a:pt x="34" y="26"/>
                  </a:lnTo>
                  <a:close/>
                  <a:moveTo>
                    <a:pt x="34" y="87"/>
                  </a:moveTo>
                  <a:lnTo>
                    <a:pt x="34" y="127"/>
                  </a:lnTo>
                  <a:lnTo>
                    <a:pt x="54" y="127"/>
                  </a:lnTo>
                  <a:lnTo>
                    <a:pt x="54" y="127"/>
                  </a:lnTo>
                  <a:lnTo>
                    <a:pt x="64" y="127"/>
                  </a:lnTo>
                  <a:lnTo>
                    <a:pt x="72" y="121"/>
                  </a:lnTo>
                  <a:lnTo>
                    <a:pt x="72" y="121"/>
                  </a:lnTo>
                  <a:lnTo>
                    <a:pt x="78" y="115"/>
                  </a:lnTo>
                  <a:lnTo>
                    <a:pt x="80" y="107"/>
                  </a:lnTo>
                  <a:lnTo>
                    <a:pt x="80" y="107"/>
                  </a:lnTo>
                  <a:lnTo>
                    <a:pt x="78" y="99"/>
                  </a:lnTo>
                  <a:lnTo>
                    <a:pt x="72" y="93"/>
                  </a:lnTo>
                  <a:lnTo>
                    <a:pt x="72" y="93"/>
                  </a:lnTo>
                  <a:lnTo>
                    <a:pt x="64" y="89"/>
                  </a:lnTo>
                  <a:lnTo>
                    <a:pt x="54" y="87"/>
                  </a:lnTo>
                  <a:lnTo>
                    <a:pt x="34" y="87"/>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3" name="Freeform 30"/>
            <p:cNvSpPr/>
            <p:nvPr userDrawn="1"/>
          </p:nvSpPr>
          <p:spPr bwMode="auto">
            <a:xfrm>
              <a:off x="4242" y="2303"/>
              <a:ext cx="62" cy="153"/>
            </a:xfrm>
            <a:custGeom>
              <a:avLst/>
              <a:gdLst>
                <a:gd name="T0" fmla="*/ 62 w 62"/>
                <a:gd name="T1" fmla="*/ 0 h 153"/>
                <a:gd name="T2" fmla="*/ 62 w 62"/>
                <a:gd name="T3" fmla="*/ 26 h 153"/>
                <a:gd name="T4" fmla="*/ 48 w 62"/>
                <a:gd name="T5" fmla="*/ 26 h 153"/>
                <a:gd name="T6" fmla="*/ 48 w 62"/>
                <a:gd name="T7" fmla="*/ 127 h 153"/>
                <a:gd name="T8" fmla="*/ 62 w 62"/>
                <a:gd name="T9" fmla="*/ 127 h 153"/>
                <a:gd name="T10" fmla="*/ 62 w 62"/>
                <a:gd name="T11" fmla="*/ 153 h 153"/>
                <a:gd name="T12" fmla="*/ 0 w 62"/>
                <a:gd name="T13" fmla="*/ 153 h 153"/>
                <a:gd name="T14" fmla="*/ 0 w 62"/>
                <a:gd name="T15" fmla="*/ 127 h 153"/>
                <a:gd name="T16" fmla="*/ 14 w 62"/>
                <a:gd name="T17" fmla="*/ 127 h 153"/>
                <a:gd name="T18" fmla="*/ 14 w 62"/>
                <a:gd name="T19" fmla="*/ 26 h 153"/>
                <a:gd name="T20" fmla="*/ 0 w 62"/>
                <a:gd name="T21" fmla="*/ 26 h 153"/>
                <a:gd name="T22" fmla="*/ 0 w 62"/>
                <a:gd name="T23" fmla="*/ 0 h 153"/>
                <a:gd name="T24" fmla="*/ 62 w 6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53">
                  <a:moveTo>
                    <a:pt x="62" y="0"/>
                  </a:moveTo>
                  <a:lnTo>
                    <a:pt x="62" y="26"/>
                  </a:lnTo>
                  <a:lnTo>
                    <a:pt x="48" y="26"/>
                  </a:lnTo>
                  <a:lnTo>
                    <a:pt x="48" y="127"/>
                  </a:lnTo>
                  <a:lnTo>
                    <a:pt x="62" y="127"/>
                  </a:lnTo>
                  <a:lnTo>
                    <a:pt x="62" y="153"/>
                  </a:lnTo>
                  <a:lnTo>
                    <a:pt x="0" y="153"/>
                  </a:lnTo>
                  <a:lnTo>
                    <a:pt x="0" y="127"/>
                  </a:lnTo>
                  <a:lnTo>
                    <a:pt x="14" y="127"/>
                  </a:lnTo>
                  <a:lnTo>
                    <a:pt x="14" y="26"/>
                  </a:lnTo>
                  <a:lnTo>
                    <a:pt x="0" y="26"/>
                  </a:lnTo>
                  <a:lnTo>
                    <a:pt x="0" y="0"/>
                  </a:lnTo>
                  <a:lnTo>
                    <a:pt x="62"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4" name="Freeform 31"/>
            <p:cNvSpPr>
              <a:spLocks noEditPoints="1"/>
            </p:cNvSpPr>
            <p:nvPr userDrawn="1"/>
          </p:nvSpPr>
          <p:spPr bwMode="auto">
            <a:xfrm>
              <a:off x="4316" y="2301"/>
              <a:ext cx="152" cy="157"/>
            </a:xfrm>
            <a:custGeom>
              <a:avLst/>
              <a:gdLst>
                <a:gd name="T0" fmla="*/ 74 w 152"/>
                <a:gd name="T1" fmla="*/ 157 h 157"/>
                <a:gd name="T2" fmla="*/ 44 w 152"/>
                <a:gd name="T3" fmla="*/ 153 h 157"/>
                <a:gd name="T4" fmla="*/ 20 w 152"/>
                <a:gd name="T5" fmla="*/ 137 h 157"/>
                <a:gd name="T6" fmla="*/ 12 w 152"/>
                <a:gd name="T7" fmla="*/ 125 h 157"/>
                <a:gd name="T8" fmla="*/ 2 w 152"/>
                <a:gd name="T9" fmla="*/ 97 h 157"/>
                <a:gd name="T10" fmla="*/ 0 w 152"/>
                <a:gd name="T11" fmla="*/ 79 h 157"/>
                <a:gd name="T12" fmla="*/ 6 w 152"/>
                <a:gd name="T13" fmla="*/ 48 h 157"/>
                <a:gd name="T14" fmla="*/ 22 w 152"/>
                <a:gd name="T15" fmla="*/ 22 h 157"/>
                <a:gd name="T16" fmla="*/ 32 w 152"/>
                <a:gd name="T17" fmla="*/ 12 h 157"/>
                <a:gd name="T18" fmla="*/ 60 w 152"/>
                <a:gd name="T19" fmla="*/ 0 h 157"/>
                <a:gd name="T20" fmla="*/ 78 w 152"/>
                <a:gd name="T21" fmla="*/ 0 h 157"/>
                <a:gd name="T22" fmla="*/ 108 w 152"/>
                <a:gd name="T23" fmla="*/ 4 h 157"/>
                <a:gd name="T24" fmla="*/ 130 w 152"/>
                <a:gd name="T25" fmla="*/ 20 h 157"/>
                <a:gd name="T26" fmla="*/ 140 w 152"/>
                <a:gd name="T27" fmla="*/ 32 h 157"/>
                <a:gd name="T28" fmla="*/ 150 w 152"/>
                <a:gd name="T29" fmla="*/ 60 h 157"/>
                <a:gd name="T30" fmla="*/ 152 w 152"/>
                <a:gd name="T31" fmla="*/ 78 h 157"/>
                <a:gd name="T32" fmla="*/ 146 w 152"/>
                <a:gd name="T33" fmla="*/ 109 h 157"/>
                <a:gd name="T34" fmla="*/ 130 w 152"/>
                <a:gd name="T35" fmla="*/ 135 h 157"/>
                <a:gd name="T36" fmla="*/ 118 w 152"/>
                <a:gd name="T37" fmla="*/ 145 h 157"/>
                <a:gd name="T38" fmla="*/ 92 w 152"/>
                <a:gd name="T39" fmla="*/ 157 h 157"/>
                <a:gd name="T40" fmla="*/ 74 w 152"/>
                <a:gd name="T41" fmla="*/ 157 h 157"/>
                <a:gd name="T42" fmla="*/ 76 w 152"/>
                <a:gd name="T43" fmla="*/ 28 h 157"/>
                <a:gd name="T44" fmla="*/ 60 w 152"/>
                <a:gd name="T45" fmla="*/ 32 h 157"/>
                <a:gd name="T46" fmla="*/ 48 w 152"/>
                <a:gd name="T47" fmla="*/ 42 h 157"/>
                <a:gd name="T48" fmla="*/ 42 w 152"/>
                <a:gd name="T49" fmla="*/ 50 h 157"/>
                <a:gd name="T50" fmla="*/ 38 w 152"/>
                <a:gd name="T51" fmla="*/ 68 h 157"/>
                <a:gd name="T52" fmla="*/ 36 w 152"/>
                <a:gd name="T53" fmla="*/ 79 h 157"/>
                <a:gd name="T54" fmla="*/ 40 w 152"/>
                <a:gd name="T55" fmla="*/ 99 h 157"/>
                <a:gd name="T56" fmla="*/ 48 w 152"/>
                <a:gd name="T57" fmla="*/ 115 h 157"/>
                <a:gd name="T58" fmla="*/ 54 w 152"/>
                <a:gd name="T59" fmla="*/ 121 h 157"/>
                <a:gd name="T60" fmla="*/ 68 w 152"/>
                <a:gd name="T61" fmla="*/ 127 h 157"/>
                <a:gd name="T62" fmla="*/ 76 w 152"/>
                <a:gd name="T63" fmla="*/ 127 h 157"/>
                <a:gd name="T64" fmla="*/ 92 w 152"/>
                <a:gd name="T65" fmla="*/ 125 h 157"/>
                <a:gd name="T66" fmla="*/ 104 w 152"/>
                <a:gd name="T67" fmla="*/ 115 h 157"/>
                <a:gd name="T68" fmla="*/ 108 w 152"/>
                <a:gd name="T69" fmla="*/ 107 h 157"/>
                <a:gd name="T70" fmla="*/ 114 w 152"/>
                <a:gd name="T71" fmla="*/ 89 h 157"/>
                <a:gd name="T72" fmla="*/ 114 w 152"/>
                <a:gd name="T73" fmla="*/ 79 h 157"/>
                <a:gd name="T74" fmla="*/ 112 w 152"/>
                <a:gd name="T75" fmla="*/ 58 h 157"/>
                <a:gd name="T76" fmla="*/ 104 w 152"/>
                <a:gd name="T77" fmla="*/ 42 h 157"/>
                <a:gd name="T78" fmla="*/ 98 w 152"/>
                <a:gd name="T79" fmla="*/ 36 h 157"/>
                <a:gd name="T80" fmla="*/ 84 w 152"/>
                <a:gd name="T81" fmla="*/ 30 h 157"/>
                <a:gd name="T82" fmla="*/ 76 w 152"/>
                <a:gd name="T83" fmla="*/ 2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57">
                  <a:moveTo>
                    <a:pt x="74" y="157"/>
                  </a:moveTo>
                  <a:lnTo>
                    <a:pt x="74" y="157"/>
                  </a:lnTo>
                  <a:lnTo>
                    <a:pt x="60" y="157"/>
                  </a:lnTo>
                  <a:lnTo>
                    <a:pt x="44" y="153"/>
                  </a:lnTo>
                  <a:lnTo>
                    <a:pt x="32" y="145"/>
                  </a:lnTo>
                  <a:lnTo>
                    <a:pt x="20" y="137"/>
                  </a:lnTo>
                  <a:lnTo>
                    <a:pt x="20" y="137"/>
                  </a:lnTo>
                  <a:lnTo>
                    <a:pt x="12" y="125"/>
                  </a:lnTo>
                  <a:lnTo>
                    <a:pt x="6" y="111"/>
                  </a:lnTo>
                  <a:lnTo>
                    <a:pt x="2" y="97"/>
                  </a:lnTo>
                  <a:lnTo>
                    <a:pt x="0" y="79"/>
                  </a:lnTo>
                  <a:lnTo>
                    <a:pt x="0" y="79"/>
                  </a:lnTo>
                  <a:lnTo>
                    <a:pt x="2" y="64"/>
                  </a:lnTo>
                  <a:lnTo>
                    <a:pt x="6" y="48"/>
                  </a:lnTo>
                  <a:lnTo>
                    <a:pt x="12" y="34"/>
                  </a:lnTo>
                  <a:lnTo>
                    <a:pt x="22" y="22"/>
                  </a:lnTo>
                  <a:lnTo>
                    <a:pt x="22" y="22"/>
                  </a:lnTo>
                  <a:lnTo>
                    <a:pt x="32" y="12"/>
                  </a:lnTo>
                  <a:lnTo>
                    <a:pt x="46" y="4"/>
                  </a:lnTo>
                  <a:lnTo>
                    <a:pt x="60" y="0"/>
                  </a:lnTo>
                  <a:lnTo>
                    <a:pt x="78" y="0"/>
                  </a:lnTo>
                  <a:lnTo>
                    <a:pt x="78" y="0"/>
                  </a:lnTo>
                  <a:lnTo>
                    <a:pt x="94" y="0"/>
                  </a:lnTo>
                  <a:lnTo>
                    <a:pt x="108" y="4"/>
                  </a:lnTo>
                  <a:lnTo>
                    <a:pt x="120" y="12"/>
                  </a:lnTo>
                  <a:lnTo>
                    <a:pt x="130" y="20"/>
                  </a:lnTo>
                  <a:lnTo>
                    <a:pt x="130" y="20"/>
                  </a:lnTo>
                  <a:lnTo>
                    <a:pt x="140" y="32"/>
                  </a:lnTo>
                  <a:lnTo>
                    <a:pt x="146" y="46"/>
                  </a:lnTo>
                  <a:lnTo>
                    <a:pt x="150" y="60"/>
                  </a:lnTo>
                  <a:lnTo>
                    <a:pt x="152" y="78"/>
                  </a:lnTo>
                  <a:lnTo>
                    <a:pt x="152" y="78"/>
                  </a:lnTo>
                  <a:lnTo>
                    <a:pt x="150" y="95"/>
                  </a:lnTo>
                  <a:lnTo>
                    <a:pt x="146" y="109"/>
                  </a:lnTo>
                  <a:lnTo>
                    <a:pt x="140" y="123"/>
                  </a:lnTo>
                  <a:lnTo>
                    <a:pt x="130" y="135"/>
                  </a:lnTo>
                  <a:lnTo>
                    <a:pt x="130" y="135"/>
                  </a:lnTo>
                  <a:lnTo>
                    <a:pt x="118" y="145"/>
                  </a:lnTo>
                  <a:lnTo>
                    <a:pt x="106" y="153"/>
                  </a:lnTo>
                  <a:lnTo>
                    <a:pt x="92" y="157"/>
                  </a:lnTo>
                  <a:lnTo>
                    <a:pt x="74" y="157"/>
                  </a:lnTo>
                  <a:lnTo>
                    <a:pt x="74" y="157"/>
                  </a:lnTo>
                  <a:close/>
                  <a:moveTo>
                    <a:pt x="76" y="28"/>
                  </a:moveTo>
                  <a:lnTo>
                    <a:pt x="76" y="28"/>
                  </a:lnTo>
                  <a:lnTo>
                    <a:pt x="68" y="30"/>
                  </a:lnTo>
                  <a:lnTo>
                    <a:pt x="60" y="32"/>
                  </a:lnTo>
                  <a:lnTo>
                    <a:pt x="54" y="36"/>
                  </a:lnTo>
                  <a:lnTo>
                    <a:pt x="48" y="42"/>
                  </a:lnTo>
                  <a:lnTo>
                    <a:pt x="48" y="42"/>
                  </a:lnTo>
                  <a:lnTo>
                    <a:pt x="42" y="50"/>
                  </a:lnTo>
                  <a:lnTo>
                    <a:pt x="40" y="58"/>
                  </a:lnTo>
                  <a:lnTo>
                    <a:pt x="38" y="68"/>
                  </a:lnTo>
                  <a:lnTo>
                    <a:pt x="36" y="79"/>
                  </a:lnTo>
                  <a:lnTo>
                    <a:pt x="36" y="79"/>
                  </a:lnTo>
                  <a:lnTo>
                    <a:pt x="38" y="89"/>
                  </a:lnTo>
                  <a:lnTo>
                    <a:pt x="40" y="99"/>
                  </a:lnTo>
                  <a:lnTo>
                    <a:pt x="42" y="107"/>
                  </a:lnTo>
                  <a:lnTo>
                    <a:pt x="48" y="115"/>
                  </a:lnTo>
                  <a:lnTo>
                    <a:pt x="48" y="115"/>
                  </a:lnTo>
                  <a:lnTo>
                    <a:pt x="54" y="121"/>
                  </a:lnTo>
                  <a:lnTo>
                    <a:pt x="60" y="125"/>
                  </a:lnTo>
                  <a:lnTo>
                    <a:pt x="68" y="127"/>
                  </a:lnTo>
                  <a:lnTo>
                    <a:pt x="76" y="127"/>
                  </a:lnTo>
                  <a:lnTo>
                    <a:pt x="76" y="127"/>
                  </a:lnTo>
                  <a:lnTo>
                    <a:pt x="84" y="127"/>
                  </a:lnTo>
                  <a:lnTo>
                    <a:pt x="92" y="125"/>
                  </a:lnTo>
                  <a:lnTo>
                    <a:pt x="98" y="121"/>
                  </a:lnTo>
                  <a:lnTo>
                    <a:pt x="104" y="115"/>
                  </a:lnTo>
                  <a:lnTo>
                    <a:pt x="104" y="115"/>
                  </a:lnTo>
                  <a:lnTo>
                    <a:pt x="108" y="107"/>
                  </a:lnTo>
                  <a:lnTo>
                    <a:pt x="112" y="99"/>
                  </a:lnTo>
                  <a:lnTo>
                    <a:pt x="114" y="89"/>
                  </a:lnTo>
                  <a:lnTo>
                    <a:pt x="114" y="79"/>
                  </a:lnTo>
                  <a:lnTo>
                    <a:pt x="114" y="79"/>
                  </a:lnTo>
                  <a:lnTo>
                    <a:pt x="114" y="68"/>
                  </a:lnTo>
                  <a:lnTo>
                    <a:pt x="112" y="58"/>
                  </a:lnTo>
                  <a:lnTo>
                    <a:pt x="108" y="50"/>
                  </a:lnTo>
                  <a:lnTo>
                    <a:pt x="104" y="42"/>
                  </a:lnTo>
                  <a:lnTo>
                    <a:pt x="104" y="42"/>
                  </a:lnTo>
                  <a:lnTo>
                    <a:pt x="98" y="36"/>
                  </a:lnTo>
                  <a:lnTo>
                    <a:pt x="92" y="32"/>
                  </a:lnTo>
                  <a:lnTo>
                    <a:pt x="84" y="30"/>
                  </a:lnTo>
                  <a:lnTo>
                    <a:pt x="76" y="28"/>
                  </a:lnTo>
                  <a:lnTo>
                    <a:pt x="76" y="28"/>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5" name="Freeform 32"/>
            <p:cNvSpPr>
              <a:spLocks noEditPoints="1"/>
            </p:cNvSpPr>
            <p:nvPr userDrawn="1"/>
          </p:nvSpPr>
          <p:spPr bwMode="auto">
            <a:xfrm>
              <a:off x="4492" y="2303"/>
              <a:ext cx="114" cy="153"/>
            </a:xfrm>
            <a:custGeom>
              <a:avLst/>
              <a:gdLst>
                <a:gd name="T0" fmla="*/ 36 w 114"/>
                <a:gd name="T1" fmla="*/ 99 h 153"/>
                <a:gd name="T2" fmla="*/ 36 w 114"/>
                <a:gd name="T3" fmla="*/ 153 h 153"/>
                <a:gd name="T4" fmla="*/ 0 w 114"/>
                <a:gd name="T5" fmla="*/ 153 h 153"/>
                <a:gd name="T6" fmla="*/ 0 w 114"/>
                <a:gd name="T7" fmla="*/ 0 h 153"/>
                <a:gd name="T8" fmla="*/ 56 w 114"/>
                <a:gd name="T9" fmla="*/ 0 h 153"/>
                <a:gd name="T10" fmla="*/ 56 w 114"/>
                <a:gd name="T11" fmla="*/ 0 h 153"/>
                <a:gd name="T12" fmla="*/ 70 w 114"/>
                <a:gd name="T13" fmla="*/ 0 h 153"/>
                <a:gd name="T14" fmla="*/ 82 w 114"/>
                <a:gd name="T15" fmla="*/ 2 h 153"/>
                <a:gd name="T16" fmla="*/ 92 w 114"/>
                <a:gd name="T17" fmla="*/ 6 h 153"/>
                <a:gd name="T18" fmla="*/ 100 w 114"/>
                <a:gd name="T19" fmla="*/ 12 h 153"/>
                <a:gd name="T20" fmla="*/ 106 w 114"/>
                <a:gd name="T21" fmla="*/ 18 h 153"/>
                <a:gd name="T22" fmla="*/ 110 w 114"/>
                <a:gd name="T23" fmla="*/ 28 h 153"/>
                <a:gd name="T24" fmla="*/ 114 w 114"/>
                <a:gd name="T25" fmla="*/ 38 h 153"/>
                <a:gd name="T26" fmla="*/ 114 w 114"/>
                <a:gd name="T27" fmla="*/ 48 h 153"/>
                <a:gd name="T28" fmla="*/ 114 w 114"/>
                <a:gd name="T29" fmla="*/ 48 h 153"/>
                <a:gd name="T30" fmla="*/ 112 w 114"/>
                <a:gd name="T31" fmla="*/ 60 h 153"/>
                <a:gd name="T32" fmla="*/ 110 w 114"/>
                <a:gd name="T33" fmla="*/ 70 h 153"/>
                <a:gd name="T34" fmla="*/ 104 w 114"/>
                <a:gd name="T35" fmla="*/ 77 h 153"/>
                <a:gd name="T36" fmla="*/ 98 w 114"/>
                <a:gd name="T37" fmla="*/ 85 h 153"/>
                <a:gd name="T38" fmla="*/ 98 w 114"/>
                <a:gd name="T39" fmla="*/ 85 h 153"/>
                <a:gd name="T40" fmla="*/ 88 w 114"/>
                <a:gd name="T41" fmla="*/ 91 h 153"/>
                <a:gd name="T42" fmla="*/ 78 w 114"/>
                <a:gd name="T43" fmla="*/ 97 h 153"/>
                <a:gd name="T44" fmla="*/ 66 w 114"/>
                <a:gd name="T45" fmla="*/ 99 h 153"/>
                <a:gd name="T46" fmla="*/ 52 w 114"/>
                <a:gd name="T47" fmla="*/ 99 h 153"/>
                <a:gd name="T48" fmla="*/ 36 w 114"/>
                <a:gd name="T49" fmla="*/ 99 h 153"/>
                <a:gd name="T50" fmla="*/ 36 w 114"/>
                <a:gd name="T51" fmla="*/ 26 h 153"/>
                <a:gd name="T52" fmla="*/ 36 w 114"/>
                <a:gd name="T53" fmla="*/ 74 h 153"/>
                <a:gd name="T54" fmla="*/ 50 w 114"/>
                <a:gd name="T55" fmla="*/ 74 h 153"/>
                <a:gd name="T56" fmla="*/ 50 w 114"/>
                <a:gd name="T57" fmla="*/ 74 h 153"/>
                <a:gd name="T58" fmla="*/ 62 w 114"/>
                <a:gd name="T59" fmla="*/ 72 h 153"/>
                <a:gd name="T60" fmla="*/ 70 w 114"/>
                <a:gd name="T61" fmla="*/ 68 h 153"/>
                <a:gd name="T62" fmla="*/ 76 w 114"/>
                <a:gd name="T63" fmla="*/ 60 h 153"/>
                <a:gd name="T64" fmla="*/ 78 w 114"/>
                <a:gd name="T65" fmla="*/ 50 h 153"/>
                <a:gd name="T66" fmla="*/ 78 w 114"/>
                <a:gd name="T67" fmla="*/ 50 h 153"/>
                <a:gd name="T68" fmla="*/ 76 w 114"/>
                <a:gd name="T69" fmla="*/ 40 h 153"/>
                <a:gd name="T70" fmla="*/ 70 w 114"/>
                <a:gd name="T71" fmla="*/ 32 h 153"/>
                <a:gd name="T72" fmla="*/ 62 w 114"/>
                <a:gd name="T73" fmla="*/ 28 h 153"/>
                <a:gd name="T74" fmla="*/ 50 w 114"/>
                <a:gd name="T75" fmla="*/ 26 h 153"/>
                <a:gd name="T76" fmla="*/ 36 w 114"/>
                <a:gd name="T77"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153">
                  <a:moveTo>
                    <a:pt x="36" y="99"/>
                  </a:moveTo>
                  <a:lnTo>
                    <a:pt x="36" y="153"/>
                  </a:lnTo>
                  <a:lnTo>
                    <a:pt x="0" y="153"/>
                  </a:lnTo>
                  <a:lnTo>
                    <a:pt x="0" y="0"/>
                  </a:lnTo>
                  <a:lnTo>
                    <a:pt x="56" y="0"/>
                  </a:lnTo>
                  <a:lnTo>
                    <a:pt x="56" y="0"/>
                  </a:lnTo>
                  <a:lnTo>
                    <a:pt x="70" y="0"/>
                  </a:lnTo>
                  <a:lnTo>
                    <a:pt x="82" y="2"/>
                  </a:lnTo>
                  <a:lnTo>
                    <a:pt x="92" y="6"/>
                  </a:lnTo>
                  <a:lnTo>
                    <a:pt x="100" y="12"/>
                  </a:lnTo>
                  <a:lnTo>
                    <a:pt x="106" y="18"/>
                  </a:lnTo>
                  <a:lnTo>
                    <a:pt x="110" y="28"/>
                  </a:lnTo>
                  <a:lnTo>
                    <a:pt x="114" y="38"/>
                  </a:lnTo>
                  <a:lnTo>
                    <a:pt x="114" y="48"/>
                  </a:lnTo>
                  <a:lnTo>
                    <a:pt x="114" y="48"/>
                  </a:lnTo>
                  <a:lnTo>
                    <a:pt x="112" y="60"/>
                  </a:lnTo>
                  <a:lnTo>
                    <a:pt x="110" y="70"/>
                  </a:lnTo>
                  <a:lnTo>
                    <a:pt x="104" y="77"/>
                  </a:lnTo>
                  <a:lnTo>
                    <a:pt x="98" y="85"/>
                  </a:lnTo>
                  <a:lnTo>
                    <a:pt x="98" y="85"/>
                  </a:lnTo>
                  <a:lnTo>
                    <a:pt x="88" y="91"/>
                  </a:lnTo>
                  <a:lnTo>
                    <a:pt x="78" y="97"/>
                  </a:lnTo>
                  <a:lnTo>
                    <a:pt x="66" y="99"/>
                  </a:lnTo>
                  <a:lnTo>
                    <a:pt x="52" y="99"/>
                  </a:lnTo>
                  <a:lnTo>
                    <a:pt x="36" y="99"/>
                  </a:lnTo>
                  <a:close/>
                  <a:moveTo>
                    <a:pt x="36" y="26"/>
                  </a:moveTo>
                  <a:lnTo>
                    <a:pt x="36" y="74"/>
                  </a:lnTo>
                  <a:lnTo>
                    <a:pt x="50" y="74"/>
                  </a:lnTo>
                  <a:lnTo>
                    <a:pt x="50" y="74"/>
                  </a:lnTo>
                  <a:lnTo>
                    <a:pt x="62" y="72"/>
                  </a:lnTo>
                  <a:lnTo>
                    <a:pt x="70" y="68"/>
                  </a:lnTo>
                  <a:lnTo>
                    <a:pt x="76" y="60"/>
                  </a:lnTo>
                  <a:lnTo>
                    <a:pt x="78" y="50"/>
                  </a:lnTo>
                  <a:lnTo>
                    <a:pt x="78" y="50"/>
                  </a:lnTo>
                  <a:lnTo>
                    <a:pt x="76" y="40"/>
                  </a:lnTo>
                  <a:lnTo>
                    <a:pt x="70" y="32"/>
                  </a:lnTo>
                  <a:lnTo>
                    <a:pt x="62" y="28"/>
                  </a:lnTo>
                  <a:lnTo>
                    <a:pt x="50" y="26"/>
                  </a:lnTo>
                  <a:lnTo>
                    <a:pt x="36" y="26"/>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6" name="Freeform 33"/>
            <p:cNvSpPr/>
            <p:nvPr userDrawn="1"/>
          </p:nvSpPr>
          <p:spPr bwMode="auto">
            <a:xfrm>
              <a:off x="4628" y="2303"/>
              <a:ext cx="134" cy="153"/>
            </a:xfrm>
            <a:custGeom>
              <a:avLst/>
              <a:gdLst>
                <a:gd name="T0" fmla="*/ 134 w 134"/>
                <a:gd name="T1" fmla="*/ 153 h 153"/>
                <a:gd name="T2" fmla="*/ 100 w 134"/>
                <a:gd name="T3" fmla="*/ 153 h 153"/>
                <a:gd name="T4" fmla="*/ 100 w 134"/>
                <a:gd name="T5" fmla="*/ 91 h 153"/>
                <a:gd name="T6" fmla="*/ 36 w 134"/>
                <a:gd name="T7" fmla="*/ 91 h 153"/>
                <a:gd name="T8" fmla="*/ 36 w 134"/>
                <a:gd name="T9" fmla="*/ 153 h 153"/>
                <a:gd name="T10" fmla="*/ 0 w 134"/>
                <a:gd name="T11" fmla="*/ 153 h 153"/>
                <a:gd name="T12" fmla="*/ 0 w 134"/>
                <a:gd name="T13" fmla="*/ 0 h 153"/>
                <a:gd name="T14" fmla="*/ 36 w 134"/>
                <a:gd name="T15" fmla="*/ 0 h 153"/>
                <a:gd name="T16" fmla="*/ 36 w 134"/>
                <a:gd name="T17" fmla="*/ 62 h 153"/>
                <a:gd name="T18" fmla="*/ 100 w 134"/>
                <a:gd name="T19" fmla="*/ 62 h 153"/>
                <a:gd name="T20" fmla="*/ 100 w 134"/>
                <a:gd name="T21" fmla="*/ 0 h 153"/>
                <a:gd name="T22" fmla="*/ 134 w 134"/>
                <a:gd name="T23" fmla="*/ 0 h 153"/>
                <a:gd name="T24" fmla="*/ 134 w 134"/>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53">
                  <a:moveTo>
                    <a:pt x="134" y="153"/>
                  </a:moveTo>
                  <a:lnTo>
                    <a:pt x="100" y="153"/>
                  </a:lnTo>
                  <a:lnTo>
                    <a:pt x="100" y="91"/>
                  </a:lnTo>
                  <a:lnTo>
                    <a:pt x="36" y="91"/>
                  </a:lnTo>
                  <a:lnTo>
                    <a:pt x="36" y="153"/>
                  </a:lnTo>
                  <a:lnTo>
                    <a:pt x="0" y="153"/>
                  </a:lnTo>
                  <a:lnTo>
                    <a:pt x="0" y="0"/>
                  </a:lnTo>
                  <a:lnTo>
                    <a:pt x="36" y="0"/>
                  </a:lnTo>
                  <a:lnTo>
                    <a:pt x="36" y="62"/>
                  </a:lnTo>
                  <a:lnTo>
                    <a:pt x="100" y="62"/>
                  </a:lnTo>
                  <a:lnTo>
                    <a:pt x="100" y="0"/>
                  </a:lnTo>
                  <a:lnTo>
                    <a:pt x="134" y="0"/>
                  </a:lnTo>
                  <a:lnTo>
                    <a:pt x="134"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7" name="Freeform 34"/>
            <p:cNvSpPr>
              <a:spLocks noEditPoints="1"/>
            </p:cNvSpPr>
            <p:nvPr userDrawn="1"/>
          </p:nvSpPr>
          <p:spPr bwMode="auto">
            <a:xfrm>
              <a:off x="4782" y="2303"/>
              <a:ext cx="152" cy="153"/>
            </a:xfrm>
            <a:custGeom>
              <a:avLst/>
              <a:gdLst>
                <a:gd name="T0" fmla="*/ 152 w 152"/>
                <a:gd name="T1" fmla="*/ 153 h 153"/>
                <a:gd name="T2" fmla="*/ 114 w 152"/>
                <a:gd name="T3" fmla="*/ 153 h 153"/>
                <a:gd name="T4" fmla="*/ 102 w 152"/>
                <a:gd name="T5" fmla="*/ 119 h 153"/>
                <a:gd name="T6" fmla="*/ 48 w 152"/>
                <a:gd name="T7" fmla="*/ 119 h 153"/>
                <a:gd name="T8" fmla="*/ 36 w 152"/>
                <a:gd name="T9" fmla="*/ 153 h 153"/>
                <a:gd name="T10" fmla="*/ 0 w 152"/>
                <a:gd name="T11" fmla="*/ 153 h 153"/>
                <a:gd name="T12" fmla="*/ 56 w 152"/>
                <a:gd name="T13" fmla="*/ 0 h 153"/>
                <a:gd name="T14" fmla="*/ 96 w 152"/>
                <a:gd name="T15" fmla="*/ 0 h 153"/>
                <a:gd name="T16" fmla="*/ 152 w 152"/>
                <a:gd name="T17" fmla="*/ 153 h 153"/>
                <a:gd name="T18" fmla="*/ 94 w 152"/>
                <a:gd name="T19" fmla="*/ 93 h 153"/>
                <a:gd name="T20" fmla="*/ 78 w 152"/>
                <a:gd name="T21" fmla="*/ 42 h 153"/>
                <a:gd name="T22" fmla="*/ 78 w 152"/>
                <a:gd name="T23" fmla="*/ 42 h 153"/>
                <a:gd name="T24" fmla="*/ 76 w 152"/>
                <a:gd name="T25" fmla="*/ 28 h 153"/>
                <a:gd name="T26" fmla="*/ 74 w 152"/>
                <a:gd name="T27" fmla="*/ 28 h 153"/>
                <a:gd name="T28" fmla="*/ 74 w 152"/>
                <a:gd name="T29" fmla="*/ 28 h 153"/>
                <a:gd name="T30" fmla="*/ 72 w 152"/>
                <a:gd name="T31" fmla="*/ 40 h 153"/>
                <a:gd name="T32" fmla="*/ 56 w 152"/>
                <a:gd name="T33" fmla="*/ 93 h 153"/>
                <a:gd name="T34" fmla="*/ 94 w 152"/>
                <a:gd name="T35" fmla="*/ 9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3">
                  <a:moveTo>
                    <a:pt x="152" y="153"/>
                  </a:moveTo>
                  <a:lnTo>
                    <a:pt x="114" y="153"/>
                  </a:lnTo>
                  <a:lnTo>
                    <a:pt x="102" y="119"/>
                  </a:lnTo>
                  <a:lnTo>
                    <a:pt x="48" y="119"/>
                  </a:lnTo>
                  <a:lnTo>
                    <a:pt x="36" y="153"/>
                  </a:lnTo>
                  <a:lnTo>
                    <a:pt x="0" y="153"/>
                  </a:lnTo>
                  <a:lnTo>
                    <a:pt x="56" y="0"/>
                  </a:lnTo>
                  <a:lnTo>
                    <a:pt x="96" y="0"/>
                  </a:lnTo>
                  <a:lnTo>
                    <a:pt x="152" y="153"/>
                  </a:lnTo>
                  <a:close/>
                  <a:moveTo>
                    <a:pt x="94" y="93"/>
                  </a:moveTo>
                  <a:lnTo>
                    <a:pt x="78" y="42"/>
                  </a:lnTo>
                  <a:lnTo>
                    <a:pt x="78" y="42"/>
                  </a:lnTo>
                  <a:lnTo>
                    <a:pt x="76" y="28"/>
                  </a:lnTo>
                  <a:lnTo>
                    <a:pt x="74" y="28"/>
                  </a:lnTo>
                  <a:lnTo>
                    <a:pt x="74" y="28"/>
                  </a:lnTo>
                  <a:lnTo>
                    <a:pt x="72" y="40"/>
                  </a:lnTo>
                  <a:lnTo>
                    <a:pt x="56" y="93"/>
                  </a:lnTo>
                  <a:lnTo>
                    <a:pt x="94" y="9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8" name="Freeform 35"/>
            <p:cNvSpPr>
              <a:spLocks noEditPoints="1"/>
            </p:cNvSpPr>
            <p:nvPr userDrawn="1"/>
          </p:nvSpPr>
          <p:spPr bwMode="auto">
            <a:xfrm>
              <a:off x="4954" y="2303"/>
              <a:ext cx="129" cy="153"/>
            </a:xfrm>
            <a:custGeom>
              <a:avLst/>
              <a:gdLst>
                <a:gd name="T0" fmla="*/ 129 w 129"/>
                <a:gd name="T1" fmla="*/ 153 h 153"/>
                <a:gd name="T2" fmla="*/ 88 w 129"/>
                <a:gd name="T3" fmla="*/ 153 h 153"/>
                <a:gd name="T4" fmla="*/ 64 w 129"/>
                <a:gd name="T5" fmla="*/ 113 h 153"/>
                <a:gd name="T6" fmla="*/ 64 w 129"/>
                <a:gd name="T7" fmla="*/ 113 h 153"/>
                <a:gd name="T8" fmla="*/ 60 w 129"/>
                <a:gd name="T9" fmla="*/ 105 h 153"/>
                <a:gd name="T10" fmla="*/ 60 w 129"/>
                <a:gd name="T11" fmla="*/ 105 h 153"/>
                <a:gd name="T12" fmla="*/ 54 w 129"/>
                <a:gd name="T13" fmla="*/ 99 h 153"/>
                <a:gd name="T14" fmla="*/ 54 w 129"/>
                <a:gd name="T15" fmla="*/ 99 h 153"/>
                <a:gd name="T16" fmla="*/ 50 w 129"/>
                <a:gd name="T17" fmla="*/ 95 h 153"/>
                <a:gd name="T18" fmla="*/ 50 w 129"/>
                <a:gd name="T19" fmla="*/ 95 h 153"/>
                <a:gd name="T20" fmla="*/ 44 w 129"/>
                <a:gd name="T21" fmla="*/ 93 h 153"/>
                <a:gd name="T22" fmla="*/ 34 w 129"/>
                <a:gd name="T23" fmla="*/ 93 h 153"/>
                <a:gd name="T24" fmla="*/ 34 w 129"/>
                <a:gd name="T25" fmla="*/ 153 h 153"/>
                <a:gd name="T26" fmla="*/ 0 w 129"/>
                <a:gd name="T27" fmla="*/ 153 h 153"/>
                <a:gd name="T28" fmla="*/ 0 w 129"/>
                <a:gd name="T29" fmla="*/ 0 h 153"/>
                <a:gd name="T30" fmla="*/ 54 w 129"/>
                <a:gd name="T31" fmla="*/ 0 h 153"/>
                <a:gd name="T32" fmla="*/ 54 w 129"/>
                <a:gd name="T33" fmla="*/ 0 h 153"/>
                <a:gd name="T34" fmla="*/ 68 w 129"/>
                <a:gd name="T35" fmla="*/ 0 h 153"/>
                <a:gd name="T36" fmla="*/ 78 w 129"/>
                <a:gd name="T37" fmla="*/ 2 h 153"/>
                <a:gd name="T38" fmla="*/ 88 w 129"/>
                <a:gd name="T39" fmla="*/ 6 h 153"/>
                <a:gd name="T40" fmla="*/ 97 w 129"/>
                <a:gd name="T41" fmla="*/ 10 h 153"/>
                <a:gd name="T42" fmla="*/ 103 w 129"/>
                <a:gd name="T43" fmla="*/ 16 h 153"/>
                <a:gd name="T44" fmla="*/ 107 w 129"/>
                <a:gd name="T45" fmla="*/ 24 h 153"/>
                <a:gd name="T46" fmla="*/ 111 w 129"/>
                <a:gd name="T47" fmla="*/ 32 h 153"/>
                <a:gd name="T48" fmla="*/ 111 w 129"/>
                <a:gd name="T49" fmla="*/ 42 h 153"/>
                <a:gd name="T50" fmla="*/ 111 w 129"/>
                <a:gd name="T51" fmla="*/ 42 h 153"/>
                <a:gd name="T52" fmla="*/ 111 w 129"/>
                <a:gd name="T53" fmla="*/ 50 h 153"/>
                <a:gd name="T54" fmla="*/ 109 w 129"/>
                <a:gd name="T55" fmla="*/ 56 h 153"/>
                <a:gd name="T56" fmla="*/ 109 w 129"/>
                <a:gd name="T57" fmla="*/ 56 h 153"/>
                <a:gd name="T58" fmla="*/ 105 w 129"/>
                <a:gd name="T59" fmla="*/ 64 h 153"/>
                <a:gd name="T60" fmla="*/ 101 w 129"/>
                <a:gd name="T61" fmla="*/ 68 h 153"/>
                <a:gd name="T62" fmla="*/ 101 w 129"/>
                <a:gd name="T63" fmla="*/ 68 h 153"/>
                <a:gd name="T64" fmla="*/ 91 w 129"/>
                <a:gd name="T65" fmla="*/ 77 h 153"/>
                <a:gd name="T66" fmla="*/ 91 w 129"/>
                <a:gd name="T67" fmla="*/ 77 h 153"/>
                <a:gd name="T68" fmla="*/ 76 w 129"/>
                <a:gd name="T69" fmla="*/ 83 h 153"/>
                <a:gd name="T70" fmla="*/ 76 w 129"/>
                <a:gd name="T71" fmla="*/ 85 h 153"/>
                <a:gd name="T72" fmla="*/ 76 w 129"/>
                <a:gd name="T73" fmla="*/ 85 h 153"/>
                <a:gd name="T74" fmla="*/ 82 w 129"/>
                <a:gd name="T75" fmla="*/ 87 h 153"/>
                <a:gd name="T76" fmla="*/ 82 w 129"/>
                <a:gd name="T77" fmla="*/ 87 h 153"/>
                <a:gd name="T78" fmla="*/ 88 w 129"/>
                <a:gd name="T79" fmla="*/ 93 h 153"/>
                <a:gd name="T80" fmla="*/ 88 w 129"/>
                <a:gd name="T81" fmla="*/ 93 h 153"/>
                <a:gd name="T82" fmla="*/ 95 w 129"/>
                <a:gd name="T83" fmla="*/ 101 h 153"/>
                <a:gd name="T84" fmla="*/ 95 w 129"/>
                <a:gd name="T85" fmla="*/ 101 h 153"/>
                <a:gd name="T86" fmla="*/ 101 w 129"/>
                <a:gd name="T87" fmla="*/ 107 h 153"/>
                <a:gd name="T88" fmla="*/ 129 w 129"/>
                <a:gd name="T89" fmla="*/ 153 h 153"/>
                <a:gd name="T90" fmla="*/ 34 w 129"/>
                <a:gd name="T91" fmla="*/ 26 h 153"/>
                <a:gd name="T92" fmla="*/ 34 w 129"/>
                <a:gd name="T93" fmla="*/ 68 h 153"/>
                <a:gd name="T94" fmla="*/ 48 w 129"/>
                <a:gd name="T95" fmla="*/ 68 h 153"/>
                <a:gd name="T96" fmla="*/ 48 w 129"/>
                <a:gd name="T97" fmla="*/ 68 h 153"/>
                <a:gd name="T98" fmla="*/ 60 w 129"/>
                <a:gd name="T99" fmla="*/ 68 h 153"/>
                <a:gd name="T100" fmla="*/ 66 w 129"/>
                <a:gd name="T101" fmla="*/ 62 h 153"/>
                <a:gd name="T102" fmla="*/ 66 w 129"/>
                <a:gd name="T103" fmla="*/ 62 h 153"/>
                <a:gd name="T104" fmla="*/ 72 w 129"/>
                <a:gd name="T105" fmla="*/ 54 h 153"/>
                <a:gd name="T106" fmla="*/ 74 w 129"/>
                <a:gd name="T107" fmla="*/ 46 h 153"/>
                <a:gd name="T108" fmla="*/ 74 w 129"/>
                <a:gd name="T109" fmla="*/ 46 h 153"/>
                <a:gd name="T110" fmla="*/ 72 w 129"/>
                <a:gd name="T111" fmla="*/ 38 h 153"/>
                <a:gd name="T112" fmla="*/ 68 w 129"/>
                <a:gd name="T113" fmla="*/ 30 h 153"/>
                <a:gd name="T114" fmla="*/ 60 w 129"/>
                <a:gd name="T115" fmla="*/ 26 h 153"/>
                <a:gd name="T116" fmla="*/ 50 w 129"/>
                <a:gd name="T117" fmla="*/ 26 h 153"/>
                <a:gd name="T118" fmla="*/ 34 w 129"/>
                <a:gd name="T119"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53">
                  <a:moveTo>
                    <a:pt x="129" y="153"/>
                  </a:moveTo>
                  <a:lnTo>
                    <a:pt x="88" y="153"/>
                  </a:lnTo>
                  <a:lnTo>
                    <a:pt x="64" y="113"/>
                  </a:lnTo>
                  <a:lnTo>
                    <a:pt x="64" y="113"/>
                  </a:lnTo>
                  <a:lnTo>
                    <a:pt x="60" y="105"/>
                  </a:lnTo>
                  <a:lnTo>
                    <a:pt x="60" y="105"/>
                  </a:lnTo>
                  <a:lnTo>
                    <a:pt x="54" y="99"/>
                  </a:lnTo>
                  <a:lnTo>
                    <a:pt x="54" y="99"/>
                  </a:lnTo>
                  <a:lnTo>
                    <a:pt x="50" y="95"/>
                  </a:lnTo>
                  <a:lnTo>
                    <a:pt x="50" y="95"/>
                  </a:lnTo>
                  <a:lnTo>
                    <a:pt x="44" y="93"/>
                  </a:lnTo>
                  <a:lnTo>
                    <a:pt x="34" y="93"/>
                  </a:lnTo>
                  <a:lnTo>
                    <a:pt x="34" y="153"/>
                  </a:lnTo>
                  <a:lnTo>
                    <a:pt x="0" y="153"/>
                  </a:lnTo>
                  <a:lnTo>
                    <a:pt x="0" y="0"/>
                  </a:lnTo>
                  <a:lnTo>
                    <a:pt x="54" y="0"/>
                  </a:lnTo>
                  <a:lnTo>
                    <a:pt x="54" y="0"/>
                  </a:lnTo>
                  <a:lnTo>
                    <a:pt x="68" y="0"/>
                  </a:lnTo>
                  <a:lnTo>
                    <a:pt x="78" y="2"/>
                  </a:lnTo>
                  <a:lnTo>
                    <a:pt x="88" y="6"/>
                  </a:lnTo>
                  <a:lnTo>
                    <a:pt x="97" y="10"/>
                  </a:lnTo>
                  <a:lnTo>
                    <a:pt x="103" y="16"/>
                  </a:lnTo>
                  <a:lnTo>
                    <a:pt x="107" y="24"/>
                  </a:lnTo>
                  <a:lnTo>
                    <a:pt x="111" y="32"/>
                  </a:lnTo>
                  <a:lnTo>
                    <a:pt x="111" y="42"/>
                  </a:lnTo>
                  <a:lnTo>
                    <a:pt x="111" y="42"/>
                  </a:lnTo>
                  <a:lnTo>
                    <a:pt x="111" y="50"/>
                  </a:lnTo>
                  <a:lnTo>
                    <a:pt x="109" y="56"/>
                  </a:lnTo>
                  <a:lnTo>
                    <a:pt x="109" y="56"/>
                  </a:lnTo>
                  <a:lnTo>
                    <a:pt x="105" y="64"/>
                  </a:lnTo>
                  <a:lnTo>
                    <a:pt x="101" y="68"/>
                  </a:lnTo>
                  <a:lnTo>
                    <a:pt x="101" y="68"/>
                  </a:lnTo>
                  <a:lnTo>
                    <a:pt x="91" y="77"/>
                  </a:lnTo>
                  <a:lnTo>
                    <a:pt x="91" y="77"/>
                  </a:lnTo>
                  <a:lnTo>
                    <a:pt x="76" y="83"/>
                  </a:lnTo>
                  <a:lnTo>
                    <a:pt x="76" y="85"/>
                  </a:lnTo>
                  <a:lnTo>
                    <a:pt x="76" y="85"/>
                  </a:lnTo>
                  <a:lnTo>
                    <a:pt x="82" y="87"/>
                  </a:lnTo>
                  <a:lnTo>
                    <a:pt x="82" y="87"/>
                  </a:lnTo>
                  <a:lnTo>
                    <a:pt x="88" y="93"/>
                  </a:lnTo>
                  <a:lnTo>
                    <a:pt x="88" y="93"/>
                  </a:lnTo>
                  <a:lnTo>
                    <a:pt x="95" y="101"/>
                  </a:lnTo>
                  <a:lnTo>
                    <a:pt x="95" y="101"/>
                  </a:lnTo>
                  <a:lnTo>
                    <a:pt x="101" y="107"/>
                  </a:lnTo>
                  <a:lnTo>
                    <a:pt x="129" y="153"/>
                  </a:lnTo>
                  <a:close/>
                  <a:moveTo>
                    <a:pt x="34" y="26"/>
                  </a:moveTo>
                  <a:lnTo>
                    <a:pt x="34" y="68"/>
                  </a:lnTo>
                  <a:lnTo>
                    <a:pt x="48" y="68"/>
                  </a:lnTo>
                  <a:lnTo>
                    <a:pt x="48" y="68"/>
                  </a:lnTo>
                  <a:lnTo>
                    <a:pt x="60" y="68"/>
                  </a:lnTo>
                  <a:lnTo>
                    <a:pt x="66" y="62"/>
                  </a:lnTo>
                  <a:lnTo>
                    <a:pt x="66" y="62"/>
                  </a:lnTo>
                  <a:lnTo>
                    <a:pt x="72" y="54"/>
                  </a:lnTo>
                  <a:lnTo>
                    <a:pt x="74" y="46"/>
                  </a:lnTo>
                  <a:lnTo>
                    <a:pt x="74" y="46"/>
                  </a:lnTo>
                  <a:lnTo>
                    <a:pt x="72" y="38"/>
                  </a:lnTo>
                  <a:lnTo>
                    <a:pt x="68" y="30"/>
                  </a:lnTo>
                  <a:lnTo>
                    <a:pt x="60" y="26"/>
                  </a:lnTo>
                  <a:lnTo>
                    <a:pt x="50" y="26"/>
                  </a:lnTo>
                  <a:lnTo>
                    <a:pt x="34" y="26"/>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9" name="Freeform 36"/>
            <p:cNvSpPr/>
            <p:nvPr userDrawn="1"/>
          </p:nvSpPr>
          <p:spPr bwMode="auto">
            <a:xfrm>
              <a:off x="5099" y="2303"/>
              <a:ext cx="176" cy="153"/>
            </a:xfrm>
            <a:custGeom>
              <a:avLst/>
              <a:gdLst>
                <a:gd name="T0" fmla="*/ 176 w 176"/>
                <a:gd name="T1" fmla="*/ 153 h 153"/>
                <a:gd name="T2" fmla="*/ 140 w 176"/>
                <a:gd name="T3" fmla="*/ 153 h 153"/>
                <a:gd name="T4" fmla="*/ 140 w 176"/>
                <a:gd name="T5" fmla="*/ 62 h 153"/>
                <a:gd name="T6" fmla="*/ 140 w 176"/>
                <a:gd name="T7" fmla="*/ 62 h 153"/>
                <a:gd name="T8" fmla="*/ 142 w 176"/>
                <a:gd name="T9" fmla="*/ 28 h 153"/>
                <a:gd name="T10" fmla="*/ 142 w 176"/>
                <a:gd name="T11" fmla="*/ 28 h 153"/>
                <a:gd name="T12" fmla="*/ 142 w 176"/>
                <a:gd name="T13" fmla="*/ 28 h 153"/>
                <a:gd name="T14" fmla="*/ 136 w 176"/>
                <a:gd name="T15" fmla="*/ 50 h 153"/>
                <a:gd name="T16" fmla="*/ 100 w 176"/>
                <a:gd name="T17" fmla="*/ 153 h 153"/>
                <a:gd name="T18" fmla="*/ 72 w 176"/>
                <a:gd name="T19" fmla="*/ 153 h 153"/>
                <a:gd name="T20" fmla="*/ 34 w 176"/>
                <a:gd name="T21" fmla="*/ 50 h 153"/>
                <a:gd name="T22" fmla="*/ 34 w 176"/>
                <a:gd name="T23" fmla="*/ 50 h 153"/>
                <a:gd name="T24" fmla="*/ 30 w 176"/>
                <a:gd name="T25" fmla="*/ 28 h 153"/>
                <a:gd name="T26" fmla="*/ 30 w 176"/>
                <a:gd name="T27" fmla="*/ 28 h 153"/>
                <a:gd name="T28" fmla="*/ 30 w 176"/>
                <a:gd name="T29" fmla="*/ 28 h 153"/>
                <a:gd name="T30" fmla="*/ 30 w 176"/>
                <a:gd name="T31" fmla="*/ 68 h 153"/>
                <a:gd name="T32" fmla="*/ 30 w 176"/>
                <a:gd name="T33" fmla="*/ 153 h 153"/>
                <a:gd name="T34" fmla="*/ 0 w 176"/>
                <a:gd name="T35" fmla="*/ 153 h 153"/>
                <a:gd name="T36" fmla="*/ 0 w 176"/>
                <a:gd name="T37" fmla="*/ 0 h 153"/>
                <a:gd name="T38" fmla="*/ 50 w 176"/>
                <a:gd name="T39" fmla="*/ 0 h 153"/>
                <a:gd name="T40" fmla="*/ 82 w 176"/>
                <a:gd name="T41" fmla="*/ 91 h 153"/>
                <a:gd name="T42" fmla="*/ 82 w 176"/>
                <a:gd name="T43" fmla="*/ 91 h 153"/>
                <a:gd name="T44" fmla="*/ 88 w 176"/>
                <a:gd name="T45" fmla="*/ 113 h 153"/>
                <a:gd name="T46" fmla="*/ 88 w 176"/>
                <a:gd name="T47" fmla="*/ 113 h 153"/>
                <a:gd name="T48" fmla="*/ 88 w 176"/>
                <a:gd name="T49" fmla="*/ 113 h 153"/>
                <a:gd name="T50" fmla="*/ 94 w 176"/>
                <a:gd name="T51" fmla="*/ 91 h 153"/>
                <a:gd name="T52" fmla="*/ 126 w 176"/>
                <a:gd name="T53" fmla="*/ 0 h 153"/>
                <a:gd name="T54" fmla="*/ 176 w 176"/>
                <a:gd name="T55" fmla="*/ 0 h 153"/>
                <a:gd name="T56" fmla="*/ 176 w 176"/>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53">
                  <a:moveTo>
                    <a:pt x="176" y="153"/>
                  </a:moveTo>
                  <a:lnTo>
                    <a:pt x="140" y="153"/>
                  </a:lnTo>
                  <a:lnTo>
                    <a:pt x="140" y="62"/>
                  </a:lnTo>
                  <a:lnTo>
                    <a:pt x="140" y="62"/>
                  </a:lnTo>
                  <a:lnTo>
                    <a:pt x="142" y="28"/>
                  </a:lnTo>
                  <a:lnTo>
                    <a:pt x="142" y="28"/>
                  </a:lnTo>
                  <a:lnTo>
                    <a:pt x="142" y="28"/>
                  </a:lnTo>
                  <a:lnTo>
                    <a:pt x="136" y="50"/>
                  </a:lnTo>
                  <a:lnTo>
                    <a:pt x="100" y="153"/>
                  </a:lnTo>
                  <a:lnTo>
                    <a:pt x="72" y="153"/>
                  </a:lnTo>
                  <a:lnTo>
                    <a:pt x="34" y="50"/>
                  </a:lnTo>
                  <a:lnTo>
                    <a:pt x="34" y="50"/>
                  </a:lnTo>
                  <a:lnTo>
                    <a:pt x="30" y="28"/>
                  </a:lnTo>
                  <a:lnTo>
                    <a:pt x="30" y="28"/>
                  </a:lnTo>
                  <a:lnTo>
                    <a:pt x="30" y="28"/>
                  </a:lnTo>
                  <a:lnTo>
                    <a:pt x="30" y="68"/>
                  </a:lnTo>
                  <a:lnTo>
                    <a:pt x="30" y="153"/>
                  </a:lnTo>
                  <a:lnTo>
                    <a:pt x="0" y="153"/>
                  </a:lnTo>
                  <a:lnTo>
                    <a:pt x="0" y="0"/>
                  </a:lnTo>
                  <a:lnTo>
                    <a:pt x="50" y="0"/>
                  </a:lnTo>
                  <a:lnTo>
                    <a:pt x="82" y="91"/>
                  </a:lnTo>
                  <a:lnTo>
                    <a:pt x="82" y="91"/>
                  </a:lnTo>
                  <a:lnTo>
                    <a:pt x="88" y="113"/>
                  </a:lnTo>
                  <a:lnTo>
                    <a:pt x="88" y="113"/>
                  </a:lnTo>
                  <a:lnTo>
                    <a:pt x="88" y="113"/>
                  </a:lnTo>
                  <a:lnTo>
                    <a:pt x="94" y="91"/>
                  </a:lnTo>
                  <a:lnTo>
                    <a:pt x="126" y="0"/>
                  </a:lnTo>
                  <a:lnTo>
                    <a:pt x="176" y="0"/>
                  </a:lnTo>
                  <a:lnTo>
                    <a:pt x="176"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0" name="Freeform 37"/>
            <p:cNvSpPr>
              <a:spLocks noEditPoints="1"/>
            </p:cNvSpPr>
            <p:nvPr userDrawn="1"/>
          </p:nvSpPr>
          <p:spPr bwMode="auto">
            <a:xfrm>
              <a:off x="5293" y="2303"/>
              <a:ext cx="152" cy="153"/>
            </a:xfrm>
            <a:custGeom>
              <a:avLst/>
              <a:gdLst>
                <a:gd name="T0" fmla="*/ 152 w 152"/>
                <a:gd name="T1" fmla="*/ 153 h 153"/>
                <a:gd name="T2" fmla="*/ 114 w 152"/>
                <a:gd name="T3" fmla="*/ 153 h 153"/>
                <a:gd name="T4" fmla="*/ 104 w 152"/>
                <a:gd name="T5" fmla="*/ 119 h 153"/>
                <a:gd name="T6" fmla="*/ 48 w 152"/>
                <a:gd name="T7" fmla="*/ 119 h 153"/>
                <a:gd name="T8" fmla="*/ 38 w 152"/>
                <a:gd name="T9" fmla="*/ 153 h 153"/>
                <a:gd name="T10" fmla="*/ 0 w 152"/>
                <a:gd name="T11" fmla="*/ 153 h 153"/>
                <a:gd name="T12" fmla="*/ 56 w 152"/>
                <a:gd name="T13" fmla="*/ 0 h 153"/>
                <a:gd name="T14" fmla="*/ 98 w 152"/>
                <a:gd name="T15" fmla="*/ 0 h 153"/>
                <a:gd name="T16" fmla="*/ 152 w 152"/>
                <a:gd name="T17" fmla="*/ 153 h 153"/>
                <a:gd name="T18" fmla="*/ 96 w 152"/>
                <a:gd name="T19" fmla="*/ 93 h 153"/>
                <a:gd name="T20" fmla="*/ 78 w 152"/>
                <a:gd name="T21" fmla="*/ 42 h 153"/>
                <a:gd name="T22" fmla="*/ 78 w 152"/>
                <a:gd name="T23" fmla="*/ 42 h 153"/>
                <a:gd name="T24" fmla="*/ 76 w 152"/>
                <a:gd name="T25" fmla="*/ 28 h 153"/>
                <a:gd name="T26" fmla="*/ 76 w 152"/>
                <a:gd name="T27" fmla="*/ 28 h 153"/>
                <a:gd name="T28" fmla="*/ 76 w 152"/>
                <a:gd name="T29" fmla="*/ 28 h 153"/>
                <a:gd name="T30" fmla="*/ 72 w 152"/>
                <a:gd name="T31" fmla="*/ 40 h 153"/>
                <a:gd name="T32" fmla="*/ 56 w 152"/>
                <a:gd name="T33" fmla="*/ 93 h 153"/>
                <a:gd name="T34" fmla="*/ 96 w 152"/>
                <a:gd name="T35" fmla="*/ 9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3">
                  <a:moveTo>
                    <a:pt x="152" y="153"/>
                  </a:moveTo>
                  <a:lnTo>
                    <a:pt x="114" y="153"/>
                  </a:lnTo>
                  <a:lnTo>
                    <a:pt x="104" y="119"/>
                  </a:lnTo>
                  <a:lnTo>
                    <a:pt x="48" y="119"/>
                  </a:lnTo>
                  <a:lnTo>
                    <a:pt x="38" y="153"/>
                  </a:lnTo>
                  <a:lnTo>
                    <a:pt x="0" y="153"/>
                  </a:lnTo>
                  <a:lnTo>
                    <a:pt x="56" y="0"/>
                  </a:lnTo>
                  <a:lnTo>
                    <a:pt x="98" y="0"/>
                  </a:lnTo>
                  <a:lnTo>
                    <a:pt x="152" y="153"/>
                  </a:lnTo>
                  <a:close/>
                  <a:moveTo>
                    <a:pt x="96" y="93"/>
                  </a:moveTo>
                  <a:lnTo>
                    <a:pt x="78" y="42"/>
                  </a:lnTo>
                  <a:lnTo>
                    <a:pt x="78" y="42"/>
                  </a:lnTo>
                  <a:lnTo>
                    <a:pt x="76" y="28"/>
                  </a:lnTo>
                  <a:lnTo>
                    <a:pt x="76" y="28"/>
                  </a:lnTo>
                  <a:lnTo>
                    <a:pt x="76" y="28"/>
                  </a:lnTo>
                  <a:lnTo>
                    <a:pt x="72" y="40"/>
                  </a:lnTo>
                  <a:lnTo>
                    <a:pt x="56" y="93"/>
                  </a:lnTo>
                  <a:lnTo>
                    <a:pt x="96" y="9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1" name="Freeform 38"/>
            <p:cNvSpPr/>
            <p:nvPr userDrawn="1"/>
          </p:nvSpPr>
          <p:spPr bwMode="auto">
            <a:xfrm>
              <a:off x="3527" y="1852"/>
              <a:ext cx="414" cy="183"/>
            </a:xfrm>
            <a:custGeom>
              <a:avLst/>
              <a:gdLst>
                <a:gd name="T0" fmla="*/ 398 w 414"/>
                <a:gd name="T1" fmla="*/ 44 h 183"/>
                <a:gd name="T2" fmla="*/ 398 w 414"/>
                <a:gd name="T3" fmla="*/ 0 h 183"/>
                <a:gd name="T4" fmla="*/ 22 w 414"/>
                <a:gd name="T5" fmla="*/ 0 h 183"/>
                <a:gd name="T6" fmla="*/ 0 w 414"/>
                <a:gd name="T7" fmla="*/ 151 h 183"/>
                <a:gd name="T8" fmla="*/ 0 w 414"/>
                <a:gd name="T9" fmla="*/ 151 h 183"/>
                <a:gd name="T10" fmla="*/ 2 w 414"/>
                <a:gd name="T11" fmla="*/ 157 h 183"/>
                <a:gd name="T12" fmla="*/ 2 w 414"/>
                <a:gd name="T13" fmla="*/ 161 h 183"/>
                <a:gd name="T14" fmla="*/ 6 w 414"/>
                <a:gd name="T15" fmla="*/ 167 h 183"/>
                <a:gd name="T16" fmla="*/ 12 w 414"/>
                <a:gd name="T17" fmla="*/ 173 h 183"/>
                <a:gd name="T18" fmla="*/ 22 w 414"/>
                <a:gd name="T19" fmla="*/ 177 h 183"/>
                <a:gd name="T20" fmla="*/ 34 w 414"/>
                <a:gd name="T21" fmla="*/ 181 h 183"/>
                <a:gd name="T22" fmla="*/ 52 w 414"/>
                <a:gd name="T23" fmla="*/ 183 h 183"/>
                <a:gd name="T24" fmla="*/ 52 w 414"/>
                <a:gd name="T25" fmla="*/ 183 h 183"/>
                <a:gd name="T26" fmla="*/ 414 w 414"/>
                <a:gd name="T27" fmla="*/ 183 h 183"/>
                <a:gd name="T28" fmla="*/ 414 w 414"/>
                <a:gd name="T29" fmla="*/ 149 h 183"/>
                <a:gd name="T30" fmla="*/ 64 w 414"/>
                <a:gd name="T31" fmla="*/ 149 h 183"/>
                <a:gd name="T32" fmla="*/ 82 w 414"/>
                <a:gd name="T33" fmla="*/ 40 h 183"/>
                <a:gd name="T34" fmla="*/ 398 w 414"/>
                <a:gd name="T35" fmla="*/ 4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 h="183">
                  <a:moveTo>
                    <a:pt x="398" y="44"/>
                  </a:moveTo>
                  <a:lnTo>
                    <a:pt x="398" y="0"/>
                  </a:lnTo>
                  <a:lnTo>
                    <a:pt x="22" y="0"/>
                  </a:lnTo>
                  <a:lnTo>
                    <a:pt x="0" y="151"/>
                  </a:lnTo>
                  <a:lnTo>
                    <a:pt x="0" y="151"/>
                  </a:lnTo>
                  <a:lnTo>
                    <a:pt x="2" y="157"/>
                  </a:lnTo>
                  <a:lnTo>
                    <a:pt x="2" y="161"/>
                  </a:lnTo>
                  <a:lnTo>
                    <a:pt x="6" y="167"/>
                  </a:lnTo>
                  <a:lnTo>
                    <a:pt x="12" y="173"/>
                  </a:lnTo>
                  <a:lnTo>
                    <a:pt x="22" y="177"/>
                  </a:lnTo>
                  <a:lnTo>
                    <a:pt x="34" y="181"/>
                  </a:lnTo>
                  <a:lnTo>
                    <a:pt x="52" y="183"/>
                  </a:lnTo>
                  <a:lnTo>
                    <a:pt x="52" y="183"/>
                  </a:lnTo>
                  <a:lnTo>
                    <a:pt x="414" y="183"/>
                  </a:lnTo>
                  <a:lnTo>
                    <a:pt x="414" y="149"/>
                  </a:lnTo>
                  <a:lnTo>
                    <a:pt x="64" y="149"/>
                  </a:lnTo>
                  <a:lnTo>
                    <a:pt x="82" y="40"/>
                  </a:lnTo>
                  <a:lnTo>
                    <a:pt x="398" y="44"/>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2" name="Freeform 39"/>
            <p:cNvSpPr/>
            <p:nvPr userDrawn="1"/>
          </p:nvSpPr>
          <p:spPr bwMode="auto">
            <a:xfrm>
              <a:off x="3647" y="1916"/>
              <a:ext cx="130" cy="319"/>
            </a:xfrm>
            <a:custGeom>
              <a:avLst/>
              <a:gdLst>
                <a:gd name="T0" fmla="*/ 130 w 130"/>
                <a:gd name="T1" fmla="*/ 0 h 319"/>
                <a:gd name="T2" fmla="*/ 64 w 130"/>
                <a:gd name="T3" fmla="*/ 0 h 319"/>
                <a:gd name="T4" fmla="*/ 64 w 130"/>
                <a:gd name="T5" fmla="*/ 282 h 319"/>
                <a:gd name="T6" fmla="*/ 0 w 130"/>
                <a:gd name="T7" fmla="*/ 282 h 319"/>
                <a:gd name="T8" fmla="*/ 0 w 130"/>
                <a:gd name="T9" fmla="*/ 319 h 319"/>
                <a:gd name="T10" fmla="*/ 94 w 130"/>
                <a:gd name="T11" fmla="*/ 319 h 319"/>
                <a:gd name="T12" fmla="*/ 94 w 130"/>
                <a:gd name="T13" fmla="*/ 319 h 319"/>
                <a:gd name="T14" fmla="*/ 100 w 130"/>
                <a:gd name="T15" fmla="*/ 316 h 319"/>
                <a:gd name="T16" fmla="*/ 112 w 130"/>
                <a:gd name="T17" fmla="*/ 310 h 319"/>
                <a:gd name="T18" fmla="*/ 118 w 130"/>
                <a:gd name="T19" fmla="*/ 304 h 319"/>
                <a:gd name="T20" fmla="*/ 124 w 130"/>
                <a:gd name="T21" fmla="*/ 296 h 319"/>
                <a:gd name="T22" fmla="*/ 128 w 130"/>
                <a:gd name="T23" fmla="*/ 288 h 319"/>
                <a:gd name="T24" fmla="*/ 130 w 130"/>
                <a:gd name="T25" fmla="*/ 278 h 319"/>
                <a:gd name="T26" fmla="*/ 130 w 130"/>
                <a:gd name="T27" fmla="*/ 278 h 319"/>
                <a:gd name="T28" fmla="*/ 130 w 130"/>
                <a:gd name="T29" fmla="*/ 129 h 319"/>
                <a:gd name="T30" fmla="*/ 130 w 130"/>
                <a:gd name="T31" fmla="*/ 0 h 319"/>
                <a:gd name="T32" fmla="*/ 130 w 130"/>
                <a:gd name="T3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19">
                  <a:moveTo>
                    <a:pt x="130" y="0"/>
                  </a:moveTo>
                  <a:lnTo>
                    <a:pt x="64" y="0"/>
                  </a:lnTo>
                  <a:lnTo>
                    <a:pt x="64" y="282"/>
                  </a:lnTo>
                  <a:lnTo>
                    <a:pt x="0" y="282"/>
                  </a:lnTo>
                  <a:lnTo>
                    <a:pt x="0" y="319"/>
                  </a:lnTo>
                  <a:lnTo>
                    <a:pt x="94" y="319"/>
                  </a:lnTo>
                  <a:lnTo>
                    <a:pt x="94" y="319"/>
                  </a:lnTo>
                  <a:lnTo>
                    <a:pt x="100" y="316"/>
                  </a:lnTo>
                  <a:lnTo>
                    <a:pt x="112" y="310"/>
                  </a:lnTo>
                  <a:lnTo>
                    <a:pt x="118" y="304"/>
                  </a:lnTo>
                  <a:lnTo>
                    <a:pt x="124" y="296"/>
                  </a:lnTo>
                  <a:lnTo>
                    <a:pt x="128" y="288"/>
                  </a:lnTo>
                  <a:lnTo>
                    <a:pt x="130" y="278"/>
                  </a:lnTo>
                  <a:lnTo>
                    <a:pt x="130" y="278"/>
                  </a:lnTo>
                  <a:lnTo>
                    <a:pt x="130" y="129"/>
                  </a:lnTo>
                  <a:lnTo>
                    <a:pt x="130" y="0"/>
                  </a:lnTo>
                  <a:lnTo>
                    <a:pt x="13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3" name="Freeform 40"/>
            <p:cNvSpPr/>
            <p:nvPr userDrawn="1"/>
          </p:nvSpPr>
          <p:spPr bwMode="auto">
            <a:xfrm>
              <a:off x="3829" y="2077"/>
              <a:ext cx="112" cy="137"/>
            </a:xfrm>
            <a:custGeom>
              <a:avLst/>
              <a:gdLst>
                <a:gd name="T0" fmla="*/ 68 w 112"/>
                <a:gd name="T1" fmla="*/ 0 h 137"/>
                <a:gd name="T2" fmla="*/ 0 w 112"/>
                <a:gd name="T3" fmla="*/ 0 h 137"/>
                <a:gd name="T4" fmla="*/ 42 w 112"/>
                <a:gd name="T5" fmla="*/ 137 h 137"/>
                <a:gd name="T6" fmla="*/ 112 w 112"/>
                <a:gd name="T7" fmla="*/ 137 h 137"/>
                <a:gd name="T8" fmla="*/ 68 w 112"/>
                <a:gd name="T9" fmla="*/ 0 h 137"/>
              </a:gdLst>
              <a:ahLst/>
              <a:cxnLst>
                <a:cxn ang="0">
                  <a:pos x="T0" y="T1"/>
                </a:cxn>
                <a:cxn ang="0">
                  <a:pos x="T2" y="T3"/>
                </a:cxn>
                <a:cxn ang="0">
                  <a:pos x="T4" y="T5"/>
                </a:cxn>
                <a:cxn ang="0">
                  <a:pos x="T6" y="T7"/>
                </a:cxn>
                <a:cxn ang="0">
                  <a:pos x="T8" y="T9"/>
                </a:cxn>
              </a:cxnLst>
              <a:rect l="0" t="0" r="r" b="b"/>
              <a:pathLst>
                <a:path w="112" h="137">
                  <a:moveTo>
                    <a:pt x="68" y="0"/>
                  </a:moveTo>
                  <a:lnTo>
                    <a:pt x="0" y="0"/>
                  </a:lnTo>
                  <a:lnTo>
                    <a:pt x="42" y="137"/>
                  </a:lnTo>
                  <a:lnTo>
                    <a:pt x="112" y="137"/>
                  </a:lnTo>
                  <a:lnTo>
                    <a:pt x="68"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4" name="Freeform 41"/>
            <p:cNvSpPr/>
            <p:nvPr userDrawn="1"/>
          </p:nvSpPr>
          <p:spPr bwMode="auto">
            <a:xfrm>
              <a:off x="4017" y="1922"/>
              <a:ext cx="90" cy="63"/>
            </a:xfrm>
            <a:custGeom>
              <a:avLst/>
              <a:gdLst>
                <a:gd name="T0" fmla="*/ 54 w 90"/>
                <a:gd name="T1" fmla="*/ 0 h 63"/>
                <a:gd name="T2" fmla="*/ 0 w 90"/>
                <a:gd name="T3" fmla="*/ 0 h 63"/>
                <a:gd name="T4" fmla="*/ 34 w 90"/>
                <a:gd name="T5" fmla="*/ 63 h 63"/>
                <a:gd name="T6" fmla="*/ 90 w 90"/>
                <a:gd name="T7" fmla="*/ 63 h 63"/>
                <a:gd name="T8" fmla="*/ 54 w 90"/>
                <a:gd name="T9" fmla="*/ 0 h 63"/>
              </a:gdLst>
              <a:ahLst/>
              <a:cxnLst>
                <a:cxn ang="0">
                  <a:pos x="T0" y="T1"/>
                </a:cxn>
                <a:cxn ang="0">
                  <a:pos x="T2" y="T3"/>
                </a:cxn>
                <a:cxn ang="0">
                  <a:pos x="T4" y="T5"/>
                </a:cxn>
                <a:cxn ang="0">
                  <a:pos x="T6" y="T7"/>
                </a:cxn>
                <a:cxn ang="0">
                  <a:pos x="T8" y="T9"/>
                </a:cxn>
              </a:cxnLst>
              <a:rect l="0" t="0" r="r" b="b"/>
              <a:pathLst>
                <a:path w="90" h="63">
                  <a:moveTo>
                    <a:pt x="54" y="0"/>
                  </a:moveTo>
                  <a:lnTo>
                    <a:pt x="0" y="0"/>
                  </a:lnTo>
                  <a:lnTo>
                    <a:pt x="34" y="63"/>
                  </a:lnTo>
                  <a:lnTo>
                    <a:pt x="90" y="63"/>
                  </a:lnTo>
                  <a:lnTo>
                    <a:pt x="54"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5" name="Freeform 42"/>
            <p:cNvSpPr/>
            <p:nvPr userDrawn="1"/>
          </p:nvSpPr>
          <p:spPr bwMode="auto">
            <a:xfrm>
              <a:off x="4328" y="1922"/>
              <a:ext cx="92" cy="63"/>
            </a:xfrm>
            <a:custGeom>
              <a:avLst/>
              <a:gdLst>
                <a:gd name="T0" fmla="*/ 36 w 92"/>
                <a:gd name="T1" fmla="*/ 0 h 63"/>
                <a:gd name="T2" fmla="*/ 92 w 92"/>
                <a:gd name="T3" fmla="*/ 0 h 63"/>
                <a:gd name="T4" fmla="*/ 58 w 92"/>
                <a:gd name="T5" fmla="*/ 63 h 63"/>
                <a:gd name="T6" fmla="*/ 0 w 92"/>
                <a:gd name="T7" fmla="*/ 63 h 63"/>
                <a:gd name="T8" fmla="*/ 36 w 92"/>
                <a:gd name="T9" fmla="*/ 0 h 63"/>
              </a:gdLst>
              <a:ahLst/>
              <a:cxnLst>
                <a:cxn ang="0">
                  <a:pos x="T0" y="T1"/>
                </a:cxn>
                <a:cxn ang="0">
                  <a:pos x="T2" y="T3"/>
                </a:cxn>
                <a:cxn ang="0">
                  <a:pos x="T4" y="T5"/>
                </a:cxn>
                <a:cxn ang="0">
                  <a:pos x="T6" y="T7"/>
                </a:cxn>
                <a:cxn ang="0">
                  <a:pos x="T8" y="T9"/>
                </a:cxn>
              </a:cxnLst>
              <a:rect l="0" t="0" r="r" b="b"/>
              <a:pathLst>
                <a:path w="92" h="63">
                  <a:moveTo>
                    <a:pt x="36" y="0"/>
                  </a:moveTo>
                  <a:lnTo>
                    <a:pt x="92" y="0"/>
                  </a:lnTo>
                  <a:lnTo>
                    <a:pt x="58" y="63"/>
                  </a:lnTo>
                  <a:lnTo>
                    <a:pt x="0" y="63"/>
                  </a:lnTo>
                  <a:lnTo>
                    <a:pt x="36"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6" name="Freeform 43"/>
            <p:cNvSpPr/>
            <p:nvPr userDrawn="1"/>
          </p:nvSpPr>
          <p:spPr bwMode="auto">
            <a:xfrm>
              <a:off x="5133" y="1934"/>
              <a:ext cx="124" cy="301"/>
            </a:xfrm>
            <a:custGeom>
              <a:avLst/>
              <a:gdLst>
                <a:gd name="T0" fmla="*/ 76 w 124"/>
                <a:gd name="T1" fmla="*/ 0 h 301"/>
                <a:gd name="T2" fmla="*/ 124 w 124"/>
                <a:gd name="T3" fmla="*/ 0 h 301"/>
                <a:gd name="T4" fmla="*/ 46 w 124"/>
                <a:gd name="T5" fmla="*/ 301 h 301"/>
                <a:gd name="T6" fmla="*/ 0 w 124"/>
                <a:gd name="T7" fmla="*/ 301 h 301"/>
                <a:gd name="T8" fmla="*/ 76 w 124"/>
                <a:gd name="T9" fmla="*/ 0 h 301"/>
              </a:gdLst>
              <a:ahLst/>
              <a:cxnLst>
                <a:cxn ang="0">
                  <a:pos x="T0" y="T1"/>
                </a:cxn>
                <a:cxn ang="0">
                  <a:pos x="T2" y="T3"/>
                </a:cxn>
                <a:cxn ang="0">
                  <a:pos x="T4" y="T5"/>
                </a:cxn>
                <a:cxn ang="0">
                  <a:pos x="T6" y="T7"/>
                </a:cxn>
                <a:cxn ang="0">
                  <a:pos x="T8" y="T9"/>
                </a:cxn>
              </a:cxnLst>
              <a:rect l="0" t="0" r="r" b="b"/>
              <a:pathLst>
                <a:path w="124" h="301">
                  <a:moveTo>
                    <a:pt x="76" y="0"/>
                  </a:moveTo>
                  <a:lnTo>
                    <a:pt x="124" y="0"/>
                  </a:lnTo>
                  <a:lnTo>
                    <a:pt x="46" y="301"/>
                  </a:lnTo>
                  <a:lnTo>
                    <a:pt x="0" y="301"/>
                  </a:lnTo>
                  <a:lnTo>
                    <a:pt x="76"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7" name="Freeform 44"/>
            <p:cNvSpPr/>
            <p:nvPr userDrawn="1"/>
          </p:nvSpPr>
          <p:spPr bwMode="auto">
            <a:xfrm>
              <a:off x="5197" y="1934"/>
              <a:ext cx="126" cy="301"/>
            </a:xfrm>
            <a:custGeom>
              <a:avLst/>
              <a:gdLst>
                <a:gd name="T0" fmla="*/ 76 w 126"/>
                <a:gd name="T1" fmla="*/ 0 h 301"/>
                <a:gd name="T2" fmla="*/ 126 w 126"/>
                <a:gd name="T3" fmla="*/ 0 h 301"/>
                <a:gd name="T4" fmla="*/ 46 w 126"/>
                <a:gd name="T5" fmla="*/ 301 h 301"/>
                <a:gd name="T6" fmla="*/ 0 w 126"/>
                <a:gd name="T7" fmla="*/ 301 h 301"/>
                <a:gd name="T8" fmla="*/ 76 w 126"/>
                <a:gd name="T9" fmla="*/ 0 h 301"/>
              </a:gdLst>
              <a:ahLst/>
              <a:cxnLst>
                <a:cxn ang="0">
                  <a:pos x="T0" y="T1"/>
                </a:cxn>
                <a:cxn ang="0">
                  <a:pos x="T2" y="T3"/>
                </a:cxn>
                <a:cxn ang="0">
                  <a:pos x="T4" y="T5"/>
                </a:cxn>
                <a:cxn ang="0">
                  <a:pos x="T6" y="T7"/>
                </a:cxn>
                <a:cxn ang="0">
                  <a:pos x="T8" y="T9"/>
                </a:cxn>
              </a:cxnLst>
              <a:rect l="0" t="0" r="r" b="b"/>
              <a:pathLst>
                <a:path w="126" h="301">
                  <a:moveTo>
                    <a:pt x="76" y="0"/>
                  </a:moveTo>
                  <a:lnTo>
                    <a:pt x="126" y="0"/>
                  </a:lnTo>
                  <a:lnTo>
                    <a:pt x="46" y="301"/>
                  </a:lnTo>
                  <a:lnTo>
                    <a:pt x="0" y="301"/>
                  </a:lnTo>
                  <a:lnTo>
                    <a:pt x="76"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8" name="Freeform 45"/>
            <p:cNvSpPr/>
            <p:nvPr userDrawn="1"/>
          </p:nvSpPr>
          <p:spPr bwMode="auto">
            <a:xfrm>
              <a:off x="3527" y="2077"/>
              <a:ext cx="110" cy="137"/>
            </a:xfrm>
            <a:custGeom>
              <a:avLst/>
              <a:gdLst>
                <a:gd name="T0" fmla="*/ 44 w 110"/>
                <a:gd name="T1" fmla="*/ 0 h 137"/>
                <a:gd name="T2" fmla="*/ 110 w 110"/>
                <a:gd name="T3" fmla="*/ 0 h 137"/>
                <a:gd name="T4" fmla="*/ 70 w 110"/>
                <a:gd name="T5" fmla="*/ 137 h 137"/>
                <a:gd name="T6" fmla="*/ 0 w 110"/>
                <a:gd name="T7" fmla="*/ 137 h 137"/>
                <a:gd name="T8" fmla="*/ 44 w 110"/>
                <a:gd name="T9" fmla="*/ 0 h 137"/>
              </a:gdLst>
              <a:ahLst/>
              <a:cxnLst>
                <a:cxn ang="0">
                  <a:pos x="T0" y="T1"/>
                </a:cxn>
                <a:cxn ang="0">
                  <a:pos x="T2" y="T3"/>
                </a:cxn>
                <a:cxn ang="0">
                  <a:pos x="T4" y="T5"/>
                </a:cxn>
                <a:cxn ang="0">
                  <a:pos x="T6" y="T7"/>
                </a:cxn>
                <a:cxn ang="0">
                  <a:pos x="T8" y="T9"/>
                </a:cxn>
              </a:cxnLst>
              <a:rect l="0" t="0" r="r" b="b"/>
              <a:pathLst>
                <a:path w="110" h="137">
                  <a:moveTo>
                    <a:pt x="44" y="0"/>
                  </a:moveTo>
                  <a:lnTo>
                    <a:pt x="110" y="0"/>
                  </a:lnTo>
                  <a:lnTo>
                    <a:pt x="70" y="137"/>
                  </a:lnTo>
                  <a:lnTo>
                    <a:pt x="0" y="137"/>
                  </a:lnTo>
                  <a:lnTo>
                    <a:pt x="44"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9" name="Freeform 46"/>
            <p:cNvSpPr>
              <a:spLocks noEditPoints="1"/>
            </p:cNvSpPr>
            <p:nvPr userDrawn="1"/>
          </p:nvSpPr>
          <p:spPr bwMode="auto">
            <a:xfrm>
              <a:off x="4023" y="2067"/>
              <a:ext cx="387" cy="165"/>
            </a:xfrm>
            <a:custGeom>
              <a:avLst/>
              <a:gdLst>
                <a:gd name="T0" fmla="*/ 0 w 387"/>
                <a:gd name="T1" fmla="*/ 0 h 165"/>
                <a:gd name="T2" fmla="*/ 0 w 387"/>
                <a:gd name="T3" fmla="*/ 165 h 165"/>
                <a:gd name="T4" fmla="*/ 355 w 387"/>
                <a:gd name="T5" fmla="*/ 165 h 165"/>
                <a:gd name="T6" fmla="*/ 387 w 387"/>
                <a:gd name="T7" fmla="*/ 129 h 165"/>
                <a:gd name="T8" fmla="*/ 387 w 387"/>
                <a:gd name="T9" fmla="*/ 0 h 165"/>
                <a:gd name="T10" fmla="*/ 0 w 387"/>
                <a:gd name="T11" fmla="*/ 0 h 165"/>
                <a:gd name="T12" fmla="*/ 325 w 387"/>
                <a:gd name="T13" fmla="*/ 133 h 165"/>
                <a:gd name="T14" fmla="*/ 62 w 387"/>
                <a:gd name="T15" fmla="*/ 133 h 165"/>
                <a:gd name="T16" fmla="*/ 62 w 387"/>
                <a:gd name="T17" fmla="*/ 97 h 165"/>
                <a:gd name="T18" fmla="*/ 325 w 387"/>
                <a:gd name="T19" fmla="*/ 97 h 165"/>
                <a:gd name="T20" fmla="*/ 325 w 387"/>
                <a:gd name="T21" fmla="*/ 133 h 165"/>
                <a:gd name="T22" fmla="*/ 325 w 387"/>
                <a:gd name="T23" fmla="*/ 69 h 165"/>
                <a:gd name="T24" fmla="*/ 62 w 387"/>
                <a:gd name="T25" fmla="*/ 69 h 165"/>
                <a:gd name="T26" fmla="*/ 62 w 387"/>
                <a:gd name="T27" fmla="*/ 33 h 165"/>
                <a:gd name="T28" fmla="*/ 325 w 387"/>
                <a:gd name="T29" fmla="*/ 33 h 165"/>
                <a:gd name="T30" fmla="*/ 325 w 387"/>
                <a:gd name="T31"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7" h="165">
                  <a:moveTo>
                    <a:pt x="0" y="0"/>
                  </a:moveTo>
                  <a:lnTo>
                    <a:pt x="0" y="165"/>
                  </a:lnTo>
                  <a:lnTo>
                    <a:pt x="355" y="165"/>
                  </a:lnTo>
                  <a:lnTo>
                    <a:pt x="387" y="129"/>
                  </a:lnTo>
                  <a:lnTo>
                    <a:pt x="387" y="0"/>
                  </a:lnTo>
                  <a:lnTo>
                    <a:pt x="0" y="0"/>
                  </a:lnTo>
                  <a:close/>
                  <a:moveTo>
                    <a:pt x="325" y="133"/>
                  </a:moveTo>
                  <a:lnTo>
                    <a:pt x="62" y="133"/>
                  </a:lnTo>
                  <a:lnTo>
                    <a:pt x="62" y="97"/>
                  </a:lnTo>
                  <a:lnTo>
                    <a:pt x="325" y="97"/>
                  </a:lnTo>
                  <a:lnTo>
                    <a:pt x="325" y="133"/>
                  </a:lnTo>
                  <a:close/>
                  <a:moveTo>
                    <a:pt x="325" y="69"/>
                  </a:moveTo>
                  <a:lnTo>
                    <a:pt x="62" y="69"/>
                  </a:lnTo>
                  <a:lnTo>
                    <a:pt x="62" y="33"/>
                  </a:lnTo>
                  <a:lnTo>
                    <a:pt x="325" y="33"/>
                  </a:lnTo>
                  <a:lnTo>
                    <a:pt x="325" y="69"/>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0" name="Freeform 47"/>
            <p:cNvSpPr>
              <a:spLocks noEditPoints="1"/>
            </p:cNvSpPr>
            <p:nvPr userDrawn="1"/>
          </p:nvSpPr>
          <p:spPr bwMode="auto">
            <a:xfrm>
              <a:off x="4011" y="1846"/>
              <a:ext cx="409" cy="193"/>
            </a:xfrm>
            <a:custGeom>
              <a:avLst/>
              <a:gdLst>
                <a:gd name="T0" fmla="*/ 409 w 409"/>
                <a:gd name="T1" fmla="*/ 24 h 193"/>
                <a:gd name="T2" fmla="*/ 363 w 409"/>
                <a:gd name="T3" fmla="*/ 24 h 193"/>
                <a:gd name="T4" fmla="*/ 363 w 409"/>
                <a:gd name="T5" fmla="*/ 0 h 193"/>
                <a:gd name="T6" fmla="*/ 293 w 409"/>
                <a:gd name="T7" fmla="*/ 0 h 193"/>
                <a:gd name="T8" fmla="*/ 293 w 409"/>
                <a:gd name="T9" fmla="*/ 28 h 193"/>
                <a:gd name="T10" fmla="*/ 126 w 409"/>
                <a:gd name="T11" fmla="*/ 28 h 193"/>
                <a:gd name="T12" fmla="*/ 126 w 409"/>
                <a:gd name="T13" fmla="*/ 0 h 193"/>
                <a:gd name="T14" fmla="*/ 52 w 409"/>
                <a:gd name="T15" fmla="*/ 0 h 193"/>
                <a:gd name="T16" fmla="*/ 52 w 409"/>
                <a:gd name="T17" fmla="*/ 28 h 193"/>
                <a:gd name="T18" fmla="*/ 0 w 409"/>
                <a:gd name="T19" fmla="*/ 28 h 193"/>
                <a:gd name="T20" fmla="*/ 0 w 409"/>
                <a:gd name="T21" fmla="*/ 54 h 193"/>
                <a:gd name="T22" fmla="*/ 118 w 409"/>
                <a:gd name="T23" fmla="*/ 54 h 193"/>
                <a:gd name="T24" fmla="*/ 118 w 409"/>
                <a:gd name="T25" fmla="*/ 153 h 193"/>
                <a:gd name="T26" fmla="*/ 0 w 409"/>
                <a:gd name="T27" fmla="*/ 153 h 193"/>
                <a:gd name="T28" fmla="*/ 0 w 409"/>
                <a:gd name="T29" fmla="*/ 193 h 193"/>
                <a:gd name="T30" fmla="*/ 409 w 409"/>
                <a:gd name="T31" fmla="*/ 193 h 193"/>
                <a:gd name="T32" fmla="*/ 409 w 409"/>
                <a:gd name="T33" fmla="*/ 151 h 193"/>
                <a:gd name="T34" fmla="*/ 299 w 409"/>
                <a:gd name="T35" fmla="*/ 149 h 193"/>
                <a:gd name="T36" fmla="*/ 297 w 409"/>
                <a:gd name="T37" fmla="*/ 54 h 193"/>
                <a:gd name="T38" fmla="*/ 409 w 409"/>
                <a:gd name="T39" fmla="*/ 54 h 193"/>
                <a:gd name="T40" fmla="*/ 409 w 409"/>
                <a:gd name="T41" fmla="*/ 24 h 193"/>
                <a:gd name="T42" fmla="*/ 239 w 409"/>
                <a:gd name="T43" fmla="*/ 153 h 193"/>
                <a:gd name="T44" fmla="*/ 174 w 409"/>
                <a:gd name="T45" fmla="*/ 153 h 193"/>
                <a:gd name="T46" fmla="*/ 174 w 409"/>
                <a:gd name="T47" fmla="*/ 54 h 193"/>
                <a:gd name="T48" fmla="*/ 239 w 409"/>
                <a:gd name="T49" fmla="*/ 54 h 193"/>
                <a:gd name="T50" fmla="*/ 239 w 409"/>
                <a:gd name="T51" fmla="*/ 15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9" h="193">
                  <a:moveTo>
                    <a:pt x="409" y="24"/>
                  </a:moveTo>
                  <a:lnTo>
                    <a:pt x="363" y="24"/>
                  </a:lnTo>
                  <a:lnTo>
                    <a:pt x="363" y="0"/>
                  </a:lnTo>
                  <a:lnTo>
                    <a:pt x="293" y="0"/>
                  </a:lnTo>
                  <a:lnTo>
                    <a:pt x="293" y="28"/>
                  </a:lnTo>
                  <a:lnTo>
                    <a:pt x="126" y="28"/>
                  </a:lnTo>
                  <a:lnTo>
                    <a:pt x="126" y="0"/>
                  </a:lnTo>
                  <a:lnTo>
                    <a:pt x="52" y="0"/>
                  </a:lnTo>
                  <a:lnTo>
                    <a:pt x="52" y="28"/>
                  </a:lnTo>
                  <a:lnTo>
                    <a:pt x="0" y="28"/>
                  </a:lnTo>
                  <a:lnTo>
                    <a:pt x="0" y="54"/>
                  </a:lnTo>
                  <a:lnTo>
                    <a:pt x="118" y="54"/>
                  </a:lnTo>
                  <a:lnTo>
                    <a:pt x="118" y="153"/>
                  </a:lnTo>
                  <a:lnTo>
                    <a:pt x="0" y="153"/>
                  </a:lnTo>
                  <a:lnTo>
                    <a:pt x="0" y="193"/>
                  </a:lnTo>
                  <a:lnTo>
                    <a:pt x="409" y="193"/>
                  </a:lnTo>
                  <a:lnTo>
                    <a:pt x="409" y="151"/>
                  </a:lnTo>
                  <a:lnTo>
                    <a:pt x="299" y="149"/>
                  </a:lnTo>
                  <a:lnTo>
                    <a:pt x="297" y="54"/>
                  </a:lnTo>
                  <a:lnTo>
                    <a:pt x="409" y="54"/>
                  </a:lnTo>
                  <a:lnTo>
                    <a:pt x="409" y="24"/>
                  </a:lnTo>
                  <a:close/>
                  <a:moveTo>
                    <a:pt x="239" y="153"/>
                  </a:moveTo>
                  <a:lnTo>
                    <a:pt x="174" y="153"/>
                  </a:lnTo>
                  <a:lnTo>
                    <a:pt x="174" y="54"/>
                  </a:lnTo>
                  <a:lnTo>
                    <a:pt x="239" y="54"/>
                  </a:lnTo>
                  <a:lnTo>
                    <a:pt x="239"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1" name="Freeform 48"/>
            <p:cNvSpPr/>
            <p:nvPr userDrawn="1"/>
          </p:nvSpPr>
          <p:spPr bwMode="auto">
            <a:xfrm>
              <a:off x="4496" y="1840"/>
              <a:ext cx="404" cy="392"/>
            </a:xfrm>
            <a:custGeom>
              <a:avLst/>
              <a:gdLst>
                <a:gd name="T0" fmla="*/ 404 w 404"/>
                <a:gd name="T1" fmla="*/ 60 h 392"/>
                <a:gd name="T2" fmla="*/ 404 w 404"/>
                <a:gd name="T3" fmla="*/ 24 h 392"/>
                <a:gd name="T4" fmla="*/ 236 w 404"/>
                <a:gd name="T5" fmla="*/ 24 h 392"/>
                <a:gd name="T6" fmla="*/ 236 w 404"/>
                <a:gd name="T7" fmla="*/ 0 h 392"/>
                <a:gd name="T8" fmla="*/ 166 w 404"/>
                <a:gd name="T9" fmla="*/ 0 h 392"/>
                <a:gd name="T10" fmla="*/ 166 w 404"/>
                <a:gd name="T11" fmla="*/ 24 h 392"/>
                <a:gd name="T12" fmla="*/ 90 w 404"/>
                <a:gd name="T13" fmla="*/ 24 h 392"/>
                <a:gd name="T14" fmla="*/ 90 w 404"/>
                <a:gd name="T15" fmla="*/ 0 h 392"/>
                <a:gd name="T16" fmla="*/ 20 w 404"/>
                <a:gd name="T17" fmla="*/ 0 h 392"/>
                <a:gd name="T18" fmla="*/ 20 w 404"/>
                <a:gd name="T19" fmla="*/ 24 h 392"/>
                <a:gd name="T20" fmla="*/ 0 w 404"/>
                <a:gd name="T21" fmla="*/ 24 h 392"/>
                <a:gd name="T22" fmla="*/ 0 w 404"/>
                <a:gd name="T23" fmla="*/ 60 h 392"/>
                <a:gd name="T24" fmla="*/ 166 w 404"/>
                <a:gd name="T25" fmla="*/ 60 h 392"/>
                <a:gd name="T26" fmla="*/ 166 w 404"/>
                <a:gd name="T27" fmla="*/ 157 h 392"/>
                <a:gd name="T28" fmla="*/ 0 w 404"/>
                <a:gd name="T29" fmla="*/ 157 h 392"/>
                <a:gd name="T30" fmla="*/ 0 w 404"/>
                <a:gd name="T31" fmla="*/ 191 h 392"/>
                <a:gd name="T32" fmla="*/ 166 w 404"/>
                <a:gd name="T33" fmla="*/ 191 h 392"/>
                <a:gd name="T34" fmla="*/ 166 w 404"/>
                <a:gd name="T35" fmla="*/ 356 h 392"/>
                <a:gd name="T36" fmla="*/ 0 w 404"/>
                <a:gd name="T37" fmla="*/ 356 h 392"/>
                <a:gd name="T38" fmla="*/ 0 w 404"/>
                <a:gd name="T39" fmla="*/ 392 h 392"/>
                <a:gd name="T40" fmla="*/ 404 w 404"/>
                <a:gd name="T41" fmla="*/ 392 h 392"/>
                <a:gd name="T42" fmla="*/ 404 w 404"/>
                <a:gd name="T43" fmla="*/ 356 h 392"/>
                <a:gd name="T44" fmla="*/ 236 w 404"/>
                <a:gd name="T45" fmla="*/ 356 h 392"/>
                <a:gd name="T46" fmla="*/ 236 w 404"/>
                <a:gd name="T47" fmla="*/ 191 h 392"/>
                <a:gd name="T48" fmla="*/ 404 w 404"/>
                <a:gd name="T49" fmla="*/ 191 h 392"/>
                <a:gd name="T50" fmla="*/ 404 w 404"/>
                <a:gd name="T51" fmla="*/ 157 h 392"/>
                <a:gd name="T52" fmla="*/ 236 w 404"/>
                <a:gd name="T53" fmla="*/ 157 h 392"/>
                <a:gd name="T54" fmla="*/ 236 w 404"/>
                <a:gd name="T55" fmla="*/ 60 h 392"/>
                <a:gd name="T56" fmla="*/ 404 w 404"/>
                <a:gd name="T57" fmla="*/ 6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92">
                  <a:moveTo>
                    <a:pt x="404" y="60"/>
                  </a:moveTo>
                  <a:lnTo>
                    <a:pt x="404" y="24"/>
                  </a:lnTo>
                  <a:lnTo>
                    <a:pt x="236" y="24"/>
                  </a:lnTo>
                  <a:lnTo>
                    <a:pt x="236" y="0"/>
                  </a:lnTo>
                  <a:lnTo>
                    <a:pt x="166" y="0"/>
                  </a:lnTo>
                  <a:lnTo>
                    <a:pt x="166" y="24"/>
                  </a:lnTo>
                  <a:lnTo>
                    <a:pt x="90" y="24"/>
                  </a:lnTo>
                  <a:lnTo>
                    <a:pt x="90" y="0"/>
                  </a:lnTo>
                  <a:lnTo>
                    <a:pt x="20" y="0"/>
                  </a:lnTo>
                  <a:lnTo>
                    <a:pt x="20" y="24"/>
                  </a:lnTo>
                  <a:lnTo>
                    <a:pt x="0" y="24"/>
                  </a:lnTo>
                  <a:lnTo>
                    <a:pt x="0" y="60"/>
                  </a:lnTo>
                  <a:lnTo>
                    <a:pt x="166" y="60"/>
                  </a:lnTo>
                  <a:lnTo>
                    <a:pt x="166" y="157"/>
                  </a:lnTo>
                  <a:lnTo>
                    <a:pt x="0" y="157"/>
                  </a:lnTo>
                  <a:lnTo>
                    <a:pt x="0" y="191"/>
                  </a:lnTo>
                  <a:lnTo>
                    <a:pt x="166" y="191"/>
                  </a:lnTo>
                  <a:lnTo>
                    <a:pt x="166" y="356"/>
                  </a:lnTo>
                  <a:lnTo>
                    <a:pt x="0" y="356"/>
                  </a:lnTo>
                  <a:lnTo>
                    <a:pt x="0" y="392"/>
                  </a:lnTo>
                  <a:lnTo>
                    <a:pt x="404" y="392"/>
                  </a:lnTo>
                  <a:lnTo>
                    <a:pt x="404" y="356"/>
                  </a:lnTo>
                  <a:lnTo>
                    <a:pt x="236" y="356"/>
                  </a:lnTo>
                  <a:lnTo>
                    <a:pt x="236" y="191"/>
                  </a:lnTo>
                  <a:lnTo>
                    <a:pt x="404" y="191"/>
                  </a:lnTo>
                  <a:lnTo>
                    <a:pt x="404" y="157"/>
                  </a:lnTo>
                  <a:lnTo>
                    <a:pt x="236" y="157"/>
                  </a:lnTo>
                  <a:lnTo>
                    <a:pt x="236" y="60"/>
                  </a:lnTo>
                  <a:lnTo>
                    <a:pt x="404" y="6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2" name="Freeform 49"/>
            <p:cNvSpPr/>
            <p:nvPr userDrawn="1"/>
          </p:nvSpPr>
          <p:spPr bwMode="auto">
            <a:xfrm>
              <a:off x="4974" y="1840"/>
              <a:ext cx="169" cy="395"/>
            </a:xfrm>
            <a:custGeom>
              <a:avLst/>
              <a:gdLst>
                <a:gd name="T0" fmla="*/ 169 w 169"/>
                <a:gd name="T1" fmla="*/ 60 h 395"/>
                <a:gd name="T2" fmla="*/ 169 w 169"/>
                <a:gd name="T3" fmla="*/ 30 h 395"/>
                <a:gd name="T4" fmla="*/ 127 w 169"/>
                <a:gd name="T5" fmla="*/ 30 h 395"/>
                <a:gd name="T6" fmla="*/ 127 w 169"/>
                <a:gd name="T7" fmla="*/ 0 h 395"/>
                <a:gd name="T8" fmla="*/ 68 w 169"/>
                <a:gd name="T9" fmla="*/ 0 h 395"/>
                <a:gd name="T10" fmla="*/ 68 w 169"/>
                <a:gd name="T11" fmla="*/ 30 h 395"/>
                <a:gd name="T12" fmla="*/ 46 w 169"/>
                <a:gd name="T13" fmla="*/ 30 h 395"/>
                <a:gd name="T14" fmla="*/ 46 w 169"/>
                <a:gd name="T15" fmla="*/ 6 h 395"/>
                <a:gd name="T16" fmla="*/ 0 w 169"/>
                <a:gd name="T17" fmla="*/ 6 h 395"/>
                <a:gd name="T18" fmla="*/ 0 w 169"/>
                <a:gd name="T19" fmla="*/ 30 h 395"/>
                <a:gd name="T20" fmla="*/ 0 w 169"/>
                <a:gd name="T21" fmla="*/ 34 h 395"/>
                <a:gd name="T22" fmla="*/ 0 w 169"/>
                <a:gd name="T23" fmla="*/ 60 h 395"/>
                <a:gd name="T24" fmla="*/ 68 w 169"/>
                <a:gd name="T25" fmla="*/ 60 h 395"/>
                <a:gd name="T26" fmla="*/ 68 w 169"/>
                <a:gd name="T27" fmla="*/ 159 h 395"/>
                <a:gd name="T28" fmla="*/ 0 w 169"/>
                <a:gd name="T29" fmla="*/ 159 h 395"/>
                <a:gd name="T30" fmla="*/ 0 w 169"/>
                <a:gd name="T31" fmla="*/ 195 h 395"/>
                <a:gd name="T32" fmla="*/ 68 w 169"/>
                <a:gd name="T33" fmla="*/ 195 h 395"/>
                <a:gd name="T34" fmla="*/ 68 w 169"/>
                <a:gd name="T35" fmla="*/ 395 h 395"/>
                <a:gd name="T36" fmla="*/ 127 w 169"/>
                <a:gd name="T37" fmla="*/ 395 h 395"/>
                <a:gd name="T38" fmla="*/ 127 w 169"/>
                <a:gd name="T39" fmla="*/ 195 h 395"/>
                <a:gd name="T40" fmla="*/ 169 w 169"/>
                <a:gd name="T41" fmla="*/ 195 h 395"/>
                <a:gd name="T42" fmla="*/ 169 w 169"/>
                <a:gd name="T43" fmla="*/ 159 h 395"/>
                <a:gd name="T44" fmla="*/ 127 w 169"/>
                <a:gd name="T45" fmla="*/ 159 h 395"/>
                <a:gd name="T46" fmla="*/ 127 w 169"/>
                <a:gd name="T47" fmla="*/ 60 h 395"/>
                <a:gd name="T48" fmla="*/ 169 w 169"/>
                <a:gd name="T49" fmla="*/ 6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395">
                  <a:moveTo>
                    <a:pt x="169" y="60"/>
                  </a:moveTo>
                  <a:lnTo>
                    <a:pt x="169" y="30"/>
                  </a:lnTo>
                  <a:lnTo>
                    <a:pt x="127" y="30"/>
                  </a:lnTo>
                  <a:lnTo>
                    <a:pt x="127" y="0"/>
                  </a:lnTo>
                  <a:lnTo>
                    <a:pt x="68" y="0"/>
                  </a:lnTo>
                  <a:lnTo>
                    <a:pt x="68" y="30"/>
                  </a:lnTo>
                  <a:lnTo>
                    <a:pt x="46" y="30"/>
                  </a:lnTo>
                  <a:lnTo>
                    <a:pt x="46" y="6"/>
                  </a:lnTo>
                  <a:lnTo>
                    <a:pt x="0" y="6"/>
                  </a:lnTo>
                  <a:lnTo>
                    <a:pt x="0" y="30"/>
                  </a:lnTo>
                  <a:lnTo>
                    <a:pt x="0" y="34"/>
                  </a:lnTo>
                  <a:lnTo>
                    <a:pt x="0" y="60"/>
                  </a:lnTo>
                  <a:lnTo>
                    <a:pt x="68" y="60"/>
                  </a:lnTo>
                  <a:lnTo>
                    <a:pt x="68" y="159"/>
                  </a:lnTo>
                  <a:lnTo>
                    <a:pt x="0" y="159"/>
                  </a:lnTo>
                  <a:lnTo>
                    <a:pt x="0" y="195"/>
                  </a:lnTo>
                  <a:lnTo>
                    <a:pt x="68" y="195"/>
                  </a:lnTo>
                  <a:lnTo>
                    <a:pt x="68" y="395"/>
                  </a:lnTo>
                  <a:lnTo>
                    <a:pt x="127" y="395"/>
                  </a:lnTo>
                  <a:lnTo>
                    <a:pt x="127" y="195"/>
                  </a:lnTo>
                  <a:lnTo>
                    <a:pt x="169" y="195"/>
                  </a:lnTo>
                  <a:lnTo>
                    <a:pt x="169" y="159"/>
                  </a:lnTo>
                  <a:lnTo>
                    <a:pt x="127" y="159"/>
                  </a:lnTo>
                  <a:lnTo>
                    <a:pt x="127" y="60"/>
                  </a:lnTo>
                  <a:lnTo>
                    <a:pt x="169" y="6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3" name="Freeform 50"/>
            <p:cNvSpPr/>
            <p:nvPr userDrawn="1"/>
          </p:nvSpPr>
          <p:spPr bwMode="auto">
            <a:xfrm>
              <a:off x="5149" y="1840"/>
              <a:ext cx="262" cy="395"/>
            </a:xfrm>
            <a:custGeom>
              <a:avLst/>
              <a:gdLst>
                <a:gd name="T0" fmla="*/ 86 w 262"/>
                <a:gd name="T1" fmla="*/ 24 h 395"/>
                <a:gd name="T2" fmla="*/ 94 w 262"/>
                <a:gd name="T3" fmla="*/ 0 h 395"/>
                <a:gd name="T4" fmla="*/ 32 w 262"/>
                <a:gd name="T5" fmla="*/ 0 h 395"/>
                <a:gd name="T6" fmla="*/ 22 w 262"/>
                <a:gd name="T7" fmla="*/ 24 h 395"/>
                <a:gd name="T8" fmla="*/ 22 w 262"/>
                <a:gd name="T9" fmla="*/ 24 h 395"/>
                <a:gd name="T10" fmla="*/ 22 w 262"/>
                <a:gd name="T11" fmla="*/ 24 h 395"/>
                <a:gd name="T12" fmla="*/ 0 w 262"/>
                <a:gd name="T13" fmla="*/ 74 h 395"/>
                <a:gd name="T14" fmla="*/ 64 w 262"/>
                <a:gd name="T15" fmla="*/ 74 h 395"/>
                <a:gd name="T16" fmla="*/ 70 w 262"/>
                <a:gd name="T17" fmla="*/ 60 h 395"/>
                <a:gd name="T18" fmla="*/ 192 w 262"/>
                <a:gd name="T19" fmla="*/ 60 h 395"/>
                <a:gd name="T20" fmla="*/ 192 w 262"/>
                <a:gd name="T21" fmla="*/ 360 h 395"/>
                <a:gd name="T22" fmla="*/ 142 w 262"/>
                <a:gd name="T23" fmla="*/ 360 h 395"/>
                <a:gd name="T24" fmla="*/ 142 w 262"/>
                <a:gd name="T25" fmla="*/ 395 h 395"/>
                <a:gd name="T26" fmla="*/ 236 w 262"/>
                <a:gd name="T27" fmla="*/ 395 h 395"/>
                <a:gd name="T28" fmla="*/ 236 w 262"/>
                <a:gd name="T29" fmla="*/ 395 h 395"/>
                <a:gd name="T30" fmla="*/ 242 w 262"/>
                <a:gd name="T31" fmla="*/ 392 h 395"/>
                <a:gd name="T32" fmla="*/ 248 w 262"/>
                <a:gd name="T33" fmla="*/ 388 h 395"/>
                <a:gd name="T34" fmla="*/ 256 w 262"/>
                <a:gd name="T35" fmla="*/ 376 h 395"/>
                <a:gd name="T36" fmla="*/ 260 w 262"/>
                <a:gd name="T37" fmla="*/ 366 h 395"/>
                <a:gd name="T38" fmla="*/ 262 w 262"/>
                <a:gd name="T39" fmla="*/ 360 h 395"/>
                <a:gd name="T40" fmla="*/ 262 w 262"/>
                <a:gd name="T41" fmla="*/ 60 h 395"/>
                <a:gd name="T42" fmla="*/ 262 w 262"/>
                <a:gd name="T43" fmla="*/ 28 h 395"/>
                <a:gd name="T44" fmla="*/ 262 w 262"/>
                <a:gd name="T45" fmla="*/ 24 h 395"/>
                <a:gd name="T46" fmla="*/ 86 w 262"/>
                <a:gd name="T47" fmla="*/ 2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395">
                  <a:moveTo>
                    <a:pt x="86" y="24"/>
                  </a:moveTo>
                  <a:lnTo>
                    <a:pt x="94" y="0"/>
                  </a:lnTo>
                  <a:lnTo>
                    <a:pt x="32" y="0"/>
                  </a:lnTo>
                  <a:lnTo>
                    <a:pt x="22" y="24"/>
                  </a:lnTo>
                  <a:lnTo>
                    <a:pt x="22" y="24"/>
                  </a:lnTo>
                  <a:lnTo>
                    <a:pt x="22" y="24"/>
                  </a:lnTo>
                  <a:lnTo>
                    <a:pt x="0" y="74"/>
                  </a:lnTo>
                  <a:lnTo>
                    <a:pt x="64" y="74"/>
                  </a:lnTo>
                  <a:lnTo>
                    <a:pt x="70" y="60"/>
                  </a:lnTo>
                  <a:lnTo>
                    <a:pt x="192" y="60"/>
                  </a:lnTo>
                  <a:lnTo>
                    <a:pt x="192" y="360"/>
                  </a:lnTo>
                  <a:lnTo>
                    <a:pt x="142" y="360"/>
                  </a:lnTo>
                  <a:lnTo>
                    <a:pt x="142" y="395"/>
                  </a:lnTo>
                  <a:lnTo>
                    <a:pt x="236" y="395"/>
                  </a:lnTo>
                  <a:lnTo>
                    <a:pt x="236" y="395"/>
                  </a:lnTo>
                  <a:lnTo>
                    <a:pt x="242" y="392"/>
                  </a:lnTo>
                  <a:lnTo>
                    <a:pt x="248" y="388"/>
                  </a:lnTo>
                  <a:lnTo>
                    <a:pt x="256" y="376"/>
                  </a:lnTo>
                  <a:lnTo>
                    <a:pt x="260" y="366"/>
                  </a:lnTo>
                  <a:lnTo>
                    <a:pt x="262" y="360"/>
                  </a:lnTo>
                  <a:lnTo>
                    <a:pt x="262" y="60"/>
                  </a:lnTo>
                  <a:lnTo>
                    <a:pt x="262" y="28"/>
                  </a:lnTo>
                  <a:lnTo>
                    <a:pt x="262" y="24"/>
                  </a:lnTo>
                  <a:lnTo>
                    <a:pt x="86" y="24"/>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4" name="Freeform 51"/>
            <p:cNvSpPr/>
            <p:nvPr userDrawn="1"/>
          </p:nvSpPr>
          <p:spPr bwMode="auto">
            <a:xfrm>
              <a:off x="2676" y="2037"/>
              <a:ext cx="338" cy="248"/>
            </a:xfrm>
            <a:custGeom>
              <a:avLst/>
              <a:gdLst>
                <a:gd name="T0" fmla="*/ 44 w 338"/>
                <a:gd name="T1" fmla="*/ 248 h 248"/>
                <a:gd name="T2" fmla="*/ 44 w 338"/>
                <a:gd name="T3" fmla="*/ 248 h 248"/>
                <a:gd name="T4" fmla="*/ 124 w 338"/>
                <a:gd name="T5" fmla="*/ 246 h 248"/>
                <a:gd name="T6" fmla="*/ 204 w 338"/>
                <a:gd name="T7" fmla="*/ 246 h 248"/>
                <a:gd name="T8" fmla="*/ 204 w 338"/>
                <a:gd name="T9" fmla="*/ 246 h 248"/>
                <a:gd name="T10" fmla="*/ 226 w 338"/>
                <a:gd name="T11" fmla="*/ 246 h 248"/>
                <a:gd name="T12" fmla="*/ 244 w 338"/>
                <a:gd name="T13" fmla="*/ 242 h 248"/>
                <a:gd name="T14" fmla="*/ 262 w 338"/>
                <a:gd name="T15" fmla="*/ 234 h 248"/>
                <a:gd name="T16" fmla="*/ 276 w 338"/>
                <a:gd name="T17" fmla="*/ 226 h 248"/>
                <a:gd name="T18" fmla="*/ 288 w 338"/>
                <a:gd name="T19" fmla="*/ 212 h 248"/>
                <a:gd name="T20" fmla="*/ 298 w 338"/>
                <a:gd name="T21" fmla="*/ 198 h 248"/>
                <a:gd name="T22" fmla="*/ 304 w 338"/>
                <a:gd name="T23" fmla="*/ 181 h 248"/>
                <a:gd name="T24" fmla="*/ 310 w 338"/>
                <a:gd name="T25" fmla="*/ 159 h 248"/>
                <a:gd name="T26" fmla="*/ 310 w 338"/>
                <a:gd name="T27" fmla="*/ 159 h 248"/>
                <a:gd name="T28" fmla="*/ 338 w 338"/>
                <a:gd name="T29" fmla="*/ 6 h 248"/>
                <a:gd name="T30" fmla="*/ 338 w 338"/>
                <a:gd name="T31" fmla="*/ 6 h 248"/>
                <a:gd name="T32" fmla="*/ 284 w 338"/>
                <a:gd name="T33" fmla="*/ 2 h 248"/>
                <a:gd name="T34" fmla="*/ 232 w 338"/>
                <a:gd name="T35" fmla="*/ 0 h 248"/>
                <a:gd name="T36" fmla="*/ 232 w 338"/>
                <a:gd name="T37" fmla="*/ 0 h 248"/>
                <a:gd name="T38" fmla="*/ 168 w 338"/>
                <a:gd name="T39" fmla="*/ 0 h 248"/>
                <a:gd name="T40" fmla="*/ 120 w 338"/>
                <a:gd name="T41" fmla="*/ 0 h 248"/>
                <a:gd name="T42" fmla="*/ 102 w 338"/>
                <a:gd name="T43" fmla="*/ 0 h 248"/>
                <a:gd name="T44" fmla="*/ 86 w 338"/>
                <a:gd name="T45" fmla="*/ 4 h 248"/>
                <a:gd name="T46" fmla="*/ 72 w 338"/>
                <a:gd name="T47" fmla="*/ 8 h 248"/>
                <a:gd name="T48" fmla="*/ 60 w 338"/>
                <a:gd name="T49" fmla="*/ 14 h 248"/>
                <a:gd name="T50" fmla="*/ 50 w 338"/>
                <a:gd name="T51" fmla="*/ 22 h 248"/>
                <a:gd name="T52" fmla="*/ 42 w 338"/>
                <a:gd name="T53" fmla="*/ 36 h 248"/>
                <a:gd name="T54" fmla="*/ 34 w 338"/>
                <a:gd name="T55" fmla="*/ 50 h 248"/>
                <a:gd name="T56" fmla="*/ 28 w 338"/>
                <a:gd name="T57" fmla="*/ 69 h 248"/>
                <a:gd name="T58" fmla="*/ 22 w 338"/>
                <a:gd name="T59" fmla="*/ 93 h 248"/>
                <a:gd name="T60" fmla="*/ 16 w 338"/>
                <a:gd name="T61" fmla="*/ 123 h 248"/>
                <a:gd name="T62" fmla="*/ 2 w 338"/>
                <a:gd name="T63" fmla="*/ 196 h 248"/>
                <a:gd name="T64" fmla="*/ 2 w 338"/>
                <a:gd name="T65" fmla="*/ 196 h 248"/>
                <a:gd name="T66" fmla="*/ 0 w 338"/>
                <a:gd name="T67" fmla="*/ 210 h 248"/>
                <a:gd name="T68" fmla="*/ 0 w 338"/>
                <a:gd name="T69" fmla="*/ 220 h 248"/>
                <a:gd name="T70" fmla="*/ 2 w 338"/>
                <a:gd name="T71" fmla="*/ 230 h 248"/>
                <a:gd name="T72" fmla="*/ 6 w 338"/>
                <a:gd name="T73" fmla="*/ 238 h 248"/>
                <a:gd name="T74" fmla="*/ 12 w 338"/>
                <a:gd name="T75" fmla="*/ 242 h 248"/>
                <a:gd name="T76" fmla="*/ 20 w 338"/>
                <a:gd name="T77" fmla="*/ 246 h 248"/>
                <a:gd name="T78" fmla="*/ 30 w 338"/>
                <a:gd name="T79" fmla="*/ 248 h 248"/>
                <a:gd name="T80" fmla="*/ 44 w 338"/>
                <a:gd name="T81" fmla="*/ 248 h 248"/>
                <a:gd name="T82" fmla="*/ 44 w 338"/>
                <a:gd name="T83"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 h="248">
                  <a:moveTo>
                    <a:pt x="44" y="248"/>
                  </a:moveTo>
                  <a:lnTo>
                    <a:pt x="44" y="248"/>
                  </a:lnTo>
                  <a:lnTo>
                    <a:pt x="124" y="246"/>
                  </a:lnTo>
                  <a:lnTo>
                    <a:pt x="204" y="246"/>
                  </a:lnTo>
                  <a:lnTo>
                    <a:pt x="204" y="246"/>
                  </a:lnTo>
                  <a:lnTo>
                    <a:pt x="226" y="246"/>
                  </a:lnTo>
                  <a:lnTo>
                    <a:pt x="244" y="242"/>
                  </a:lnTo>
                  <a:lnTo>
                    <a:pt x="262" y="234"/>
                  </a:lnTo>
                  <a:lnTo>
                    <a:pt x="276" y="226"/>
                  </a:lnTo>
                  <a:lnTo>
                    <a:pt x="288" y="212"/>
                  </a:lnTo>
                  <a:lnTo>
                    <a:pt x="298" y="198"/>
                  </a:lnTo>
                  <a:lnTo>
                    <a:pt x="304" y="181"/>
                  </a:lnTo>
                  <a:lnTo>
                    <a:pt x="310" y="159"/>
                  </a:lnTo>
                  <a:lnTo>
                    <a:pt x="310" y="159"/>
                  </a:lnTo>
                  <a:lnTo>
                    <a:pt x="338" y="6"/>
                  </a:lnTo>
                  <a:lnTo>
                    <a:pt x="338" y="6"/>
                  </a:lnTo>
                  <a:lnTo>
                    <a:pt x="284" y="2"/>
                  </a:lnTo>
                  <a:lnTo>
                    <a:pt x="232" y="0"/>
                  </a:lnTo>
                  <a:lnTo>
                    <a:pt x="232" y="0"/>
                  </a:lnTo>
                  <a:lnTo>
                    <a:pt x="168" y="0"/>
                  </a:lnTo>
                  <a:lnTo>
                    <a:pt x="120" y="0"/>
                  </a:lnTo>
                  <a:lnTo>
                    <a:pt x="102" y="0"/>
                  </a:lnTo>
                  <a:lnTo>
                    <a:pt x="86" y="4"/>
                  </a:lnTo>
                  <a:lnTo>
                    <a:pt x="72" y="8"/>
                  </a:lnTo>
                  <a:lnTo>
                    <a:pt x="60" y="14"/>
                  </a:lnTo>
                  <a:lnTo>
                    <a:pt x="50" y="22"/>
                  </a:lnTo>
                  <a:lnTo>
                    <a:pt x="42" y="36"/>
                  </a:lnTo>
                  <a:lnTo>
                    <a:pt x="34" y="50"/>
                  </a:lnTo>
                  <a:lnTo>
                    <a:pt x="28" y="69"/>
                  </a:lnTo>
                  <a:lnTo>
                    <a:pt x="22" y="93"/>
                  </a:lnTo>
                  <a:lnTo>
                    <a:pt x="16" y="123"/>
                  </a:lnTo>
                  <a:lnTo>
                    <a:pt x="2" y="196"/>
                  </a:lnTo>
                  <a:lnTo>
                    <a:pt x="2" y="196"/>
                  </a:lnTo>
                  <a:lnTo>
                    <a:pt x="0" y="210"/>
                  </a:lnTo>
                  <a:lnTo>
                    <a:pt x="0" y="220"/>
                  </a:lnTo>
                  <a:lnTo>
                    <a:pt x="2" y="230"/>
                  </a:lnTo>
                  <a:lnTo>
                    <a:pt x="6" y="238"/>
                  </a:lnTo>
                  <a:lnTo>
                    <a:pt x="12" y="242"/>
                  </a:lnTo>
                  <a:lnTo>
                    <a:pt x="20" y="246"/>
                  </a:lnTo>
                  <a:lnTo>
                    <a:pt x="30" y="248"/>
                  </a:lnTo>
                  <a:lnTo>
                    <a:pt x="44" y="248"/>
                  </a:lnTo>
                  <a:lnTo>
                    <a:pt x="44" y="248"/>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5" name="Freeform 52"/>
            <p:cNvSpPr/>
            <p:nvPr userDrawn="1"/>
          </p:nvSpPr>
          <p:spPr bwMode="auto">
            <a:xfrm>
              <a:off x="3014" y="2041"/>
              <a:ext cx="0" cy="2"/>
            </a:xfrm>
            <a:custGeom>
              <a:avLst/>
              <a:gdLst>
                <a:gd name="T0" fmla="*/ 0 h 2"/>
                <a:gd name="T1" fmla="*/ 0 h 2"/>
                <a:gd name="T2" fmla="*/ 2 h 2"/>
                <a:gd name="T3" fmla="*/ 2 h 2"/>
                <a:gd name="T4" fmla="*/ 2 h 2"/>
                <a:gd name="T5" fmla="*/ 2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2"/>
                  </a:lnTo>
                  <a:lnTo>
                    <a:pt x="0" y="2"/>
                  </a:lnTo>
                  <a:lnTo>
                    <a:pt x="0" y="2"/>
                  </a:lnTo>
                  <a:lnTo>
                    <a:pt x="0" y="2"/>
                  </a:lnTo>
                  <a:lnTo>
                    <a:pt x="0" y="0"/>
                  </a:lnTo>
                  <a:lnTo>
                    <a:pt x="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6" name="Freeform 53"/>
            <p:cNvSpPr/>
            <p:nvPr userDrawn="1"/>
          </p:nvSpPr>
          <p:spPr bwMode="auto">
            <a:xfrm>
              <a:off x="2235" y="1723"/>
              <a:ext cx="1210" cy="874"/>
            </a:xfrm>
            <a:custGeom>
              <a:avLst/>
              <a:gdLst>
                <a:gd name="T0" fmla="*/ 1107 w 1210"/>
                <a:gd name="T1" fmla="*/ 2 h 874"/>
                <a:gd name="T2" fmla="*/ 787 w 1210"/>
                <a:gd name="T3" fmla="*/ 2 h 874"/>
                <a:gd name="T4" fmla="*/ 787 w 1210"/>
                <a:gd name="T5" fmla="*/ 0 h 874"/>
                <a:gd name="T6" fmla="*/ 431 w 1210"/>
                <a:gd name="T7" fmla="*/ 2 h 874"/>
                <a:gd name="T8" fmla="*/ 342 w 1210"/>
                <a:gd name="T9" fmla="*/ 12 h 874"/>
                <a:gd name="T10" fmla="*/ 266 w 1210"/>
                <a:gd name="T11" fmla="*/ 42 h 874"/>
                <a:gd name="T12" fmla="*/ 202 w 1210"/>
                <a:gd name="T13" fmla="*/ 89 h 874"/>
                <a:gd name="T14" fmla="*/ 154 w 1210"/>
                <a:gd name="T15" fmla="*/ 153 h 874"/>
                <a:gd name="T16" fmla="*/ 120 w 1210"/>
                <a:gd name="T17" fmla="*/ 232 h 874"/>
                <a:gd name="T18" fmla="*/ 92 w 1210"/>
                <a:gd name="T19" fmla="*/ 375 h 874"/>
                <a:gd name="T20" fmla="*/ 0 w 1210"/>
                <a:gd name="T21" fmla="*/ 872 h 874"/>
                <a:gd name="T22" fmla="*/ 158 w 1210"/>
                <a:gd name="T23" fmla="*/ 874 h 874"/>
                <a:gd name="T24" fmla="*/ 224 w 1210"/>
                <a:gd name="T25" fmla="*/ 872 h 874"/>
                <a:gd name="T26" fmla="*/ 280 w 1210"/>
                <a:gd name="T27" fmla="*/ 522 h 874"/>
                <a:gd name="T28" fmla="*/ 320 w 1210"/>
                <a:gd name="T29" fmla="*/ 320 h 874"/>
                <a:gd name="T30" fmla="*/ 338 w 1210"/>
                <a:gd name="T31" fmla="*/ 274 h 874"/>
                <a:gd name="T32" fmla="*/ 364 w 1210"/>
                <a:gd name="T33" fmla="*/ 236 h 874"/>
                <a:gd name="T34" fmla="*/ 398 w 1210"/>
                <a:gd name="T35" fmla="*/ 207 h 874"/>
                <a:gd name="T36" fmla="*/ 441 w 1210"/>
                <a:gd name="T37" fmla="*/ 189 h 874"/>
                <a:gd name="T38" fmla="*/ 491 w 1210"/>
                <a:gd name="T39" fmla="*/ 183 h 874"/>
                <a:gd name="T40" fmla="*/ 703 w 1210"/>
                <a:gd name="T41" fmla="*/ 179 h 874"/>
                <a:gd name="T42" fmla="*/ 927 w 1210"/>
                <a:gd name="T43" fmla="*/ 181 h 874"/>
                <a:gd name="T44" fmla="*/ 951 w 1210"/>
                <a:gd name="T45" fmla="*/ 189 h 874"/>
                <a:gd name="T46" fmla="*/ 955 w 1210"/>
                <a:gd name="T47" fmla="*/ 213 h 874"/>
                <a:gd name="T48" fmla="*/ 939 w 1210"/>
                <a:gd name="T49" fmla="*/ 304 h 874"/>
                <a:gd name="T50" fmla="*/ 897 w 1210"/>
                <a:gd name="T51" fmla="*/ 542 h 874"/>
                <a:gd name="T52" fmla="*/ 881 w 1210"/>
                <a:gd name="T53" fmla="*/ 588 h 874"/>
                <a:gd name="T54" fmla="*/ 857 w 1210"/>
                <a:gd name="T55" fmla="*/ 628 h 874"/>
                <a:gd name="T56" fmla="*/ 823 w 1210"/>
                <a:gd name="T57" fmla="*/ 657 h 874"/>
                <a:gd name="T58" fmla="*/ 781 w 1210"/>
                <a:gd name="T59" fmla="*/ 679 h 874"/>
                <a:gd name="T60" fmla="*/ 733 w 1210"/>
                <a:gd name="T61" fmla="*/ 691 h 874"/>
                <a:gd name="T62" fmla="*/ 633 w 1210"/>
                <a:gd name="T63" fmla="*/ 693 h 874"/>
                <a:gd name="T64" fmla="*/ 633 w 1210"/>
                <a:gd name="T65" fmla="*/ 693 h 874"/>
                <a:gd name="T66" fmla="*/ 509 w 1210"/>
                <a:gd name="T67" fmla="*/ 693 h 874"/>
                <a:gd name="T68" fmla="*/ 423 w 1210"/>
                <a:gd name="T69" fmla="*/ 872 h 874"/>
                <a:gd name="T70" fmla="*/ 437 w 1210"/>
                <a:gd name="T71" fmla="*/ 872 h 874"/>
                <a:gd name="T72" fmla="*/ 633 w 1210"/>
                <a:gd name="T73" fmla="*/ 872 h 874"/>
                <a:gd name="T74" fmla="*/ 781 w 1210"/>
                <a:gd name="T75" fmla="*/ 872 h 874"/>
                <a:gd name="T76" fmla="*/ 871 w 1210"/>
                <a:gd name="T77" fmla="*/ 860 h 874"/>
                <a:gd name="T78" fmla="*/ 949 w 1210"/>
                <a:gd name="T79" fmla="*/ 830 h 874"/>
                <a:gd name="T80" fmla="*/ 1013 w 1210"/>
                <a:gd name="T81" fmla="*/ 781 h 874"/>
                <a:gd name="T82" fmla="*/ 1061 w 1210"/>
                <a:gd name="T83" fmla="*/ 715 h 874"/>
                <a:gd name="T84" fmla="*/ 1095 w 1210"/>
                <a:gd name="T85" fmla="*/ 632 h 874"/>
                <a:gd name="T86" fmla="*/ 1149 w 1210"/>
                <a:gd name="T87" fmla="*/ 334 h 874"/>
                <a:gd name="T88" fmla="*/ 1199 w 1210"/>
                <a:gd name="T89" fmla="*/ 6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0" h="874">
                  <a:moveTo>
                    <a:pt x="1210" y="0"/>
                  </a:moveTo>
                  <a:lnTo>
                    <a:pt x="1107" y="0"/>
                  </a:lnTo>
                  <a:lnTo>
                    <a:pt x="1107" y="2"/>
                  </a:lnTo>
                  <a:lnTo>
                    <a:pt x="1107" y="2"/>
                  </a:lnTo>
                  <a:lnTo>
                    <a:pt x="947" y="2"/>
                  </a:lnTo>
                  <a:lnTo>
                    <a:pt x="787" y="2"/>
                  </a:lnTo>
                  <a:lnTo>
                    <a:pt x="787" y="2"/>
                  </a:lnTo>
                  <a:lnTo>
                    <a:pt x="787" y="0"/>
                  </a:lnTo>
                  <a:lnTo>
                    <a:pt x="787" y="0"/>
                  </a:lnTo>
                  <a:lnTo>
                    <a:pt x="609" y="0"/>
                  </a:lnTo>
                  <a:lnTo>
                    <a:pt x="431" y="2"/>
                  </a:lnTo>
                  <a:lnTo>
                    <a:pt x="431" y="2"/>
                  </a:lnTo>
                  <a:lnTo>
                    <a:pt x="400" y="2"/>
                  </a:lnTo>
                  <a:lnTo>
                    <a:pt x="372" y="6"/>
                  </a:lnTo>
                  <a:lnTo>
                    <a:pt x="342" y="12"/>
                  </a:lnTo>
                  <a:lnTo>
                    <a:pt x="316" y="20"/>
                  </a:lnTo>
                  <a:lnTo>
                    <a:pt x="290" y="30"/>
                  </a:lnTo>
                  <a:lnTo>
                    <a:pt x="266" y="42"/>
                  </a:lnTo>
                  <a:lnTo>
                    <a:pt x="244" y="56"/>
                  </a:lnTo>
                  <a:lnTo>
                    <a:pt x="222" y="72"/>
                  </a:lnTo>
                  <a:lnTo>
                    <a:pt x="202" y="89"/>
                  </a:lnTo>
                  <a:lnTo>
                    <a:pt x="184" y="109"/>
                  </a:lnTo>
                  <a:lnTo>
                    <a:pt x="168" y="131"/>
                  </a:lnTo>
                  <a:lnTo>
                    <a:pt x="154" y="153"/>
                  </a:lnTo>
                  <a:lnTo>
                    <a:pt x="140" y="179"/>
                  </a:lnTo>
                  <a:lnTo>
                    <a:pt x="130" y="205"/>
                  </a:lnTo>
                  <a:lnTo>
                    <a:pt x="120" y="232"/>
                  </a:lnTo>
                  <a:lnTo>
                    <a:pt x="114" y="262"/>
                  </a:lnTo>
                  <a:lnTo>
                    <a:pt x="114" y="262"/>
                  </a:lnTo>
                  <a:lnTo>
                    <a:pt x="92" y="375"/>
                  </a:lnTo>
                  <a:lnTo>
                    <a:pt x="72" y="491"/>
                  </a:lnTo>
                  <a:lnTo>
                    <a:pt x="32" y="721"/>
                  </a:lnTo>
                  <a:lnTo>
                    <a:pt x="0" y="872"/>
                  </a:lnTo>
                  <a:lnTo>
                    <a:pt x="116" y="872"/>
                  </a:lnTo>
                  <a:lnTo>
                    <a:pt x="116" y="872"/>
                  </a:lnTo>
                  <a:lnTo>
                    <a:pt x="158" y="874"/>
                  </a:lnTo>
                  <a:lnTo>
                    <a:pt x="158" y="874"/>
                  </a:lnTo>
                  <a:lnTo>
                    <a:pt x="176" y="872"/>
                  </a:lnTo>
                  <a:lnTo>
                    <a:pt x="224" y="872"/>
                  </a:lnTo>
                  <a:lnTo>
                    <a:pt x="248" y="709"/>
                  </a:lnTo>
                  <a:lnTo>
                    <a:pt x="248" y="709"/>
                  </a:lnTo>
                  <a:lnTo>
                    <a:pt x="280" y="522"/>
                  </a:lnTo>
                  <a:lnTo>
                    <a:pt x="316" y="338"/>
                  </a:lnTo>
                  <a:lnTo>
                    <a:pt x="316" y="338"/>
                  </a:lnTo>
                  <a:lnTo>
                    <a:pt x="320" y="320"/>
                  </a:lnTo>
                  <a:lnTo>
                    <a:pt x="324" y="304"/>
                  </a:lnTo>
                  <a:lnTo>
                    <a:pt x="330" y="288"/>
                  </a:lnTo>
                  <a:lnTo>
                    <a:pt x="338" y="274"/>
                  </a:lnTo>
                  <a:lnTo>
                    <a:pt x="346" y="260"/>
                  </a:lnTo>
                  <a:lnTo>
                    <a:pt x="354" y="246"/>
                  </a:lnTo>
                  <a:lnTo>
                    <a:pt x="364" y="236"/>
                  </a:lnTo>
                  <a:lnTo>
                    <a:pt x="374" y="224"/>
                  </a:lnTo>
                  <a:lnTo>
                    <a:pt x="386" y="215"/>
                  </a:lnTo>
                  <a:lnTo>
                    <a:pt x="398" y="207"/>
                  </a:lnTo>
                  <a:lnTo>
                    <a:pt x="413" y="201"/>
                  </a:lnTo>
                  <a:lnTo>
                    <a:pt x="427" y="195"/>
                  </a:lnTo>
                  <a:lnTo>
                    <a:pt x="441" y="189"/>
                  </a:lnTo>
                  <a:lnTo>
                    <a:pt x="457" y="185"/>
                  </a:lnTo>
                  <a:lnTo>
                    <a:pt x="473" y="183"/>
                  </a:lnTo>
                  <a:lnTo>
                    <a:pt x="491" y="183"/>
                  </a:lnTo>
                  <a:lnTo>
                    <a:pt x="491" y="183"/>
                  </a:lnTo>
                  <a:lnTo>
                    <a:pt x="597" y="181"/>
                  </a:lnTo>
                  <a:lnTo>
                    <a:pt x="703" y="179"/>
                  </a:lnTo>
                  <a:lnTo>
                    <a:pt x="917" y="181"/>
                  </a:lnTo>
                  <a:lnTo>
                    <a:pt x="917" y="181"/>
                  </a:lnTo>
                  <a:lnTo>
                    <a:pt x="927" y="181"/>
                  </a:lnTo>
                  <a:lnTo>
                    <a:pt x="937" y="183"/>
                  </a:lnTo>
                  <a:lnTo>
                    <a:pt x="945" y="185"/>
                  </a:lnTo>
                  <a:lnTo>
                    <a:pt x="951" y="189"/>
                  </a:lnTo>
                  <a:lnTo>
                    <a:pt x="953" y="195"/>
                  </a:lnTo>
                  <a:lnTo>
                    <a:pt x="955" y="203"/>
                  </a:lnTo>
                  <a:lnTo>
                    <a:pt x="955" y="213"/>
                  </a:lnTo>
                  <a:lnTo>
                    <a:pt x="953" y="224"/>
                  </a:lnTo>
                  <a:lnTo>
                    <a:pt x="953" y="224"/>
                  </a:lnTo>
                  <a:lnTo>
                    <a:pt x="939" y="304"/>
                  </a:lnTo>
                  <a:lnTo>
                    <a:pt x="925" y="383"/>
                  </a:lnTo>
                  <a:lnTo>
                    <a:pt x="897" y="542"/>
                  </a:lnTo>
                  <a:lnTo>
                    <a:pt x="897" y="542"/>
                  </a:lnTo>
                  <a:lnTo>
                    <a:pt x="893" y="558"/>
                  </a:lnTo>
                  <a:lnTo>
                    <a:pt x="889" y="574"/>
                  </a:lnTo>
                  <a:lnTo>
                    <a:pt x="881" y="588"/>
                  </a:lnTo>
                  <a:lnTo>
                    <a:pt x="875" y="602"/>
                  </a:lnTo>
                  <a:lnTo>
                    <a:pt x="867" y="616"/>
                  </a:lnTo>
                  <a:lnTo>
                    <a:pt x="857" y="628"/>
                  </a:lnTo>
                  <a:lnTo>
                    <a:pt x="845" y="640"/>
                  </a:lnTo>
                  <a:lnTo>
                    <a:pt x="835" y="650"/>
                  </a:lnTo>
                  <a:lnTo>
                    <a:pt x="823" y="657"/>
                  </a:lnTo>
                  <a:lnTo>
                    <a:pt x="809" y="667"/>
                  </a:lnTo>
                  <a:lnTo>
                    <a:pt x="795" y="673"/>
                  </a:lnTo>
                  <a:lnTo>
                    <a:pt x="781" y="679"/>
                  </a:lnTo>
                  <a:lnTo>
                    <a:pt x="765" y="685"/>
                  </a:lnTo>
                  <a:lnTo>
                    <a:pt x="749" y="689"/>
                  </a:lnTo>
                  <a:lnTo>
                    <a:pt x="733" y="691"/>
                  </a:lnTo>
                  <a:lnTo>
                    <a:pt x="717" y="691"/>
                  </a:lnTo>
                  <a:lnTo>
                    <a:pt x="717" y="691"/>
                  </a:lnTo>
                  <a:lnTo>
                    <a:pt x="633" y="693"/>
                  </a:lnTo>
                  <a:lnTo>
                    <a:pt x="633" y="693"/>
                  </a:lnTo>
                  <a:lnTo>
                    <a:pt x="633" y="693"/>
                  </a:lnTo>
                  <a:lnTo>
                    <a:pt x="633" y="693"/>
                  </a:lnTo>
                  <a:lnTo>
                    <a:pt x="551" y="693"/>
                  </a:lnTo>
                  <a:lnTo>
                    <a:pt x="551" y="693"/>
                  </a:lnTo>
                  <a:lnTo>
                    <a:pt x="509" y="693"/>
                  </a:lnTo>
                  <a:lnTo>
                    <a:pt x="425" y="693"/>
                  </a:lnTo>
                  <a:lnTo>
                    <a:pt x="380" y="872"/>
                  </a:lnTo>
                  <a:lnTo>
                    <a:pt x="423" y="872"/>
                  </a:lnTo>
                  <a:lnTo>
                    <a:pt x="423" y="872"/>
                  </a:lnTo>
                  <a:lnTo>
                    <a:pt x="437" y="872"/>
                  </a:lnTo>
                  <a:lnTo>
                    <a:pt x="437" y="872"/>
                  </a:lnTo>
                  <a:lnTo>
                    <a:pt x="515" y="872"/>
                  </a:lnTo>
                  <a:lnTo>
                    <a:pt x="633" y="872"/>
                  </a:lnTo>
                  <a:lnTo>
                    <a:pt x="633" y="872"/>
                  </a:lnTo>
                  <a:lnTo>
                    <a:pt x="633" y="872"/>
                  </a:lnTo>
                  <a:lnTo>
                    <a:pt x="781" y="872"/>
                  </a:lnTo>
                  <a:lnTo>
                    <a:pt x="781" y="872"/>
                  </a:lnTo>
                  <a:lnTo>
                    <a:pt x="811" y="870"/>
                  </a:lnTo>
                  <a:lnTo>
                    <a:pt x="841" y="866"/>
                  </a:lnTo>
                  <a:lnTo>
                    <a:pt x="871" y="860"/>
                  </a:lnTo>
                  <a:lnTo>
                    <a:pt x="899" y="852"/>
                  </a:lnTo>
                  <a:lnTo>
                    <a:pt x="925" y="842"/>
                  </a:lnTo>
                  <a:lnTo>
                    <a:pt x="949" y="830"/>
                  </a:lnTo>
                  <a:lnTo>
                    <a:pt x="971" y="814"/>
                  </a:lnTo>
                  <a:lnTo>
                    <a:pt x="993" y="799"/>
                  </a:lnTo>
                  <a:lnTo>
                    <a:pt x="1013" y="781"/>
                  </a:lnTo>
                  <a:lnTo>
                    <a:pt x="1031" y="761"/>
                  </a:lnTo>
                  <a:lnTo>
                    <a:pt x="1047" y="739"/>
                  </a:lnTo>
                  <a:lnTo>
                    <a:pt x="1061" y="715"/>
                  </a:lnTo>
                  <a:lnTo>
                    <a:pt x="1075" y="689"/>
                  </a:lnTo>
                  <a:lnTo>
                    <a:pt x="1085" y="661"/>
                  </a:lnTo>
                  <a:lnTo>
                    <a:pt x="1095" y="632"/>
                  </a:lnTo>
                  <a:lnTo>
                    <a:pt x="1101" y="602"/>
                  </a:lnTo>
                  <a:lnTo>
                    <a:pt x="1101" y="602"/>
                  </a:lnTo>
                  <a:lnTo>
                    <a:pt x="1149" y="334"/>
                  </a:lnTo>
                  <a:lnTo>
                    <a:pt x="1173" y="199"/>
                  </a:lnTo>
                  <a:lnTo>
                    <a:pt x="1199" y="66"/>
                  </a:lnTo>
                  <a:lnTo>
                    <a:pt x="1199" y="66"/>
                  </a:lnTo>
                  <a:lnTo>
                    <a:pt x="1201" y="42"/>
                  </a:lnTo>
                  <a:lnTo>
                    <a:pt x="121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2514" y="1562462"/>
            <a:ext cx="6398378" cy="4611167"/>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7617" y="1562462"/>
            <a:ext cx="4123788" cy="46196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a:xfrm>
            <a:off x="647616" y="6376006"/>
            <a:ext cx="4114264" cy="266934"/>
          </a:xfrm>
          <a:prstGeom prst="rect">
            <a:avLst/>
          </a:prstGeom>
        </p:spPr>
        <p:txBody>
          <a:bodyPr/>
          <a:lstStyle/>
          <a:p>
            <a:r>
              <a:rPr lang="en-US" dirty="0">
                <a:solidFill>
                  <a:prstClr val="black">
                    <a:tint val="75000"/>
                  </a:prstClr>
                </a:solidFill>
              </a:rPr>
              <a:t>Business Client, Project Name, </a:t>
            </a:r>
            <a:r>
              <a:rPr lang="en-US" dirty="0" err="1">
                <a:solidFill>
                  <a:prstClr val="black">
                    <a:tint val="75000"/>
                  </a:prstClr>
                </a:solidFill>
              </a:rPr>
              <a:t>etc</a:t>
            </a:r>
            <a:endParaRPr lang="en-US" dirty="0">
              <a:solidFill>
                <a:prstClr val="black">
                  <a:tint val="75000"/>
                </a:prstClr>
              </a:solidFill>
            </a:endParaRPr>
          </a:p>
        </p:txBody>
      </p:sp>
      <p:sp>
        <p:nvSpPr>
          <p:cNvPr id="8" name="Title 1"/>
          <p:cNvSpPr>
            <a:spLocks noGrp="1"/>
          </p:cNvSpPr>
          <p:nvPr>
            <p:ph type="title"/>
          </p:nvPr>
        </p:nvSpPr>
        <p:spPr>
          <a:xfrm>
            <a:off x="647616" y="266765"/>
            <a:ext cx="10933277" cy="660209"/>
          </a:xfrm>
        </p:spPr>
        <p:txBody>
          <a:bodyPr/>
          <a:lstStyle/>
          <a:p>
            <a:r>
              <a:rPr lang="en-US"/>
              <a:t>Click to edit Master title style</a:t>
            </a:r>
          </a:p>
        </p:txBody>
      </p:sp>
      <p:sp>
        <p:nvSpPr>
          <p:cNvPr id="10" name="Slide Number Placeholder 6"/>
          <p:cNvSpPr>
            <a:spLocks noGrp="1"/>
          </p:cNvSpPr>
          <p:nvPr>
            <p:ph type="sldNum" sz="quarter" idx="4"/>
          </p:nvPr>
        </p:nvSpPr>
        <p:spPr>
          <a:xfrm>
            <a:off x="11070213" y="6376006"/>
            <a:ext cx="510679" cy="266934"/>
          </a:xfrm>
          <a:prstGeom prst="rect">
            <a:avLst/>
          </a:prstGeom>
        </p:spPr>
        <p:txBody>
          <a:bodyPr/>
          <a:lstStyle>
            <a:lvl1pPr marL="0" indent="0" algn="r">
              <a:buFont typeface="Arial" panose="020B0604020202020204" pitchFamily="34" charset="0"/>
              <a:buNone/>
              <a:defRPr sz="1200"/>
            </a:lvl1pPr>
          </a:lstStyle>
          <a:p>
            <a:r>
              <a:rPr lang="en-US" dirty="0">
                <a:solidFill>
                  <a:prstClr val="black"/>
                </a:solidFill>
              </a:rPr>
              <a:t>&lt;#&gt;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535107" y="1562462"/>
            <a:ext cx="6045786" cy="461116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p:cNvSpPr>
            <a:spLocks noGrp="1"/>
          </p:cNvSpPr>
          <p:nvPr>
            <p:ph type="ftr" sz="quarter" idx="11"/>
          </p:nvPr>
        </p:nvSpPr>
        <p:spPr>
          <a:xfrm>
            <a:off x="647616" y="6376006"/>
            <a:ext cx="4114264" cy="266934"/>
          </a:xfrm>
          <a:prstGeom prst="rect">
            <a:avLst/>
          </a:prstGeom>
        </p:spPr>
        <p:txBody>
          <a:bodyPr/>
          <a:lstStyle/>
          <a:p>
            <a:r>
              <a:rPr lang="en-US" dirty="0">
                <a:solidFill>
                  <a:prstClr val="black">
                    <a:tint val="75000"/>
                  </a:prstClr>
                </a:solidFill>
              </a:rPr>
              <a:t>Business Client, Project Name, </a:t>
            </a:r>
            <a:r>
              <a:rPr lang="en-US" dirty="0" err="1">
                <a:solidFill>
                  <a:prstClr val="black">
                    <a:tint val="75000"/>
                  </a:prstClr>
                </a:solidFill>
              </a:rPr>
              <a:t>etc</a:t>
            </a:r>
            <a:endParaRPr lang="en-US" dirty="0">
              <a:solidFill>
                <a:prstClr val="black">
                  <a:tint val="75000"/>
                </a:prstClr>
              </a:solidFill>
            </a:endParaRPr>
          </a:p>
        </p:txBody>
      </p:sp>
      <p:sp>
        <p:nvSpPr>
          <p:cNvPr id="11" name="Text Placeholder 3"/>
          <p:cNvSpPr>
            <a:spLocks noGrp="1"/>
          </p:cNvSpPr>
          <p:nvPr>
            <p:ph type="body" sz="half" idx="2"/>
          </p:nvPr>
        </p:nvSpPr>
        <p:spPr>
          <a:xfrm>
            <a:off x="647616" y="1562462"/>
            <a:ext cx="4207958" cy="46111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Title 1"/>
          <p:cNvSpPr>
            <a:spLocks noGrp="1"/>
          </p:cNvSpPr>
          <p:nvPr>
            <p:ph type="title"/>
          </p:nvPr>
        </p:nvSpPr>
        <p:spPr>
          <a:xfrm>
            <a:off x="647616" y="266765"/>
            <a:ext cx="10933277" cy="660209"/>
          </a:xfrm>
        </p:spPr>
        <p:txBody>
          <a:bodyPr/>
          <a:lstStyle/>
          <a:p>
            <a:r>
              <a:rPr lang="en-US"/>
              <a:t>Click to edit Master title style</a:t>
            </a:r>
          </a:p>
        </p:txBody>
      </p:sp>
      <p:sp>
        <p:nvSpPr>
          <p:cNvPr id="15" name="Slide Number Placeholder 6"/>
          <p:cNvSpPr>
            <a:spLocks noGrp="1"/>
          </p:cNvSpPr>
          <p:nvPr>
            <p:ph type="sldNum" sz="quarter" idx="4"/>
          </p:nvPr>
        </p:nvSpPr>
        <p:spPr>
          <a:xfrm>
            <a:off x="11070213" y="6376006"/>
            <a:ext cx="510679" cy="266934"/>
          </a:xfrm>
          <a:prstGeom prst="rect">
            <a:avLst/>
          </a:prstGeom>
        </p:spPr>
        <p:txBody>
          <a:bodyPr/>
          <a:lstStyle>
            <a:lvl1pPr marL="0" indent="0" algn="r">
              <a:buFont typeface="Arial" panose="020B0604020202020204" pitchFamily="34" charset="0"/>
              <a:buNone/>
              <a:defRPr sz="1200"/>
            </a:lvl1pPr>
          </a:lstStyle>
          <a:p>
            <a:r>
              <a:rPr lang="en-US" dirty="0">
                <a:solidFill>
                  <a:prstClr val="black"/>
                </a:solidFill>
              </a:rPr>
              <a:t>&lt;#&gt;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47616" y="1562462"/>
            <a:ext cx="10933277" cy="4615932"/>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47616" y="6376006"/>
            <a:ext cx="4114264" cy="266934"/>
          </a:xfrm>
          <a:prstGeom prst="rect">
            <a:avLst/>
          </a:prstGeom>
        </p:spPr>
        <p:txBody>
          <a:bodyPr/>
          <a:lstStyle/>
          <a:p>
            <a:r>
              <a:rPr lang="en-US" dirty="0">
                <a:solidFill>
                  <a:prstClr val="black">
                    <a:tint val="75000"/>
                  </a:prstClr>
                </a:solidFill>
              </a:rPr>
              <a:t>Business Client, Project Name, </a:t>
            </a:r>
            <a:r>
              <a:rPr lang="en-US" dirty="0" err="1">
                <a:solidFill>
                  <a:prstClr val="black">
                    <a:tint val="75000"/>
                  </a:prstClr>
                </a:solidFill>
              </a:rPr>
              <a:t>etc</a:t>
            </a:r>
            <a:endParaRPr lang="en-US" dirty="0">
              <a:solidFill>
                <a:prstClr val="black">
                  <a:tint val="75000"/>
                </a:prstClr>
              </a:solidFill>
            </a:endParaRPr>
          </a:p>
        </p:txBody>
      </p:sp>
      <p:sp>
        <p:nvSpPr>
          <p:cNvPr id="8" name="Slide Number Placeholder 6"/>
          <p:cNvSpPr>
            <a:spLocks noGrp="1"/>
          </p:cNvSpPr>
          <p:nvPr>
            <p:ph type="sldNum" sz="quarter" idx="4"/>
          </p:nvPr>
        </p:nvSpPr>
        <p:spPr>
          <a:xfrm>
            <a:off x="11070213" y="6376006"/>
            <a:ext cx="510679" cy="266934"/>
          </a:xfrm>
          <a:prstGeom prst="rect">
            <a:avLst/>
          </a:prstGeom>
        </p:spPr>
        <p:txBody>
          <a:bodyPr/>
          <a:lstStyle>
            <a:lvl1pPr marL="0" indent="0" algn="r">
              <a:buFont typeface="Arial" panose="020B0604020202020204" pitchFamily="34" charset="0"/>
              <a:buNone/>
              <a:defRPr sz="1200"/>
            </a:lvl1pPr>
          </a:lstStyle>
          <a:p>
            <a:r>
              <a:rPr lang="en-US" dirty="0">
                <a:solidFill>
                  <a:prstClr val="black"/>
                </a:solidFill>
              </a:rPr>
              <a:t>&lt;#&gt;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52336" y="1562462"/>
            <a:ext cx="2628558" cy="4615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616" y="1562462"/>
            <a:ext cx="7923768" cy="4615932"/>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47616" y="6376006"/>
            <a:ext cx="4114264" cy="266934"/>
          </a:xfrm>
          <a:prstGeom prst="rect">
            <a:avLst/>
          </a:prstGeom>
        </p:spPr>
        <p:txBody>
          <a:bodyPr/>
          <a:lstStyle/>
          <a:p>
            <a:r>
              <a:rPr lang="en-US" dirty="0">
                <a:solidFill>
                  <a:prstClr val="black">
                    <a:tint val="75000"/>
                  </a:prstClr>
                </a:solidFill>
              </a:rPr>
              <a:t>Business Client, Project Name, </a:t>
            </a:r>
            <a:r>
              <a:rPr lang="en-US" dirty="0" err="1">
                <a:solidFill>
                  <a:prstClr val="black">
                    <a:tint val="75000"/>
                  </a:prstClr>
                </a:solidFill>
              </a:rPr>
              <a:t>etc</a:t>
            </a:r>
            <a:endParaRPr lang="en-US" dirty="0">
              <a:solidFill>
                <a:prstClr val="black">
                  <a:tint val="75000"/>
                </a:prstClr>
              </a:solidFill>
            </a:endParaRPr>
          </a:p>
        </p:txBody>
      </p:sp>
      <p:sp>
        <p:nvSpPr>
          <p:cNvPr id="8" name="Slide Number Placeholder 6"/>
          <p:cNvSpPr>
            <a:spLocks noGrp="1"/>
          </p:cNvSpPr>
          <p:nvPr>
            <p:ph type="sldNum" sz="quarter" idx="4"/>
          </p:nvPr>
        </p:nvSpPr>
        <p:spPr>
          <a:xfrm>
            <a:off x="11070213" y="6376006"/>
            <a:ext cx="510679" cy="266934"/>
          </a:xfrm>
          <a:prstGeom prst="rect">
            <a:avLst/>
          </a:prstGeom>
        </p:spPr>
        <p:txBody>
          <a:bodyPr/>
          <a:lstStyle>
            <a:lvl1pPr marL="0" indent="0" algn="r">
              <a:buFont typeface="Arial" panose="020B0604020202020204" pitchFamily="34" charset="0"/>
              <a:buNone/>
              <a:defRPr sz="1200"/>
            </a:lvl1pPr>
          </a:lstStyle>
          <a:p>
            <a:r>
              <a:rPr lang="en-US" dirty="0">
                <a:solidFill>
                  <a:prstClr val="black"/>
                </a:solidFill>
              </a:rPr>
              <a:t>&lt;#&gt;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4100" y="2830353"/>
            <a:ext cx="4213105" cy="2002259"/>
          </a:xfrm>
        </p:spPr>
        <p:txBody>
          <a:bodyPr lIns="0" tIns="0" rIns="0" bIns="0" anchor="b">
            <a:normAutofit/>
          </a:bodyPr>
          <a:lstStyle>
            <a:lvl1pPr>
              <a:defRPr sz="3200"/>
            </a:lvl1pPr>
          </a:lstStyle>
          <a:p>
            <a:r>
              <a:rPr lang="en-US" dirty="0"/>
              <a:t>Click to edit Master title style</a:t>
            </a:r>
          </a:p>
        </p:txBody>
      </p:sp>
      <p:sp>
        <p:nvSpPr>
          <p:cNvPr id="3" name="Text Placeholder 2"/>
          <p:cNvSpPr>
            <a:spLocks noGrp="1"/>
          </p:cNvSpPr>
          <p:nvPr>
            <p:ph type="body" idx="1" hasCustomPrompt="1"/>
          </p:nvPr>
        </p:nvSpPr>
        <p:spPr>
          <a:xfrm>
            <a:off x="6474100" y="5020791"/>
            <a:ext cx="4213105" cy="906765"/>
          </a:xfrm>
        </p:spPr>
        <p:txBody>
          <a:bodyPr lIns="0" tIns="0" rIns="0" bIns="0">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a:t>
            </a:r>
          </a:p>
        </p:txBody>
      </p:sp>
      <p:sp>
        <p:nvSpPr>
          <p:cNvPr id="6" name="Slide Number Placeholder 5"/>
          <p:cNvSpPr>
            <a:spLocks noGrp="1"/>
          </p:cNvSpPr>
          <p:nvPr>
            <p:ph type="sldNum" sz="quarter" idx="12"/>
          </p:nvPr>
        </p:nvSpPr>
        <p:spPr>
          <a:xfrm>
            <a:off x="12418889" y="6406961"/>
            <a:ext cx="479886" cy="267234"/>
          </a:xfrm>
          <a:prstGeom prst="rect">
            <a:avLst/>
          </a:prstGeom>
        </p:spPr>
        <p:txBody>
          <a:bodyPr/>
          <a:lstStyle/>
          <a:p>
            <a:fld id="{B0E06F8B-F98B-4B82-B23E-BC02A48CBCBB}" type="slidenum">
              <a:rPr lang="en-US" smtClean="0">
                <a:solidFill>
                  <a:prstClr val="black"/>
                </a:solidFill>
              </a:rPr>
              <a:t>‹#›</a:t>
            </a:fld>
            <a:endParaRPr lang="en-US">
              <a:solidFill>
                <a:prstClr val="black"/>
              </a:solidFill>
            </a:endParaRPr>
          </a:p>
        </p:txBody>
      </p:sp>
      <p:grpSp>
        <p:nvGrpSpPr>
          <p:cNvPr id="7" name="Group 24"/>
          <p:cNvGrpSpPr>
            <a:grpSpLocks noChangeAspect="1"/>
          </p:cNvGrpSpPr>
          <p:nvPr userDrawn="1"/>
        </p:nvGrpSpPr>
        <p:grpSpPr bwMode="auto">
          <a:xfrm>
            <a:off x="6474099" y="679779"/>
            <a:ext cx="1923035" cy="523783"/>
            <a:chOff x="2235" y="1723"/>
            <a:chExt cx="3210" cy="874"/>
          </a:xfrm>
        </p:grpSpPr>
        <p:sp>
          <p:nvSpPr>
            <p:cNvPr id="8" name="Freeform 25"/>
            <p:cNvSpPr/>
            <p:nvPr userDrawn="1"/>
          </p:nvSpPr>
          <p:spPr bwMode="auto">
            <a:xfrm>
              <a:off x="3527" y="2303"/>
              <a:ext cx="92" cy="153"/>
            </a:xfrm>
            <a:custGeom>
              <a:avLst/>
              <a:gdLst>
                <a:gd name="T0" fmla="*/ 92 w 92"/>
                <a:gd name="T1" fmla="*/ 153 h 153"/>
                <a:gd name="T2" fmla="*/ 0 w 92"/>
                <a:gd name="T3" fmla="*/ 153 h 153"/>
                <a:gd name="T4" fmla="*/ 0 w 92"/>
                <a:gd name="T5" fmla="*/ 0 h 153"/>
                <a:gd name="T6" fmla="*/ 34 w 92"/>
                <a:gd name="T7" fmla="*/ 0 h 153"/>
                <a:gd name="T8" fmla="*/ 34 w 92"/>
                <a:gd name="T9" fmla="*/ 125 h 153"/>
                <a:gd name="T10" fmla="*/ 92 w 92"/>
                <a:gd name="T11" fmla="*/ 125 h 153"/>
                <a:gd name="T12" fmla="*/ 92 w 92"/>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92" h="153">
                  <a:moveTo>
                    <a:pt x="92" y="153"/>
                  </a:moveTo>
                  <a:lnTo>
                    <a:pt x="0" y="153"/>
                  </a:lnTo>
                  <a:lnTo>
                    <a:pt x="0" y="0"/>
                  </a:lnTo>
                  <a:lnTo>
                    <a:pt x="34" y="0"/>
                  </a:lnTo>
                  <a:lnTo>
                    <a:pt x="34" y="125"/>
                  </a:lnTo>
                  <a:lnTo>
                    <a:pt x="92" y="125"/>
                  </a:lnTo>
                  <a:lnTo>
                    <a:pt x="92"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9" name="Freeform 26"/>
            <p:cNvSpPr/>
            <p:nvPr userDrawn="1"/>
          </p:nvSpPr>
          <p:spPr bwMode="auto">
            <a:xfrm>
              <a:off x="3639" y="2303"/>
              <a:ext cx="94" cy="153"/>
            </a:xfrm>
            <a:custGeom>
              <a:avLst/>
              <a:gdLst>
                <a:gd name="T0" fmla="*/ 94 w 94"/>
                <a:gd name="T1" fmla="*/ 153 h 153"/>
                <a:gd name="T2" fmla="*/ 0 w 94"/>
                <a:gd name="T3" fmla="*/ 153 h 153"/>
                <a:gd name="T4" fmla="*/ 0 w 94"/>
                <a:gd name="T5" fmla="*/ 0 h 153"/>
                <a:gd name="T6" fmla="*/ 90 w 94"/>
                <a:gd name="T7" fmla="*/ 0 h 153"/>
                <a:gd name="T8" fmla="*/ 90 w 94"/>
                <a:gd name="T9" fmla="*/ 28 h 153"/>
                <a:gd name="T10" fmla="*/ 36 w 94"/>
                <a:gd name="T11" fmla="*/ 28 h 153"/>
                <a:gd name="T12" fmla="*/ 36 w 94"/>
                <a:gd name="T13" fmla="*/ 62 h 153"/>
                <a:gd name="T14" fmla="*/ 86 w 94"/>
                <a:gd name="T15" fmla="*/ 62 h 153"/>
                <a:gd name="T16" fmla="*/ 86 w 94"/>
                <a:gd name="T17" fmla="*/ 89 h 153"/>
                <a:gd name="T18" fmla="*/ 36 w 94"/>
                <a:gd name="T19" fmla="*/ 89 h 153"/>
                <a:gd name="T20" fmla="*/ 36 w 94"/>
                <a:gd name="T21" fmla="*/ 125 h 153"/>
                <a:gd name="T22" fmla="*/ 94 w 94"/>
                <a:gd name="T23" fmla="*/ 125 h 153"/>
                <a:gd name="T24" fmla="*/ 94 w 94"/>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53">
                  <a:moveTo>
                    <a:pt x="94" y="153"/>
                  </a:moveTo>
                  <a:lnTo>
                    <a:pt x="0" y="153"/>
                  </a:lnTo>
                  <a:lnTo>
                    <a:pt x="0" y="0"/>
                  </a:lnTo>
                  <a:lnTo>
                    <a:pt x="90" y="0"/>
                  </a:lnTo>
                  <a:lnTo>
                    <a:pt x="90" y="28"/>
                  </a:lnTo>
                  <a:lnTo>
                    <a:pt x="36" y="28"/>
                  </a:lnTo>
                  <a:lnTo>
                    <a:pt x="36" y="62"/>
                  </a:lnTo>
                  <a:lnTo>
                    <a:pt x="86" y="62"/>
                  </a:lnTo>
                  <a:lnTo>
                    <a:pt x="86" y="89"/>
                  </a:lnTo>
                  <a:lnTo>
                    <a:pt x="36" y="89"/>
                  </a:lnTo>
                  <a:lnTo>
                    <a:pt x="36" y="125"/>
                  </a:lnTo>
                  <a:lnTo>
                    <a:pt x="94" y="125"/>
                  </a:lnTo>
                  <a:lnTo>
                    <a:pt x="94"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0" name="Freeform 27"/>
            <p:cNvSpPr>
              <a:spLocks noEditPoints="1"/>
            </p:cNvSpPr>
            <p:nvPr userDrawn="1"/>
          </p:nvSpPr>
          <p:spPr bwMode="auto">
            <a:xfrm>
              <a:off x="3757" y="2303"/>
              <a:ext cx="112" cy="153"/>
            </a:xfrm>
            <a:custGeom>
              <a:avLst/>
              <a:gdLst>
                <a:gd name="T0" fmla="*/ 34 w 112"/>
                <a:gd name="T1" fmla="*/ 99 h 153"/>
                <a:gd name="T2" fmla="*/ 34 w 112"/>
                <a:gd name="T3" fmla="*/ 153 h 153"/>
                <a:gd name="T4" fmla="*/ 0 w 112"/>
                <a:gd name="T5" fmla="*/ 153 h 153"/>
                <a:gd name="T6" fmla="*/ 0 w 112"/>
                <a:gd name="T7" fmla="*/ 0 h 153"/>
                <a:gd name="T8" fmla="*/ 54 w 112"/>
                <a:gd name="T9" fmla="*/ 0 h 153"/>
                <a:gd name="T10" fmla="*/ 54 w 112"/>
                <a:gd name="T11" fmla="*/ 0 h 153"/>
                <a:gd name="T12" fmla="*/ 68 w 112"/>
                <a:gd name="T13" fmla="*/ 0 h 153"/>
                <a:gd name="T14" fmla="*/ 80 w 112"/>
                <a:gd name="T15" fmla="*/ 2 h 153"/>
                <a:gd name="T16" fmla="*/ 90 w 112"/>
                <a:gd name="T17" fmla="*/ 6 h 153"/>
                <a:gd name="T18" fmla="*/ 98 w 112"/>
                <a:gd name="T19" fmla="*/ 12 h 153"/>
                <a:gd name="T20" fmla="*/ 104 w 112"/>
                <a:gd name="T21" fmla="*/ 18 h 153"/>
                <a:gd name="T22" fmla="*/ 110 w 112"/>
                <a:gd name="T23" fmla="*/ 28 h 153"/>
                <a:gd name="T24" fmla="*/ 112 w 112"/>
                <a:gd name="T25" fmla="*/ 38 h 153"/>
                <a:gd name="T26" fmla="*/ 112 w 112"/>
                <a:gd name="T27" fmla="*/ 48 h 153"/>
                <a:gd name="T28" fmla="*/ 112 w 112"/>
                <a:gd name="T29" fmla="*/ 48 h 153"/>
                <a:gd name="T30" fmla="*/ 112 w 112"/>
                <a:gd name="T31" fmla="*/ 60 h 153"/>
                <a:gd name="T32" fmla="*/ 108 w 112"/>
                <a:gd name="T33" fmla="*/ 70 h 153"/>
                <a:gd name="T34" fmla="*/ 104 w 112"/>
                <a:gd name="T35" fmla="*/ 77 h 153"/>
                <a:gd name="T36" fmla="*/ 96 w 112"/>
                <a:gd name="T37" fmla="*/ 85 h 153"/>
                <a:gd name="T38" fmla="*/ 96 w 112"/>
                <a:gd name="T39" fmla="*/ 85 h 153"/>
                <a:gd name="T40" fmla="*/ 86 w 112"/>
                <a:gd name="T41" fmla="*/ 91 h 153"/>
                <a:gd name="T42" fmla="*/ 76 w 112"/>
                <a:gd name="T43" fmla="*/ 97 h 153"/>
                <a:gd name="T44" fmla="*/ 64 w 112"/>
                <a:gd name="T45" fmla="*/ 99 h 153"/>
                <a:gd name="T46" fmla="*/ 52 w 112"/>
                <a:gd name="T47" fmla="*/ 99 h 153"/>
                <a:gd name="T48" fmla="*/ 34 w 112"/>
                <a:gd name="T49" fmla="*/ 99 h 153"/>
                <a:gd name="T50" fmla="*/ 34 w 112"/>
                <a:gd name="T51" fmla="*/ 26 h 153"/>
                <a:gd name="T52" fmla="*/ 34 w 112"/>
                <a:gd name="T53" fmla="*/ 74 h 153"/>
                <a:gd name="T54" fmla="*/ 48 w 112"/>
                <a:gd name="T55" fmla="*/ 74 h 153"/>
                <a:gd name="T56" fmla="*/ 48 w 112"/>
                <a:gd name="T57" fmla="*/ 74 h 153"/>
                <a:gd name="T58" fmla="*/ 60 w 112"/>
                <a:gd name="T59" fmla="*/ 72 h 153"/>
                <a:gd name="T60" fmla="*/ 70 w 112"/>
                <a:gd name="T61" fmla="*/ 68 h 153"/>
                <a:gd name="T62" fmla="*/ 74 w 112"/>
                <a:gd name="T63" fmla="*/ 60 h 153"/>
                <a:gd name="T64" fmla="*/ 76 w 112"/>
                <a:gd name="T65" fmla="*/ 50 h 153"/>
                <a:gd name="T66" fmla="*/ 76 w 112"/>
                <a:gd name="T67" fmla="*/ 50 h 153"/>
                <a:gd name="T68" fmla="*/ 74 w 112"/>
                <a:gd name="T69" fmla="*/ 40 h 153"/>
                <a:gd name="T70" fmla="*/ 70 w 112"/>
                <a:gd name="T71" fmla="*/ 32 h 153"/>
                <a:gd name="T72" fmla="*/ 60 w 112"/>
                <a:gd name="T73" fmla="*/ 28 h 153"/>
                <a:gd name="T74" fmla="*/ 48 w 112"/>
                <a:gd name="T75" fmla="*/ 26 h 153"/>
                <a:gd name="T76" fmla="*/ 34 w 112"/>
                <a:gd name="T77"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53">
                  <a:moveTo>
                    <a:pt x="34" y="99"/>
                  </a:moveTo>
                  <a:lnTo>
                    <a:pt x="34" y="153"/>
                  </a:lnTo>
                  <a:lnTo>
                    <a:pt x="0" y="153"/>
                  </a:lnTo>
                  <a:lnTo>
                    <a:pt x="0" y="0"/>
                  </a:lnTo>
                  <a:lnTo>
                    <a:pt x="54" y="0"/>
                  </a:lnTo>
                  <a:lnTo>
                    <a:pt x="54" y="0"/>
                  </a:lnTo>
                  <a:lnTo>
                    <a:pt x="68" y="0"/>
                  </a:lnTo>
                  <a:lnTo>
                    <a:pt x="80" y="2"/>
                  </a:lnTo>
                  <a:lnTo>
                    <a:pt x="90" y="6"/>
                  </a:lnTo>
                  <a:lnTo>
                    <a:pt x="98" y="12"/>
                  </a:lnTo>
                  <a:lnTo>
                    <a:pt x="104" y="18"/>
                  </a:lnTo>
                  <a:lnTo>
                    <a:pt x="110" y="28"/>
                  </a:lnTo>
                  <a:lnTo>
                    <a:pt x="112" y="38"/>
                  </a:lnTo>
                  <a:lnTo>
                    <a:pt x="112" y="48"/>
                  </a:lnTo>
                  <a:lnTo>
                    <a:pt x="112" y="48"/>
                  </a:lnTo>
                  <a:lnTo>
                    <a:pt x="112" y="60"/>
                  </a:lnTo>
                  <a:lnTo>
                    <a:pt x="108" y="70"/>
                  </a:lnTo>
                  <a:lnTo>
                    <a:pt x="104" y="77"/>
                  </a:lnTo>
                  <a:lnTo>
                    <a:pt x="96" y="85"/>
                  </a:lnTo>
                  <a:lnTo>
                    <a:pt x="96" y="85"/>
                  </a:lnTo>
                  <a:lnTo>
                    <a:pt x="86" y="91"/>
                  </a:lnTo>
                  <a:lnTo>
                    <a:pt x="76" y="97"/>
                  </a:lnTo>
                  <a:lnTo>
                    <a:pt x="64" y="99"/>
                  </a:lnTo>
                  <a:lnTo>
                    <a:pt x="52" y="99"/>
                  </a:lnTo>
                  <a:lnTo>
                    <a:pt x="34" y="99"/>
                  </a:lnTo>
                  <a:close/>
                  <a:moveTo>
                    <a:pt x="34" y="26"/>
                  </a:moveTo>
                  <a:lnTo>
                    <a:pt x="34" y="74"/>
                  </a:lnTo>
                  <a:lnTo>
                    <a:pt x="48" y="74"/>
                  </a:lnTo>
                  <a:lnTo>
                    <a:pt x="48" y="74"/>
                  </a:lnTo>
                  <a:lnTo>
                    <a:pt x="60" y="72"/>
                  </a:lnTo>
                  <a:lnTo>
                    <a:pt x="70" y="68"/>
                  </a:lnTo>
                  <a:lnTo>
                    <a:pt x="74" y="60"/>
                  </a:lnTo>
                  <a:lnTo>
                    <a:pt x="76" y="50"/>
                  </a:lnTo>
                  <a:lnTo>
                    <a:pt x="76" y="50"/>
                  </a:lnTo>
                  <a:lnTo>
                    <a:pt x="74" y="40"/>
                  </a:lnTo>
                  <a:lnTo>
                    <a:pt x="70" y="32"/>
                  </a:lnTo>
                  <a:lnTo>
                    <a:pt x="60" y="28"/>
                  </a:lnTo>
                  <a:lnTo>
                    <a:pt x="48" y="26"/>
                  </a:lnTo>
                  <a:lnTo>
                    <a:pt x="34" y="26"/>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1" name="Freeform 28"/>
            <p:cNvSpPr/>
            <p:nvPr userDrawn="1"/>
          </p:nvSpPr>
          <p:spPr bwMode="auto">
            <a:xfrm>
              <a:off x="3891" y="2303"/>
              <a:ext cx="128" cy="155"/>
            </a:xfrm>
            <a:custGeom>
              <a:avLst/>
              <a:gdLst>
                <a:gd name="T0" fmla="*/ 128 w 128"/>
                <a:gd name="T1" fmla="*/ 87 h 155"/>
                <a:gd name="T2" fmla="*/ 128 w 128"/>
                <a:gd name="T3" fmla="*/ 87 h 155"/>
                <a:gd name="T4" fmla="*/ 126 w 128"/>
                <a:gd name="T5" fmla="*/ 103 h 155"/>
                <a:gd name="T6" fmla="*/ 124 w 128"/>
                <a:gd name="T7" fmla="*/ 117 h 155"/>
                <a:gd name="T8" fmla="*/ 118 w 128"/>
                <a:gd name="T9" fmla="*/ 129 h 155"/>
                <a:gd name="T10" fmla="*/ 112 w 128"/>
                <a:gd name="T11" fmla="*/ 139 h 155"/>
                <a:gd name="T12" fmla="*/ 102 w 128"/>
                <a:gd name="T13" fmla="*/ 147 h 155"/>
                <a:gd name="T14" fmla="*/ 90 w 128"/>
                <a:gd name="T15" fmla="*/ 151 h 155"/>
                <a:gd name="T16" fmla="*/ 78 w 128"/>
                <a:gd name="T17" fmla="*/ 155 h 155"/>
                <a:gd name="T18" fmla="*/ 62 w 128"/>
                <a:gd name="T19" fmla="*/ 155 h 155"/>
                <a:gd name="T20" fmla="*/ 62 w 128"/>
                <a:gd name="T21" fmla="*/ 155 h 155"/>
                <a:gd name="T22" fmla="*/ 48 w 128"/>
                <a:gd name="T23" fmla="*/ 155 h 155"/>
                <a:gd name="T24" fmla="*/ 36 w 128"/>
                <a:gd name="T25" fmla="*/ 151 h 155"/>
                <a:gd name="T26" fmla="*/ 24 w 128"/>
                <a:gd name="T27" fmla="*/ 147 h 155"/>
                <a:gd name="T28" fmla="*/ 16 w 128"/>
                <a:gd name="T29" fmla="*/ 139 h 155"/>
                <a:gd name="T30" fmla="*/ 8 w 128"/>
                <a:gd name="T31" fmla="*/ 129 h 155"/>
                <a:gd name="T32" fmla="*/ 4 w 128"/>
                <a:gd name="T33" fmla="*/ 117 h 155"/>
                <a:gd name="T34" fmla="*/ 0 w 128"/>
                <a:gd name="T35" fmla="*/ 103 h 155"/>
                <a:gd name="T36" fmla="*/ 0 w 128"/>
                <a:gd name="T37" fmla="*/ 87 h 155"/>
                <a:gd name="T38" fmla="*/ 0 w 128"/>
                <a:gd name="T39" fmla="*/ 0 h 155"/>
                <a:gd name="T40" fmla="*/ 34 w 128"/>
                <a:gd name="T41" fmla="*/ 0 h 155"/>
                <a:gd name="T42" fmla="*/ 34 w 128"/>
                <a:gd name="T43" fmla="*/ 89 h 155"/>
                <a:gd name="T44" fmla="*/ 34 w 128"/>
                <a:gd name="T45" fmla="*/ 89 h 155"/>
                <a:gd name="T46" fmla="*/ 36 w 128"/>
                <a:gd name="T47" fmla="*/ 105 h 155"/>
                <a:gd name="T48" fmla="*/ 38 w 128"/>
                <a:gd name="T49" fmla="*/ 111 h 155"/>
                <a:gd name="T50" fmla="*/ 42 w 128"/>
                <a:gd name="T51" fmla="*/ 117 h 155"/>
                <a:gd name="T52" fmla="*/ 46 w 128"/>
                <a:gd name="T53" fmla="*/ 121 h 155"/>
                <a:gd name="T54" fmla="*/ 52 w 128"/>
                <a:gd name="T55" fmla="*/ 123 h 155"/>
                <a:gd name="T56" fmla="*/ 58 w 128"/>
                <a:gd name="T57" fmla="*/ 125 h 155"/>
                <a:gd name="T58" fmla="*/ 64 w 128"/>
                <a:gd name="T59" fmla="*/ 125 h 155"/>
                <a:gd name="T60" fmla="*/ 64 w 128"/>
                <a:gd name="T61" fmla="*/ 125 h 155"/>
                <a:gd name="T62" fmla="*/ 70 w 128"/>
                <a:gd name="T63" fmla="*/ 125 h 155"/>
                <a:gd name="T64" fmla="*/ 76 w 128"/>
                <a:gd name="T65" fmla="*/ 123 h 155"/>
                <a:gd name="T66" fmla="*/ 82 w 128"/>
                <a:gd name="T67" fmla="*/ 121 h 155"/>
                <a:gd name="T68" fmla="*/ 86 w 128"/>
                <a:gd name="T69" fmla="*/ 117 h 155"/>
                <a:gd name="T70" fmla="*/ 88 w 128"/>
                <a:gd name="T71" fmla="*/ 111 h 155"/>
                <a:gd name="T72" fmla="*/ 90 w 128"/>
                <a:gd name="T73" fmla="*/ 105 h 155"/>
                <a:gd name="T74" fmla="*/ 92 w 128"/>
                <a:gd name="T75" fmla="*/ 89 h 155"/>
                <a:gd name="T76" fmla="*/ 92 w 128"/>
                <a:gd name="T77" fmla="*/ 0 h 155"/>
                <a:gd name="T78" fmla="*/ 128 w 128"/>
                <a:gd name="T79" fmla="*/ 0 h 155"/>
                <a:gd name="T80" fmla="*/ 128 w 128"/>
                <a:gd name="T81" fmla="*/ 8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55">
                  <a:moveTo>
                    <a:pt x="128" y="87"/>
                  </a:moveTo>
                  <a:lnTo>
                    <a:pt x="128" y="87"/>
                  </a:lnTo>
                  <a:lnTo>
                    <a:pt x="126" y="103"/>
                  </a:lnTo>
                  <a:lnTo>
                    <a:pt x="124" y="117"/>
                  </a:lnTo>
                  <a:lnTo>
                    <a:pt x="118" y="129"/>
                  </a:lnTo>
                  <a:lnTo>
                    <a:pt x="112" y="139"/>
                  </a:lnTo>
                  <a:lnTo>
                    <a:pt x="102" y="147"/>
                  </a:lnTo>
                  <a:lnTo>
                    <a:pt x="90" y="151"/>
                  </a:lnTo>
                  <a:lnTo>
                    <a:pt x="78" y="155"/>
                  </a:lnTo>
                  <a:lnTo>
                    <a:pt x="62" y="155"/>
                  </a:lnTo>
                  <a:lnTo>
                    <a:pt x="62" y="155"/>
                  </a:lnTo>
                  <a:lnTo>
                    <a:pt x="48" y="155"/>
                  </a:lnTo>
                  <a:lnTo>
                    <a:pt x="36" y="151"/>
                  </a:lnTo>
                  <a:lnTo>
                    <a:pt x="24" y="147"/>
                  </a:lnTo>
                  <a:lnTo>
                    <a:pt x="16" y="139"/>
                  </a:lnTo>
                  <a:lnTo>
                    <a:pt x="8" y="129"/>
                  </a:lnTo>
                  <a:lnTo>
                    <a:pt x="4" y="117"/>
                  </a:lnTo>
                  <a:lnTo>
                    <a:pt x="0" y="103"/>
                  </a:lnTo>
                  <a:lnTo>
                    <a:pt x="0" y="87"/>
                  </a:lnTo>
                  <a:lnTo>
                    <a:pt x="0" y="0"/>
                  </a:lnTo>
                  <a:lnTo>
                    <a:pt x="34" y="0"/>
                  </a:lnTo>
                  <a:lnTo>
                    <a:pt x="34" y="89"/>
                  </a:lnTo>
                  <a:lnTo>
                    <a:pt x="34" y="89"/>
                  </a:lnTo>
                  <a:lnTo>
                    <a:pt x="36" y="105"/>
                  </a:lnTo>
                  <a:lnTo>
                    <a:pt x="38" y="111"/>
                  </a:lnTo>
                  <a:lnTo>
                    <a:pt x="42" y="117"/>
                  </a:lnTo>
                  <a:lnTo>
                    <a:pt x="46" y="121"/>
                  </a:lnTo>
                  <a:lnTo>
                    <a:pt x="52" y="123"/>
                  </a:lnTo>
                  <a:lnTo>
                    <a:pt x="58" y="125"/>
                  </a:lnTo>
                  <a:lnTo>
                    <a:pt x="64" y="125"/>
                  </a:lnTo>
                  <a:lnTo>
                    <a:pt x="64" y="125"/>
                  </a:lnTo>
                  <a:lnTo>
                    <a:pt x="70" y="125"/>
                  </a:lnTo>
                  <a:lnTo>
                    <a:pt x="76" y="123"/>
                  </a:lnTo>
                  <a:lnTo>
                    <a:pt x="82" y="121"/>
                  </a:lnTo>
                  <a:lnTo>
                    <a:pt x="86" y="117"/>
                  </a:lnTo>
                  <a:lnTo>
                    <a:pt x="88" y="111"/>
                  </a:lnTo>
                  <a:lnTo>
                    <a:pt x="90" y="105"/>
                  </a:lnTo>
                  <a:lnTo>
                    <a:pt x="92" y="89"/>
                  </a:lnTo>
                  <a:lnTo>
                    <a:pt x="92" y="0"/>
                  </a:lnTo>
                  <a:lnTo>
                    <a:pt x="128" y="0"/>
                  </a:lnTo>
                  <a:lnTo>
                    <a:pt x="128" y="87"/>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2" name="Freeform 29"/>
            <p:cNvSpPr>
              <a:spLocks noEditPoints="1"/>
            </p:cNvSpPr>
            <p:nvPr userDrawn="1"/>
          </p:nvSpPr>
          <p:spPr bwMode="auto">
            <a:xfrm>
              <a:off x="4113" y="2303"/>
              <a:ext cx="116" cy="153"/>
            </a:xfrm>
            <a:custGeom>
              <a:avLst/>
              <a:gdLst>
                <a:gd name="T0" fmla="*/ 0 w 116"/>
                <a:gd name="T1" fmla="*/ 0 h 153"/>
                <a:gd name="T2" fmla="*/ 56 w 116"/>
                <a:gd name="T3" fmla="*/ 0 h 153"/>
                <a:gd name="T4" fmla="*/ 80 w 116"/>
                <a:gd name="T5" fmla="*/ 2 h 153"/>
                <a:gd name="T6" fmla="*/ 96 w 116"/>
                <a:gd name="T7" fmla="*/ 10 h 153"/>
                <a:gd name="T8" fmla="*/ 102 w 116"/>
                <a:gd name="T9" fmla="*/ 14 h 153"/>
                <a:gd name="T10" fmla="*/ 110 w 116"/>
                <a:gd name="T11" fmla="*/ 28 h 153"/>
                <a:gd name="T12" fmla="*/ 110 w 116"/>
                <a:gd name="T13" fmla="*/ 36 h 153"/>
                <a:gd name="T14" fmla="*/ 102 w 116"/>
                <a:gd name="T15" fmla="*/ 58 h 153"/>
                <a:gd name="T16" fmla="*/ 92 w 116"/>
                <a:gd name="T17" fmla="*/ 66 h 153"/>
                <a:gd name="T18" fmla="*/ 80 w 116"/>
                <a:gd name="T19" fmla="*/ 72 h 153"/>
                <a:gd name="T20" fmla="*/ 94 w 116"/>
                <a:gd name="T21" fmla="*/ 76 h 153"/>
                <a:gd name="T22" fmla="*/ 106 w 116"/>
                <a:gd name="T23" fmla="*/ 83 h 153"/>
                <a:gd name="T24" fmla="*/ 110 w 116"/>
                <a:gd name="T25" fmla="*/ 87 h 153"/>
                <a:gd name="T26" fmla="*/ 116 w 116"/>
                <a:gd name="T27" fmla="*/ 101 h 153"/>
                <a:gd name="T28" fmla="*/ 116 w 116"/>
                <a:gd name="T29" fmla="*/ 107 h 153"/>
                <a:gd name="T30" fmla="*/ 112 w 116"/>
                <a:gd name="T31" fmla="*/ 127 h 153"/>
                <a:gd name="T32" fmla="*/ 100 w 116"/>
                <a:gd name="T33" fmla="*/ 141 h 153"/>
                <a:gd name="T34" fmla="*/ 92 w 116"/>
                <a:gd name="T35" fmla="*/ 147 h 153"/>
                <a:gd name="T36" fmla="*/ 72 w 116"/>
                <a:gd name="T37" fmla="*/ 153 h 153"/>
                <a:gd name="T38" fmla="*/ 0 w 116"/>
                <a:gd name="T39" fmla="*/ 153 h 153"/>
                <a:gd name="T40" fmla="*/ 34 w 116"/>
                <a:gd name="T41" fmla="*/ 62 h 153"/>
                <a:gd name="T42" fmla="*/ 50 w 116"/>
                <a:gd name="T43" fmla="*/ 62 h 153"/>
                <a:gd name="T44" fmla="*/ 68 w 116"/>
                <a:gd name="T45" fmla="*/ 56 h 153"/>
                <a:gd name="T46" fmla="*/ 72 w 116"/>
                <a:gd name="T47" fmla="*/ 50 h 153"/>
                <a:gd name="T48" fmla="*/ 74 w 116"/>
                <a:gd name="T49" fmla="*/ 42 h 153"/>
                <a:gd name="T50" fmla="*/ 66 w 116"/>
                <a:gd name="T51" fmla="*/ 30 h 153"/>
                <a:gd name="T52" fmla="*/ 48 w 116"/>
                <a:gd name="T53" fmla="*/ 26 h 153"/>
                <a:gd name="T54" fmla="*/ 34 w 116"/>
                <a:gd name="T55" fmla="*/ 87 h 153"/>
                <a:gd name="T56" fmla="*/ 54 w 116"/>
                <a:gd name="T57" fmla="*/ 127 h 153"/>
                <a:gd name="T58" fmla="*/ 64 w 116"/>
                <a:gd name="T59" fmla="*/ 127 h 153"/>
                <a:gd name="T60" fmla="*/ 72 w 116"/>
                <a:gd name="T61" fmla="*/ 121 h 153"/>
                <a:gd name="T62" fmla="*/ 80 w 116"/>
                <a:gd name="T63" fmla="*/ 107 h 153"/>
                <a:gd name="T64" fmla="*/ 78 w 116"/>
                <a:gd name="T65" fmla="*/ 99 h 153"/>
                <a:gd name="T66" fmla="*/ 72 w 116"/>
                <a:gd name="T67" fmla="*/ 93 h 153"/>
                <a:gd name="T68" fmla="*/ 54 w 116"/>
                <a:gd name="T69"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53">
                  <a:moveTo>
                    <a:pt x="0" y="153"/>
                  </a:moveTo>
                  <a:lnTo>
                    <a:pt x="0" y="0"/>
                  </a:lnTo>
                  <a:lnTo>
                    <a:pt x="56" y="0"/>
                  </a:lnTo>
                  <a:lnTo>
                    <a:pt x="56" y="0"/>
                  </a:lnTo>
                  <a:lnTo>
                    <a:pt x="68" y="0"/>
                  </a:lnTo>
                  <a:lnTo>
                    <a:pt x="80" y="2"/>
                  </a:lnTo>
                  <a:lnTo>
                    <a:pt x="88" y="4"/>
                  </a:lnTo>
                  <a:lnTo>
                    <a:pt x="96" y="10"/>
                  </a:lnTo>
                  <a:lnTo>
                    <a:pt x="96" y="10"/>
                  </a:lnTo>
                  <a:lnTo>
                    <a:pt x="102" y="14"/>
                  </a:lnTo>
                  <a:lnTo>
                    <a:pt x="106" y="20"/>
                  </a:lnTo>
                  <a:lnTo>
                    <a:pt x="110" y="28"/>
                  </a:lnTo>
                  <a:lnTo>
                    <a:pt x="110" y="36"/>
                  </a:lnTo>
                  <a:lnTo>
                    <a:pt x="110" y="36"/>
                  </a:lnTo>
                  <a:lnTo>
                    <a:pt x="108" y="48"/>
                  </a:lnTo>
                  <a:lnTo>
                    <a:pt x="102" y="58"/>
                  </a:lnTo>
                  <a:lnTo>
                    <a:pt x="102" y="58"/>
                  </a:lnTo>
                  <a:lnTo>
                    <a:pt x="92" y="66"/>
                  </a:lnTo>
                  <a:lnTo>
                    <a:pt x="80" y="70"/>
                  </a:lnTo>
                  <a:lnTo>
                    <a:pt x="80" y="72"/>
                  </a:lnTo>
                  <a:lnTo>
                    <a:pt x="80" y="72"/>
                  </a:lnTo>
                  <a:lnTo>
                    <a:pt x="94" y="76"/>
                  </a:lnTo>
                  <a:lnTo>
                    <a:pt x="100" y="77"/>
                  </a:lnTo>
                  <a:lnTo>
                    <a:pt x="106" y="83"/>
                  </a:lnTo>
                  <a:lnTo>
                    <a:pt x="106" y="83"/>
                  </a:lnTo>
                  <a:lnTo>
                    <a:pt x="110" y="87"/>
                  </a:lnTo>
                  <a:lnTo>
                    <a:pt x="114" y="93"/>
                  </a:lnTo>
                  <a:lnTo>
                    <a:pt x="116" y="101"/>
                  </a:lnTo>
                  <a:lnTo>
                    <a:pt x="116" y="107"/>
                  </a:lnTo>
                  <a:lnTo>
                    <a:pt x="116" y="107"/>
                  </a:lnTo>
                  <a:lnTo>
                    <a:pt x="116" y="117"/>
                  </a:lnTo>
                  <a:lnTo>
                    <a:pt x="112" y="127"/>
                  </a:lnTo>
                  <a:lnTo>
                    <a:pt x="108" y="133"/>
                  </a:lnTo>
                  <a:lnTo>
                    <a:pt x="100" y="141"/>
                  </a:lnTo>
                  <a:lnTo>
                    <a:pt x="100" y="141"/>
                  </a:lnTo>
                  <a:lnTo>
                    <a:pt x="92" y="147"/>
                  </a:lnTo>
                  <a:lnTo>
                    <a:pt x="82" y="151"/>
                  </a:lnTo>
                  <a:lnTo>
                    <a:pt x="72" y="153"/>
                  </a:lnTo>
                  <a:lnTo>
                    <a:pt x="60" y="153"/>
                  </a:lnTo>
                  <a:lnTo>
                    <a:pt x="0" y="153"/>
                  </a:lnTo>
                  <a:close/>
                  <a:moveTo>
                    <a:pt x="34" y="26"/>
                  </a:moveTo>
                  <a:lnTo>
                    <a:pt x="34" y="62"/>
                  </a:lnTo>
                  <a:lnTo>
                    <a:pt x="50" y="62"/>
                  </a:lnTo>
                  <a:lnTo>
                    <a:pt x="50" y="62"/>
                  </a:lnTo>
                  <a:lnTo>
                    <a:pt x="60" y="60"/>
                  </a:lnTo>
                  <a:lnTo>
                    <a:pt x="68" y="56"/>
                  </a:lnTo>
                  <a:lnTo>
                    <a:pt x="68" y="56"/>
                  </a:lnTo>
                  <a:lnTo>
                    <a:pt x="72" y="50"/>
                  </a:lnTo>
                  <a:lnTo>
                    <a:pt x="74" y="42"/>
                  </a:lnTo>
                  <a:lnTo>
                    <a:pt x="74" y="42"/>
                  </a:lnTo>
                  <a:lnTo>
                    <a:pt x="72" y="34"/>
                  </a:lnTo>
                  <a:lnTo>
                    <a:pt x="66" y="30"/>
                  </a:lnTo>
                  <a:lnTo>
                    <a:pt x="60" y="26"/>
                  </a:lnTo>
                  <a:lnTo>
                    <a:pt x="48" y="26"/>
                  </a:lnTo>
                  <a:lnTo>
                    <a:pt x="34" y="26"/>
                  </a:lnTo>
                  <a:close/>
                  <a:moveTo>
                    <a:pt x="34" y="87"/>
                  </a:moveTo>
                  <a:lnTo>
                    <a:pt x="34" y="127"/>
                  </a:lnTo>
                  <a:lnTo>
                    <a:pt x="54" y="127"/>
                  </a:lnTo>
                  <a:lnTo>
                    <a:pt x="54" y="127"/>
                  </a:lnTo>
                  <a:lnTo>
                    <a:pt x="64" y="127"/>
                  </a:lnTo>
                  <a:lnTo>
                    <a:pt x="72" y="121"/>
                  </a:lnTo>
                  <a:lnTo>
                    <a:pt x="72" y="121"/>
                  </a:lnTo>
                  <a:lnTo>
                    <a:pt x="78" y="115"/>
                  </a:lnTo>
                  <a:lnTo>
                    <a:pt x="80" y="107"/>
                  </a:lnTo>
                  <a:lnTo>
                    <a:pt x="80" y="107"/>
                  </a:lnTo>
                  <a:lnTo>
                    <a:pt x="78" y="99"/>
                  </a:lnTo>
                  <a:lnTo>
                    <a:pt x="72" y="93"/>
                  </a:lnTo>
                  <a:lnTo>
                    <a:pt x="72" y="93"/>
                  </a:lnTo>
                  <a:lnTo>
                    <a:pt x="64" y="89"/>
                  </a:lnTo>
                  <a:lnTo>
                    <a:pt x="54" y="87"/>
                  </a:lnTo>
                  <a:lnTo>
                    <a:pt x="34" y="87"/>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3" name="Freeform 30"/>
            <p:cNvSpPr/>
            <p:nvPr userDrawn="1"/>
          </p:nvSpPr>
          <p:spPr bwMode="auto">
            <a:xfrm>
              <a:off x="4242" y="2303"/>
              <a:ext cx="62" cy="153"/>
            </a:xfrm>
            <a:custGeom>
              <a:avLst/>
              <a:gdLst>
                <a:gd name="T0" fmla="*/ 62 w 62"/>
                <a:gd name="T1" fmla="*/ 0 h 153"/>
                <a:gd name="T2" fmla="*/ 62 w 62"/>
                <a:gd name="T3" fmla="*/ 26 h 153"/>
                <a:gd name="T4" fmla="*/ 48 w 62"/>
                <a:gd name="T5" fmla="*/ 26 h 153"/>
                <a:gd name="T6" fmla="*/ 48 w 62"/>
                <a:gd name="T7" fmla="*/ 127 h 153"/>
                <a:gd name="T8" fmla="*/ 62 w 62"/>
                <a:gd name="T9" fmla="*/ 127 h 153"/>
                <a:gd name="T10" fmla="*/ 62 w 62"/>
                <a:gd name="T11" fmla="*/ 153 h 153"/>
                <a:gd name="T12" fmla="*/ 0 w 62"/>
                <a:gd name="T13" fmla="*/ 153 h 153"/>
                <a:gd name="T14" fmla="*/ 0 w 62"/>
                <a:gd name="T15" fmla="*/ 127 h 153"/>
                <a:gd name="T16" fmla="*/ 14 w 62"/>
                <a:gd name="T17" fmla="*/ 127 h 153"/>
                <a:gd name="T18" fmla="*/ 14 w 62"/>
                <a:gd name="T19" fmla="*/ 26 h 153"/>
                <a:gd name="T20" fmla="*/ 0 w 62"/>
                <a:gd name="T21" fmla="*/ 26 h 153"/>
                <a:gd name="T22" fmla="*/ 0 w 62"/>
                <a:gd name="T23" fmla="*/ 0 h 153"/>
                <a:gd name="T24" fmla="*/ 62 w 6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53">
                  <a:moveTo>
                    <a:pt x="62" y="0"/>
                  </a:moveTo>
                  <a:lnTo>
                    <a:pt x="62" y="26"/>
                  </a:lnTo>
                  <a:lnTo>
                    <a:pt x="48" y="26"/>
                  </a:lnTo>
                  <a:lnTo>
                    <a:pt x="48" y="127"/>
                  </a:lnTo>
                  <a:lnTo>
                    <a:pt x="62" y="127"/>
                  </a:lnTo>
                  <a:lnTo>
                    <a:pt x="62" y="153"/>
                  </a:lnTo>
                  <a:lnTo>
                    <a:pt x="0" y="153"/>
                  </a:lnTo>
                  <a:lnTo>
                    <a:pt x="0" y="127"/>
                  </a:lnTo>
                  <a:lnTo>
                    <a:pt x="14" y="127"/>
                  </a:lnTo>
                  <a:lnTo>
                    <a:pt x="14" y="26"/>
                  </a:lnTo>
                  <a:lnTo>
                    <a:pt x="0" y="26"/>
                  </a:lnTo>
                  <a:lnTo>
                    <a:pt x="0" y="0"/>
                  </a:lnTo>
                  <a:lnTo>
                    <a:pt x="62"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4" name="Freeform 31"/>
            <p:cNvSpPr>
              <a:spLocks noEditPoints="1"/>
            </p:cNvSpPr>
            <p:nvPr userDrawn="1"/>
          </p:nvSpPr>
          <p:spPr bwMode="auto">
            <a:xfrm>
              <a:off x="4316" y="2301"/>
              <a:ext cx="152" cy="157"/>
            </a:xfrm>
            <a:custGeom>
              <a:avLst/>
              <a:gdLst>
                <a:gd name="T0" fmla="*/ 74 w 152"/>
                <a:gd name="T1" fmla="*/ 157 h 157"/>
                <a:gd name="T2" fmla="*/ 44 w 152"/>
                <a:gd name="T3" fmla="*/ 153 h 157"/>
                <a:gd name="T4" fmla="*/ 20 w 152"/>
                <a:gd name="T5" fmla="*/ 137 h 157"/>
                <a:gd name="T6" fmla="*/ 12 w 152"/>
                <a:gd name="T7" fmla="*/ 125 h 157"/>
                <a:gd name="T8" fmla="*/ 2 w 152"/>
                <a:gd name="T9" fmla="*/ 97 h 157"/>
                <a:gd name="T10" fmla="*/ 0 w 152"/>
                <a:gd name="T11" fmla="*/ 79 h 157"/>
                <a:gd name="T12" fmla="*/ 6 w 152"/>
                <a:gd name="T13" fmla="*/ 48 h 157"/>
                <a:gd name="T14" fmla="*/ 22 w 152"/>
                <a:gd name="T15" fmla="*/ 22 h 157"/>
                <a:gd name="T16" fmla="*/ 32 w 152"/>
                <a:gd name="T17" fmla="*/ 12 h 157"/>
                <a:gd name="T18" fmla="*/ 60 w 152"/>
                <a:gd name="T19" fmla="*/ 0 h 157"/>
                <a:gd name="T20" fmla="*/ 78 w 152"/>
                <a:gd name="T21" fmla="*/ 0 h 157"/>
                <a:gd name="T22" fmla="*/ 108 w 152"/>
                <a:gd name="T23" fmla="*/ 4 h 157"/>
                <a:gd name="T24" fmla="*/ 130 w 152"/>
                <a:gd name="T25" fmla="*/ 20 h 157"/>
                <a:gd name="T26" fmla="*/ 140 w 152"/>
                <a:gd name="T27" fmla="*/ 32 h 157"/>
                <a:gd name="T28" fmla="*/ 150 w 152"/>
                <a:gd name="T29" fmla="*/ 60 h 157"/>
                <a:gd name="T30" fmla="*/ 152 w 152"/>
                <a:gd name="T31" fmla="*/ 78 h 157"/>
                <a:gd name="T32" fmla="*/ 146 w 152"/>
                <a:gd name="T33" fmla="*/ 109 h 157"/>
                <a:gd name="T34" fmla="*/ 130 w 152"/>
                <a:gd name="T35" fmla="*/ 135 h 157"/>
                <a:gd name="T36" fmla="*/ 118 w 152"/>
                <a:gd name="T37" fmla="*/ 145 h 157"/>
                <a:gd name="T38" fmla="*/ 92 w 152"/>
                <a:gd name="T39" fmla="*/ 157 h 157"/>
                <a:gd name="T40" fmla="*/ 74 w 152"/>
                <a:gd name="T41" fmla="*/ 157 h 157"/>
                <a:gd name="T42" fmla="*/ 76 w 152"/>
                <a:gd name="T43" fmla="*/ 28 h 157"/>
                <a:gd name="T44" fmla="*/ 60 w 152"/>
                <a:gd name="T45" fmla="*/ 32 h 157"/>
                <a:gd name="T46" fmla="*/ 48 w 152"/>
                <a:gd name="T47" fmla="*/ 42 h 157"/>
                <a:gd name="T48" fmla="*/ 42 w 152"/>
                <a:gd name="T49" fmla="*/ 50 h 157"/>
                <a:gd name="T50" fmla="*/ 38 w 152"/>
                <a:gd name="T51" fmla="*/ 68 h 157"/>
                <a:gd name="T52" fmla="*/ 36 w 152"/>
                <a:gd name="T53" fmla="*/ 79 h 157"/>
                <a:gd name="T54" fmla="*/ 40 w 152"/>
                <a:gd name="T55" fmla="*/ 99 h 157"/>
                <a:gd name="T56" fmla="*/ 48 w 152"/>
                <a:gd name="T57" fmla="*/ 115 h 157"/>
                <a:gd name="T58" fmla="*/ 54 w 152"/>
                <a:gd name="T59" fmla="*/ 121 h 157"/>
                <a:gd name="T60" fmla="*/ 68 w 152"/>
                <a:gd name="T61" fmla="*/ 127 h 157"/>
                <a:gd name="T62" fmla="*/ 76 w 152"/>
                <a:gd name="T63" fmla="*/ 127 h 157"/>
                <a:gd name="T64" fmla="*/ 92 w 152"/>
                <a:gd name="T65" fmla="*/ 125 h 157"/>
                <a:gd name="T66" fmla="*/ 104 w 152"/>
                <a:gd name="T67" fmla="*/ 115 h 157"/>
                <a:gd name="T68" fmla="*/ 108 w 152"/>
                <a:gd name="T69" fmla="*/ 107 h 157"/>
                <a:gd name="T70" fmla="*/ 114 w 152"/>
                <a:gd name="T71" fmla="*/ 89 h 157"/>
                <a:gd name="T72" fmla="*/ 114 w 152"/>
                <a:gd name="T73" fmla="*/ 79 h 157"/>
                <a:gd name="T74" fmla="*/ 112 w 152"/>
                <a:gd name="T75" fmla="*/ 58 h 157"/>
                <a:gd name="T76" fmla="*/ 104 w 152"/>
                <a:gd name="T77" fmla="*/ 42 h 157"/>
                <a:gd name="T78" fmla="*/ 98 w 152"/>
                <a:gd name="T79" fmla="*/ 36 h 157"/>
                <a:gd name="T80" fmla="*/ 84 w 152"/>
                <a:gd name="T81" fmla="*/ 30 h 157"/>
                <a:gd name="T82" fmla="*/ 76 w 152"/>
                <a:gd name="T83" fmla="*/ 2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57">
                  <a:moveTo>
                    <a:pt x="74" y="157"/>
                  </a:moveTo>
                  <a:lnTo>
                    <a:pt x="74" y="157"/>
                  </a:lnTo>
                  <a:lnTo>
                    <a:pt x="60" y="157"/>
                  </a:lnTo>
                  <a:lnTo>
                    <a:pt x="44" y="153"/>
                  </a:lnTo>
                  <a:lnTo>
                    <a:pt x="32" y="145"/>
                  </a:lnTo>
                  <a:lnTo>
                    <a:pt x="20" y="137"/>
                  </a:lnTo>
                  <a:lnTo>
                    <a:pt x="20" y="137"/>
                  </a:lnTo>
                  <a:lnTo>
                    <a:pt x="12" y="125"/>
                  </a:lnTo>
                  <a:lnTo>
                    <a:pt x="6" y="111"/>
                  </a:lnTo>
                  <a:lnTo>
                    <a:pt x="2" y="97"/>
                  </a:lnTo>
                  <a:lnTo>
                    <a:pt x="0" y="79"/>
                  </a:lnTo>
                  <a:lnTo>
                    <a:pt x="0" y="79"/>
                  </a:lnTo>
                  <a:lnTo>
                    <a:pt x="2" y="64"/>
                  </a:lnTo>
                  <a:lnTo>
                    <a:pt x="6" y="48"/>
                  </a:lnTo>
                  <a:lnTo>
                    <a:pt x="12" y="34"/>
                  </a:lnTo>
                  <a:lnTo>
                    <a:pt x="22" y="22"/>
                  </a:lnTo>
                  <a:lnTo>
                    <a:pt x="22" y="22"/>
                  </a:lnTo>
                  <a:lnTo>
                    <a:pt x="32" y="12"/>
                  </a:lnTo>
                  <a:lnTo>
                    <a:pt x="46" y="4"/>
                  </a:lnTo>
                  <a:lnTo>
                    <a:pt x="60" y="0"/>
                  </a:lnTo>
                  <a:lnTo>
                    <a:pt x="78" y="0"/>
                  </a:lnTo>
                  <a:lnTo>
                    <a:pt x="78" y="0"/>
                  </a:lnTo>
                  <a:lnTo>
                    <a:pt x="94" y="0"/>
                  </a:lnTo>
                  <a:lnTo>
                    <a:pt x="108" y="4"/>
                  </a:lnTo>
                  <a:lnTo>
                    <a:pt x="120" y="12"/>
                  </a:lnTo>
                  <a:lnTo>
                    <a:pt x="130" y="20"/>
                  </a:lnTo>
                  <a:lnTo>
                    <a:pt x="130" y="20"/>
                  </a:lnTo>
                  <a:lnTo>
                    <a:pt x="140" y="32"/>
                  </a:lnTo>
                  <a:lnTo>
                    <a:pt x="146" y="46"/>
                  </a:lnTo>
                  <a:lnTo>
                    <a:pt x="150" y="60"/>
                  </a:lnTo>
                  <a:lnTo>
                    <a:pt x="152" y="78"/>
                  </a:lnTo>
                  <a:lnTo>
                    <a:pt x="152" y="78"/>
                  </a:lnTo>
                  <a:lnTo>
                    <a:pt x="150" y="95"/>
                  </a:lnTo>
                  <a:lnTo>
                    <a:pt x="146" y="109"/>
                  </a:lnTo>
                  <a:lnTo>
                    <a:pt x="140" y="123"/>
                  </a:lnTo>
                  <a:lnTo>
                    <a:pt x="130" y="135"/>
                  </a:lnTo>
                  <a:lnTo>
                    <a:pt x="130" y="135"/>
                  </a:lnTo>
                  <a:lnTo>
                    <a:pt x="118" y="145"/>
                  </a:lnTo>
                  <a:lnTo>
                    <a:pt x="106" y="153"/>
                  </a:lnTo>
                  <a:lnTo>
                    <a:pt x="92" y="157"/>
                  </a:lnTo>
                  <a:lnTo>
                    <a:pt x="74" y="157"/>
                  </a:lnTo>
                  <a:lnTo>
                    <a:pt x="74" y="157"/>
                  </a:lnTo>
                  <a:close/>
                  <a:moveTo>
                    <a:pt x="76" y="28"/>
                  </a:moveTo>
                  <a:lnTo>
                    <a:pt x="76" y="28"/>
                  </a:lnTo>
                  <a:lnTo>
                    <a:pt x="68" y="30"/>
                  </a:lnTo>
                  <a:lnTo>
                    <a:pt x="60" y="32"/>
                  </a:lnTo>
                  <a:lnTo>
                    <a:pt x="54" y="36"/>
                  </a:lnTo>
                  <a:lnTo>
                    <a:pt x="48" y="42"/>
                  </a:lnTo>
                  <a:lnTo>
                    <a:pt x="48" y="42"/>
                  </a:lnTo>
                  <a:lnTo>
                    <a:pt x="42" y="50"/>
                  </a:lnTo>
                  <a:lnTo>
                    <a:pt x="40" y="58"/>
                  </a:lnTo>
                  <a:lnTo>
                    <a:pt x="38" y="68"/>
                  </a:lnTo>
                  <a:lnTo>
                    <a:pt x="36" y="79"/>
                  </a:lnTo>
                  <a:lnTo>
                    <a:pt x="36" y="79"/>
                  </a:lnTo>
                  <a:lnTo>
                    <a:pt x="38" y="89"/>
                  </a:lnTo>
                  <a:lnTo>
                    <a:pt x="40" y="99"/>
                  </a:lnTo>
                  <a:lnTo>
                    <a:pt x="42" y="107"/>
                  </a:lnTo>
                  <a:lnTo>
                    <a:pt x="48" y="115"/>
                  </a:lnTo>
                  <a:lnTo>
                    <a:pt x="48" y="115"/>
                  </a:lnTo>
                  <a:lnTo>
                    <a:pt x="54" y="121"/>
                  </a:lnTo>
                  <a:lnTo>
                    <a:pt x="60" y="125"/>
                  </a:lnTo>
                  <a:lnTo>
                    <a:pt x="68" y="127"/>
                  </a:lnTo>
                  <a:lnTo>
                    <a:pt x="76" y="127"/>
                  </a:lnTo>
                  <a:lnTo>
                    <a:pt x="76" y="127"/>
                  </a:lnTo>
                  <a:lnTo>
                    <a:pt x="84" y="127"/>
                  </a:lnTo>
                  <a:lnTo>
                    <a:pt x="92" y="125"/>
                  </a:lnTo>
                  <a:lnTo>
                    <a:pt x="98" y="121"/>
                  </a:lnTo>
                  <a:lnTo>
                    <a:pt x="104" y="115"/>
                  </a:lnTo>
                  <a:lnTo>
                    <a:pt x="104" y="115"/>
                  </a:lnTo>
                  <a:lnTo>
                    <a:pt x="108" y="107"/>
                  </a:lnTo>
                  <a:lnTo>
                    <a:pt x="112" y="99"/>
                  </a:lnTo>
                  <a:lnTo>
                    <a:pt x="114" y="89"/>
                  </a:lnTo>
                  <a:lnTo>
                    <a:pt x="114" y="79"/>
                  </a:lnTo>
                  <a:lnTo>
                    <a:pt x="114" y="79"/>
                  </a:lnTo>
                  <a:lnTo>
                    <a:pt x="114" y="68"/>
                  </a:lnTo>
                  <a:lnTo>
                    <a:pt x="112" y="58"/>
                  </a:lnTo>
                  <a:lnTo>
                    <a:pt x="108" y="50"/>
                  </a:lnTo>
                  <a:lnTo>
                    <a:pt x="104" y="42"/>
                  </a:lnTo>
                  <a:lnTo>
                    <a:pt x="104" y="42"/>
                  </a:lnTo>
                  <a:lnTo>
                    <a:pt x="98" y="36"/>
                  </a:lnTo>
                  <a:lnTo>
                    <a:pt x="92" y="32"/>
                  </a:lnTo>
                  <a:lnTo>
                    <a:pt x="84" y="30"/>
                  </a:lnTo>
                  <a:lnTo>
                    <a:pt x="76" y="28"/>
                  </a:lnTo>
                  <a:lnTo>
                    <a:pt x="76" y="28"/>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5" name="Freeform 32"/>
            <p:cNvSpPr>
              <a:spLocks noEditPoints="1"/>
            </p:cNvSpPr>
            <p:nvPr userDrawn="1"/>
          </p:nvSpPr>
          <p:spPr bwMode="auto">
            <a:xfrm>
              <a:off x="4492" y="2303"/>
              <a:ext cx="114" cy="153"/>
            </a:xfrm>
            <a:custGeom>
              <a:avLst/>
              <a:gdLst>
                <a:gd name="T0" fmla="*/ 36 w 114"/>
                <a:gd name="T1" fmla="*/ 99 h 153"/>
                <a:gd name="T2" fmla="*/ 36 w 114"/>
                <a:gd name="T3" fmla="*/ 153 h 153"/>
                <a:gd name="T4" fmla="*/ 0 w 114"/>
                <a:gd name="T5" fmla="*/ 153 h 153"/>
                <a:gd name="T6" fmla="*/ 0 w 114"/>
                <a:gd name="T7" fmla="*/ 0 h 153"/>
                <a:gd name="T8" fmla="*/ 56 w 114"/>
                <a:gd name="T9" fmla="*/ 0 h 153"/>
                <a:gd name="T10" fmla="*/ 56 w 114"/>
                <a:gd name="T11" fmla="*/ 0 h 153"/>
                <a:gd name="T12" fmla="*/ 70 w 114"/>
                <a:gd name="T13" fmla="*/ 0 h 153"/>
                <a:gd name="T14" fmla="*/ 82 w 114"/>
                <a:gd name="T15" fmla="*/ 2 h 153"/>
                <a:gd name="T16" fmla="*/ 92 w 114"/>
                <a:gd name="T17" fmla="*/ 6 h 153"/>
                <a:gd name="T18" fmla="*/ 100 w 114"/>
                <a:gd name="T19" fmla="*/ 12 h 153"/>
                <a:gd name="T20" fmla="*/ 106 w 114"/>
                <a:gd name="T21" fmla="*/ 18 h 153"/>
                <a:gd name="T22" fmla="*/ 110 w 114"/>
                <a:gd name="T23" fmla="*/ 28 h 153"/>
                <a:gd name="T24" fmla="*/ 114 w 114"/>
                <a:gd name="T25" fmla="*/ 38 h 153"/>
                <a:gd name="T26" fmla="*/ 114 w 114"/>
                <a:gd name="T27" fmla="*/ 48 h 153"/>
                <a:gd name="T28" fmla="*/ 114 w 114"/>
                <a:gd name="T29" fmla="*/ 48 h 153"/>
                <a:gd name="T30" fmla="*/ 112 w 114"/>
                <a:gd name="T31" fmla="*/ 60 h 153"/>
                <a:gd name="T32" fmla="*/ 110 w 114"/>
                <a:gd name="T33" fmla="*/ 70 h 153"/>
                <a:gd name="T34" fmla="*/ 104 w 114"/>
                <a:gd name="T35" fmla="*/ 77 h 153"/>
                <a:gd name="T36" fmla="*/ 98 w 114"/>
                <a:gd name="T37" fmla="*/ 85 h 153"/>
                <a:gd name="T38" fmla="*/ 98 w 114"/>
                <a:gd name="T39" fmla="*/ 85 h 153"/>
                <a:gd name="T40" fmla="*/ 88 w 114"/>
                <a:gd name="T41" fmla="*/ 91 h 153"/>
                <a:gd name="T42" fmla="*/ 78 w 114"/>
                <a:gd name="T43" fmla="*/ 97 h 153"/>
                <a:gd name="T44" fmla="*/ 66 w 114"/>
                <a:gd name="T45" fmla="*/ 99 h 153"/>
                <a:gd name="T46" fmla="*/ 52 w 114"/>
                <a:gd name="T47" fmla="*/ 99 h 153"/>
                <a:gd name="T48" fmla="*/ 36 w 114"/>
                <a:gd name="T49" fmla="*/ 99 h 153"/>
                <a:gd name="T50" fmla="*/ 36 w 114"/>
                <a:gd name="T51" fmla="*/ 26 h 153"/>
                <a:gd name="T52" fmla="*/ 36 w 114"/>
                <a:gd name="T53" fmla="*/ 74 h 153"/>
                <a:gd name="T54" fmla="*/ 50 w 114"/>
                <a:gd name="T55" fmla="*/ 74 h 153"/>
                <a:gd name="T56" fmla="*/ 50 w 114"/>
                <a:gd name="T57" fmla="*/ 74 h 153"/>
                <a:gd name="T58" fmla="*/ 62 w 114"/>
                <a:gd name="T59" fmla="*/ 72 h 153"/>
                <a:gd name="T60" fmla="*/ 70 w 114"/>
                <a:gd name="T61" fmla="*/ 68 h 153"/>
                <a:gd name="T62" fmla="*/ 76 w 114"/>
                <a:gd name="T63" fmla="*/ 60 h 153"/>
                <a:gd name="T64" fmla="*/ 78 w 114"/>
                <a:gd name="T65" fmla="*/ 50 h 153"/>
                <a:gd name="T66" fmla="*/ 78 w 114"/>
                <a:gd name="T67" fmla="*/ 50 h 153"/>
                <a:gd name="T68" fmla="*/ 76 w 114"/>
                <a:gd name="T69" fmla="*/ 40 h 153"/>
                <a:gd name="T70" fmla="*/ 70 w 114"/>
                <a:gd name="T71" fmla="*/ 32 h 153"/>
                <a:gd name="T72" fmla="*/ 62 w 114"/>
                <a:gd name="T73" fmla="*/ 28 h 153"/>
                <a:gd name="T74" fmla="*/ 50 w 114"/>
                <a:gd name="T75" fmla="*/ 26 h 153"/>
                <a:gd name="T76" fmla="*/ 36 w 114"/>
                <a:gd name="T77"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153">
                  <a:moveTo>
                    <a:pt x="36" y="99"/>
                  </a:moveTo>
                  <a:lnTo>
                    <a:pt x="36" y="153"/>
                  </a:lnTo>
                  <a:lnTo>
                    <a:pt x="0" y="153"/>
                  </a:lnTo>
                  <a:lnTo>
                    <a:pt x="0" y="0"/>
                  </a:lnTo>
                  <a:lnTo>
                    <a:pt x="56" y="0"/>
                  </a:lnTo>
                  <a:lnTo>
                    <a:pt x="56" y="0"/>
                  </a:lnTo>
                  <a:lnTo>
                    <a:pt x="70" y="0"/>
                  </a:lnTo>
                  <a:lnTo>
                    <a:pt x="82" y="2"/>
                  </a:lnTo>
                  <a:lnTo>
                    <a:pt x="92" y="6"/>
                  </a:lnTo>
                  <a:lnTo>
                    <a:pt x="100" y="12"/>
                  </a:lnTo>
                  <a:lnTo>
                    <a:pt x="106" y="18"/>
                  </a:lnTo>
                  <a:lnTo>
                    <a:pt x="110" y="28"/>
                  </a:lnTo>
                  <a:lnTo>
                    <a:pt x="114" y="38"/>
                  </a:lnTo>
                  <a:lnTo>
                    <a:pt x="114" y="48"/>
                  </a:lnTo>
                  <a:lnTo>
                    <a:pt x="114" y="48"/>
                  </a:lnTo>
                  <a:lnTo>
                    <a:pt x="112" y="60"/>
                  </a:lnTo>
                  <a:lnTo>
                    <a:pt x="110" y="70"/>
                  </a:lnTo>
                  <a:lnTo>
                    <a:pt x="104" y="77"/>
                  </a:lnTo>
                  <a:lnTo>
                    <a:pt x="98" y="85"/>
                  </a:lnTo>
                  <a:lnTo>
                    <a:pt x="98" y="85"/>
                  </a:lnTo>
                  <a:lnTo>
                    <a:pt x="88" y="91"/>
                  </a:lnTo>
                  <a:lnTo>
                    <a:pt x="78" y="97"/>
                  </a:lnTo>
                  <a:lnTo>
                    <a:pt x="66" y="99"/>
                  </a:lnTo>
                  <a:lnTo>
                    <a:pt x="52" y="99"/>
                  </a:lnTo>
                  <a:lnTo>
                    <a:pt x="36" y="99"/>
                  </a:lnTo>
                  <a:close/>
                  <a:moveTo>
                    <a:pt x="36" y="26"/>
                  </a:moveTo>
                  <a:lnTo>
                    <a:pt x="36" y="74"/>
                  </a:lnTo>
                  <a:lnTo>
                    <a:pt x="50" y="74"/>
                  </a:lnTo>
                  <a:lnTo>
                    <a:pt x="50" y="74"/>
                  </a:lnTo>
                  <a:lnTo>
                    <a:pt x="62" y="72"/>
                  </a:lnTo>
                  <a:lnTo>
                    <a:pt x="70" y="68"/>
                  </a:lnTo>
                  <a:lnTo>
                    <a:pt x="76" y="60"/>
                  </a:lnTo>
                  <a:lnTo>
                    <a:pt x="78" y="50"/>
                  </a:lnTo>
                  <a:lnTo>
                    <a:pt x="78" y="50"/>
                  </a:lnTo>
                  <a:lnTo>
                    <a:pt x="76" y="40"/>
                  </a:lnTo>
                  <a:lnTo>
                    <a:pt x="70" y="32"/>
                  </a:lnTo>
                  <a:lnTo>
                    <a:pt x="62" y="28"/>
                  </a:lnTo>
                  <a:lnTo>
                    <a:pt x="50" y="26"/>
                  </a:lnTo>
                  <a:lnTo>
                    <a:pt x="36" y="26"/>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6" name="Freeform 33"/>
            <p:cNvSpPr/>
            <p:nvPr userDrawn="1"/>
          </p:nvSpPr>
          <p:spPr bwMode="auto">
            <a:xfrm>
              <a:off x="4628" y="2303"/>
              <a:ext cx="134" cy="153"/>
            </a:xfrm>
            <a:custGeom>
              <a:avLst/>
              <a:gdLst>
                <a:gd name="T0" fmla="*/ 134 w 134"/>
                <a:gd name="T1" fmla="*/ 153 h 153"/>
                <a:gd name="T2" fmla="*/ 100 w 134"/>
                <a:gd name="T3" fmla="*/ 153 h 153"/>
                <a:gd name="T4" fmla="*/ 100 w 134"/>
                <a:gd name="T5" fmla="*/ 91 h 153"/>
                <a:gd name="T6" fmla="*/ 36 w 134"/>
                <a:gd name="T7" fmla="*/ 91 h 153"/>
                <a:gd name="T8" fmla="*/ 36 w 134"/>
                <a:gd name="T9" fmla="*/ 153 h 153"/>
                <a:gd name="T10" fmla="*/ 0 w 134"/>
                <a:gd name="T11" fmla="*/ 153 h 153"/>
                <a:gd name="T12" fmla="*/ 0 w 134"/>
                <a:gd name="T13" fmla="*/ 0 h 153"/>
                <a:gd name="T14" fmla="*/ 36 w 134"/>
                <a:gd name="T15" fmla="*/ 0 h 153"/>
                <a:gd name="T16" fmla="*/ 36 w 134"/>
                <a:gd name="T17" fmla="*/ 62 h 153"/>
                <a:gd name="T18" fmla="*/ 100 w 134"/>
                <a:gd name="T19" fmla="*/ 62 h 153"/>
                <a:gd name="T20" fmla="*/ 100 w 134"/>
                <a:gd name="T21" fmla="*/ 0 h 153"/>
                <a:gd name="T22" fmla="*/ 134 w 134"/>
                <a:gd name="T23" fmla="*/ 0 h 153"/>
                <a:gd name="T24" fmla="*/ 134 w 134"/>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53">
                  <a:moveTo>
                    <a:pt x="134" y="153"/>
                  </a:moveTo>
                  <a:lnTo>
                    <a:pt x="100" y="153"/>
                  </a:lnTo>
                  <a:lnTo>
                    <a:pt x="100" y="91"/>
                  </a:lnTo>
                  <a:lnTo>
                    <a:pt x="36" y="91"/>
                  </a:lnTo>
                  <a:lnTo>
                    <a:pt x="36" y="153"/>
                  </a:lnTo>
                  <a:lnTo>
                    <a:pt x="0" y="153"/>
                  </a:lnTo>
                  <a:lnTo>
                    <a:pt x="0" y="0"/>
                  </a:lnTo>
                  <a:lnTo>
                    <a:pt x="36" y="0"/>
                  </a:lnTo>
                  <a:lnTo>
                    <a:pt x="36" y="62"/>
                  </a:lnTo>
                  <a:lnTo>
                    <a:pt x="100" y="62"/>
                  </a:lnTo>
                  <a:lnTo>
                    <a:pt x="100" y="0"/>
                  </a:lnTo>
                  <a:lnTo>
                    <a:pt x="134" y="0"/>
                  </a:lnTo>
                  <a:lnTo>
                    <a:pt x="134"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7" name="Freeform 34"/>
            <p:cNvSpPr>
              <a:spLocks noEditPoints="1"/>
            </p:cNvSpPr>
            <p:nvPr userDrawn="1"/>
          </p:nvSpPr>
          <p:spPr bwMode="auto">
            <a:xfrm>
              <a:off x="4782" y="2303"/>
              <a:ext cx="152" cy="153"/>
            </a:xfrm>
            <a:custGeom>
              <a:avLst/>
              <a:gdLst>
                <a:gd name="T0" fmla="*/ 152 w 152"/>
                <a:gd name="T1" fmla="*/ 153 h 153"/>
                <a:gd name="T2" fmla="*/ 114 w 152"/>
                <a:gd name="T3" fmla="*/ 153 h 153"/>
                <a:gd name="T4" fmla="*/ 102 w 152"/>
                <a:gd name="T5" fmla="*/ 119 h 153"/>
                <a:gd name="T6" fmla="*/ 48 w 152"/>
                <a:gd name="T7" fmla="*/ 119 h 153"/>
                <a:gd name="T8" fmla="*/ 36 w 152"/>
                <a:gd name="T9" fmla="*/ 153 h 153"/>
                <a:gd name="T10" fmla="*/ 0 w 152"/>
                <a:gd name="T11" fmla="*/ 153 h 153"/>
                <a:gd name="T12" fmla="*/ 56 w 152"/>
                <a:gd name="T13" fmla="*/ 0 h 153"/>
                <a:gd name="T14" fmla="*/ 96 w 152"/>
                <a:gd name="T15" fmla="*/ 0 h 153"/>
                <a:gd name="T16" fmla="*/ 152 w 152"/>
                <a:gd name="T17" fmla="*/ 153 h 153"/>
                <a:gd name="T18" fmla="*/ 94 w 152"/>
                <a:gd name="T19" fmla="*/ 93 h 153"/>
                <a:gd name="T20" fmla="*/ 78 w 152"/>
                <a:gd name="T21" fmla="*/ 42 h 153"/>
                <a:gd name="T22" fmla="*/ 78 w 152"/>
                <a:gd name="T23" fmla="*/ 42 h 153"/>
                <a:gd name="T24" fmla="*/ 76 w 152"/>
                <a:gd name="T25" fmla="*/ 28 h 153"/>
                <a:gd name="T26" fmla="*/ 74 w 152"/>
                <a:gd name="T27" fmla="*/ 28 h 153"/>
                <a:gd name="T28" fmla="*/ 74 w 152"/>
                <a:gd name="T29" fmla="*/ 28 h 153"/>
                <a:gd name="T30" fmla="*/ 72 w 152"/>
                <a:gd name="T31" fmla="*/ 40 h 153"/>
                <a:gd name="T32" fmla="*/ 56 w 152"/>
                <a:gd name="T33" fmla="*/ 93 h 153"/>
                <a:gd name="T34" fmla="*/ 94 w 152"/>
                <a:gd name="T35" fmla="*/ 9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3">
                  <a:moveTo>
                    <a:pt x="152" y="153"/>
                  </a:moveTo>
                  <a:lnTo>
                    <a:pt x="114" y="153"/>
                  </a:lnTo>
                  <a:lnTo>
                    <a:pt x="102" y="119"/>
                  </a:lnTo>
                  <a:lnTo>
                    <a:pt x="48" y="119"/>
                  </a:lnTo>
                  <a:lnTo>
                    <a:pt x="36" y="153"/>
                  </a:lnTo>
                  <a:lnTo>
                    <a:pt x="0" y="153"/>
                  </a:lnTo>
                  <a:lnTo>
                    <a:pt x="56" y="0"/>
                  </a:lnTo>
                  <a:lnTo>
                    <a:pt x="96" y="0"/>
                  </a:lnTo>
                  <a:lnTo>
                    <a:pt x="152" y="153"/>
                  </a:lnTo>
                  <a:close/>
                  <a:moveTo>
                    <a:pt x="94" y="93"/>
                  </a:moveTo>
                  <a:lnTo>
                    <a:pt x="78" y="42"/>
                  </a:lnTo>
                  <a:lnTo>
                    <a:pt x="78" y="42"/>
                  </a:lnTo>
                  <a:lnTo>
                    <a:pt x="76" y="28"/>
                  </a:lnTo>
                  <a:lnTo>
                    <a:pt x="74" y="28"/>
                  </a:lnTo>
                  <a:lnTo>
                    <a:pt x="74" y="28"/>
                  </a:lnTo>
                  <a:lnTo>
                    <a:pt x="72" y="40"/>
                  </a:lnTo>
                  <a:lnTo>
                    <a:pt x="56" y="93"/>
                  </a:lnTo>
                  <a:lnTo>
                    <a:pt x="94" y="9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8" name="Freeform 35"/>
            <p:cNvSpPr>
              <a:spLocks noEditPoints="1"/>
            </p:cNvSpPr>
            <p:nvPr userDrawn="1"/>
          </p:nvSpPr>
          <p:spPr bwMode="auto">
            <a:xfrm>
              <a:off x="4954" y="2303"/>
              <a:ext cx="129" cy="153"/>
            </a:xfrm>
            <a:custGeom>
              <a:avLst/>
              <a:gdLst>
                <a:gd name="T0" fmla="*/ 129 w 129"/>
                <a:gd name="T1" fmla="*/ 153 h 153"/>
                <a:gd name="T2" fmla="*/ 88 w 129"/>
                <a:gd name="T3" fmla="*/ 153 h 153"/>
                <a:gd name="T4" fmla="*/ 64 w 129"/>
                <a:gd name="T5" fmla="*/ 113 h 153"/>
                <a:gd name="T6" fmla="*/ 64 w 129"/>
                <a:gd name="T7" fmla="*/ 113 h 153"/>
                <a:gd name="T8" fmla="*/ 60 w 129"/>
                <a:gd name="T9" fmla="*/ 105 h 153"/>
                <a:gd name="T10" fmla="*/ 60 w 129"/>
                <a:gd name="T11" fmla="*/ 105 h 153"/>
                <a:gd name="T12" fmla="*/ 54 w 129"/>
                <a:gd name="T13" fmla="*/ 99 h 153"/>
                <a:gd name="T14" fmla="*/ 54 w 129"/>
                <a:gd name="T15" fmla="*/ 99 h 153"/>
                <a:gd name="T16" fmla="*/ 50 w 129"/>
                <a:gd name="T17" fmla="*/ 95 h 153"/>
                <a:gd name="T18" fmla="*/ 50 w 129"/>
                <a:gd name="T19" fmla="*/ 95 h 153"/>
                <a:gd name="T20" fmla="*/ 44 w 129"/>
                <a:gd name="T21" fmla="*/ 93 h 153"/>
                <a:gd name="T22" fmla="*/ 34 w 129"/>
                <a:gd name="T23" fmla="*/ 93 h 153"/>
                <a:gd name="T24" fmla="*/ 34 w 129"/>
                <a:gd name="T25" fmla="*/ 153 h 153"/>
                <a:gd name="T26" fmla="*/ 0 w 129"/>
                <a:gd name="T27" fmla="*/ 153 h 153"/>
                <a:gd name="T28" fmla="*/ 0 w 129"/>
                <a:gd name="T29" fmla="*/ 0 h 153"/>
                <a:gd name="T30" fmla="*/ 54 w 129"/>
                <a:gd name="T31" fmla="*/ 0 h 153"/>
                <a:gd name="T32" fmla="*/ 54 w 129"/>
                <a:gd name="T33" fmla="*/ 0 h 153"/>
                <a:gd name="T34" fmla="*/ 68 w 129"/>
                <a:gd name="T35" fmla="*/ 0 h 153"/>
                <a:gd name="T36" fmla="*/ 78 w 129"/>
                <a:gd name="T37" fmla="*/ 2 h 153"/>
                <a:gd name="T38" fmla="*/ 88 w 129"/>
                <a:gd name="T39" fmla="*/ 6 h 153"/>
                <a:gd name="T40" fmla="*/ 97 w 129"/>
                <a:gd name="T41" fmla="*/ 10 h 153"/>
                <a:gd name="T42" fmla="*/ 103 w 129"/>
                <a:gd name="T43" fmla="*/ 16 h 153"/>
                <a:gd name="T44" fmla="*/ 107 w 129"/>
                <a:gd name="T45" fmla="*/ 24 h 153"/>
                <a:gd name="T46" fmla="*/ 111 w 129"/>
                <a:gd name="T47" fmla="*/ 32 h 153"/>
                <a:gd name="T48" fmla="*/ 111 w 129"/>
                <a:gd name="T49" fmla="*/ 42 h 153"/>
                <a:gd name="T50" fmla="*/ 111 w 129"/>
                <a:gd name="T51" fmla="*/ 42 h 153"/>
                <a:gd name="T52" fmla="*/ 111 w 129"/>
                <a:gd name="T53" fmla="*/ 50 h 153"/>
                <a:gd name="T54" fmla="*/ 109 w 129"/>
                <a:gd name="T55" fmla="*/ 56 h 153"/>
                <a:gd name="T56" fmla="*/ 109 w 129"/>
                <a:gd name="T57" fmla="*/ 56 h 153"/>
                <a:gd name="T58" fmla="*/ 105 w 129"/>
                <a:gd name="T59" fmla="*/ 64 h 153"/>
                <a:gd name="T60" fmla="*/ 101 w 129"/>
                <a:gd name="T61" fmla="*/ 68 h 153"/>
                <a:gd name="T62" fmla="*/ 101 w 129"/>
                <a:gd name="T63" fmla="*/ 68 h 153"/>
                <a:gd name="T64" fmla="*/ 91 w 129"/>
                <a:gd name="T65" fmla="*/ 77 h 153"/>
                <a:gd name="T66" fmla="*/ 91 w 129"/>
                <a:gd name="T67" fmla="*/ 77 h 153"/>
                <a:gd name="T68" fmla="*/ 76 w 129"/>
                <a:gd name="T69" fmla="*/ 83 h 153"/>
                <a:gd name="T70" fmla="*/ 76 w 129"/>
                <a:gd name="T71" fmla="*/ 85 h 153"/>
                <a:gd name="T72" fmla="*/ 76 w 129"/>
                <a:gd name="T73" fmla="*/ 85 h 153"/>
                <a:gd name="T74" fmla="*/ 82 w 129"/>
                <a:gd name="T75" fmla="*/ 87 h 153"/>
                <a:gd name="T76" fmla="*/ 82 w 129"/>
                <a:gd name="T77" fmla="*/ 87 h 153"/>
                <a:gd name="T78" fmla="*/ 88 w 129"/>
                <a:gd name="T79" fmla="*/ 93 h 153"/>
                <a:gd name="T80" fmla="*/ 88 w 129"/>
                <a:gd name="T81" fmla="*/ 93 h 153"/>
                <a:gd name="T82" fmla="*/ 95 w 129"/>
                <a:gd name="T83" fmla="*/ 101 h 153"/>
                <a:gd name="T84" fmla="*/ 95 w 129"/>
                <a:gd name="T85" fmla="*/ 101 h 153"/>
                <a:gd name="T86" fmla="*/ 101 w 129"/>
                <a:gd name="T87" fmla="*/ 107 h 153"/>
                <a:gd name="T88" fmla="*/ 129 w 129"/>
                <a:gd name="T89" fmla="*/ 153 h 153"/>
                <a:gd name="T90" fmla="*/ 34 w 129"/>
                <a:gd name="T91" fmla="*/ 26 h 153"/>
                <a:gd name="T92" fmla="*/ 34 w 129"/>
                <a:gd name="T93" fmla="*/ 68 h 153"/>
                <a:gd name="T94" fmla="*/ 48 w 129"/>
                <a:gd name="T95" fmla="*/ 68 h 153"/>
                <a:gd name="T96" fmla="*/ 48 w 129"/>
                <a:gd name="T97" fmla="*/ 68 h 153"/>
                <a:gd name="T98" fmla="*/ 60 w 129"/>
                <a:gd name="T99" fmla="*/ 68 h 153"/>
                <a:gd name="T100" fmla="*/ 66 w 129"/>
                <a:gd name="T101" fmla="*/ 62 h 153"/>
                <a:gd name="T102" fmla="*/ 66 w 129"/>
                <a:gd name="T103" fmla="*/ 62 h 153"/>
                <a:gd name="T104" fmla="*/ 72 w 129"/>
                <a:gd name="T105" fmla="*/ 54 h 153"/>
                <a:gd name="T106" fmla="*/ 74 w 129"/>
                <a:gd name="T107" fmla="*/ 46 h 153"/>
                <a:gd name="T108" fmla="*/ 74 w 129"/>
                <a:gd name="T109" fmla="*/ 46 h 153"/>
                <a:gd name="T110" fmla="*/ 72 w 129"/>
                <a:gd name="T111" fmla="*/ 38 h 153"/>
                <a:gd name="T112" fmla="*/ 68 w 129"/>
                <a:gd name="T113" fmla="*/ 30 h 153"/>
                <a:gd name="T114" fmla="*/ 60 w 129"/>
                <a:gd name="T115" fmla="*/ 26 h 153"/>
                <a:gd name="T116" fmla="*/ 50 w 129"/>
                <a:gd name="T117" fmla="*/ 26 h 153"/>
                <a:gd name="T118" fmla="*/ 34 w 129"/>
                <a:gd name="T119"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53">
                  <a:moveTo>
                    <a:pt x="129" y="153"/>
                  </a:moveTo>
                  <a:lnTo>
                    <a:pt x="88" y="153"/>
                  </a:lnTo>
                  <a:lnTo>
                    <a:pt x="64" y="113"/>
                  </a:lnTo>
                  <a:lnTo>
                    <a:pt x="64" y="113"/>
                  </a:lnTo>
                  <a:lnTo>
                    <a:pt x="60" y="105"/>
                  </a:lnTo>
                  <a:lnTo>
                    <a:pt x="60" y="105"/>
                  </a:lnTo>
                  <a:lnTo>
                    <a:pt x="54" y="99"/>
                  </a:lnTo>
                  <a:lnTo>
                    <a:pt x="54" y="99"/>
                  </a:lnTo>
                  <a:lnTo>
                    <a:pt x="50" y="95"/>
                  </a:lnTo>
                  <a:lnTo>
                    <a:pt x="50" y="95"/>
                  </a:lnTo>
                  <a:lnTo>
                    <a:pt x="44" y="93"/>
                  </a:lnTo>
                  <a:lnTo>
                    <a:pt x="34" y="93"/>
                  </a:lnTo>
                  <a:lnTo>
                    <a:pt x="34" y="153"/>
                  </a:lnTo>
                  <a:lnTo>
                    <a:pt x="0" y="153"/>
                  </a:lnTo>
                  <a:lnTo>
                    <a:pt x="0" y="0"/>
                  </a:lnTo>
                  <a:lnTo>
                    <a:pt x="54" y="0"/>
                  </a:lnTo>
                  <a:lnTo>
                    <a:pt x="54" y="0"/>
                  </a:lnTo>
                  <a:lnTo>
                    <a:pt x="68" y="0"/>
                  </a:lnTo>
                  <a:lnTo>
                    <a:pt x="78" y="2"/>
                  </a:lnTo>
                  <a:lnTo>
                    <a:pt x="88" y="6"/>
                  </a:lnTo>
                  <a:lnTo>
                    <a:pt x="97" y="10"/>
                  </a:lnTo>
                  <a:lnTo>
                    <a:pt x="103" y="16"/>
                  </a:lnTo>
                  <a:lnTo>
                    <a:pt x="107" y="24"/>
                  </a:lnTo>
                  <a:lnTo>
                    <a:pt x="111" y="32"/>
                  </a:lnTo>
                  <a:lnTo>
                    <a:pt x="111" y="42"/>
                  </a:lnTo>
                  <a:lnTo>
                    <a:pt x="111" y="42"/>
                  </a:lnTo>
                  <a:lnTo>
                    <a:pt x="111" y="50"/>
                  </a:lnTo>
                  <a:lnTo>
                    <a:pt x="109" y="56"/>
                  </a:lnTo>
                  <a:lnTo>
                    <a:pt x="109" y="56"/>
                  </a:lnTo>
                  <a:lnTo>
                    <a:pt x="105" y="64"/>
                  </a:lnTo>
                  <a:lnTo>
                    <a:pt x="101" y="68"/>
                  </a:lnTo>
                  <a:lnTo>
                    <a:pt x="101" y="68"/>
                  </a:lnTo>
                  <a:lnTo>
                    <a:pt x="91" y="77"/>
                  </a:lnTo>
                  <a:lnTo>
                    <a:pt x="91" y="77"/>
                  </a:lnTo>
                  <a:lnTo>
                    <a:pt x="76" y="83"/>
                  </a:lnTo>
                  <a:lnTo>
                    <a:pt x="76" y="85"/>
                  </a:lnTo>
                  <a:lnTo>
                    <a:pt x="76" y="85"/>
                  </a:lnTo>
                  <a:lnTo>
                    <a:pt x="82" y="87"/>
                  </a:lnTo>
                  <a:lnTo>
                    <a:pt x="82" y="87"/>
                  </a:lnTo>
                  <a:lnTo>
                    <a:pt x="88" y="93"/>
                  </a:lnTo>
                  <a:lnTo>
                    <a:pt x="88" y="93"/>
                  </a:lnTo>
                  <a:lnTo>
                    <a:pt x="95" y="101"/>
                  </a:lnTo>
                  <a:lnTo>
                    <a:pt x="95" y="101"/>
                  </a:lnTo>
                  <a:lnTo>
                    <a:pt x="101" y="107"/>
                  </a:lnTo>
                  <a:lnTo>
                    <a:pt x="129" y="153"/>
                  </a:lnTo>
                  <a:close/>
                  <a:moveTo>
                    <a:pt x="34" y="26"/>
                  </a:moveTo>
                  <a:lnTo>
                    <a:pt x="34" y="68"/>
                  </a:lnTo>
                  <a:lnTo>
                    <a:pt x="48" y="68"/>
                  </a:lnTo>
                  <a:lnTo>
                    <a:pt x="48" y="68"/>
                  </a:lnTo>
                  <a:lnTo>
                    <a:pt x="60" y="68"/>
                  </a:lnTo>
                  <a:lnTo>
                    <a:pt x="66" y="62"/>
                  </a:lnTo>
                  <a:lnTo>
                    <a:pt x="66" y="62"/>
                  </a:lnTo>
                  <a:lnTo>
                    <a:pt x="72" y="54"/>
                  </a:lnTo>
                  <a:lnTo>
                    <a:pt x="74" y="46"/>
                  </a:lnTo>
                  <a:lnTo>
                    <a:pt x="74" y="46"/>
                  </a:lnTo>
                  <a:lnTo>
                    <a:pt x="72" y="38"/>
                  </a:lnTo>
                  <a:lnTo>
                    <a:pt x="68" y="30"/>
                  </a:lnTo>
                  <a:lnTo>
                    <a:pt x="60" y="26"/>
                  </a:lnTo>
                  <a:lnTo>
                    <a:pt x="50" y="26"/>
                  </a:lnTo>
                  <a:lnTo>
                    <a:pt x="34" y="26"/>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9" name="Freeform 36"/>
            <p:cNvSpPr/>
            <p:nvPr userDrawn="1"/>
          </p:nvSpPr>
          <p:spPr bwMode="auto">
            <a:xfrm>
              <a:off x="5099" y="2303"/>
              <a:ext cx="176" cy="153"/>
            </a:xfrm>
            <a:custGeom>
              <a:avLst/>
              <a:gdLst>
                <a:gd name="T0" fmla="*/ 176 w 176"/>
                <a:gd name="T1" fmla="*/ 153 h 153"/>
                <a:gd name="T2" fmla="*/ 140 w 176"/>
                <a:gd name="T3" fmla="*/ 153 h 153"/>
                <a:gd name="T4" fmla="*/ 140 w 176"/>
                <a:gd name="T5" fmla="*/ 62 h 153"/>
                <a:gd name="T6" fmla="*/ 140 w 176"/>
                <a:gd name="T7" fmla="*/ 62 h 153"/>
                <a:gd name="T8" fmla="*/ 142 w 176"/>
                <a:gd name="T9" fmla="*/ 28 h 153"/>
                <a:gd name="T10" fmla="*/ 142 w 176"/>
                <a:gd name="T11" fmla="*/ 28 h 153"/>
                <a:gd name="T12" fmla="*/ 142 w 176"/>
                <a:gd name="T13" fmla="*/ 28 h 153"/>
                <a:gd name="T14" fmla="*/ 136 w 176"/>
                <a:gd name="T15" fmla="*/ 50 h 153"/>
                <a:gd name="T16" fmla="*/ 100 w 176"/>
                <a:gd name="T17" fmla="*/ 153 h 153"/>
                <a:gd name="T18" fmla="*/ 72 w 176"/>
                <a:gd name="T19" fmla="*/ 153 h 153"/>
                <a:gd name="T20" fmla="*/ 34 w 176"/>
                <a:gd name="T21" fmla="*/ 50 h 153"/>
                <a:gd name="T22" fmla="*/ 34 w 176"/>
                <a:gd name="T23" fmla="*/ 50 h 153"/>
                <a:gd name="T24" fmla="*/ 30 w 176"/>
                <a:gd name="T25" fmla="*/ 28 h 153"/>
                <a:gd name="T26" fmla="*/ 30 w 176"/>
                <a:gd name="T27" fmla="*/ 28 h 153"/>
                <a:gd name="T28" fmla="*/ 30 w 176"/>
                <a:gd name="T29" fmla="*/ 28 h 153"/>
                <a:gd name="T30" fmla="*/ 30 w 176"/>
                <a:gd name="T31" fmla="*/ 68 h 153"/>
                <a:gd name="T32" fmla="*/ 30 w 176"/>
                <a:gd name="T33" fmla="*/ 153 h 153"/>
                <a:gd name="T34" fmla="*/ 0 w 176"/>
                <a:gd name="T35" fmla="*/ 153 h 153"/>
                <a:gd name="T36" fmla="*/ 0 w 176"/>
                <a:gd name="T37" fmla="*/ 0 h 153"/>
                <a:gd name="T38" fmla="*/ 50 w 176"/>
                <a:gd name="T39" fmla="*/ 0 h 153"/>
                <a:gd name="T40" fmla="*/ 82 w 176"/>
                <a:gd name="T41" fmla="*/ 91 h 153"/>
                <a:gd name="T42" fmla="*/ 82 w 176"/>
                <a:gd name="T43" fmla="*/ 91 h 153"/>
                <a:gd name="T44" fmla="*/ 88 w 176"/>
                <a:gd name="T45" fmla="*/ 113 h 153"/>
                <a:gd name="T46" fmla="*/ 88 w 176"/>
                <a:gd name="T47" fmla="*/ 113 h 153"/>
                <a:gd name="T48" fmla="*/ 88 w 176"/>
                <a:gd name="T49" fmla="*/ 113 h 153"/>
                <a:gd name="T50" fmla="*/ 94 w 176"/>
                <a:gd name="T51" fmla="*/ 91 h 153"/>
                <a:gd name="T52" fmla="*/ 126 w 176"/>
                <a:gd name="T53" fmla="*/ 0 h 153"/>
                <a:gd name="T54" fmla="*/ 176 w 176"/>
                <a:gd name="T55" fmla="*/ 0 h 153"/>
                <a:gd name="T56" fmla="*/ 176 w 176"/>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53">
                  <a:moveTo>
                    <a:pt x="176" y="153"/>
                  </a:moveTo>
                  <a:lnTo>
                    <a:pt x="140" y="153"/>
                  </a:lnTo>
                  <a:lnTo>
                    <a:pt x="140" y="62"/>
                  </a:lnTo>
                  <a:lnTo>
                    <a:pt x="140" y="62"/>
                  </a:lnTo>
                  <a:lnTo>
                    <a:pt x="142" y="28"/>
                  </a:lnTo>
                  <a:lnTo>
                    <a:pt x="142" y="28"/>
                  </a:lnTo>
                  <a:lnTo>
                    <a:pt x="142" y="28"/>
                  </a:lnTo>
                  <a:lnTo>
                    <a:pt x="136" y="50"/>
                  </a:lnTo>
                  <a:lnTo>
                    <a:pt x="100" y="153"/>
                  </a:lnTo>
                  <a:lnTo>
                    <a:pt x="72" y="153"/>
                  </a:lnTo>
                  <a:lnTo>
                    <a:pt x="34" y="50"/>
                  </a:lnTo>
                  <a:lnTo>
                    <a:pt x="34" y="50"/>
                  </a:lnTo>
                  <a:lnTo>
                    <a:pt x="30" y="28"/>
                  </a:lnTo>
                  <a:lnTo>
                    <a:pt x="30" y="28"/>
                  </a:lnTo>
                  <a:lnTo>
                    <a:pt x="30" y="28"/>
                  </a:lnTo>
                  <a:lnTo>
                    <a:pt x="30" y="68"/>
                  </a:lnTo>
                  <a:lnTo>
                    <a:pt x="30" y="153"/>
                  </a:lnTo>
                  <a:lnTo>
                    <a:pt x="0" y="153"/>
                  </a:lnTo>
                  <a:lnTo>
                    <a:pt x="0" y="0"/>
                  </a:lnTo>
                  <a:lnTo>
                    <a:pt x="50" y="0"/>
                  </a:lnTo>
                  <a:lnTo>
                    <a:pt x="82" y="91"/>
                  </a:lnTo>
                  <a:lnTo>
                    <a:pt x="82" y="91"/>
                  </a:lnTo>
                  <a:lnTo>
                    <a:pt x="88" y="113"/>
                  </a:lnTo>
                  <a:lnTo>
                    <a:pt x="88" y="113"/>
                  </a:lnTo>
                  <a:lnTo>
                    <a:pt x="88" y="113"/>
                  </a:lnTo>
                  <a:lnTo>
                    <a:pt x="94" y="91"/>
                  </a:lnTo>
                  <a:lnTo>
                    <a:pt x="126" y="0"/>
                  </a:lnTo>
                  <a:lnTo>
                    <a:pt x="176" y="0"/>
                  </a:lnTo>
                  <a:lnTo>
                    <a:pt x="176"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0" name="Freeform 37"/>
            <p:cNvSpPr>
              <a:spLocks noEditPoints="1"/>
            </p:cNvSpPr>
            <p:nvPr userDrawn="1"/>
          </p:nvSpPr>
          <p:spPr bwMode="auto">
            <a:xfrm>
              <a:off x="5293" y="2303"/>
              <a:ext cx="152" cy="153"/>
            </a:xfrm>
            <a:custGeom>
              <a:avLst/>
              <a:gdLst>
                <a:gd name="T0" fmla="*/ 152 w 152"/>
                <a:gd name="T1" fmla="*/ 153 h 153"/>
                <a:gd name="T2" fmla="*/ 114 w 152"/>
                <a:gd name="T3" fmla="*/ 153 h 153"/>
                <a:gd name="T4" fmla="*/ 104 w 152"/>
                <a:gd name="T5" fmla="*/ 119 h 153"/>
                <a:gd name="T6" fmla="*/ 48 w 152"/>
                <a:gd name="T7" fmla="*/ 119 h 153"/>
                <a:gd name="T8" fmla="*/ 38 w 152"/>
                <a:gd name="T9" fmla="*/ 153 h 153"/>
                <a:gd name="T10" fmla="*/ 0 w 152"/>
                <a:gd name="T11" fmla="*/ 153 h 153"/>
                <a:gd name="T12" fmla="*/ 56 w 152"/>
                <a:gd name="T13" fmla="*/ 0 h 153"/>
                <a:gd name="T14" fmla="*/ 98 w 152"/>
                <a:gd name="T15" fmla="*/ 0 h 153"/>
                <a:gd name="T16" fmla="*/ 152 w 152"/>
                <a:gd name="T17" fmla="*/ 153 h 153"/>
                <a:gd name="T18" fmla="*/ 96 w 152"/>
                <a:gd name="T19" fmla="*/ 93 h 153"/>
                <a:gd name="T20" fmla="*/ 78 w 152"/>
                <a:gd name="T21" fmla="*/ 42 h 153"/>
                <a:gd name="T22" fmla="*/ 78 w 152"/>
                <a:gd name="T23" fmla="*/ 42 h 153"/>
                <a:gd name="T24" fmla="*/ 76 w 152"/>
                <a:gd name="T25" fmla="*/ 28 h 153"/>
                <a:gd name="T26" fmla="*/ 76 w 152"/>
                <a:gd name="T27" fmla="*/ 28 h 153"/>
                <a:gd name="T28" fmla="*/ 76 w 152"/>
                <a:gd name="T29" fmla="*/ 28 h 153"/>
                <a:gd name="T30" fmla="*/ 72 w 152"/>
                <a:gd name="T31" fmla="*/ 40 h 153"/>
                <a:gd name="T32" fmla="*/ 56 w 152"/>
                <a:gd name="T33" fmla="*/ 93 h 153"/>
                <a:gd name="T34" fmla="*/ 96 w 152"/>
                <a:gd name="T35" fmla="*/ 9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3">
                  <a:moveTo>
                    <a:pt x="152" y="153"/>
                  </a:moveTo>
                  <a:lnTo>
                    <a:pt x="114" y="153"/>
                  </a:lnTo>
                  <a:lnTo>
                    <a:pt x="104" y="119"/>
                  </a:lnTo>
                  <a:lnTo>
                    <a:pt x="48" y="119"/>
                  </a:lnTo>
                  <a:lnTo>
                    <a:pt x="38" y="153"/>
                  </a:lnTo>
                  <a:lnTo>
                    <a:pt x="0" y="153"/>
                  </a:lnTo>
                  <a:lnTo>
                    <a:pt x="56" y="0"/>
                  </a:lnTo>
                  <a:lnTo>
                    <a:pt x="98" y="0"/>
                  </a:lnTo>
                  <a:lnTo>
                    <a:pt x="152" y="153"/>
                  </a:lnTo>
                  <a:close/>
                  <a:moveTo>
                    <a:pt x="96" y="93"/>
                  </a:moveTo>
                  <a:lnTo>
                    <a:pt x="78" y="42"/>
                  </a:lnTo>
                  <a:lnTo>
                    <a:pt x="78" y="42"/>
                  </a:lnTo>
                  <a:lnTo>
                    <a:pt x="76" y="28"/>
                  </a:lnTo>
                  <a:lnTo>
                    <a:pt x="76" y="28"/>
                  </a:lnTo>
                  <a:lnTo>
                    <a:pt x="76" y="28"/>
                  </a:lnTo>
                  <a:lnTo>
                    <a:pt x="72" y="40"/>
                  </a:lnTo>
                  <a:lnTo>
                    <a:pt x="56" y="93"/>
                  </a:lnTo>
                  <a:lnTo>
                    <a:pt x="96" y="9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1" name="Freeform 38"/>
            <p:cNvSpPr/>
            <p:nvPr userDrawn="1"/>
          </p:nvSpPr>
          <p:spPr bwMode="auto">
            <a:xfrm>
              <a:off x="3527" y="1852"/>
              <a:ext cx="414" cy="183"/>
            </a:xfrm>
            <a:custGeom>
              <a:avLst/>
              <a:gdLst>
                <a:gd name="T0" fmla="*/ 398 w 414"/>
                <a:gd name="T1" fmla="*/ 44 h 183"/>
                <a:gd name="T2" fmla="*/ 398 w 414"/>
                <a:gd name="T3" fmla="*/ 0 h 183"/>
                <a:gd name="T4" fmla="*/ 22 w 414"/>
                <a:gd name="T5" fmla="*/ 0 h 183"/>
                <a:gd name="T6" fmla="*/ 0 w 414"/>
                <a:gd name="T7" fmla="*/ 151 h 183"/>
                <a:gd name="T8" fmla="*/ 0 w 414"/>
                <a:gd name="T9" fmla="*/ 151 h 183"/>
                <a:gd name="T10" fmla="*/ 2 w 414"/>
                <a:gd name="T11" fmla="*/ 157 h 183"/>
                <a:gd name="T12" fmla="*/ 2 w 414"/>
                <a:gd name="T13" fmla="*/ 161 h 183"/>
                <a:gd name="T14" fmla="*/ 6 w 414"/>
                <a:gd name="T15" fmla="*/ 167 h 183"/>
                <a:gd name="T16" fmla="*/ 12 w 414"/>
                <a:gd name="T17" fmla="*/ 173 h 183"/>
                <a:gd name="T18" fmla="*/ 22 w 414"/>
                <a:gd name="T19" fmla="*/ 177 h 183"/>
                <a:gd name="T20" fmla="*/ 34 w 414"/>
                <a:gd name="T21" fmla="*/ 181 h 183"/>
                <a:gd name="T22" fmla="*/ 52 w 414"/>
                <a:gd name="T23" fmla="*/ 183 h 183"/>
                <a:gd name="T24" fmla="*/ 52 w 414"/>
                <a:gd name="T25" fmla="*/ 183 h 183"/>
                <a:gd name="T26" fmla="*/ 414 w 414"/>
                <a:gd name="T27" fmla="*/ 183 h 183"/>
                <a:gd name="T28" fmla="*/ 414 w 414"/>
                <a:gd name="T29" fmla="*/ 149 h 183"/>
                <a:gd name="T30" fmla="*/ 64 w 414"/>
                <a:gd name="T31" fmla="*/ 149 h 183"/>
                <a:gd name="T32" fmla="*/ 82 w 414"/>
                <a:gd name="T33" fmla="*/ 40 h 183"/>
                <a:gd name="T34" fmla="*/ 398 w 414"/>
                <a:gd name="T35" fmla="*/ 4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 h="183">
                  <a:moveTo>
                    <a:pt x="398" y="44"/>
                  </a:moveTo>
                  <a:lnTo>
                    <a:pt x="398" y="0"/>
                  </a:lnTo>
                  <a:lnTo>
                    <a:pt x="22" y="0"/>
                  </a:lnTo>
                  <a:lnTo>
                    <a:pt x="0" y="151"/>
                  </a:lnTo>
                  <a:lnTo>
                    <a:pt x="0" y="151"/>
                  </a:lnTo>
                  <a:lnTo>
                    <a:pt x="2" y="157"/>
                  </a:lnTo>
                  <a:lnTo>
                    <a:pt x="2" y="161"/>
                  </a:lnTo>
                  <a:lnTo>
                    <a:pt x="6" y="167"/>
                  </a:lnTo>
                  <a:lnTo>
                    <a:pt x="12" y="173"/>
                  </a:lnTo>
                  <a:lnTo>
                    <a:pt x="22" y="177"/>
                  </a:lnTo>
                  <a:lnTo>
                    <a:pt x="34" y="181"/>
                  </a:lnTo>
                  <a:lnTo>
                    <a:pt x="52" y="183"/>
                  </a:lnTo>
                  <a:lnTo>
                    <a:pt x="52" y="183"/>
                  </a:lnTo>
                  <a:lnTo>
                    <a:pt x="414" y="183"/>
                  </a:lnTo>
                  <a:lnTo>
                    <a:pt x="414" y="149"/>
                  </a:lnTo>
                  <a:lnTo>
                    <a:pt x="64" y="149"/>
                  </a:lnTo>
                  <a:lnTo>
                    <a:pt x="82" y="40"/>
                  </a:lnTo>
                  <a:lnTo>
                    <a:pt x="398" y="44"/>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2" name="Freeform 39"/>
            <p:cNvSpPr/>
            <p:nvPr userDrawn="1"/>
          </p:nvSpPr>
          <p:spPr bwMode="auto">
            <a:xfrm>
              <a:off x="3647" y="1916"/>
              <a:ext cx="130" cy="319"/>
            </a:xfrm>
            <a:custGeom>
              <a:avLst/>
              <a:gdLst>
                <a:gd name="T0" fmla="*/ 130 w 130"/>
                <a:gd name="T1" fmla="*/ 0 h 319"/>
                <a:gd name="T2" fmla="*/ 64 w 130"/>
                <a:gd name="T3" fmla="*/ 0 h 319"/>
                <a:gd name="T4" fmla="*/ 64 w 130"/>
                <a:gd name="T5" fmla="*/ 282 h 319"/>
                <a:gd name="T6" fmla="*/ 0 w 130"/>
                <a:gd name="T7" fmla="*/ 282 h 319"/>
                <a:gd name="T8" fmla="*/ 0 w 130"/>
                <a:gd name="T9" fmla="*/ 319 h 319"/>
                <a:gd name="T10" fmla="*/ 94 w 130"/>
                <a:gd name="T11" fmla="*/ 319 h 319"/>
                <a:gd name="T12" fmla="*/ 94 w 130"/>
                <a:gd name="T13" fmla="*/ 319 h 319"/>
                <a:gd name="T14" fmla="*/ 100 w 130"/>
                <a:gd name="T15" fmla="*/ 316 h 319"/>
                <a:gd name="T16" fmla="*/ 112 w 130"/>
                <a:gd name="T17" fmla="*/ 310 h 319"/>
                <a:gd name="T18" fmla="*/ 118 w 130"/>
                <a:gd name="T19" fmla="*/ 304 h 319"/>
                <a:gd name="T20" fmla="*/ 124 w 130"/>
                <a:gd name="T21" fmla="*/ 296 h 319"/>
                <a:gd name="T22" fmla="*/ 128 w 130"/>
                <a:gd name="T23" fmla="*/ 288 h 319"/>
                <a:gd name="T24" fmla="*/ 130 w 130"/>
                <a:gd name="T25" fmla="*/ 278 h 319"/>
                <a:gd name="T26" fmla="*/ 130 w 130"/>
                <a:gd name="T27" fmla="*/ 278 h 319"/>
                <a:gd name="T28" fmla="*/ 130 w 130"/>
                <a:gd name="T29" fmla="*/ 129 h 319"/>
                <a:gd name="T30" fmla="*/ 130 w 130"/>
                <a:gd name="T31" fmla="*/ 0 h 319"/>
                <a:gd name="T32" fmla="*/ 130 w 130"/>
                <a:gd name="T3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19">
                  <a:moveTo>
                    <a:pt x="130" y="0"/>
                  </a:moveTo>
                  <a:lnTo>
                    <a:pt x="64" y="0"/>
                  </a:lnTo>
                  <a:lnTo>
                    <a:pt x="64" y="282"/>
                  </a:lnTo>
                  <a:lnTo>
                    <a:pt x="0" y="282"/>
                  </a:lnTo>
                  <a:lnTo>
                    <a:pt x="0" y="319"/>
                  </a:lnTo>
                  <a:lnTo>
                    <a:pt x="94" y="319"/>
                  </a:lnTo>
                  <a:lnTo>
                    <a:pt x="94" y="319"/>
                  </a:lnTo>
                  <a:lnTo>
                    <a:pt x="100" y="316"/>
                  </a:lnTo>
                  <a:lnTo>
                    <a:pt x="112" y="310"/>
                  </a:lnTo>
                  <a:lnTo>
                    <a:pt x="118" y="304"/>
                  </a:lnTo>
                  <a:lnTo>
                    <a:pt x="124" y="296"/>
                  </a:lnTo>
                  <a:lnTo>
                    <a:pt x="128" y="288"/>
                  </a:lnTo>
                  <a:lnTo>
                    <a:pt x="130" y="278"/>
                  </a:lnTo>
                  <a:lnTo>
                    <a:pt x="130" y="278"/>
                  </a:lnTo>
                  <a:lnTo>
                    <a:pt x="130" y="129"/>
                  </a:lnTo>
                  <a:lnTo>
                    <a:pt x="130" y="0"/>
                  </a:lnTo>
                  <a:lnTo>
                    <a:pt x="13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3" name="Freeform 40"/>
            <p:cNvSpPr/>
            <p:nvPr userDrawn="1"/>
          </p:nvSpPr>
          <p:spPr bwMode="auto">
            <a:xfrm>
              <a:off x="3829" y="2077"/>
              <a:ext cx="112" cy="137"/>
            </a:xfrm>
            <a:custGeom>
              <a:avLst/>
              <a:gdLst>
                <a:gd name="T0" fmla="*/ 68 w 112"/>
                <a:gd name="T1" fmla="*/ 0 h 137"/>
                <a:gd name="T2" fmla="*/ 0 w 112"/>
                <a:gd name="T3" fmla="*/ 0 h 137"/>
                <a:gd name="T4" fmla="*/ 42 w 112"/>
                <a:gd name="T5" fmla="*/ 137 h 137"/>
                <a:gd name="T6" fmla="*/ 112 w 112"/>
                <a:gd name="T7" fmla="*/ 137 h 137"/>
                <a:gd name="T8" fmla="*/ 68 w 112"/>
                <a:gd name="T9" fmla="*/ 0 h 137"/>
              </a:gdLst>
              <a:ahLst/>
              <a:cxnLst>
                <a:cxn ang="0">
                  <a:pos x="T0" y="T1"/>
                </a:cxn>
                <a:cxn ang="0">
                  <a:pos x="T2" y="T3"/>
                </a:cxn>
                <a:cxn ang="0">
                  <a:pos x="T4" y="T5"/>
                </a:cxn>
                <a:cxn ang="0">
                  <a:pos x="T6" y="T7"/>
                </a:cxn>
                <a:cxn ang="0">
                  <a:pos x="T8" y="T9"/>
                </a:cxn>
              </a:cxnLst>
              <a:rect l="0" t="0" r="r" b="b"/>
              <a:pathLst>
                <a:path w="112" h="137">
                  <a:moveTo>
                    <a:pt x="68" y="0"/>
                  </a:moveTo>
                  <a:lnTo>
                    <a:pt x="0" y="0"/>
                  </a:lnTo>
                  <a:lnTo>
                    <a:pt x="42" y="137"/>
                  </a:lnTo>
                  <a:lnTo>
                    <a:pt x="112" y="137"/>
                  </a:lnTo>
                  <a:lnTo>
                    <a:pt x="68"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4" name="Freeform 41"/>
            <p:cNvSpPr/>
            <p:nvPr userDrawn="1"/>
          </p:nvSpPr>
          <p:spPr bwMode="auto">
            <a:xfrm>
              <a:off x="4017" y="1922"/>
              <a:ext cx="90" cy="63"/>
            </a:xfrm>
            <a:custGeom>
              <a:avLst/>
              <a:gdLst>
                <a:gd name="T0" fmla="*/ 54 w 90"/>
                <a:gd name="T1" fmla="*/ 0 h 63"/>
                <a:gd name="T2" fmla="*/ 0 w 90"/>
                <a:gd name="T3" fmla="*/ 0 h 63"/>
                <a:gd name="T4" fmla="*/ 34 w 90"/>
                <a:gd name="T5" fmla="*/ 63 h 63"/>
                <a:gd name="T6" fmla="*/ 90 w 90"/>
                <a:gd name="T7" fmla="*/ 63 h 63"/>
                <a:gd name="T8" fmla="*/ 54 w 90"/>
                <a:gd name="T9" fmla="*/ 0 h 63"/>
              </a:gdLst>
              <a:ahLst/>
              <a:cxnLst>
                <a:cxn ang="0">
                  <a:pos x="T0" y="T1"/>
                </a:cxn>
                <a:cxn ang="0">
                  <a:pos x="T2" y="T3"/>
                </a:cxn>
                <a:cxn ang="0">
                  <a:pos x="T4" y="T5"/>
                </a:cxn>
                <a:cxn ang="0">
                  <a:pos x="T6" y="T7"/>
                </a:cxn>
                <a:cxn ang="0">
                  <a:pos x="T8" y="T9"/>
                </a:cxn>
              </a:cxnLst>
              <a:rect l="0" t="0" r="r" b="b"/>
              <a:pathLst>
                <a:path w="90" h="63">
                  <a:moveTo>
                    <a:pt x="54" y="0"/>
                  </a:moveTo>
                  <a:lnTo>
                    <a:pt x="0" y="0"/>
                  </a:lnTo>
                  <a:lnTo>
                    <a:pt x="34" y="63"/>
                  </a:lnTo>
                  <a:lnTo>
                    <a:pt x="90" y="63"/>
                  </a:lnTo>
                  <a:lnTo>
                    <a:pt x="54"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5" name="Freeform 42"/>
            <p:cNvSpPr/>
            <p:nvPr userDrawn="1"/>
          </p:nvSpPr>
          <p:spPr bwMode="auto">
            <a:xfrm>
              <a:off x="4328" y="1922"/>
              <a:ext cx="92" cy="63"/>
            </a:xfrm>
            <a:custGeom>
              <a:avLst/>
              <a:gdLst>
                <a:gd name="T0" fmla="*/ 36 w 92"/>
                <a:gd name="T1" fmla="*/ 0 h 63"/>
                <a:gd name="T2" fmla="*/ 92 w 92"/>
                <a:gd name="T3" fmla="*/ 0 h 63"/>
                <a:gd name="T4" fmla="*/ 58 w 92"/>
                <a:gd name="T5" fmla="*/ 63 h 63"/>
                <a:gd name="T6" fmla="*/ 0 w 92"/>
                <a:gd name="T7" fmla="*/ 63 h 63"/>
                <a:gd name="T8" fmla="*/ 36 w 92"/>
                <a:gd name="T9" fmla="*/ 0 h 63"/>
              </a:gdLst>
              <a:ahLst/>
              <a:cxnLst>
                <a:cxn ang="0">
                  <a:pos x="T0" y="T1"/>
                </a:cxn>
                <a:cxn ang="0">
                  <a:pos x="T2" y="T3"/>
                </a:cxn>
                <a:cxn ang="0">
                  <a:pos x="T4" y="T5"/>
                </a:cxn>
                <a:cxn ang="0">
                  <a:pos x="T6" y="T7"/>
                </a:cxn>
                <a:cxn ang="0">
                  <a:pos x="T8" y="T9"/>
                </a:cxn>
              </a:cxnLst>
              <a:rect l="0" t="0" r="r" b="b"/>
              <a:pathLst>
                <a:path w="92" h="63">
                  <a:moveTo>
                    <a:pt x="36" y="0"/>
                  </a:moveTo>
                  <a:lnTo>
                    <a:pt x="92" y="0"/>
                  </a:lnTo>
                  <a:lnTo>
                    <a:pt x="58" y="63"/>
                  </a:lnTo>
                  <a:lnTo>
                    <a:pt x="0" y="63"/>
                  </a:lnTo>
                  <a:lnTo>
                    <a:pt x="36"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6" name="Freeform 43"/>
            <p:cNvSpPr/>
            <p:nvPr userDrawn="1"/>
          </p:nvSpPr>
          <p:spPr bwMode="auto">
            <a:xfrm>
              <a:off x="5133" y="1934"/>
              <a:ext cx="124" cy="301"/>
            </a:xfrm>
            <a:custGeom>
              <a:avLst/>
              <a:gdLst>
                <a:gd name="T0" fmla="*/ 76 w 124"/>
                <a:gd name="T1" fmla="*/ 0 h 301"/>
                <a:gd name="T2" fmla="*/ 124 w 124"/>
                <a:gd name="T3" fmla="*/ 0 h 301"/>
                <a:gd name="T4" fmla="*/ 46 w 124"/>
                <a:gd name="T5" fmla="*/ 301 h 301"/>
                <a:gd name="T6" fmla="*/ 0 w 124"/>
                <a:gd name="T7" fmla="*/ 301 h 301"/>
                <a:gd name="T8" fmla="*/ 76 w 124"/>
                <a:gd name="T9" fmla="*/ 0 h 301"/>
              </a:gdLst>
              <a:ahLst/>
              <a:cxnLst>
                <a:cxn ang="0">
                  <a:pos x="T0" y="T1"/>
                </a:cxn>
                <a:cxn ang="0">
                  <a:pos x="T2" y="T3"/>
                </a:cxn>
                <a:cxn ang="0">
                  <a:pos x="T4" y="T5"/>
                </a:cxn>
                <a:cxn ang="0">
                  <a:pos x="T6" y="T7"/>
                </a:cxn>
                <a:cxn ang="0">
                  <a:pos x="T8" y="T9"/>
                </a:cxn>
              </a:cxnLst>
              <a:rect l="0" t="0" r="r" b="b"/>
              <a:pathLst>
                <a:path w="124" h="301">
                  <a:moveTo>
                    <a:pt x="76" y="0"/>
                  </a:moveTo>
                  <a:lnTo>
                    <a:pt x="124" y="0"/>
                  </a:lnTo>
                  <a:lnTo>
                    <a:pt x="46" y="301"/>
                  </a:lnTo>
                  <a:lnTo>
                    <a:pt x="0" y="301"/>
                  </a:lnTo>
                  <a:lnTo>
                    <a:pt x="76"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7" name="Freeform 44"/>
            <p:cNvSpPr/>
            <p:nvPr userDrawn="1"/>
          </p:nvSpPr>
          <p:spPr bwMode="auto">
            <a:xfrm>
              <a:off x="5197" y="1934"/>
              <a:ext cx="126" cy="301"/>
            </a:xfrm>
            <a:custGeom>
              <a:avLst/>
              <a:gdLst>
                <a:gd name="T0" fmla="*/ 76 w 126"/>
                <a:gd name="T1" fmla="*/ 0 h 301"/>
                <a:gd name="T2" fmla="*/ 126 w 126"/>
                <a:gd name="T3" fmla="*/ 0 h 301"/>
                <a:gd name="T4" fmla="*/ 46 w 126"/>
                <a:gd name="T5" fmla="*/ 301 h 301"/>
                <a:gd name="T6" fmla="*/ 0 w 126"/>
                <a:gd name="T7" fmla="*/ 301 h 301"/>
                <a:gd name="T8" fmla="*/ 76 w 126"/>
                <a:gd name="T9" fmla="*/ 0 h 301"/>
              </a:gdLst>
              <a:ahLst/>
              <a:cxnLst>
                <a:cxn ang="0">
                  <a:pos x="T0" y="T1"/>
                </a:cxn>
                <a:cxn ang="0">
                  <a:pos x="T2" y="T3"/>
                </a:cxn>
                <a:cxn ang="0">
                  <a:pos x="T4" y="T5"/>
                </a:cxn>
                <a:cxn ang="0">
                  <a:pos x="T6" y="T7"/>
                </a:cxn>
                <a:cxn ang="0">
                  <a:pos x="T8" y="T9"/>
                </a:cxn>
              </a:cxnLst>
              <a:rect l="0" t="0" r="r" b="b"/>
              <a:pathLst>
                <a:path w="126" h="301">
                  <a:moveTo>
                    <a:pt x="76" y="0"/>
                  </a:moveTo>
                  <a:lnTo>
                    <a:pt x="126" y="0"/>
                  </a:lnTo>
                  <a:lnTo>
                    <a:pt x="46" y="301"/>
                  </a:lnTo>
                  <a:lnTo>
                    <a:pt x="0" y="301"/>
                  </a:lnTo>
                  <a:lnTo>
                    <a:pt x="76"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8" name="Freeform 45"/>
            <p:cNvSpPr/>
            <p:nvPr userDrawn="1"/>
          </p:nvSpPr>
          <p:spPr bwMode="auto">
            <a:xfrm>
              <a:off x="3527" y="2077"/>
              <a:ext cx="110" cy="137"/>
            </a:xfrm>
            <a:custGeom>
              <a:avLst/>
              <a:gdLst>
                <a:gd name="T0" fmla="*/ 44 w 110"/>
                <a:gd name="T1" fmla="*/ 0 h 137"/>
                <a:gd name="T2" fmla="*/ 110 w 110"/>
                <a:gd name="T3" fmla="*/ 0 h 137"/>
                <a:gd name="T4" fmla="*/ 70 w 110"/>
                <a:gd name="T5" fmla="*/ 137 h 137"/>
                <a:gd name="T6" fmla="*/ 0 w 110"/>
                <a:gd name="T7" fmla="*/ 137 h 137"/>
                <a:gd name="T8" fmla="*/ 44 w 110"/>
                <a:gd name="T9" fmla="*/ 0 h 137"/>
              </a:gdLst>
              <a:ahLst/>
              <a:cxnLst>
                <a:cxn ang="0">
                  <a:pos x="T0" y="T1"/>
                </a:cxn>
                <a:cxn ang="0">
                  <a:pos x="T2" y="T3"/>
                </a:cxn>
                <a:cxn ang="0">
                  <a:pos x="T4" y="T5"/>
                </a:cxn>
                <a:cxn ang="0">
                  <a:pos x="T6" y="T7"/>
                </a:cxn>
                <a:cxn ang="0">
                  <a:pos x="T8" y="T9"/>
                </a:cxn>
              </a:cxnLst>
              <a:rect l="0" t="0" r="r" b="b"/>
              <a:pathLst>
                <a:path w="110" h="137">
                  <a:moveTo>
                    <a:pt x="44" y="0"/>
                  </a:moveTo>
                  <a:lnTo>
                    <a:pt x="110" y="0"/>
                  </a:lnTo>
                  <a:lnTo>
                    <a:pt x="70" y="137"/>
                  </a:lnTo>
                  <a:lnTo>
                    <a:pt x="0" y="137"/>
                  </a:lnTo>
                  <a:lnTo>
                    <a:pt x="44"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9" name="Freeform 46"/>
            <p:cNvSpPr>
              <a:spLocks noEditPoints="1"/>
            </p:cNvSpPr>
            <p:nvPr userDrawn="1"/>
          </p:nvSpPr>
          <p:spPr bwMode="auto">
            <a:xfrm>
              <a:off x="4023" y="2067"/>
              <a:ext cx="387" cy="165"/>
            </a:xfrm>
            <a:custGeom>
              <a:avLst/>
              <a:gdLst>
                <a:gd name="T0" fmla="*/ 0 w 387"/>
                <a:gd name="T1" fmla="*/ 0 h 165"/>
                <a:gd name="T2" fmla="*/ 0 w 387"/>
                <a:gd name="T3" fmla="*/ 165 h 165"/>
                <a:gd name="T4" fmla="*/ 355 w 387"/>
                <a:gd name="T5" fmla="*/ 165 h 165"/>
                <a:gd name="T6" fmla="*/ 387 w 387"/>
                <a:gd name="T7" fmla="*/ 129 h 165"/>
                <a:gd name="T8" fmla="*/ 387 w 387"/>
                <a:gd name="T9" fmla="*/ 0 h 165"/>
                <a:gd name="T10" fmla="*/ 0 w 387"/>
                <a:gd name="T11" fmla="*/ 0 h 165"/>
                <a:gd name="T12" fmla="*/ 325 w 387"/>
                <a:gd name="T13" fmla="*/ 133 h 165"/>
                <a:gd name="T14" fmla="*/ 62 w 387"/>
                <a:gd name="T15" fmla="*/ 133 h 165"/>
                <a:gd name="T16" fmla="*/ 62 w 387"/>
                <a:gd name="T17" fmla="*/ 97 h 165"/>
                <a:gd name="T18" fmla="*/ 325 w 387"/>
                <a:gd name="T19" fmla="*/ 97 h 165"/>
                <a:gd name="T20" fmla="*/ 325 w 387"/>
                <a:gd name="T21" fmla="*/ 133 h 165"/>
                <a:gd name="T22" fmla="*/ 325 w 387"/>
                <a:gd name="T23" fmla="*/ 69 h 165"/>
                <a:gd name="T24" fmla="*/ 62 w 387"/>
                <a:gd name="T25" fmla="*/ 69 h 165"/>
                <a:gd name="T26" fmla="*/ 62 w 387"/>
                <a:gd name="T27" fmla="*/ 33 h 165"/>
                <a:gd name="T28" fmla="*/ 325 w 387"/>
                <a:gd name="T29" fmla="*/ 33 h 165"/>
                <a:gd name="T30" fmla="*/ 325 w 387"/>
                <a:gd name="T31"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7" h="165">
                  <a:moveTo>
                    <a:pt x="0" y="0"/>
                  </a:moveTo>
                  <a:lnTo>
                    <a:pt x="0" y="165"/>
                  </a:lnTo>
                  <a:lnTo>
                    <a:pt x="355" y="165"/>
                  </a:lnTo>
                  <a:lnTo>
                    <a:pt x="387" y="129"/>
                  </a:lnTo>
                  <a:lnTo>
                    <a:pt x="387" y="0"/>
                  </a:lnTo>
                  <a:lnTo>
                    <a:pt x="0" y="0"/>
                  </a:lnTo>
                  <a:close/>
                  <a:moveTo>
                    <a:pt x="325" y="133"/>
                  </a:moveTo>
                  <a:lnTo>
                    <a:pt x="62" y="133"/>
                  </a:lnTo>
                  <a:lnTo>
                    <a:pt x="62" y="97"/>
                  </a:lnTo>
                  <a:lnTo>
                    <a:pt x="325" y="97"/>
                  </a:lnTo>
                  <a:lnTo>
                    <a:pt x="325" y="133"/>
                  </a:lnTo>
                  <a:close/>
                  <a:moveTo>
                    <a:pt x="325" y="69"/>
                  </a:moveTo>
                  <a:lnTo>
                    <a:pt x="62" y="69"/>
                  </a:lnTo>
                  <a:lnTo>
                    <a:pt x="62" y="33"/>
                  </a:lnTo>
                  <a:lnTo>
                    <a:pt x="325" y="33"/>
                  </a:lnTo>
                  <a:lnTo>
                    <a:pt x="325" y="69"/>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0" name="Freeform 47"/>
            <p:cNvSpPr>
              <a:spLocks noEditPoints="1"/>
            </p:cNvSpPr>
            <p:nvPr userDrawn="1"/>
          </p:nvSpPr>
          <p:spPr bwMode="auto">
            <a:xfrm>
              <a:off x="4011" y="1846"/>
              <a:ext cx="409" cy="193"/>
            </a:xfrm>
            <a:custGeom>
              <a:avLst/>
              <a:gdLst>
                <a:gd name="T0" fmla="*/ 409 w 409"/>
                <a:gd name="T1" fmla="*/ 24 h 193"/>
                <a:gd name="T2" fmla="*/ 363 w 409"/>
                <a:gd name="T3" fmla="*/ 24 h 193"/>
                <a:gd name="T4" fmla="*/ 363 w 409"/>
                <a:gd name="T5" fmla="*/ 0 h 193"/>
                <a:gd name="T6" fmla="*/ 293 w 409"/>
                <a:gd name="T7" fmla="*/ 0 h 193"/>
                <a:gd name="T8" fmla="*/ 293 w 409"/>
                <a:gd name="T9" fmla="*/ 28 h 193"/>
                <a:gd name="T10" fmla="*/ 126 w 409"/>
                <a:gd name="T11" fmla="*/ 28 h 193"/>
                <a:gd name="T12" fmla="*/ 126 w 409"/>
                <a:gd name="T13" fmla="*/ 0 h 193"/>
                <a:gd name="T14" fmla="*/ 52 w 409"/>
                <a:gd name="T15" fmla="*/ 0 h 193"/>
                <a:gd name="T16" fmla="*/ 52 w 409"/>
                <a:gd name="T17" fmla="*/ 28 h 193"/>
                <a:gd name="T18" fmla="*/ 0 w 409"/>
                <a:gd name="T19" fmla="*/ 28 h 193"/>
                <a:gd name="T20" fmla="*/ 0 w 409"/>
                <a:gd name="T21" fmla="*/ 54 h 193"/>
                <a:gd name="T22" fmla="*/ 118 w 409"/>
                <a:gd name="T23" fmla="*/ 54 h 193"/>
                <a:gd name="T24" fmla="*/ 118 w 409"/>
                <a:gd name="T25" fmla="*/ 153 h 193"/>
                <a:gd name="T26" fmla="*/ 0 w 409"/>
                <a:gd name="T27" fmla="*/ 153 h 193"/>
                <a:gd name="T28" fmla="*/ 0 w 409"/>
                <a:gd name="T29" fmla="*/ 193 h 193"/>
                <a:gd name="T30" fmla="*/ 409 w 409"/>
                <a:gd name="T31" fmla="*/ 193 h 193"/>
                <a:gd name="T32" fmla="*/ 409 w 409"/>
                <a:gd name="T33" fmla="*/ 151 h 193"/>
                <a:gd name="T34" fmla="*/ 299 w 409"/>
                <a:gd name="T35" fmla="*/ 149 h 193"/>
                <a:gd name="T36" fmla="*/ 297 w 409"/>
                <a:gd name="T37" fmla="*/ 54 h 193"/>
                <a:gd name="T38" fmla="*/ 409 w 409"/>
                <a:gd name="T39" fmla="*/ 54 h 193"/>
                <a:gd name="T40" fmla="*/ 409 w 409"/>
                <a:gd name="T41" fmla="*/ 24 h 193"/>
                <a:gd name="T42" fmla="*/ 239 w 409"/>
                <a:gd name="T43" fmla="*/ 153 h 193"/>
                <a:gd name="T44" fmla="*/ 174 w 409"/>
                <a:gd name="T45" fmla="*/ 153 h 193"/>
                <a:gd name="T46" fmla="*/ 174 w 409"/>
                <a:gd name="T47" fmla="*/ 54 h 193"/>
                <a:gd name="T48" fmla="*/ 239 w 409"/>
                <a:gd name="T49" fmla="*/ 54 h 193"/>
                <a:gd name="T50" fmla="*/ 239 w 409"/>
                <a:gd name="T51" fmla="*/ 15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9" h="193">
                  <a:moveTo>
                    <a:pt x="409" y="24"/>
                  </a:moveTo>
                  <a:lnTo>
                    <a:pt x="363" y="24"/>
                  </a:lnTo>
                  <a:lnTo>
                    <a:pt x="363" y="0"/>
                  </a:lnTo>
                  <a:lnTo>
                    <a:pt x="293" y="0"/>
                  </a:lnTo>
                  <a:lnTo>
                    <a:pt x="293" y="28"/>
                  </a:lnTo>
                  <a:lnTo>
                    <a:pt x="126" y="28"/>
                  </a:lnTo>
                  <a:lnTo>
                    <a:pt x="126" y="0"/>
                  </a:lnTo>
                  <a:lnTo>
                    <a:pt x="52" y="0"/>
                  </a:lnTo>
                  <a:lnTo>
                    <a:pt x="52" y="28"/>
                  </a:lnTo>
                  <a:lnTo>
                    <a:pt x="0" y="28"/>
                  </a:lnTo>
                  <a:lnTo>
                    <a:pt x="0" y="54"/>
                  </a:lnTo>
                  <a:lnTo>
                    <a:pt x="118" y="54"/>
                  </a:lnTo>
                  <a:lnTo>
                    <a:pt x="118" y="153"/>
                  </a:lnTo>
                  <a:lnTo>
                    <a:pt x="0" y="153"/>
                  </a:lnTo>
                  <a:lnTo>
                    <a:pt x="0" y="193"/>
                  </a:lnTo>
                  <a:lnTo>
                    <a:pt x="409" y="193"/>
                  </a:lnTo>
                  <a:lnTo>
                    <a:pt x="409" y="151"/>
                  </a:lnTo>
                  <a:lnTo>
                    <a:pt x="299" y="149"/>
                  </a:lnTo>
                  <a:lnTo>
                    <a:pt x="297" y="54"/>
                  </a:lnTo>
                  <a:lnTo>
                    <a:pt x="409" y="54"/>
                  </a:lnTo>
                  <a:lnTo>
                    <a:pt x="409" y="24"/>
                  </a:lnTo>
                  <a:close/>
                  <a:moveTo>
                    <a:pt x="239" y="153"/>
                  </a:moveTo>
                  <a:lnTo>
                    <a:pt x="174" y="153"/>
                  </a:lnTo>
                  <a:lnTo>
                    <a:pt x="174" y="54"/>
                  </a:lnTo>
                  <a:lnTo>
                    <a:pt x="239" y="54"/>
                  </a:lnTo>
                  <a:lnTo>
                    <a:pt x="239"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1" name="Freeform 48"/>
            <p:cNvSpPr/>
            <p:nvPr userDrawn="1"/>
          </p:nvSpPr>
          <p:spPr bwMode="auto">
            <a:xfrm>
              <a:off x="4496" y="1840"/>
              <a:ext cx="404" cy="392"/>
            </a:xfrm>
            <a:custGeom>
              <a:avLst/>
              <a:gdLst>
                <a:gd name="T0" fmla="*/ 404 w 404"/>
                <a:gd name="T1" fmla="*/ 60 h 392"/>
                <a:gd name="T2" fmla="*/ 404 w 404"/>
                <a:gd name="T3" fmla="*/ 24 h 392"/>
                <a:gd name="T4" fmla="*/ 236 w 404"/>
                <a:gd name="T5" fmla="*/ 24 h 392"/>
                <a:gd name="T6" fmla="*/ 236 w 404"/>
                <a:gd name="T7" fmla="*/ 0 h 392"/>
                <a:gd name="T8" fmla="*/ 166 w 404"/>
                <a:gd name="T9" fmla="*/ 0 h 392"/>
                <a:gd name="T10" fmla="*/ 166 w 404"/>
                <a:gd name="T11" fmla="*/ 24 h 392"/>
                <a:gd name="T12" fmla="*/ 90 w 404"/>
                <a:gd name="T13" fmla="*/ 24 h 392"/>
                <a:gd name="T14" fmla="*/ 90 w 404"/>
                <a:gd name="T15" fmla="*/ 0 h 392"/>
                <a:gd name="T16" fmla="*/ 20 w 404"/>
                <a:gd name="T17" fmla="*/ 0 h 392"/>
                <a:gd name="T18" fmla="*/ 20 w 404"/>
                <a:gd name="T19" fmla="*/ 24 h 392"/>
                <a:gd name="T20" fmla="*/ 0 w 404"/>
                <a:gd name="T21" fmla="*/ 24 h 392"/>
                <a:gd name="T22" fmla="*/ 0 w 404"/>
                <a:gd name="T23" fmla="*/ 60 h 392"/>
                <a:gd name="T24" fmla="*/ 166 w 404"/>
                <a:gd name="T25" fmla="*/ 60 h 392"/>
                <a:gd name="T26" fmla="*/ 166 w 404"/>
                <a:gd name="T27" fmla="*/ 157 h 392"/>
                <a:gd name="T28" fmla="*/ 0 w 404"/>
                <a:gd name="T29" fmla="*/ 157 h 392"/>
                <a:gd name="T30" fmla="*/ 0 w 404"/>
                <a:gd name="T31" fmla="*/ 191 h 392"/>
                <a:gd name="T32" fmla="*/ 166 w 404"/>
                <a:gd name="T33" fmla="*/ 191 h 392"/>
                <a:gd name="T34" fmla="*/ 166 w 404"/>
                <a:gd name="T35" fmla="*/ 356 h 392"/>
                <a:gd name="T36" fmla="*/ 0 w 404"/>
                <a:gd name="T37" fmla="*/ 356 h 392"/>
                <a:gd name="T38" fmla="*/ 0 w 404"/>
                <a:gd name="T39" fmla="*/ 392 h 392"/>
                <a:gd name="T40" fmla="*/ 404 w 404"/>
                <a:gd name="T41" fmla="*/ 392 h 392"/>
                <a:gd name="T42" fmla="*/ 404 w 404"/>
                <a:gd name="T43" fmla="*/ 356 h 392"/>
                <a:gd name="T44" fmla="*/ 236 w 404"/>
                <a:gd name="T45" fmla="*/ 356 h 392"/>
                <a:gd name="T46" fmla="*/ 236 w 404"/>
                <a:gd name="T47" fmla="*/ 191 h 392"/>
                <a:gd name="T48" fmla="*/ 404 w 404"/>
                <a:gd name="T49" fmla="*/ 191 h 392"/>
                <a:gd name="T50" fmla="*/ 404 w 404"/>
                <a:gd name="T51" fmla="*/ 157 h 392"/>
                <a:gd name="T52" fmla="*/ 236 w 404"/>
                <a:gd name="T53" fmla="*/ 157 h 392"/>
                <a:gd name="T54" fmla="*/ 236 w 404"/>
                <a:gd name="T55" fmla="*/ 60 h 392"/>
                <a:gd name="T56" fmla="*/ 404 w 404"/>
                <a:gd name="T57" fmla="*/ 6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92">
                  <a:moveTo>
                    <a:pt x="404" y="60"/>
                  </a:moveTo>
                  <a:lnTo>
                    <a:pt x="404" y="24"/>
                  </a:lnTo>
                  <a:lnTo>
                    <a:pt x="236" y="24"/>
                  </a:lnTo>
                  <a:lnTo>
                    <a:pt x="236" y="0"/>
                  </a:lnTo>
                  <a:lnTo>
                    <a:pt x="166" y="0"/>
                  </a:lnTo>
                  <a:lnTo>
                    <a:pt x="166" y="24"/>
                  </a:lnTo>
                  <a:lnTo>
                    <a:pt x="90" y="24"/>
                  </a:lnTo>
                  <a:lnTo>
                    <a:pt x="90" y="0"/>
                  </a:lnTo>
                  <a:lnTo>
                    <a:pt x="20" y="0"/>
                  </a:lnTo>
                  <a:lnTo>
                    <a:pt x="20" y="24"/>
                  </a:lnTo>
                  <a:lnTo>
                    <a:pt x="0" y="24"/>
                  </a:lnTo>
                  <a:lnTo>
                    <a:pt x="0" y="60"/>
                  </a:lnTo>
                  <a:lnTo>
                    <a:pt x="166" y="60"/>
                  </a:lnTo>
                  <a:lnTo>
                    <a:pt x="166" y="157"/>
                  </a:lnTo>
                  <a:lnTo>
                    <a:pt x="0" y="157"/>
                  </a:lnTo>
                  <a:lnTo>
                    <a:pt x="0" y="191"/>
                  </a:lnTo>
                  <a:lnTo>
                    <a:pt x="166" y="191"/>
                  </a:lnTo>
                  <a:lnTo>
                    <a:pt x="166" y="356"/>
                  </a:lnTo>
                  <a:lnTo>
                    <a:pt x="0" y="356"/>
                  </a:lnTo>
                  <a:lnTo>
                    <a:pt x="0" y="392"/>
                  </a:lnTo>
                  <a:lnTo>
                    <a:pt x="404" y="392"/>
                  </a:lnTo>
                  <a:lnTo>
                    <a:pt x="404" y="356"/>
                  </a:lnTo>
                  <a:lnTo>
                    <a:pt x="236" y="356"/>
                  </a:lnTo>
                  <a:lnTo>
                    <a:pt x="236" y="191"/>
                  </a:lnTo>
                  <a:lnTo>
                    <a:pt x="404" y="191"/>
                  </a:lnTo>
                  <a:lnTo>
                    <a:pt x="404" y="157"/>
                  </a:lnTo>
                  <a:lnTo>
                    <a:pt x="236" y="157"/>
                  </a:lnTo>
                  <a:lnTo>
                    <a:pt x="236" y="60"/>
                  </a:lnTo>
                  <a:lnTo>
                    <a:pt x="404" y="6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2" name="Freeform 49"/>
            <p:cNvSpPr/>
            <p:nvPr userDrawn="1"/>
          </p:nvSpPr>
          <p:spPr bwMode="auto">
            <a:xfrm>
              <a:off x="4974" y="1840"/>
              <a:ext cx="169" cy="395"/>
            </a:xfrm>
            <a:custGeom>
              <a:avLst/>
              <a:gdLst>
                <a:gd name="T0" fmla="*/ 169 w 169"/>
                <a:gd name="T1" fmla="*/ 60 h 395"/>
                <a:gd name="T2" fmla="*/ 169 w 169"/>
                <a:gd name="T3" fmla="*/ 30 h 395"/>
                <a:gd name="T4" fmla="*/ 127 w 169"/>
                <a:gd name="T5" fmla="*/ 30 h 395"/>
                <a:gd name="T6" fmla="*/ 127 w 169"/>
                <a:gd name="T7" fmla="*/ 0 h 395"/>
                <a:gd name="T8" fmla="*/ 68 w 169"/>
                <a:gd name="T9" fmla="*/ 0 h 395"/>
                <a:gd name="T10" fmla="*/ 68 w 169"/>
                <a:gd name="T11" fmla="*/ 30 h 395"/>
                <a:gd name="T12" fmla="*/ 46 w 169"/>
                <a:gd name="T13" fmla="*/ 30 h 395"/>
                <a:gd name="T14" fmla="*/ 46 w 169"/>
                <a:gd name="T15" fmla="*/ 6 h 395"/>
                <a:gd name="T16" fmla="*/ 0 w 169"/>
                <a:gd name="T17" fmla="*/ 6 h 395"/>
                <a:gd name="T18" fmla="*/ 0 w 169"/>
                <a:gd name="T19" fmla="*/ 30 h 395"/>
                <a:gd name="T20" fmla="*/ 0 w 169"/>
                <a:gd name="T21" fmla="*/ 34 h 395"/>
                <a:gd name="T22" fmla="*/ 0 w 169"/>
                <a:gd name="T23" fmla="*/ 60 h 395"/>
                <a:gd name="T24" fmla="*/ 68 w 169"/>
                <a:gd name="T25" fmla="*/ 60 h 395"/>
                <a:gd name="T26" fmla="*/ 68 w 169"/>
                <a:gd name="T27" fmla="*/ 159 h 395"/>
                <a:gd name="T28" fmla="*/ 0 w 169"/>
                <a:gd name="T29" fmla="*/ 159 h 395"/>
                <a:gd name="T30" fmla="*/ 0 w 169"/>
                <a:gd name="T31" fmla="*/ 195 h 395"/>
                <a:gd name="T32" fmla="*/ 68 w 169"/>
                <a:gd name="T33" fmla="*/ 195 h 395"/>
                <a:gd name="T34" fmla="*/ 68 w 169"/>
                <a:gd name="T35" fmla="*/ 395 h 395"/>
                <a:gd name="T36" fmla="*/ 127 w 169"/>
                <a:gd name="T37" fmla="*/ 395 h 395"/>
                <a:gd name="T38" fmla="*/ 127 w 169"/>
                <a:gd name="T39" fmla="*/ 195 h 395"/>
                <a:gd name="T40" fmla="*/ 169 w 169"/>
                <a:gd name="T41" fmla="*/ 195 h 395"/>
                <a:gd name="T42" fmla="*/ 169 w 169"/>
                <a:gd name="T43" fmla="*/ 159 h 395"/>
                <a:gd name="T44" fmla="*/ 127 w 169"/>
                <a:gd name="T45" fmla="*/ 159 h 395"/>
                <a:gd name="T46" fmla="*/ 127 w 169"/>
                <a:gd name="T47" fmla="*/ 60 h 395"/>
                <a:gd name="T48" fmla="*/ 169 w 169"/>
                <a:gd name="T49" fmla="*/ 6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395">
                  <a:moveTo>
                    <a:pt x="169" y="60"/>
                  </a:moveTo>
                  <a:lnTo>
                    <a:pt x="169" y="30"/>
                  </a:lnTo>
                  <a:lnTo>
                    <a:pt x="127" y="30"/>
                  </a:lnTo>
                  <a:lnTo>
                    <a:pt x="127" y="0"/>
                  </a:lnTo>
                  <a:lnTo>
                    <a:pt x="68" y="0"/>
                  </a:lnTo>
                  <a:lnTo>
                    <a:pt x="68" y="30"/>
                  </a:lnTo>
                  <a:lnTo>
                    <a:pt x="46" y="30"/>
                  </a:lnTo>
                  <a:lnTo>
                    <a:pt x="46" y="6"/>
                  </a:lnTo>
                  <a:lnTo>
                    <a:pt x="0" y="6"/>
                  </a:lnTo>
                  <a:lnTo>
                    <a:pt x="0" y="30"/>
                  </a:lnTo>
                  <a:lnTo>
                    <a:pt x="0" y="34"/>
                  </a:lnTo>
                  <a:lnTo>
                    <a:pt x="0" y="60"/>
                  </a:lnTo>
                  <a:lnTo>
                    <a:pt x="68" y="60"/>
                  </a:lnTo>
                  <a:lnTo>
                    <a:pt x="68" y="159"/>
                  </a:lnTo>
                  <a:lnTo>
                    <a:pt x="0" y="159"/>
                  </a:lnTo>
                  <a:lnTo>
                    <a:pt x="0" y="195"/>
                  </a:lnTo>
                  <a:lnTo>
                    <a:pt x="68" y="195"/>
                  </a:lnTo>
                  <a:lnTo>
                    <a:pt x="68" y="395"/>
                  </a:lnTo>
                  <a:lnTo>
                    <a:pt x="127" y="395"/>
                  </a:lnTo>
                  <a:lnTo>
                    <a:pt x="127" y="195"/>
                  </a:lnTo>
                  <a:lnTo>
                    <a:pt x="169" y="195"/>
                  </a:lnTo>
                  <a:lnTo>
                    <a:pt x="169" y="159"/>
                  </a:lnTo>
                  <a:lnTo>
                    <a:pt x="127" y="159"/>
                  </a:lnTo>
                  <a:lnTo>
                    <a:pt x="127" y="60"/>
                  </a:lnTo>
                  <a:lnTo>
                    <a:pt x="169" y="6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3" name="Freeform 50"/>
            <p:cNvSpPr/>
            <p:nvPr userDrawn="1"/>
          </p:nvSpPr>
          <p:spPr bwMode="auto">
            <a:xfrm>
              <a:off x="5149" y="1840"/>
              <a:ext cx="262" cy="395"/>
            </a:xfrm>
            <a:custGeom>
              <a:avLst/>
              <a:gdLst>
                <a:gd name="T0" fmla="*/ 86 w 262"/>
                <a:gd name="T1" fmla="*/ 24 h 395"/>
                <a:gd name="T2" fmla="*/ 94 w 262"/>
                <a:gd name="T3" fmla="*/ 0 h 395"/>
                <a:gd name="T4" fmla="*/ 32 w 262"/>
                <a:gd name="T5" fmla="*/ 0 h 395"/>
                <a:gd name="T6" fmla="*/ 22 w 262"/>
                <a:gd name="T7" fmla="*/ 24 h 395"/>
                <a:gd name="T8" fmla="*/ 22 w 262"/>
                <a:gd name="T9" fmla="*/ 24 h 395"/>
                <a:gd name="T10" fmla="*/ 22 w 262"/>
                <a:gd name="T11" fmla="*/ 24 h 395"/>
                <a:gd name="T12" fmla="*/ 0 w 262"/>
                <a:gd name="T13" fmla="*/ 74 h 395"/>
                <a:gd name="T14" fmla="*/ 64 w 262"/>
                <a:gd name="T15" fmla="*/ 74 h 395"/>
                <a:gd name="T16" fmla="*/ 70 w 262"/>
                <a:gd name="T17" fmla="*/ 60 h 395"/>
                <a:gd name="T18" fmla="*/ 192 w 262"/>
                <a:gd name="T19" fmla="*/ 60 h 395"/>
                <a:gd name="T20" fmla="*/ 192 w 262"/>
                <a:gd name="T21" fmla="*/ 360 h 395"/>
                <a:gd name="T22" fmla="*/ 142 w 262"/>
                <a:gd name="T23" fmla="*/ 360 h 395"/>
                <a:gd name="T24" fmla="*/ 142 w 262"/>
                <a:gd name="T25" fmla="*/ 395 h 395"/>
                <a:gd name="T26" fmla="*/ 236 w 262"/>
                <a:gd name="T27" fmla="*/ 395 h 395"/>
                <a:gd name="T28" fmla="*/ 236 w 262"/>
                <a:gd name="T29" fmla="*/ 395 h 395"/>
                <a:gd name="T30" fmla="*/ 242 w 262"/>
                <a:gd name="T31" fmla="*/ 392 h 395"/>
                <a:gd name="T32" fmla="*/ 248 w 262"/>
                <a:gd name="T33" fmla="*/ 388 h 395"/>
                <a:gd name="T34" fmla="*/ 256 w 262"/>
                <a:gd name="T35" fmla="*/ 376 h 395"/>
                <a:gd name="T36" fmla="*/ 260 w 262"/>
                <a:gd name="T37" fmla="*/ 366 h 395"/>
                <a:gd name="T38" fmla="*/ 262 w 262"/>
                <a:gd name="T39" fmla="*/ 360 h 395"/>
                <a:gd name="T40" fmla="*/ 262 w 262"/>
                <a:gd name="T41" fmla="*/ 60 h 395"/>
                <a:gd name="T42" fmla="*/ 262 w 262"/>
                <a:gd name="T43" fmla="*/ 28 h 395"/>
                <a:gd name="T44" fmla="*/ 262 w 262"/>
                <a:gd name="T45" fmla="*/ 24 h 395"/>
                <a:gd name="T46" fmla="*/ 86 w 262"/>
                <a:gd name="T47" fmla="*/ 2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395">
                  <a:moveTo>
                    <a:pt x="86" y="24"/>
                  </a:moveTo>
                  <a:lnTo>
                    <a:pt x="94" y="0"/>
                  </a:lnTo>
                  <a:lnTo>
                    <a:pt x="32" y="0"/>
                  </a:lnTo>
                  <a:lnTo>
                    <a:pt x="22" y="24"/>
                  </a:lnTo>
                  <a:lnTo>
                    <a:pt x="22" y="24"/>
                  </a:lnTo>
                  <a:lnTo>
                    <a:pt x="22" y="24"/>
                  </a:lnTo>
                  <a:lnTo>
                    <a:pt x="0" y="74"/>
                  </a:lnTo>
                  <a:lnTo>
                    <a:pt x="64" y="74"/>
                  </a:lnTo>
                  <a:lnTo>
                    <a:pt x="70" y="60"/>
                  </a:lnTo>
                  <a:lnTo>
                    <a:pt x="192" y="60"/>
                  </a:lnTo>
                  <a:lnTo>
                    <a:pt x="192" y="360"/>
                  </a:lnTo>
                  <a:lnTo>
                    <a:pt x="142" y="360"/>
                  </a:lnTo>
                  <a:lnTo>
                    <a:pt x="142" y="395"/>
                  </a:lnTo>
                  <a:lnTo>
                    <a:pt x="236" y="395"/>
                  </a:lnTo>
                  <a:lnTo>
                    <a:pt x="236" y="395"/>
                  </a:lnTo>
                  <a:lnTo>
                    <a:pt x="242" y="392"/>
                  </a:lnTo>
                  <a:lnTo>
                    <a:pt x="248" y="388"/>
                  </a:lnTo>
                  <a:lnTo>
                    <a:pt x="256" y="376"/>
                  </a:lnTo>
                  <a:lnTo>
                    <a:pt x="260" y="366"/>
                  </a:lnTo>
                  <a:lnTo>
                    <a:pt x="262" y="360"/>
                  </a:lnTo>
                  <a:lnTo>
                    <a:pt x="262" y="60"/>
                  </a:lnTo>
                  <a:lnTo>
                    <a:pt x="262" y="28"/>
                  </a:lnTo>
                  <a:lnTo>
                    <a:pt x="262" y="24"/>
                  </a:lnTo>
                  <a:lnTo>
                    <a:pt x="86" y="24"/>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4" name="Freeform 51"/>
            <p:cNvSpPr/>
            <p:nvPr userDrawn="1"/>
          </p:nvSpPr>
          <p:spPr bwMode="auto">
            <a:xfrm>
              <a:off x="2676" y="2037"/>
              <a:ext cx="338" cy="248"/>
            </a:xfrm>
            <a:custGeom>
              <a:avLst/>
              <a:gdLst>
                <a:gd name="T0" fmla="*/ 44 w 338"/>
                <a:gd name="T1" fmla="*/ 248 h 248"/>
                <a:gd name="T2" fmla="*/ 44 w 338"/>
                <a:gd name="T3" fmla="*/ 248 h 248"/>
                <a:gd name="T4" fmla="*/ 124 w 338"/>
                <a:gd name="T5" fmla="*/ 246 h 248"/>
                <a:gd name="T6" fmla="*/ 204 w 338"/>
                <a:gd name="T7" fmla="*/ 246 h 248"/>
                <a:gd name="T8" fmla="*/ 204 w 338"/>
                <a:gd name="T9" fmla="*/ 246 h 248"/>
                <a:gd name="T10" fmla="*/ 226 w 338"/>
                <a:gd name="T11" fmla="*/ 246 h 248"/>
                <a:gd name="T12" fmla="*/ 244 w 338"/>
                <a:gd name="T13" fmla="*/ 242 h 248"/>
                <a:gd name="T14" fmla="*/ 262 w 338"/>
                <a:gd name="T15" fmla="*/ 234 h 248"/>
                <a:gd name="T16" fmla="*/ 276 w 338"/>
                <a:gd name="T17" fmla="*/ 226 h 248"/>
                <a:gd name="T18" fmla="*/ 288 w 338"/>
                <a:gd name="T19" fmla="*/ 212 h 248"/>
                <a:gd name="T20" fmla="*/ 298 w 338"/>
                <a:gd name="T21" fmla="*/ 198 h 248"/>
                <a:gd name="T22" fmla="*/ 304 w 338"/>
                <a:gd name="T23" fmla="*/ 181 h 248"/>
                <a:gd name="T24" fmla="*/ 310 w 338"/>
                <a:gd name="T25" fmla="*/ 159 h 248"/>
                <a:gd name="T26" fmla="*/ 310 w 338"/>
                <a:gd name="T27" fmla="*/ 159 h 248"/>
                <a:gd name="T28" fmla="*/ 338 w 338"/>
                <a:gd name="T29" fmla="*/ 6 h 248"/>
                <a:gd name="T30" fmla="*/ 338 w 338"/>
                <a:gd name="T31" fmla="*/ 6 h 248"/>
                <a:gd name="T32" fmla="*/ 284 w 338"/>
                <a:gd name="T33" fmla="*/ 2 h 248"/>
                <a:gd name="T34" fmla="*/ 232 w 338"/>
                <a:gd name="T35" fmla="*/ 0 h 248"/>
                <a:gd name="T36" fmla="*/ 232 w 338"/>
                <a:gd name="T37" fmla="*/ 0 h 248"/>
                <a:gd name="T38" fmla="*/ 168 w 338"/>
                <a:gd name="T39" fmla="*/ 0 h 248"/>
                <a:gd name="T40" fmla="*/ 120 w 338"/>
                <a:gd name="T41" fmla="*/ 0 h 248"/>
                <a:gd name="T42" fmla="*/ 102 w 338"/>
                <a:gd name="T43" fmla="*/ 0 h 248"/>
                <a:gd name="T44" fmla="*/ 86 w 338"/>
                <a:gd name="T45" fmla="*/ 4 h 248"/>
                <a:gd name="T46" fmla="*/ 72 w 338"/>
                <a:gd name="T47" fmla="*/ 8 h 248"/>
                <a:gd name="T48" fmla="*/ 60 w 338"/>
                <a:gd name="T49" fmla="*/ 14 h 248"/>
                <a:gd name="T50" fmla="*/ 50 w 338"/>
                <a:gd name="T51" fmla="*/ 22 h 248"/>
                <a:gd name="T52" fmla="*/ 42 w 338"/>
                <a:gd name="T53" fmla="*/ 36 h 248"/>
                <a:gd name="T54" fmla="*/ 34 w 338"/>
                <a:gd name="T55" fmla="*/ 50 h 248"/>
                <a:gd name="T56" fmla="*/ 28 w 338"/>
                <a:gd name="T57" fmla="*/ 69 h 248"/>
                <a:gd name="T58" fmla="*/ 22 w 338"/>
                <a:gd name="T59" fmla="*/ 93 h 248"/>
                <a:gd name="T60" fmla="*/ 16 w 338"/>
                <a:gd name="T61" fmla="*/ 123 h 248"/>
                <a:gd name="T62" fmla="*/ 2 w 338"/>
                <a:gd name="T63" fmla="*/ 196 h 248"/>
                <a:gd name="T64" fmla="*/ 2 w 338"/>
                <a:gd name="T65" fmla="*/ 196 h 248"/>
                <a:gd name="T66" fmla="*/ 0 w 338"/>
                <a:gd name="T67" fmla="*/ 210 h 248"/>
                <a:gd name="T68" fmla="*/ 0 w 338"/>
                <a:gd name="T69" fmla="*/ 220 h 248"/>
                <a:gd name="T70" fmla="*/ 2 w 338"/>
                <a:gd name="T71" fmla="*/ 230 h 248"/>
                <a:gd name="T72" fmla="*/ 6 w 338"/>
                <a:gd name="T73" fmla="*/ 238 h 248"/>
                <a:gd name="T74" fmla="*/ 12 w 338"/>
                <a:gd name="T75" fmla="*/ 242 h 248"/>
                <a:gd name="T76" fmla="*/ 20 w 338"/>
                <a:gd name="T77" fmla="*/ 246 h 248"/>
                <a:gd name="T78" fmla="*/ 30 w 338"/>
                <a:gd name="T79" fmla="*/ 248 h 248"/>
                <a:gd name="T80" fmla="*/ 44 w 338"/>
                <a:gd name="T81" fmla="*/ 248 h 248"/>
                <a:gd name="T82" fmla="*/ 44 w 338"/>
                <a:gd name="T83"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 h="248">
                  <a:moveTo>
                    <a:pt x="44" y="248"/>
                  </a:moveTo>
                  <a:lnTo>
                    <a:pt x="44" y="248"/>
                  </a:lnTo>
                  <a:lnTo>
                    <a:pt x="124" y="246"/>
                  </a:lnTo>
                  <a:lnTo>
                    <a:pt x="204" y="246"/>
                  </a:lnTo>
                  <a:lnTo>
                    <a:pt x="204" y="246"/>
                  </a:lnTo>
                  <a:lnTo>
                    <a:pt x="226" y="246"/>
                  </a:lnTo>
                  <a:lnTo>
                    <a:pt x="244" y="242"/>
                  </a:lnTo>
                  <a:lnTo>
                    <a:pt x="262" y="234"/>
                  </a:lnTo>
                  <a:lnTo>
                    <a:pt x="276" y="226"/>
                  </a:lnTo>
                  <a:lnTo>
                    <a:pt x="288" y="212"/>
                  </a:lnTo>
                  <a:lnTo>
                    <a:pt x="298" y="198"/>
                  </a:lnTo>
                  <a:lnTo>
                    <a:pt x="304" y="181"/>
                  </a:lnTo>
                  <a:lnTo>
                    <a:pt x="310" y="159"/>
                  </a:lnTo>
                  <a:lnTo>
                    <a:pt x="310" y="159"/>
                  </a:lnTo>
                  <a:lnTo>
                    <a:pt x="338" y="6"/>
                  </a:lnTo>
                  <a:lnTo>
                    <a:pt x="338" y="6"/>
                  </a:lnTo>
                  <a:lnTo>
                    <a:pt x="284" y="2"/>
                  </a:lnTo>
                  <a:lnTo>
                    <a:pt x="232" y="0"/>
                  </a:lnTo>
                  <a:lnTo>
                    <a:pt x="232" y="0"/>
                  </a:lnTo>
                  <a:lnTo>
                    <a:pt x="168" y="0"/>
                  </a:lnTo>
                  <a:lnTo>
                    <a:pt x="120" y="0"/>
                  </a:lnTo>
                  <a:lnTo>
                    <a:pt x="102" y="0"/>
                  </a:lnTo>
                  <a:lnTo>
                    <a:pt x="86" y="4"/>
                  </a:lnTo>
                  <a:lnTo>
                    <a:pt x="72" y="8"/>
                  </a:lnTo>
                  <a:lnTo>
                    <a:pt x="60" y="14"/>
                  </a:lnTo>
                  <a:lnTo>
                    <a:pt x="50" y="22"/>
                  </a:lnTo>
                  <a:lnTo>
                    <a:pt x="42" y="36"/>
                  </a:lnTo>
                  <a:lnTo>
                    <a:pt x="34" y="50"/>
                  </a:lnTo>
                  <a:lnTo>
                    <a:pt x="28" y="69"/>
                  </a:lnTo>
                  <a:lnTo>
                    <a:pt x="22" y="93"/>
                  </a:lnTo>
                  <a:lnTo>
                    <a:pt x="16" y="123"/>
                  </a:lnTo>
                  <a:lnTo>
                    <a:pt x="2" y="196"/>
                  </a:lnTo>
                  <a:lnTo>
                    <a:pt x="2" y="196"/>
                  </a:lnTo>
                  <a:lnTo>
                    <a:pt x="0" y="210"/>
                  </a:lnTo>
                  <a:lnTo>
                    <a:pt x="0" y="220"/>
                  </a:lnTo>
                  <a:lnTo>
                    <a:pt x="2" y="230"/>
                  </a:lnTo>
                  <a:lnTo>
                    <a:pt x="6" y="238"/>
                  </a:lnTo>
                  <a:lnTo>
                    <a:pt x="12" y="242"/>
                  </a:lnTo>
                  <a:lnTo>
                    <a:pt x="20" y="246"/>
                  </a:lnTo>
                  <a:lnTo>
                    <a:pt x="30" y="248"/>
                  </a:lnTo>
                  <a:lnTo>
                    <a:pt x="44" y="248"/>
                  </a:lnTo>
                  <a:lnTo>
                    <a:pt x="44" y="248"/>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5" name="Freeform 52"/>
            <p:cNvSpPr/>
            <p:nvPr userDrawn="1"/>
          </p:nvSpPr>
          <p:spPr bwMode="auto">
            <a:xfrm>
              <a:off x="3014" y="2041"/>
              <a:ext cx="0" cy="2"/>
            </a:xfrm>
            <a:custGeom>
              <a:avLst/>
              <a:gdLst>
                <a:gd name="T0" fmla="*/ 0 h 2"/>
                <a:gd name="T1" fmla="*/ 0 h 2"/>
                <a:gd name="T2" fmla="*/ 2 h 2"/>
                <a:gd name="T3" fmla="*/ 2 h 2"/>
                <a:gd name="T4" fmla="*/ 2 h 2"/>
                <a:gd name="T5" fmla="*/ 2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2"/>
                  </a:lnTo>
                  <a:lnTo>
                    <a:pt x="0" y="2"/>
                  </a:lnTo>
                  <a:lnTo>
                    <a:pt x="0" y="2"/>
                  </a:lnTo>
                  <a:lnTo>
                    <a:pt x="0" y="2"/>
                  </a:lnTo>
                  <a:lnTo>
                    <a:pt x="0" y="0"/>
                  </a:lnTo>
                  <a:lnTo>
                    <a:pt x="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6" name="Freeform 53"/>
            <p:cNvSpPr/>
            <p:nvPr userDrawn="1"/>
          </p:nvSpPr>
          <p:spPr bwMode="auto">
            <a:xfrm>
              <a:off x="2235" y="1723"/>
              <a:ext cx="1210" cy="874"/>
            </a:xfrm>
            <a:custGeom>
              <a:avLst/>
              <a:gdLst>
                <a:gd name="T0" fmla="*/ 1107 w 1210"/>
                <a:gd name="T1" fmla="*/ 2 h 874"/>
                <a:gd name="T2" fmla="*/ 787 w 1210"/>
                <a:gd name="T3" fmla="*/ 2 h 874"/>
                <a:gd name="T4" fmla="*/ 787 w 1210"/>
                <a:gd name="T5" fmla="*/ 0 h 874"/>
                <a:gd name="T6" fmla="*/ 431 w 1210"/>
                <a:gd name="T7" fmla="*/ 2 h 874"/>
                <a:gd name="T8" fmla="*/ 342 w 1210"/>
                <a:gd name="T9" fmla="*/ 12 h 874"/>
                <a:gd name="T10" fmla="*/ 266 w 1210"/>
                <a:gd name="T11" fmla="*/ 42 h 874"/>
                <a:gd name="T12" fmla="*/ 202 w 1210"/>
                <a:gd name="T13" fmla="*/ 89 h 874"/>
                <a:gd name="T14" fmla="*/ 154 w 1210"/>
                <a:gd name="T15" fmla="*/ 153 h 874"/>
                <a:gd name="T16" fmla="*/ 120 w 1210"/>
                <a:gd name="T17" fmla="*/ 232 h 874"/>
                <a:gd name="T18" fmla="*/ 92 w 1210"/>
                <a:gd name="T19" fmla="*/ 375 h 874"/>
                <a:gd name="T20" fmla="*/ 0 w 1210"/>
                <a:gd name="T21" fmla="*/ 872 h 874"/>
                <a:gd name="T22" fmla="*/ 158 w 1210"/>
                <a:gd name="T23" fmla="*/ 874 h 874"/>
                <a:gd name="T24" fmla="*/ 224 w 1210"/>
                <a:gd name="T25" fmla="*/ 872 h 874"/>
                <a:gd name="T26" fmla="*/ 280 w 1210"/>
                <a:gd name="T27" fmla="*/ 522 h 874"/>
                <a:gd name="T28" fmla="*/ 320 w 1210"/>
                <a:gd name="T29" fmla="*/ 320 h 874"/>
                <a:gd name="T30" fmla="*/ 338 w 1210"/>
                <a:gd name="T31" fmla="*/ 274 h 874"/>
                <a:gd name="T32" fmla="*/ 364 w 1210"/>
                <a:gd name="T33" fmla="*/ 236 h 874"/>
                <a:gd name="T34" fmla="*/ 398 w 1210"/>
                <a:gd name="T35" fmla="*/ 207 h 874"/>
                <a:gd name="T36" fmla="*/ 441 w 1210"/>
                <a:gd name="T37" fmla="*/ 189 h 874"/>
                <a:gd name="T38" fmla="*/ 491 w 1210"/>
                <a:gd name="T39" fmla="*/ 183 h 874"/>
                <a:gd name="T40" fmla="*/ 703 w 1210"/>
                <a:gd name="T41" fmla="*/ 179 h 874"/>
                <a:gd name="T42" fmla="*/ 927 w 1210"/>
                <a:gd name="T43" fmla="*/ 181 h 874"/>
                <a:gd name="T44" fmla="*/ 951 w 1210"/>
                <a:gd name="T45" fmla="*/ 189 h 874"/>
                <a:gd name="T46" fmla="*/ 955 w 1210"/>
                <a:gd name="T47" fmla="*/ 213 h 874"/>
                <a:gd name="T48" fmla="*/ 939 w 1210"/>
                <a:gd name="T49" fmla="*/ 304 h 874"/>
                <a:gd name="T50" fmla="*/ 897 w 1210"/>
                <a:gd name="T51" fmla="*/ 542 h 874"/>
                <a:gd name="T52" fmla="*/ 881 w 1210"/>
                <a:gd name="T53" fmla="*/ 588 h 874"/>
                <a:gd name="T54" fmla="*/ 857 w 1210"/>
                <a:gd name="T55" fmla="*/ 628 h 874"/>
                <a:gd name="T56" fmla="*/ 823 w 1210"/>
                <a:gd name="T57" fmla="*/ 657 h 874"/>
                <a:gd name="T58" fmla="*/ 781 w 1210"/>
                <a:gd name="T59" fmla="*/ 679 h 874"/>
                <a:gd name="T60" fmla="*/ 733 w 1210"/>
                <a:gd name="T61" fmla="*/ 691 h 874"/>
                <a:gd name="T62" fmla="*/ 633 w 1210"/>
                <a:gd name="T63" fmla="*/ 693 h 874"/>
                <a:gd name="T64" fmla="*/ 633 w 1210"/>
                <a:gd name="T65" fmla="*/ 693 h 874"/>
                <a:gd name="T66" fmla="*/ 509 w 1210"/>
                <a:gd name="T67" fmla="*/ 693 h 874"/>
                <a:gd name="T68" fmla="*/ 423 w 1210"/>
                <a:gd name="T69" fmla="*/ 872 h 874"/>
                <a:gd name="T70" fmla="*/ 437 w 1210"/>
                <a:gd name="T71" fmla="*/ 872 h 874"/>
                <a:gd name="T72" fmla="*/ 633 w 1210"/>
                <a:gd name="T73" fmla="*/ 872 h 874"/>
                <a:gd name="T74" fmla="*/ 781 w 1210"/>
                <a:gd name="T75" fmla="*/ 872 h 874"/>
                <a:gd name="T76" fmla="*/ 871 w 1210"/>
                <a:gd name="T77" fmla="*/ 860 h 874"/>
                <a:gd name="T78" fmla="*/ 949 w 1210"/>
                <a:gd name="T79" fmla="*/ 830 h 874"/>
                <a:gd name="T80" fmla="*/ 1013 w 1210"/>
                <a:gd name="T81" fmla="*/ 781 h 874"/>
                <a:gd name="T82" fmla="*/ 1061 w 1210"/>
                <a:gd name="T83" fmla="*/ 715 h 874"/>
                <a:gd name="T84" fmla="*/ 1095 w 1210"/>
                <a:gd name="T85" fmla="*/ 632 h 874"/>
                <a:gd name="T86" fmla="*/ 1149 w 1210"/>
                <a:gd name="T87" fmla="*/ 334 h 874"/>
                <a:gd name="T88" fmla="*/ 1199 w 1210"/>
                <a:gd name="T89" fmla="*/ 6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0" h="874">
                  <a:moveTo>
                    <a:pt x="1210" y="0"/>
                  </a:moveTo>
                  <a:lnTo>
                    <a:pt x="1107" y="0"/>
                  </a:lnTo>
                  <a:lnTo>
                    <a:pt x="1107" y="2"/>
                  </a:lnTo>
                  <a:lnTo>
                    <a:pt x="1107" y="2"/>
                  </a:lnTo>
                  <a:lnTo>
                    <a:pt x="947" y="2"/>
                  </a:lnTo>
                  <a:lnTo>
                    <a:pt x="787" y="2"/>
                  </a:lnTo>
                  <a:lnTo>
                    <a:pt x="787" y="2"/>
                  </a:lnTo>
                  <a:lnTo>
                    <a:pt x="787" y="0"/>
                  </a:lnTo>
                  <a:lnTo>
                    <a:pt x="787" y="0"/>
                  </a:lnTo>
                  <a:lnTo>
                    <a:pt x="609" y="0"/>
                  </a:lnTo>
                  <a:lnTo>
                    <a:pt x="431" y="2"/>
                  </a:lnTo>
                  <a:lnTo>
                    <a:pt x="431" y="2"/>
                  </a:lnTo>
                  <a:lnTo>
                    <a:pt x="400" y="2"/>
                  </a:lnTo>
                  <a:lnTo>
                    <a:pt x="372" y="6"/>
                  </a:lnTo>
                  <a:lnTo>
                    <a:pt x="342" y="12"/>
                  </a:lnTo>
                  <a:lnTo>
                    <a:pt x="316" y="20"/>
                  </a:lnTo>
                  <a:lnTo>
                    <a:pt x="290" y="30"/>
                  </a:lnTo>
                  <a:lnTo>
                    <a:pt x="266" y="42"/>
                  </a:lnTo>
                  <a:lnTo>
                    <a:pt x="244" y="56"/>
                  </a:lnTo>
                  <a:lnTo>
                    <a:pt x="222" y="72"/>
                  </a:lnTo>
                  <a:lnTo>
                    <a:pt x="202" y="89"/>
                  </a:lnTo>
                  <a:lnTo>
                    <a:pt x="184" y="109"/>
                  </a:lnTo>
                  <a:lnTo>
                    <a:pt x="168" y="131"/>
                  </a:lnTo>
                  <a:lnTo>
                    <a:pt x="154" y="153"/>
                  </a:lnTo>
                  <a:lnTo>
                    <a:pt x="140" y="179"/>
                  </a:lnTo>
                  <a:lnTo>
                    <a:pt x="130" y="205"/>
                  </a:lnTo>
                  <a:lnTo>
                    <a:pt x="120" y="232"/>
                  </a:lnTo>
                  <a:lnTo>
                    <a:pt x="114" y="262"/>
                  </a:lnTo>
                  <a:lnTo>
                    <a:pt x="114" y="262"/>
                  </a:lnTo>
                  <a:lnTo>
                    <a:pt x="92" y="375"/>
                  </a:lnTo>
                  <a:lnTo>
                    <a:pt x="72" y="491"/>
                  </a:lnTo>
                  <a:lnTo>
                    <a:pt x="32" y="721"/>
                  </a:lnTo>
                  <a:lnTo>
                    <a:pt x="0" y="872"/>
                  </a:lnTo>
                  <a:lnTo>
                    <a:pt x="116" y="872"/>
                  </a:lnTo>
                  <a:lnTo>
                    <a:pt x="116" y="872"/>
                  </a:lnTo>
                  <a:lnTo>
                    <a:pt x="158" y="874"/>
                  </a:lnTo>
                  <a:lnTo>
                    <a:pt x="158" y="874"/>
                  </a:lnTo>
                  <a:lnTo>
                    <a:pt x="176" y="872"/>
                  </a:lnTo>
                  <a:lnTo>
                    <a:pt x="224" y="872"/>
                  </a:lnTo>
                  <a:lnTo>
                    <a:pt x="248" y="709"/>
                  </a:lnTo>
                  <a:lnTo>
                    <a:pt x="248" y="709"/>
                  </a:lnTo>
                  <a:lnTo>
                    <a:pt x="280" y="522"/>
                  </a:lnTo>
                  <a:lnTo>
                    <a:pt x="316" y="338"/>
                  </a:lnTo>
                  <a:lnTo>
                    <a:pt x="316" y="338"/>
                  </a:lnTo>
                  <a:lnTo>
                    <a:pt x="320" y="320"/>
                  </a:lnTo>
                  <a:lnTo>
                    <a:pt x="324" y="304"/>
                  </a:lnTo>
                  <a:lnTo>
                    <a:pt x="330" y="288"/>
                  </a:lnTo>
                  <a:lnTo>
                    <a:pt x="338" y="274"/>
                  </a:lnTo>
                  <a:lnTo>
                    <a:pt x="346" y="260"/>
                  </a:lnTo>
                  <a:lnTo>
                    <a:pt x="354" y="246"/>
                  </a:lnTo>
                  <a:lnTo>
                    <a:pt x="364" y="236"/>
                  </a:lnTo>
                  <a:lnTo>
                    <a:pt x="374" y="224"/>
                  </a:lnTo>
                  <a:lnTo>
                    <a:pt x="386" y="215"/>
                  </a:lnTo>
                  <a:lnTo>
                    <a:pt x="398" y="207"/>
                  </a:lnTo>
                  <a:lnTo>
                    <a:pt x="413" y="201"/>
                  </a:lnTo>
                  <a:lnTo>
                    <a:pt x="427" y="195"/>
                  </a:lnTo>
                  <a:lnTo>
                    <a:pt x="441" y="189"/>
                  </a:lnTo>
                  <a:lnTo>
                    <a:pt x="457" y="185"/>
                  </a:lnTo>
                  <a:lnTo>
                    <a:pt x="473" y="183"/>
                  </a:lnTo>
                  <a:lnTo>
                    <a:pt x="491" y="183"/>
                  </a:lnTo>
                  <a:lnTo>
                    <a:pt x="491" y="183"/>
                  </a:lnTo>
                  <a:lnTo>
                    <a:pt x="597" y="181"/>
                  </a:lnTo>
                  <a:lnTo>
                    <a:pt x="703" y="179"/>
                  </a:lnTo>
                  <a:lnTo>
                    <a:pt x="917" y="181"/>
                  </a:lnTo>
                  <a:lnTo>
                    <a:pt x="917" y="181"/>
                  </a:lnTo>
                  <a:lnTo>
                    <a:pt x="927" y="181"/>
                  </a:lnTo>
                  <a:lnTo>
                    <a:pt x="937" y="183"/>
                  </a:lnTo>
                  <a:lnTo>
                    <a:pt x="945" y="185"/>
                  </a:lnTo>
                  <a:lnTo>
                    <a:pt x="951" y="189"/>
                  </a:lnTo>
                  <a:lnTo>
                    <a:pt x="953" y="195"/>
                  </a:lnTo>
                  <a:lnTo>
                    <a:pt x="955" y="203"/>
                  </a:lnTo>
                  <a:lnTo>
                    <a:pt x="955" y="213"/>
                  </a:lnTo>
                  <a:lnTo>
                    <a:pt x="953" y="224"/>
                  </a:lnTo>
                  <a:lnTo>
                    <a:pt x="953" y="224"/>
                  </a:lnTo>
                  <a:lnTo>
                    <a:pt x="939" y="304"/>
                  </a:lnTo>
                  <a:lnTo>
                    <a:pt x="925" y="383"/>
                  </a:lnTo>
                  <a:lnTo>
                    <a:pt x="897" y="542"/>
                  </a:lnTo>
                  <a:lnTo>
                    <a:pt x="897" y="542"/>
                  </a:lnTo>
                  <a:lnTo>
                    <a:pt x="893" y="558"/>
                  </a:lnTo>
                  <a:lnTo>
                    <a:pt x="889" y="574"/>
                  </a:lnTo>
                  <a:lnTo>
                    <a:pt x="881" y="588"/>
                  </a:lnTo>
                  <a:lnTo>
                    <a:pt x="875" y="602"/>
                  </a:lnTo>
                  <a:lnTo>
                    <a:pt x="867" y="616"/>
                  </a:lnTo>
                  <a:lnTo>
                    <a:pt x="857" y="628"/>
                  </a:lnTo>
                  <a:lnTo>
                    <a:pt x="845" y="640"/>
                  </a:lnTo>
                  <a:lnTo>
                    <a:pt x="835" y="650"/>
                  </a:lnTo>
                  <a:lnTo>
                    <a:pt x="823" y="657"/>
                  </a:lnTo>
                  <a:lnTo>
                    <a:pt x="809" y="667"/>
                  </a:lnTo>
                  <a:lnTo>
                    <a:pt x="795" y="673"/>
                  </a:lnTo>
                  <a:lnTo>
                    <a:pt x="781" y="679"/>
                  </a:lnTo>
                  <a:lnTo>
                    <a:pt x="765" y="685"/>
                  </a:lnTo>
                  <a:lnTo>
                    <a:pt x="749" y="689"/>
                  </a:lnTo>
                  <a:lnTo>
                    <a:pt x="733" y="691"/>
                  </a:lnTo>
                  <a:lnTo>
                    <a:pt x="717" y="691"/>
                  </a:lnTo>
                  <a:lnTo>
                    <a:pt x="717" y="691"/>
                  </a:lnTo>
                  <a:lnTo>
                    <a:pt x="633" y="693"/>
                  </a:lnTo>
                  <a:lnTo>
                    <a:pt x="633" y="693"/>
                  </a:lnTo>
                  <a:lnTo>
                    <a:pt x="633" y="693"/>
                  </a:lnTo>
                  <a:lnTo>
                    <a:pt x="633" y="693"/>
                  </a:lnTo>
                  <a:lnTo>
                    <a:pt x="551" y="693"/>
                  </a:lnTo>
                  <a:lnTo>
                    <a:pt x="551" y="693"/>
                  </a:lnTo>
                  <a:lnTo>
                    <a:pt x="509" y="693"/>
                  </a:lnTo>
                  <a:lnTo>
                    <a:pt x="425" y="693"/>
                  </a:lnTo>
                  <a:lnTo>
                    <a:pt x="380" y="872"/>
                  </a:lnTo>
                  <a:lnTo>
                    <a:pt x="423" y="872"/>
                  </a:lnTo>
                  <a:lnTo>
                    <a:pt x="423" y="872"/>
                  </a:lnTo>
                  <a:lnTo>
                    <a:pt x="437" y="872"/>
                  </a:lnTo>
                  <a:lnTo>
                    <a:pt x="437" y="872"/>
                  </a:lnTo>
                  <a:lnTo>
                    <a:pt x="515" y="872"/>
                  </a:lnTo>
                  <a:lnTo>
                    <a:pt x="633" y="872"/>
                  </a:lnTo>
                  <a:lnTo>
                    <a:pt x="633" y="872"/>
                  </a:lnTo>
                  <a:lnTo>
                    <a:pt x="633" y="872"/>
                  </a:lnTo>
                  <a:lnTo>
                    <a:pt x="781" y="872"/>
                  </a:lnTo>
                  <a:lnTo>
                    <a:pt x="781" y="872"/>
                  </a:lnTo>
                  <a:lnTo>
                    <a:pt x="811" y="870"/>
                  </a:lnTo>
                  <a:lnTo>
                    <a:pt x="841" y="866"/>
                  </a:lnTo>
                  <a:lnTo>
                    <a:pt x="871" y="860"/>
                  </a:lnTo>
                  <a:lnTo>
                    <a:pt x="899" y="852"/>
                  </a:lnTo>
                  <a:lnTo>
                    <a:pt x="925" y="842"/>
                  </a:lnTo>
                  <a:lnTo>
                    <a:pt x="949" y="830"/>
                  </a:lnTo>
                  <a:lnTo>
                    <a:pt x="971" y="814"/>
                  </a:lnTo>
                  <a:lnTo>
                    <a:pt x="993" y="799"/>
                  </a:lnTo>
                  <a:lnTo>
                    <a:pt x="1013" y="781"/>
                  </a:lnTo>
                  <a:lnTo>
                    <a:pt x="1031" y="761"/>
                  </a:lnTo>
                  <a:lnTo>
                    <a:pt x="1047" y="739"/>
                  </a:lnTo>
                  <a:lnTo>
                    <a:pt x="1061" y="715"/>
                  </a:lnTo>
                  <a:lnTo>
                    <a:pt x="1075" y="689"/>
                  </a:lnTo>
                  <a:lnTo>
                    <a:pt x="1085" y="661"/>
                  </a:lnTo>
                  <a:lnTo>
                    <a:pt x="1095" y="632"/>
                  </a:lnTo>
                  <a:lnTo>
                    <a:pt x="1101" y="602"/>
                  </a:lnTo>
                  <a:lnTo>
                    <a:pt x="1101" y="602"/>
                  </a:lnTo>
                  <a:lnTo>
                    <a:pt x="1149" y="334"/>
                  </a:lnTo>
                  <a:lnTo>
                    <a:pt x="1173" y="199"/>
                  </a:lnTo>
                  <a:lnTo>
                    <a:pt x="1199" y="66"/>
                  </a:lnTo>
                  <a:lnTo>
                    <a:pt x="1199" y="66"/>
                  </a:lnTo>
                  <a:lnTo>
                    <a:pt x="1201" y="42"/>
                  </a:lnTo>
                  <a:lnTo>
                    <a:pt x="121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grpSp>
      <p:sp>
        <p:nvSpPr>
          <p:cNvPr id="40" name="Text Placeholder 39"/>
          <p:cNvSpPr>
            <a:spLocks noGrp="1"/>
          </p:cNvSpPr>
          <p:nvPr>
            <p:ph type="body" sz="quarter" idx="13" hasCustomPrompt="1"/>
          </p:nvPr>
        </p:nvSpPr>
        <p:spPr>
          <a:xfrm>
            <a:off x="6474100" y="2322949"/>
            <a:ext cx="3134931" cy="314537"/>
          </a:xfrm>
        </p:spPr>
        <p:txBody>
          <a:bodyPr lIns="0" tIns="0" rIns="0" bIns="0">
            <a:noAutofit/>
          </a:bodyPr>
          <a:lstStyle>
            <a:lvl1pPr marL="0" indent="0" algn="l">
              <a:buNone/>
              <a:defRPr sz="1800" b="0" baseline="0">
                <a:solidFill>
                  <a:schemeClr val="tx1">
                    <a:lumMod val="50000"/>
                    <a:lumOff val="50000"/>
                  </a:schemeClr>
                </a:solidFill>
              </a:defRPr>
            </a:lvl1pPr>
          </a:lstStyle>
          <a:p>
            <a:pPr lvl="0"/>
            <a:r>
              <a:rPr lang="en-US" dirty="0"/>
              <a:t>Section [1,2,3…]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4100" y="2830353"/>
            <a:ext cx="4213105" cy="2002259"/>
          </a:xfrm>
        </p:spPr>
        <p:txBody>
          <a:bodyPr lIns="0" tIns="0" rIns="0" bIns="0" anchor="b">
            <a:normAutofit/>
          </a:bodyPr>
          <a:lstStyle>
            <a:lvl1pPr>
              <a:defRPr sz="3200"/>
            </a:lvl1pPr>
          </a:lstStyle>
          <a:p>
            <a:r>
              <a:rPr lang="en-US" dirty="0"/>
              <a:t>Click to edit Master title style</a:t>
            </a:r>
          </a:p>
        </p:txBody>
      </p:sp>
      <p:sp>
        <p:nvSpPr>
          <p:cNvPr id="3" name="Text Placeholder 2"/>
          <p:cNvSpPr>
            <a:spLocks noGrp="1"/>
          </p:cNvSpPr>
          <p:nvPr>
            <p:ph type="body" idx="1" hasCustomPrompt="1"/>
          </p:nvPr>
        </p:nvSpPr>
        <p:spPr>
          <a:xfrm>
            <a:off x="6474100" y="5020791"/>
            <a:ext cx="4213105" cy="906765"/>
          </a:xfrm>
        </p:spPr>
        <p:txBody>
          <a:bodyPr lIns="0" tIns="0" rIns="0" bIns="0">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a:t>
            </a:r>
          </a:p>
        </p:txBody>
      </p:sp>
      <p:sp>
        <p:nvSpPr>
          <p:cNvPr id="6" name="Slide Number Placeholder 5"/>
          <p:cNvSpPr>
            <a:spLocks noGrp="1"/>
          </p:cNvSpPr>
          <p:nvPr>
            <p:ph type="sldNum" sz="quarter" idx="12"/>
          </p:nvPr>
        </p:nvSpPr>
        <p:spPr>
          <a:xfrm>
            <a:off x="12418889" y="6406962"/>
            <a:ext cx="516952" cy="254874"/>
          </a:xfrm>
          <a:prstGeom prst="rect">
            <a:avLst/>
          </a:prstGeom>
        </p:spPr>
        <p:txBody>
          <a:bodyPr/>
          <a:lstStyle/>
          <a:p>
            <a:fld id="{B0E06F8B-F98B-4B82-B23E-BC02A48CBCBB}" type="slidenum">
              <a:rPr lang="en-US" smtClean="0">
                <a:solidFill>
                  <a:prstClr val="black"/>
                </a:solidFill>
              </a:rPr>
              <a:t>‹#›</a:t>
            </a:fld>
            <a:endParaRPr lang="en-US">
              <a:solidFill>
                <a:prstClr val="black"/>
              </a:solidFill>
            </a:endParaRPr>
          </a:p>
        </p:txBody>
      </p:sp>
      <p:grpSp>
        <p:nvGrpSpPr>
          <p:cNvPr id="7" name="Group 24"/>
          <p:cNvGrpSpPr>
            <a:grpSpLocks noChangeAspect="1"/>
          </p:cNvGrpSpPr>
          <p:nvPr userDrawn="1"/>
        </p:nvGrpSpPr>
        <p:grpSpPr bwMode="auto">
          <a:xfrm>
            <a:off x="6474099" y="679779"/>
            <a:ext cx="1923035" cy="523783"/>
            <a:chOff x="2235" y="1723"/>
            <a:chExt cx="3210" cy="874"/>
          </a:xfrm>
        </p:grpSpPr>
        <p:sp>
          <p:nvSpPr>
            <p:cNvPr id="8" name="Freeform 25"/>
            <p:cNvSpPr/>
            <p:nvPr userDrawn="1"/>
          </p:nvSpPr>
          <p:spPr bwMode="auto">
            <a:xfrm>
              <a:off x="3527" y="2303"/>
              <a:ext cx="92" cy="153"/>
            </a:xfrm>
            <a:custGeom>
              <a:avLst/>
              <a:gdLst>
                <a:gd name="T0" fmla="*/ 92 w 92"/>
                <a:gd name="T1" fmla="*/ 153 h 153"/>
                <a:gd name="T2" fmla="*/ 0 w 92"/>
                <a:gd name="T3" fmla="*/ 153 h 153"/>
                <a:gd name="T4" fmla="*/ 0 w 92"/>
                <a:gd name="T5" fmla="*/ 0 h 153"/>
                <a:gd name="T6" fmla="*/ 34 w 92"/>
                <a:gd name="T7" fmla="*/ 0 h 153"/>
                <a:gd name="T8" fmla="*/ 34 w 92"/>
                <a:gd name="T9" fmla="*/ 125 h 153"/>
                <a:gd name="T10" fmla="*/ 92 w 92"/>
                <a:gd name="T11" fmla="*/ 125 h 153"/>
                <a:gd name="T12" fmla="*/ 92 w 92"/>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92" h="153">
                  <a:moveTo>
                    <a:pt x="92" y="153"/>
                  </a:moveTo>
                  <a:lnTo>
                    <a:pt x="0" y="153"/>
                  </a:lnTo>
                  <a:lnTo>
                    <a:pt x="0" y="0"/>
                  </a:lnTo>
                  <a:lnTo>
                    <a:pt x="34" y="0"/>
                  </a:lnTo>
                  <a:lnTo>
                    <a:pt x="34" y="125"/>
                  </a:lnTo>
                  <a:lnTo>
                    <a:pt x="92" y="125"/>
                  </a:lnTo>
                  <a:lnTo>
                    <a:pt x="92"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9" name="Freeform 26"/>
            <p:cNvSpPr/>
            <p:nvPr userDrawn="1"/>
          </p:nvSpPr>
          <p:spPr bwMode="auto">
            <a:xfrm>
              <a:off x="3639" y="2303"/>
              <a:ext cx="94" cy="153"/>
            </a:xfrm>
            <a:custGeom>
              <a:avLst/>
              <a:gdLst>
                <a:gd name="T0" fmla="*/ 94 w 94"/>
                <a:gd name="T1" fmla="*/ 153 h 153"/>
                <a:gd name="T2" fmla="*/ 0 w 94"/>
                <a:gd name="T3" fmla="*/ 153 h 153"/>
                <a:gd name="T4" fmla="*/ 0 w 94"/>
                <a:gd name="T5" fmla="*/ 0 h 153"/>
                <a:gd name="T6" fmla="*/ 90 w 94"/>
                <a:gd name="T7" fmla="*/ 0 h 153"/>
                <a:gd name="T8" fmla="*/ 90 w 94"/>
                <a:gd name="T9" fmla="*/ 28 h 153"/>
                <a:gd name="T10" fmla="*/ 36 w 94"/>
                <a:gd name="T11" fmla="*/ 28 h 153"/>
                <a:gd name="T12" fmla="*/ 36 w 94"/>
                <a:gd name="T13" fmla="*/ 62 h 153"/>
                <a:gd name="T14" fmla="*/ 86 w 94"/>
                <a:gd name="T15" fmla="*/ 62 h 153"/>
                <a:gd name="T16" fmla="*/ 86 w 94"/>
                <a:gd name="T17" fmla="*/ 89 h 153"/>
                <a:gd name="T18" fmla="*/ 36 w 94"/>
                <a:gd name="T19" fmla="*/ 89 h 153"/>
                <a:gd name="T20" fmla="*/ 36 w 94"/>
                <a:gd name="T21" fmla="*/ 125 h 153"/>
                <a:gd name="T22" fmla="*/ 94 w 94"/>
                <a:gd name="T23" fmla="*/ 125 h 153"/>
                <a:gd name="T24" fmla="*/ 94 w 94"/>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53">
                  <a:moveTo>
                    <a:pt x="94" y="153"/>
                  </a:moveTo>
                  <a:lnTo>
                    <a:pt x="0" y="153"/>
                  </a:lnTo>
                  <a:lnTo>
                    <a:pt x="0" y="0"/>
                  </a:lnTo>
                  <a:lnTo>
                    <a:pt x="90" y="0"/>
                  </a:lnTo>
                  <a:lnTo>
                    <a:pt x="90" y="28"/>
                  </a:lnTo>
                  <a:lnTo>
                    <a:pt x="36" y="28"/>
                  </a:lnTo>
                  <a:lnTo>
                    <a:pt x="36" y="62"/>
                  </a:lnTo>
                  <a:lnTo>
                    <a:pt x="86" y="62"/>
                  </a:lnTo>
                  <a:lnTo>
                    <a:pt x="86" y="89"/>
                  </a:lnTo>
                  <a:lnTo>
                    <a:pt x="36" y="89"/>
                  </a:lnTo>
                  <a:lnTo>
                    <a:pt x="36" y="125"/>
                  </a:lnTo>
                  <a:lnTo>
                    <a:pt x="94" y="125"/>
                  </a:lnTo>
                  <a:lnTo>
                    <a:pt x="94"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0" name="Freeform 27"/>
            <p:cNvSpPr>
              <a:spLocks noEditPoints="1"/>
            </p:cNvSpPr>
            <p:nvPr userDrawn="1"/>
          </p:nvSpPr>
          <p:spPr bwMode="auto">
            <a:xfrm>
              <a:off x="3757" y="2303"/>
              <a:ext cx="112" cy="153"/>
            </a:xfrm>
            <a:custGeom>
              <a:avLst/>
              <a:gdLst>
                <a:gd name="T0" fmla="*/ 34 w 112"/>
                <a:gd name="T1" fmla="*/ 99 h 153"/>
                <a:gd name="T2" fmla="*/ 34 w 112"/>
                <a:gd name="T3" fmla="*/ 153 h 153"/>
                <a:gd name="T4" fmla="*/ 0 w 112"/>
                <a:gd name="T5" fmla="*/ 153 h 153"/>
                <a:gd name="T6" fmla="*/ 0 w 112"/>
                <a:gd name="T7" fmla="*/ 0 h 153"/>
                <a:gd name="T8" fmla="*/ 54 w 112"/>
                <a:gd name="T9" fmla="*/ 0 h 153"/>
                <a:gd name="T10" fmla="*/ 54 w 112"/>
                <a:gd name="T11" fmla="*/ 0 h 153"/>
                <a:gd name="T12" fmla="*/ 68 w 112"/>
                <a:gd name="T13" fmla="*/ 0 h 153"/>
                <a:gd name="T14" fmla="*/ 80 w 112"/>
                <a:gd name="T15" fmla="*/ 2 h 153"/>
                <a:gd name="T16" fmla="*/ 90 w 112"/>
                <a:gd name="T17" fmla="*/ 6 h 153"/>
                <a:gd name="T18" fmla="*/ 98 w 112"/>
                <a:gd name="T19" fmla="*/ 12 h 153"/>
                <a:gd name="T20" fmla="*/ 104 w 112"/>
                <a:gd name="T21" fmla="*/ 18 h 153"/>
                <a:gd name="T22" fmla="*/ 110 w 112"/>
                <a:gd name="T23" fmla="*/ 28 h 153"/>
                <a:gd name="T24" fmla="*/ 112 w 112"/>
                <a:gd name="T25" fmla="*/ 38 h 153"/>
                <a:gd name="T26" fmla="*/ 112 w 112"/>
                <a:gd name="T27" fmla="*/ 48 h 153"/>
                <a:gd name="T28" fmla="*/ 112 w 112"/>
                <a:gd name="T29" fmla="*/ 48 h 153"/>
                <a:gd name="T30" fmla="*/ 112 w 112"/>
                <a:gd name="T31" fmla="*/ 60 h 153"/>
                <a:gd name="T32" fmla="*/ 108 w 112"/>
                <a:gd name="T33" fmla="*/ 70 h 153"/>
                <a:gd name="T34" fmla="*/ 104 w 112"/>
                <a:gd name="T35" fmla="*/ 77 h 153"/>
                <a:gd name="T36" fmla="*/ 96 w 112"/>
                <a:gd name="T37" fmla="*/ 85 h 153"/>
                <a:gd name="T38" fmla="*/ 96 w 112"/>
                <a:gd name="T39" fmla="*/ 85 h 153"/>
                <a:gd name="T40" fmla="*/ 86 w 112"/>
                <a:gd name="T41" fmla="*/ 91 h 153"/>
                <a:gd name="T42" fmla="*/ 76 w 112"/>
                <a:gd name="T43" fmla="*/ 97 h 153"/>
                <a:gd name="T44" fmla="*/ 64 w 112"/>
                <a:gd name="T45" fmla="*/ 99 h 153"/>
                <a:gd name="T46" fmla="*/ 52 w 112"/>
                <a:gd name="T47" fmla="*/ 99 h 153"/>
                <a:gd name="T48" fmla="*/ 34 w 112"/>
                <a:gd name="T49" fmla="*/ 99 h 153"/>
                <a:gd name="T50" fmla="*/ 34 w 112"/>
                <a:gd name="T51" fmla="*/ 26 h 153"/>
                <a:gd name="T52" fmla="*/ 34 w 112"/>
                <a:gd name="T53" fmla="*/ 74 h 153"/>
                <a:gd name="T54" fmla="*/ 48 w 112"/>
                <a:gd name="T55" fmla="*/ 74 h 153"/>
                <a:gd name="T56" fmla="*/ 48 w 112"/>
                <a:gd name="T57" fmla="*/ 74 h 153"/>
                <a:gd name="T58" fmla="*/ 60 w 112"/>
                <a:gd name="T59" fmla="*/ 72 h 153"/>
                <a:gd name="T60" fmla="*/ 70 w 112"/>
                <a:gd name="T61" fmla="*/ 68 h 153"/>
                <a:gd name="T62" fmla="*/ 74 w 112"/>
                <a:gd name="T63" fmla="*/ 60 h 153"/>
                <a:gd name="T64" fmla="*/ 76 w 112"/>
                <a:gd name="T65" fmla="*/ 50 h 153"/>
                <a:gd name="T66" fmla="*/ 76 w 112"/>
                <a:gd name="T67" fmla="*/ 50 h 153"/>
                <a:gd name="T68" fmla="*/ 74 w 112"/>
                <a:gd name="T69" fmla="*/ 40 h 153"/>
                <a:gd name="T70" fmla="*/ 70 w 112"/>
                <a:gd name="T71" fmla="*/ 32 h 153"/>
                <a:gd name="T72" fmla="*/ 60 w 112"/>
                <a:gd name="T73" fmla="*/ 28 h 153"/>
                <a:gd name="T74" fmla="*/ 48 w 112"/>
                <a:gd name="T75" fmla="*/ 26 h 153"/>
                <a:gd name="T76" fmla="*/ 34 w 112"/>
                <a:gd name="T77"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53">
                  <a:moveTo>
                    <a:pt x="34" y="99"/>
                  </a:moveTo>
                  <a:lnTo>
                    <a:pt x="34" y="153"/>
                  </a:lnTo>
                  <a:lnTo>
                    <a:pt x="0" y="153"/>
                  </a:lnTo>
                  <a:lnTo>
                    <a:pt x="0" y="0"/>
                  </a:lnTo>
                  <a:lnTo>
                    <a:pt x="54" y="0"/>
                  </a:lnTo>
                  <a:lnTo>
                    <a:pt x="54" y="0"/>
                  </a:lnTo>
                  <a:lnTo>
                    <a:pt x="68" y="0"/>
                  </a:lnTo>
                  <a:lnTo>
                    <a:pt x="80" y="2"/>
                  </a:lnTo>
                  <a:lnTo>
                    <a:pt x="90" y="6"/>
                  </a:lnTo>
                  <a:lnTo>
                    <a:pt x="98" y="12"/>
                  </a:lnTo>
                  <a:lnTo>
                    <a:pt x="104" y="18"/>
                  </a:lnTo>
                  <a:lnTo>
                    <a:pt x="110" y="28"/>
                  </a:lnTo>
                  <a:lnTo>
                    <a:pt x="112" y="38"/>
                  </a:lnTo>
                  <a:lnTo>
                    <a:pt x="112" y="48"/>
                  </a:lnTo>
                  <a:lnTo>
                    <a:pt x="112" y="48"/>
                  </a:lnTo>
                  <a:lnTo>
                    <a:pt x="112" y="60"/>
                  </a:lnTo>
                  <a:lnTo>
                    <a:pt x="108" y="70"/>
                  </a:lnTo>
                  <a:lnTo>
                    <a:pt x="104" y="77"/>
                  </a:lnTo>
                  <a:lnTo>
                    <a:pt x="96" y="85"/>
                  </a:lnTo>
                  <a:lnTo>
                    <a:pt x="96" y="85"/>
                  </a:lnTo>
                  <a:lnTo>
                    <a:pt x="86" y="91"/>
                  </a:lnTo>
                  <a:lnTo>
                    <a:pt x="76" y="97"/>
                  </a:lnTo>
                  <a:lnTo>
                    <a:pt x="64" y="99"/>
                  </a:lnTo>
                  <a:lnTo>
                    <a:pt x="52" y="99"/>
                  </a:lnTo>
                  <a:lnTo>
                    <a:pt x="34" y="99"/>
                  </a:lnTo>
                  <a:close/>
                  <a:moveTo>
                    <a:pt x="34" y="26"/>
                  </a:moveTo>
                  <a:lnTo>
                    <a:pt x="34" y="74"/>
                  </a:lnTo>
                  <a:lnTo>
                    <a:pt x="48" y="74"/>
                  </a:lnTo>
                  <a:lnTo>
                    <a:pt x="48" y="74"/>
                  </a:lnTo>
                  <a:lnTo>
                    <a:pt x="60" y="72"/>
                  </a:lnTo>
                  <a:lnTo>
                    <a:pt x="70" y="68"/>
                  </a:lnTo>
                  <a:lnTo>
                    <a:pt x="74" y="60"/>
                  </a:lnTo>
                  <a:lnTo>
                    <a:pt x="76" y="50"/>
                  </a:lnTo>
                  <a:lnTo>
                    <a:pt x="76" y="50"/>
                  </a:lnTo>
                  <a:lnTo>
                    <a:pt x="74" y="40"/>
                  </a:lnTo>
                  <a:lnTo>
                    <a:pt x="70" y="32"/>
                  </a:lnTo>
                  <a:lnTo>
                    <a:pt x="60" y="28"/>
                  </a:lnTo>
                  <a:lnTo>
                    <a:pt x="48" y="26"/>
                  </a:lnTo>
                  <a:lnTo>
                    <a:pt x="34" y="26"/>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1" name="Freeform 28"/>
            <p:cNvSpPr/>
            <p:nvPr userDrawn="1"/>
          </p:nvSpPr>
          <p:spPr bwMode="auto">
            <a:xfrm>
              <a:off x="3891" y="2303"/>
              <a:ext cx="128" cy="155"/>
            </a:xfrm>
            <a:custGeom>
              <a:avLst/>
              <a:gdLst>
                <a:gd name="T0" fmla="*/ 128 w 128"/>
                <a:gd name="T1" fmla="*/ 87 h 155"/>
                <a:gd name="T2" fmla="*/ 128 w 128"/>
                <a:gd name="T3" fmla="*/ 87 h 155"/>
                <a:gd name="T4" fmla="*/ 126 w 128"/>
                <a:gd name="T5" fmla="*/ 103 h 155"/>
                <a:gd name="T6" fmla="*/ 124 w 128"/>
                <a:gd name="T7" fmla="*/ 117 h 155"/>
                <a:gd name="T8" fmla="*/ 118 w 128"/>
                <a:gd name="T9" fmla="*/ 129 h 155"/>
                <a:gd name="T10" fmla="*/ 112 w 128"/>
                <a:gd name="T11" fmla="*/ 139 h 155"/>
                <a:gd name="T12" fmla="*/ 102 w 128"/>
                <a:gd name="T13" fmla="*/ 147 h 155"/>
                <a:gd name="T14" fmla="*/ 90 w 128"/>
                <a:gd name="T15" fmla="*/ 151 h 155"/>
                <a:gd name="T16" fmla="*/ 78 w 128"/>
                <a:gd name="T17" fmla="*/ 155 h 155"/>
                <a:gd name="T18" fmla="*/ 62 w 128"/>
                <a:gd name="T19" fmla="*/ 155 h 155"/>
                <a:gd name="T20" fmla="*/ 62 w 128"/>
                <a:gd name="T21" fmla="*/ 155 h 155"/>
                <a:gd name="T22" fmla="*/ 48 w 128"/>
                <a:gd name="T23" fmla="*/ 155 h 155"/>
                <a:gd name="T24" fmla="*/ 36 w 128"/>
                <a:gd name="T25" fmla="*/ 151 h 155"/>
                <a:gd name="T26" fmla="*/ 24 w 128"/>
                <a:gd name="T27" fmla="*/ 147 h 155"/>
                <a:gd name="T28" fmla="*/ 16 w 128"/>
                <a:gd name="T29" fmla="*/ 139 h 155"/>
                <a:gd name="T30" fmla="*/ 8 w 128"/>
                <a:gd name="T31" fmla="*/ 129 h 155"/>
                <a:gd name="T32" fmla="*/ 4 w 128"/>
                <a:gd name="T33" fmla="*/ 117 h 155"/>
                <a:gd name="T34" fmla="*/ 0 w 128"/>
                <a:gd name="T35" fmla="*/ 103 h 155"/>
                <a:gd name="T36" fmla="*/ 0 w 128"/>
                <a:gd name="T37" fmla="*/ 87 h 155"/>
                <a:gd name="T38" fmla="*/ 0 w 128"/>
                <a:gd name="T39" fmla="*/ 0 h 155"/>
                <a:gd name="T40" fmla="*/ 34 w 128"/>
                <a:gd name="T41" fmla="*/ 0 h 155"/>
                <a:gd name="T42" fmla="*/ 34 w 128"/>
                <a:gd name="T43" fmla="*/ 89 h 155"/>
                <a:gd name="T44" fmla="*/ 34 w 128"/>
                <a:gd name="T45" fmla="*/ 89 h 155"/>
                <a:gd name="T46" fmla="*/ 36 w 128"/>
                <a:gd name="T47" fmla="*/ 105 h 155"/>
                <a:gd name="T48" fmla="*/ 38 w 128"/>
                <a:gd name="T49" fmla="*/ 111 h 155"/>
                <a:gd name="T50" fmla="*/ 42 w 128"/>
                <a:gd name="T51" fmla="*/ 117 h 155"/>
                <a:gd name="T52" fmla="*/ 46 w 128"/>
                <a:gd name="T53" fmla="*/ 121 h 155"/>
                <a:gd name="T54" fmla="*/ 52 w 128"/>
                <a:gd name="T55" fmla="*/ 123 h 155"/>
                <a:gd name="T56" fmla="*/ 58 w 128"/>
                <a:gd name="T57" fmla="*/ 125 h 155"/>
                <a:gd name="T58" fmla="*/ 64 w 128"/>
                <a:gd name="T59" fmla="*/ 125 h 155"/>
                <a:gd name="T60" fmla="*/ 64 w 128"/>
                <a:gd name="T61" fmla="*/ 125 h 155"/>
                <a:gd name="T62" fmla="*/ 70 w 128"/>
                <a:gd name="T63" fmla="*/ 125 h 155"/>
                <a:gd name="T64" fmla="*/ 76 w 128"/>
                <a:gd name="T65" fmla="*/ 123 h 155"/>
                <a:gd name="T66" fmla="*/ 82 w 128"/>
                <a:gd name="T67" fmla="*/ 121 h 155"/>
                <a:gd name="T68" fmla="*/ 86 w 128"/>
                <a:gd name="T69" fmla="*/ 117 h 155"/>
                <a:gd name="T70" fmla="*/ 88 w 128"/>
                <a:gd name="T71" fmla="*/ 111 h 155"/>
                <a:gd name="T72" fmla="*/ 90 w 128"/>
                <a:gd name="T73" fmla="*/ 105 h 155"/>
                <a:gd name="T74" fmla="*/ 92 w 128"/>
                <a:gd name="T75" fmla="*/ 89 h 155"/>
                <a:gd name="T76" fmla="*/ 92 w 128"/>
                <a:gd name="T77" fmla="*/ 0 h 155"/>
                <a:gd name="T78" fmla="*/ 128 w 128"/>
                <a:gd name="T79" fmla="*/ 0 h 155"/>
                <a:gd name="T80" fmla="*/ 128 w 128"/>
                <a:gd name="T81" fmla="*/ 8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55">
                  <a:moveTo>
                    <a:pt x="128" y="87"/>
                  </a:moveTo>
                  <a:lnTo>
                    <a:pt x="128" y="87"/>
                  </a:lnTo>
                  <a:lnTo>
                    <a:pt x="126" y="103"/>
                  </a:lnTo>
                  <a:lnTo>
                    <a:pt x="124" y="117"/>
                  </a:lnTo>
                  <a:lnTo>
                    <a:pt x="118" y="129"/>
                  </a:lnTo>
                  <a:lnTo>
                    <a:pt x="112" y="139"/>
                  </a:lnTo>
                  <a:lnTo>
                    <a:pt x="102" y="147"/>
                  </a:lnTo>
                  <a:lnTo>
                    <a:pt x="90" y="151"/>
                  </a:lnTo>
                  <a:lnTo>
                    <a:pt x="78" y="155"/>
                  </a:lnTo>
                  <a:lnTo>
                    <a:pt x="62" y="155"/>
                  </a:lnTo>
                  <a:lnTo>
                    <a:pt x="62" y="155"/>
                  </a:lnTo>
                  <a:lnTo>
                    <a:pt x="48" y="155"/>
                  </a:lnTo>
                  <a:lnTo>
                    <a:pt x="36" y="151"/>
                  </a:lnTo>
                  <a:lnTo>
                    <a:pt x="24" y="147"/>
                  </a:lnTo>
                  <a:lnTo>
                    <a:pt x="16" y="139"/>
                  </a:lnTo>
                  <a:lnTo>
                    <a:pt x="8" y="129"/>
                  </a:lnTo>
                  <a:lnTo>
                    <a:pt x="4" y="117"/>
                  </a:lnTo>
                  <a:lnTo>
                    <a:pt x="0" y="103"/>
                  </a:lnTo>
                  <a:lnTo>
                    <a:pt x="0" y="87"/>
                  </a:lnTo>
                  <a:lnTo>
                    <a:pt x="0" y="0"/>
                  </a:lnTo>
                  <a:lnTo>
                    <a:pt x="34" y="0"/>
                  </a:lnTo>
                  <a:lnTo>
                    <a:pt x="34" y="89"/>
                  </a:lnTo>
                  <a:lnTo>
                    <a:pt x="34" y="89"/>
                  </a:lnTo>
                  <a:lnTo>
                    <a:pt x="36" y="105"/>
                  </a:lnTo>
                  <a:lnTo>
                    <a:pt x="38" y="111"/>
                  </a:lnTo>
                  <a:lnTo>
                    <a:pt x="42" y="117"/>
                  </a:lnTo>
                  <a:lnTo>
                    <a:pt x="46" y="121"/>
                  </a:lnTo>
                  <a:lnTo>
                    <a:pt x="52" y="123"/>
                  </a:lnTo>
                  <a:lnTo>
                    <a:pt x="58" y="125"/>
                  </a:lnTo>
                  <a:lnTo>
                    <a:pt x="64" y="125"/>
                  </a:lnTo>
                  <a:lnTo>
                    <a:pt x="64" y="125"/>
                  </a:lnTo>
                  <a:lnTo>
                    <a:pt x="70" y="125"/>
                  </a:lnTo>
                  <a:lnTo>
                    <a:pt x="76" y="123"/>
                  </a:lnTo>
                  <a:lnTo>
                    <a:pt x="82" y="121"/>
                  </a:lnTo>
                  <a:lnTo>
                    <a:pt x="86" y="117"/>
                  </a:lnTo>
                  <a:lnTo>
                    <a:pt x="88" y="111"/>
                  </a:lnTo>
                  <a:lnTo>
                    <a:pt x="90" y="105"/>
                  </a:lnTo>
                  <a:lnTo>
                    <a:pt x="92" y="89"/>
                  </a:lnTo>
                  <a:lnTo>
                    <a:pt x="92" y="0"/>
                  </a:lnTo>
                  <a:lnTo>
                    <a:pt x="128" y="0"/>
                  </a:lnTo>
                  <a:lnTo>
                    <a:pt x="128" y="87"/>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2" name="Freeform 29"/>
            <p:cNvSpPr>
              <a:spLocks noEditPoints="1"/>
            </p:cNvSpPr>
            <p:nvPr userDrawn="1"/>
          </p:nvSpPr>
          <p:spPr bwMode="auto">
            <a:xfrm>
              <a:off x="4113" y="2303"/>
              <a:ext cx="116" cy="153"/>
            </a:xfrm>
            <a:custGeom>
              <a:avLst/>
              <a:gdLst>
                <a:gd name="T0" fmla="*/ 0 w 116"/>
                <a:gd name="T1" fmla="*/ 0 h 153"/>
                <a:gd name="T2" fmla="*/ 56 w 116"/>
                <a:gd name="T3" fmla="*/ 0 h 153"/>
                <a:gd name="T4" fmla="*/ 80 w 116"/>
                <a:gd name="T5" fmla="*/ 2 h 153"/>
                <a:gd name="T6" fmla="*/ 96 w 116"/>
                <a:gd name="T7" fmla="*/ 10 h 153"/>
                <a:gd name="T8" fmla="*/ 102 w 116"/>
                <a:gd name="T9" fmla="*/ 14 h 153"/>
                <a:gd name="T10" fmla="*/ 110 w 116"/>
                <a:gd name="T11" fmla="*/ 28 h 153"/>
                <a:gd name="T12" fmla="*/ 110 w 116"/>
                <a:gd name="T13" fmla="*/ 36 h 153"/>
                <a:gd name="T14" fmla="*/ 102 w 116"/>
                <a:gd name="T15" fmla="*/ 58 h 153"/>
                <a:gd name="T16" fmla="*/ 92 w 116"/>
                <a:gd name="T17" fmla="*/ 66 h 153"/>
                <a:gd name="T18" fmla="*/ 80 w 116"/>
                <a:gd name="T19" fmla="*/ 72 h 153"/>
                <a:gd name="T20" fmla="*/ 94 w 116"/>
                <a:gd name="T21" fmla="*/ 76 h 153"/>
                <a:gd name="T22" fmla="*/ 106 w 116"/>
                <a:gd name="T23" fmla="*/ 83 h 153"/>
                <a:gd name="T24" fmla="*/ 110 w 116"/>
                <a:gd name="T25" fmla="*/ 87 h 153"/>
                <a:gd name="T26" fmla="*/ 116 w 116"/>
                <a:gd name="T27" fmla="*/ 101 h 153"/>
                <a:gd name="T28" fmla="*/ 116 w 116"/>
                <a:gd name="T29" fmla="*/ 107 h 153"/>
                <a:gd name="T30" fmla="*/ 112 w 116"/>
                <a:gd name="T31" fmla="*/ 127 h 153"/>
                <a:gd name="T32" fmla="*/ 100 w 116"/>
                <a:gd name="T33" fmla="*/ 141 h 153"/>
                <a:gd name="T34" fmla="*/ 92 w 116"/>
                <a:gd name="T35" fmla="*/ 147 h 153"/>
                <a:gd name="T36" fmla="*/ 72 w 116"/>
                <a:gd name="T37" fmla="*/ 153 h 153"/>
                <a:gd name="T38" fmla="*/ 0 w 116"/>
                <a:gd name="T39" fmla="*/ 153 h 153"/>
                <a:gd name="T40" fmla="*/ 34 w 116"/>
                <a:gd name="T41" fmla="*/ 62 h 153"/>
                <a:gd name="T42" fmla="*/ 50 w 116"/>
                <a:gd name="T43" fmla="*/ 62 h 153"/>
                <a:gd name="T44" fmla="*/ 68 w 116"/>
                <a:gd name="T45" fmla="*/ 56 h 153"/>
                <a:gd name="T46" fmla="*/ 72 w 116"/>
                <a:gd name="T47" fmla="*/ 50 h 153"/>
                <a:gd name="T48" fmla="*/ 74 w 116"/>
                <a:gd name="T49" fmla="*/ 42 h 153"/>
                <a:gd name="T50" fmla="*/ 66 w 116"/>
                <a:gd name="T51" fmla="*/ 30 h 153"/>
                <a:gd name="T52" fmla="*/ 48 w 116"/>
                <a:gd name="T53" fmla="*/ 26 h 153"/>
                <a:gd name="T54" fmla="*/ 34 w 116"/>
                <a:gd name="T55" fmla="*/ 87 h 153"/>
                <a:gd name="T56" fmla="*/ 54 w 116"/>
                <a:gd name="T57" fmla="*/ 127 h 153"/>
                <a:gd name="T58" fmla="*/ 64 w 116"/>
                <a:gd name="T59" fmla="*/ 127 h 153"/>
                <a:gd name="T60" fmla="*/ 72 w 116"/>
                <a:gd name="T61" fmla="*/ 121 h 153"/>
                <a:gd name="T62" fmla="*/ 80 w 116"/>
                <a:gd name="T63" fmla="*/ 107 h 153"/>
                <a:gd name="T64" fmla="*/ 78 w 116"/>
                <a:gd name="T65" fmla="*/ 99 h 153"/>
                <a:gd name="T66" fmla="*/ 72 w 116"/>
                <a:gd name="T67" fmla="*/ 93 h 153"/>
                <a:gd name="T68" fmla="*/ 54 w 116"/>
                <a:gd name="T69"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53">
                  <a:moveTo>
                    <a:pt x="0" y="153"/>
                  </a:moveTo>
                  <a:lnTo>
                    <a:pt x="0" y="0"/>
                  </a:lnTo>
                  <a:lnTo>
                    <a:pt x="56" y="0"/>
                  </a:lnTo>
                  <a:lnTo>
                    <a:pt x="56" y="0"/>
                  </a:lnTo>
                  <a:lnTo>
                    <a:pt x="68" y="0"/>
                  </a:lnTo>
                  <a:lnTo>
                    <a:pt x="80" y="2"/>
                  </a:lnTo>
                  <a:lnTo>
                    <a:pt x="88" y="4"/>
                  </a:lnTo>
                  <a:lnTo>
                    <a:pt x="96" y="10"/>
                  </a:lnTo>
                  <a:lnTo>
                    <a:pt x="96" y="10"/>
                  </a:lnTo>
                  <a:lnTo>
                    <a:pt x="102" y="14"/>
                  </a:lnTo>
                  <a:lnTo>
                    <a:pt x="106" y="20"/>
                  </a:lnTo>
                  <a:lnTo>
                    <a:pt x="110" y="28"/>
                  </a:lnTo>
                  <a:lnTo>
                    <a:pt x="110" y="36"/>
                  </a:lnTo>
                  <a:lnTo>
                    <a:pt x="110" y="36"/>
                  </a:lnTo>
                  <a:lnTo>
                    <a:pt x="108" y="48"/>
                  </a:lnTo>
                  <a:lnTo>
                    <a:pt x="102" y="58"/>
                  </a:lnTo>
                  <a:lnTo>
                    <a:pt x="102" y="58"/>
                  </a:lnTo>
                  <a:lnTo>
                    <a:pt x="92" y="66"/>
                  </a:lnTo>
                  <a:lnTo>
                    <a:pt x="80" y="70"/>
                  </a:lnTo>
                  <a:lnTo>
                    <a:pt x="80" y="72"/>
                  </a:lnTo>
                  <a:lnTo>
                    <a:pt x="80" y="72"/>
                  </a:lnTo>
                  <a:lnTo>
                    <a:pt x="94" y="76"/>
                  </a:lnTo>
                  <a:lnTo>
                    <a:pt x="100" y="77"/>
                  </a:lnTo>
                  <a:lnTo>
                    <a:pt x="106" y="83"/>
                  </a:lnTo>
                  <a:lnTo>
                    <a:pt x="106" y="83"/>
                  </a:lnTo>
                  <a:lnTo>
                    <a:pt x="110" y="87"/>
                  </a:lnTo>
                  <a:lnTo>
                    <a:pt x="114" y="93"/>
                  </a:lnTo>
                  <a:lnTo>
                    <a:pt x="116" y="101"/>
                  </a:lnTo>
                  <a:lnTo>
                    <a:pt x="116" y="107"/>
                  </a:lnTo>
                  <a:lnTo>
                    <a:pt x="116" y="107"/>
                  </a:lnTo>
                  <a:lnTo>
                    <a:pt x="116" y="117"/>
                  </a:lnTo>
                  <a:lnTo>
                    <a:pt x="112" y="127"/>
                  </a:lnTo>
                  <a:lnTo>
                    <a:pt x="108" y="133"/>
                  </a:lnTo>
                  <a:lnTo>
                    <a:pt x="100" y="141"/>
                  </a:lnTo>
                  <a:lnTo>
                    <a:pt x="100" y="141"/>
                  </a:lnTo>
                  <a:lnTo>
                    <a:pt x="92" y="147"/>
                  </a:lnTo>
                  <a:lnTo>
                    <a:pt x="82" y="151"/>
                  </a:lnTo>
                  <a:lnTo>
                    <a:pt x="72" y="153"/>
                  </a:lnTo>
                  <a:lnTo>
                    <a:pt x="60" y="153"/>
                  </a:lnTo>
                  <a:lnTo>
                    <a:pt x="0" y="153"/>
                  </a:lnTo>
                  <a:close/>
                  <a:moveTo>
                    <a:pt x="34" y="26"/>
                  </a:moveTo>
                  <a:lnTo>
                    <a:pt x="34" y="62"/>
                  </a:lnTo>
                  <a:lnTo>
                    <a:pt x="50" y="62"/>
                  </a:lnTo>
                  <a:lnTo>
                    <a:pt x="50" y="62"/>
                  </a:lnTo>
                  <a:lnTo>
                    <a:pt x="60" y="60"/>
                  </a:lnTo>
                  <a:lnTo>
                    <a:pt x="68" y="56"/>
                  </a:lnTo>
                  <a:lnTo>
                    <a:pt x="68" y="56"/>
                  </a:lnTo>
                  <a:lnTo>
                    <a:pt x="72" y="50"/>
                  </a:lnTo>
                  <a:lnTo>
                    <a:pt x="74" y="42"/>
                  </a:lnTo>
                  <a:lnTo>
                    <a:pt x="74" y="42"/>
                  </a:lnTo>
                  <a:lnTo>
                    <a:pt x="72" y="34"/>
                  </a:lnTo>
                  <a:lnTo>
                    <a:pt x="66" y="30"/>
                  </a:lnTo>
                  <a:lnTo>
                    <a:pt x="60" y="26"/>
                  </a:lnTo>
                  <a:lnTo>
                    <a:pt x="48" y="26"/>
                  </a:lnTo>
                  <a:lnTo>
                    <a:pt x="34" y="26"/>
                  </a:lnTo>
                  <a:close/>
                  <a:moveTo>
                    <a:pt x="34" y="87"/>
                  </a:moveTo>
                  <a:lnTo>
                    <a:pt x="34" y="127"/>
                  </a:lnTo>
                  <a:lnTo>
                    <a:pt x="54" y="127"/>
                  </a:lnTo>
                  <a:lnTo>
                    <a:pt x="54" y="127"/>
                  </a:lnTo>
                  <a:lnTo>
                    <a:pt x="64" y="127"/>
                  </a:lnTo>
                  <a:lnTo>
                    <a:pt x="72" y="121"/>
                  </a:lnTo>
                  <a:lnTo>
                    <a:pt x="72" y="121"/>
                  </a:lnTo>
                  <a:lnTo>
                    <a:pt x="78" y="115"/>
                  </a:lnTo>
                  <a:lnTo>
                    <a:pt x="80" y="107"/>
                  </a:lnTo>
                  <a:lnTo>
                    <a:pt x="80" y="107"/>
                  </a:lnTo>
                  <a:lnTo>
                    <a:pt x="78" y="99"/>
                  </a:lnTo>
                  <a:lnTo>
                    <a:pt x="72" y="93"/>
                  </a:lnTo>
                  <a:lnTo>
                    <a:pt x="72" y="93"/>
                  </a:lnTo>
                  <a:lnTo>
                    <a:pt x="64" y="89"/>
                  </a:lnTo>
                  <a:lnTo>
                    <a:pt x="54" y="87"/>
                  </a:lnTo>
                  <a:lnTo>
                    <a:pt x="34" y="87"/>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3" name="Freeform 30"/>
            <p:cNvSpPr/>
            <p:nvPr userDrawn="1"/>
          </p:nvSpPr>
          <p:spPr bwMode="auto">
            <a:xfrm>
              <a:off x="4242" y="2303"/>
              <a:ext cx="62" cy="153"/>
            </a:xfrm>
            <a:custGeom>
              <a:avLst/>
              <a:gdLst>
                <a:gd name="T0" fmla="*/ 62 w 62"/>
                <a:gd name="T1" fmla="*/ 0 h 153"/>
                <a:gd name="T2" fmla="*/ 62 w 62"/>
                <a:gd name="T3" fmla="*/ 26 h 153"/>
                <a:gd name="T4" fmla="*/ 48 w 62"/>
                <a:gd name="T5" fmla="*/ 26 h 153"/>
                <a:gd name="T6" fmla="*/ 48 w 62"/>
                <a:gd name="T7" fmla="*/ 127 h 153"/>
                <a:gd name="T8" fmla="*/ 62 w 62"/>
                <a:gd name="T9" fmla="*/ 127 h 153"/>
                <a:gd name="T10" fmla="*/ 62 w 62"/>
                <a:gd name="T11" fmla="*/ 153 h 153"/>
                <a:gd name="T12" fmla="*/ 0 w 62"/>
                <a:gd name="T13" fmla="*/ 153 h 153"/>
                <a:gd name="T14" fmla="*/ 0 w 62"/>
                <a:gd name="T15" fmla="*/ 127 h 153"/>
                <a:gd name="T16" fmla="*/ 14 w 62"/>
                <a:gd name="T17" fmla="*/ 127 h 153"/>
                <a:gd name="T18" fmla="*/ 14 w 62"/>
                <a:gd name="T19" fmla="*/ 26 h 153"/>
                <a:gd name="T20" fmla="*/ 0 w 62"/>
                <a:gd name="T21" fmla="*/ 26 h 153"/>
                <a:gd name="T22" fmla="*/ 0 w 62"/>
                <a:gd name="T23" fmla="*/ 0 h 153"/>
                <a:gd name="T24" fmla="*/ 62 w 6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53">
                  <a:moveTo>
                    <a:pt x="62" y="0"/>
                  </a:moveTo>
                  <a:lnTo>
                    <a:pt x="62" y="26"/>
                  </a:lnTo>
                  <a:lnTo>
                    <a:pt x="48" y="26"/>
                  </a:lnTo>
                  <a:lnTo>
                    <a:pt x="48" y="127"/>
                  </a:lnTo>
                  <a:lnTo>
                    <a:pt x="62" y="127"/>
                  </a:lnTo>
                  <a:lnTo>
                    <a:pt x="62" y="153"/>
                  </a:lnTo>
                  <a:lnTo>
                    <a:pt x="0" y="153"/>
                  </a:lnTo>
                  <a:lnTo>
                    <a:pt x="0" y="127"/>
                  </a:lnTo>
                  <a:lnTo>
                    <a:pt x="14" y="127"/>
                  </a:lnTo>
                  <a:lnTo>
                    <a:pt x="14" y="26"/>
                  </a:lnTo>
                  <a:lnTo>
                    <a:pt x="0" y="26"/>
                  </a:lnTo>
                  <a:lnTo>
                    <a:pt x="0" y="0"/>
                  </a:lnTo>
                  <a:lnTo>
                    <a:pt x="62"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4" name="Freeform 31"/>
            <p:cNvSpPr>
              <a:spLocks noEditPoints="1"/>
            </p:cNvSpPr>
            <p:nvPr userDrawn="1"/>
          </p:nvSpPr>
          <p:spPr bwMode="auto">
            <a:xfrm>
              <a:off x="4316" y="2301"/>
              <a:ext cx="152" cy="157"/>
            </a:xfrm>
            <a:custGeom>
              <a:avLst/>
              <a:gdLst>
                <a:gd name="T0" fmla="*/ 74 w 152"/>
                <a:gd name="T1" fmla="*/ 157 h 157"/>
                <a:gd name="T2" fmla="*/ 44 w 152"/>
                <a:gd name="T3" fmla="*/ 153 h 157"/>
                <a:gd name="T4" fmla="*/ 20 w 152"/>
                <a:gd name="T5" fmla="*/ 137 h 157"/>
                <a:gd name="T6" fmla="*/ 12 w 152"/>
                <a:gd name="T7" fmla="*/ 125 h 157"/>
                <a:gd name="T8" fmla="*/ 2 w 152"/>
                <a:gd name="T9" fmla="*/ 97 h 157"/>
                <a:gd name="T10" fmla="*/ 0 w 152"/>
                <a:gd name="T11" fmla="*/ 79 h 157"/>
                <a:gd name="T12" fmla="*/ 6 w 152"/>
                <a:gd name="T13" fmla="*/ 48 h 157"/>
                <a:gd name="T14" fmla="*/ 22 w 152"/>
                <a:gd name="T15" fmla="*/ 22 h 157"/>
                <a:gd name="T16" fmla="*/ 32 w 152"/>
                <a:gd name="T17" fmla="*/ 12 h 157"/>
                <a:gd name="T18" fmla="*/ 60 w 152"/>
                <a:gd name="T19" fmla="*/ 0 h 157"/>
                <a:gd name="T20" fmla="*/ 78 w 152"/>
                <a:gd name="T21" fmla="*/ 0 h 157"/>
                <a:gd name="T22" fmla="*/ 108 w 152"/>
                <a:gd name="T23" fmla="*/ 4 h 157"/>
                <a:gd name="T24" fmla="*/ 130 w 152"/>
                <a:gd name="T25" fmla="*/ 20 h 157"/>
                <a:gd name="T26" fmla="*/ 140 w 152"/>
                <a:gd name="T27" fmla="*/ 32 h 157"/>
                <a:gd name="T28" fmla="*/ 150 w 152"/>
                <a:gd name="T29" fmla="*/ 60 h 157"/>
                <a:gd name="T30" fmla="*/ 152 w 152"/>
                <a:gd name="T31" fmla="*/ 78 h 157"/>
                <a:gd name="T32" fmla="*/ 146 w 152"/>
                <a:gd name="T33" fmla="*/ 109 h 157"/>
                <a:gd name="T34" fmla="*/ 130 w 152"/>
                <a:gd name="T35" fmla="*/ 135 h 157"/>
                <a:gd name="T36" fmla="*/ 118 w 152"/>
                <a:gd name="T37" fmla="*/ 145 h 157"/>
                <a:gd name="T38" fmla="*/ 92 w 152"/>
                <a:gd name="T39" fmla="*/ 157 h 157"/>
                <a:gd name="T40" fmla="*/ 74 w 152"/>
                <a:gd name="T41" fmla="*/ 157 h 157"/>
                <a:gd name="T42" fmla="*/ 76 w 152"/>
                <a:gd name="T43" fmla="*/ 28 h 157"/>
                <a:gd name="T44" fmla="*/ 60 w 152"/>
                <a:gd name="T45" fmla="*/ 32 h 157"/>
                <a:gd name="T46" fmla="*/ 48 w 152"/>
                <a:gd name="T47" fmla="*/ 42 h 157"/>
                <a:gd name="T48" fmla="*/ 42 w 152"/>
                <a:gd name="T49" fmla="*/ 50 h 157"/>
                <a:gd name="T50" fmla="*/ 38 w 152"/>
                <a:gd name="T51" fmla="*/ 68 h 157"/>
                <a:gd name="T52" fmla="*/ 36 w 152"/>
                <a:gd name="T53" fmla="*/ 79 h 157"/>
                <a:gd name="T54" fmla="*/ 40 w 152"/>
                <a:gd name="T55" fmla="*/ 99 h 157"/>
                <a:gd name="T56" fmla="*/ 48 w 152"/>
                <a:gd name="T57" fmla="*/ 115 h 157"/>
                <a:gd name="T58" fmla="*/ 54 w 152"/>
                <a:gd name="T59" fmla="*/ 121 h 157"/>
                <a:gd name="T60" fmla="*/ 68 w 152"/>
                <a:gd name="T61" fmla="*/ 127 h 157"/>
                <a:gd name="T62" fmla="*/ 76 w 152"/>
                <a:gd name="T63" fmla="*/ 127 h 157"/>
                <a:gd name="T64" fmla="*/ 92 w 152"/>
                <a:gd name="T65" fmla="*/ 125 h 157"/>
                <a:gd name="T66" fmla="*/ 104 w 152"/>
                <a:gd name="T67" fmla="*/ 115 h 157"/>
                <a:gd name="T68" fmla="*/ 108 w 152"/>
                <a:gd name="T69" fmla="*/ 107 h 157"/>
                <a:gd name="T70" fmla="*/ 114 w 152"/>
                <a:gd name="T71" fmla="*/ 89 h 157"/>
                <a:gd name="T72" fmla="*/ 114 w 152"/>
                <a:gd name="T73" fmla="*/ 79 h 157"/>
                <a:gd name="T74" fmla="*/ 112 w 152"/>
                <a:gd name="T75" fmla="*/ 58 h 157"/>
                <a:gd name="T76" fmla="*/ 104 w 152"/>
                <a:gd name="T77" fmla="*/ 42 h 157"/>
                <a:gd name="T78" fmla="*/ 98 w 152"/>
                <a:gd name="T79" fmla="*/ 36 h 157"/>
                <a:gd name="T80" fmla="*/ 84 w 152"/>
                <a:gd name="T81" fmla="*/ 30 h 157"/>
                <a:gd name="T82" fmla="*/ 76 w 152"/>
                <a:gd name="T83" fmla="*/ 2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57">
                  <a:moveTo>
                    <a:pt x="74" y="157"/>
                  </a:moveTo>
                  <a:lnTo>
                    <a:pt x="74" y="157"/>
                  </a:lnTo>
                  <a:lnTo>
                    <a:pt x="60" y="157"/>
                  </a:lnTo>
                  <a:lnTo>
                    <a:pt x="44" y="153"/>
                  </a:lnTo>
                  <a:lnTo>
                    <a:pt x="32" y="145"/>
                  </a:lnTo>
                  <a:lnTo>
                    <a:pt x="20" y="137"/>
                  </a:lnTo>
                  <a:lnTo>
                    <a:pt x="20" y="137"/>
                  </a:lnTo>
                  <a:lnTo>
                    <a:pt x="12" y="125"/>
                  </a:lnTo>
                  <a:lnTo>
                    <a:pt x="6" y="111"/>
                  </a:lnTo>
                  <a:lnTo>
                    <a:pt x="2" y="97"/>
                  </a:lnTo>
                  <a:lnTo>
                    <a:pt x="0" y="79"/>
                  </a:lnTo>
                  <a:lnTo>
                    <a:pt x="0" y="79"/>
                  </a:lnTo>
                  <a:lnTo>
                    <a:pt x="2" y="64"/>
                  </a:lnTo>
                  <a:lnTo>
                    <a:pt x="6" y="48"/>
                  </a:lnTo>
                  <a:lnTo>
                    <a:pt x="12" y="34"/>
                  </a:lnTo>
                  <a:lnTo>
                    <a:pt x="22" y="22"/>
                  </a:lnTo>
                  <a:lnTo>
                    <a:pt x="22" y="22"/>
                  </a:lnTo>
                  <a:lnTo>
                    <a:pt x="32" y="12"/>
                  </a:lnTo>
                  <a:lnTo>
                    <a:pt x="46" y="4"/>
                  </a:lnTo>
                  <a:lnTo>
                    <a:pt x="60" y="0"/>
                  </a:lnTo>
                  <a:lnTo>
                    <a:pt x="78" y="0"/>
                  </a:lnTo>
                  <a:lnTo>
                    <a:pt x="78" y="0"/>
                  </a:lnTo>
                  <a:lnTo>
                    <a:pt x="94" y="0"/>
                  </a:lnTo>
                  <a:lnTo>
                    <a:pt x="108" y="4"/>
                  </a:lnTo>
                  <a:lnTo>
                    <a:pt x="120" y="12"/>
                  </a:lnTo>
                  <a:lnTo>
                    <a:pt x="130" y="20"/>
                  </a:lnTo>
                  <a:lnTo>
                    <a:pt x="130" y="20"/>
                  </a:lnTo>
                  <a:lnTo>
                    <a:pt x="140" y="32"/>
                  </a:lnTo>
                  <a:lnTo>
                    <a:pt x="146" y="46"/>
                  </a:lnTo>
                  <a:lnTo>
                    <a:pt x="150" y="60"/>
                  </a:lnTo>
                  <a:lnTo>
                    <a:pt x="152" y="78"/>
                  </a:lnTo>
                  <a:lnTo>
                    <a:pt x="152" y="78"/>
                  </a:lnTo>
                  <a:lnTo>
                    <a:pt x="150" y="95"/>
                  </a:lnTo>
                  <a:lnTo>
                    <a:pt x="146" y="109"/>
                  </a:lnTo>
                  <a:lnTo>
                    <a:pt x="140" y="123"/>
                  </a:lnTo>
                  <a:lnTo>
                    <a:pt x="130" y="135"/>
                  </a:lnTo>
                  <a:lnTo>
                    <a:pt x="130" y="135"/>
                  </a:lnTo>
                  <a:lnTo>
                    <a:pt x="118" y="145"/>
                  </a:lnTo>
                  <a:lnTo>
                    <a:pt x="106" y="153"/>
                  </a:lnTo>
                  <a:lnTo>
                    <a:pt x="92" y="157"/>
                  </a:lnTo>
                  <a:lnTo>
                    <a:pt x="74" y="157"/>
                  </a:lnTo>
                  <a:lnTo>
                    <a:pt x="74" y="157"/>
                  </a:lnTo>
                  <a:close/>
                  <a:moveTo>
                    <a:pt x="76" y="28"/>
                  </a:moveTo>
                  <a:lnTo>
                    <a:pt x="76" y="28"/>
                  </a:lnTo>
                  <a:lnTo>
                    <a:pt x="68" y="30"/>
                  </a:lnTo>
                  <a:lnTo>
                    <a:pt x="60" y="32"/>
                  </a:lnTo>
                  <a:lnTo>
                    <a:pt x="54" y="36"/>
                  </a:lnTo>
                  <a:lnTo>
                    <a:pt x="48" y="42"/>
                  </a:lnTo>
                  <a:lnTo>
                    <a:pt x="48" y="42"/>
                  </a:lnTo>
                  <a:lnTo>
                    <a:pt x="42" y="50"/>
                  </a:lnTo>
                  <a:lnTo>
                    <a:pt x="40" y="58"/>
                  </a:lnTo>
                  <a:lnTo>
                    <a:pt x="38" y="68"/>
                  </a:lnTo>
                  <a:lnTo>
                    <a:pt x="36" y="79"/>
                  </a:lnTo>
                  <a:lnTo>
                    <a:pt x="36" y="79"/>
                  </a:lnTo>
                  <a:lnTo>
                    <a:pt x="38" y="89"/>
                  </a:lnTo>
                  <a:lnTo>
                    <a:pt x="40" y="99"/>
                  </a:lnTo>
                  <a:lnTo>
                    <a:pt x="42" y="107"/>
                  </a:lnTo>
                  <a:lnTo>
                    <a:pt x="48" y="115"/>
                  </a:lnTo>
                  <a:lnTo>
                    <a:pt x="48" y="115"/>
                  </a:lnTo>
                  <a:lnTo>
                    <a:pt x="54" y="121"/>
                  </a:lnTo>
                  <a:lnTo>
                    <a:pt x="60" y="125"/>
                  </a:lnTo>
                  <a:lnTo>
                    <a:pt x="68" y="127"/>
                  </a:lnTo>
                  <a:lnTo>
                    <a:pt x="76" y="127"/>
                  </a:lnTo>
                  <a:lnTo>
                    <a:pt x="76" y="127"/>
                  </a:lnTo>
                  <a:lnTo>
                    <a:pt x="84" y="127"/>
                  </a:lnTo>
                  <a:lnTo>
                    <a:pt x="92" y="125"/>
                  </a:lnTo>
                  <a:lnTo>
                    <a:pt x="98" y="121"/>
                  </a:lnTo>
                  <a:lnTo>
                    <a:pt x="104" y="115"/>
                  </a:lnTo>
                  <a:lnTo>
                    <a:pt x="104" y="115"/>
                  </a:lnTo>
                  <a:lnTo>
                    <a:pt x="108" y="107"/>
                  </a:lnTo>
                  <a:lnTo>
                    <a:pt x="112" y="99"/>
                  </a:lnTo>
                  <a:lnTo>
                    <a:pt x="114" y="89"/>
                  </a:lnTo>
                  <a:lnTo>
                    <a:pt x="114" y="79"/>
                  </a:lnTo>
                  <a:lnTo>
                    <a:pt x="114" y="79"/>
                  </a:lnTo>
                  <a:lnTo>
                    <a:pt x="114" y="68"/>
                  </a:lnTo>
                  <a:lnTo>
                    <a:pt x="112" y="58"/>
                  </a:lnTo>
                  <a:lnTo>
                    <a:pt x="108" y="50"/>
                  </a:lnTo>
                  <a:lnTo>
                    <a:pt x="104" y="42"/>
                  </a:lnTo>
                  <a:lnTo>
                    <a:pt x="104" y="42"/>
                  </a:lnTo>
                  <a:lnTo>
                    <a:pt x="98" y="36"/>
                  </a:lnTo>
                  <a:lnTo>
                    <a:pt x="92" y="32"/>
                  </a:lnTo>
                  <a:lnTo>
                    <a:pt x="84" y="30"/>
                  </a:lnTo>
                  <a:lnTo>
                    <a:pt x="76" y="28"/>
                  </a:lnTo>
                  <a:lnTo>
                    <a:pt x="76" y="28"/>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5" name="Freeform 32"/>
            <p:cNvSpPr>
              <a:spLocks noEditPoints="1"/>
            </p:cNvSpPr>
            <p:nvPr userDrawn="1"/>
          </p:nvSpPr>
          <p:spPr bwMode="auto">
            <a:xfrm>
              <a:off x="4492" y="2303"/>
              <a:ext cx="114" cy="153"/>
            </a:xfrm>
            <a:custGeom>
              <a:avLst/>
              <a:gdLst>
                <a:gd name="T0" fmla="*/ 36 w 114"/>
                <a:gd name="T1" fmla="*/ 99 h 153"/>
                <a:gd name="T2" fmla="*/ 36 w 114"/>
                <a:gd name="T3" fmla="*/ 153 h 153"/>
                <a:gd name="T4" fmla="*/ 0 w 114"/>
                <a:gd name="T5" fmla="*/ 153 h 153"/>
                <a:gd name="T6" fmla="*/ 0 w 114"/>
                <a:gd name="T7" fmla="*/ 0 h 153"/>
                <a:gd name="T8" fmla="*/ 56 w 114"/>
                <a:gd name="T9" fmla="*/ 0 h 153"/>
                <a:gd name="T10" fmla="*/ 56 w 114"/>
                <a:gd name="T11" fmla="*/ 0 h 153"/>
                <a:gd name="T12" fmla="*/ 70 w 114"/>
                <a:gd name="T13" fmla="*/ 0 h 153"/>
                <a:gd name="T14" fmla="*/ 82 w 114"/>
                <a:gd name="T15" fmla="*/ 2 h 153"/>
                <a:gd name="T16" fmla="*/ 92 w 114"/>
                <a:gd name="T17" fmla="*/ 6 h 153"/>
                <a:gd name="T18" fmla="*/ 100 w 114"/>
                <a:gd name="T19" fmla="*/ 12 h 153"/>
                <a:gd name="T20" fmla="*/ 106 w 114"/>
                <a:gd name="T21" fmla="*/ 18 h 153"/>
                <a:gd name="T22" fmla="*/ 110 w 114"/>
                <a:gd name="T23" fmla="*/ 28 h 153"/>
                <a:gd name="T24" fmla="*/ 114 w 114"/>
                <a:gd name="T25" fmla="*/ 38 h 153"/>
                <a:gd name="T26" fmla="*/ 114 w 114"/>
                <a:gd name="T27" fmla="*/ 48 h 153"/>
                <a:gd name="T28" fmla="*/ 114 w 114"/>
                <a:gd name="T29" fmla="*/ 48 h 153"/>
                <a:gd name="T30" fmla="*/ 112 w 114"/>
                <a:gd name="T31" fmla="*/ 60 h 153"/>
                <a:gd name="T32" fmla="*/ 110 w 114"/>
                <a:gd name="T33" fmla="*/ 70 h 153"/>
                <a:gd name="T34" fmla="*/ 104 w 114"/>
                <a:gd name="T35" fmla="*/ 77 h 153"/>
                <a:gd name="T36" fmla="*/ 98 w 114"/>
                <a:gd name="T37" fmla="*/ 85 h 153"/>
                <a:gd name="T38" fmla="*/ 98 w 114"/>
                <a:gd name="T39" fmla="*/ 85 h 153"/>
                <a:gd name="T40" fmla="*/ 88 w 114"/>
                <a:gd name="T41" fmla="*/ 91 h 153"/>
                <a:gd name="T42" fmla="*/ 78 w 114"/>
                <a:gd name="T43" fmla="*/ 97 h 153"/>
                <a:gd name="T44" fmla="*/ 66 w 114"/>
                <a:gd name="T45" fmla="*/ 99 h 153"/>
                <a:gd name="T46" fmla="*/ 52 w 114"/>
                <a:gd name="T47" fmla="*/ 99 h 153"/>
                <a:gd name="T48" fmla="*/ 36 w 114"/>
                <a:gd name="T49" fmla="*/ 99 h 153"/>
                <a:gd name="T50" fmla="*/ 36 w 114"/>
                <a:gd name="T51" fmla="*/ 26 h 153"/>
                <a:gd name="T52" fmla="*/ 36 w 114"/>
                <a:gd name="T53" fmla="*/ 74 h 153"/>
                <a:gd name="T54" fmla="*/ 50 w 114"/>
                <a:gd name="T55" fmla="*/ 74 h 153"/>
                <a:gd name="T56" fmla="*/ 50 w 114"/>
                <a:gd name="T57" fmla="*/ 74 h 153"/>
                <a:gd name="T58" fmla="*/ 62 w 114"/>
                <a:gd name="T59" fmla="*/ 72 h 153"/>
                <a:gd name="T60" fmla="*/ 70 w 114"/>
                <a:gd name="T61" fmla="*/ 68 h 153"/>
                <a:gd name="T62" fmla="*/ 76 w 114"/>
                <a:gd name="T63" fmla="*/ 60 h 153"/>
                <a:gd name="T64" fmla="*/ 78 w 114"/>
                <a:gd name="T65" fmla="*/ 50 h 153"/>
                <a:gd name="T66" fmla="*/ 78 w 114"/>
                <a:gd name="T67" fmla="*/ 50 h 153"/>
                <a:gd name="T68" fmla="*/ 76 w 114"/>
                <a:gd name="T69" fmla="*/ 40 h 153"/>
                <a:gd name="T70" fmla="*/ 70 w 114"/>
                <a:gd name="T71" fmla="*/ 32 h 153"/>
                <a:gd name="T72" fmla="*/ 62 w 114"/>
                <a:gd name="T73" fmla="*/ 28 h 153"/>
                <a:gd name="T74" fmla="*/ 50 w 114"/>
                <a:gd name="T75" fmla="*/ 26 h 153"/>
                <a:gd name="T76" fmla="*/ 36 w 114"/>
                <a:gd name="T77"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153">
                  <a:moveTo>
                    <a:pt x="36" y="99"/>
                  </a:moveTo>
                  <a:lnTo>
                    <a:pt x="36" y="153"/>
                  </a:lnTo>
                  <a:lnTo>
                    <a:pt x="0" y="153"/>
                  </a:lnTo>
                  <a:lnTo>
                    <a:pt x="0" y="0"/>
                  </a:lnTo>
                  <a:lnTo>
                    <a:pt x="56" y="0"/>
                  </a:lnTo>
                  <a:lnTo>
                    <a:pt x="56" y="0"/>
                  </a:lnTo>
                  <a:lnTo>
                    <a:pt x="70" y="0"/>
                  </a:lnTo>
                  <a:lnTo>
                    <a:pt x="82" y="2"/>
                  </a:lnTo>
                  <a:lnTo>
                    <a:pt x="92" y="6"/>
                  </a:lnTo>
                  <a:lnTo>
                    <a:pt x="100" y="12"/>
                  </a:lnTo>
                  <a:lnTo>
                    <a:pt x="106" y="18"/>
                  </a:lnTo>
                  <a:lnTo>
                    <a:pt x="110" y="28"/>
                  </a:lnTo>
                  <a:lnTo>
                    <a:pt x="114" y="38"/>
                  </a:lnTo>
                  <a:lnTo>
                    <a:pt x="114" y="48"/>
                  </a:lnTo>
                  <a:lnTo>
                    <a:pt x="114" y="48"/>
                  </a:lnTo>
                  <a:lnTo>
                    <a:pt x="112" y="60"/>
                  </a:lnTo>
                  <a:lnTo>
                    <a:pt x="110" y="70"/>
                  </a:lnTo>
                  <a:lnTo>
                    <a:pt x="104" y="77"/>
                  </a:lnTo>
                  <a:lnTo>
                    <a:pt x="98" y="85"/>
                  </a:lnTo>
                  <a:lnTo>
                    <a:pt x="98" y="85"/>
                  </a:lnTo>
                  <a:lnTo>
                    <a:pt x="88" y="91"/>
                  </a:lnTo>
                  <a:lnTo>
                    <a:pt x="78" y="97"/>
                  </a:lnTo>
                  <a:lnTo>
                    <a:pt x="66" y="99"/>
                  </a:lnTo>
                  <a:lnTo>
                    <a:pt x="52" y="99"/>
                  </a:lnTo>
                  <a:lnTo>
                    <a:pt x="36" y="99"/>
                  </a:lnTo>
                  <a:close/>
                  <a:moveTo>
                    <a:pt x="36" y="26"/>
                  </a:moveTo>
                  <a:lnTo>
                    <a:pt x="36" y="74"/>
                  </a:lnTo>
                  <a:lnTo>
                    <a:pt x="50" y="74"/>
                  </a:lnTo>
                  <a:lnTo>
                    <a:pt x="50" y="74"/>
                  </a:lnTo>
                  <a:lnTo>
                    <a:pt x="62" y="72"/>
                  </a:lnTo>
                  <a:lnTo>
                    <a:pt x="70" y="68"/>
                  </a:lnTo>
                  <a:lnTo>
                    <a:pt x="76" y="60"/>
                  </a:lnTo>
                  <a:lnTo>
                    <a:pt x="78" y="50"/>
                  </a:lnTo>
                  <a:lnTo>
                    <a:pt x="78" y="50"/>
                  </a:lnTo>
                  <a:lnTo>
                    <a:pt x="76" y="40"/>
                  </a:lnTo>
                  <a:lnTo>
                    <a:pt x="70" y="32"/>
                  </a:lnTo>
                  <a:lnTo>
                    <a:pt x="62" y="28"/>
                  </a:lnTo>
                  <a:lnTo>
                    <a:pt x="50" y="26"/>
                  </a:lnTo>
                  <a:lnTo>
                    <a:pt x="36" y="26"/>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6" name="Freeform 33"/>
            <p:cNvSpPr/>
            <p:nvPr userDrawn="1"/>
          </p:nvSpPr>
          <p:spPr bwMode="auto">
            <a:xfrm>
              <a:off x="4628" y="2303"/>
              <a:ext cx="134" cy="153"/>
            </a:xfrm>
            <a:custGeom>
              <a:avLst/>
              <a:gdLst>
                <a:gd name="T0" fmla="*/ 134 w 134"/>
                <a:gd name="T1" fmla="*/ 153 h 153"/>
                <a:gd name="T2" fmla="*/ 100 w 134"/>
                <a:gd name="T3" fmla="*/ 153 h 153"/>
                <a:gd name="T4" fmla="*/ 100 w 134"/>
                <a:gd name="T5" fmla="*/ 91 h 153"/>
                <a:gd name="T6" fmla="*/ 36 w 134"/>
                <a:gd name="T7" fmla="*/ 91 h 153"/>
                <a:gd name="T8" fmla="*/ 36 w 134"/>
                <a:gd name="T9" fmla="*/ 153 h 153"/>
                <a:gd name="T10" fmla="*/ 0 w 134"/>
                <a:gd name="T11" fmla="*/ 153 h 153"/>
                <a:gd name="T12" fmla="*/ 0 w 134"/>
                <a:gd name="T13" fmla="*/ 0 h 153"/>
                <a:gd name="T14" fmla="*/ 36 w 134"/>
                <a:gd name="T15" fmla="*/ 0 h 153"/>
                <a:gd name="T16" fmla="*/ 36 w 134"/>
                <a:gd name="T17" fmla="*/ 62 h 153"/>
                <a:gd name="T18" fmla="*/ 100 w 134"/>
                <a:gd name="T19" fmla="*/ 62 h 153"/>
                <a:gd name="T20" fmla="*/ 100 w 134"/>
                <a:gd name="T21" fmla="*/ 0 h 153"/>
                <a:gd name="T22" fmla="*/ 134 w 134"/>
                <a:gd name="T23" fmla="*/ 0 h 153"/>
                <a:gd name="T24" fmla="*/ 134 w 134"/>
                <a:gd name="T25"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53">
                  <a:moveTo>
                    <a:pt x="134" y="153"/>
                  </a:moveTo>
                  <a:lnTo>
                    <a:pt x="100" y="153"/>
                  </a:lnTo>
                  <a:lnTo>
                    <a:pt x="100" y="91"/>
                  </a:lnTo>
                  <a:lnTo>
                    <a:pt x="36" y="91"/>
                  </a:lnTo>
                  <a:lnTo>
                    <a:pt x="36" y="153"/>
                  </a:lnTo>
                  <a:lnTo>
                    <a:pt x="0" y="153"/>
                  </a:lnTo>
                  <a:lnTo>
                    <a:pt x="0" y="0"/>
                  </a:lnTo>
                  <a:lnTo>
                    <a:pt x="36" y="0"/>
                  </a:lnTo>
                  <a:lnTo>
                    <a:pt x="36" y="62"/>
                  </a:lnTo>
                  <a:lnTo>
                    <a:pt x="100" y="62"/>
                  </a:lnTo>
                  <a:lnTo>
                    <a:pt x="100" y="0"/>
                  </a:lnTo>
                  <a:lnTo>
                    <a:pt x="134" y="0"/>
                  </a:lnTo>
                  <a:lnTo>
                    <a:pt x="134"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7" name="Freeform 34"/>
            <p:cNvSpPr>
              <a:spLocks noEditPoints="1"/>
            </p:cNvSpPr>
            <p:nvPr userDrawn="1"/>
          </p:nvSpPr>
          <p:spPr bwMode="auto">
            <a:xfrm>
              <a:off x="4782" y="2303"/>
              <a:ext cx="152" cy="153"/>
            </a:xfrm>
            <a:custGeom>
              <a:avLst/>
              <a:gdLst>
                <a:gd name="T0" fmla="*/ 152 w 152"/>
                <a:gd name="T1" fmla="*/ 153 h 153"/>
                <a:gd name="T2" fmla="*/ 114 w 152"/>
                <a:gd name="T3" fmla="*/ 153 h 153"/>
                <a:gd name="T4" fmla="*/ 102 w 152"/>
                <a:gd name="T5" fmla="*/ 119 h 153"/>
                <a:gd name="T6" fmla="*/ 48 w 152"/>
                <a:gd name="T7" fmla="*/ 119 h 153"/>
                <a:gd name="T8" fmla="*/ 36 w 152"/>
                <a:gd name="T9" fmla="*/ 153 h 153"/>
                <a:gd name="T10" fmla="*/ 0 w 152"/>
                <a:gd name="T11" fmla="*/ 153 h 153"/>
                <a:gd name="T12" fmla="*/ 56 w 152"/>
                <a:gd name="T13" fmla="*/ 0 h 153"/>
                <a:gd name="T14" fmla="*/ 96 w 152"/>
                <a:gd name="T15" fmla="*/ 0 h 153"/>
                <a:gd name="T16" fmla="*/ 152 w 152"/>
                <a:gd name="T17" fmla="*/ 153 h 153"/>
                <a:gd name="T18" fmla="*/ 94 w 152"/>
                <a:gd name="T19" fmla="*/ 93 h 153"/>
                <a:gd name="T20" fmla="*/ 78 w 152"/>
                <a:gd name="T21" fmla="*/ 42 h 153"/>
                <a:gd name="T22" fmla="*/ 78 w 152"/>
                <a:gd name="T23" fmla="*/ 42 h 153"/>
                <a:gd name="T24" fmla="*/ 76 w 152"/>
                <a:gd name="T25" fmla="*/ 28 h 153"/>
                <a:gd name="T26" fmla="*/ 74 w 152"/>
                <a:gd name="T27" fmla="*/ 28 h 153"/>
                <a:gd name="T28" fmla="*/ 74 w 152"/>
                <a:gd name="T29" fmla="*/ 28 h 153"/>
                <a:gd name="T30" fmla="*/ 72 w 152"/>
                <a:gd name="T31" fmla="*/ 40 h 153"/>
                <a:gd name="T32" fmla="*/ 56 w 152"/>
                <a:gd name="T33" fmla="*/ 93 h 153"/>
                <a:gd name="T34" fmla="*/ 94 w 152"/>
                <a:gd name="T35" fmla="*/ 9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3">
                  <a:moveTo>
                    <a:pt x="152" y="153"/>
                  </a:moveTo>
                  <a:lnTo>
                    <a:pt x="114" y="153"/>
                  </a:lnTo>
                  <a:lnTo>
                    <a:pt x="102" y="119"/>
                  </a:lnTo>
                  <a:lnTo>
                    <a:pt x="48" y="119"/>
                  </a:lnTo>
                  <a:lnTo>
                    <a:pt x="36" y="153"/>
                  </a:lnTo>
                  <a:lnTo>
                    <a:pt x="0" y="153"/>
                  </a:lnTo>
                  <a:lnTo>
                    <a:pt x="56" y="0"/>
                  </a:lnTo>
                  <a:lnTo>
                    <a:pt x="96" y="0"/>
                  </a:lnTo>
                  <a:lnTo>
                    <a:pt x="152" y="153"/>
                  </a:lnTo>
                  <a:close/>
                  <a:moveTo>
                    <a:pt x="94" y="93"/>
                  </a:moveTo>
                  <a:lnTo>
                    <a:pt x="78" y="42"/>
                  </a:lnTo>
                  <a:lnTo>
                    <a:pt x="78" y="42"/>
                  </a:lnTo>
                  <a:lnTo>
                    <a:pt x="76" y="28"/>
                  </a:lnTo>
                  <a:lnTo>
                    <a:pt x="74" y="28"/>
                  </a:lnTo>
                  <a:lnTo>
                    <a:pt x="74" y="28"/>
                  </a:lnTo>
                  <a:lnTo>
                    <a:pt x="72" y="40"/>
                  </a:lnTo>
                  <a:lnTo>
                    <a:pt x="56" y="93"/>
                  </a:lnTo>
                  <a:lnTo>
                    <a:pt x="94" y="9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8" name="Freeform 35"/>
            <p:cNvSpPr>
              <a:spLocks noEditPoints="1"/>
            </p:cNvSpPr>
            <p:nvPr userDrawn="1"/>
          </p:nvSpPr>
          <p:spPr bwMode="auto">
            <a:xfrm>
              <a:off x="4954" y="2303"/>
              <a:ext cx="129" cy="153"/>
            </a:xfrm>
            <a:custGeom>
              <a:avLst/>
              <a:gdLst>
                <a:gd name="T0" fmla="*/ 129 w 129"/>
                <a:gd name="T1" fmla="*/ 153 h 153"/>
                <a:gd name="T2" fmla="*/ 88 w 129"/>
                <a:gd name="T3" fmla="*/ 153 h 153"/>
                <a:gd name="T4" fmla="*/ 64 w 129"/>
                <a:gd name="T5" fmla="*/ 113 h 153"/>
                <a:gd name="T6" fmla="*/ 64 w 129"/>
                <a:gd name="T7" fmla="*/ 113 h 153"/>
                <a:gd name="T8" fmla="*/ 60 w 129"/>
                <a:gd name="T9" fmla="*/ 105 h 153"/>
                <a:gd name="T10" fmla="*/ 60 w 129"/>
                <a:gd name="T11" fmla="*/ 105 h 153"/>
                <a:gd name="T12" fmla="*/ 54 w 129"/>
                <a:gd name="T13" fmla="*/ 99 h 153"/>
                <a:gd name="T14" fmla="*/ 54 w 129"/>
                <a:gd name="T15" fmla="*/ 99 h 153"/>
                <a:gd name="T16" fmla="*/ 50 w 129"/>
                <a:gd name="T17" fmla="*/ 95 h 153"/>
                <a:gd name="T18" fmla="*/ 50 w 129"/>
                <a:gd name="T19" fmla="*/ 95 h 153"/>
                <a:gd name="T20" fmla="*/ 44 w 129"/>
                <a:gd name="T21" fmla="*/ 93 h 153"/>
                <a:gd name="T22" fmla="*/ 34 w 129"/>
                <a:gd name="T23" fmla="*/ 93 h 153"/>
                <a:gd name="T24" fmla="*/ 34 w 129"/>
                <a:gd name="T25" fmla="*/ 153 h 153"/>
                <a:gd name="T26" fmla="*/ 0 w 129"/>
                <a:gd name="T27" fmla="*/ 153 h 153"/>
                <a:gd name="T28" fmla="*/ 0 w 129"/>
                <a:gd name="T29" fmla="*/ 0 h 153"/>
                <a:gd name="T30" fmla="*/ 54 w 129"/>
                <a:gd name="T31" fmla="*/ 0 h 153"/>
                <a:gd name="T32" fmla="*/ 54 w 129"/>
                <a:gd name="T33" fmla="*/ 0 h 153"/>
                <a:gd name="T34" fmla="*/ 68 w 129"/>
                <a:gd name="T35" fmla="*/ 0 h 153"/>
                <a:gd name="T36" fmla="*/ 78 w 129"/>
                <a:gd name="T37" fmla="*/ 2 h 153"/>
                <a:gd name="T38" fmla="*/ 88 w 129"/>
                <a:gd name="T39" fmla="*/ 6 h 153"/>
                <a:gd name="T40" fmla="*/ 97 w 129"/>
                <a:gd name="T41" fmla="*/ 10 h 153"/>
                <a:gd name="T42" fmla="*/ 103 w 129"/>
                <a:gd name="T43" fmla="*/ 16 h 153"/>
                <a:gd name="T44" fmla="*/ 107 w 129"/>
                <a:gd name="T45" fmla="*/ 24 h 153"/>
                <a:gd name="T46" fmla="*/ 111 w 129"/>
                <a:gd name="T47" fmla="*/ 32 h 153"/>
                <a:gd name="T48" fmla="*/ 111 w 129"/>
                <a:gd name="T49" fmla="*/ 42 h 153"/>
                <a:gd name="T50" fmla="*/ 111 w 129"/>
                <a:gd name="T51" fmla="*/ 42 h 153"/>
                <a:gd name="T52" fmla="*/ 111 w 129"/>
                <a:gd name="T53" fmla="*/ 50 h 153"/>
                <a:gd name="T54" fmla="*/ 109 w 129"/>
                <a:gd name="T55" fmla="*/ 56 h 153"/>
                <a:gd name="T56" fmla="*/ 109 w 129"/>
                <a:gd name="T57" fmla="*/ 56 h 153"/>
                <a:gd name="T58" fmla="*/ 105 w 129"/>
                <a:gd name="T59" fmla="*/ 64 h 153"/>
                <a:gd name="T60" fmla="*/ 101 w 129"/>
                <a:gd name="T61" fmla="*/ 68 h 153"/>
                <a:gd name="T62" fmla="*/ 101 w 129"/>
                <a:gd name="T63" fmla="*/ 68 h 153"/>
                <a:gd name="T64" fmla="*/ 91 w 129"/>
                <a:gd name="T65" fmla="*/ 77 h 153"/>
                <a:gd name="T66" fmla="*/ 91 w 129"/>
                <a:gd name="T67" fmla="*/ 77 h 153"/>
                <a:gd name="T68" fmla="*/ 76 w 129"/>
                <a:gd name="T69" fmla="*/ 83 h 153"/>
                <a:gd name="T70" fmla="*/ 76 w 129"/>
                <a:gd name="T71" fmla="*/ 85 h 153"/>
                <a:gd name="T72" fmla="*/ 76 w 129"/>
                <a:gd name="T73" fmla="*/ 85 h 153"/>
                <a:gd name="T74" fmla="*/ 82 w 129"/>
                <a:gd name="T75" fmla="*/ 87 h 153"/>
                <a:gd name="T76" fmla="*/ 82 w 129"/>
                <a:gd name="T77" fmla="*/ 87 h 153"/>
                <a:gd name="T78" fmla="*/ 88 w 129"/>
                <a:gd name="T79" fmla="*/ 93 h 153"/>
                <a:gd name="T80" fmla="*/ 88 w 129"/>
                <a:gd name="T81" fmla="*/ 93 h 153"/>
                <a:gd name="T82" fmla="*/ 95 w 129"/>
                <a:gd name="T83" fmla="*/ 101 h 153"/>
                <a:gd name="T84" fmla="*/ 95 w 129"/>
                <a:gd name="T85" fmla="*/ 101 h 153"/>
                <a:gd name="T86" fmla="*/ 101 w 129"/>
                <a:gd name="T87" fmla="*/ 107 h 153"/>
                <a:gd name="T88" fmla="*/ 129 w 129"/>
                <a:gd name="T89" fmla="*/ 153 h 153"/>
                <a:gd name="T90" fmla="*/ 34 w 129"/>
                <a:gd name="T91" fmla="*/ 26 h 153"/>
                <a:gd name="T92" fmla="*/ 34 w 129"/>
                <a:gd name="T93" fmla="*/ 68 h 153"/>
                <a:gd name="T94" fmla="*/ 48 w 129"/>
                <a:gd name="T95" fmla="*/ 68 h 153"/>
                <a:gd name="T96" fmla="*/ 48 w 129"/>
                <a:gd name="T97" fmla="*/ 68 h 153"/>
                <a:gd name="T98" fmla="*/ 60 w 129"/>
                <a:gd name="T99" fmla="*/ 68 h 153"/>
                <a:gd name="T100" fmla="*/ 66 w 129"/>
                <a:gd name="T101" fmla="*/ 62 h 153"/>
                <a:gd name="T102" fmla="*/ 66 w 129"/>
                <a:gd name="T103" fmla="*/ 62 h 153"/>
                <a:gd name="T104" fmla="*/ 72 w 129"/>
                <a:gd name="T105" fmla="*/ 54 h 153"/>
                <a:gd name="T106" fmla="*/ 74 w 129"/>
                <a:gd name="T107" fmla="*/ 46 h 153"/>
                <a:gd name="T108" fmla="*/ 74 w 129"/>
                <a:gd name="T109" fmla="*/ 46 h 153"/>
                <a:gd name="T110" fmla="*/ 72 w 129"/>
                <a:gd name="T111" fmla="*/ 38 h 153"/>
                <a:gd name="T112" fmla="*/ 68 w 129"/>
                <a:gd name="T113" fmla="*/ 30 h 153"/>
                <a:gd name="T114" fmla="*/ 60 w 129"/>
                <a:gd name="T115" fmla="*/ 26 h 153"/>
                <a:gd name="T116" fmla="*/ 50 w 129"/>
                <a:gd name="T117" fmla="*/ 26 h 153"/>
                <a:gd name="T118" fmla="*/ 34 w 129"/>
                <a:gd name="T119"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53">
                  <a:moveTo>
                    <a:pt x="129" y="153"/>
                  </a:moveTo>
                  <a:lnTo>
                    <a:pt x="88" y="153"/>
                  </a:lnTo>
                  <a:lnTo>
                    <a:pt x="64" y="113"/>
                  </a:lnTo>
                  <a:lnTo>
                    <a:pt x="64" y="113"/>
                  </a:lnTo>
                  <a:lnTo>
                    <a:pt x="60" y="105"/>
                  </a:lnTo>
                  <a:lnTo>
                    <a:pt x="60" y="105"/>
                  </a:lnTo>
                  <a:lnTo>
                    <a:pt x="54" y="99"/>
                  </a:lnTo>
                  <a:lnTo>
                    <a:pt x="54" y="99"/>
                  </a:lnTo>
                  <a:lnTo>
                    <a:pt x="50" y="95"/>
                  </a:lnTo>
                  <a:lnTo>
                    <a:pt x="50" y="95"/>
                  </a:lnTo>
                  <a:lnTo>
                    <a:pt x="44" y="93"/>
                  </a:lnTo>
                  <a:lnTo>
                    <a:pt x="34" y="93"/>
                  </a:lnTo>
                  <a:lnTo>
                    <a:pt x="34" y="153"/>
                  </a:lnTo>
                  <a:lnTo>
                    <a:pt x="0" y="153"/>
                  </a:lnTo>
                  <a:lnTo>
                    <a:pt x="0" y="0"/>
                  </a:lnTo>
                  <a:lnTo>
                    <a:pt x="54" y="0"/>
                  </a:lnTo>
                  <a:lnTo>
                    <a:pt x="54" y="0"/>
                  </a:lnTo>
                  <a:lnTo>
                    <a:pt x="68" y="0"/>
                  </a:lnTo>
                  <a:lnTo>
                    <a:pt x="78" y="2"/>
                  </a:lnTo>
                  <a:lnTo>
                    <a:pt x="88" y="6"/>
                  </a:lnTo>
                  <a:lnTo>
                    <a:pt x="97" y="10"/>
                  </a:lnTo>
                  <a:lnTo>
                    <a:pt x="103" y="16"/>
                  </a:lnTo>
                  <a:lnTo>
                    <a:pt x="107" y="24"/>
                  </a:lnTo>
                  <a:lnTo>
                    <a:pt x="111" y="32"/>
                  </a:lnTo>
                  <a:lnTo>
                    <a:pt x="111" y="42"/>
                  </a:lnTo>
                  <a:lnTo>
                    <a:pt x="111" y="42"/>
                  </a:lnTo>
                  <a:lnTo>
                    <a:pt x="111" y="50"/>
                  </a:lnTo>
                  <a:lnTo>
                    <a:pt x="109" y="56"/>
                  </a:lnTo>
                  <a:lnTo>
                    <a:pt x="109" y="56"/>
                  </a:lnTo>
                  <a:lnTo>
                    <a:pt x="105" y="64"/>
                  </a:lnTo>
                  <a:lnTo>
                    <a:pt x="101" y="68"/>
                  </a:lnTo>
                  <a:lnTo>
                    <a:pt x="101" y="68"/>
                  </a:lnTo>
                  <a:lnTo>
                    <a:pt x="91" y="77"/>
                  </a:lnTo>
                  <a:lnTo>
                    <a:pt x="91" y="77"/>
                  </a:lnTo>
                  <a:lnTo>
                    <a:pt x="76" y="83"/>
                  </a:lnTo>
                  <a:lnTo>
                    <a:pt x="76" y="85"/>
                  </a:lnTo>
                  <a:lnTo>
                    <a:pt x="76" y="85"/>
                  </a:lnTo>
                  <a:lnTo>
                    <a:pt x="82" y="87"/>
                  </a:lnTo>
                  <a:lnTo>
                    <a:pt x="82" y="87"/>
                  </a:lnTo>
                  <a:lnTo>
                    <a:pt x="88" y="93"/>
                  </a:lnTo>
                  <a:lnTo>
                    <a:pt x="88" y="93"/>
                  </a:lnTo>
                  <a:lnTo>
                    <a:pt x="95" y="101"/>
                  </a:lnTo>
                  <a:lnTo>
                    <a:pt x="95" y="101"/>
                  </a:lnTo>
                  <a:lnTo>
                    <a:pt x="101" y="107"/>
                  </a:lnTo>
                  <a:lnTo>
                    <a:pt x="129" y="153"/>
                  </a:lnTo>
                  <a:close/>
                  <a:moveTo>
                    <a:pt x="34" y="26"/>
                  </a:moveTo>
                  <a:lnTo>
                    <a:pt x="34" y="68"/>
                  </a:lnTo>
                  <a:lnTo>
                    <a:pt x="48" y="68"/>
                  </a:lnTo>
                  <a:lnTo>
                    <a:pt x="48" y="68"/>
                  </a:lnTo>
                  <a:lnTo>
                    <a:pt x="60" y="68"/>
                  </a:lnTo>
                  <a:lnTo>
                    <a:pt x="66" y="62"/>
                  </a:lnTo>
                  <a:lnTo>
                    <a:pt x="66" y="62"/>
                  </a:lnTo>
                  <a:lnTo>
                    <a:pt x="72" y="54"/>
                  </a:lnTo>
                  <a:lnTo>
                    <a:pt x="74" y="46"/>
                  </a:lnTo>
                  <a:lnTo>
                    <a:pt x="74" y="46"/>
                  </a:lnTo>
                  <a:lnTo>
                    <a:pt x="72" y="38"/>
                  </a:lnTo>
                  <a:lnTo>
                    <a:pt x="68" y="30"/>
                  </a:lnTo>
                  <a:lnTo>
                    <a:pt x="60" y="26"/>
                  </a:lnTo>
                  <a:lnTo>
                    <a:pt x="50" y="26"/>
                  </a:lnTo>
                  <a:lnTo>
                    <a:pt x="34" y="26"/>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19" name="Freeform 36"/>
            <p:cNvSpPr/>
            <p:nvPr userDrawn="1"/>
          </p:nvSpPr>
          <p:spPr bwMode="auto">
            <a:xfrm>
              <a:off x="5099" y="2303"/>
              <a:ext cx="176" cy="153"/>
            </a:xfrm>
            <a:custGeom>
              <a:avLst/>
              <a:gdLst>
                <a:gd name="T0" fmla="*/ 176 w 176"/>
                <a:gd name="T1" fmla="*/ 153 h 153"/>
                <a:gd name="T2" fmla="*/ 140 w 176"/>
                <a:gd name="T3" fmla="*/ 153 h 153"/>
                <a:gd name="T4" fmla="*/ 140 w 176"/>
                <a:gd name="T5" fmla="*/ 62 h 153"/>
                <a:gd name="T6" fmla="*/ 140 w 176"/>
                <a:gd name="T7" fmla="*/ 62 h 153"/>
                <a:gd name="T8" fmla="*/ 142 w 176"/>
                <a:gd name="T9" fmla="*/ 28 h 153"/>
                <a:gd name="T10" fmla="*/ 142 w 176"/>
                <a:gd name="T11" fmla="*/ 28 h 153"/>
                <a:gd name="T12" fmla="*/ 142 w 176"/>
                <a:gd name="T13" fmla="*/ 28 h 153"/>
                <a:gd name="T14" fmla="*/ 136 w 176"/>
                <a:gd name="T15" fmla="*/ 50 h 153"/>
                <a:gd name="T16" fmla="*/ 100 w 176"/>
                <a:gd name="T17" fmla="*/ 153 h 153"/>
                <a:gd name="T18" fmla="*/ 72 w 176"/>
                <a:gd name="T19" fmla="*/ 153 h 153"/>
                <a:gd name="T20" fmla="*/ 34 w 176"/>
                <a:gd name="T21" fmla="*/ 50 h 153"/>
                <a:gd name="T22" fmla="*/ 34 w 176"/>
                <a:gd name="T23" fmla="*/ 50 h 153"/>
                <a:gd name="T24" fmla="*/ 30 w 176"/>
                <a:gd name="T25" fmla="*/ 28 h 153"/>
                <a:gd name="T26" fmla="*/ 30 w 176"/>
                <a:gd name="T27" fmla="*/ 28 h 153"/>
                <a:gd name="T28" fmla="*/ 30 w 176"/>
                <a:gd name="T29" fmla="*/ 28 h 153"/>
                <a:gd name="T30" fmla="*/ 30 w 176"/>
                <a:gd name="T31" fmla="*/ 68 h 153"/>
                <a:gd name="T32" fmla="*/ 30 w 176"/>
                <a:gd name="T33" fmla="*/ 153 h 153"/>
                <a:gd name="T34" fmla="*/ 0 w 176"/>
                <a:gd name="T35" fmla="*/ 153 h 153"/>
                <a:gd name="T36" fmla="*/ 0 w 176"/>
                <a:gd name="T37" fmla="*/ 0 h 153"/>
                <a:gd name="T38" fmla="*/ 50 w 176"/>
                <a:gd name="T39" fmla="*/ 0 h 153"/>
                <a:gd name="T40" fmla="*/ 82 w 176"/>
                <a:gd name="T41" fmla="*/ 91 h 153"/>
                <a:gd name="T42" fmla="*/ 82 w 176"/>
                <a:gd name="T43" fmla="*/ 91 h 153"/>
                <a:gd name="T44" fmla="*/ 88 w 176"/>
                <a:gd name="T45" fmla="*/ 113 h 153"/>
                <a:gd name="T46" fmla="*/ 88 w 176"/>
                <a:gd name="T47" fmla="*/ 113 h 153"/>
                <a:gd name="T48" fmla="*/ 88 w 176"/>
                <a:gd name="T49" fmla="*/ 113 h 153"/>
                <a:gd name="T50" fmla="*/ 94 w 176"/>
                <a:gd name="T51" fmla="*/ 91 h 153"/>
                <a:gd name="T52" fmla="*/ 126 w 176"/>
                <a:gd name="T53" fmla="*/ 0 h 153"/>
                <a:gd name="T54" fmla="*/ 176 w 176"/>
                <a:gd name="T55" fmla="*/ 0 h 153"/>
                <a:gd name="T56" fmla="*/ 176 w 176"/>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53">
                  <a:moveTo>
                    <a:pt x="176" y="153"/>
                  </a:moveTo>
                  <a:lnTo>
                    <a:pt x="140" y="153"/>
                  </a:lnTo>
                  <a:lnTo>
                    <a:pt x="140" y="62"/>
                  </a:lnTo>
                  <a:lnTo>
                    <a:pt x="140" y="62"/>
                  </a:lnTo>
                  <a:lnTo>
                    <a:pt x="142" y="28"/>
                  </a:lnTo>
                  <a:lnTo>
                    <a:pt x="142" y="28"/>
                  </a:lnTo>
                  <a:lnTo>
                    <a:pt x="142" y="28"/>
                  </a:lnTo>
                  <a:lnTo>
                    <a:pt x="136" y="50"/>
                  </a:lnTo>
                  <a:lnTo>
                    <a:pt x="100" y="153"/>
                  </a:lnTo>
                  <a:lnTo>
                    <a:pt x="72" y="153"/>
                  </a:lnTo>
                  <a:lnTo>
                    <a:pt x="34" y="50"/>
                  </a:lnTo>
                  <a:lnTo>
                    <a:pt x="34" y="50"/>
                  </a:lnTo>
                  <a:lnTo>
                    <a:pt x="30" y="28"/>
                  </a:lnTo>
                  <a:lnTo>
                    <a:pt x="30" y="28"/>
                  </a:lnTo>
                  <a:lnTo>
                    <a:pt x="30" y="28"/>
                  </a:lnTo>
                  <a:lnTo>
                    <a:pt x="30" y="68"/>
                  </a:lnTo>
                  <a:lnTo>
                    <a:pt x="30" y="153"/>
                  </a:lnTo>
                  <a:lnTo>
                    <a:pt x="0" y="153"/>
                  </a:lnTo>
                  <a:lnTo>
                    <a:pt x="0" y="0"/>
                  </a:lnTo>
                  <a:lnTo>
                    <a:pt x="50" y="0"/>
                  </a:lnTo>
                  <a:lnTo>
                    <a:pt x="82" y="91"/>
                  </a:lnTo>
                  <a:lnTo>
                    <a:pt x="82" y="91"/>
                  </a:lnTo>
                  <a:lnTo>
                    <a:pt x="88" y="113"/>
                  </a:lnTo>
                  <a:lnTo>
                    <a:pt x="88" y="113"/>
                  </a:lnTo>
                  <a:lnTo>
                    <a:pt x="88" y="113"/>
                  </a:lnTo>
                  <a:lnTo>
                    <a:pt x="94" y="91"/>
                  </a:lnTo>
                  <a:lnTo>
                    <a:pt x="126" y="0"/>
                  </a:lnTo>
                  <a:lnTo>
                    <a:pt x="176" y="0"/>
                  </a:lnTo>
                  <a:lnTo>
                    <a:pt x="176"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0" name="Freeform 37"/>
            <p:cNvSpPr>
              <a:spLocks noEditPoints="1"/>
            </p:cNvSpPr>
            <p:nvPr userDrawn="1"/>
          </p:nvSpPr>
          <p:spPr bwMode="auto">
            <a:xfrm>
              <a:off x="5293" y="2303"/>
              <a:ext cx="152" cy="153"/>
            </a:xfrm>
            <a:custGeom>
              <a:avLst/>
              <a:gdLst>
                <a:gd name="T0" fmla="*/ 152 w 152"/>
                <a:gd name="T1" fmla="*/ 153 h 153"/>
                <a:gd name="T2" fmla="*/ 114 w 152"/>
                <a:gd name="T3" fmla="*/ 153 h 153"/>
                <a:gd name="T4" fmla="*/ 104 w 152"/>
                <a:gd name="T5" fmla="*/ 119 h 153"/>
                <a:gd name="T6" fmla="*/ 48 w 152"/>
                <a:gd name="T7" fmla="*/ 119 h 153"/>
                <a:gd name="T8" fmla="*/ 38 w 152"/>
                <a:gd name="T9" fmla="*/ 153 h 153"/>
                <a:gd name="T10" fmla="*/ 0 w 152"/>
                <a:gd name="T11" fmla="*/ 153 h 153"/>
                <a:gd name="T12" fmla="*/ 56 w 152"/>
                <a:gd name="T13" fmla="*/ 0 h 153"/>
                <a:gd name="T14" fmla="*/ 98 w 152"/>
                <a:gd name="T15" fmla="*/ 0 h 153"/>
                <a:gd name="T16" fmla="*/ 152 w 152"/>
                <a:gd name="T17" fmla="*/ 153 h 153"/>
                <a:gd name="T18" fmla="*/ 96 w 152"/>
                <a:gd name="T19" fmla="*/ 93 h 153"/>
                <a:gd name="T20" fmla="*/ 78 w 152"/>
                <a:gd name="T21" fmla="*/ 42 h 153"/>
                <a:gd name="T22" fmla="*/ 78 w 152"/>
                <a:gd name="T23" fmla="*/ 42 h 153"/>
                <a:gd name="T24" fmla="*/ 76 w 152"/>
                <a:gd name="T25" fmla="*/ 28 h 153"/>
                <a:gd name="T26" fmla="*/ 76 w 152"/>
                <a:gd name="T27" fmla="*/ 28 h 153"/>
                <a:gd name="T28" fmla="*/ 76 w 152"/>
                <a:gd name="T29" fmla="*/ 28 h 153"/>
                <a:gd name="T30" fmla="*/ 72 w 152"/>
                <a:gd name="T31" fmla="*/ 40 h 153"/>
                <a:gd name="T32" fmla="*/ 56 w 152"/>
                <a:gd name="T33" fmla="*/ 93 h 153"/>
                <a:gd name="T34" fmla="*/ 96 w 152"/>
                <a:gd name="T35" fmla="*/ 9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3">
                  <a:moveTo>
                    <a:pt x="152" y="153"/>
                  </a:moveTo>
                  <a:lnTo>
                    <a:pt x="114" y="153"/>
                  </a:lnTo>
                  <a:lnTo>
                    <a:pt x="104" y="119"/>
                  </a:lnTo>
                  <a:lnTo>
                    <a:pt x="48" y="119"/>
                  </a:lnTo>
                  <a:lnTo>
                    <a:pt x="38" y="153"/>
                  </a:lnTo>
                  <a:lnTo>
                    <a:pt x="0" y="153"/>
                  </a:lnTo>
                  <a:lnTo>
                    <a:pt x="56" y="0"/>
                  </a:lnTo>
                  <a:lnTo>
                    <a:pt x="98" y="0"/>
                  </a:lnTo>
                  <a:lnTo>
                    <a:pt x="152" y="153"/>
                  </a:lnTo>
                  <a:close/>
                  <a:moveTo>
                    <a:pt x="96" y="93"/>
                  </a:moveTo>
                  <a:lnTo>
                    <a:pt x="78" y="42"/>
                  </a:lnTo>
                  <a:lnTo>
                    <a:pt x="78" y="42"/>
                  </a:lnTo>
                  <a:lnTo>
                    <a:pt x="76" y="28"/>
                  </a:lnTo>
                  <a:lnTo>
                    <a:pt x="76" y="28"/>
                  </a:lnTo>
                  <a:lnTo>
                    <a:pt x="76" y="28"/>
                  </a:lnTo>
                  <a:lnTo>
                    <a:pt x="72" y="40"/>
                  </a:lnTo>
                  <a:lnTo>
                    <a:pt x="56" y="93"/>
                  </a:lnTo>
                  <a:lnTo>
                    <a:pt x="96" y="9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1" name="Freeform 38"/>
            <p:cNvSpPr/>
            <p:nvPr userDrawn="1"/>
          </p:nvSpPr>
          <p:spPr bwMode="auto">
            <a:xfrm>
              <a:off x="3527" y="1852"/>
              <a:ext cx="414" cy="183"/>
            </a:xfrm>
            <a:custGeom>
              <a:avLst/>
              <a:gdLst>
                <a:gd name="T0" fmla="*/ 398 w 414"/>
                <a:gd name="T1" fmla="*/ 44 h 183"/>
                <a:gd name="T2" fmla="*/ 398 w 414"/>
                <a:gd name="T3" fmla="*/ 0 h 183"/>
                <a:gd name="T4" fmla="*/ 22 w 414"/>
                <a:gd name="T5" fmla="*/ 0 h 183"/>
                <a:gd name="T6" fmla="*/ 0 w 414"/>
                <a:gd name="T7" fmla="*/ 151 h 183"/>
                <a:gd name="T8" fmla="*/ 0 w 414"/>
                <a:gd name="T9" fmla="*/ 151 h 183"/>
                <a:gd name="T10" fmla="*/ 2 w 414"/>
                <a:gd name="T11" fmla="*/ 157 h 183"/>
                <a:gd name="T12" fmla="*/ 2 w 414"/>
                <a:gd name="T13" fmla="*/ 161 h 183"/>
                <a:gd name="T14" fmla="*/ 6 w 414"/>
                <a:gd name="T15" fmla="*/ 167 h 183"/>
                <a:gd name="T16" fmla="*/ 12 w 414"/>
                <a:gd name="T17" fmla="*/ 173 h 183"/>
                <a:gd name="T18" fmla="*/ 22 w 414"/>
                <a:gd name="T19" fmla="*/ 177 h 183"/>
                <a:gd name="T20" fmla="*/ 34 w 414"/>
                <a:gd name="T21" fmla="*/ 181 h 183"/>
                <a:gd name="T22" fmla="*/ 52 w 414"/>
                <a:gd name="T23" fmla="*/ 183 h 183"/>
                <a:gd name="T24" fmla="*/ 52 w 414"/>
                <a:gd name="T25" fmla="*/ 183 h 183"/>
                <a:gd name="T26" fmla="*/ 414 w 414"/>
                <a:gd name="T27" fmla="*/ 183 h 183"/>
                <a:gd name="T28" fmla="*/ 414 w 414"/>
                <a:gd name="T29" fmla="*/ 149 h 183"/>
                <a:gd name="T30" fmla="*/ 64 w 414"/>
                <a:gd name="T31" fmla="*/ 149 h 183"/>
                <a:gd name="T32" fmla="*/ 82 w 414"/>
                <a:gd name="T33" fmla="*/ 40 h 183"/>
                <a:gd name="T34" fmla="*/ 398 w 414"/>
                <a:gd name="T35" fmla="*/ 4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 h="183">
                  <a:moveTo>
                    <a:pt x="398" y="44"/>
                  </a:moveTo>
                  <a:lnTo>
                    <a:pt x="398" y="0"/>
                  </a:lnTo>
                  <a:lnTo>
                    <a:pt x="22" y="0"/>
                  </a:lnTo>
                  <a:lnTo>
                    <a:pt x="0" y="151"/>
                  </a:lnTo>
                  <a:lnTo>
                    <a:pt x="0" y="151"/>
                  </a:lnTo>
                  <a:lnTo>
                    <a:pt x="2" y="157"/>
                  </a:lnTo>
                  <a:lnTo>
                    <a:pt x="2" y="161"/>
                  </a:lnTo>
                  <a:lnTo>
                    <a:pt x="6" y="167"/>
                  </a:lnTo>
                  <a:lnTo>
                    <a:pt x="12" y="173"/>
                  </a:lnTo>
                  <a:lnTo>
                    <a:pt x="22" y="177"/>
                  </a:lnTo>
                  <a:lnTo>
                    <a:pt x="34" y="181"/>
                  </a:lnTo>
                  <a:lnTo>
                    <a:pt x="52" y="183"/>
                  </a:lnTo>
                  <a:lnTo>
                    <a:pt x="52" y="183"/>
                  </a:lnTo>
                  <a:lnTo>
                    <a:pt x="414" y="183"/>
                  </a:lnTo>
                  <a:lnTo>
                    <a:pt x="414" y="149"/>
                  </a:lnTo>
                  <a:lnTo>
                    <a:pt x="64" y="149"/>
                  </a:lnTo>
                  <a:lnTo>
                    <a:pt x="82" y="40"/>
                  </a:lnTo>
                  <a:lnTo>
                    <a:pt x="398" y="44"/>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2" name="Freeform 39"/>
            <p:cNvSpPr/>
            <p:nvPr userDrawn="1"/>
          </p:nvSpPr>
          <p:spPr bwMode="auto">
            <a:xfrm>
              <a:off x="3647" y="1916"/>
              <a:ext cx="130" cy="319"/>
            </a:xfrm>
            <a:custGeom>
              <a:avLst/>
              <a:gdLst>
                <a:gd name="T0" fmla="*/ 130 w 130"/>
                <a:gd name="T1" fmla="*/ 0 h 319"/>
                <a:gd name="T2" fmla="*/ 64 w 130"/>
                <a:gd name="T3" fmla="*/ 0 h 319"/>
                <a:gd name="T4" fmla="*/ 64 w 130"/>
                <a:gd name="T5" fmla="*/ 282 h 319"/>
                <a:gd name="T6" fmla="*/ 0 w 130"/>
                <a:gd name="T7" fmla="*/ 282 h 319"/>
                <a:gd name="T8" fmla="*/ 0 w 130"/>
                <a:gd name="T9" fmla="*/ 319 h 319"/>
                <a:gd name="T10" fmla="*/ 94 w 130"/>
                <a:gd name="T11" fmla="*/ 319 h 319"/>
                <a:gd name="T12" fmla="*/ 94 w 130"/>
                <a:gd name="T13" fmla="*/ 319 h 319"/>
                <a:gd name="T14" fmla="*/ 100 w 130"/>
                <a:gd name="T15" fmla="*/ 316 h 319"/>
                <a:gd name="T16" fmla="*/ 112 w 130"/>
                <a:gd name="T17" fmla="*/ 310 h 319"/>
                <a:gd name="T18" fmla="*/ 118 w 130"/>
                <a:gd name="T19" fmla="*/ 304 h 319"/>
                <a:gd name="T20" fmla="*/ 124 w 130"/>
                <a:gd name="T21" fmla="*/ 296 h 319"/>
                <a:gd name="T22" fmla="*/ 128 w 130"/>
                <a:gd name="T23" fmla="*/ 288 h 319"/>
                <a:gd name="T24" fmla="*/ 130 w 130"/>
                <a:gd name="T25" fmla="*/ 278 h 319"/>
                <a:gd name="T26" fmla="*/ 130 w 130"/>
                <a:gd name="T27" fmla="*/ 278 h 319"/>
                <a:gd name="T28" fmla="*/ 130 w 130"/>
                <a:gd name="T29" fmla="*/ 129 h 319"/>
                <a:gd name="T30" fmla="*/ 130 w 130"/>
                <a:gd name="T31" fmla="*/ 0 h 319"/>
                <a:gd name="T32" fmla="*/ 130 w 130"/>
                <a:gd name="T3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319">
                  <a:moveTo>
                    <a:pt x="130" y="0"/>
                  </a:moveTo>
                  <a:lnTo>
                    <a:pt x="64" y="0"/>
                  </a:lnTo>
                  <a:lnTo>
                    <a:pt x="64" y="282"/>
                  </a:lnTo>
                  <a:lnTo>
                    <a:pt x="0" y="282"/>
                  </a:lnTo>
                  <a:lnTo>
                    <a:pt x="0" y="319"/>
                  </a:lnTo>
                  <a:lnTo>
                    <a:pt x="94" y="319"/>
                  </a:lnTo>
                  <a:lnTo>
                    <a:pt x="94" y="319"/>
                  </a:lnTo>
                  <a:lnTo>
                    <a:pt x="100" y="316"/>
                  </a:lnTo>
                  <a:lnTo>
                    <a:pt x="112" y="310"/>
                  </a:lnTo>
                  <a:lnTo>
                    <a:pt x="118" y="304"/>
                  </a:lnTo>
                  <a:lnTo>
                    <a:pt x="124" y="296"/>
                  </a:lnTo>
                  <a:lnTo>
                    <a:pt x="128" y="288"/>
                  </a:lnTo>
                  <a:lnTo>
                    <a:pt x="130" y="278"/>
                  </a:lnTo>
                  <a:lnTo>
                    <a:pt x="130" y="278"/>
                  </a:lnTo>
                  <a:lnTo>
                    <a:pt x="130" y="129"/>
                  </a:lnTo>
                  <a:lnTo>
                    <a:pt x="130" y="0"/>
                  </a:lnTo>
                  <a:lnTo>
                    <a:pt x="13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3" name="Freeform 40"/>
            <p:cNvSpPr/>
            <p:nvPr userDrawn="1"/>
          </p:nvSpPr>
          <p:spPr bwMode="auto">
            <a:xfrm>
              <a:off x="3829" y="2077"/>
              <a:ext cx="112" cy="137"/>
            </a:xfrm>
            <a:custGeom>
              <a:avLst/>
              <a:gdLst>
                <a:gd name="T0" fmla="*/ 68 w 112"/>
                <a:gd name="T1" fmla="*/ 0 h 137"/>
                <a:gd name="T2" fmla="*/ 0 w 112"/>
                <a:gd name="T3" fmla="*/ 0 h 137"/>
                <a:gd name="T4" fmla="*/ 42 w 112"/>
                <a:gd name="T5" fmla="*/ 137 h 137"/>
                <a:gd name="T6" fmla="*/ 112 w 112"/>
                <a:gd name="T7" fmla="*/ 137 h 137"/>
                <a:gd name="T8" fmla="*/ 68 w 112"/>
                <a:gd name="T9" fmla="*/ 0 h 137"/>
              </a:gdLst>
              <a:ahLst/>
              <a:cxnLst>
                <a:cxn ang="0">
                  <a:pos x="T0" y="T1"/>
                </a:cxn>
                <a:cxn ang="0">
                  <a:pos x="T2" y="T3"/>
                </a:cxn>
                <a:cxn ang="0">
                  <a:pos x="T4" y="T5"/>
                </a:cxn>
                <a:cxn ang="0">
                  <a:pos x="T6" y="T7"/>
                </a:cxn>
                <a:cxn ang="0">
                  <a:pos x="T8" y="T9"/>
                </a:cxn>
              </a:cxnLst>
              <a:rect l="0" t="0" r="r" b="b"/>
              <a:pathLst>
                <a:path w="112" h="137">
                  <a:moveTo>
                    <a:pt x="68" y="0"/>
                  </a:moveTo>
                  <a:lnTo>
                    <a:pt x="0" y="0"/>
                  </a:lnTo>
                  <a:lnTo>
                    <a:pt x="42" y="137"/>
                  </a:lnTo>
                  <a:lnTo>
                    <a:pt x="112" y="137"/>
                  </a:lnTo>
                  <a:lnTo>
                    <a:pt x="68"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4" name="Freeform 41"/>
            <p:cNvSpPr/>
            <p:nvPr userDrawn="1"/>
          </p:nvSpPr>
          <p:spPr bwMode="auto">
            <a:xfrm>
              <a:off x="4017" y="1922"/>
              <a:ext cx="90" cy="63"/>
            </a:xfrm>
            <a:custGeom>
              <a:avLst/>
              <a:gdLst>
                <a:gd name="T0" fmla="*/ 54 w 90"/>
                <a:gd name="T1" fmla="*/ 0 h 63"/>
                <a:gd name="T2" fmla="*/ 0 w 90"/>
                <a:gd name="T3" fmla="*/ 0 h 63"/>
                <a:gd name="T4" fmla="*/ 34 w 90"/>
                <a:gd name="T5" fmla="*/ 63 h 63"/>
                <a:gd name="T6" fmla="*/ 90 w 90"/>
                <a:gd name="T7" fmla="*/ 63 h 63"/>
                <a:gd name="T8" fmla="*/ 54 w 90"/>
                <a:gd name="T9" fmla="*/ 0 h 63"/>
              </a:gdLst>
              <a:ahLst/>
              <a:cxnLst>
                <a:cxn ang="0">
                  <a:pos x="T0" y="T1"/>
                </a:cxn>
                <a:cxn ang="0">
                  <a:pos x="T2" y="T3"/>
                </a:cxn>
                <a:cxn ang="0">
                  <a:pos x="T4" y="T5"/>
                </a:cxn>
                <a:cxn ang="0">
                  <a:pos x="T6" y="T7"/>
                </a:cxn>
                <a:cxn ang="0">
                  <a:pos x="T8" y="T9"/>
                </a:cxn>
              </a:cxnLst>
              <a:rect l="0" t="0" r="r" b="b"/>
              <a:pathLst>
                <a:path w="90" h="63">
                  <a:moveTo>
                    <a:pt x="54" y="0"/>
                  </a:moveTo>
                  <a:lnTo>
                    <a:pt x="0" y="0"/>
                  </a:lnTo>
                  <a:lnTo>
                    <a:pt x="34" y="63"/>
                  </a:lnTo>
                  <a:lnTo>
                    <a:pt x="90" y="63"/>
                  </a:lnTo>
                  <a:lnTo>
                    <a:pt x="54"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5" name="Freeform 42"/>
            <p:cNvSpPr/>
            <p:nvPr userDrawn="1"/>
          </p:nvSpPr>
          <p:spPr bwMode="auto">
            <a:xfrm>
              <a:off x="4328" y="1922"/>
              <a:ext cx="92" cy="63"/>
            </a:xfrm>
            <a:custGeom>
              <a:avLst/>
              <a:gdLst>
                <a:gd name="T0" fmla="*/ 36 w 92"/>
                <a:gd name="T1" fmla="*/ 0 h 63"/>
                <a:gd name="T2" fmla="*/ 92 w 92"/>
                <a:gd name="T3" fmla="*/ 0 h 63"/>
                <a:gd name="T4" fmla="*/ 58 w 92"/>
                <a:gd name="T5" fmla="*/ 63 h 63"/>
                <a:gd name="T6" fmla="*/ 0 w 92"/>
                <a:gd name="T7" fmla="*/ 63 h 63"/>
                <a:gd name="T8" fmla="*/ 36 w 92"/>
                <a:gd name="T9" fmla="*/ 0 h 63"/>
              </a:gdLst>
              <a:ahLst/>
              <a:cxnLst>
                <a:cxn ang="0">
                  <a:pos x="T0" y="T1"/>
                </a:cxn>
                <a:cxn ang="0">
                  <a:pos x="T2" y="T3"/>
                </a:cxn>
                <a:cxn ang="0">
                  <a:pos x="T4" y="T5"/>
                </a:cxn>
                <a:cxn ang="0">
                  <a:pos x="T6" y="T7"/>
                </a:cxn>
                <a:cxn ang="0">
                  <a:pos x="T8" y="T9"/>
                </a:cxn>
              </a:cxnLst>
              <a:rect l="0" t="0" r="r" b="b"/>
              <a:pathLst>
                <a:path w="92" h="63">
                  <a:moveTo>
                    <a:pt x="36" y="0"/>
                  </a:moveTo>
                  <a:lnTo>
                    <a:pt x="92" y="0"/>
                  </a:lnTo>
                  <a:lnTo>
                    <a:pt x="58" y="63"/>
                  </a:lnTo>
                  <a:lnTo>
                    <a:pt x="0" y="63"/>
                  </a:lnTo>
                  <a:lnTo>
                    <a:pt x="36"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6" name="Freeform 43"/>
            <p:cNvSpPr/>
            <p:nvPr userDrawn="1"/>
          </p:nvSpPr>
          <p:spPr bwMode="auto">
            <a:xfrm>
              <a:off x="5133" y="1934"/>
              <a:ext cx="124" cy="301"/>
            </a:xfrm>
            <a:custGeom>
              <a:avLst/>
              <a:gdLst>
                <a:gd name="T0" fmla="*/ 76 w 124"/>
                <a:gd name="T1" fmla="*/ 0 h 301"/>
                <a:gd name="T2" fmla="*/ 124 w 124"/>
                <a:gd name="T3" fmla="*/ 0 h 301"/>
                <a:gd name="T4" fmla="*/ 46 w 124"/>
                <a:gd name="T5" fmla="*/ 301 h 301"/>
                <a:gd name="T6" fmla="*/ 0 w 124"/>
                <a:gd name="T7" fmla="*/ 301 h 301"/>
                <a:gd name="T8" fmla="*/ 76 w 124"/>
                <a:gd name="T9" fmla="*/ 0 h 301"/>
              </a:gdLst>
              <a:ahLst/>
              <a:cxnLst>
                <a:cxn ang="0">
                  <a:pos x="T0" y="T1"/>
                </a:cxn>
                <a:cxn ang="0">
                  <a:pos x="T2" y="T3"/>
                </a:cxn>
                <a:cxn ang="0">
                  <a:pos x="T4" y="T5"/>
                </a:cxn>
                <a:cxn ang="0">
                  <a:pos x="T6" y="T7"/>
                </a:cxn>
                <a:cxn ang="0">
                  <a:pos x="T8" y="T9"/>
                </a:cxn>
              </a:cxnLst>
              <a:rect l="0" t="0" r="r" b="b"/>
              <a:pathLst>
                <a:path w="124" h="301">
                  <a:moveTo>
                    <a:pt x="76" y="0"/>
                  </a:moveTo>
                  <a:lnTo>
                    <a:pt x="124" y="0"/>
                  </a:lnTo>
                  <a:lnTo>
                    <a:pt x="46" y="301"/>
                  </a:lnTo>
                  <a:lnTo>
                    <a:pt x="0" y="301"/>
                  </a:lnTo>
                  <a:lnTo>
                    <a:pt x="76"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7" name="Freeform 44"/>
            <p:cNvSpPr/>
            <p:nvPr userDrawn="1"/>
          </p:nvSpPr>
          <p:spPr bwMode="auto">
            <a:xfrm>
              <a:off x="5197" y="1934"/>
              <a:ext cx="126" cy="301"/>
            </a:xfrm>
            <a:custGeom>
              <a:avLst/>
              <a:gdLst>
                <a:gd name="T0" fmla="*/ 76 w 126"/>
                <a:gd name="T1" fmla="*/ 0 h 301"/>
                <a:gd name="T2" fmla="*/ 126 w 126"/>
                <a:gd name="T3" fmla="*/ 0 h 301"/>
                <a:gd name="T4" fmla="*/ 46 w 126"/>
                <a:gd name="T5" fmla="*/ 301 h 301"/>
                <a:gd name="T6" fmla="*/ 0 w 126"/>
                <a:gd name="T7" fmla="*/ 301 h 301"/>
                <a:gd name="T8" fmla="*/ 76 w 126"/>
                <a:gd name="T9" fmla="*/ 0 h 301"/>
              </a:gdLst>
              <a:ahLst/>
              <a:cxnLst>
                <a:cxn ang="0">
                  <a:pos x="T0" y="T1"/>
                </a:cxn>
                <a:cxn ang="0">
                  <a:pos x="T2" y="T3"/>
                </a:cxn>
                <a:cxn ang="0">
                  <a:pos x="T4" y="T5"/>
                </a:cxn>
                <a:cxn ang="0">
                  <a:pos x="T6" y="T7"/>
                </a:cxn>
                <a:cxn ang="0">
                  <a:pos x="T8" y="T9"/>
                </a:cxn>
              </a:cxnLst>
              <a:rect l="0" t="0" r="r" b="b"/>
              <a:pathLst>
                <a:path w="126" h="301">
                  <a:moveTo>
                    <a:pt x="76" y="0"/>
                  </a:moveTo>
                  <a:lnTo>
                    <a:pt x="126" y="0"/>
                  </a:lnTo>
                  <a:lnTo>
                    <a:pt x="46" y="301"/>
                  </a:lnTo>
                  <a:lnTo>
                    <a:pt x="0" y="301"/>
                  </a:lnTo>
                  <a:lnTo>
                    <a:pt x="76"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8" name="Freeform 45"/>
            <p:cNvSpPr/>
            <p:nvPr userDrawn="1"/>
          </p:nvSpPr>
          <p:spPr bwMode="auto">
            <a:xfrm>
              <a:off x="3527" y="2077"/>
              <a:ext cx="110" cy="137"/>
            </a:xfrm>
            <a:custGeom>
              <a:avLst/>
              <a:gdLst>
                <a:gd name="T0" fmla="*/ 44 w 110"/>
                <a:gd name="T1" fmla="*/ 0 h 137"/>
                <a:gd name="T2" fmla="*/ 110 w 110"/>
                <a:gd name="T3" fmla="*/ 0 h 137"/>
                <a:gd name="T4" fmla="*/ 70 w 110"/>
                <a:gd name="T5" fmla="*/ 137 h 137"/>
                <a:gd name="T6" fmla="*/ 0 w 110"/>
                <a:gd name="T7" fmla="*/ 137 h 137"/>
                <a:gd name="T8" fmla="*/ 44 w 110"/>
                <a:gd name="T9" fmla="*/ 0 h 137"/>
              </a:gdLst>
              <a:ahLst/>
              <a:cxnLst>
                <a:cxn ang="0">
                  <a:pos x="T0" y="T1"/>
                </a:cxn>
                <a:cxn ang="0">
                  <a:pos x="T2" y="T3"/>
                </a:cxn>
                <a:cxn ang="0">
                  <a:pos x="T4" y="T5"/>
                </a:cxn>
                <a:cxn ang="0">
                  <a:pos x="T6" y="T7"/>
                </a:cxn>
                <a:cxn ang="0">
                  <a:pos x="T8" y="T9"/>
                </a:cxn>
              </a:cxnLst>
              <a:rect l="0" t="0" r="r" b="b"/>
              <a:pathLst>
                <a:path w="110" h="137">
                  <a:moveTo>
                    <a:pt x="44" y="0"/>
                  </a:moveTo>
                  <a:lnTo>
                    <a:pt x="110" y="0"/>
                  </a:lnTo>
                  <a:lnTo>
                    <a:pt x="70" y="137"/>
                  </a:lnTo>
                  <a:lnTo>
                    <a:pt x="0" y="137"/>
                  </a:lnTo>
                  <a:lnTo>
                    <a:pt x="44"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9" name="Freeform 46"/>
            <p:cNvSpPr>
              <a:spLocks noEditPoints="1"/>
            </p:cNvSpPr>
            <p:nvPr userDrawn="1"/>
          </p:nvSpPr>
          <p:spPr bwMode="auto">
            <a:xfrm>
              <a:off x="4023" y="2067"/>
              <a:ext cx="387" cy="165"/>
            </a:xfrm>
            <a:custGeom>
              <a:avLst/>
              <a:gdLst>
                <a:gd name="T0" fmla="*/ 0 w 387"/>
                <a:gd name="T1" fmla="*/ 0 h 165"/>
                <a:gd name="T2" fmla="*/ 0 w 387"/>
                <a:gd name="T3" fmla="*/ 165 h 165"/>
                <a:gd name="T4" fmla="*/ 355 w 387"/>
                <a:gd name="T5" fmla="*/ 165 h 165"/>
                <a:gd name="T6" fmla="*/ 387 w 387"/>
                <a:gd name="T7" fmla="*/ 129 h 165"/>
                <a:gd name="T8" fmla="*/ 387 w 387"/>
                <a:gd name="T9" fmla="*/ 0 h 165"/>
                <a:gd name="T10" fmla="*/ 0 w 387"/>
                <a:gd name="T11" fmla="*/ 0 h 165"/>
                <a:gd name="T12" fmla="*/ 325 w 387"/>
                <a:gd name="T13" fmla="*/ 133 h 165"/>
                <a:gd name="T14" fmla="*/ 62 w 387"/>
                <a:gd name="T15" fmla="*/ 133 h 165"/>
                <a:gd name="T16" fmla="*/ 62 w 387"/>
                <a:gd name="T17" fmla="*/ 97 h 165"/>
                <a:gd name="T18" fmla="*/ 325 w 387"/>
                <a:gd name="T19" fmla="*/ 97 h 165"/>
                <a:gd name="T20" fmla="*/ 325 w 387"/>
                <a:gd name="T21" fmla="*/ 133 h 165"/>
                <a:gd name="T22" fmla="*/ 325 w 387"/>
                <a:gd name="T23" fmla="*/ 69 h 165"/>
                <a:gd name="T24" fmla="*/ 62 w 387"/>
                <a:gd name="T25" fmla="*/ 69 h 165"/>
                <a:gd name="T26" fmla="*/ 62 w 387"/>
                <a:gd name="T27" fmla="*/ 33 h 165"/>
                <a:gd name="T28" fmla="*/ 325 w 387"/>
                <a:gd name="T29" fmla="*/ 33 h 165"/>
                <a:gd name="T30" fmla="*/ 325 w 387"/>
                <a:gd name="T31"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7" h="165">
                  <a:moveTo>
                    <a:pt x="0" y="0"/>
                  </a:moveTo>
                  <a:lnTo>
                    <a:pt x="0" y="165"/>
                  </a:lnTo>
                  <a:lnTo>
                    <a:pt x="355" y="165"/>
                  </a:lnTo>
                  <a:lnTo>
                    <a:pt x="387" y="129"/>
                  </a:lnTo>
                  <a:lnTo>
                    <a:pt x="387" y="0"/>
                  </a:lnTo>
                  <a:lnTo>
                    <a:pt x="0" y="0"/>
                  </a:lnTo>
                  <a:close/>
                  <a:moveTo>
                    <a:pt x="325" y="133"/>
                  </a:moveTo>
                  <a:lnTo>
                    <a:pt x="62" y="133"/>
                  </a:lnTo>
                  <a:lnTo>
                    <a:pt x="62" y="97"/>
                  </a:lnTo>
                  <a:lnTo>
                    <a:pt x="325" y="97"/>
                  </a:lnTo>
                  <a:lnTo>
                    <a:pt x="325" y="133"/>
                  </a:lnTo>
                  <a:close/>
                  <a:moveTo>
                    <a:pt x="325" y="69"/>
                  </a:moveTo>
                  <a:lnTo>
                    <a:pt x="62" y="69"/>
                  </a:lnTo>
                  <a:lnTo>
                    <a:pt x="62" y="33"/>
                  </a:lnTo>
                  <a:lnTo>
                    <a:pt x="325" y="33"/>
                  </a:lnTo>
                  <a:lnTo>
                    <a:pt x="325" y="69"/>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0" name="Freeform 47"/>
            <p:cNvSpPr>
              <a:spLocks noEditPoints="1"/>
            </p:cNvSpPr>
            <p:nvPr userDrawn="1"/>
          </p:nvSpPr>
          <p:spPr bwMode="auto">
            <a:xfrm>
              <a:off x="4011" y="1846"/>
              <a:ext cx="409" cy="193"/>
            </a:xfrm>
            <a:custGeom>
              <a:avLst/>
              <a:gdLst>
                <a:gd name="T0" fmla="*/ 409 w 409"/>
                <a:gd name="T1" fmla="*/ 24 h 193"/>
                <a:gd name="T2" fmla="*/ 363 w 409"/>
                <a:gd name="T3" fmla="*/ 24 h 193"/>
                <a:gd name="T4" fmla="*/ 363 w 409"/>
                <a:gd name="T5" fmla="*/ 0 h 193"/>
                <a:gd name="T6" fmla="*/ 293 w 409"/>
                <a:gd name="T7" fmla="*/ 0 h 193"/>
                <a:gd name="T8" fmla="*/ 293 w 409"/>
                <a:gd name="T9" fmla="*/ 28 h 193"/>
                <a:gd name="T10" fmla="*/ 126 w 409"/>
                <a:gd name="T11" fmla="*/ 28 h 193"/>
                <a:gd name="T12" fmla="*/ 126 w 409"/>
                <a:gd name="T13" fmla="*/ 0 h 193"/>
                <a:gd name="T14" fmla="*/ 52 w 409"/>
                <a:gd name="T15" fmla="*/ 0 h 193"/>
                <a:gd name="T16" fmla="*/ 52 w 409"/>
                <a:gd name="T17" fmla="*/ 28 h 193"/>
                <a:gd name="T18" fmla="*/ 0 w 409"/>
                <a:gd name="T19" fmla="*/ 28 h 193"/>
                <a:gd name="T20" fmla="*/ 0 w 409"/>
                <a:gd name="T21" fmla="*/ 54 h 193"/>
                <a:gd name="T22" fmla="*/ 118 w 409"/>
                <a:gd name="T23" fmla="*/ 54 h 193"/>
                <a:gd name="T24" fmla="*/ 118 w 409"/>
                <a:gd name="T25" fmla="*/ 153 h 193"/>
                <a:gd name="T26" fmla="*/ 0 w 409"/>
                <a:gd name="T27" fmla="*/ 153 h 193"/>
                <a:gd name="T28" fmla="*/ 0 w 409"/>
                <a:gd name="T29" fmla="*/ 193 h 193"/>
                <a:gd name="T30" fmla="*/ 409 w 409"/>
                <a:gd name="T31" fmla="*/ 193 h 193"/>
                <a:gd name="T32" fmla="*/ 409 w 409"/>
                <a:gd name="T33" fmla="*/ 151 h 193"/>
                <a:gd name="T34" fmla="*/ 299 w 409"/>
                <a:gd name="T35" fmla="*/ 149 h 193"/>
                <a:gd name="T36" fmla="*/ 297 w 409"/>
                <a:gd name="T37" fmla="*/ 54 h 193"/>
                <a:gd name="T38" fmla="*/ 409 w 409"/>
                <a:gd name="T39" fmla="*/ 54 h 193"/>
                <a:gd name="T40" fmla="*/ 409 w 409"/>
                <a:gd name="T41" fmla="*/ 24 h 193"/>
                <a:gd name="T42" fmla="*/ 239 w 409"/>
                <a:gd name="T43" fmla="*/ 153 h 193"/>
                <a:gd name="T44" fmla="*/ 174 w 409"/>
                <a:gd name="T45" fmla="*/ 153 h 193"/>
                <a:gd name="T46" fmla="*/ 174 w 409"/>
                <a:gd name="T47" fmla="*/ 54 h 193"/>
                <a:gd name="T48" fmla="*/ 239 w 409"/>
                <a:gd name="T49" fmla="*/ 54 h 193"/>
                <a:gd name="T50" fmla="*/ 239 w 409"/>
                <a:gd name="T51" fmla="*/ 15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9" h="193">
                  <a:moveTo>
                    <a:pt x="409" y="24"/>
                  </a:moveTo>
                  <a:lnTo>
                    <a:pt x="363" y="24"/>
                  </a:lnTo>
                  <a:lnTo>
                    <a:pt x="363" y="0"/>
                  </a:lnTo>
                  <a:lnTo>
                    <a:pt x="293" y="0"/>
                  </a:lnTo>
                  <a:lnTo>
                    <a:pt x="293" y="28"/>
                  </a:lnTo>
                  <a:lnTo>
                    <a:pt x="126" y="28"/>
                  </a:lnTo>
                  <a:lnTo>
                    <a:pt x="126" y="0"/>
                  </a:lnTo>
                  <a:lnTo>
                    <a:pt x="52" y="0"/>
                  </a:lnTo>
                  <a:lnTo>
                    <a:pt x="52" y="28"/>
                  </a:lnTo>
                  <a:lnTo>
                    <a:pt x="0" y="28"/>
                  </a:lnTo>
                  <a:lnTo>
                    <a:pt x="0" y="54"/>
                  </a:lnTo>
                  <a:lnTo>
                    <a:pt x="118" y="54"/>
                  </a:lnTo>
                  <a:lnTo>
                    <a:pt x="118" y="153"/>
                  </a:lnTo>
                  <a:lnTo>
                    <a:pt x="0" y="153"/>
                  </a:lnTo>
                  <a:lnTo>
                    <a:pt x="0" y="193"/>
                  </a:lnTo>
                  <a:lnTo>
                    <a:pt x="409" y="193"/>
                  </a:lnTo>
                  <a:lnTo>
                    <a:pt x="409" y="151"/>
                  </a:lnTo>
                  <a:lnTo>
                    <a:pt x="299" y="149"/>
                  </a:lnTo>
                  <a:lnTo>
                    <a:pt x="297" y="54"/>
                  </a:lnTo>
                  <a:lnTo>
                    <a:pt x="409" y="54"/>
                  </a:lnTo>
                  <a:lnTo>
                    <a:pt x="409" y="24"/>
                  </a:lnTo>
                  <a:close/>
                  <a:moveTo>
                    <a:pt x="239" y="153"/>
                  </a:moveTo>
                  <a:lnTo>
                    <a:pt x="174" y="153"/>
                  </a:lnTo>
                  <a:lnTo>
                    <a:pt x="174" y="54"/>
                  </a:lnTo>
                  <a:lnTo>
                    <a:pt x="239" y="54"/>
                  </a:lnTo>
                  <a:lnTo>
                    <a:pt x="239" y="153"/>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1" name="Freeform 48"/>
            <p:cNvSpPr/>
            <p:nvPr userDrawn="1"/>
          </p:nvSpPr>
          <p:spPr bwMode="auto">
            <a:xfrm>
              <a:off x="4496" y="1840"/>
              <a:ext cx="404" cy="392"/>
            </a:xfrm>
            <a:custGeom>
              <a:avLst/>
              <a:gdLst>
                <a:gd name="T0" fmla="*/ 404 w 404"/>
                <a:gd name="T1" fmla="*/ 60 h 392"/>
                <a:gd name="T2" fmla="*/ 404 w 404"/>
                <a:gd name="T3" fmla="*/ 24 h 392"/>
                <a:gd name="T4" fmla="*/ 236 w 404"/>
                <a:gd name="T5" fmla="*/ 24 h 392"/>
                <a:gd name="T6" fmla="*/ 236 w 404"/>
                <a:gd name="T7" fmla="*/ 0 h 392"/>
                <a:gd name="T8" fmla="*/ 166 w 404"/>
                <a:gd name="T9" fmla="*/ 0 h 392"/>
                <a:gd name="T10" fmla="*/ 166 w 404"/>
                <a:gd name="T11" fmla="*/ 24 h 392"/>
                <a:gd name="T12" fmla="*/ 90 w 404"/>
                <a:gd name="T13" fmla="*/ 24 h 392"/>
                <a:gd name="T14" fmla="*/ 90 w 404"/>
                <a:gd name="T15" fmla="*/ 0 h 392"/>
                <a:gd name="T16" fmla="*/ 20 w 404"/>
                <a:gd name="T17" fmla="*/ 0 h 392"/>
                <a:gd name="T18" fmla="*/ 20 w 404"/>
                <a:gd name="T19" fmla="*/ 24 h 392"/>
                <a:gd name="T20" fmla="*/ 0 w 404"/>
                <a:gd name="T21" fmla="*/ 24 h 392"/>
                <a:gd name="T22" fmla="*/ 0 w 404"/>
                <a:gd name="T23" fmla="*/ 60 h 392"/>
                <a:gd name="T24" fmla="*/ 166 w 404"/>
                <a:gd name="T25" fmla="*/ 60 h 392"/>
                <a:gd name="T26" fmla="*/ 166 w 404"/>
                <a:gd name="T27" fmla="*/ 157 h 392"/>
                <a:gd name="T28" fmla="*/ 0 w 404"/>
                <a:gd name="T29" fmla="*/ 157 h 392"/>
                <a:gd name="T30" fmla="*/ 0 w 404"/>
                <a:gd name="T31" fmla="*/ 191 h 392"/>
                <a:gd name="T32" fmla="*/ 166 w 404"/>
                <a:gd name="T33" fmla="*/ 191 h 392"/>
                <a:gd name="T34" fmla="*/ 166 w 404"/>
                <a:gd name="T35" fmla="*/ 356 h 392"/>
                <a:gd name="T36" fmla="*/ 0 w 404"/>
                <a:gd name="T37" fmla="*/ 356 h 392"/>
                <a:gd name="T38" fmla="*/ 0 w 404"/>
                <a:gd name="T39" fmla="*/ 392 h 392"/>
                <a:gd name="T40" fmla="*/ 404 w 404"/>
                <a:gd name="T41" fmla="*/ 392 h 392"/>
                <a:gd name="T42" fmla="*/ 404 w 404"/>
                <a:gd name="T43" fmla="*/ 356 h 392"/>
                <a:gd name="T44" fmla="*/ 236 w 404"/>
                <a:gd name="T45" fmla="*/ 356 h 392"/>
                <a:gd name="T46" fmla="*/ 236 w 404"/>
                <a:gd name="T47" fmla="*/ 191 h 392"/>
                <a:gd name="T48" fmla="*/ 404 w 404"/>
                <a:gd name="T49" fmla="*/ 191 h 392"/>
                <a:gd name="T50" fmla="*/ 404 w 404"/>
                <a:gd name="T51" fmla="*/ 157 h 392"/>
                <a:gd name="T52" fmla="*/ 236 w 404"/>
                <a:gd name="T53" fmla="*/ 157 h 392"/>
                <a:gd name="T54" fmla="*/ 236 w 404"/>
                <a:gd name="T55" fmla="*/ 60 h 392"/>
                <a:gd name="T56" fmla="*/ 404 w 404"/>
                <a:gd name="T57" fmla="*/ 6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4" h="392">
                  <a:moveTo>
                    <a:pt x="404" y="60"/>
                  </a:moveTo>
                  <a:lnTo>
                    <a:pt x="404" y="24"/>
                  </a:lnTo>
                  <a:lnTo>
                    <a:pt x="236" y="24"/>
                  </a:lnTo>
                  <a:lnTo>
                    <a:pt x="236" y="0"/>
                  </a:lnTo>
                  <a:lnTo>
                    <a:pt x="166" y="0"/>
                  </a:lnTo>
                  <a:lnTo>
                    <a:pt x="166" y="24"/>
                  </a:lnTo>
                  <a:lnTo>
                    <a:pt x="90" y="24"/>
                  </a:lnTo>
                  <a:lnTo>
                    <a:pt x="90" y="0"/>
                  </a:lnTo>
                  <a:lnTo>
                    <a:pt x="20" y="0"/>
                  </a:lnTo>
                  <a:lnTo>
                    <a:pt x="20" y="24"/>
                  </a:lnTo>
                  <a:lnTo>
                    <a:pt x="0" y="24"/>
                  </a:lnTo>
                  <a:lnTo>
                    <a:pt x="0" y="60"/>
                  </a:lnTo>
                  <a:lnTo>
                    <a:pt x="166" y="60"/>
                  </a:lnTo>
                  <a:lnTo>
                    <a:pt x="166" y="157"/>
                  </a:lnTo>
                  <a:lnTo>
                    <a:pt x="0" y="157"/>
                  </a:lnTo>
                  <a:lnTo>
                    <a:pt x="0" y="191"/>
                  </a:lnTo>
                  <a:lnTo>
                    <a:pt x="166" y="191"/>
                  </a:lnTo>
                  <a:lnTo>
                    <a:pt x="166" y="356"/>
                  </a:lnTo>
                  <a:lnTo>
                    <a:pt x="0" y="356"/>
                  </a:lnTo>
                  <a:lnTo>
                    <a:pt x="0" y="392"/>
                  </a:lnTo>
                  <a:lnTo>
                    <a:pt x="404" y="392"/>
                  </a:lnTo>
                  <a:lnTo>
                    <a:pt x="404" y="356"/>
                  </a:lnTo>
                  <a:lnTo>
                    <a:pt x="236" y="356"/>
                  </a:lnTo>
                  <a:lnTo>
                    <a:pt x="236" y="191"/>
                  </a:lnTo>
                  <a:lnTo>
                    <a:pt x="404" y="191"/>
                  </a:lnTo>
                  <a:lnTo>
                    <a:pt x="404" y="157"/>
                  </a:lnTo>
                  <a:lnTo>
                    <a:pt x="236" y="157"/>
                  </a:lnTo>
                  <a:lnTo>
                    <a:pt x="236" y="60"/>
                  </a:lnTo>
                  <a:lnTo>
                    <a:pt x="404" y="6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2" name="Freeform 49"/>
            <p:cNvSpPr/>
            <p:nvPr userDrawn="1"/>
          </p:nvSpPr>
          <p:spPr bwMode="auto">
            <a:xfrm>
              <a:off x="4974" y="1840"/>
              <a:ext cx="169" cy="395"/>
            </a:xfrm>
            <a:custGeom>
              <a:avLst/>
              <a:gdLst>
                <a:gd name="T0" fmla="*/ 169 w 169"/>
                <a:gd name="T1" fmla="*/ 60 h 395"/>
                <a:gd name="T2" fmla="*/ 169 w 169"/>
                <a:gd name="T3" fmla="*/ 30 h 395"/>
                <a:gd name="T4" fmla="*/ 127 w 169"/>
                <a:gd name="T5" fmla="*/ 30 h 395"/>
                <a:gd name="T6" fmla="*/ 127 w 169"/>
                <a:gd name="T7" fmla="*/ 0 h 395"/>
                <a:gd name="T8" fmla="*/ 68 w 169"/>
                <a:gd name="T9" fmla="*/ 0 h 395"/>
                <a:gd name="T10" fmla="*/ 68 w 169"/>
                <a:gd name="T11" fmla="*/ 30 h 395"/>
                <a:gd name="T12" fmla="*/ 46 w 169"/>
                <a:gd name="T13" fmla="*/ 30 h 395"/>
                <a:gd name="T14" fmla="*/ 46 w 169"/>
                <a:gd name="T15" fmla="*/ 6 h 395"/>
                <a:gd name="T16" fmla="*/ 0 w 169"/>
                <a:gd name="T17" fmla="*/ 6 h 395"/>
                <a:gd name="T18" fmla="*/ 0 w 169"/>
                <a:gd name="T19" fmla="*/ 30 h 395"/>
                <a:gd name="T20" fmla="*/ 0 w 169"/>
                <a:gd name="T21" fmla="*/ 34 h 395"/>
                <a:gd name="T22" fmla="*/ 0 w 169"/>
                <a:gd name="T23" fmla="*/ 60 h 395"/>
                <a:gd name="T24" fmla="*/ 68 w 169"/>
                <a:gd name="T25" fmla="*/ 60 h 395"/>
                <a:gd name="T26" fmla="*/ 68 w 169"/>
                <a:gd name="T27" fmla="*/ 159 h 395"/>
                <a:gd name="T28" fmla="*/ 0 w 169"/>
                <a:gd name="T29" fmla="*/ 159 h 395"/>
                <a:gd name="T30" fmla="*/ 0 w 169"/>
                <a:gd name="T31" fmla="*/ 195 h 395"/>
                <a:gd name="T32" fmla="*/ 68 w 169"/>
                <a:gd name="T33" fmla="*/ 195 h 395"/>
                <a:gd name="T34" fmla="*/ 68 w 169"/>
                <a:gd name="T35" fmla="*/ 395 h 395"/>
                <a:gd name="T36" fmla="*/ 127 w 169"/>
                <a:gd name="T37" fmla="*/ 395 h 395"/>
                <a:gd name="T38" fmla="*/ 127 w 169"/>
                <a:gd name="T39" fmla="*/ 195 h 395"/>
                <a:gd name="T40" fmla="*/ 169 w 169"/>
                <a:gd name="T41" fmla="*/ 195 h 395"/>
                <a:gd name="T42" fmla="*/ 169 w 169"/>
                <a:gd name="T43" fmla="*/ 159 h 395"/>
                <a:gd name="T44" fmla="*/ 127 w 169"/>
                <a:gd name="T45" fmla="*/ 159 h 395"/>
                <a:gd name="T46" fmla="*/ 127 w 169"/>
                <a:gd name="T47" fmla="*/ 60 h 395"/>
                <a:gd name="T48" fmla="*/ 169 w 169"/>
                <a:gd name="T49" fmla="*/ 6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395">
                  <a:moveTo>
                    <a:pt x="169" y="60"/>
                  </a:moveTo>
                  <a:lnTo>
                    <a:pt x="169" y="30"/>
                  </a:lnTo>
                  <a:lnTo>
                    <a:pt x="127" y="30"/>
                  </a:lnTo>
                  <a:lnTo>
                    <a:pt x="127" y="0"/>
                  </a:lnTo>
                  <a:lnTo>
                    <a:pt x="68" y="0"/>
                  </a:lnTo>
                  <a:lnTo>
                    <a:pt x="68" y="30"/>
                  </a:lnTo>
                  <a:lnTo>
                    <a:pt x="46" y="30"/>
                  </a:lnTo>
                  <a:lnTo>
                    <a:pt x="46" y="6"/>
                  </a:lnTo>
                  <a:lnTo>
                    <a:pt x="0" y="6"/>
                  </a:lnTo>
                  <a:lnTo>
                    <a:pt x="0" y="30"/>
                  </a:lnTo>
                  <a:lnTo>
                    <a:pt x="0" y="34"/>
                  </a:lnTo>
                  <a:lnTo>
                    <a:pt x="0" y="60"/>
                  </a:lnTo>
                  <a:lnTo>
                    <a:pt x="68" y="60"/>
                  </a:lnTo>
                  <a:lnTo>
                    <a:pt x="68" y="159"/>
                  </a:lnTo>
                  <a:lnTo>
                    <a:pt x="0" y="159"/>
                  </a:lnTo>
                  <a:lnTo>
                    <a:pt x="0" y="195"/>
                  </a:lnTo>
                  <a:lnTo>
                    <a:pt x="68" y="195"/>
                  </a:lnTo>
                  <a:lnTo>
                    <a:pt x="68" y="395"/>
                  </a:lnTo>
                  <a:lnTo>
                    <a:pt x="127" y="395"/>
                  </a:lnTo>
                  <a:lnTo>
                    <a:pt x="127" y="195"/>
                  </a:lnTo>
                  <a:lnTo>
                    <a:pt x="169" y="195"/>
                  </a:lnTo>
                  <a:lnTo>
                    <a:pt x="169" y="159"/>
                  </a:lnTo>
                  <a:lnTo>
                    <a:pt x="127" y="159"/>
                  </a:lnTo>
                  <a:lnTo>
                    <a:pt x="127" y="60"/>
                  </a:lnTo>
                  <a:lnTo>
                    <a:pt x="169" y="6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3" name="Freeform 50"/>
            <p:cNvSpPr/>
            <p:nvPr userDrawn="1"/>
          </p:nvSpPr>
          <p:spPr bwMode="auto">
            <a:xfrm>
              <a:off x="5149" y="1840"/>
              <a:ext cx="262" cy="395"/>
            </a:xfrm>
            <a:custGeom>
              <a:avLst/>
              <a:gdLst>
                <a:gd name="T0" fmla="*/ 86 w 262"/>
                <a:gd name="T1" fmla="*/ 24 h 395"/>
                <a:gd name="T2" fmla="*/ 94 w 262"/>
                <a:gd name="T3" fmla="*/ 0 h 395"/>
                <a:gd name="T4" fmla="*/ 32 w 262"/>
                <a:gd name="T5" fmla="*/ 0 h 395"/>
                <a:gd name="T6" fmla="*/ 22 w 262"/>
                <a:gd name="T7" fmla="*/ 24 h 395"/>
                <a:gd name="T8" fmla="*/ 22 w 262"/>
                <a:gd name="T9" fmla="*/ 24 h 395"/>
                <a:gd name="T10" fmla="*/ 22 w 262"/>
                <a:gd name="T11" fmla="*/ 24 h 395"/>
                <a:gd name="T12" fmla="*/ 0 w 262"/>
                <a:gd name="T13" fmla="*/ 74 h 395"/>
                <a:gd name="T14" fmla="*/ 64 w 262"/>
                <a:gd name="T15" fmla="*/ 74 h 395"/>
                <a:gd name="T16" fmla="*/ 70 w 262"/>
                <a:gd name="T17" fmla="*/ 60 h 395"/>
                <a:gd name="T18" fmla="*/ 192 w 262"/>
                <a:gd name="T19" fmla="*/ 60 h 395"/>
                <a:gd name="T20" fmla="*/ 192 w 262"/>
                <a:gd name="T21" fmla="*/ 360 h 395"/>
                <a:gd name="T22" fmla="*/ 142 w 262"/>
                <a:gd name="T23" fmla="*/ 360 h 395"/>
                <a:gd name="T24" fmla="*/ 142 w 262"/>
                <a:gd name="T25" fmla="*/ 395 h 395"/>
                <a:gd name="T26" fmla="*/ 236 w 262"/>
                <a:gd name="T27" fmla="*/ 395 h 395"/>
                <a:gd name="T28" fmla="*/ 236 w 262"/>
                <a:gd name="T29" fmla="*/ 395 h 395"/>
                <a:gd name="T30" fmla="*/ 242 w 262"/>
                <a:gd name="T31" fmla="*/ 392 h 395"/>
                <a:gd name="T32" fmla="*/ 248 w 262"/>
                <a:gd name="T33" fmla="*/ 388 h 395"/>
                <a:gd name="T34" fmla="*/ 256 w 262"/>
                <a:gd name="T35" fmla="*/ 376 h 395"/>
                <a:gd name="T36" fmla="*/ 260 w 262"/>
                <a:gd name="T37" fmla="*/ 366 h 395"/>
                <a:gd name="T38" fmla="*/ 262 w 262"/>
                <a:gd name="T39" fmla="*/ 360 h 395"/>
                <a:gd name="T40" fmla="*/ 262 w 262"/>
                <a:gd name="T41" fmla="*/ 60 h 395"/>
                <a:gd name="T42" fmla="*/ 262 w 262"/>
                <a:gd name="T43" fmla="*/ 28 h 395"/>
                <a:gd name="T44" fmla="*/ 262 w 262"/>
                <a:gd name="T45" fmla="*/ 24 h 395"/>
                <a:gd name="T46" fmla="*/ 86 w 262"/>
                <a:gd name="T47" fmla="*/ 2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2" h="395">
                  <a:moveTo>
                    <a:pt x="86" y="24"/>
                  </a:moveTo>
                  <a:lnTo>
                    <a:pt x="94" y="0"/>
                  </a:lnTo>
                  <a:lnTo>
                    <a:pt x="32" y="0"/>
                  </a:lnTo>
                  <a:lnTo>
                    <a:pt x="22" y="24"/>
                  </a:lnTo>
                  <a:lnTo>
                    <a:pt x="22" y="24"/>
                  </a:lnTo>
                  <a:lnTo>
                    <a:pt x="22" y="24"/>
                  </a:lnTo>
                  <a:lnTo>
                    <a:pt x="0" y="74"/>
                  </a:lnTo>
                  <a:lnTo>
                    <a:pt x="64" y="74"/>
                  </a:lnTo>
                  <a:lnTo>
                    <a:pt x="70" y="60"/>
                  </a:lnTo>
                  <a:lnTo>
                    <a:pt x="192" y="60"/>
                  </a:lnTo>
                  <a:lnTo>
                    <a:pt x="192" y="360"/>
                  </a:lnTo>
                  <a:lnTo>
                    <a:pt x="142" y="360"/>
                  </a:lnTo>
                  <a:lnTo>
                    <a:pt x="142" y="395"/>
                  </a:lnTo>
                  <a:lnTo>
                    <a:pt x="236" y="395"/>
                  </a:lnTo>
                  <a:lnTo>
                    <a:pt x="236" y="395"/>
                  </a:lnTo>
                  <a:lnTo>
                    <a:pt x="242" y="392"/>
                  </a:lnTo>
                  <a:lnTo>
                    <a:pt x="248" y="388"/>
                  </a:lnTo>
                  <a:lnTo>
                    <a:pt x="256" y="376"/>
                  </a:lnTo>
                  <a:lnTo>
                    <a:pt x="260" y="366"/>
                  </a:lnTo>
                  <a:lnTo>
                    <a:pt x="262" y="360"/>
                  </a:lnTo>
                  <a:lnTo>
                    <a:pt x="262" y="60"/>
                  </a:lnTo>
                  <a:lnTo>
                    <a:pt x="262" y="28"/>
                  </a:lnTo>
                  <a:lnTo>
                    <a:pt x="262" y="24"/>
                  </a:lnTo>
                  <a:lnTo>
                    <a:pt x="86" y="24"/>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4" name="Freeform 51"/>
            <p:cNvSpPr/>
            <p:nvPr userDrawn="1"/>
          </p:nvSpPr>
          <p:spPr bwMode="auto">
            <a:xfrm>
              <a:off x="2676" y="2037"/>
              <a:ext cx="338" cy="248"/>
            </a:xfrm>
            <a:custGeom>
              <a:avLst/>
              <a:gdLst>
                <a:gd name="T0" fmla="*/ 44 w 338"/>
                <a:gd name="T1" fmla="*/ 248 h 248"/>
                <a:gd name="T2" fmla="*/ 44 w 338"/>
                <a:gd name="T3" fmla="*/ 248 h 248"/>
                <a:gd name="T4" fmla="*/ 124 w 338"/>
                <a:gd name="T5" fmla="*/ 246 h 248"/>
                <a:gd name="T6" fmla="*/ 204 w 338"/>
                <a:gd name="T7" fmla="*/ 246 h 248"/>
                <a:gd name="T8" fmla="*/ 204 w 338"/>
                <a:gd name="T9" fmla="*/ 246 h 248"/>
                <a:gd name="T10" fmla="*/ 226 w 338"/>
                <a:gd name="T11" fmla="*/ 246 h 248"/>
                <a:gd name="T12" fmla="*/ 244 w 338"/>
                <a:gd name="T13" fmla="*/ 242 h 248"/>
                <a:gd name="T14" fmla="*/ 262 w 338"/>
                <a:gd name="T15" fmla="*/ 234 h 248"/>
                <a:gd name="T16" fmla="*/ 276 w 338"/>
                <a:gd name="T17" fmla="*/ 226 h 248"/>
                <a:gd name="T18" fmla="*/ 288 w 338"/>
                <a:gd name="T19" fmla="*/ 212 h 248"/>
                <a:gd name="T20" fmla="*/ 298 w 338"/>
                <a:gd name="T21" fmla="*/ 198 h 248"/>
                <a:gd name="T22" fmla="*/ 304 w 338"/>
                <a:gd name="T23" fmla="*/ 181 h 248"/>
                <a:gd name="T24" fmla="*/ 310 w 338"/>
                <a:gd name="T25" fmla="*/ 159 h 248"/>
                <a:gd name="T26" fmla="*/ 310 w 338"/>
                <a:gd name="T27" fmla="*/ 159 h 248"/>
                <a:gd name="T28" fmla="*/ 338 w 338"/>
                <a:gd name="T29" fmla="*/ 6 h 248"/>
                <a:gd name="T30" fmla="*/ 338 w 338"/>
                <a:gd name="T31" fmla="*/ 6 h 248"/>
                <a:gd name="T32" fmla="*/ 284 w 338"/>
                <a:gd name="T33" fmla="*/ 2 h 248"/>
                <a:gd name="T34" fmla="*/ 232 w 338"/>
                <a:gd name="T35" fmla="*/ 0 h 248"/>
                <a:gd name="T36" fmla="*/ 232 w 338"/>
                <a:gd name="T37" fmla="*/ 0 h 248"/>
                <a:gd name="T38" fmla="*/ 168 w 338"/>
                <a:gd name="T39" fmla="*/ 0 h 248"/>
                <a:gd name="T40" fmla="*/ 120 w 338"/>
                <a:gd name="T41" fmla="*/ 0 h 248"/>
                <a:gd name="T42" fmla="*/ 102 w 338"/>
                <a:gd name="T43" fmla="*/ 0 h 248"/>
                <a:gd name="T44" fmla="*/ 86 w 338"/>
                <a:gd name="T45" fmla="*/ 4 h 248"/>
                <a:gd name="T46" fmla="*/ 72 w 338"/>
                <a:gd name="T47" fmla="*/ 8 h 248"/>
                <a:gd name="T48" fmla="*/ 60 w 338"/>
                <a:gd name="T49" fmla="*/ 14 h 248"/>
                <a:gd name="T50" fmla="*/ 50 w 338"/>
                <a:gd name="T51" fmla="*/ 22 h 248"/>
                <a:gd name="T52" fmla="*/ 42 w 338"/>
                <a:gd name="T53" fmla="*/ 36 h 248"/>
                <a:gd name="T54" fmla="*/ 34 w 338"/>
                <a:gd name="T55" fmla="*/ 50 h 248"/>
                <a:gd name="T56" fmla="*/ 28 w 338"/>
                <a:gd name="T57" fmla="*/ 69 h 248"/>
                <a:gd name="T58" fmla="*/ 22 w 338"/>
                <a:gd name="T59" fmla="*/ 93 h 248"/>
                <a:gd name="T60" fmla="*/ 16 w 338"/>
                <a:gd name="T61" fmla="*/ 123 h 248"/>
                <a:gd name="T62" fmla="*/ 2 w 338"/>
                <a:gd name="T63" fmla="*/ 196 h 248"/>
                <a:gd name="T64" fmla="*/ 2 w 338"/>
                <a:gd name="T65" fmla="*/ 196 h 248"/>
                <a:gd name="T66" fmla="*/ 0 w 338"/>
                <a:gd name="T67" fmla="*/ 210 h 248"/>
                <a:gd name="T68" fmla="*/ 0 w 338"/>
                <a:gd name="T69" fmla="*/ 220 h 248"/>
                <a:gd name="T70" fmla="*/ 2 w 338"/>
                <a:gd name="T71" fmla="*/ 230 h 248"/>
                <a:gd name="T72" fmla="*/ 6 w 338"/>
                <a:gd name="T73" fmla="*/ 238 h 248"/>
                <a:gd name="T74" fmla="*/ 12 w 338"/>
                <a:gd name="T75" fmla="*/ 242 h 248"/>
                <a:gd name="T76" fmla="*/ 20 w 338"/>
                <a:gd name="T77" fmla="*/ 246 h 248"/>
                <a:gd name="T78" fmla="*/ 30 w 338"/>
                <a:gd name="T79" fmla="*/ 248 h 248"/>
                <a:gd name="T80" fmla="*/ 44 w 338"/>
                <a:gd name="T81" fmla="*/ 248 h 248"/>
                <a:gd name="T82" fmla="*/ 44 w 338"/>
                <a:gd name="T83"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 h="248">
                  <a:moveTo>
                    <a:pt x="44" y="248"/>
                  </a:moveTo>
                  <a:lnTo>
                    <a:pt x="44" y="248"/>
                  </a:lnTo>
                  <a:lnTo>
                    <a:pt x="124" y="246"/>
                  </a:lnTo>
                  <a:lnTo>
                    <a:pt x="204" y="246"/>
                  </a:lnTo>
                  <a:lnTo>
                    <a:pt x="204" y="246"/>
                  </a:lnTo>
                  <a:lnTo>
                    <a:pt x="226" y="246"/>
                  </a:lnTo>
                  <a:lnTo>
                    <a:pt x="244" y="242"/>
                  </a:lnTo>
                  <a:lnTo>
                    <a:pt x="262" y="234"/>
                  </a:lnTo>
                  <a:lnTo>
                    <a:pt x="276" y="226"/>
                  </a:lnTo>
                  <a:lnTo>
                    <a:pt x="288" y="212"/>
                  </a:lnTo>
                  <a:lnTo>
                    <a:pt x="298" y="198"/>
                  </a:lnTo>
                  <a:lnTo>
                    <a:pt x="304" y="181"/>
                  </a:lnTo>
                  <a:lnTo>
                    <a:pt x="310" y="159"/>
                  </a:lnTo>
                  <a:lnTo>
                    <a:pt x="310" y="159"/>
                  </a:lnTo>
                  <a:lnTo>
                    <a:pt x="338" y="6"/>
                  </a:lnTo>
                  <a:lnTo>
                    <a:pt x="338" y="6"/>
                  </a:lnTo>
                  <a:lnTo>
                    <a:pt x="284" y="2"/>
                  </a:lnTo>
                  <a:lnTo>
                    <a:pt x="232" y="0"/>
                  </a:lnTo>
                  <a:lnTo>
                    <a:pt x="232" y="0"/>
                  </a:lnTo>
                  <a:lnTo>
                    <a:pt x="168" y="0"/>
                  </a:lnTo>
                  <a:lnTo>
                    <a:pt x="120" y="0"/>
                  </a:lnTo>
                  <a:lnTo>
                    <a:pt x="102" y="0"/>
                  </a:lnTo>
                  <a:lnTo>
                    <a:pt x="86" y="4"/>
                  </a:lnTo>
                  <a:lnTo>
                    <a:pt x="72" y="8"/>
                  </a:lnTo>
                  <a:lnTo>
                    <a:pt x="60" y="14"/>
                  </a:lnTo>
                  <a:lnTo>
                    <a:pt x="50" y="22"/>
                  </a:lnTo>
                  <a:lnTo>
                    <a:pt x="42" y="36"/>
                  </a:lnTo>
                  <a:lnTo>
                    <a:pt x="34" y="50"/>
                  </a:lnTo>
                  <a:lnTo>
                    <a:pt x="28" y="69"/>
                  </a:lnTo>
                  <a:lnTo>
                    <a:pt x="22" y="93"/>
                  </a:lnTo>
                  <a:lnTo>
                    <a:pt x="16" y="123"/>
                  </a:lnTo>
                  <a:lnTo>
                    <a:pt x="2" y="196"/>
                  </a:lnTo>
                  <a:lnTo>
                    <a:pt x="2" y="196"/>
                  </a:lnTo>
                  <a:lnTo>
                    <a:pt x="0" y="210"/>
                  </a:lnTo>
                  <a:lnTo>
                    <a:pt x="0" y="220"/>
                  </a:lnTo>
                  <a:lnTo>
                    <a:pt x="2" y="230"/>
                  </a:lnTo>
                  <a:lnTo>
                    <a:pt x="6" y="238"/>
                  </a:lnTo>
                  <a:lnTo>
                    <a:pt x="12" y="242"/>
                  </a:lnTo>
                  <a:lnTo>
                    <a:pt x="20" y="246"/>
                  </a:lnTo>
                  <a:lnTo>
                    <a:pt x="30" y="248"/>
                  </a:lnTo>
                  <a:lnTo>
                    <a:pt x="44" y="248"/>
                  </a:lnTo>
                  <a:lnTo>
                    <a:pt x="44" y="248"/>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5" name="Freeform 52"/>
            <p:cNvSpPr/>
            <p:nvPr userDrawn="1"/>
          </p:nvSpPr>
          <p:spPr bwMode="auto">
            <a:xfrm>
              <a:off x="3014" y="2041"/>
              <a:ext cx="0" cy="2"/>
            </a:xfrm>
            <a:custGeom>
              <a:avLst/>
              <a:gdLst>
                <a:gd name="T0" fmla="*/ 0 h 2"/>
                <a:gd name="T1" fmla="*/ 0 h 2"/>
                <a:gd name="T2" fmla="*/ 2 h 2"/>
                <a:gd name="T3" fmla="*/ 2 h 2"/>
                <a:gd name="T4" fmla="*/ 2 h 2"/>
                <a:gd name="T5" fmla="*/ 2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2"/>
                  </a:lnTo>
                  <a:lnTo>
                    <a:pt x="0" y="2"/>
                  </a:lnTo>
                  <a:lnTo>
                    <a:pt x="0" y="2"/>
                  </a:lnTo>
                  <a:lnTo>
                    <a:pt x="0" y="2"/>
                  </a:lnTo>
                  <a:lnTo>
                    <a:pt x="0" y="0"/>
                  </a:lnTo>
                  <a:lnTo>
                    <a:pt x="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36" name="Freeform 53"/>
            <p:cNvSpPr/>
            <p:nvPr userDrawn="1"/>
          </p:nvSpPr>
          <p:spPr bwMode="auto">
            <a:xfrm>
              <a:off x="2235" y="1723"/>
              <a:ext cx="1210" cy="874"/>
            </a:xfrm>
            <a:custGeom>
              <a:avLst/>
              <a:gdLst>
                <a:gd name="T0" fmla="*/ 1107 w 1210"/>
                <a:gd name="T1" fmla="*/ 2 h 874"/>
                <a:gd name="T2" fmla="*/ 787 w 1210"/>
                <a:gd name="T3" fmla="*/ 2 h 874"/>
                <a:gd name="T4" fmla="*/ 787 w 1210"/>
                <a:gd name="T5" fmla="*/ 0 h 874"/>
                <a:gd name="T6" fmla="*/ 431 w 1210"/>
                <a:gd name="T7" fmla="*/ 2 h 874"/>
                <a:gd name="T8" fmla="*/ 342 w 1210"/>
                <a:gd name="T9" fmla="*/ 12 h 874"/>
                <a:gd name="T10" fmla="*/ 266 w 1210"/>
                <a:gd name="T11" fmla="*/ 42 h 874"/>
                <a:gd name="T12" fmla="*/ 202 w 1210"/>
                <a:gd name="T13" fmla="*/ 89 h 874"/>
                <a:gd name="T14" fmla="*/ 154 w 1210"/>
                <a:gd name="T15" fmla="*/ 153 h 874"/>
                <a:gd name="T16" fmla="*/ 120 w 1210"/>
                <a:gd name="T17" fmla="*/ 232 h 874"/>
                <a:gd name="T18" fmla="*/ 92 w 1210"/>
                <a:gd name="T19" fmla="*/ 375 h 874"/>
                <a:gd name="T20" fmla="*/ 0 w 1210"/>
                <a:gd name="T21" fmla="*/ 872 h 874"/>
                <a:gd name="T22" fmla="*/ 158 w 1210"/>
                <a:gd name="T23" fmla="*/ 874 h 874"/>
                <a:gd name="T24" fmla="*/ 224 w 1210"/>
                <a:gd name="T25" fmla="*/ 872 h 874"/>
                <a:gd name="T26" fmla="*/ 280 w 1210"/>
                <a:gd name="T27" fmla="*/ 522 h 874"/>
                <a:gd name="T28" fmla="*/ 320 w 1210"/>
                <a:gd name="T29" fmla="*/ 320 h 874"/>
                <a:gd name="T30" fmla="*/ 338 w 1210"/>
                <a:gd name="T31" fmla="*/ 274 h 874"/>
                <a:gd name="T32" fmla="*/ 364 w 1210"/>
                <a:gd name="T33" fmla="*/ 236 h 874"/>
                <a:gd name="T34" fmla="*/ 398 w 1210"/>
                <a:gd name="T35" fmla="*/ 207 h 874"/>
                <a:gd name="T36" fmla="*/ 441 w 1210"/>
                <a:gd name="T37" fmla="*/ 189 h 874"/>
                <a:gd name="T38" fmla="*/ 491 w 1210"/>
                <a:gd name="T39" fmla="*/ 183 h 874"/>
                <a:gd name="T40" fmla="*/ 703 w 1210"/>
                <a:gd name="T41" fmla="*/ 179 h 874"/>
                <a:gd name="T42" fmla="*/ 927 w 1210"/>
                <a:gd name="T43" fmla="*/ 181 h 874"/>
                <a:gd name="T44" fmla="*/ 951 w 1210"/>
                <a:gd name="T45" fmla="*/ 189 h 874"/>
                <a:gd name="T46" fmla="*/ 955 w 1210"/>
                <a:gd name="T47" fmla="*/ 213 h 874"/>
                <a:gd name="T48" fmla="*/ 939 w 1210"/>
                <a:gd name="T49" fmla="*/ 304 h 874"/>
                <a:gd name="T50" fmla="*/ 897 w 1210"/>
                <a:gd name="T51" fmla="*/ 542 h 874"/>
                <a:gd name="T52" fmla="*/ 881 w 1210"/>
                <a:gd name="T53" fmla="*/ 588 h 874"/>
                <a:gd name="T54" fmla="*/ 857 w 1210"/>
                <a:gd name="T55" fmla="*/ 628 h 874"/>
                <a:gd name="T56" fmla="*/ 823 w 1210"/>
                <a:gd name="T57" fmla="*/ 657 h 874"/>
                <a:gd name="T58" fmla="*/ 781 w 1210"/>
                <a:gd name="T59" fmla="*/ 679 h 874"/>
                <a:gd name="T60" fmla="*/ 733 w 1210"/>
                <a:gd name="T61" fmla="*/ 691 h 874"/>
                <a:gd name="T62" fmla="*/ 633 w 1210"/>
                <a:gd name="T63" fmla="*/ 693 h 874"/>
                <a:gd name="T64" fmla="*/ 633 w 1210"/>
                <a:gd name="T65" fmla="*/ 693 h 874"/>
                <a:gd name="T66" fmla="*/ 509 w 1210"/>
                <a:gd name="T67" fmla="*/ 693 h 874"/>
                <a:gd name="T68" fmla="*/ 423 w 1210"/>
                <a:gd name="T69" fmla="*/ 872 h 874"/>
                <a:gd name="T70" fmla="*/ 437 w 1210"/>
                <a:gd name="T71" fmla="*/ 872 h 874"/>
                <a:gd name="T72" fmla="*/ 633 w 1210"/>
                <a:gd name="T73" fmla="*/ 872 h 874"/>
                <a:gd name="T74" fmla="*/ 781 w 1210"/>
                <a:gd name="T75" fmla="*/ 872 h 874"/>
                <a:gd name="T76" fmla="*/ 871 w 1210"/>
                <a:gd name="T77" fmla="*/ 860 h 874"/>
                <a:gd name="T78" fmla="*/ 949 w 1210"/>
                <a:gd name="T79" fmla="*/ 830 h 874"/>
                <a:gd name="T80" fmla="*/ 1013 w 1210"/>
                <a:gd name="T81" fmla="*/ 781 h 874"/>
                <a:gd name="T82" fmla="*/ 1061 w 1210"/>
                <a:gd name="T83" fmla="*/ 715 h 874"/>
                <a:gd name="T84" fmla="*/ 1095 w 1210"/>
                <a:gd name="T85" fmla="*/ 632 h 874"/>
                <a:gd name="T86" fmla="*/ 1149 w 1210"/>
                <a:gd name="T87" fmla="*/ 334 h 874"/>
                <a:gd name="T88" fmla="*/ 1199 w 1210"/>
                <a:gd name="T89" fmla="*/ 6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0" h="874">
                  <a:moveTo>
                    <a:pt x="1210" y="0"/>
                  </a:moveTo>
                  <a:lnTo>
                    <a:pt x="1107" y="0"/>
                  </a:lnTo>
                  <a:lnTo>
                    <a:pt x="1107" y="2"/>
                  </a:lnTo>
                  <a:lnTo>
                    <a:pt x="1107" y="2"/>
                  </a:lnTo>
                  <a:lnTo>
                    <a:pt x="947" y="2"/>
                  </a:lnTo>
                  <a:lnTo>
                    <a:pt x="787" y="2"/>
                  </a:lnTo>
                  <a:lnTo>
                    <a:pt x="787" y="2"/>
                  </a:lnTo>
                  <a:lnTo>
                    <a:pt x="787" y="0"/>
                  </a:lnTo>
                  <a:lnTo>
                    <a:pt x="787" y="0"/>
                  </a:lnTo>
                  <a:lnTo>
                    <a:pt x="609" y="0"/>
                  </a:lnTo>
                  <a:lnTo>
                    <a:pt x="431" y="2"/>
                  </a:lnTo>
                  <a:lnTo>
                    <a:pt x="431" y="2"/>
                  </a:lnTo>
                  <a:lnTo>
                    <a:pt x="400" y="2"/>
                  </a:lnTo>
                  <a:lnTo>
                    <a:pt x="372" y="6"/>
                  </a:lnTo>
                  <a:lnTo>
                    <a:pt x="342" y="12"/>
                  </a:lnTo>
                  <a:lnTo>
                    <a:pt x="316" y="20"/>
                  </a:lnTo>
                  <a:lnTo>
                    <a:pt x="290" y="30"/>
                  </a:lnTo>
                  <a:lnTo>
                    <a:pt x="266" y="42"/>
                  </a:lnTo>
                  <a:lnTo>
                    <a:pt x="244" y="56"/>
                  </a:lnTo>
                  <a:lnTo>
                    <a:pt x="222" y="72"/>
                  </a:lnTo>
                  <a:lnTo>
                    <a:pt x="202" y="89"/>
                  </a:lnTo>
                  <a:lnTo>
                    <a:pt x="184" y="109"/>
                  </a:lnTo>
                  <a:lnTo>
                    <a:pt x="168" y="131"/>
                  </a:lnTo>
                  <a:lnTo>
                    <a:pt x="154" y="153"/>
                  </a:lnTo>
                  <a:lnTo>
                    <a:pt x="140" y="179"/>
                  </a:lnTo>
                  <a:lnTo>
                    <a:pt x="130" y="205"/>
                  </a:lnTo>
                  <a:lnTo>
                    <a:pt x="120" y="232"/>
                  </a:lnTo>
                  <a:lnTo>
                    <a:pt x="114" y="262"/>
                  </a:lnTo>
                  <a:lnTo>
                    <a:pt x="114" y="262"/>
                  </a:lnTo>
                  <a:lnTo>
                    <a:pt x="92" y="375"/>
                  </a:lnTo>
                  <a:lnTo>
                    <a:pt x="72" y="491"/>
                  </a:lnTo>
                  <a:lnTo>
                    <a:pt x="32" y="721"/>
                  </a:lnTo>
                  <a:lnTo>
                    <a:pt x="0" y="872"/>
                  </a:lnTo>
                  <a:lnTo>
                    <a:pt x="116" y="872"/>
                  </a:lnTo>
                  <a:lnTo>
                    <a:pt x="116" y="872"/>
                  </a:lnTo>
                  <a:lnTo>
                    <a:pt x="158" y="874"/>
                  </a:lnTo>
                  <a:lnTo>
                    <a:pt x="158" y="874"/>
                  </a:lnTo>
                  <a:lnTo>
                    <a:pt x="176" y="872"/>
                  </a:lnTo>
                  <a:lnTo>
                    <a:pt x="224" y="872"/>
                  </a:lnTo>
                  <a:lnTo>
                    <a:pt x="248" y="709"/>
                  </a:lnTo>
                  <a:lnTo>
                    <a:pt x="248" y="709"/>
                  </a:lnTo>
                  <a:lnTo>
                    <a:pt x="280" y="522"/>
                  </a:lnTo>
                  <a:lnTo>
                    <a:pt x="316" y="338"/>
                  </a:lnTo>
                  <a:lnTo>
                    <a:pt x="316" y="338"/>
                  </a:lnTo>
                  <a:lnTo>
                    <a:pt x="320" y="320"/>
                  </a:lnTo>
                  <a:lnTo>
                    <a:pt x="324" y="304"/>
                  </a:lnTo>
                  <a:lnTo>
                    <a:pt x="330" y="288"/>
                  </a:lnTo>
                  <a:lnTo>
                    <a:pt x="338" y="274"/>
                  </a:lnTo>
                  <a:lnTo>
                    <a:pt x="346" y="260"/>
                  </a:lnTo>
                  <a:lnTo>
                    <a:pt x="354" y="246"/>
                  </a:lnTo>
                  <a:lnTo>
                    <a:pt x="364" y="236"/>
                  </a:lnTo>
                  <a:lnTo>
                    <a:pt x="374" y="224"/>
                  </a:lnTo>
                  <a:lnTo>
                    <a:pt x="386" y="215"/>
                  </a:lnTo>
                  <a:lnTo>
                    <a:pt x="398" y="207"/>
                  </a:lnTo>
                  <a:lnTo>
                    <a:pt x="413" y="201"/>
                  </a:lnTo>
                  <a:lnTo>
                    <a:pt x="427" y="195"/>
                  </a:lnTo>
                  <a:lnTo>
                    <a:pt x="441" y="189"/>
                  </a:lnTo>
                  <a:lnTo>
                    <a:pt x="457" y="185"/>
                  </a:lnTo>
                  <a:lnTo>
                    <a:pt x="473" y="183"/>
                  </a:lnTo>
                  <a:lnTo>
                    <a:pt x="491" y="183"/>
                  </a:lnTo>
                  <a:lnTo>
                    <a:pt x="491" y="183"/>
                  </a:lnTo>
                  <a:lnTo>
                    <a:pt x="597" y="181"/>
                  </a:lnTo>
                  <a:lnTo>
                    <a:pt x="703" y="179"/>
                  </a:lnTo>
                  <a:lnTo>
                    <a:pt x="917" y="181"/>
                  </a:lnTo>
                  <a:lnTo>
                    <a:pt x="917" y="181"/>
                  </a:lnTo>
                  <a:lnTo>
                    <a:pt x="927" y="181"/>
                  </a:lnTo>
                  <a:lnTo>
                    <a:pt x="937" y="183"/>
                  </a:lnTo>
                  <a:lnTo>
                    <a:pt x="945" y="185"/>
                  </a:lnTo>
                  <a:lnTo>
                    <a:pt x="951" y="189"/>
                  </a:lnTo>
                  <a:lnTo>
                    <a:pt x="953" y="195"/>
                  </a:lnTo>
                  <a:lnTo>
                    <a:pt x="955" y="203"/>
                  </a:lnTo>
                  <a:lnTo>
                    <a:pt x="955" y="213"/>
                  </a:lnTo>
                  <a:lnTo>
                    <a:pt x="953" y="224"/>
                  </a:lnTo>
                  <a:lnTo>
                    <a:pt x="953" y="224"/>
                  </a:lnTo>
                  <a:lnTo>
                    <a:pt x="939" y="304"/>
                  </a:lnTo>
                  <a:lnTo>
                    <a:pt x="925" y="383"/>
                  </a:lnTo>
                  <a:lnTo>
                    <a:pt x="897" y="542"/>
                  </a:lnTo>
                  <a:lnTo>
                    <a:pt x="897" y="542"/>
                  </a:lnTo>
                  <a:lnTo>
                    <a:pt x="893" y="558"/>
                  </a:lnTo>
                  <a:lnTo>
                    <a:pt x="889" y="574"/>
                  </a:lnTo>
                  <a:lnTo>
                    <a:pt x="881" y="588"/>
                  </a:lnTo>
                  <a:lnTo>
                    <a:pt x="875" y="602"/>
                  </a:lnTo>
                  <a:lnTo>
                    <a:pt x="867" y="616"/>
                  </a:lnTo>
                  <a:lnTo>
                    <a:pt x="857" y="628"/>
                  </a:lnTo>
                  <a:lnTo>
                    <a:pt x="845" y="640"/>
                  </a:lnTo>
                  <a:lnTo>
                    <a:pt x="835" y="650"/>
                  </a:lnTo>
                  <a:lnTo>
                    <a:pt x="823" y="657"/>
                  </a:lnTo>
                  <a:lnTo>
                    <a:pt x="809" y="667"/>
                  </a:lnTo>
                  <a:lnTo>
                    <a:pt x="795" y="673"/>
                  </a:lnTo>
                  <a:lnTo>
                    <a:pt x="781" y="679"/>
                  </a:lnTo>
                  <a:lnTo>
                    <a:pt x="765" y="685"/>
                  </a:lnTo>
                  <a:lnTo>
                    <a:pt x="749" y="689"/>
                  </a:lnTo>
                  <a:lnTo>
                    <a:pt x="733" y="691"/>
                  </a:lnTo>
                  <a:lnTo>
                    <a:pt x="717" y="691"/>
                  </a:lnTo>
                  <a:lnTo>
                    <a:pt x="717" y="691"/>
                  </a:lnTo>
                  <a:lnTo>
                    <a:pt x="633" y="693"/>
                  </a:lnTo>
                  <a:lnTo>
                    <a:pt x="633" y="693"/>
                  </a:lnTo>
                  <a:lnTo>
                    <a:pt x="633" y="693"/>
                  </a:lnTo>
                  <a:lnTo>
                    <a:pt x="633" y="693"/>
                  </a:lnTo>
                  <a:lnTo>
                    <a:pt x="551" y="693"/>
                  </a:lnTo>
                  <a:lnTo>
                    <a:pt x="551" y="693"/>
                  </a:lnTo>
                  <a:lnTo>
                    <a:pt x="509" y="693"/>
                  </a:lnTo>
                  <a:lnTo>
                    <a:pt x="425" y="693"/>
                  </a:lnTo>
                  <a:lnTo>
                    <a:pt x="380" y="872"/>
                  </a:lnTo>
                  <a:lnTo>
                    <a:pt x="423" y="872"/>
                  </a:lnTo>
                  <a:lnTo>
                    <a:pt x="423" y="872"/>
                  </a:lnTo>
                  <a:lnTo>
                    <a:pt x="437" y="872"/>
                  </a:lnTo>
                  <a:lnTo>
                    <a:pt x="437" y="872"/>
                  </a:lnTo>
                  <a:lnTo>
                    <a:pt x="515" y="872"/>
                  </a:lnTo>
                  <a:lnTo>
                    <a:pt x="633" y="872"/>
                  </a:lnTo>
                  <a:lnTo>
                    <a:pt x="633" y="872"/>
                  </a:lnTo>
                  <a:lnTo>
                    <a:pt x="633" y="872"/>
                  </a:lnTo>
                  <a:lnTo>
                    <a:pt x="781" y="872"/>
                  </a:lnTo>
                  <a:lnTo>
                    <a:pt x="781" y="872"/>
                  </a:lnTo>
                  <a:lnTo>
                    <a:pt x="811" y="870"/>
                  </a:lnTo>
                  <a:lnTo>
                    <a:pt x="841" y="866"/>
                  </a:lnTo>
                  <a:lnTo>
                    <a:pt x="871" y="860"/>
                  </a:lnTo>
                  <a:lnTo>
                    <a:pt x="899" y="852"/>
                  </a:lnTo>
                  <a:lnTo>
                    <a:pt x="925" y="842"/>
                  </a:lnTo>
                  <a:lnTo>
                    <a:pt x="949" y="830"/>
                  </a:lnTo>
                  <a:lnTo>
                    <a:pt x="971" y="814"/>
                  </a:lnTo>
                  <a:lnTo>
                    <a:pt x="993" y="799"/>
                  </a:lnTo>
                  <a:lnTo>
                    <a:pt x="1013" y="781"/>
                  </a:lnTo>
                  <a:lnTo>
                    <a:pt x="1031" y="761"/>
                  </a:lnTo>
                  <a:lnTo>
                    <a:pt x="1047" y="739"/>
                  </a:lnTo>
                  <a:lnTo>
                    <a:pt x="1061" y="715"/>
                  </a:lnTo>
                  <a:lnTo>
                    <a:pt x="1075" y="689"/>
                  </a:lnTo>
                  <a:lnTo>
                    <a:pt x="1085" y="661"/>
                  </a:lnTo>
                  <a:lnTo>
                    <a:pt x="1095" y="632"/>
                  </a:lnTo>
                  <a:lnTo>
                    <a:pt x="1101" y="602"/>
                  </a:lnTo>
                  <a:lnTo>
                    <a:pt x="1101" y="602"/>
                  </a:lnTo>
                  <a:lnTo>
                    <a:pt x="1149" y="334"/>
                  </a:lnTo>
                  <a:lnTo>
                    <a:pt x="1173" y="199"/>
                  </a:lnTo>
                  <a:lnTo>
                    <a:pt x="1199" y="66"/>
                  </a:lnTo>
                  <a:lnTo>
                    <a:pt x="1199" y="66"/>
                  </a:lnTo>
                  <a:lnTo>
                    <a:pt x="1201" y="42"/>
                  </a:lnTo>
                  <a:lnTo>
                    <a:pt x="121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grpSp>
      <p:sp>
        <p:nvSpPr>
          <p:cNvPr id="40" name="Text Placeholder 39"/>
          <p:cNvSpPr>
            <a:spLocks noGrp="1"/>
          </p:cNvSpPr>
          <p:nvPr>
            <p:ph type="body" sz="quarter" idx="13" hasCustomPrompt="1"/>
          </p:nvPr>
        </p:nvSpPr>
        <p:spPr>
          <a:xfrm>
            <a:off x="6474100" y="2322949"/>
            <a:ext cx="3134931" cy="314537"/>
          </a:xfrm>
        </p:spPr>
        <p:txBody>
          <a:bodyPr lIns="0" tIns="0" rIns="0" bIns="0">
            <a:noAutofit/>
          </a:bodyPr>
          <a:lstStyle>
            <a:lvl1pPr marL="0" indent="0" algn="l">
              <a:buNone/>
              <a:defRPr sz="1800" b="0" baseline="0">
                <a:solidFill>
                  <a:schemeClr val="tx1">
                    <a:lumMod val="50000"/>
                    <a:lumOff val="50000"/>
                  </a:schemeClr>
                </a:solidFill>
              </a:defRPr>
            </a:lvl1pPr>
          </a:lstStyle>
          <a:p>
            <a:pPr lvl="0"/>
            <a:r>
              <a:rPr lang="en-US" dirty="0"/>
              <a:t>Section [1,2,3…]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Table of Contents</a:t>
            </a:r>
          </a:p>
        </p:txBody>
      </p:sp>
      <p:sp>
        <p:nvSpPr>
          <p:cNvPr id="4" name="Footer Placeholder 3"/>
          <p:cNvSpPr>
            <a:spLocks noGrp="1"/>
          </p:cNvSpPr>
          <p:nvPr>
            <p:ph type="ftr" sz="quarter" idx="11"/>
          </p:nvPr>
        </p:nvSpPr>
        <p:spPr>
          <a:xfrm>
            <a:off x="647616" y="6376006"/>
            <a:ext cx="4114264" cy="266934"/>
          </a:xfrm>
          <a:prstGeom prst="rect">
            <a:avLst/>
          </a:prstGeom>
        </p:spPr>
        <p:txBody>
          <a:bodyPr/>
          <a:lstStyle/>
          <a:p>
            <a:r>
              <a:rPr lang="en-US" dirty="0">
                <a:solidFill>
                  <a:prstClr val="black">
                    <a:tint val="75000"/>
                  </a:prstClr>
                </a:solidFill>
              </a:rPr>
              <a:t>Business Client, Project Name, </a:t>
            </a:r>
            <a:r>
              <a:rPr lang="en-US" dirty="0" err="1">
                <a:solidFill>
                  <a:prstClr val="black">
                    <a:tint val="75000"/>
                  </a:prstClr>
                </a:solidFill>
              </a:rPr>
              <a:t>etc</a:t>
            </a:r>
            <a:endParaRPr lang="en-US" dirty="0">
              <a:solidFill>
                <a:prstClr val="black">
                  <a:tint val="75000"/>
                </a:prstClr>
              </a:solidFill>
            </a:endParaRPr>
          </a:p>
        </p:txBody>
      </p:sp>
      <p:sp>
        <p:nvSpPr>
          <p:cNvPr id="7" name="Slide Number Placeholder 6"/>
          <p:cNvSpPr>
            <a:spLocks noGrp="1"/>
          </p:cNvSpPr>
          <p:nvPr>
            <p:ph type="sldNum" sz="quarter" idx="4"/>
          </p:nvPr>
        </p:nvSpPr>
        <p:spPr>
          <a:xfrm>
            <a:off x="11070213" y="6376006"/>
            <a:ext cx="510679" cy="266934"/>
          </a:xfrm>
          <a:prstGeom prst="rect">
            <a:avLst/>
          </a:prstGeom>
        </p:spPr>
        <p:txBody>
          <a:bodyPr/>
          <a:lstStyle>
            <a:lvl1pPr marL="0" indent="0" algn="r">
              <a:buFont typeface="Arial" panose="020B0604020202020204" pitchFamily="34" charset="0"/>
              <a:buNone/>
              <a:defRPr sz="1200"/>
            </a:lvl1pPr>
          </a:lstStyle>
          <a:p>
            <a:r>
              <a:rPr lang="en-US" dirty="0">
                <a:solidFill>
                  <a:prstClr val="black"/>
                </a:solidFill>
              </a:rPr>
              <a:t>&lt;#&gt;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47616" y="6376006"/>
            <a:ext cx="4114264" cy="266934"/>
          </a:xfrm>
          <a:prstGeom prst="rect">
            <a:avLst/>
          </a:prstGeom>
        </p:spPr>
        <p:txBody>
          <a:bodyPr/>
          <a:lstStyle/>
          <a:p>
            <a:r>
              <a:rPr lang="en-US" dirty="0">
                <a:solidFill>
                  <a:prstClr val="black">
                    <a:tint val="75000"/>
                  </a:prstClr>
                </a:solidFill>
              </a:rPr>
              <a:t>Business Client, Project Name, </a:t>
            </a:r>
            <a:r>
              <a:rPr lang="en-US" dirty="0" err="1">
                <a:solidFill>
                  <a:prstClr val="black">
                    <a:tint val="75000"/>
                  </a:prstClr>
                </a:solidFill>
              </a:rPr>
              <a:t>etc</a:t>
            </a:r>
            <a:endParaRPr lang="en-US" dirty="0">
              <a:solidFill>
                <a:prstClr val="black">
                  <a:tint val="75000"/>
                </a:prstClr>
              </a:solidFill>
            </a:endParaRPr>
          </a:p>
        </p:txBody>
      </p:sp>
      <p:sp>
        <p:nvSpPr>
          <p:cNvPr id="11" name="Slide Number Placeholder 6"/>
          <p:cNvSpPr>
            <a:spLocks noGrp="1"/>
          </p:cNvSpPr>
          <p:nvPr>
            <p:ph type="sldNum" sz="quarter" idx="4"/>
          </p:nvPr>
        </p:nvSpPr>
        <p:spPr>
          <a:xfrm>
            <a:off x="11070213" y="6376006"/>
            <a:ext cx="510679" cy="266934"/>
          </a:xfrm>
          <a:prstGeom prst="rect">
            <a:avLst/>
          </a:prstGeom>
        </p:spPr>
        <p:txBody>
          <a:bodyPr/>
          <a:lstStyle>
            <a:lvl1pPr marL="0" indent="0" algn="r">
              <a:buFont typeface="Arial" panose="020B0604020202020204" pitchFamily="34" charset="0"/>
              <a:buNone/>
              <a:defRPr sz="1200"/>
            </a:lvl1pPr>
          </a:lstStyle>
          <a:p>
            <a:r>
              <a:rPr lang="en-US" dirty="0">
                <a:solidFill>
                  <a:prstClr val="black"/>
                </a:solidFill>
              </a:rPr>
              <a:t>&lt;#&gt;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616" y="1562462"/>
            <a:ext cx="5307566" cy="46159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6994" y="1562462"/>
            <a:ext cx="5351839" cy="46159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647616" y="6376006"/>
            <a:ext cx="4114264" cy="266934"/>
          </a:xfrm>
          <a:prstGeom prst="rect">
            <a:avLst/>
          </a:prstGeom>
        </p:spPr>
        <p:txBody>
          <a:bodyPr/>
          <a:lstStyle/>
          <a:p>
            <a:r>
              <a:rPr lang="en-US" dirty="0">
                <a:solidFill>
                  <a:prstClr val="black">
                    <a:tint val="75000"/>
                  </a:prstClr>
                </a:solidFill>
              </a:rPr>
              <a:t>Business Client, Project Name, </a:t>
            </a:r>
            <a:r>
              <a:rPr lang="en-US" dirty="0" err="1">
                <a:solidFill>
                  <a:prstClr val="black">
                    <a:tint val="75000"/>
                  </a:prstClr>
                </a:solidFill>
              </a:rPr>
              <a:t>etc</a:t>
            </a:r>
            <a:endParaRPr lang="en-US" dirty="0">
              <a:solidFill>
                <a:prstClr val="black">
                  <a:tint val="75000"/>
                </a:prstClr>
              </a:solidFill>
            </a:endParaRPr>
          </a:p>
        </p:txBody>
      </p:sp>
      <p:sp>
        <p:nvSpPr>
          <p:cNvPr id="9" name="Slide Number Placeholder 6"/>
          <p:cNvSpPr>
            <a:spLocks noGrp="1"/>
          </p:cNvSpPr>
          <p:nvPr>
            <p:ph type="sldNum" sz="quarter" idx="12"/>
          </p:nvPr>
        </p:nvSpPr>
        <p:spPr>
          <a:xfrm>
            <a:off x="11045505" y="6376006"/>
            <a:ext cx="535389" cy="266934"/>
          </a:xfrm>
          <a:prstGeom prst="rect">
            <a:avLst/>
          </a:prstGeom>
        </p:spPr>
        <p:txBody>
          <a:bodyPr/>
          <a:lstStyle>
            <a:lvl1pPr marL="0" indent="0" algn="r">
              <a:buFont typeface="Arial" panose="020B0604020202020204" pitchFamily="34" charset="0"/>
              <a:buNone/>
              <a:defRPr sz="1200"/>
            </a:lvl1pPr>
          </a:lstStyle>
          <a:p>
            <a:r>
              <a:rPr lang="en-US" dirty="0">
                <a:solidFill>
                  <a:prstClr val="black"/>
                </a:solidFill>
              </a:rPr>
              <a:t>&lt;#&gt;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618" y="1562461"/>
            <a:ext cx="5270499" cy="74878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47618" y="2404748"/>
            <a:ext cx="5270499" cy="3794245"/>
          </a:xfrm>
        </p:spPr>
        <p:txBody>
          <a:bodyPr>
            <a:norm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98380" y="1562461"/>
            <a:ext cx="5182513" cy="74878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98380" y="2404749"/>
            <a:ext cx="5182513" cy="3786348"/>
          </a:xfrm>
        </p:spPr>
        <p:txBody>
          <a:bodyPr>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647616" y="6376006"/>
            <a:ext cx="4114264" cy="266934"/>
          </a:xfrm>
          <a:prstGeom prst="rect">
            <a:avLst/>
          </a:prstGeom>
        </p:spPr>
        <p:txBody>
          <a:bodyPr/>
          <a:lstStyle/>
          <a:p>
            <a:r>
              <a:rPr lang="en-US" dirty="0">
                <a:solidFill>
                  <a:prstClr val="black">
                    <a:tint val="75000"/>
                  </a:prstClr>
                </a:solidFill>
              </a:rPr>
              <a:t>Business Client, Project Name, </a:t>
            </a:r>
            <a:r>
              <a:rPr lang="en-US" dirty="0" err="1">
                <a:solidFill>
                  <a:prstClr val="black">
                    <a:tint val="75000"/>
                  </a:prstClr>
                </a:solidFill>
              </a:rPr>
              <a:t>etc</a:t>
            </a:r>
            <a:endParaRPr lang="en-US" dirty="0">
              <a:solidFill>
                <a:prstClr val="black">
                  <a:tint val="75000"/>
                </a:prstClr>
              </a:solidFill>
            </a:endParaRPr>
          </a:p>
        </p:txBody>
      </p:sp>
      <p:sp>
        <p:nvSpPr>
          <p:cNvPr id="10" name="Title 1"/>
          <p:cNvSpPr>
            <a:spLocks noGrp="1"/>
          </p:cNvSpPr>
          <p:nvPr>
            <p:ph type="title"/>
          </p:nvPr>
        </p:nvSpPr>
        <p:spPr>
          <a:xfrm>
            <a:off x="647616" y="266765"/>
            <a:ext cx="10933277" cy="660209"/>
          </a:xfrm>
        </p:spPr>
        <p:txBody>
          <a:bodyPr/>
          <a:lstStyle/>
          <a:p>
            <a:r>
              <a:rPr lang="en-US" dirty="0"/>
              <a:t>Click to edit Master title style</a:t>
            </a:r>
          </a:p>
        </p:txBody>
      </p:sp>
      <p:sp>
        <p:nvSpPr>
          <p:cNvPr id="13" name="Slide Number Placeholder 6"/>
          <p:cNvSpPr>
            <a:spLocks noGrp="1"/>
          </p:cNvSpPr>
          <p:nvPr>
            <p:ph type="sldNum" sz="quarter" idx="12"/>
          </p:nvPr>
        </p:nvSpPr>
        <p:spPr>
          <a:xfrm>
            <a:off x="11070213" y="6376006"/>
            <a:ext cx="510679" cy="266934"/>
          </a:xfrm>
          <a:prstGeom prst="rect">
            <a:avLst/>
          </a:prstGeom>
        </p:spPr>
        <p:txBody>
          <a:bodyPr/>
          <a:lstStyle>
            <a:lvl1pPr marL="0" indent="0" algn="r">
              <a:buFont typeface="Arial" panose="020B0604020202020204" pitchFamily="34" charset="0"/>
              <a:buNone/>
              <a:defRPr sz="1200"/>
            </a:lvl1pPr>
          </a:lstStyle>
          <a:p>
            <a:r>
              <a:rPr lang="en-US" dirty="0">
                <a:solidFill>
                  <a:prstClr val="black"/>
                </a:solidFill>
              </a:rPr>
              <a:t>&lt;#&gt;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6"/>
          <p:cNvSpPr>
            <a:spLocks noGrp="1"/>
          </p:cNvSpPr>
          <p:nvPr>
            <p:ph type="sldNum" sz="quarter" idx="4"/>
          </p:nvPr>
        </p:nvSpPr>
        <p:spPr>
          <a:xfrm>
            <a:off x="11070213" y="6376006"/>
            <a:ext cx="510679" cy="266934"/>
          </a:xfrm>
          <a:prstGeom prst="rect">
            <a:avLst/>
          </a:prstGeom>
        </p:spPr>
        <p:txBody>
          <a:bodyPr/>
          <a:lstStyle>
            <a:lvl1pPr marL="0" indent="0" algn="r">
              <a:buFont typeface="Arial" panose="020B0604020202020204" pitchFamily="34" charset="0"/>
              <a:buNone/>
              <a:defRPr sz="1200"/>
            </a:lvl1pPr>
          </a:lstStyle>
          <a:p>
            <a:r>
              <a:rPr lang="en-US" dirty="0">
                <a:solidFill>
                  <a:prstClr val="black"/>
                </a:solidFill>
              </a:rPr>
              <a:t>&lt;#&gt;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47616" y="6376006"/>
            <a:ext cx="4114264" cy="266934"/>
          </a:xfrm>
          <a:prstGeom prst="rect">
            <a:avLst/>
          </a:prstGeom>
        </p:spPr>
        <p:txBody>
          <a:bodyPr/>
          <a:lstStyle/>
          <a:p>
            <a:r>
              <a:rPr lang="en-US" dirty="0">
                <a:solidFill>
                  <a:prstClr val="black">
                    <a:tint val="75000"/>
                  </a:prstClr>
                </a:solidFill>
              </a:rPr>
              <a:t>Business Client, Project Name, </a:t>
            </a:r>
            <a:r>
              <a:rPr lang="en-US" dirty="0" err="1">
                <a:solidFill>
                  <a:prstClr val="black">
                    <a:tint val="75000"/>
                  </a:prstClr>
                </a:solidFill>
              </a:rPr>
              <a:t>etc</a:t>
            </a:r>
            <a:endParaRPr lang="en-US" dirty="0">
              <a:solidFill>
                <a:prstClr val="black">
                  <a:tint val="75000"/>
                </a:prstClr>
              </a:solidFill>
            </a:endParaRPr>
          </a:p>
        </p:txBody>
      </p:sp>
      <p:sp>
        <p:nvSpPr>
          <p:cNvPr id="6" name="Slide Number Placeholder 6"/>
          <p:cNvSpPr>
            <a:spLocks noGrp="1"/>
          </p:cNvSpPr>
          <p:nvPr>
            <p:ph type="sldNum" sz="quarter" idx="4"/>
          </p:nvPr>
        </p:nvSpPr>
        <p:spPr>
          <a:xfrm>
            <a:off x="11070213" y="6376006"/>
            <a:ext cx="510679" cy="266934"/>
          </a:xfrm>
          <a:prstGeom prst="rect">
            <a:avLst/>
          </a:prstGeom>
        </p:spPr>
        <p:txBody>
          <a:bodyPr/>
          <a:lstStyle>
            <a:lvl1pPr marL="0" indent="0" algn="r">
              <a:buFont typeface="Arial" panose="020B0604020202020204" pitchFamily="34" charset="0"/>
              <a:buNone/>
              <a:defRPr sz="1200"/>
            </a:lvl1pPr>
          </a:lstStyle>
          <a:p>
            <a:r>
              <a:rPr lang="en-US" dirty="0">
                <a:solidFill>
                  <a:prstClr val="black"/>
                </a:solidFill>
              </a:rPr>
              <a:t>&lt;#&gt;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8" name="Rectangle 107"/>
          <p:cNvSpPr/>
          <p:nvPr userDrawn="1"/>
        </p:nvSpPr>
        <p:spPr>
          <a:xfrm>
            <a:off x="-1" y="1007664"/>
            <a:ext cx="12190414" cy="401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2" name="Title Placeholder 1"/>
          <p:cNvSpPr>
            <a:spLocks noGrp="1"/>
          </p:cNvSpPr>
          <p:nvPr>
            <p:ph type="title"/>
          </p:nvPr>
        </p:nvSpPr>
        <p:spPr>
          <a:xfrm>
            <a:off x="647616" y="266765"/>
            <a:ext cx="10933277" cy="660209"/>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47616" y="1562462"/>
            <a:ext cx="10933277" cy="46159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1" name="Rectangle 60"/>
          <p:cNvSpPr/>
          <p:nvPr userDrawn="1"/>
        </p:nvSpPr>
        <p:spPr>
          <a:xfrm>
            <a:off x="-1223159" y="557671"/>
            <a:ext cx="753665" cy="68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12</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156</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61</a:t>
            </a:r>
          </a:p>
        </p:txBody>
      </p:sp>
      <p:sp>
        <p:nvSpPr>
          <p:cNvPr id="62" name="Rectangle 61"/>
          <p:cNvSpPr/>
          <p:nvPr userDrawn="1"/>
        </p:nvSpPr>
        <p:spPr>
          <a:xfrm>
            <a:off x="-1223159" y="1543917"/>
            <a:ext cx="753665" cy="68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139</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193</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103</a:t>
            </a:r>
          </a:p>
        </p:txBody>
      </p:sp>
      <p:sp>
        <p:nvSpPr>
          <p:cNvPr id="63" name="Rectangle 62"/>
          <p:cNvSpPr/>
          <p:nvPr userDrawn="1"/>
        </p:nvSpPr>
        <p:spPr>
          <a:xfrm>
            <a:off x="-1223159" y="2530163"/>
            <a:ext cx="753665" cy="68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91</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155</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213</a:t>
            </a:r>
          </a:p>
        </p:txBody>
      </p:sp>
      <p:sp>
        <p:nvSpPr>
          <p:cNvPr id="64" name="Rectangle 63"/>
          <p:cNvSpPr/>
          <p:nvPr userDrawn="1"/>
        </p:nvSpPr>
        <p:spPr>
          <a:xfrm>
            <a:off x="-1223159" y="3516410"/>
            <a:ext cx="753665" cy="6894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237</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125</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49</a:t>
            </a:r>
          </a:p>
        </p:txBody>
      </p:sp>
      <p:sp>
        <p:nvSpPr>
          <p:cNvPr id="65" name="Rectangle 64"/>
          <p:cNvSpPr/>
          <p:nvPr userDrawn="1"/>
        </p:nvSpPr>
        <p:spPr>
          <a:xfrm>
            <a:off x="-1223159" y="4502656"/>
            <a:ext cx="753665" cy="6894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255</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192</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0</a:t>
            </a:r>
          </a:p>
        </p:txBody>
      </p:sp>
      <p:sp>
        <p:nvSpPr>
          <p:cNvPr id="66" name="Rectangle 65"/>
          <p:cNvSpPr/>
          <p:nvPr userDrawn="1"/>
        </p:nvSpPr>
        <p:spPr>
          <a:xfrm>
            <a:off x="-1223159" y="5488904"/>
            <a:ext cx="753665" cy="6894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165</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165</a:t>
            </a:r>
          </a:p>
          <a:p>
            <a:pPr algn="ctr" defTabSz="914400"/>
            <a:r>
              <a:rPr lang="en-US" sz="1100" dirty="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rPr>
              <a:t>165</a:t>
            </a:r>
          </a:p>
        </p:txBody>
      </p:sp>
      <p:grpSp>
        <p:nvGrpSpPr>
          <p:cNvPr id="97" name="Group 96"/>
          <p:cNvGrpSpPr/>
          <p:nvPr userDrawn="1"/>
        </p:nvGrpSpPr>
        <p:grpSpPr>
          <a:xfrm>
            <a:off x="5890559" y="6345053"/>
            <a:ext cx="455095" cy="328840"/>
            <a:chOff x="5281998" y="6312093"/>
            <a:chExt cx="628033" cy="453637"/>
          </a:xfrm>
        </p:grpSpPr>
        <p:sp>
          <p:nvSpPr>
            <p:cNvPr id="94" name="Freeform 51"/>
            <p:cNvSpPr/>
            <p:nvPr userDrawn="1"/>
          </p:nvSpPr>
          <p:spPr bwMode="auto">
            <a:xfrm>
              <a:off x="5510893" y="6475070"/>
              <a:ext cx="175434" cy="128721"/>
            </a:xfrm>
            <a:custGeom>
              <a:avLst/>
              <a:gdLst>
                <a:gd name="T0" fmla="*/ 44 w 338"/>
                <a:gd name="T1" fmla="*/ 248 h 248"/>
                <a:gd name="T2" fmla="*/ 44 w 338"/>
                <a:gd name="T3" fmla="*/ 248 h 248"/>
                <a:gd name="T4" fmla="*/ 124 w 338"/>
                <a:gd name="T5" fmla="*/ 246 h 248"/>
                <a:gd name="T6" fmla="*/ 204 w 338"/>
                <a:gd name="T7" fmla="*/ 246 h 248"/>
                <a:gd name="T8" fmla="*/ 204 w 338"/>
                <a:gd name="T9" fmla="*/ 246 h 248"/>
                <a:gd name="T10" fmla="*/ 226 w 338"/>
                <a:gd name="T11" fmla="*/ 246 h 248"/>
                <a:gd name="T12" fmla="*/ 244 w 338"/>
                <a:gd name="T13" fmla="*/ 242 h 248"/>
                <a:gd name="T14" fmla="*/ 262 w 338"/>
                <a:gd name="T15" fmla="*/ 234 h 248"/>
                <a:gd name="T16" fmla="*/ 276 w 338"/>
                <a:gd name="T17" fmla="*/ 226 h 248"/>
                <a:gd name="T18" fmla="*/ 288 w 338"/>
                <a:gd name="T19" fmla="*/ 212 h 248"/>
                <a:gd name="T20" fmla="*/ 298 w 338"/>
                <a:gd name="T21" fmla="*/ 198 h 248"/>
                <a:gd name="T22" fmla="*/ 304 w 338"/>
                <a:gd name="T23" fmla="*/ 181 h 248"/>
                <a:gd name="T24" fmla="*/ 310 w 338"/>
                <a:gd name="T25" fmla="*/ 159 h 248"/>
                <a:gd name="T26" fmla="*/ 310 w 338"/>
                <a:gd name="T27" fmla="*/ 159 h 248"/>
                <a:gd name="T28" fmla="*/ 338 w 338"/>
                <a:gd name="T29" fmla="*/ 6 h 248"/>
                <a:gd name="T30" fmla="*/ 338 w 338"/>
                <a:gd name="T31" fmla="*/ 6 h 248"/>
                <a:gd name="T32" fmla="*/ 284 w 338"/>
                <a:gd name="T33" fmla="*/ 2 h 248"/>
                <a:gd name="T34" fmla="*/ 232 w 338"/>
                <a:gd name="T35" fmla="*/ 0 h 248"/>
                <a:gd name="T36" fmla="*/ 232 w 338"/>
                <a:gd name="T37" fmla="*/ 0 h 248"/>
                <a:gd name="T38" fmla="*/ 168 w 338"/>
                <a:gd name="T39" fmla="*/ 0 h 248"/>
                <a:gd name="T40" fmla="*/ 120 w 338"/>
                <a:gd name="T41" fmla="*/ 0 h 248"/>
                <a:gd name="T42" fmla="*/ 102 w 338"/>
                <a:gd name="T43" fmla="*/ 0 h 248"/>
                <a:gd name="T44" fmla="*/ 86 w 338"/>
                <a:gd name="T45" fmla="*/ 4 h 248"/>
                <a:gd name="T46" fmla="*/ 72 w 338"/>
                <a:gd name="T47" fmla="*/ 8 h 248"/>
                <a:gd name="T48" fmla="*/ 60 w 338"/>
                <a:gd name="T49" fmla="*/ 14 h 248"/>
                <a:gd name="T50" fmla="*/ 50 w 338"/>
                <a:gd name="T51" fmla="*/ 22 h 248"/>
                <a:gd name="T52" fmla="*/ 42 w 338"/>
                <a:gd name="T53" fmla="*/ 36 h 248"/>
                <a:gd name="T54" fmla="*/ 34 w 338"/>
                <a:gd name="T55" fmla="*/ 50 h 248"/>
                <a:gd name="T56" fmla="*/ 28 w 338"/>
                <a:gd name="T57" fmla="*/ 69 h 248"/>
                <a:gd name="T58" fmla="*/ 22 w 338"/>
                <a:gd name="T59" fmla="*/ 93 h 248"/>
                <a:gd name="T60" fmla="*/ 16 w 338"/>
                <a:gd name="T61" fmla="*/ 123 h 248"/>
                <a:gd name="T62" fmla="*/ 2 w 338"/>
                <a:gd name="T63" fmla="*/ 196 h 248"/>
                <a:gd name="T64" fmla="*/ 2 w 338"/>
                <a:gd name="T65" fmla="*/ 196 h 248"/>
                <a:gd name="T66" fmla="*/ 0 w 338"/>
                <a:gd name="T67" fmla="*/ 210 h 248"/>
                <a:gd name="T68" fmla="*/ 0 w 338"/>
                <a:gd name="T69" fmla="*/ 220 h 248"/>
                <a:gd name="T70" fmla="*/ 2 w 338"/>
                <a:gd name="T71" fmla="*/ 230 h 248"/>
                <a:gd name="T72" fmla="*/ 6 w 338"/>
                <a:gd name="T73" fmla="*/ 238 h 248"/>
                <a:gd name="T74" fmla="*/ 12 w 338"/>
                <a:gd name="T75" fmla="*/ 242 h 248"/>
                <a:gd name="T76" fmla="*/ 20 w 338"/>
                <a:gd name="T77" fmla="*/ 246 h 248"/>
                <a:gd name="T78" fmla="*/ 30 w 338"/>
                <a:gd name="T79" fmla="*/ 248 h 248"/>
                <a:gd name="T80" fmla="*/ 44 w 338"/>
                <a:gd name="T81" fmla="*/ 248 h 248"/>
                <a:gd name="T82" fmla="*/ 44 w 338"/>
                <a:gd name="T83"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 h="248">
                  <a:moveTo>
                    <a:pt x="44" y="248"/>
                  </a:moveTo>
                  <a:lnTo>
                    <a:pt x="44" y="248"/>
                  </a:lnTo>
                  <a:lnTo>
                    <a:pt x="124" y="246"/>
                  </a:lnTo>
                  <a:lnTo>
                    <a:pt x="204" y="246"/>
                  </a:lnTo>
                  <a:lnTo>
                    <a:pt x="204" y="246"/>
                  </a:lnTo>
                  <a:lnTo>
                    <a:pt x="226" y="246"/>
                  </a:lnTo>
                  <a:lnTo>
                    <a:pt x="244" y="242"/>
                  </a:lnTo>
                  <a:lnTo>
                    <a:pt x="262" y="234"/>
                  </a:lnTo>
                  <a:lnTo>
                    <a:pt x="276" y="226"/>
                  </a:lnTo>
                  <a:lnTo>
                    <a:pt x="288" y="212"/>
                  </a:lnTo>
                  <a:lnTo>
                    <a:pt x="298" y="198"/>
                  </a:lnTo>
                  <a:lnTo>
                    <a:pt x="304" y="181"/>
                  </a:lnTo>
                  <a:lnTo>
                    <a:pt x="310" y="159"/>
                  </a:lnTo>
                  <a:lnTo>
                    <a:pt x="310" y="159"/>
                  </a:lnTo>
                  <a:lnTo>
                    <a:pt x="338" y="6"/>
                  </a:lnTo>
                  <a:lnTo>
                    <a:pt x="338" y="6"/>
                  </a:lnTo>
                  <a:lnTo>
                    <a:pt x="284" y="2"/>
                  </a:lnTo>
                  <a:lnTo>
                    <a:pt x="232" y="0"/>
                  </a:lnTo>
                  <a:lnTo>
                    <a:pt x="232" y="0"/>
                  </a:lnTo>
                  <a:lnTo>
                    <a:pt x="168" y="0"/>
                  </a:lnTo>
                  <a:lnTo>
                    <a:pt x="120" y="0"/>
                  </a:lnTo>
                  <a:lnTo>
                    <a:pt x="102" y="0"/>
                  </a:lnTo>
                  <a:lnTo>
                    <a:pt x="86" y="4"/>
                  </a:lnTo>
                  <a:lnTo>
                    <a:pt x="72" y="8"/>
                  </a:lnTo>
                  <a:lnTo>
                    <a:pt x="60" y="14"/>
                  </a:lnTo>
                  <a:lnTo>
                    <a:pt x="50" y="22"/>
                  </a:lnTo>
                  <a:lnTo>
                    <a:pt x="42" y="36"/>
                  </a:lnTo>
                  <a:lnTo>
                    <a:pt x="34" y="50"/>
                  </a:lnTo>
                  <a:lnTo>
                    <a:pt x="28" y="69"/>
                  </a:lnTo>
                  <a:lnTo>
                    <a:pt x="22" y="93"/>
                  </a:lnTo>
                  <a:lnTo>
                    <a:pt x="16" y="123"/>
                  </a:lnTo>
                  <a:lnTo>
                    <a:pt x="2" y="196"/>
                  </a:lnTo>
                  <a:lnTo>
                    <a:pt x="2" y="196"/>
                  </a:lnTo>
                  <a:lnTo>
                    <a:pt x="0" y="210"/>
                  </a:lnTo>
                  <a:lnTo>
                    <a:pt x="0" y="220"/>
                  </a:lnTo>
                  <a:lnTo>
                    <a:pt x="2" y="230"/>
                  </a:lnTo>
                  <a:lnTo>
                    <a:pt x="6" y="238"/>
                  </a:lnTo>
                  <a:lnTo>
                    <a:pt x="12" y="242"/>
                  </a:lnTo>
                  <a:lnTo>
                    <a:pt x="20" y="246"/>
                  </a:lnTo>
                  <a:lnTo>
                    <a:pt x="30" y="248"/>
                  </a:lnTo>
                  <a:lnTo>
                    <a:pt x="44" y="248"/>
                  </a:lnTo>
                  <a:lnTo>
                    <a:pt x="44" y="248"/>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95" name="Freeform 52"/>
            <p:cNvSpPr/>
            <p:nvPr userDrawn="1"/>
          </p:nvSpPr>
          <p:spPr bwMode="auto">
            <a:xfrm>
              <a:off x="5686326" y="6477146"/>
              <a:ext cx="0" cy="1038"/>
            </a:xfrm>
            <a:custGeom>
              <a:avLst/>
              <a:gdLst>
                <a:gd name="T0" fmla="*/ 0 h 2"/>
                <a:gd name="T1" fmla="*/ 0 h 2"/>
                <a:gd name="T2" fmla="*/ 2 h 2"/>
                <a:gd name="T3" fmla="*/ 2 h 2"/>
                <a:gd name="T4" fmla="*/ 2 h 2"/>
                <a:gd name="T5" fmla="*/ 2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2"/>
                  </a:lnTo>
                  <a:lnTo>
                    <a:pt x="0" y="2"/>
                  </a:lnTo>
                  <a:lnTo>
                    <a:pt x="0" y="2"/>
                  </a:lnTo>
                  <a:lnTo>
                    <a:pt x="0" y="2"/>
                  </a:lnTo>
                  <a:lnTo>
                    <a:pt x="0" y="0"/>
                  </a:lnTo>
                  <a:lnTo>
                    <a:pt x="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sp>
          <p:nvSpPr>
            <p:cNvPr id="96" name="Freeform 53"/>
            <p:cNvSpPr/>
            <p:nvPr userDrawn="1"/>
          </p:nvSpPr>
          <p:spPr bwMode="auto">
            <a:xfrm>
              <a:off x="5281998" y="6312093"/>
              <a:ext cx="628033" cy="453637"/>
            </a:xfrm>
            <a:custGeom>
              <a:avLst/>
              <a:gdLst>
                <a:gd name="T0" fmla="*/ 1107 w 1210"/>
                <a:gd name="T1" fmla="*/ 2 h 874"/>
                <a:gd name="T2" fmla="*/ 787 w 1210"/>
                <a:gd name="T3" fmla="*/ 2 h 874"/>
                <a:gd name="T4" fmla="*/ 787 w 1210"/>
                <a:gd name="T5" fmla="*/ 0 h 874"/>
                <a:gd name="T6" fmla="*/ 431 w 1210"/>
                <a:gd name="T7" fmla="*/ 2 h 874"/>
                <a:gd name="T8" fmla="*/ 342 w 1210"/>
                <a:gd name="T9" fmla="*/ 12 h 874"/>
                <a:gd name="T10" fmla="*/ 266 w 1210"/>
                <a:gd name="T11" fmla="*/ 42 h 874"/>
                <a:gd name="T12" fmla="*/ 202 w 1210"/>
                <a:gd name="T13" fmla="*/ 89 h 874"/>
                <a:gd name="T14" fmla="*/ 154 w 1210"/>
                <a:gd name="T15" fmla="*/ 153 h 874"/>
                <a:gd name="T16" fmla="*/ 120 w 1210"/>
                <a:gd name="T17" fmla="*/ 232 h 874"/>
                <a:gd name="T18" fmla="*/ 92 w 1210"/>
                <a:gd name="T19" fmla="*/ 375 h 874"/>
                <a:gd name="T20" fmla="*/ 0 w 1210"/>
                <a:gd name="T21" fmla="*/ 872 h 874"/>
                <a:gd name="T22" fmla="*/ 158 w 1210"/>
                <a:gd name="T23" fmla="*/ 874 h 874"/>
                <a:gd name="T24" fmla="*/ 224 w 1210"/>
                <a:gd name="T25" fmla="*/ 872 h 874"/>
                <a:gd name="T26" fmla="*/ 280 w 1210"/>
                <a:gd name="T27" fmla="*/ 522 h 874"/>
                <a:gd name="T28" fmla="*/ 320 w 1210"/>
                <a:gd name="T29" fmla="*/ 320 h 874"/>
                <a:gd name="T30" fmla="*/ 338 w 1210"/>
                <a:gd name="T31" fmla="*/ 274 h 874"/>
                <a:gd name="T32" fmla="*/ 364 w 1210"/>
                <a:gd name="T33" fmla="*/ 236 h 874"/>
                <a:gd name="T34" fmla="*/ 398 w 1210"/>
                <a:gd name="T35" fmla="*/ 207 h 874"/>
                <a:gd name="T36" fmla="*/ 441 w 1210"/>
                <a:gd name="T37" fmla="*/ 189 h 874"/>
                <a:gd name="T38" fmla="*/ 491 w 1210"/>
                <a:gd name="T39" fmla="*/ 183 h 874"/>
                <a:gd name="T40" fmla="*/ 703 w 1210"/>
                <a:gd name="T41" fmla="*/ 179 h 874"/>
                <a:gd name="T42" fmla="*/ 927 w 1210"/>
                <a:gd name="T43" fmla="*/ 181 h 874"/>
                <a:gd name="T44" fmla="*/ 951 w 1210"/>
                <a:gd name="T45" fmla="*/ 189 h 874"/>
                <a:gd name="T46" fmla="*/ 955 w 1210"/>
                <a:gd name="T47" fmla="*/ 213 h 874"/>
                <a:gd name="T48" fmla="*/ 939 w 1210"/>
                <a:gd name="T49" fmla="*/ 304 h 874"/>
                <a:gd name="T50" fmla="*/ 897 w 1210"/>
                <a:gd name="T51" fmla="*/ 542 h 874"/>
                <a:gd name="T52" fmla="*/ 881 w 1210"/>
                <a:gd name="T53" fmla="*/ 588 h 874"/>
                <a:gd name="T54" fmla="*/ 857 w 1210"/>
                <a:gd name="T55" fmla="*/ 628 h 874"/>
                <a:gd name="T56" fmla="*/ 823 w 1210"/>
                <a:gd name="T57" fmla="*/ 657 h 874"/>
                <a:gd name="T58" fmla="*/ 781 w 1210"/>
                <a:gd name="T59" fmla="*/ 679 h 874"/>
                <a:gd name="T60" fmla="*/ 733 w 1210"/>
                <a:gd name="T61" fmla="*/ 691 h 874"/>
                <a:gd name="T62" fmla="*/ 633 w 1210"/>
                <a:gd name="T63" fmla="*/ 693 h 874"/>
                <a:gd name="T64" fmla="*/ 633 w 1210"/>
                <a:gd name="T65" fmla="*/ 693 h 874"/>
                <a:gd name="T66" fmla="*/ 509 w 1210"/>
                <a:gd name="T67" fmla="*/ 693 h 874"/>
                <a:gd name="T68" fmla="*/ 423 w 1210"/>
                <a:gd name="T69" fmla="*/ 872 h 874"/>
                <a:gd name="T70" fmla="*/ 437 w 1210"/>
                <a:gd name="T71" fmla="*/ 872 h 874"/>
                <a:gd name="T72" fmla="*/ 633 w 1210"/>
                <a:gd name="T73" fmla="*/ 872 h 874"/>
                <a:gd name="T74" fmla="*/ 781 w 1210"/>
                <a:gd name="T75" fmla="*/ 872 h 874"/>
                <a:gd name="T76" fmla="*/ 871 w 1210"/>
                <a:gd name="T77" fmla="*/ 860 h 874"/>
                <a:gd name="T78" fmla="*/ 949 w 1210"/>
                <a:gd name="T79" fmla="*/ 830 h 874"/>
                <a:gd name="T80" fmla="*/ 1013 w 1210"/>
                <a:gd name="T81" fmla="*/ 781 h 874"/>
                <a:gd name="T82" fmla="*/ 1061 w 1210"/>
                <a:gd name="T83" fmla="*/ 715 h 874"/>
                <a:gd name="T84" fmla="*/ 1095 w 1210"/>
                <a:gd name="T85" fmla="*/ 632 h 874"/>
                <a:gd name="T86" fmla="*/ 1149 w 1210"/>
                <a:gd name="T87" fmla="*/ 334 h 874"/>
                <a:gd name="T88" fmla="*/ 1199 w 1210"/>
                <a:gd name="T89" fmla="*/ 6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0" h="874">
                  <a:moveTo>
                    <a:pt x="1210" y="0"/>
                  </a:moveTo>
                  <a:lnTo>
                    <a:pt x="1107" y="0"/>
                  </a:lnTo>
                  <a:lnTo>
                    <a:pt x="1107" y="2"/>
                  </a:lnTo>
                  <a:lnTo>
                    <a:pt x="1107" y="2"/>
                  </a:lnTo>
                  <a:lnTo>
                    <a:pt x="947" y="2"/>
                  </a:lnTo>
                  <a:lnTo>
                    <a:pt x="787" y="2"/>
                  </a:lnTo>
                  <a:lnTo>
                    <a:pt x="787" y="2"/>
                  </a:lnTo>
                  <a:lnTo>
                    <a:pt x="787" y="0"/>
                  </a:lnTo>
                  <a:lnTo>
                    <a:pt x="787" y="0"/>
                  </a:lnTo>
                  <a:lnTo>
                    <a:pt x="609" y="0"/>
                  </a:lnTo>
                  <a:lnTo>
                    <a:pt x="431" y="2"/>
                  </a:lnTo>
                  <a:lnTo>
                    <a:pt x="431" y="2"/>
                  </a:lnTo>
                  <a:lnTo>
                    <a:pt x="400" y="2"/>
                  </a:lnTo>
                  <a:lnTo>
                    <a:pt x="372" y="6"/>
                  </a:lnTo>
                  <a:lnTo>
                    <a:pt x="342" y="12"/>
                  </a:lnTo>
                  <a:lnTo>
                    <a:pt x="316" y="20"/>
                  </a:lnTo>
                  <a:lnTo>
                    <a:pt x="290" y="30"/>
                  </a:lnTo>
                  <a:lnTo>
                    <a:pt x="266" y="42"/>
                  </a:lnTo>
                  <a:lnTo>
                    <a:pt x="244" y="56"/>
                  </a:lnTo>
                  <a:lnTo>
                    <a:pt x="222" y="72"/>
                  </a:lnTo>
                  <a:lnTo>
                    <a:pt x="202" y="89"/>
                  </a:lnTo>
                  <a:lnTo>
                    <a:pt x="184" y="109"/>
                  </a:lnTo>
                  <a:lnTo>
                    <a:pt x="168" y="131"/>
                  </a:lnTo>
                  <a:lnTo>
                    <a:pt x="154" y="153"/>
                  </a:lnTo>
                  <a:lnTo>
                    <a:pt x="140" y="179"/>
                  </a:lnTo>
                  <a:lnTo>
                    <a:pt x="130" y="205"/>
                  </a:lnTo>
                  <a:lnTo>
                    <a:pt x="120" y="232"/>
                  </a:lnTo>
                  <a:lnTo>
                    <a:pt x="114" y="262"/>
                  </a:lnTo>
                  <a:lnTo>
                    <a:pt x="114" y="262"/>
                  </a:lnTo>
                  <a:lnTo>
                    <a:pt x="92" y="375"/>
                  </a:lnTo>
                  <a:lnTo>
                    <a:pt x="72" y="491"/>
                  </a:lnTo>
                  <a:lnTo>
                    <a:pt x="32" y="721"/>
                  </a:lnTo>
                  <a:lnTo>
                    <a:pt x="0" y="872"/>
                  </a:lnTo>
                  <a:lnTo>
                    <a:pt x="116" y="872"/>
                  </a:lnTo>
                  <a:lnTo>
                    <a:pt x="116" y="872"/>
                  </a:lnTo>
                  <a:lnTo>
                    <a:pt x="158" y="874"/>
                  </a:lnTo>
                  <a:lnTo>
                    <a:pt x="158" y="874"/>
                  </a:lnTo>
                  <a:lnTo>
                    <a:pt x="176" y="872"/>
                  </a:lnTo>
                  <a:lnTo>
                    <a:pt x="224" y="872"/>
                  </a:lnTo>
                  <a:lnTo>
                    <a:pt x="248" y="709"/>
                  </a:lnTo>
                  <a:lnTo>
                    <a:pt x="248" y="709"/>
                  </a:lnTo>
                  <a:lnTo>
                    <a:pt x="280" y="522"/>
                  </a:lnTo>
                  <a:lnTo>
                    <a:pt x="316" y="338"/>
                  </a:lnTo>
                  <a:lnTo>
                    <a:pt x="316" y="338"/>
                  </a:lnTo>
                  <a:lnTo>
                    <a:pt x="320" y="320"/>
                  </a:lnTo>
                  <a:lnTo>
                    <a:pt x="324" y="304"/>
                  </a:lnTo>
                  <a:lnTo>
                    <a:pt x="330" y="288"/>
                  </a:lnTo>
                  <a:lnTo>
                    <a:pt x="338" y="274"/>
                  </a:lnTo>
                  <a:lnTo>
                    <a:pt x="346" y="260"/>
                  </a:lnTo>
                  <a:lnTo>
                    <a:pt x="354" y="246"/>
                  </a:lnTo>
                  <a:lnTo>
                    <a:pt x="364" y="236"/>
                  </a:lnTo>
                  <a:lnTo>
                    <a:pt x="374" y="224"/>
                  </a:lnTo>
                  <a:lnTo>
                    <a:pt x="386" y="215"/>
                  </a:lnTo>
                  <a:lnTo>
                    <a:pt x="398" y="207"/>
                  </a:lnTo>
                  <a:lnTo>
                    <a:pt x="413" y="201"/>
                  </a:lnTo>
                  <a:lnTo>
                    <a:pt x="427" y="195"/>
                  </a:lnTo>
                  <a:lnTo>
                    <a:pt x="441" y="189"/>
                  </a:lnTo>
                  <a:lnTo>
                    <a:pt x="457" y="185"/>
                  </a:lnTo>
                  <a:lnTo>
                    <a:pt x="473" y="183"/>
                  </a:lnTo>
                  <a:lnTo>
                    <a:pt x="491" y="183"/>
                  </a:lnTo>
                  <a:lnTo>
                    <a:pt x="491" y="183"/>
                  </a:lnTo>
                  <a:lnTo>
                    <a:pt x="597" y="181"/>
                  </a:lnTo>
                  <a:lnTo>
                    <a:pt x="703" y="179"/>
                  </a:lnTo>
                  <a:lnTo>
                    <a:pt x="917" y="181"/>
                  </a:lnTo>
                  <a:lnTo>
                    <a:pt x="917" y="181"/>
                  </a:lnTo>
                  <a:lnTo>
                    <a:pt x="927" y="181"/>
                  </a:lnTo>
                  <a:lnTo>
                    <a:pt x="937" y="183"/>
                  </a:lnTo>
                  <a:lnTo>
                    <a:pt x="945" y="185"/>
                  </a:lnTo>
                  <a:lnTo>
                    <a:pt x="951" y="189"/>
                  </a:lnTo>
                  <a:lnTo>
                    <a:pt x="953" y="195"/>
                  </a:lnTo>
                  <a:lnTo>
                    <a:pt x="955" y="203"/>
                  </a:lnTo>
                  <a:lnTo>
                    <a:pt x="955" y="213"/>
                  </a:lnTo>
                  <a:lnTo>
                    <a:pt x="953" y="224"/>
                  </a:lnTo>
                  <a:lnTo>
                    <a:pt x="953" y="224"/>
                  </a:lnTo>
                  <a:lnTo>
                    <a:pt x="939" y="304"/>
                  </a:lnTo>
                  <a:lnTo>
                    <a:pt x="925" y="383"/>
                  </a:lnTo>
                  <a:lnTo>
                    <a:pt x="897" y="542"/>
                  </a:lnTo>
                  <a:lnTo>
                    <a:pt x="897" y="542"/>
                  </a:lnTo>
                  <a:lnTo>
                    <a:pt x="893" y="558"/>
                  </a:lnTo>
                  <a:lnTo>
                    <a:pt x="889" y="574"/>
                  </a:lnTo>
                  <a:lnTo>
                    <a:pt x="881" y="588"/>
                  </a:lnTo>
                  <a:lnTo>
                    <a:pt x="875" y="602"/>
                  </a:lnTo>
                  <a:lnTo>
                    <a:pt x="867" y="616"/>
                  </a:lnTo>
                  <a:lnTo>
                    <a:pt x="857" y="628"/>
                  </a:lnTo>
                  <a:lnTo>
                    <a:pt x="845" y="640"/>
                  </a:lnTo>
                  <a:lnTo>
                    <a:pt x="835" y="650"/>
                  </a:lnTo>
                  <a:lnTo>
                    <a:pt x="823" y="657"/>
                  </a:lnTo>
                  <a:lnTo>
                    <a:pt x="809" y="667"/>
                  </a:lnTo>
                  <a:lnTo>
                    <a:pt x="795" y="673"/>
                  </a:lnTo>
                  <a:lnTo>
                    <a:pt x="781" y="679"/>
                  </a:lnTo>
                  <a:lnTo>
                    <a:pt x="765" y="685"/>
                  </a:lnTo>
                  <a:lnTo>
                    <a:pt x="749" y="689"/>
                  </a:lnTo>
                  <a:lnTo>
                    <a:pt x="733" y="691"/>
                  </a:lnTo>
                  <a:lnTo>
                    <a:pt x="717" y="691"/>
                  </a:lnTo>
                  <a:lnTo>
                    <a:pt x="717" y="691"/>
                  </a:lnTo>
                  <a:lnTo>
                    <a:pt x="633" y="693"/>
                  </a:lnTo>
                  <a:lnTo>
                    <a:pt x="633" y="693"/>
                  </a:lnTo>
                  <a:lnTo>
                    <a:pt x="633" y="693"/>
                  </a:lnTo>
                  <a:lnTo>
                    <a:pt x="633" y="693"/>
                  </a:lnTo>
                  <a:lnTo>
                    <a:pt x="551" y="693"/>
                  </a:lnTo>
                  <a:lnTo>
                    <a:pt x="551" y="693"/>
                  </a:lnTo>
                  <a:lnTo>
                    <a:pt x="509" y="693"/>
                  </a:lnTo>
                  <a:lnTo>
                    <a:pt x="425" y="693"/>
                  </a:lnTo>
                  <a:lnTo>
                    <a:pt x="380" y="872"/>
                  </a:lnTo>
                  <a:lnTo>
                    <a:pt x="423" y="872"/>
                  </a:lnTo>
                  <a:lnTo>
                    <a:pt x="423" y="872"/>
                  </a:lnTo>
                  <a:lnTo>
                    <a:pt x="437" y="872"/>
                  </a:lnTo>
                  <a:lnTo>
                    <a:pt x="437" y="872"/>
                  </a:lnTo>
                  <a:lnTo>
                    <a:pt x="515" y="872"/>
                  </a:lnTo>
                  <a:lnTo>
                    <a:pt x="633" y="872"/>
                  </a:lnTo>
                  <a:lnTo>
                    <a:pt x="633" y="872"/>
                  </a:lnTo>
                  <a:lnTo>
                    <a:pt x="633" y="872"/>
                  </a:lnTo>
                  <a:lnTo>
                    <a:pt x="781" y="872"/>
                  </a:lnTo>
                  <a:lnTo>
                    <a:pt x="781" y="872"/>
                  </a:lnTo>
                  <a:lnTo>
                    <a:pt x="811" y="870"/>
                  </a:lnTo>
                  <a:lnTo>
                    <a:pt x="841" y="866"/>
                  </a:lnTo>
                  <a:lnTo>
                    <a:pt x="871" y="860"/>
                  </a:lnTo>
                  <a:lnTo>
                    <a:pt x="899" y="852"/>
                  </a:lnTo>
                  <a:lnTo>
                    <a:pt x="925" y="842"/>
                  </a:lnTo>
                  <a:lnTo>
                    <a:pt x="949" y="830"/>
                  </a:lnTo>
                  <a:lnTo>
                    <a:pt x="971" y="814"/>
                  </a:lnTo>
                  <a:lnTo>
                    <a:pt x="993" y="799"/>
                  </a:lnTo>
                  <a:lnTo>
                    <a:pt x="1013" y="781"/>
                  </a:lnTo>
                  <a:lnTo>
                    <a:pt x="1031" y="761"/>
                  </a:lnTo>
                  <a:lnTo>
                    <a:pt x="1047" y="739"/>
                  </a:lnTo>
                  <a:lnTo>
                    <a:pt x="1061" y="715"/>
                  </a:lnTo>
                  <a:lnTo>
                    <a:pt x="1075" y="689"/>
                  </a:lnTo>
                  <a:lnTo>
                    <a:pt x="1085" y="661"/>
                  </a:lnTo>
                  <a:lnTo>
                    <a:pt x="1095" y="632"/>
                  </a:lnTo>
                  <a:lnTo>
                    <a:pt x="1101" y="602"/>
                  </a:lnTo>
                  <a:lnTo>
                    <a:pt x="1101" y="602"/>
                  </a:lnTo>
                  <a:lnTo>
                    <a:pt x="1149" y="334"/>
                  </a:lnTo>
                  <a:lnTo>
                    <a:pt x="1173" y="199"/>
                  </a:lnTo>
                  <a:lnTo>
                    <a:pt x="1199" y="66"/>
                  </a:lnTo>
                  <a:lnTo>
                    <a:pt x="1199" y="66"/>
                  </a:lnTo>
                  <a:lnTo>
                    <a:pt x="1201" y="42"/>
                  </a:lnTo>
                  <a:lnTo>
                    <a:pt x="1210" y="0"/>
                  </a:lnTo>
                  <a:close/>
                </a:path>
              </a:pathLst>
            </a:custGeom>
            <a:solidFill>
              <a:srgbClr val="109B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00">
                <a:solidFill>
                  <a:prstClr val="black"/>
                </a:solidFill>
                <a:latin typeface="楷体_GB2312" panose="02010609030101010101" pitchFamily="49" charset="-122"/>
                <a:ea typeface="楷体_GB2312" panose="02010609030101010101" pitchFamily="49" charset="-122"/>
                <a:cs typeface="楷体_GB2312" panose="02010609030101010101" pitchFamily="49" charset="-122"/>
              </a:endParaRPr>
            </a:p>
          </p:txBody>
        </p:sp>
      </p:grpSp>
      <p:sp>
        <p:nvSpPr>
          <p:cNvPr id="106" name="Slide Number Placeholder 6"/>
          <p:cNvSpPr>
            <a:spLocks noGrp="1"/>
          </p:cNvSpPr>
          <p:nvPr>
            <p:ph type="sldNum" sz="quarter" idx="4"/>
          </p:nvPr>
        </p:nvSpPr>
        <p:spPr>
          <a:xfrm>
            <a:off x="11070213" y="6376006"/>
            <a:ext cx="510679" cy="266934"/>
          </a:xfrm>
          <a:prstGeom prst="rect">
            <a:avLst/>
          </a:prstGeom>
        </p:spPr>
        <p:txBody>
          <a:bodyPr/>
          <a:lstStyle>
            <a:lvl1pPr marL="0" indent="0" algn="r">
              <a:buFont typeface="Arial" panose="020B0604020202020204" pitchFamily="34" charset="0"/>
              <a:buNone/>
              <a:defRPr sz="1200">
                <a:latin typeface="楷体_GB2312" panose="02010609030101010101" pitchFamily="49" charset="-122"/>
                <a:ea typeface="楷体_GB2312" panose="02010609030101010101" pitchFamily="49" charset="-122"/>
                <a:cs typeface="楷体_GB2312" panose="02010609030101010101" pitchFamily="49" charset="-122"/>
              </a:defRPr>
            </a:lvl1pPr>
          </a:lstStyle>
          <a:p>
            <a:pPr defTabSz="914400"/>
            <a:r>
              <a:rPr lang="en-US" dirty="0">
                <a:solidFill>
                  <a:prstClr val="black"/>
                </a:solidFill>
              </a:rPr>
              <a:t>&lt;#&gt;</a:t>
            </a:r>
          </a:p>
        </p:txBody>
      </p:sp>
      <p:sp>
        <p:nvSpPr>
          <p:cNvPr id="107" name="Rectangle 106"/>
          <p:cNvSpPr/>
          <p:nvPr userDrawn="1"/>
        </p:nvSpPr>
        <p:spPr>
          <a:xfrm flipV="1">
            <a:off x="-1" y="958224"/>
            <a:ext cx="12190414" cy="67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楷体_GB2312" panose="02010609030101010101" pitchFamily="49" charset="-122"/>
              <a:ea typeface="楷体_GB2312" panose="02010609030101010101" pitchFamily="49" charset="-122"/>
              <a:cs typeface="楷体_GB2312"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2800" kern="1200">
          <a:solidFill>
            <a:schemeClr val="accent1"/>
          </a:solidFill>
          <a:latin typeface="+mj-lt"/>
          <a:ea typeface="楷体_GB2312" panose="02010609030101010101" pitchFamily="49" charset="-122"/>
          <a:cs typeface="楷体_GB2312" panose="02010609030101010101" pitchFamily="49"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楷体_GB2312" panose="02010609030101010101" pitchFamily="49" charset="-122"/>
          <a:ea typeface="楷体_GB2312" panose="02010609030101010101" pitchFamily="49" charset="-122"/>
          <a:cs typeface="楷体_GB2312" panose="02010609030101010101" pitchFamily="49"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楷体_GB2312" panose="02010609030101010101" pitchFamily="49" charset="-122"/>
          <a:ea typeface="楷体_GB2312" panose="02010609030101010101" pitchFamily="49" charset="-122"/>
          <a:cs typeface="楷体_GB2312" panose="02010609030101010101" pitchFamily="49"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楷体_GB2312" panose="02010609030101010101" pitchFamily="49" charset="-122"/>
          <a:ea typeface="楷体_GB2312" panose="02010609030101010101" pitchFamily="49" charset="-122"/>
          <a:cs typeface="楷体_GB2312" panose="02010609030101010101" pitchFamily="49"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楷体_GB2312" panose="02010609030101010101" pitchFamily="49" charset="-122"/>
          <a:ea typeface="楷体_GB2312" panose="02010609030101010101" pitchFamily="49" charset="-122"/>
          <a:cs typeface="楷体_GB2312" panose="02010609030101010101" pitchFamily="49"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楷体_GB2312" panose="02010609030101010101" pitchFamily="49" charset="-122"/>
          <a:ea typeface="楷体_GB2312" panose="02010609030101010101" pitchFamily="49" charset="-122"/>
          <a:cs typeface="楷体_GB2312" panose="02010609030101010101" pitchFamily="49"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193094"/>
            <a:ext cx="12190412" cy="786130"/>
          </a:xfrm>
        </p:spPr>
        <p:txBody>
          <a:bodyPr>
            <a:noAutofit/>
          </a:bodyPr>
          <a:lstStyle/>
          <a:p>
            <a:pPr algn="ctr"/>
            <a:r>
              <a:rPr lang="zh-CN" altLang="en-US" b="1" dirty="0">
                <a:latin typeface="微软雅黑" panose="020B0503020204020204" pitchFamily="34" charset="-122"/>
                <a:ea typeface="微软雅黑" panose="020B0503020204020204" pitchFamily="34" charset="-122"/>
                <a:sym typeface="+mn-ea"/>
              </a:rPr>
              <a:t>普佑恒</a:t>
            </a:r>
            <a:r>
              <a:rPr lang="en-US" altLang="zh-CN" b="1" baseline="30000" dirty="0">
                <a:latin typeface="微软雅黑" panose="020B0503020204020204" pitchFamily="34" charset="-122"/>
                <a:ea typeface="微软雅黑" panose="020B0503020204020204" pitchFamily="34" charset="-122"/>
                <a:sym typeface="+mn-ea"/>
              </a:rPr>
              <a:t>®</a:t>
            </a:r>
            <a:r>
              <a:rPr lang="zh-CN" altLang="en-US" b="1" dirty="0">
                <a:latin typeface="微软雅黑" panose="020B0503020204020204" pitchFamily="34" charset="-122"/>
                <a:ea typeface="微软雅黑" panose="020B0503020204020204" pitchFamily="34" charset="-122"/>
                <a:sym typeface="+mn-ea"/>
              </a:rPr>
              <a:t>（普特利单抗注射液）</a:t>
            </a:r>
            <a:endParaRPr lang="en-US" dirty="0">
              <a:latin typeface="微软雅黑" panose="020B0503020204020204" pitchFamily="34" charset="-122"/>
              <a:ea typeface="微软雅黑" panose="020B0503020204020204" pitchFamily="34" charset="-122"/>
            </a:endParaRPr>
          </a:p>
        </p:txBody>
      </p:sp>
      <p:sp>
        <p:nvSpPr>
          <p:cNvPr id="4" name="副标题 3">
            <a:extLst>
              <a:ext uri="{FF2B5EF4-FFF2-40B4-BE49-F238E27FC236}">
                <a16:creationId xmlns:a16="http://schemas.microsoft.com/office/drawing/2014/main" id="{687064AE-0310-B154-6209-E1CBEE2690EE}"/>
              </a:ext>
            </a:extLst>
          </p:cNvPr>
          <p:cNvSpPr>
            <a:spLocks noGrp="1"/>
          </p:cNvSpPr>
          <p:nvPr>
            <p:ph type="subTitle" idx="1"/>
          </p:nvPr>
        </p:nvSpPr>
        <p:spPr>
          <a:xfrm>
            <a:off x="0" y="5193990"/>
            <a:ext cx="12190412" cy="333162"/>
          </a:xfrm>
        </p:spPr>
        <p:txBody>
          <a:bodyPr/>
          <a:lstStyle/>
          <a:p>
            <a:pPr algn="ctr"/>
            <a:r>
              <a:rPr lang="zh-CN" altLang="en-US" dirty="0">
                <a:solidFill>
                  <a:srgbClr val="0C9C3D"/>
                </a:solidFill>
              </a:rPr>
              <a:t>乐普生物科技股份有限公司</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3CD5F-1369-DC5C-AC8E-21BE178B4774}"/>
            </a:ext>
          </a:extLst>
        </p:cNvPr>
        <p:cNvGrpSpPr/>
        <p:nvPr/>
      </p:nvGrpSpPr>
      <p:grpSpPr>
        <a:xfrm>
          <a:off x="0" y="0"/>
          <a:ext cx="0" cy="0"/>
          <a:chOff x="0" y="0"/>
          <a:chExt cx="0" cy="0"/>
        </a:xfrm>
      </p:grpSpPr>
      <p:sp>
        <p:nvSpPr>
          <p:cNvPr id="6" name="标题 8">
            <a:extLst>
              <a:ext uri="{FF2B5EF4-FFF2-40B4-BE49-F238E27FC236}">
                <a16:creationId xmlns:a16="http://schemas.microsoft.com/office/drawing/2014/main" id="{C974B3F6-E54E-A4EA-11F5-38474B30014E}"/>
              </a:ext>
            </a:extLst>
          </p:cNvPr>
          <p:cNvSpPr>
            <a:spLocks noGrp="1"/>
          </p:cNvSpPr>
          <p:nvPr>
            <p:ph type="title"/>
          </p:nvPr>
        </p:nvSpPr>
        <p:spPr>
          <a:xfrm>
            <a:off x="647616" y="266765"/>
            <a:ext cx="10933277" cy="660209"/>
          </a:xfrm>
        </p:spPr>
        <p:txBody>
          <a:bodyPr/>
          <a:lstStyle/>
          <a:p>
            <a:r>
              <a:rPr lang="zh-CN" altLang="en-US" b="1" dirty="0">
                <a:latin typeface="微软雅黑" panose="020B0503020204020204" pitchFamily="34" charset="-122"/>
                <a:ea typeface="微软雅黑" panose="020B0503020204020204" pitchFamily="34" charset="-122"/>
              </a:rPr>
              <a:t>公平性</a:t>
            </a:r>
          </a:p>
        </p:txBody>
      </p:sp>
      <p:graphicFrame>
        <p:nvGraphicFramePr>
          <p:cNvPr id="7" name="表格 6">
            <a:extLst>
              <a:ext uri="{FF2B5EF4-FFF2-40B4-BE49-F238E27FC236}">
                <a16:creationId xmlns:a16="http://schemas.microsoft.com/office/drawing/2014/main" id="{E074A7B6-6BA3-31AE-EE70-A0BE5469D482}"/>
              </a:ext>
            </a:extLst>
          </p:cNvPr>
          <p:cNvGraphicFramePr>
            <a:graphicFrameLocks noGrp="1"/>
          </p:cNvGraphicFramePr>
          <p:nvPr>
            <p:extLst>
              <p:ext uri="{D42A27DB-BD31-4B8C-83A1-F6EECF244321}">
                <p14:modId xmlns:p14="http://schemas.microsoft.com/office/powerpoint/2010/main" val="977513913"/>
              </p:ext>
            </p:extLst>
          </p:nvPr>
        </p:nvGraphicFramePr>
        <p:xfrm>
          <a:off x="730610" y="1413570"/>
          <a:ext cx="3492388" cy="4516382"/>
        </p:xfrm>
        <a:graphic>
          <a:graphicData uri="http://schemas.openxmlformats.org/drawingml/2006/table">
            <a:tbl>
              <a:tblPr firstRow="1" bandRow="1">
                <a:tableStyleId>{5C22544A-7EE6-4342-B048-85BDC9FD1C3A}</a:tableStyleId>
              </a:tblPr>
              <a:tblGrid>
                <a:gridCol w="3492388">
                  <a:extLst>
                    <a:ext uri="{9D8B030D-6E8A-4147-A177-3AD203B41FA5}">
                      <a16:colId xmlns:a16="http://schemas.microsoft.com/office/drawing/2014/main" val="3976170803"/>
                    </a:ext>
                  </a:extLst>
                </a:gridCol>
              </a:tblGrid>
              <a:tr h="622181">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对公共健康的影响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extLst>
                  <a:ext uri="{0D108BD9-81ED-4DB2-BD59-A6C34878D82A}">
                    <a16:rowId xmlns:a16="http://schemas.microsoft.com/office/drawing/2014/main" val="3709358293"/>
                  </a:ext>
                </a:extLst>
              </a:tr>
              <a:tr h="3841918">
                <a:tc>
                  <a:txBody>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zh-CN" altLang="en-US" sz="1400" b="0" dirty="0">
                          <a:solidFill>
                            <a:schemeClr val="tx1"/>
                          </a:solidFill>
                          <a:latin typeface="微软雅黑" panose="020B0503020204020204" pitchFamily="34" charset="-122"/>
                          <a:ea typeface="微软雅黑" panose="020B0503020204020204" pitchFamily="34" charset="-122"/>
                        </a:rPr>
                        <a:t>以普特利单抗为代表的免疫检查点抑制剂应用于</a:t>
                      </a:r>
                      <a:r>
                        <a:rPr lang="en-US" altLang="zh-CN" sz="1400" b="0" dirty="0">
                          <a:solidFill>
                            <a:schemeClr val="tx1"/>
                          </a:solidFill>
                          <a:latin typeface="微软雅黑" panose="020B0503020204020204" pitchFamily="34" charset="-122"/>
                          <a:ea typeface="微软雅黑" panose="020B0503020204020204" pitchFamily="34" charset="-122"/>
                        </a:rPr>
                        <a:t>MSI-H/</a:t>
                      </a:r>
                      <a:r>
                        <a:rPr lang="en-US" altLang="zh-CN" sz="1400" b="0" dirty="0" err="1">
                          <a:solidFill>
                            <a:schemeClr val="tx1"/>
                          </a:solidFill>
                          <a:latin typeface="微软雅黑" panose="020B0503020204020204" pitchFamily="34" charset="-122"/>
                          <a:ea typeface="微软雅黑" panose="020B0503020204020204" pitchFamily="34" charset="-122"/>
                        </a:rPr>
                        <a:t>dMMR</a:t>
                      </a:r>
                      <a:r>
                        <a:rPr lang="zh-CN" altLang="en-US" sz="1400" b="0" dirty="0">
                          <a:solidFill>
                            <a:schemeClr val="tx1"/>
                          </a:solidFill>
                          <a:latin typeface="微软雅黑" panose="020B0503020204020204" pitchFamily="34" charset="-122"/>
                          <a:ea typeface="微软雅黑" panose="020B0503020204020204" pitchFamily="34" charset="-122"/>
                        </a:rPr>
                        <a:t>晚期实体瘤以及黑色素瘤的治疗已深刻重塑了公共健康格局。与传统化疗相比，</a:t>
                      </a:r>
                      <a:r>
                        <a:rPr lang="en-US" altLang="zh-CN" sz="1400" b="0" dirty="0">
                          <a:solidFill>
                            <a:schemeClr val="tx1"/>
                          </a:solidFill>
                          <a:latin typeface="微软雅黑" panose="020B0503020204020204" pitchFamily="34" charset="-122"/>
                          <a:ea typeface="微软雅黑" panose="020B0503020204020204" pitchFamily="34" charset="-122"/>
                        </a:rPr>
                        <a:t>PD-1</a:t>
                      </a:r>
                      <a:r>
                        <a:rPr lang="zh-CN" altLang="en-US" sz="1400" b="0" dirty="0">
                          <a:solidFill>
                            <a:schemeClr val="tx1"/>
                          </a:solidFill>
                          <a:latin typeface="微软雅黑" panose="020B0503020204020204" pitchFamily="34" charset="-122"/>
                          <a:ea typeface="微软雅黑" panose="020B0503020204020204" pitchFamily="34" charset="-122"/>
                        </a:rPr>
                        <a:t>单抗将晚期黑色素瘤患者的</a:t>
                      </a:r>
                      <a:r>
                        <a:rPr lang="en-US" altLang="zh-CN" sz="1400" b="0" dirty="0">
                          <a:solidFill>
                            <a:schemeClr val="tx1"/>
                          </a:solidFill>
                          <a:latin typeface="微软雅黑" panose="020B0503020204020204" pitchFamily="34" charset="-122"/>
                          <a:ea typeface="微软雅黑" panose="020B0503020204020204" pitchFamily="34" charset="-122"/>
                        </a:rPr>
                        <a:t>5</a:t>
                      </a:r>
                      <a:r>
                        <a:rPr lang="zh-CN" altLang="en-US" sz="1400" b="0" dirty="0">
                          <a:solidFill>
                            <a:schemeClr val="tx1"/>
                          </a:solidFill>
                          <a:latin typeface="微软雅黑" panose="020B0503020204020204" pitchFamily="34" charset="-122"/>
                          <a:ea typeface="微软雅黑" panose="020B0503020204020204" pitchFamily="34" charset="-122"/>
                        </a:rPr>
                        <a:t>年总生存率从不足</a:t>
                      </a:r>
                      <a:r>
                        <a:rPr lang="en-US" altLang="zh-CN" sz="1400" b="0" dirty="0">
                          <a:solidFill>
                            <a:schemeClr val="tx1"/>
                          </a:solidFill>
                          <a:latin typeface="微软雅黑" panose="020B0503020204020204" pitchFamily="34" charset="-122"/>
                          <a:ea typeface="微软雅黑" panose="020B0503020204020204" pitchFamily="34" charset="-122"/>
                        </a:rPr>
                        <a:t>10%</a:t>
                      </a:r>
                      <a:r>
                        <a:rPr lang="zh-CN" altLang="en-US" sz="1400" b="0" dirty="0">
                          <a:solidFill>
                            <a:schemeClr val="tx1"/>
                          </a:solidFill>
                          <a:latin typeface="微软雅黑" panose="020B0503020204020204" pitchFamily="34" charset="-122"/>
                          <a:ea typeface="微软雅黑" panose="020B0503020204020204" pitchFamily="34" charset="-122"/>
                        </a:rPr>
                        <a:t>提升至</a:t>
                      </a:r>
                      <a:r>
                        <a:rPr lang="en-US" altLang="zh-CN" sz="1400" b="0" dirty="0">
                          <a:solidFill>
                            <a:schemeClr val="tx1"/>
                          </a:solidFill>
                          <a:latin typeface="微软雅黑" panose="020B0503020204020204" pitchFamily="34" charset="-122"/>
                          <a:ea typeface="微软雅黑" panose="020B0503020204020204" pitchFamily="34" charset="-122"/>
                        </a:rPr>
                        <a:t>34-52%</a:t>
                      </a:r>
                      <a:r>
                        <a:rPr lang="zh-CN" altLang="en-US" sz="1400" b="0" dirty="0">
                          <a:solidFill>
                            <a:schemeClr val="tx1"/>
                          </a:solidFill>
                          <a:latin typeface="微软雅黑" panose="020B0503020204020204" pitchFamily="34" charset="-122"/>
                          <a:ea typeface="微软雅黑" panose="020B0503020204020204" pitchFamily="34" charset="-122"/>
                        </a:rPr>
                        <a:t>，将</a:t>
                      </a:r>
                      <a:r>
                        <a:rPr lang="en-US" altLang="zh-CN" sz="1400" b="0" dirty="0">
                          <a:solidFill>
                            <a:schemeClr val="tx1"/>
                          </a:solidFill>
                          <a:latin typeface="微软雅黑" panose="020B0503020204020204" pitchFamily="34" charset="-122"/>
                          <a:ea typeface="微软雅黑" panose="020B0503020204020204" pitchFamily="34" charset="-122"/>
                        </a:rPr>
                        <a:t>MSI-H/</a:t>
                      </a:r>
                      <a:r>
                        <a:rPr lang="en-US" altLang="zh-CN" sz="1400" b="0" dirty="0" err="1">
                          <a:solidFill>
                            <a:schemeClr val="tx1"/>
                          </a:solidFill>
                          <a:latin typeface="微软雅黑" panose="020B0503020204020204" pitchFamily="34" charset="-122"/>
                          <a:ea typeface="微软雅黑" panose="020B0503020204020204" pitchFamily="34" charset="-122"/>
                        </a:rPr>
                        <a:t>dMMR</a:t>
                      </a:r>
                      <a:r>
                        <a:rPr lang="zh-CN" altLang="en-US" sz="1400" b="0" dirty="0">
                          <a:solidFill>
                            <a:schemeClr val="tx1"/>
                          </a:solidFill>
                          <a:latin typeface="微软雅黑" panose="020B0503020204020204" pitchFamily="34" charset="-122"/>
                          <a:ea typeface="微软雅黑" panose="020B0503020204020204" pitchFamily="34" charset="-122"/>
                        </a:rPr>
                        <a:t>晚期实体瘤患者两年生存率从</a:t>
                      </a:r>
                      <a:r>
                        <a:rPr lang="en-US" altLang="zh-CN" sz="1400" b="0" dirty="0">
                          <a:solidFill>
                            <a:schemeClr val="tx1"/>
                          </a:solidFill>
                          <a:latin typeface="微软雅黑" panose="020B0503020204020204" pitchFamily="34" charset="-122"/>
                          <a:ea typeface="微软雅黑" panose="020B0503020204020204" pitchFamily="34" charset="-122"/>
                        </a:rPr>
                        <a:t>60%</a:t>
                      </a:r>
                      <a:r>
                        <a:rPr lang="zh-CN" altLang="en-US" sz="1400" b="0" dirty="0">
                          <a:solidFill>
                            <a:schemeClr val="tx1"/>
                          </a:solidFill>
                          <a:latin typeface="微软雅黑" panose="020B0503020204020204" pitchFamily="34" charset="-122"/>
                          <a:ea typeface="微软雅黑" panose="020B0503020204020204" pitchFamily="34" charset="-122"/>
                        </a:rPr>
                        <a:t>提高到</a:t>
                      </a:r>
                      <a:r>
                        <a:rPr lang="en-US" altLang="zh-CN" sz="1400" b="0" dirty="0">
                          <a:solidFill>
                            <a:schemeClr val="tx1"/>
                          </a:solidFill>
                          <a:latin typeface="微软雅黑" panose="020B0503020204020204" pitchFamily="34" charset="-122"/>
                          <a:ea typeface="微软雅黑" panose="020B0503020204020204" pitchFamily="34" charset="-122"/>
                        </a:rPr>
                        <a:t>90%</a:t>
                      </a:r>
                      <a:r>
                        <a:rPr lang="zh-CN" altLang="en-US" sz="1400" b="0" dirty="0">
                          <a:solidFill>
                            <a:schemeClr val="tx1"/>
                          </a:solidFill>
                          <a:latin typeface="微软雅黑" panose="020B0503020204020204" pitchFamily="34" charset="-122"/>
                          <a:ea typeface="微软雅黑" panose="020B0503020204020204" pitchFamily="34" charset="-122"/>
                        </a:rPr>
                        <a:t>，生存率突破性改善。不仅将“晚期肿瘤”转化为“可控慢性病”，更通过避免手术创伤、降低疾病复发率、提升生存质量等，全方面减轻社会疾病负担。</a:t>
                      </a:r>
                      <a:endParaRPr lang="en-US" altLang="zh-CN"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1978284"/>
                  </a:ext>
                </a:extLst>
              </a:tr>
            </a:tbl>
          </a:graphicData>
        </a:graphic>
      </p:graphicFrame>
      <p:graphicFrame>
        <p:nvGraphicFramePr>
          <p:cNvPr id="8" name="表格 7">
            <a:extLst>
              <a:ext uri="{FF2B5EF4-FFF2-40B4-BE49-F238E27FC236}">
                <a16:creationId xmlns:a16="http://schemas.microsoft.com/office/drawing/2014/main" id="{AFBD601C-793F-97A0-9C29-9CE85FFE2D23}"/>
              </a:ext>
            </a:extLst>
          </p:cNvPr>
          <p:cNvGraphicFramePr>
            <a:graphicFrameLocks noGrp="1"/>
          </p:cNvGraphicFramePr>
          <p:nvPr>
            <p:extLst>
              <p:ext uri="{D42A27DB-BD31-4B8C-83A1-F6EECF244321}">
                <p14:modId xmlns:p14="http://schemas.microsoft.com/office/powerpoint/2010/main" val="4250958925"/>
              </p:ext>
            </p:extLst>
          </p:nvPr>
        </p:nvGraphicFramePr>
        <p:xfrm>
          <a:off x="4295006" y="1406079"/>
          <a:ext cx="3492388" cy="4516382"/>
        </p:xfrm>
        <a:graphic>
          <a:graphicData uri="http://schemas.openxmlformats.org/drawingml/2006/table">
            <a:tbl>
              <a:tblPr firstRow="1" bandRow="1">
                <a:tableStyleId>{5C22544A-7EE6-4342-B048-85BDC9FD1C3A}</a:tableStyleId>
              </a:tblPr>
              <a:tblGrid>
                <a:gridCol w="3492388">
                  <a:extLst>
                    <a:ext uri="{9D8B030D-6E8A-4147-A177-3AD203B41FA5}">
                      <a16:colId xmlns:a16="http://schemas.microsoft.com/office/drawing/2014/main" val="3976170803"/>
                    </a:ext>
                  </a:extLst>
                </a:gridCol>
              </a:tblGrid>
              <a:tr h="622181">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弥补目录短板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extLst>
                  <a:ext uri="{0D108BD9-81ED-4DB2-BD59-A6C34878D82A}">
                    <a16:rowId xmlns:a16="http://schemas.microsoft.com/office/drawing/2014/main" val="3709358293"/>
                  </a:ext>
                </a:extLst>
              </a:tr>
              <a:tr h="3841918">
                <a:tc>
                  <a:txBody>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zh-CN" altLang="en-US" sz="1400" b="0" dirty="0">
                          <a:solidFill>
                            <a:schemeClr val="tx1"/>
                          </a:solidFill>
                          <a:latin typeface="微软雅黑" panose="020B0503020204020204" pitchFamily="34" charset="-122"/>
                          <a:ea typeface="微软雅黑" panose="020B0503020204020204" pitchFamily="34" charset="-122"/>
                        </a:rPr>
                        <a:t>普特利单抗作为一款半衰期更长、副作用更小、临床疗效显著的</a:t>
                      </a:r>
                      <a:r>
                        <a:rPr lang="en-US" altLang="zh-CN" sz="1400" b="0" dirty="0">
                          <a:solidFill>
                            <a:schemeClr val="tx1"/>
                          </a:solidFill>
                          <a:latin typeface="微软雅黑" panose="020B0503020204020204" pitchFamily="34" charset="-122"/>
                          <a:ea typeface="微软雅黑" panose="020B0503020204020204" pitchFamily="34" charset="-122"/>
                        </a:rPr>
                        <a:t>PD-1</a:t>
                      </a:r>
                      <a:r>
                        <a:rPr lang="zh-CN" altLang="en-US" sz="1400" b="0" dirty="0">
                          <a:solidFill>
                            <a:schemeClr val="tx1"/>
                          </a:solidFill>
                          <a:latin typeface="微软雅黑" panose="020B0503020204020204" pitchFamily="34" charset="-122"/>
                          <a:ea typeface="微软雅黑" panose="020B0503020204020204" pitchFamily="34" charset="-122"/>
                        </a:rPr>
                        <a:t>产品，能给患者带来更优的治疗选择。相较目前目录中的产品，普特利单抗半衰期达</a:t>
                      </a:r>
                      <a:r>
                        <a:rPr lang="en-US" altLang="zh-CN" sz="1400" b="0" dirty="0">
                          <a:solidFill>
                            <a:schemeClr val="tx1"/>
                          </a:solidFill>
                          <a:latin typeface="微软雅黑" panose="020B0503020204020204" pitchFamily="34" charset="-122"/>
                          <a:ea typeface="微软雅黑" panose="020B0503020204020204" pitchFamily="34" charset="-122"/>
                        </a:rPr>
                        <a:t>38.6</a:t>
                      </a:r>
                      <a:r>
                        <a:rPr lang="zh-CN" altLang="en-US" sz="1400" b="0" dirty="0">
                          <a:solidFill>
                            <a:schemeClr val="tx1"/>
                          </a:solidFill>
                          <a:latin typeface="微软雅黑" panose="020B0503020204020204" pitchFamily="34" charset="-122"/>
                          <a:ea typeface="微软雅黑" panose="020B0503020204020204" pitchFamily="34" charset="-122"/>
                        </a:rPr>
                        <a:t>天，仅需每三周注射一次，极大减轻了患者治疗的时间成本，减少患者就医成本；且从临床试验数据分析，普特利单抗免疫性肾炎、免疫性胰腺炎发生率为</a:t>
                      </a:r>
                      <a:r>
                        <a:rPr lang="en-US" altLang="zh-CN" sz="1400" b="0" dirty="0">
                          <a:solidFill>
                            <a:schemeClr val="tx1"/>
                          </a:solidFill>
                          <a:latin typeface="微软雅黑" panose="020B0503020204020204" pitchFamily="34" charset="-122"/>
                          <a:ea typeface="微软雅黑" panose="020B0503020204020204" pitchFamily="34" charset="-122"/>
                        </a:rPr>
                        <a:t>0</a:t>
                      </a:r>
                      <a:r>
                        <a:rPr lang="zh-CN" altLang="en-US" sz="1400" b="0" dirty="0">
                          <a:solidFill>
                            <a:schemeClr val="tx1"/>
                          </a:solidFill>
                          <a:latin typeface="微软雅黑" panose="020B0503020204020204" pitchFamily="34" charset="-122"/>
                          <a:ea typeface="微软雅黑" panose="020B0503020204020204" pitchFamily="34" charset="-122"/>
                        </a:rPr>
                        <a:t>，药物安全可靠，极大的提高了患者的依从性，提升疾病控制率，肿瘤耐药性延迟，更有利于肿瘤的全程管理，提升医疗资源的高效利用。</a:t>
                      </a:r>
                      <a:endParaRPr lang="en-US" altLang="zh-CN"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1978284"/>
                  </a:ext>
                </a:extLst>
              </a:tr>
            </a:tbl>
          </a:graphicData>
        </a:graphic>
      </p:graphicFrame>
      <p:graphicFrame>
        <p:nvGraphicFramePr>
          <p:cNvPr id="9" name="表格 8">
            <a:extLst>
              <a:ext uri="{FF2B5EF4-FFF2-40B4-BE49-F238E27FC236}">
                <a16:creationId xmlns:a16="http://schemas.microsoft.com/office/drawing/2014/main" id="{AFD7A79C-41E9-B984-44E0-C9ADD5118ECB}"/>
              </a:ext>
            </a:extLst>
          </p:cNvPr>
          <p:cNvGraphicFramePr>
            <a:graphicFrameLocks noGrp="1"/>
          </p:cNvGraphicFramePr>
          <p:nvPr>
            <p:extLst>
              <p:ext uri="{D42A27DB-BD31-4B8C-83A1-F6EECF244321}">
                <p14:modId xmlns:p14="http://schemas.microsoft.com/office/powerpoint/2010/main" val="1389327144"/>
              </p:ext>
            </p:extLst>
          </p:nvPr>
        </p:nvGraphicFramePr>
        <p:xfrm>
          <a:off x="7859402" y="1413570"/>
          <a:ext cx="3280271" cy="4508891"/>
        </p:xfrm>
        <a:graphic>
          <a:graphicData uri="http://schemas.openxmlformats.org/drawingml/2006/table">
            <a:tbl>
              <a:tblPr firstRow="1" bandRow="1">
                <a:tableStyleId>{5C22544A-7EE6-4342-B048-85BDC9FD1C3A}</a:tableStyleId>
              </a:tblPr>
              <a:tblGrid>
                <a:gridCol w="3280271">
                  <a:extLst>
                    <a:ext uri="{9D8B030D-6E8A-4147-A177-3AD203B41FA5}">
                      <a16:colId xmlns:a16="http://schemas.microsoft.com/office/drawing/2014/main" val="3976170803"/>
                    </a:ext>
                  </a:extLst>
                </a:gridCol>
              </a:tblGrid>
              <a:tr h="628424">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临床管理便利</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extLst>
                  <a:ext uri="{0D108BD9-81ED-4DB2-BD59-A6C34878D82A}">
                    <a16:rowId xmlns:a16="http://schemas.microsoft.com/office/drawing/2014/main" val="3709358293"/>
                  </a:ext>
                </a:extLst>
              </a:tr>
              <a:tr h="3880467">
                <a:tc>
                  <a:txBody>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zh-CN" altLang="en-US" sz="1400" b="0" dirty="0">
                          <a:solidFill>
                            <a:schemeClr val="tx1"/>
                          </a:solidFill>
                          <a:latin typeface="微软雅黑" panose="020B0503020204020204" pitchFamily="34" charset="-122"/>
                          <a:ea typeface="微软雅黑" panose="020B0503020204020204" pitchFamily="34" charset="-122"/>
                        </a:rPr>
                        <a:t>普特利单抗获批两个适应症，一个为晚期黑色素瘤，一个为</a:t>
                      </a:r>
                      <a:r>
                        <a:rPr lang="en-US" altLang="zh-CN" sz="1400" b="0" dirty="0">
                          <a:solidFill>
                            <a:schemeClr val="tx1"/>
                          </a:solidFill>
                          <a:latin typeface="微软雅黑" panose="020B0503020204020204" pitchFamily="34" charset="-122"/>
                          <a:ea typeface="微软雅黑" panose="020B0503020204020204" pitchFamily="34" charset="-122"/>
                        </a:rPr>
                        <a:t>MSI-H/</a:t>
                      </a:r>
                      <a:r>
                        <a:rPr lang="en-US" altLang="zh-CN" sz="1400" b="0" dirty="0" err="1">
                          <a:solidFill>
                            <a:schemeClr val="tx1"/>
                          </a:solidFill>
                          <a:latin typeface="微软雅黑" panose="020B0503020204020204" pitchFamily="34" charset="-122"/>
                          <a:ea typeface="微软雅黑" panose="020B0503020204020204" pitchFamily="34" charset="-122"/>
                        </a:rPr>
                        <a:t>dMMR</a:t>
                      </a:r>
                      <a:r>
                        <a:rPr lang="zh-CN" altLang="en-US" sz="1400" b="0" dirty="0">
                          <a:solidFill>
                            <a:schemeClr val="tx1"/>
                          </a:solidFill>
                          <a:latin typeface="微软雅黑" panose="020B0503020204020204" pitchFamily="34" charset="-122"/>
                          <a:ea typeface="微软雅黑" panose="020B0503020204020204" pitchFamily="34" charset="-122"/>
                        </a:rPr>
                        <a:t>晚期实体瘤。相较于其他</a:t>
                      </a:r>
                      <a:r>
                        <a:rPr lang="en-US" altLang="zh-CN" sz="1400" b="0" dirty="0">
                          <a:solidFill>
                            <a:schemeClr val="tx1"/>
                          </a:solidFill>
                          <a:latin typeface="微软雅黑" panose="020B0503020204020204" pitchFamily="34" charset="-122"/>
                          <a:ea typeface="微软雅黑" panose="020B0503020204020204" pitchFamily="34" charset="-122"/>
                        </a:rPr>
                        <a:t>PD-1</a:t>
                      </a:r>
                      <a:r>
                        <a:rPr lang="zh-CN" altLang="en-US" sz="1400" b="0" dirty="0">
                          <a:solidFill>
                            <a:schemeClr val="tx1"/>
                          </a:solidFill>
                          <a:latin typeface="微软雅黑" panose="020B0503020204020204" pitchFamily="34" charset="-122"/>
                          <a:ea typeface="微软雅黑" panose="020B0503020204020204" pitchFamily="34" charset="-122"/>
                        </a:rPr>
                        <a:t>产品，普特利单抗用药指征明确，超适应症用药风险低，临床管理难度小。</a:t>
                      </a:r>
                      <a:endParaRPr lang="en-US" altLang="zh-CN"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1978284"/>
                  </a:ext>
                </a:extLst>
              </a:tr>
            </a:tbl>
          </a:graphicData>
        </a:graphic>
      </p:graphicFrame>
    </p:spTree>
    <p:custDataLst>
      <p:tags r:id="rId1"/>
    </p:custDataLst>
    <p:extLst>
      <p:ext uri="{BB962C8B-B14F-4D97-AF65-F5344CB8AC3E}">
        <p14:creationId xmlns:p14="http://schemas.microsoft.com/office/powerpoint/2010/main" val="376757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F4E31790-4727-8FBC-9928-4AF82B92414A}"/>
              </a:ext>
            </a:extLst>
          </p:cNvPr>
          <p:cNvSpPr>
            <a:spLocks noGrp="1"/>
          </p:cNvSpPr>
          <p:nvPr>
            <p:ph type="title"/>
          </p:nvPr>
        </p:nvSpPr>
        <p:spPr/>
        <p:txBody>
          <a:bodyPr/>
          <a:lstStyle/>
          <a:p>
            <a:r>
              <a:rPr lang="zh-CN" altLang="en-US" b="1" dirty="0">
                <a:latin typeface="微软雅黑" panose="020B0503020204020204" pitchFamily="34" charset="-122"/>
                <a:ea typeface="微软雅黑" panose="020B0503020204020204" pitchFamily="34" charset="-122"/>
              </a:rPr>
              <a:t>目录</a:t>
            </a:r>
          </a:p>
        </p:txBody>
      </p:sp>
      <p:sp>
        <p:nvSpPr>
          <p:cNvPr id="11" name="文本框 10">
            <a:extLst>
              <a:ext uri="{FF2B5EF4-FFF2-40B4-BE49-F238E27FC236}">
                <a16:creationId xmlns:a16="http://schemas.microsoft.com/office/drawing/2014/main" id="{B7D53BA3-3635-F514-EC8E-DA56D99A9C2F}"/>
              </a:ext>
            </a:extLst>
          </p:cNvPr>
          <p:cNvSpPr txBox="1"/>
          <p:nvPr/>
        </p:nvSpPr>
        <p:spPr>
          <a:xfrm>
            <a:off x="802618" y="1197546"/>
            <a:ext cx="10333148" cy="4618893"/>
          </a:xfrm>
          <a:prstGeom prst="rect">
            <a:avLst/>
          </a:prstGeom>
          <a:noFill/>
        </p:spPr>
        <p:txBody>
          <a:bodyPr wrap="square">
            <a:spAutoFit/>
          </a:bodyPr>
          <a:lstStyle/>
          <a:p>
            <a:pPr>
              <a:lnSpc>
                <a:spcPct val="150000"/>
              </a:lnSpc>
              <a:buNone/>
            </a:pPr>
            <a:r>
              <a:rPr lang="en-US" altLang="zh-CN" b="1" dirty="0">
                <a:solidFill>
                  <a:srgbClr val="000000"/>
                </a:solidFill>
                <a:effectLst/>
                <a:latin typeface="微软雅黑" panose="020B0503020204020204" pitchFamily="34" charset="-122"/>
                <a:ea typeface="微软雅黑" panose="020B0503020204020204" pitchFamily="34" charset="-122"/>
              </a:rPr>
              <a:t>1. </a:t>
            </a:r>
            <a:r>
              <a:rPr lang="zh-CN" altLang="en-US" b="1" dirty="0">
                <a:solidFill>
                  <a:srgbClr val="000000"/>
                </a:solidFill>
                <a:effectLst/>
                <a:latin typeface="微软雅黑" panose="020B0503020204020204" pitchFamily="34" charset="-122"/>
                <a:ea typeface="微软雅黑" panose="020B0503020204020204" pitchFamily="34" charset="-122"/>
              </a:rPr>
              <a:t>基本信息 </a:t>
            </a:r>
            <a:endParaRPr lang="zh-CN" altLang="en-US" sz="1600" b="1" dirty="0">
              <a:latin typeface="微软雅黑" panose="020B0503020204020204" pitchFamily="34" charset="-122"/>
              <a:ea typeface="微软雅黑" panose="020B0503020204020204" pitchFamily="34" charset="-122"/>
            </a:endParaRPr>
          </a:p>
          <a:p>
            <a:pPr>
              <a:lnSpc>
                <a:spcPct val="150000"/>
              </a:lnSpc>
              <a:buNone/>
            </a:pPr>
            <a:r>
              <a:rPr lang="zh-CN" altLang="en-US" sz="1800" b="1" dirty="0">
                <a:solidFill>
                  <a:srgbClr val="000000"/>
                </a:solidFill>
                <a:effectLst/>
                <a:latin typeface="微软雅黑" panose="020B0503020204020204" pitchFamily="34" charset="-122"/>
                <a:ea typeface="微软雅黑" panose="020B0503020204020204" pitchFamily="34" charset="-122"/>
              </a:rPr>
              <a:t>✓ 国产应用于</a:t>
            </a:r>
            <a:r>
              <a:rPr lang="en-US" altLang="zh-CN" sz="1800" b="1" dirty="0">
                <a:solidFill>
                  <a:srgbClr val="000000"/>
                </a:solidFill>
                <a:effectLst/>
                <a:latin typeface="微软雅黑" panose="020B0503020204020204" pitchFamily="34" charset="-122"/>
                <a:ea typeface="微软雅黑" panose="020B0503020204020204" pitchFamily="34" charset="-122"/>
              </a:rPr>
              <a:t>MSI-H/</a:t>
            </a:r>
            <a:r>
              <a:rPr lang="en-US" altLang="zh-CN" sz="1800" b="1" dirty="0" err="1">
                <a:solidFill>
                  <a:srgbClr val="000000"/>
                </a:solidFill>
                <a:effectLst/>
                <a:latin typeface="微软雅黑" panose="020B0503020204020204" pitchFamily="34" charset="-122"/>
                <a:ea typeface="微软雅黑" panose="020B0503020204020204" pitchFamily="34" charset="-122"/>
              </a:rPr>
              <a:t>dMMR</a:t>
            </a:r>
            <a:r>
              <a:rPr lang="zh-CN" altLang="en-US" sz="1800" b="1" dirty="0">
                <a:solidFill>
                  <a:srgbClr val="000000"/>
                </a:solidFill>
                <a:effectLst/>
                <a:latin typeface="微软雅黑" panose="020B0503020204020204" pitchFamily="34" charset="-122"/>
                <a:ea typeface="微软雅黑" panose="020B0503020204020204" pitchFamily="34" charset="-122"/>
              </a:rPr>
              <a:t>晚期实体瘤及晚期黑色素瘤的免疫检查点抑制剂药物 </a:t>
            </a:r>
            <a:endParaRPr lang="zh-CN" altLang="en-US" sz="1600" b="1" dirty="0">
              <a:latin typeface="微软雅黑" panose="020B0503020204020204" pitchFamily="34" charset="-122"/>
              <a:ea typeface="微软雅黑" panose="020B0503020204020204" pitchFamily="34" charset="-122"/>
            </a:endParaRPr>
          </a:p>
          <a:p>
            <a:pPr>
              <a:lnSpc>
                <a:spcPct val="150000"/>
              </a:lnSpc>
              <a:buNone/>
            </a:pPr>
            <a:r>
              <a:rPr lang="en-US" altLang="zh-CN" b="1" dirty="0">
                <a:solidFill>
                  <a:srgbClr val="000000"/>
                </a:solidFill>
                <a:effectLst/>
                <a:latin typeface="微软雅黑" panose="020B0503020204020204" pitchFamily="34" charset="-122"/>
                <a:ea typeface="微软雅黑" panose="020B0503020204020204" pitchFamily="34" charset="-122"/>
              </a:rPr>
              <a:t>2. </a:t>
            </a:r>
            <a:r>
              <a:rPr lang="zh-CN" altLang="en-US" b="1" dirty="0">
                <a:solidFill>
                  <a:srgbClr val="000000"/>
                </a:solidFill>
                <a:effectLst/>
                <a:latin typeface="微软雅黑" panose="020B0503020204020204" pitchFamily="34" charset="-122"/>
                <a:ea typeface="微软雅黑" panose="020B0503020204020204" pitchFamily="34" charset="-122"/>
              </a:rPr>
              <a:t>安全性 </a:t>
            </a:r>
            <a:endParaRPr lang="zh-CN" altLang="en-US" sz="1600" b="1" dirty="0">
              <a:latin typeface="微软雅黑" panose="020B0503020204020204" pitchFamily="34" charset="-122"/>
              <a:ea typeface="微软雅黑" panose="020B0503020204020204" pitchFamily="34" charset="-122"/>
            </a:endParaRPr>
          </a:p>
          <a:p>
            <a:pPr>
              <a:lnSpc>
                <a:spcPct val="150000"/>
              </a:lnSpc>
              <a:buNone/>
            </a:pPr>
            <a:r>
              <a:rPr lang="zh-CN" altLang="en-US" sz="1600" b="1" dirty="0">
                <a:solidFill>
                  <a:srgbClr val="000000"/>
                </a:solidFill>
                <a:effectLst/>
                <a:latin typeface="微软雅黑" panose="020B0503020204020204" pitchFamily="34" charset="-122"/>
                <a:ea typeface="微软雅黑" panose="020B0503020204020204" pitchFamily="34" charset="-122"/>
              </a:rPr>
              <a:t>✓ 已上市</a:t>
            </a:r>
            <a:r>
              <a:rPr lang="en-US" altLang="zh-CN" sz="1600" b="1" dirty="0">
                <a:solidFill>
                  <a:srgbClr val="000000"/>
                </a:solidFill>
                <a:effectLst/>
                <a:latin typeface="微软雅黑" panose="020B0503020204020204" pitchFamily="34" charset="-122"/>
                <a:ea typeface="微软雅黑" panose="020B0503020204020204" pitchFamily="34" charset="-122"/>
              </a:rPr>
              <a:t>3</a:t>
            </a:r>
            <a:r>
              <a:rPr lang="zh-CN" altLang="en-US" sz="1600" b="1" dirty="0">
                <a:solidFill>
                  <a:srgbClr val="000000"/>
                </a:solidFill>
                <a:effectLst/>
                <a:latin typeface="微软雅黑" panose="020B0503020204020204" pitchFamily="34" charset="-122"/>
                <a:ea typeface="微软雅黑" panose="020B0503020204020204" pitchFamily="34" charset="-122"/>
              </a:rPr>
              <a:t>年，总体安全性良好，不良事件可防可控 </a:t>
            </a:r>
            <a:endParaRPr lang="zh-CN" altLang="en-US" sz="1600" b="1" dirty="0">
              <a:latin typeface="微软雅黑" panose="020B0503020204020204" pitchFamily="34" charset="-122"/>
              <a:ea typeface="微软雅黑" panose="020B0503020204020204" pitchFamily="34" charset="-122"/>
            </a:endParaRPr>
          </a:p>
          <a:p>
            <a:pPr>
              <a:lnSpc>
                <a:spcPct val="150000"/>
              </a:lnSpc>
              <a:buNone/>
            </a:pPr>
            <a:r>
              <a:rPr lang="en-US" altLang="zh-CN" b="1" dirty="0">
                <a:solidFill>
                  <a:srgbClr val="000000"/>
                </a:solidFill>
                <a:effectLst/>
                <a:latin typeface="微软雅黑" panose="020B0503020204020204" pitchFamily="34" charset="-122"/>
                <a:ea typeface="微软雅黑" panose="020B0503020204020204" pitchFamily="34" charset="-122"/>
              </a:rPr>
              <a:t>3. </a:t>
            </a:r>
            <a:r>
              <a:rPr lang="zh-CN" altLang="en-US" b="1" dirty="0">
                <a:solidFill>
                  <a:srgbClr val="000000"/>
                </a:solidFill>
                <a:effectLst/>
                <a:latin typeface="微软雅黑" panose="020B0503020204020204" pitchFamily="34" charset="-122"/>
                <a:ea typeface="微软雅黑" panose="020B0503020204020204" pitchFamily="34" charset="-122"/>
              </a:rPr>
              <a:t>有效性 </a:t>
            </a:r>
            <a:endParaRPr lang="zh-CN" altLang="en-US" sz="1600" b="1" dirty="0">
              <a:latin typeface="微软雅黑" panose="020B0503020204020204" pitchFamily="34" charset="-122"/>
              <a:ea typeface="微软雅黑" panose="020B0503020204020204" pitchFamily="34" charset="-122"/>
            </a:endParaRPr>
          </a:p>
          <a:p>
            <a:pPr>
              <a:lnSpc>
                <a:spcPct val="150000"/>
              </a:lnSpc>
              <a:buNone/>
            </a:pPr>
            <a:r>
              <a:rPr lang="zh-CN" altLang="en-US" sz="1600" b="1" dirty="0">
                <a:solidFill>
                  <a:srgbClr val="000000"/>
                </a:solidFill>
                <a:effectLst/>
                <a:latin typeface="微软雅黑" panose="020B0503020204020204" pitchFamily="34" charset="-122"/>
                <a:ea typeface="微软雅黑" panose="020B0503020204020204" pitchFamily="34" charset="-122"/>
              </a:rPr>
              <a:t>✓ </a:t>
            </a:r>
            <a:r>
              <a:rPr lang="en-US" altLang="zh-CN" sz="1600" b="1" dirty="0">
                <a:solidFill>
                  <a:srgbClr val="000000"/>
                </a:solidFill>
                <a:effectLst/>
                <a:latin typeface="微软雅黑" panose="020B0503020204020204" pitchFamily="34" charset="-122"/>
                <a:ea typeface="微软雅黑" panose="020B0503020204020204" pitchFamily="34" charset="-122"/>
              </a:rPr>
              <a:t>MSI-H/</a:t>
            </a:r>
            <a:r>
              <a:rPr lang="en-US" altLang="zh-CN" sz="1600" b="1" dirty="0" err="1">
                <a:solidFill>
                  <a:srgbClr val="000000"/>
                </a:solidFill>
                <a:effectLst/>
                <a:latin typeface="微软雅黑" panose="020B0503020204020204" pitchFamily="34" charset="-122"/>
                <a:ea typeface="微软雅黑" panose="020B0503020204020204" pitchFamily="34" charset="-122"/>
              </a:rPr>
              <a:t>dMMR</a:t>
            </a:r>
            <a:r>
              <a:rPr lang="zh-CN" altLang="en-US" sz="1600" b="1" dirty="0">
                <a:solidFill>
                  <a:srgbClr val="000000"/>
                </a:solidFill>
                <a:effectLst/>
                <a:latin typeface="微软雅黑" panose="020B0503020204020204" pitchFamily="34" charset="-122"/>
                <a:ea typeface="微软雅黑" panose="020B0503020204020204" pitchFamily="34" charset="-122"/>
              </a:rPr>
              <a:t>晚期实体瘤</a:t>
            </a:r>
            <a:r>
              <a:rPr lang="en-US" altLang="zh-CN" sz="1600" b="1" dirty="0">
                <a:solidFill>
                  <a:srgbClr val="000000"/>
                </a:solidFill>
                <a:effectLst/>
                <a:latin typeface="微软雅黑" panose="020B0503020204020204" pitchFamily="34" charset="-122"/>
                <a:ea typeface="微软雅黑" panose="020B0503020204020204" pitchFamily="34" charset="-122"/>
              </a:rPr>
              <a:t>ORR</a:t>
            </a:r>
            <a:r>
              <a:rPr lang="zh-CN" altLang="en-US" sz="1600" b="1" dirty="0">
                <a:solidFill>
                  <a:srgbClr val="000000"/>
                </a:solidFill>
                <a:effectLst/>
                <a:latin typeface="微软雅黑" panose="020B0503020204020204" pitchFamily="34" charset="-122"/>
                <a:ea typeface="微软雅黑" panose="020B0503020204020204" pitchFamily="34" charset="-122"/>
              </a:rPr>
              <a:t>为</a:t>
            </a:r>
            <a:r>
              <a:rPr lang="en-US" altLang="zh-CN" sz="1600" b="1" dirty="0">
                <a:solidFill>
                  <a:srgbClr val="000000"/>
                </a:solidFill>
                <a:effectLst/>
                <a:latin typeface="微软雅黑" panose="020B0503020204020204" pitchFamily="34" charset="-122"/>
                <a:ea typeface="微软雅黑" panose="020B0503020204020204" pitchFamily="34" charset="-122"/>
              </a:rPr>
              <a:t>49.0% </a:t>
            </a:r>
            <a:r>
              <a:rPr lang="zh-CN" altLang="en-US" sz="1600" b="1" dirty="0">
                <a:solidFill>
                  <a:srgbClr val="000000"/>
                </a:solidFill>
                <a:effectLst/>
                <a:latin typeface="微软雅黑" panose="020B0503020204020204" pitchFamily="34" charset="-122"/>
                <a:ea typeface="微软雅黑" panose="020B0503020204020204" pitchFamily="34" charset="-122"/>
              </a:rPr>
              <a:t>，晚期黑色素瘤</a:t>
            </a:r>
            <a:r>
              <a:rPr lang="en-US" altLang="zh-CN" sz="1600" b="1" dirty="0">
                <a:solidFill>
                  <a:srgbClr val="000000"/>
                </a:solidFill>
                <a:effectLst/>
                <a:latin typeface="微软雅黑" panose="020B0503020204020204" pitchFamily="34" charset="-122"/>
                <a:ea typeface="微软雅黑" panose="020B0503020204020204" pitchFamily="34" charset="-122"/>
              </a:rPr>
              <a:t>ORR</a:t>
            </a:r>
            <a:r>
              <a:rPr lang="zh-CN" altLang="en-US" sz="1600" b="1" dirty="0">
                <a:solidFill>
                  <a:srgbClr val="000000"/>
                </a:solidFill>
                <a:effectLst/>
                <a:latin typeface="微软雅黑" panose="020B0503020204020204" pitchFamily="34" charset="-122"/>
                <a:ea typeface="微软雅黑" panose="020B0503020204020204" pitchFamily="34" charset="-122"/>
              </a:rPr>
              <a:t>为</a:t>
            </a:r>
            <a:r>
              <a:rPr lang="en-US" altLang="zh-CN" sz="1600" b="1" dirty="0">
                <a:solidFill>
                  <a:srgbClr val="000000"/>
                </a:solidFill>
                <a:effectLst/>
                <a:latin typeface="微软雅黑" panose="020B0503020204020204" pitchFamily="34" charset="-122"/>
                <a:ea typeface="微软雅黑" panose="020B0503020204020204" pitchFamily="34" charset="-122"/>
              </a:rPr>
              <a:t>20.17%</a:t>
            </a:r>
            <a:endParaRPr lang="zh-CN" altLang="en-US" sz="1600" b="1" dirty="0">
              <a:latin typeface="微软雅黑" panose="020B0503020204020204" pitchFamily="34" charset="-122"/>
              <a:ea typeface="微软雅黑" panose="020B0503020204020204" pitchFamily="34" charset="-122"/>
            </a:endParaRPr>
          </a:p>
          <a:p>
            <a:pPr>
              <a:lnSpc>
                <a:spcPct val="150000"/>
              </a:lnSpc>
              <a:buNone/>
            </a:pPr>
            <a:r>
              <a:rPr lang="en-US" altLang="zh-CN" b="1" dirty="0">
                <a:solidFill>
                  <a:srgbClr val="000000"/>
                </a:solidFill>
                <a:effectLst/>
                <a:latin typeface="微软雅黑" panose="020B0503020204020204" pitchFamily="34" charset="-122"/>
                <a:ea typeface="微软雅黑" panose="020B0503020204020204" pitchFamily="34" charset="-122"/>
              </a:rPr>
              <a:t>4. </a:t>
            </a:r>
            <a:r>
              <a:rPr lang="zh-CN" altLang="en-US" b="1" dirty="0">
                <a:solidFill>
                  <a:srgbClr val="000000"/>
                </a:solidFill>
                <a:effectLst/>
                <a:latin typeface="微软雅黑" panose="020B0503020204020204" pitchFamily="34" charset="-122"/>
                <a:ea typeface="微软雅黑" panose="020B0503020204020204" pitchFamily="34" charset="-122"/>
              </a:rPr>
              <a:t>创新性 </a:t>
            </a:r>
            <a:endParaRPr lang="zh-CN" altLang="en-US" sz="1600" b="1" dirty="0">
              <a:latin typeface="微软雅黑" panose="020B0503020204020204" pitchFamily="34" charset="-122"/>
              <a:ea typeface="微软雅黑" panose="020B0503020204020204" pitchFamily="34" charset="-122"/>
            </a:endParaRPr>
          </a:p>
          <a:p>
            <a:pPr>
              <a:lnSpc>
                <a:spcPct val="150000"/>
              </a:lnSpc>
              <a:buNone/>
            </a:pPr>
            <a:r>
              <a:rPr lang="zh-CN" altLang="en-US" sz="1600" b="1" dirty="0">
                <a:solidFill>
                  <a:srgbClr val="000000"/>
                </a:solidFill>
                <a:effectLst/>
                <a:latin typeface="微软雅黑" panose="020B0503020204020204" pitchFamily="34" charset="-122"/>
                <a:ea typeface="微软雅黑" panose="020B0503020204020204" pitchFamily="34" charset="-122"/>
              </a:rPr>
              <a:t>✓ </a:t>
            </a:r>
            <a:r>
              <a:rPr lang="en-US" altLang="zh-CN" sz="1600" b="1" dirty="0">
                <a:solidFill>
                  <a:srgbClr val="000000"/>
                </a:solidFill>
                <a:effectLst/>
                <a:latin typeface="微软雅黑" panose="020B0503020204020204" pitchFamily="34" charset="-122"/>
                <a:ea typeface="微软雅黑" panose="020B0503020204020204" pitchFamily="34" charset="-122"/>
              </a:rPr>
              <a:t>1</a:t>
            </a:r>
            <a:r>
              <a:rPr lang="zh-CN" altLang="en-US" sz="1600" b="1" dirty="0">
                <a:solidFill>
                  <a:srgbClr val="000000"/>
                </a:solidFill>
                <a:effectLst/>
                <a:latin typeface="微软雅黑" panose="020B0503020204020204" pitchFamily="34" charset="-122"/>
                <a:ea typeface="微软雅黑" panose="020B0503020204020204" pitchFamily="34" charset="-122"/>
              </a:rPr>
              <a:t>类创新药，</a:t>
            </a:r>
            <a:r>
              <a:rPr lang="en-US" altLang="zh-CN" sz="1600" b="1" dirty="0">
                <a:solidFill>
                  <a:srgbClr val="000000"/>
                </a:solidFill>
                <a:effectLst/>
                <a:latin typeface="微软雅黑" panose="020B0503020204020204" pitchFamily="34" charset="-122"/>
                <a:ea typeface="微软雅黑" panose="020B0503020204020204" pitchFamily="34" charset="-122"/>
              </a:rPr>
              <a:t>NMPA</a:t>
            </a:r>
            <a:r>
              <a:rPr lang="zh-CN" altLang="en-US" sz="1600" b="1" dirty="0">
                <a:solidFill>
                  <a:srgbClr val="000000"/>
                </a:solidFill>
                <a:effectLst/>
                <a:latin typeface="微软雅黑" panose="020B0503020204020204" pitchFamily="34" charset="-122"/>
                <a:ea typeface="微软雅黑" panose="020B0503020204020204" pitchFamily="34" charset="-122"/>
              </a:rPr>
              <a:t>优先审评 </a:t>
            </a:r>
            <a:endParaRPr lang="zh-CN" altLang="en-US" sz="1600" b="1" dirty="0">
              <a:latin typeface="微软雅黑" panose="020B0503020204020204" pitchFamily="34" charset="-122"/>
              <a:ea typeface="微软雅黑" panose="020B0503020204020204" pitchFamily="34" charset="-122"/>
            </a:endParaRPr>
          </a:p>
          <a:p>
            <a:pPr>
              <a:lnSpc>
                <a:spcPct val="150000"/>
              </a:lnSpc>
              <a:buNone/>
            </a:pPr>
            <a:r>
              <a:rPr lang="en-US" altLang="zh-CN" b="1" dirty="0">
                <a:solidFill>
                  <a:srgbClr val="000000"/>
                </a:solidFill>
                <a:effectLst/>
                <a:latin typeface="微软雅黑" panose="020B0503020204020204" pitchFamily="34" charset="-122"/>
                <a:ea typeface="微软雅黑" panose="020B0503020204020204" pitchFamily="34" charset="-122"/>
              </a:rPr>
              <a:t>5. </a:t>
            </a:r>
            <a:r>
              <a:rPr lang="zh-CN" altLang="en-US" b="1" dirty="0">
                <a:solidFill>
                  <a:srgbClr val="000000"/>
                </a:solidFill>
                <a:effectLst/>
                <a:latin typeface="微软雅黑" panose="020B0503020204020204" pitchFamily="34" charset="-122"/>
                <a:ea typeface="微软雅黑" panose="020B0503020204020204" pitchFamily="34" charset="-122"/>
              </a:rPr>
              <a:t>公平性 </a:t>
            </a:r>
            <a:endParaRPr lang="zh-CN" altLang="en-US" sz="1600" b="1" dirty="0">
              <a:latin typeface="微软雅黑" panose="020B0503020204020204" pitchFamily="34" charset="-122"/>
              <a:ea typeface="微软雅黑" panose="020B0503020204020204" pitchFamily="34" charset="-122"/>
            </a:endParaRPr>
          </a:p>
          <a:p>
            <a:pPr>
              <a:lnSpc>
                <a:spcPct val="150000"/>
              </a:lnSpc>
              <a:buNone/>
            </a:pPr>
            <a:r>
              <a:rPr lang="zh-CN" altLang="en-US" sz="1600" b="1" dirty="0">
                <a:solidFill>
                  <a:srgbClr val="000000"/>
                </a:solidFill>
                <a:effectLst/>
                <a:latin typeface="微软雅黑" panose="020B0503020204020204" pitchFamily="34" charset="-122"/>
                <a:ea typeface="微软雅黑" panose="020B0503020204020204" pitchFamily="34" charset="-122"/>
              </a:rPr>
              <a:t>✓ 提升</a:t>
            </a:r>
            <a:r>
              <a:rPr lang="en-US" altLang="zh-CN" sz="1600" b="1" dirty="0">
                <a:solidFill>
                  <a:srgbClr val="000000"/>
                </a:solidFill>
                <a:effectLst/>
                <a:latin typeface="微软雅黑" panose="020B0503020204020204" pitchFamily="34" charset="-122"/>
                <a:ea typeface="微软雅黑" panose="020B0503020204020204" pitchFamily="34" charset="-122"/>
              </a:rPr>
              <a:t>MSI-H/</a:t>
            </a:r>
            <a:r>
              <a:rPr lang="en-US" altLang="zh-CN" sz="1600" b="1" dirty="0" err="1">
                <a:solidFill>
                  <a:srgbClr val="000000"/>
                </a:solidFill>
                <a:effectLst/>
                <a:latin typeface="微软雅黑" panose="020B0503020204020204" pitchFamily="34" charset="-122"/>
                <a:ea typeface="微软雅黑" panose="020B0503020204020204" pitchFamily="34" charset="-122"/>
              </a:rPr>
              <a:t>dMMR</a:t>
            </a:r>
            <a:r>
              <a:rPr lang="zh-CN" altLang="en-US" sz="1600" b="1" dirty="0">
                <a:solidFill>
                  <a:srgbClr val="000000"/>
                </a:solidFill>
                <a:effectLst/>
                <a:latin typeface="微软雅黑" panose="020B0503020204020204" pitchFamily="34" charset="-122"/>
                <a:ea typeface="微软雅黑" panose="020B0503020204020204" pitchFamily="34" charset="-122"/>
              </a:rPr>
              <a:t>晚期实体瘤及晚期黑色素瘤的五年生存率；</a:t>
            </a:r>
            <a:endParaRPr lang="zh-CN" altLang="en-US" sz="1600" b="1" dirty="0">
              <a:latin typeface="微软雅黑" panose="020B0503020204020204" pitchFamily="34" charset="-122"/>
              <a:ea typeface="微软雅黑" panose="020B0503020204020204" pitchFamily="34" charset="-122"/>
            </a:endParaRPr>
          </a:p>
          <a:p>
            <a:pPr>
              <a:lnSpc>
                <a:spcPct val="150000"/>
              </a:lnSpc>
              <a:buNone/>
            </a:pPr>
            <a:r>
              <a:rPr lang="zh-CN" altLang="en-US" sz="1600" b="1" dirty="0">
                <a:solidFill>
                  <a:srgbClr val="000000"/>
                </a:solidFill>
                <a:effectLst/>
                <a:latin typeface="微软雅黑" panose="020B0503020204020204" pitchFamily="34" charset="-122"/>
                <a:ea typeface="微软雅黑" panose="020B0503020204020204" pitchFamily="34" charset="-122"/>
              </a:rPr>
              <a:t>✓临床管理便利度高</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B6B74-A7D2-3F31-F77B-E122A595CDE2}"/>
            </a:ext>
          </a:extLst>
        </p:cNvPr>
        <p:cNvGrpSpPr/>
        <p:nvPr/>
      </p:nvGrpSpPr>
      <p:grpSpPr>
        <a:xfrm>
          <a:off x="0" y="0"/>
          <a:ext cx="0" cy="0"/>
          <a:chOff x="0" y="0"/>
          <a:chExt cx="0" cy="0"/>
        </a:xfrm>
      </p:grpSpPr>
      <p:sp>
        <p:nvSpPr>
          <p:cNvPr id="2" name="标题 8">
            <a:extLst>
              <a:ext uri="{FF2B5EF4-FFF2-40B4-BE49-F238E27FC236}">
                <a16:creationId xmlns:a16="http://schemas.microsoft.com/office/drawing/2014/main" id="{E4FA2F8C-4ED3-3826-F790-E3DA1AE94442}"/>
              </a:ext>
            </a:extLst>
          </p:cNvPr>
          <p:cNvSpPr>
            <a:spLocks noGrp="1"/>
          </p:cNvSpPr>
          <p:nvPr>
            <p:ph type="title"/>
          </p:nvPr>
        </p:nvSpPr>
        <p:spPr>
          <a:xfrm>
            <a:off x="647616" y="266765"/>
            <a:ext cx="10933277" cy="660209"/>
          </a:xfrm>
        </p:spPr>
        <p:txBody>
          <a:bodyPr/>
          <a:lstStyle/>
          <a:p>
            <a:r>
              <a:rPr lang="zh-CN" altLang="en-US" b="1" dirty="0">
                <a:latin typeface="微软雅黑" panose="020B0503020204020204" pitchFamily="34" charset="-122"/>
                <a:ea typeface="微软雅黑" panose="020B0503020204020204" pitchFamily="34" charset="-122"/>
              </a:rPr>
              <a:t>基本信息</a:t>
            </a:r>
          </a:p>
        </p:txBody>
      </p:sp>
      <p:graphicFrame>
        <p:nvGraphicFramePr>
          <p:cNvPr id="3" name="表格 2">
            <a:extLst>
              <a:ext uri="{FF2B5EF4-FFF2-40B4-BE49-F238E27FC236}">
                <a16:creationId xmlns:a16="http://schemas.microsoft.com/office/drawing/2014/main" id="{687553AF-E3BE-73F8-6718-F534046E48E8}"/>
              </a:ext>
            </a:extLst>
          </p:cNvPr>
          <p:cNvGraphicFramePr>
            <a:graphicFrameLocks noGrp="1"/>
          </p:cNvGraphicFramePr>
          <p:nvPr>
            <p:extLst>
              <p:ext uri="{D42A27DB-BD31-4B8C-83A1-F6EECF244321}">
                <p14:modId xmlns:p14="http://schemas.microsoft.com/office/powerpoint/2010/main" val="1612860142"/>
              </p:ext>
            </p:extLst>
          </p:nvPr>
        </p:nvGraphicFramePr>
        <p:xfrm>
          <a:off x="1090650" y="1305558"/>
          <a:ext cx="10009112" cy="4365026"/>
        </p:xfrm>
        <a:graphic>
          <a:graphicData uri="http://schemas.openxmlformats.org/drawingml/2006/table">
            <a:tbl>
              <a:tblPr firstRow="1" bandRow="1">
                <a:tableStyleId>{5C22544A-7EE6-4342-B048-85BDC9FD1C3A}</a:tableStyleId>
              </a:tblPr>
              <a:tblGrid>
                <a:gridCol w="1620180">
                  <a:extLst>
                    <a:ext uri="{9D8B030D-6E8A-4147-A177-3AD203B41FA5}">
                      <a16:colId xmlns:a16="http://schemas.microsoft.com/office/drawing/2014/main" val="2674154357"/>
                    </a:ext>
                  </a:extLst>
                </a:gridCol>
                <a:gridCol w="3384376">
                  <a:extLst>
                    <a:ext uri="{9D8B030D-6E8A-4147-A177-3AD203B41FA5}">
                      <a16:colId xmlns:a16="http://schemas.microsoft.com/office/drawing/2014/main" val="1545547958"/>
                    </a:ext>
                  </a:extLst>
                </a:gridCol>
                <a:gridCol w="2502278">
                  <a:extLst>
                    <a:ext uri="{9D8B030D-6E8A-4147-A177-3AD203B41FA5}">
                      <a16:colId xmlns:a16="http://schemas.microsoft.com/office/drawing/2014/main" val="7956079"/>
                    </a:ext>
                  </a:extLst>
                </a:gridCol>
                <a:gridCol w="2502278">
                  <a:extLst>
                    <a:ext uri="{9D8B030D-6E8A-4147-A177-3AD203B41FA5}">
                      <a16:colId xmlns:a16="http://schemas.microsoft.com/office/drawing/2014/main" val="2020187948"/>
                    </a:ext>
                  </a:extLst>
                </a:gridCol>
              </a:tblGrid>
              <a:tr h="612068">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通用名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gridSpan="3">
                  <a:txBody>
                    <a:bodyPr/>
                    <a:lstStyle/>
                    <a:p>
                      <a:pPr algn="ctr"/>
                      <a:r>
                        <a:rPr lang="zh-CN" altLang="en-US" sz="1400" b="0" dirty="0">
                          <a:solidFill>
                            <a:schemeClr val="tx1"/>
                          </a:solidFill>
                          <a:latin typeface="微软雅黑" panose="020B0503020204020204" pitchFamily="34" charset="-122"/>
                          <a:ea typeface="微软雅黑" panose="020B0503020204020204" pitchFamily="34" charset="-122"/>
                        </a:rPr>
                        <a:t>普特利单抗注射液说明书</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35540434"/>
                  </a:ext>
                </a:extLst>
              </a:tr>
              <a:tr h="540060">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规格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gridSpan="3">
                  <a:txBody>
                    <a:bodyPr/>
                    <a:lstStyle/>
                    <a:p>
                      <a:pPr algn="ctr"/>
                      <a:r>
                        <a:rPr lang="en-US" altLang="zh-CN" sz="1400" b="0" dirty="0">
                          <a:solidFill>
                            <a:schemeClr val="tx1"/>
                          </a:solidFill>
                          <a:latin typeface="微软雅黑" panose="020B0503020204020204" pitchFamily="34" charset="-122"/>
                          <a:ea typeface="微软雅黑" panose="020B0503020204020204" pitchFamily="34" charset="-122"/>
                        </a:rPr>
                        <a:t>100 mg</a:t>
                      </a:r>
                      <a:r>
                        <a:rPr lang="zh-CN" altLang="en-US" sz="1400" b="0" dirty="0">
                          <a:solidFill>
                            <a:schemeClr val="tx1"/>
                          </a:solidFill>
                          <a:latin typeface="微软雅黑" panose="020B0503020204020204" pitchFamily="34" charset="-122"/>
                          <a:ea typeface="微软雅黑" panose="020B0503020204020204" pitchFamily="34" charset="-122"/>
                        </a:rPr>
                        <a:t>（</a:t>
                      </a:r>
                      <a:r>
                        <a:rPr lang="en-US" altLang="zh-CN" sz="1400" b="0" dirty="0">
                          <a:solidFill>
                            <a:schemeClr val="tx1"/>
                          </a:solidFill>
                          <a:latin typeface="微软雅黑" panose="020B0503020204020204" pitchFamily="34" charset="-122"/>
                          <a:ea typeface="微软雅黑" panose="020B0503020204020204" pitchFamily="34" charset="-122"/>
                        </a:rPr>
                        <a:t>10 ml</a:t>
                      </a:r>
                      <a:r>
                        <a:rPr lang="zh-CN" altLang="en-US" sz="1400" b="0" dirty="0">
                          <a:solidFill>
                            <a:schemeClr val="tx1"/>
                          </a:solidFill>
                          <a:latin typeface="微软雅黑" panose="020B0503020204020204" pitchFamily="34" charset="-122"/>
                          <a:ea typeface="微软雅黑" panose="020B0503020204020204" pitchFamily="34" charset="-122"/>
                        </a:rPr>
                        <a:t>）</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瓶</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074333"/>
                  </a:ext>
                </a:extLst>
              </a:tr>
              <a:tr h="900099">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适应症</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gridSpan="3">
                  <a:txBody>
                    <a:bodyPr/>
                    <a:lstStyle/>
                    <a:p>
                      <a:pPr marL="228600" indent="-228600" algn="l">
                        <a:lnSpc>
                          <a:spcPct val="150000"/>
                        </a:lnSpc>
                        <a:buFont typeface="+mj-lt"/>
                        <a:buAutoNum type="arabicPeriod"/>
                      </a:pPr>
                      <a:r>
                        <a:rPr lang="zh-CN" altLang="en-US" sz="1200" dirty="0">
                          <a:solidFill>
                            <a:schemeClr val="tx1"/>
                          </a:solidFill>
                          <a:latin typeface="微软雅黑" panose="020B0503020204020204" pitchFamily="34" charset="-122"/>
                          <a:ea typeface="微软雅黑" panose="020B0503020204020204" pitchFamily="34" charset="-122"/>
                        </a:rPr>
                        <a:t>适用于不可切除或转移性的高度微卫星不稳定型（</a:t>
                      </a:r>
                      <a:r>
                        <a:rPr lang="en-US" altLang="zh-CN" sz="1200" dirty="0">
                          <a:solidFill>
                            <a:schemeClr val="tx1"/>
                          </a:solidFill>
                          <a:latin typeface="微软雅黑" panose="020B0503020204020204" pitchFamily="34" charset="-122"/>
                          <a:ea typeface="微软雅黑" panose="020B0503020204020204" pitchFamily="34" charset="-122"/>
                        </a:rPr>
                        <a:t>MSI-H</a:t>
                      </a:r>
                      <a:r>
                        <a:rPr lang="zh-CN" altLang="en-US" sz="1200" dirty="0">
                          <a:solidFill>
                            <a:schemeClr val="tx1"/>
                          </a:solidFill>
                          <a:latin typeface="微软雅黑" panose="020B0503020204020204" pitchFamily="34" charset="-122"/>
                          <a:ea typeface="微软雅黑" panose="020B0503020204020204" pitchFamily="34" charset="-122"/>
                        </a:rPr>
                        <a:t>）或错配修复缺陷型（</a:t>
                      </a:r>
                      <a:r>
                        <a:rPr lang="en-US" altLang="zh-CN" sz="1200" dirty="0" err="1">
                          <a:solidFill>
                            <a:schemeClr val="tx1"/>
                          </a:solidFill>
                          <a:latin typeface="微软雅黑" panose="020B0503020204020204" pitchFamily="34" charset="-122"/>
                          <a:ea typeface="微软雅黑" panose="020B0503020204020204" pitchFamily="34" charset="-122"/>
                        </a:rPr>
                        <a:t>dMMR</a:t>
                      </a:r>
                      <a:r>
                        <a:rPr lang="zh-CN" altLang="en-US" sz="1200" dirty="0">
                          <a:solidFill>
                            <a:schemeClr val="tx1"/>
                          </a:solidFill>
                          <a:latin typeface="微软雅黑" panose="020B0503020204020204" pitchFamily="34" charset="-122"/>
                          <a:ea typeface="微软雅黑" panose="020B0503020204020204" pitchFamily="34" charset="-122"/>
                        </a:rPr>
                        <a:t>）的晚期实体瘤患者</a:t>
                      </a:r>
                    </a:p>
                    <a:p>
                      <a:pPr algn="l">
                        <a:lnSpc>
                          <a:spcPct val="150000"/>
                        </a:lnSpc>
                      </a:pPr>
                      <a:r>
                        <a:rPr lang="zh-CN" altLang="en-US" sz="1200" dirty="0">
                          <a:solidFill>
                            <a:schemeClr val="tx1"/>
                          </a:solidFill>
                          <a:latin typeface="微软雅黑" panose="020B0503020204020204" pitchFamily="34" charset="-122"/>
                          <a:ea typeface="微软雅黑" panose="020B0503020204020204" pitchFamily="34" charset="-122"/>
                        </a:rPr>
                        <a:t>既往经过氟尿嘧啶类、奥沙利铂和伊立替康治疗后出现疾病进展的晚期结直肠癌患者；</a:t>
                      </a:r>
                    </a:p>
                    <a:p>
                      <a:pPr algn="l">
                        <a:lnSpc>
                          <a:spcPct val="150000"/>
                        </a:lnSpc>
                      </a:pPr>
                      <a:r>
                        <a:rPr lang="zh-CN" altLang="en-US" sz="1200" dirty="0">
                          <a:solidFill>
                            <a:schemeClr val="tx1"/>
                          </a:solidFill>
                          <a:latin typeface="微软雅黑" panose="020B0503020204020204" pitchFamily="34" charset="-122"/>
                          <a:ea typeface="微软雅黑" panose="020B0503020204020204" pitchFamily="34" charset="-122"/>
                        </a:rPr>
                        <a:t>既往至少一线治疗后出现疾病进展且无满意替代治疗方案的其他晚期实体瘤患者；</a:t>
                      </a:r>
                    </a:p>
                    <a:p>
                      <a:pPr marL="228600" indent="-228600" algn="l">
                        <a:lnSpc>
                          <a:spcPct val="150000"/>
                        </a:lnSpc>
                        <a:buFont typeface="+mj-lt"/>
                        <a:buAutoNum type="arabicPeriod" startAt="2"/>
                      </a:pPr>
                      <a:r>
                        <a:rPr lang="zh-CN" altLang="en-US" sz="1200" dirty="0">
                          <a:solidFill>
                            <a:schemeClr val="tx1"/>
                          </a:solidFill>
                          <a:latin typeface="微软雅黑" panose="020B0503020204020204" pitchFamily="34" charset="-122"/>
                          <a:ea typeface="微软雅黑" panose="020B0503020204020204" pitchFamily="34" charset="-122"/>
                        </a:rPr>
                        <a:t>适用于既往接受全身系统治疗失败的不可切除或转移性黑色素瘤患者。</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31699172"/>
                  </a:ext>
                </a:extLst>
              </a:tr>
              <a:tr h="900100">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用法用量</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gridSpan="3">
                  <a:txBody>
                    <a:bodyPr/>
                    <a:lstStyle/>
                    <a:p>
                      <a:pPr marL="285750" indent="-285750" algn="l">
                        <a:lnSpc>
                          <a:spcPct val="150000"/>
                        </a:lnSpc>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用于治疗</a:t>
                      </a:r>
                      <a:r>
                        <a:rPr lang="en-US" altLang="zh-CN" sz="1200" dirty="0">
                          <a:solidFill>
                            <a:schemeClr val="tx1"/>
                          </a:solidFill>
                          <a:latin typeface="微软雅黑" panose="020B0503020204020204" pitchFamily="34" charset="-122"/>
                          <a:ea typeface="微软雅黑" panose="020B0503020204020204" pitchFamily="34" charset="-122"/>
                        </a:rPr>
                        <a:t>MSI-H/</a:t>
                      </a:r>
                      <a:r>
                        <a:rPr lang="en-US" altLang="zh-CN" sz="1200" dirty="0" err="1">
                          <a:solidFill>
                            <a:schemeClr val="tx1"/>
                          </a:solidFill>
                          <a:latin typeface="微软雅黑" panose="020B0503020204020204" pitchFamily="34" charset="-122"/>
                          <a:ea typeface="微软雅黑" panose="020B0503020204020204" pitchFamily="34" charset="-122"/>
                        </a:rPr>
                        <a:t>dMMR</a:t>
                      </a:r>
                      <a:r>
                        <a:rPr lang="zh-CN" altLang="en-US" sz="1200" dirty="0">
                          <a:solidFill>
                            <a:schemeClr val="tx1"/>
                          </a:solidFill>
                          <a:latin typeface="微软雅黑" panose="020B0503020204020204" pitchFamily="34" charset="-122"/>
                          <a:ea typeface="微软雅黑" panose="020B0503020204020204" pitchFamily="34" charset="-122"/>
                        </a:rPr>
                        <a:t>晚期实体瘤时的患者选择：推荐剂量为</a:t>
                      </a:r>
                      <a:r>
                        <a:rPr lang="en-US" altLang="zh-CN" sz="1200" dirty="0">
                          <a:solidFill>
                            <a:schemeClr val="tx1"/>
                          </a:solidFill>
                          <a:latin typeface="微软雅黑" panose="020B0503020204020204" pitchFamily="34" charset="-122"/>
                          <a:ea typeface="微软雅黑" panose="020B0503020204020204" pitchFamily="34" charset="-122"/>
                        </a:rPr>
                        <a:t>200 mg</a:t>
                      </a:r>
                      <a:r>
                        <a:rPr lang="zh-CN" altLang="en-US" sz="1200" dirty="0">
                          <a:solidFill>
                            <a:schemeClr val="tx1"/>
                          </a:solidFill>
                          <a:latin typeface="微软雅黑" panose="020B0503020204020204" pitchFamily="34" charset="-122"/>
                          <a:ea typeface="微软雅黑" panose="020B0503020204020204" pitchFamily="34" charset="-122"/>
                        </a:rPr>
                        <a:t>，静脉滴注，输液时间为</a:t>
                      </a:r>
                      <a:r>
                        <a:rPr lang="en-US" altLang="zh-CN" sz="1200" dirty="0">
                          <a:solidFill>
                            <a:schemeClr val="tx1"/>
                          </a:solidFill>
                          <a:latin typeface="微软雅黑" panose="020B0503020204020204" pitchFamily="34" charset="-122"/>
                          <a:ea typeface="微软雅黑" panose="020B0503020204020204" pitchFamily="34" charset="-122"/>
                        </a:rPr>
                        <a:t>60 min</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±15 min</a:t>
                      </a:r>
                      <a:r>
                        <a:rPr lang="zh-CN" altLang="en-US" sz="1200" dirty="0">
                          <a:solidFill>
                            <a:schemeClr val="tx1"/>
                          </a:solidFill>
                          <a:latin typeface="微软雅黑" panose="020B0503020204020204" pitchFamily="34" charset="-122"/>
                          <a:ea typeface="微软雅黑" panose="020B0503020204020204" pitchFamily="34" charset="-122"/>
                        </a:rPr>
                        <a:t>），每</a:t>
                      </a:r>
                      <a:r>
                        <a:rPr lang="en-US" altLang="zh-CN" sz="1200" dirty="0">
                          <a:solidFill>
                            <a:schemeClr val="tx1"/>
                          </a:solidFill>
                          <a:latin typeface="微软雅黑" panose="020B0503020204020204" pitchFamily="34" charset="-122"/>
                          <a:ea typeface="微软雅黑" panose="020B0503020204020204" pitchFamily="34" charset="-122"/>
                        </a:rPr>
                        <a:t>3</a:t>
                      </a:r>
                      <a:r>
                        <a:rPr lang="zh-CN" altLang="en-US" sz="1200" dirty="0">
                          <a:solidFill>
                            <a:schemeClr val="tx1"/>
                          </a:solidFill>
                          <a:latin typeface="微软雅黑" panose="020B0503020204020204" pitchFamily="34" charset="-122"/>
                          <a:ea typeface="微软雅黑" panose="020B0503020204020204" pitchFamily="34" charset="-122"/>
                        </a:rPr>
                        <a:t>周给药一次（</a:t>
                      </a:r>
                      <a:r>
                        <a:rPr lang="en-US" altLang="zh-CN" sz="1200" dirty="0">
                          <a:solidFill>
                            <a:schemeClr val="tx1"/>
                          </a:solidFill>
                          <a:latin typeface="微软雅黑" panose="020B0503020204020204" pitchFamily="34" charset="-122"/>
                          <a:ea typeface="微软雅黑" panose="020B0503020204020204" pitchFamily="34" charset="-122"/>
                        </a:rPr>
                        <a:t>Q3W</a:t>
                      </a:r>
                      <a:r>
                        <a:rPr lang="zh-CN" altLang="en-US" sz="1200" dirty="0">
                          <a:solidFill>
                            <a:schemeClr val="tx1"/>
                          </a:solidFill>
                          <a:latin typeface="微软雅黑" panose="020B0503020204020204" pitchFamily="34" charset="-122"/>
                          <a:ea typeface="微软雅黑" panose="020B0503020204020204" pitchFamily="34" charset="-122"/>
                        </a:rPr>
                        <a:t>），直到疾病进展或者出现不可耐受的毒性。</a:t>
                      </a:r>
                      <a:endParaRPr lang="en-US" altLang="zh-CN" sz="1200" dirty="0">
                        <a:solidFill>
                          <a:schemeClr val="tx1"/>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用于治疗黑色素瘤时的患者选择：推荐剂量为</a:t>
                      </a:r>
                      <a:r>
                        <a:rPr lang="en-US" altLang="zh-CN" sz="1200" dirty="0">
                          <a:solidFill>
                            <a:schemeClr val="tx1"/>
                          </a:solidFill>
                          <a:latin typeface="微软雅黑" panose="020B0503020204020204" pitchFamily="34" charset="-122"/>
                          <a:ea typeface="微软雅黑" panose="020B0503020204020204" pitchFamily="34" charset="-122"/>
                        </a:rPr>
                        <a:t>3 mg/kg</a:t>
                      </a:r>
                      <a:r>
                        <a:rPr lang="zh-CN" altLang="en-US" sz="1200" dirty="0">
                          <a:solidFill>
                            <a:schemeClr val="tx1"/>
                          </a:solidFill>
                          <a:latin typeface="微软雅黑" panose="020B0503020204020204" pitchFamily="34" charset="-122"/>
                          <a:ea typeface="微软雅黑" panose="020B0503020204020204" pitchFamily="34" charset="-122"/>
                        </a:rPr>
                        <a:t>，静脉滴注</a:t>
                      </a:r>
                      <a:r>
                        <a:rPr lang="en-US" altLang="zh-CN" sz="1200" dirty="0">
                          <a:solidFill>
                            <a:schemeClr val="tx1"/>
                          </a:solidFill>
                          <a:latin typeface="微软雅黑" panose="020B0503020204020204" pitchFamily="34" charset="-122"/>
                          <a:ea typeface="微软雅黑" panose="020B0503020204020204" pitchFamily="34" charset="-122"/>
                        </a:rPr>
                        <a:t>60 min</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±15 min</a:t>
                      </a:r>
                      <a:r>
                        <a:rPr lang="zh-CN" altLang="en-US" sz="1200" dirty="0">
                          <a:solidFill>
                            <a:schemeClr val="tx1"/>
                          </a:solidFill>
                          <a:latin typeface="微软雅黑" panose="020B0503020204020204" pitchFamily="34" charset="-122"/>
                          <a:ea typeface="微软雅黑" panose="020B0503020204020204" pitchFamily="34" charset="-122"/>
                        </a:rPr>
                        <a:t>），每</a:t>
                      </a:r>
                      <a:r>
                        <a:rPr lang="en-US" altLang="zh-CN" sz="1200" dirty="0">
                          <a:solidFill>
                            <a:schemeClr val="tx1"/>
                          </a:solidFill>
                          <a:latin typeface="微软雅黑" panose="020B0503020204020204" pitchFamily="34" charset="-122"/>
                          <a:ea typeface="微软雅黑" panose="020B0503020204020204" pitchFamily="34" charset="-122"/>
                        </a:rPr>
                        <a:t>3</a:t>
                      </a:r>
                      <a:r>
                        <a:rPr lang="zh-CN" altLang="en-US" sz="1200" dirty="0">
                          <a:solidFill>
                            <a:schemeClr val="tx1"/>
                          </a:solidFill>
                          <a:latin typeface="微软雅黑" panose="020B0503020204020204" pitchFamily="34" charset="-122"/>
                          <a:ea typeface="微软雅黑" panose="020B0503020204020204" pitchFamily="34" charset="-122"/>
                        </a:rPr>
                        <a:t>周给药一次，直至出现疾病进展或者出现不可耐受的毒性。</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51283358"/>
                  </a:ext>
                </a:extLst>
              </a:tr>
              <a:tr h="900100">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中国获批时间</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a:txBody>
                    <a:bodyPr/>
                    <a:lstStyle/>
                    <a:p>
                      <a:pPr algn="ctr"/>
                      <a:r>
                        <a:rPr lang="en-US" altLang="zh-CN" sz="1400" dirty="0">
                          <a:latin typeface="微软雅黑" panose="020B0503020204020204" pitchFamily="34" charset="-122"/>
                          <a:ea typeface="微软雅黑" panose="020B0503020204020204" pitchFamily="34" charset="-122"/>
                        </a:rPr>
                        <a:t>2022</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22</a:t>
                      </a:r>
                      <a:r>
                        <a:rPr lang="zh-CN" altLang="en-US" sz="1400" dirty="0">
                          <a:latin typeface="微软雅黑" panose="020B0503020204020204" pitchFamily="34" charset="-122"/>
                          <a:ea typeface="微软雅黑" panose="020B0503020204020204" pitchFamily="34" charset="-122"/>
                        </a:rPr>
                        <a:t>日</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目前中国同通用名药品的上市情况</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a:txBody>
                    <a:bodyPr/>
                    <a:lstStyle/>
                    <a:p>
                      <a:pPr algn="ctr"/>
                      <a:r>
                        <a:rPr lang="zh-CN" altLang="en-US" sz="1400" dirty="0">
                          <a:latin typeface="微软雅黑" panose="020B0503020204020204" pitchFamily="34" charset="-122"/>
                          <a:ea typeface="微软雅黑" panose="020B0503020204020204" pitchFamily="34" charset="-122"/>
                        </a:rPr>
                        <a:t>无</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8894399"/>
                  </a:ext>
                </a:extLst>
              </a:tr>
            </a:tbl>
          </a:graphicData>
        </a:graphic>
      </p:graphicFrame>
    </p:spTree>
    <p:custDataLst>
      <p:tags r:id="rId1"/>
    </p:custDataLst>
    <p:extLst>
      <p:ext uri="{BB962C8B-B14F-4D97-AF65-F5344CB8AC3E}">
        <p14:creationId xmlns:p14="http://schemas.microsoft.com/office/powerpoint/2010/main" val="291056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C0C21-9CE5-F5C3-B565-6D5044305A11}"/>
            </a:ext>
          </a:extLst>
        </p:cNvPr>
        <p:cNvGrpSpPr/>
        <p:nvPr/>
      </p:nvGrpSpPr>
      <p:grpSpPr>
        <a:xfrm>
          <a:off x="0" y="0"/>
          <a:ext cx="0" cy="0"/>
          <a:chOff x="0" y="0"/>
          <a:chExt cx="0" cy="0"/>
        </a:xfrm>
      </p:grpSpPr>
      <p:sp>
        <p:nvSpPr>
          <p:cNvPr id="3" name="标题 8">
            <a:extLst>
              <a:ext uri="{FF2B5EF4-FFF2-40B4-BE49-F238E27FC236}">
                <a16:creationId xmlns:a16="http://schemas.microsoft.com/office/drawing/2014/main" id="{CBC63A1B-0418-DC3F-4E05-678376385DDD}"/>
              </a:ext>
            </a:extLst>
          </p:cNvPr>
          <p:cNvSpPr>
            <a:spLocks noGrp="1"/>
          </p:cNvSpPr>
          <p:nvPr>
            <p:ph type="title"/>
          </p:nvPr>
        </p:nvSpPr>
        <p:spPr>
          <a:xfrm>
            <a:off x="647616" y="266765"/>
            <a:ext cx="10933277" cy="660209"/>
          </a:xfrm>
        </p:spPr>
        <p:txBody>
          <a:bodyPr/>
          <a:lstStyle/>
          <a:p>
            <a:r>
              <a:rPr lang="zh-CN" altLang="en-US" b="1" dirty="0">
                <a:latin typeface="微软雅黑" panose="020B0503020204020204" pitchFamily="34" charset="-122"/>
                <a:ea typeface="微软雅黑" panose="020B0503020204020204" pitchFamily="34" charset="-122"/>
              </a:rPr>
              <a:t>参照药选择</a:t>
            </a:r>
          </a:p>
        </p:txBody>
      </p:sp>
      <p:graphicFrame>
        <p:nvGraphicFramePr>
          <p:cNvPr id="4" name="表格 3">
            <a:extLst>
              <a:ext uri="{FF2B5EF4-FFF2-40B4-BE49-F238E27FC236}">
                <a16:creationId xmlns:a16="http://schemas.microsoft.com/office/drawing/2014/main" id="{F9657356-7424-93AB-878D-19844783C8F0}"/>
              </a:ext>
            </a:extLst>
          </p:cNvPr>
          <p:cNvGraphicFramePr>
            <a:graphicFrameLocks noGrp="1"/>
          </p:cNvGraphicFramePr>
          <p:nvPr>
            <p:extLst>
              <p:ext uri="{D42A27DB-BD31-4B8C-83A1-F6EECF244321}">
                <p14:modId xmlns:p14="http://schemas.microsoft.com/office/powerpoint/2010/main" val="1243728975"/>
              </p:ext>
            </p:extLst>
          </p:nvPr>
        </p:nvGraphicFramePr>
        <p:xfrm>
          <a:off x="1090650" y="1521582"/>
          <a:ext cx="10009112" cy="3199058"/>
        </p:xfrm>
        <a:graphic>
          <a:graphicData uri="http://schemas.openxmlformats.org/drawingml/2006/table">
            <a:tbl>
              <a:tblPr firstRow="1" bandRow="1">
                <a:tableStyleId>{5C22544A-7EE6-4342-B048-85BDC9FD1C3A}</a:tableStyleId>
              </a:tblPr>
              <a:tblGrid>
                <a:gridCol w="1620180">
                  <a:extLst>
                    <a:ext uri="{9D8B030D-6E8A-4147-A177-3AD203B41FA5}">
                      <a16:colId xmlns:a16="http://schemas.microsoft.com/office/drawing/2014/main" val="3341176970"/>
                    </a:ext>
                  </a:extLst>
                </a:gridCol>
                <a:gridCol w="8388932">
                  <a:extLst>
                    <a:ext uri="{9D8B030D-6E8A-4147-A177-3AD203B41FA5}">
                      <a16:colId xmlns:a16="http://schemas.microsoft.com/office/drawing/2014/main" val="2801309268"/>
                    </a:ext>
                  </a:extLst>
                </a:gridCol>
              </a:tblGrid>
              <a:tr h="612068">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参照药</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a:txBody>
                    <a:bodyPr/>
                    <a:lstStyle/>
                    <a:p>
                      <a:pPr algn="ctr"/>
                      <a:r>
                        <a:rPr lang="zh-CN" altLang="en-US" sz="1400" b="0" dirty="0">
                          <a:solidFill>
                            <a:schemeClr val="tx1"/>
                          </a:solidFill>
                          <a:latin typeface="微软雅黑" panose="020B0503020204020204" pitchFamily="34" charset="-122"/>
                          <a:ea typeface="微软雅黑" panose="020B0503020204020204" pitchFamily="34" charset="-122"/>
                        </a:rPr>
                        <a:t>无参照药</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77959110"/>
                  </a:ext>
                </a:extLst>
              </a:tr>
              <a:tr h="540060">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理由</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a:txBody>
                    <a:bodyPr/>
                    <a:lstStyle/>
                    <a:p>
                      <a:pPr algn="l">
                        <a:lnSpc>
                          <a:spcPct val="200000"/>
                        </a:lnSpc>
                      </a:pPr>
                      <a:r>
                        <a:rPr lang="en-US" altLang="zh-CN" sz="1400" b="0" dirty="0">
                          <a:solidFill>
                            <a:schemeClr val="tx1"/>
                          </a:solidFill>
                          <a:latin typeface="微软雅黑" panose="020B0503020204020204" pitchFamily="34" charset="-122"/>
                          <a:ea typeface="微软雅黑" panose="020B0503020204020204" pitchFamily="34" charset="-122"/>
                        </a:rPr>
                        <a:t>1.</a:t>
                      </a:r>
                      <a:r>
                        <a:rPr lang="zh-CN" altLang="en-US" sz="1400" b="0" dirty="0">
                          <a:solidFill>
                            <a:schemeClr val="tx1"/>
                          </a:solidFill>
                          <a:latin typeface="微软雅黑" panose="020B0503020204020204" pitchFamily="34" charset="-122"/>
                          <a:ea typeface="微软雅黑" panose="020B0503020204020204" pitchFamily="34" charset="-122"/>
                        </a:rPr>
                        <a:t>在该品种递交目标适应症申请时，中国尚未批准专门针对 </a:t>
                      </a:r>
                      <a:r>
                        <a:rPr lang="en-US" altLang="zh-CN" sz="1400" b="0" dirty="0">
                          <a:solidFill>
                            <a:schemeClr val="tx1"/>
                          </a:solidFill>
                          <a:latin typeface="微软雅黑" panose="020B0503020204020204" pitchFamily="34" charset="-122"/>
                          <a:ea typeface="微软雅黑" panose="020B0503020204020204" pitchFamily="34" charset="-122"/>
                        </a:rPr>
                        <a:t>MSI-H</a:t>
                      </a:r>
                      <a:r>
                        <a:rPr lang="zh-CN" altLang="en-US" sz="1400" b="0" dirty="0">
                          <a:solidFill>
                            <a:schemeClr val="tx1"/>
                          </a:solidFill>
                          <a:latin typeface="微软雅黑" panose="020B0503020204020204" pitchFamily="34" charset="-122"/>
                          <a:ea typeface="微软雅黑" panose="020B0503020204020204" pitchFamily="34" charset="-122"/>
                        </a:rPr>
                        <a:t>或 </a:t>
                      </a:r>
                      <a:r>
                        <a:rPr lang="en-US" altLang="zh-CN" sz="1400" b="0" dirty="0" err="1">
                          <a:solidFill>
                            <a:schemeClr val="tx1"/>
                          </a:solidFill>
                          <a:latin typeface="微软雅黑" panose="020B0503020204020204" pitchFamily="34" charset="-122"/>
                          <a:ea typeface="微软雅黑" panose="020B0503020204020204" pitchFamily="34" charset="-122"/>
                        </a:rPr>
                        <a:t>dMMR</a:t>
                      </a:r>
                      <a:r>
                        <a:rPr lang="en-US" altLang="zh-CN" sz="1400" b="0" dirty="0">
                          <a:solidFill>
                            <a:schemeClr val="tx1"/>
                          </a:solidFill>
                          <a:latin typeface="微软雅黑" panose="020B0503020204020204" pitchFamily="34" charset="-122"/>
                          <a:ea typeface="微软雅黑" panose="020B0503020204020204" pitchFamily="34" charset="-122"/>
                        </a:rPr>
                        <a:t> </a:t>
                      </a:r>
                      <a:r>
                        <a:rPr lang="zh-CN" altLang="en-US" sz="1400" b="0" dirty="0">
                          <a:solidFill>
                            <a:schemeClr val="tx1"/>
                          </a:solidFill>
                          <a:latin typeface="微软雅黑" panose="020B0503020204020204" pitchFamily="34" charset="-122"/>
                          <a:ea typeface="微软雅黑" panose="020B0503020204020204" pitchFamily="34" charset="-122"/>
                        </a:rPr>
                        <a:t>表型的实体瘤患者的 </a:t>
                      </a:r>
                      <a:r>
                        <a:rPr lang="en-US" altLang="zh-CN" sz="1400" b="0" dirty="0">
                          <a:solidFill>
                            <a:schemeClr val="tx1"/>
                          </a:solidFill>
                          <a:latin typeface="微软雅黑" panose="020B0503020204020204" pitchFamily="34" charset="-122"/>
                          <a:ea typeface="微软雅黑" panose="020B0503020204020204" pitchFamily="34" charset="-122"/>
                        </a:rPr>
                        <a:t>PD-1 </a:t>
                      </a:r>
                      <a:r>
                        <a:rPr lang="zh-CN" altLang="en-US" sz="1400" b="0" dirty="0">
                          <a:solidFill>
                            <a:schemeClr val="tx1"/>
                          </a:solidFill>
                          <a:latin typeface="微软雅黑" panose="020B0503020204020204" pitchFamily="34" charset="-122"/>
                          <a:ea typeface="微软雅黑" panose="020B0503020204020204" pitchFamily="34" charset="-122"/>
                        </a:rPr>
                        <a:t>类药物；国内用于二线及以上晚期黑色素瘤有 </a:t>
                      </a:r>
                      <a:r>
                        <a:rPr lang="en-US" altLang="zh-CN" sz="1400" b="0" dirty="0">
                          <a:solidFill>
                            <a:schemeClr val="tx1"/>
                          </a:solidFill>
                          <a:latin typeface="微软雅黑" panose="020B0503020204020204" pitchFamily="34" charset="-122"/>
                          <a:ea typeface="微软雅黑" panose="020B0503020204020204" pitchFamily="34" charset="-122"/>
                        </a:rPr>
                        <a:t>2 </a:t>
                      </a:r>
                      <a:r>
                        <a:rPr lang="zh-CN" altLang="en-US" sz="1400" b="0" dirty="0">
                          <a:solidFill>
                            <a:schemeClr val="tx1"/>
                          </a:solidFill>
                          <a:latin typeface="微软雅黑" panose="020B0503020204020204" pitchFamily="34" charset="-122"/>
                          <a:ea typeface="微软雅黑" panose="020B0503020204020204" pitchFamily="34" charset="-122"/>
                        </a:rPr>
                        <a:t>个抗 </a:t>
                      </a:r>
                      <a:r>
                        <a:rPr lang="en-US" altLang="zh-CN" sz="1400" b="0" dirty="0">
                          <a:solidFill>
                            <a:schemeClr val="tx1"/>
                          </a:solidFill>
                          <a:latin typeface="微软雅黑" panose="020B0503020204020204" pitchFamily="34" charset="-122"/>
                          <a:ea typeface="微软雅黑" panose="020B0503020204020204" pitchFamily="34" charset="-122"/>
                        </a:rPr>
                        <a:t>PD-1 </a:t>
                      </a:r>
                      <a:r>
                        <a:rPr lang="zh-CN" altLang="en-US" sz="1400" b="0" dirty="0">
                          <a:solidFill>
                            <a:schemeClr val="tx1"/>
                          </a:solidFill>
                          <a:latin typeface="微软雅黑" panose="020B0503020204020204" pitchFamily="34" charset="-122"/>
                          <a:ea typeface="微软雅黑" panose="020B0503020204020204" pitchFamily="34" charset="-122"/>
                        </a:rPr>
                        <a:t>产品附条件批准上市，包括帕博利珠单抗及特瑞普利单抗。本品为该适应症第二个申报注册的国产产品。</a:t>
                      </a:r>
                    </a:p>
                    <a:p>
                      <a:pPr algn="l">
                        <a:lnSpc>
                          <a:spcPct val="200000"/>
                        </a:lnSpc>
                      </a:pPr>
                      <a:r>
                        <a:rPr lang="en-US" altLang="zh-CN" sz="1400" b="0" dirty="0">
                          <a:solidFill>
                            <a:schemeClr val="tx1"/>
                          </a:solidFill>
                          <a:latin typeface="微软雅黑" panose="020B0503020204020204" pitchFamily="34" charset="-122"/>
                          <a:ea typeface="微软雅黑" panose="020B0503020204020204" pitchFamily="34" charset="-122"/>
                        </a:rPr>
                        <a:t>2. </a:t>
                      </a:r>
                      <a:r>
                        <a:rPr lang="zh-CN" altLang="en-US" sz="1400" b="0" dirty="0">
                          <a:solidFill>
                            <a:schemeClr val="tx1"/>
                          </a:solidFill>
                          <a:latin typeface="微软雅黑" panose="020B0503020204020204" pitchFamily="34" charset="-122"/>
                          <a:ea typeface="微软雅黑" panose="020B0503020204020204" pitchFamily="34" charset="-122"/>
                        </a:rPr>
                        <a:t>本品上市审评报告中提交的关键临床试验均为单臂试验</a:t>
                      </a:r>
                    </a:p>
                    <a:p>
                      <a:pPr algn="l">
                        <a:lnSpc>
                          <a:spcPct val="200000"/>
                        </a:lnSpc>
                      </a:pPr>
                      <a:r>
                        <a:rPr lang="zh-CN" altLang="en-US" sz="1400" b="0" dirty="0">
                          <a:solidFill>
                            <a:schemeClr val="tx1"/>
                          </a:solidFill>
                          <a:latin typeface="微软雅黑" panose="020B0503020204020204" pitchFamily="34" charset="-122"/>
                          <a:ea typeface="微软雅黑" panose="020B0503020204020204" pitchFamily="34" charset="-122"/>
                        </a:rPr>
                        <a:t>✓ </a:t>
                      </a:r>
                      <a:r>
                        <a:rPr lang="en-US" altLang="zh-CN" sz="1400" b="0" dirty="0">
                          <a:solidFill>
                            <a:schemeClr val="tx1"/>
                          </a:solidFill>
                          <a:latin typeface="微软雅黑" panose="020B0503020204020204" pitchFamily="34" charset="-122"/>
                          <a:ea typeface="微软雅黑" panose="020B0503020204020204" pitchFamily="34" charset="-122"/>
                        </a:rPr>
                        <a:t>MSI-H/</a:t>
                      </a:r>
                      <a:r>
                        <a:rPr lang="en-US" altLang="zh-CN" sz="1400" b="0" dirty="0" err="1">
                          <a:solidFill>
                            <a:schemeClr val="tx1"/>
                          </a:solidFill>
                          <a:latin typeface="微软雅黑" panose="020B0503020204020204" pitchFamily="34" charset="-122"/>
                          <a:ea typeface="微软雅黑" panose="020B0503020204020204" pitchFamily="34" charset="-122"/>
                        </a:rPr>
                        <a:t>dMMR</a:t>
                      </a:r>
                      <a:r>
                        <a:rPr lang="zh-CN" altLang="en-US" sz="1400" b="0" dirty="0">
                          <a:solidFill>
                            <a:schemeClr val="tx1"/>
                          </a:solidFill>
                          <a:latin typeface="微软雅黑" panose="020B0503020204020204" pitchFamily="34" charset="-122"/>
                          <a:ea typeface="微软雅黑" panose="020B0503020204020204" pitchFamily="34" charset="-122"/>
                        </a:rPr>
                        <a:t>的晚期实体瘤单臂研究：</a:t>
                      </a:r>
                      <a:r>
                        <a:rPr lang="en-US" altLang="zh-CN" sz="1400" b="0" dirty="0">
                          <a:solidFill>
                            <a:schemeClr val="tx1"/>
                          </a:solidFill>
                          <a:latin typeface="微软雅黑" panose="020B0503020204020204" pitchFamily="34" charset="-122"/>
                          <a:ea typeface="微软雅黑" panose="020B0503020204020204" pitchFamily="34" charset="-122"/>
                        </a:rPr>
                        <a:t>HX008-II-02 </a:t>
                      </a:r>
                    </a:p>
                    <a:p>
                      <a:pPr algn="l">
                        <a:lnSpc>
                          <a:spcPct val="200000"/>
                        </a:lnSpc>
                      </a:pP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标准治疗失败后的局部进展或转移性黑色素瘤单臂研究：</a:t>
                      </a:r>
                      <a:r>
                        <a:rPr lang="en-US" altLang="zh-CN" sz="1400" b="0" dirty="0">
                          <a:solidFill>
                            <a:schemeClr val="tx1"/>
                          </a:solidFill>
                          <a:latin typeface="微软雅黑" panose="020B0503020204020204" pitchFamily="34" charset="-122"/>
                          <a:ea typeface="微软雅黑" panose="020B0503020204020204" pitchFamily="34" charset="-122"/>
                        </a:rPr>
                        <a:t>HX008-II-MM-01</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97371463"/>
                  </a:ext>
                </a:extLst>
              </a:tr>
            </a:tbl>
          </a:graphicData>
        </a:graphic>
      </p:graphicFrame>
    </p:spTree>
    <p:custDataLst>
      <p:tags r:id="rId1"/>
    </p:custDataLst>
    <p:extLst>
      <p:ext uri="{BB962C8B-B14F-4D97-AF65-F5344CB8AC3E}">
        <p14:creationId xmlns:p14="http://schemas.microsoft.com/office/powerpoint/2010/main" val="3560016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D06F5-15EE-D5BA-E6A6-A46D0D74773D}"/>
            </a:ext>
          </a:extLst>
        </p:cNvPr>
        <p:cNvGrpSpPr/>
        <p:nvPr/>
      </p:nvGrpSpPr>
      <p:grpSpPr>
        <a:xfrm>
          <a:off x="0" y="0"/>
          <a:ext cx="0" cy="0"/>
          <a:chOff x="0" y="0"/>
          <a:chExt cx="0" cy="0"/>
        </a:xfrm>
      </p:grpSpPr>
      <p:sp>
        <p:nvSpPr>
          <p:cNvPr id="2" name="标题 8">
            <a:extLst>
              <a:ext uri="{FF2B5EF4-FFF2-40B4-BE49-F238E27FC236}">
                <a16:creationId xmlns:a16="http://schemas.microsoft.com/office/drawing/2014/main" id="{9417F10E-33CF-532E-E8FE-D9B10ECBBA77}"/>
              </a:ext>
            </a:extLst>
          </p:cNvPr>
          <p:cNvSpPr>
            <a:spLocks noGrp="1"/>
          </p:cNvSpPr>
          <p:nvPr>
            <p:ph type="title"/>
          </p:nvPr>
        </p:nvSpPr>
        <p:spPr>
          <a:xfrm>
            <a:off x="647616" y="266765"/>
            <a:ext cx="10933277" cy="660209"/>
          </a:xfrm>
        </p:spPr>
        <p:txBody>
          <a:bodyPr/>
          <a:lstStyle/>
          <a:p>
            <a:r>
              <a:rPr lang="zh-CN" altLang="en-US" b="1" dirty="0">
                <a:latin typeface="微软雅黑" panose="020B0503020204020204" pitchFamily="34" charset="-122"/>
                <a:ea typeface="微软雅黑" panose="020B0503020204020204" pitchFamily="34" charset="-122"/>
              </a:rPr>
              <a:t>疾病基本情况及临床未满足需求</a:t>
            </a:r>
          </a:p>
        </p:txBody>
      </p:sp>
      <p:graphicFrame>
        <p:nvGraphicFramePr>
          <p:cNvPr id="3" name="表格 2">
            <a:extLst>
              <a:ext uri="{FF2B5EF4-FFF2-40B4-BE49-F238E27FC236}">
                <a16:creationId xmlns:a16="http://schemas.microsoft.com/office/drawing/2014/main" id="{80793B3A-DF0C-0806-F700-87B56D9457B2}"/>
              </a:ext>
            </a:extLst>
          </p:cNvPr>
          <p:cNvGraphicFramePr>
            <a:graphicFrameLocks noGrp="1"/>
          </p:cNvGraphicFramePr>
          <p:nvPr>
            <p:extLst>
              <p:ext uri="{D42A27DB-BD31-4B8C-83A1-F6EECF244321}">
                <p14:modId xmlns:p14="http://schemas.microsoft.com/office/powerpoint/2010/main" val="1032540503"/>
              </p:ext>
            </p:extLst>
          </p:nvPr>
        </p:nvGraphicFramePr>
        <p:xfrm>
          <a:off x="694606" y="1522376"/>
          <a:ext cx="5292588" cy="4434261"/>
        </p:xfrm>
        <a:graphic>
          <a:graphicData uri="http://schemas.openxmlformats.org/drawingml/2006/table">
            <a:tbl>
              <a:tblPr firstRow="1" bandRow="1">
                <a:tableStyleId>{5C22544A-7EE6-4342-B048-85BDC9FD1C3A}</a:tableStyleId>
              </a:tblPr>
              <a:tblGrid>
                <a:gridCol w="5292588">
                  <a:extLst>
                    <a:ext uri="{9D8B030D-6E8A-4147-A177-3AD203B41FA5}">
                      <a16:colId xmlns:a16="http://schemas.microsoft.com/office/drawing/2014/main" val="3976170803"/>
                    </a:ext>
                  </a:extLst>
                </a:gridCol>
              </a:tblGrid>
              <a:tr h="540060">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疾病基本情况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extLst>
                  <a:ext uri="{0D108BD9-81ED-4DB2-BD59-A6C34878D82A}">
                    <a16:rowId xmlns:a16="http://schemas.microsoft.com/office/drawing/2014/main" val="3709358293"/>
                  </a:ext>
                </a:extLst>
              </a:tr>
              <a:tr h="3276364">
                <a:tc>
                  <a:txBody>
                    <a:bodyPr/>
                    <a:lstStyle/>
                    <a:p>
                      <a:pPr marL="285750" indent="-285750" algn="l">
                        <a:lnSpc>
                          <a:spcPct val="150000"/>
                        </a:lnSpc>
                        <a:buFont typeface="Wingdings" panose="05000000000000000000" pitchFamily="2" charset="2"/>
                        <a:buChar char="ü"/>
                      </a:pPr>
                      <a:r>
                        <a:rPr lang="zh-CN" altLang="en-US" sz="1400" b="0" dirty="0">
                          <a:solidFill>
                            <a:schemeClr val="tx1"/>
                          </a:solidFill>
                          <a:latin typeface="微软雅黑" panose="020B0503020204020204" pitchFamily="34" charset="-122"/>
                          <a:ea typeface="微软雅黑" panose="020B0503020204020204" pitchFamily="34" charset="-122"/>
                        </a:rPr>
                        <a:t>癌症是全球面临的重大公共卫生问题，在我国，根据</a:t>
                      </a:r>
                      <a:r>
                        <a:rPr lang="en-US" altLang="zh-CN" sz="1400" b="0" dirty="0">
                          <a:solidFill>
                            <a:schemeClr val="tx1"/>
                          </a:solidFill>
                          <a:latin typeface="微软雅黑" panose="020B0503020204020204" pitchFamily="34" charset="-122"/>
                          <a:ea typeface="微软雅黑" panose="020B0503020204020204" pitchFamily="34" charset="-122"/>
                        </a:rPr>
                        <a:t>2021</a:t>
                      </a:r>
                      <a:r>
                        <a:rPr lang="zh-CN" altLang="en-US" sz="1400" b="0" dirty="0">
                          <a:solidFill>
                            <a:schemeClr val="tx1"/>
                          </a:solidFill>
                          <a:latin typeface="微软雅黑" panose="020B0503020204020204" pitchFamily="34" charset="-122"/>
                          <a:ea typeface="微软雅黑" panose="020B0503020204020204" pitchFamily="34" charset="-122"/>
                        </a:rPr>
                        <a:t>年</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中国死因监测数据集</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显示，恶性肿瘤死亡位居我国居民死亡原因的第二位，占全部死因的</a:t>
                      </a:r>
                      <a:r>
                        <a:rPr lang="en-US" altLang="zh-CN" sz="1400" b="0" dirty="0">
                          <a:solidFill>
                            <a:schemeClr val="tx1"/>
                          </a:solidFill>
                          <a:latin typeface="微软雅黑" panose="020B0503020204020204" pitchFamily="34" charset="-122"/>
                          <a:ea typeface="微软雅黑" panose="020B0503020204020204" pitchFamily="34" charset="-122"/>
                        </a:rPr>
                        <a:t>23.12%</a:t>
                      </a:r>
                      <a:r>
                        <a:rPr lang="zh-CN" altLang="en-US" sz="1400" b="0" dirty="0">
                          <a:solidFill>
                            <a:schemeClr val="tx1"/>
                          </a:solidFill>
                          <a:latin typeface="微软雅黑" panose="020B0503020204020204" pitchFamily="34" charset="-122"/>
                          <a:ea typeface="微软雅黑" panose="020B0503020204020204" pitchFamily="34" charset="-122"/>
                        </a:rPr>
                        <a:t>，癌症的防控形势十分严峻</a:t>
                      </a:r>
                      <a:r>
                        <a:rPr lang="en-US" altLang="zh-CN" sz="1400" b="0" baseline="30000" dirty="0">
                          <a:solidFill>
                            <a:schemeClr val="tx1"/>
                          </a:solidFill>
                          <a:latin typeface="微软雅黑" panose="020B0503020204020204" pitchFamily="34" charset="-122"/>
                          <a:ea typeface="微软雅黑" panose="020B0503020204020204" pitchFamily="34" charset="-122"/>
                        </a:rPr>
                        <a:t>1</a:t>
                      </a:r>
                      <a:r>
                        <a:rPr lang="zh-CN" altLang="en-US" sz="1400" b="0" dirty="0">
                          <a:solidFill>
                            <a:schemeClr val="tx1"/>
                          </a:solidFill>
                          <a:latin typeface="微软雅黑" panose="020B0503020204020204" pitchFamily="34" charset="-122"/>
                          <a:ea typeface="微软雅黑" panose="020B0503020204020204" pitchFamily="34" charset="-122"/>
                        </a:rPr>
                        <a:t>。</a:t>
                      </a:r>
                      <a:endParaRPr lang="en-US" altLang="zh-CN" sz="1400" b="0" dirty="0">
                        <a:solidFill>
                          <a:schemeClr val="tx1"/>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en-US" altLang="zh-CN" sz="1400" b="0" dirty="0">
                          <a:solidFill>
                            <a:schemeClr val="tx1"/>
                          </a:solidFill>
                          <a:latin typeface="微软雅黑" panose="020B0503020204020204" pitchFamily="34" charset="-122"/>
                          <a:ea typeface="微软雅黑" panose="020B0503020204020204" pitchFamily="34" charset="-122"/>
                        </a:rPr>
                        <a:t>MSI-H/</a:t>
                      </a:r>
                      <a:r>
                        <a:rPr lang="en-US" altLang="zh-CN" sz="1400" b="0" dirty="0" err="1">
                          <a:solidFill>
                            <a:schemeClr val="tx1"/>
                          </a:solidFill>
                          <a:latin typeface="微软雅黑" panose="020B0503020204020204" pitchFamily="34" charset="-122"/>
                          <a:ea typeface="微软雅黑" panose="020B0503020204020204" pitchFamily="34" charset="-122"/>
                        </a:rPr>
                        <a:t>dMMR</a:t>
                      </a:r>
                      <a:r>
                        <a:rPr lang="zh-CN" altLang="en-US" sz="1400" b="0" dirty="0">
                          <a:solidFill>
                            <a:schemeClr val="tx1"/>
                          </a:solidFill>
                          <a:latin typeface="微软雅黑" panose="020B0503020204020204" pitchFamily="34" charset="-122"/>
                          <a:ea typeface="微软雅黑" panose="020B0503020204020204" pitchFamily="34" charset="-122"/>
                        </a:rPr>
                        <a:t>状态已被公认为一种具有独特临床病理学、生物学、分子学和免疫学特征的更广泛癌症表型，且具有预后和治疗意义；</a:t>
                      </a:r>
                      <a:r>
                        <a:rPr lang="en-US" altLang="zh-CN" sz="1400" b="0" dirty="0">
                          <a:solidFill>
                            <a:schemeClr val="tx1"/>
                          </a:solidFill>
                          <a:latin typeface="微软雅黑" panose="020B0503020204020204" pitchFamily="34" charset="-122"/>
                          <a:ea typeface="微软雅黑" panose="020B0503020204020204" pitchFamily="34" charset="-122"/>
                        </a:rPr>
                        <a:t>MSI-H/</a:t>
                      </a:r>
                      <a:r>
                        <a:rPr lang="en-US" altLang="zh-CN" sz="1400" b="0" dirty="0" err="1">
                          <a:solidFill>
                            <a:schemeClr val="tx1"/>
                          </a:solidFill>
                          <a:latin typeface="微软雅黑" panose="020B0503020204020204" pitchFamily="34" charset="-122"/>
                          <a:ea typeface="微软雅黑" panose="020B0503020204020204" pitchFamily="34" charset="-122"/>
                        </a:rPr>
                        <a:t>dMMR</a:t>
                      </a:r>
                      <a:r>
                        <a:rPr lang="zh-CN" altLang="en-US" sz="1400" b="0" dirty="0">
                          <a:solidFill>
                            <a:schemeClr val="tx1"/>
                          </a:solidFill>
                          <a:latin typeface="微软雅黑" panose="020B0503020204020204" pitchFamily="34" charset="-122"/>
                          <a:ea typeface="微软雅黑" panose="020B0503020204020204" pitchFamily="34" charset="-122"/>
                        </a:rPr>
                        <a:t>肿瘤存在于约</a:t>
                      </a:r>
                      <a:r>
                        <a:rPr lang="en-US" altLang="zh-CN" sz="1400" b="0" dirty="0">
                          <a:solidFill>
                            <a:schemeClr val="tx1"/>
                          </a:solidFill>
                          <a:latin typeface="微软雅黑" panose="020B0503020204020204" pitchFamily="34" charset="-122"/>
                          <a:ea typeface="微软雅黑" panose="020B0503020204020204" pitchFamily="34" charset="-122"/>
                        </a:rPr>
                        <a:t>15</a:t>
                      </a:r>
                      <a:r>
                        <a:rPr lang="zh-CN" altLang="en-US" sz="1400" b="0" dirty="0">
                          <a:solidFill>
                            <a:schemeClr val="tx1"/>
                          </a:solidFill>
                          <a:latin typeface="微软雅黑" panose="020B0503020204020204" pitchFamily="34" charset="-122"/>
                          <a:ea typeface="微软雅黑" panose="020B0503020204020204" pitchFamily="34" charset="-122"/>
                        </a:rPr>
                        <a:t>种实体瘤中，总体发生率约为</a:t>
                      </a:r>
                      <a:r>
                        <a:rPr lang="en-US" altLang="zh-CN" sz="1400" b="0" dirty="0">
                          <a:solidFill>
                            <a:schemeClr val="tx1"/>
                          </a:solidFill>
                          <a:latin typeface="微软雅黑" panose="020B0503020204020204" pitchFamily="34" charset="-122"/>
                          <a:ea typeface="微软雅黑" panose="020B0503020204020204" pitchFamily="34" charset="-122"/>
                        </a:rPr>
                        <a:t>3.5%</a:t>
                      </a:r>
                      <a:r>
                        <a:rPr lang="zh-CN" altLang="en-US" sz="1400" b="0" dirty="0">
                          <a:solidFill>
                            <a:schemeClr val="tx1"/>
                          </a:solidFill>
                          <a:latin typeface="微软雅黑" panose="020B0503020204020204" pitchFamily="34" charset="-122"/>
                          <a:ea typeface="微软雅黑" panose="020B0503020204020204" pitchFamily="34" charset="-122"/>
                        </a:rPr>
                        <a:t>，不同癌种间差异显著。</a:t>
                      </a:r>
                      <a:endParaRPr lang="en-US" altLang="zh-CN" sz="1400" b="0" dirty="0">
                        <a:solidFill>
                          <a:schemeClr val="tx1"/>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r>
                        <a:rPr lang="zh-CN" altLang="en-US" sz="1400" b="0" dirty="0">
                          <a:solidFill>
                            <a:schemeClr val="tx1"/>
                          </a:solidFill>
                          <a:latin typeface="微软雅黑" panose="020B0503020204020204" pitchFamily="34" charset="-122"/>
                          <a:ea typeface="微软雅黑" panose="020B0503020204020204" pitchFamily="34" charset="-122"/>
                        </a:rPr>
                        <a:t>恶性黑色素瘤（简称恶黑）是侵袭性最强的皮肤恶性肿瘤，在中国近年来发病率增速持续升高，年增</a:t>
                      </a:r>
                      <a:r>
                        <a:rPr lang="en-US" altLang="zh-CN" sz="1400" b="0" dirty="0">
                          <a:solidFill>
                            <a:schemeClr val="tx1"/>
                          </a:solidFill>
                          <a:latin typeface="微软雅黑" panose="020B0503020204020204" pitchFamily="34" charset="-122"/>
                          <a:ea typeface="微软雅黑" panose="020B0503020204020204" pitchFamily="34" charset="-122"/>
                        </a:rPr>
                        <a:t>3%~7%</a:t>
                      </a:r>
                      <a:r>
                        <a:rPr lang="zh-CN" altLang="en-US" sz="1400" b="0" dirty="0">
                          <a:solidFill>
                            <a:schemeClr val="tx1"/>
                          </a:solidFill>
                          <a:latin typeface="微软雅黑" panose="020B0503020204020204" pitchFamily="34" charset="-122"/>
                          <a:ea typeface="微软雅黑" panose="020B0503020204020204" pitchFamily="34" charset="-122"/>
                        </a:rPr>
                        <a:t>，</a:t>
                      </a:r>
                      <a:r>
                        <a:rPr lang="en-US" altLang="zh-CN" sz="1400" b="0" dirty="0">
                          <a:solidFill>
                            <a:schemeClr val="tx1"/>
                          </a:solidFill>
                          <a:latin typeface="微软雅黑" panose="020B0503020204020204" pitchFamily="34" charset="-122"/>
                          <a:ea typeface="微软雅黑" panose="020B0503020204020204" pitchFamily="34" charset="-122"/>
                        </a:rPr>
                        <a:t>2035</a:t>
                      </a:r>
                      <a:r>
                        <a:rPr lang="zh-CN" altLang="en-US" sz="1400" b="0" dirty="0">
                          <a:solidFill>
                            <a:schemeClr val="tx1"/>
                          </a:solidFill>
                          <a:latin typeface="微软雅黑" panose="020B0503020204020204" pitchFamily="34" charset="-122"/>
                          <a:ea typeface="微软雅黑" panose="020B0503020204020204" pitchFamily="34" charset="-122"/>
                        </a:rPr>
                        <a:t>年预计中老年发病率达</a:t>
                      </a:r>
                      <a:r>
                        <a:rPr lang="en-US" altLang="zh-CN" sz="1400" b="0" dirty="0">
                          <a:solidFill>
                            <a:schemeClr val="tx1"/>
                          </a:solidFill>
                          <a:latin typeface="微软雅黑" panose="020B0503020204020204" pitchFamily="34" charset="-122"/>
                          <a:ea typeface="微软雅黑" panose="020B0503020204020204" pitchFamily="34" charset="-122"/>
                        </a:rPr>
                        <a:t>2.6~2.7/10</a:t>
                      </a:r>
                      <a:r>
                        <a:rPr lang="zh-CN" altLang="en-US" sz="1400" b="0" dirty="0">
                          <a:solidFill>
                            <a:schemeClr val="tx1"/>
                          </a:solidFill>
                          <a:latin typeface="微软雅黑" panose="020B0503020204020204" pitchFamily="34" charset="-122"/>
                          <a:ea typeface="微软雅黑" panose="020B0503020204020204" pitchFamily="34" charset="-122"/>
                        </a:rPr>
                        <a:t>万</a:t>
                      </a:r>
                      <a:r>
                        <a:rPr lang="en-US" altLang="zh-CN" sz="1400" b="0" baseline="30000" dirty="0">
                          <a:solidFill>
                            <a:schemeClr val="tx1"/>
                          </a:solidFill>
                          <a:latin typeface="微软雅黑" panose="020B0503020204020204" pitchFamily="34" charset="-122"/>
                          <a:ea typeface="微软雅黑" panose="020B0503020204020204" pitchFamily="34" charset="-122"/>
                        </a:rPr>
                        <a:t>2</a:t>
                      </a:r>
                      <a:r>
                        <a:rPr lang="zh-CN" altLang="en-US" sz="1400" b="0" dirty="0">
                          <a:solidFill>
                            <a:schemeClr val="tx1"/>
                          </a:solidFill>
                          <a:latin typeface="微软雅黑" panose="020B0503020204020204" pitchFamily="34" charset="-122"/>
                          <a:ea typeface="微软雅黑" panose="020B0503020204020204" pitchFamily="34" charset="-122"/>
                        </a:rPr>
                        <a:t>。</a:t>
                      </a:r>
                      <a:endParaRPr lang="en-US" altLang="zh-CN" sz="1400" b="0" dirty="0">
                        <a:solidFill>
                          <a:schemeClr val="tx1"/>
                        </a:solidFill>
                        <a:latin typeface="微软雅黑" panose="020B0503020204020204" pitchFamily="34" charset="-122"/>
                        <a:ea typeface="微软雅黑" panose="020B0503020204020204" pitchFamily="34" charset="-122"/>
                      </a:endParaRPr>
                    </a:p>
                    <a:p>
                      <a:pPr marL="285750" indent="-285750" algn="l">
                        <a:lnSpc>
                          <a:spcPct val="150000"/>
                        </a:lnSpc>
                        <a:buFont typeface="Arial" panose="020B0604020202020204" pitchFamily="34" charset="0"/>
                        <a:buChar char="•"/>
                      </a:pPr>
                      <a:endParaRPr lang="en-US" altLang="zh-CN" sz="1400" b="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1978284"/>
                  </a:ext>
                </a:extLst>
              </a:tr>
            </a:tbl>
          </a:graphicData>
        </a:graphic>
      </p:graphicFrame>
      <p:graphicFrame>
        <p:nvGraphicFramePr>
          <p:cNvPr id="4" name="表格 3">
            <a:extLst>
              <a:ext uri="{FF2B5EF4-FFF2-40B4-BE49-F238E27FC236}">
                <a16:creationId xmlns:a16="http://schemas.microsoft.com/office/drawing/2014/main" id="{ACFE7301-C41D-7E1F-6B90-06B33F131816}"/>
              </a:ext>
            </a:extLst>
          </p:cNvPr>
          <p:cNvGraphicFramePr>
            <a:graphicFrameLocks noGrp="1"/>
          </p:cNvGraphicFramePr>
          <p:nvPr>
            <p:extLst>
              <p:ext uri="{D42A27DB-BD31-4B8C-83A1-F6EECF244321}">
                <p14:modId xmlns:p14="http://schemas.microsoft.com/office/powerpoint/2010/main" val="1673642725"/>
              </p:ext>
            </p:extLst>
          </p:nvPr>
        </p:nvGraphicFramePr>
        <p:xfrm>
          <a:off x="6203219" y="1522376"/>
          <a:ext cx="5377673" cy="4434260"/>
        </p:xfrm>
        <a:graphic>
          <a:graphicData uri="http://schemas.openxmlformats.org/drawingml/2006/table">
            <a:tbl>
              <a:tblPr firstRow="1" bandRow="1">
                <a:tableStyleId>{5C22544A-7EE6-4342-B048-85BDC9FD1C3A}</a:tableStyleId>
              </a:tblPr>
              <a:tblGrid>
                <a:gridCol w="5377673">
                  <a:extLst>
                    <a:ext uri="{9D8B030D-6E8A-4147-A177-3AD203B41FA5}">
                      <a16:colId xmlns:a16="http://schemas.microsoft.com/office/drawing/2014/main" val="3976170803"/>
                    </a:ext>
                  </a:extLst>
                </a:gridCol>
              </a:tblGrid>
              <a:tr h="618022">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临床未满足的需求</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extLst>
                  <a:ext uri="{0D108BD9-81ED-4DB2-BD59-A6C34878D82A}">
                    <a16:rowId xmlns:a16="http://schemas.microsoft.com/office/drawing/2014/main" val="3709358293"/>
                  </a:ext>
                </a:extLst>
              </a:tr>
              <a:tr h="3816238">
                <a:tc>
                  <a:txBody>
                    <a:bodyPr/>
                    <a:lstStyle/>
                    <a:p>
                      <a:pPr marL="285750" indent="-285750" algn="l">
                        <a:lnSpc>
                          <a:spcPct val="150000"/>
                        </a:lnSpc>
                        <a:buFont typeface="Wingdings" panose="05000000000000000000" pitchFamily="2" charset="2"/>
                        <a:buChar char="ü"/>
                      </a:pPr>
                      <a:r>
                        <a:rPr lang="zh-CN" altLang="en-US" sz="1400" b="0" dirty="0">
                          <a:solidFill>
                            <a:schemeClr val="tx1"/>
                          </a:solidFill>
                          <a:latin typeface="微软雅黑" panose="020B0503020204020204" pitchFamily="34" charset="-122"/>
                          <a:ea typeface="微软雅黑" panose="020B0503020204020204" pitchFamily="34" charset="-122"/>
                        </a:rPr>
                        <a:t>既往标准化疗对 </a:t>
                      </a:r>
                      <a:r>
                        <a:rPr lang="en-US" altLang="zh-CN" sz="1400" b="0" dirty="0">
                          <a:solidFill>
                            <a:schemeClr val="tx1"/>
                          </a:solidFill>
                          <a:latin typeface="微软雅黑" panose="020B0503020204020204" pitchFamily="34" charset="-122"/>
                          <a:ea typeface="微软雅黑" panose="020B0503020204020204" pitchFamily="34" charset="-122"/>
                        </a:rPr>
                        <a:t>MSI-H/</a:t>
                      </a:r>
                      <a:r>
                        <a:rPr lang="en-US" altLang="zh-CN" sz="1400" b="0" dirty="0" err="1">
                          <a:solidFill>
                            <a:schemeClr val="tx1"/>
                          </a:solidFill>
                          <a:latin typeface="微软雅黑" panose="020B0503020204020204" pitchFamily="34" charset="-122"/>
                          <a:ea typeface="微软雅黑" panose="020B0503020204020204" pitchFamily="34" charset="-122"/>
                        </a:rPr>
                        <a:t>dMMR</a:t>
                      </a:r>
                      <a:r>
                        <a:rPr lang="en-US" altLang="zh-CN" sz="1400" b="0" dirty="0">
                          <a:solidFill>
                            <a:schemeClr val="tx1"/>
                          </a:solidFill>
                          <a:latin typeface="微软雅黑" panose="020B0503020204020204" pitchFamily="34" charset="-122"/>
                          <a:ea typeface="微软雅黑" panose="020B0503020204020204" pitchFamily="34" charset="-122"/>
                        </a:rPr>
                        <a:t> </a:t>
                      </a:r>
                      <a:r>
                        <a:rPr lang="zh-CN" altLang="en-US" sz="1400" b="0" dirty="0">
                          <a:solidFill>
                            <a:schemeClr val="tx1"/>
                          </a:solidFill>
                          <a:latin typeface="微软雅黑" panose="020B0503020204020204" pitchFamily="34" charset="-122"/>
                          <a:ea typeface="微软雅黑" panose="020B0503020204020204" pitchFamily="34" charset="-122"/>
                        </a:rPr>
                        <a:t>晚期实体瘤患者临床治疗获益有限，</a:t>
                      </a:r>
                      <a:r>
                        <a:rPr lang="en-US" altLang="zh-CN" sz="1400" b="0" dirty="0">
                          <a:solidFill>
                            <a:schemeClr val="tx1"/>
                          </a:solidFill>
                          <a:latin typeface="微软雅黑" panose="020B0503020204020204" pitchFamily="34" charset="-122"/>
                          <a:ea typeface="微软雅黑" panose="020B0503020204020204" pitchFamily="34" charset="-122"/>
                        </a:rPr>
                        <a:t>5</a:t>
                      </a:r>
                      <a:r>
                        <a:rPr lang="zh-CN" altLang="en-US" sz="1400" b="0" dirty="0">
                          <a:solidFill>
                            <a:schemeClr val="tx1"/>
                          </a:solidFill>
                          <a:latin typeface="微软雅黑" panose="020B0503020204020204" pitchFamily="34" charset="-122"/>
                          <a:ea typeface="微软雅黑" panose="020B0503020204020204" pitchFamily="34" charset="-122"/>
                        </a:rPr>
                        <a:t>年生存率不足</a:t>
                      </a:r>
                      <a:r>
                        <a:rPr lang="en-US" altLang="zh-CN" sz="1400" b="0" dirty="0">
                          <a:solidFill>
                            <a:schemeClr val="tx1"/>
                          </a:solidFill>
                          <a:latin typeface="微软雅黑" panose="020B0503020204020204" pitchFamily="34" charset="-122"/>
                          <a:ea typeface="微软雅黑" panose="020B0503020204020204" pitchFamily="34" charset="-122"/>
                        </a:rPr>
                        <a:t>20%</a:t>
                      </a:r>
                      <a:r>
                        <a:rPr lang="zh-CN" altLang="en-US" sz="1400" b="0" dirty="0">
                          <a:solidFill>
                            <a:schemeClr val="tx1"/>
                          </a:solidFill>
                          <a:latin typeface="微软雅黑" panose="020B0503020204020204" pitchFamily="34" charset="-122"/>
                          <a:ea typeface="微软雅黑" panose="020B0503020204020204" pitchFamily="34" charset="-122"/>
                        </a:rPr>
                        <a:t>，但免疫治疗可显著改善生存。</a:t>
                      </a:r>
                      <a:endParaRPr lang="en-US" altLang="zh-CN" sz="1400" b="0" dirty="0">
                        <a:solidFill>
                          <a:schemeClr val="tx1"/>
                        </a:solidFill>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ü"/>
                      </a:pPr>
                      <a:r>
                        <a:rPr lang="zh-CN" altLang="en-US" sz="1400" b="0" dirty="0">
                          <a:solidFill>
                            <a:schemeClr val="tx1"/>
                          </a:solidFill>
                          <a:latin typeface="微软雅黑" panose="020B0503020204020204" pitchFamily="34" charset="-122"/>
                          <a:ea typeface="微软雅黑" panose="020B0503020204020204" pitchFamily="34" charset="-122"/>
                        </a:rPr>
                        <a:t>黑色素瘤恶性程度高且易发生转移。</a:t>
                      </a:r>
                      <a:r>
                        <a:rPr lang="en-US" altLang="zh-CN" sz="1400" b="0" dirty="0">
                          <a:solidFill>
                            <a:schemeClr val="tx1"/>
                          </a:solidFill>
                          <a:latin typeface="微软雅黑" panose="020B0503020204020204" pitchFamily="34" charset="-122"/>
                          <a:ea typeface="微软雅黑" panose="020B0503020204020204" pitchFamily="34" charset="-122"/>
                        </a:rPr>
                        <a:t>50%</a:t>
                      </a:r>
                      <a:r>
                        <a:rPr lang="zh-CN" altLang="en-US" sz="1400" b="0" dirty="0">
                          <a:solidFill>
                            <a:schemeClr val="tx1"/>
                          </a:solidFill>
                          <a:latin typeface="微软雅黑" panose="020B0503020204020204" pitchFamily="34" charset="-122"/>
                          <a:ea typeface="微软雅黑" panose="020B0503020204020204" pitchFamily="34" charset="-122"/>
                        </a:rPr>
                        <a:t>以上的患者初诊即为晚期（</a:t>
                      </a:r>
                      <a:r>
                        <a:rPr lang="en-US" altLang="zh-CN" sz="1400" b="0" dirty="0">
                          <a:solidFill>
                            <a:schemeClr val="tx1"/>
                          </a:solidFill>
                          <a:latin typeface="微软雅黑" panose="020B0503020204020204" pitchFamily="34" charset="-122"/>
                          <a:ea typeface="微软雅黑" panose="020B0503020204020204" pitchFamily="34" charset="-122"/>
                        </a:rPr>
                        <a:t>III–IV</a:t>
                      </a:r>
                      <a:r>
                        <a:rPr lang="zh-CN" altLang="en-US" sz="1400" b="0" dirty="0">
                          <a:solidFill>
                            <a:schemeClr val="tx1"/>
                          </a:solidFill>
                          <a:latin typeface="微软雅黑" panose="020B0503020204020204" pitchFamily="34" charset="-122"/>
                          <a:ea typeface="微软雅黑" panose="020B0503020204020204" pitchFamily="34" charset="-122"/>
                        </a:rPr>
                        <a:t>期），晚期患者</a:t>
                      </a:r>
                      <a:r>
                        <a:rPr lang="en-US" altLang="zh-CN" sz="1400" b="0" dirty="0">
                          <a:solidFill>
                            <a:schemeClr val="tx1"/>
                          </a:solidFill>
                          <a:latin typeface="微软雅黑" panose="020B0503020204020204" pitchFamily="34" charset="-122"/>
                          <a:ea typeface="微软雅黑" panose="020B0503020204020204" pitchFamily="34" charset="-122"/>
                        </a:rPr>
                        <a:t>5</a:t>
                      </a:r>
                      <a:r>
                        <a:rPr lang="zh-CN" altLang="en-US" sz="1400" b="0" dirty="0">
                          <a:solidFill>
                            <a:schemeClr val="tx1"/>
                          </a:solidFill>
                          <a:latin typeface="微软雅黑" panose="020B0503020204020204" pitchFamily="34" charset="-122"/>
                          <a:ea typeface="微软雅黑" panose="020B0503020204020204" pitchFamily="34" charset="-122"/>
                        </a:rPr>
                        <a:t>年生存率＜</a:t>
                      </a:r>
                      <a:r>
                        <a:rPr lang="en-US" altLang="zh-CN" sz="1400" b="0" dirty="0">
                          <a:solidFill>
                            <a:schemeClr val="tx1"/>
                          </a:solidFill>
                          <a:latin typeface="微软雅黑" panose="020B0503020204020204" pitchFamily="34" charset="-122"/>
                          <a:ea typeface="微软雅黑" panose="020B0503020204020204" pitchFamily="34" charset="-122"/>
                        </a:rPr>
                        <a:t>25%</a:t>
                      </a:r>
                      <a:r>
                        <a:rPr lang="zh-CN" altLang="en-US" sz="1400" b="0" dirty="0">
                          <a:solidFill>
                            <a:schemeClr val="tx1"/>
                          </a:solidFill>
                          <a:latin typeface="微软雅黑" panose="020B0503020204020204" pitchFamily="34" charset="-122"/>
                          <a:ea typeface="微软雅黑" panose="020B0503020204020204" pitchFamily="34" charset="-122"/>
                        </a:rPr>
                        <a:t>。目前的常见标准治疗仍存在缓解率低，无进展生存期短的情况。亟待新的治疗方案提升患者五年生存率。</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1978284"/>
                  </a:ext>
                </a:extLst>
              </a:tr>
            </a:tbl>
          </a:graphicData>
        </a:graphic>
      </p:graphicFrame>
      <p:sp>
        <p:nvSpPr>
          <p:cNvPr id="5" name="Rectangle 1">
            <a:extLst>
              <a:ext uri="{FF2B5EF4-FFF2-40B4-BE49-F238E27FC236}">
                <a16:creationId xmlns:a16="http://schemas.microsoft.com/office/drawing/2014/main" id="{1358CBCF-EFE2-A251-089A-519C36544AEA}"/>
              </a:ext>
            </a:extLst>
          </p:cNvPr>
          <p:cNvSpPr>
            <a:spLocks noChangeArrowheads="1"/>
          </p:cNvSpPr>
          <p:nvPr/>
        </p:nvSpPr>
        <p:spPr bwMode="auto">
          <a:xfrm>
            <a:off x="154546" y="6546657"/>
            <a:ext cx="6527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600" b="0" i="0" u="none" strike="noStrike" cap="none" normalizeH="0" baseline="0" dirty="0">
                <a:ln>
                  <a:noFill/>
                </a:ln>
                <a:solidFill>
                  <a:schemeClr val="tx1"/>
                </a:solidFill>
                <a:effectLst/>
                <a:latin typeface="Arial" panose="020B0604020202020204" pitchFamily="34" charset="0"/>
              </a:rPr>
              <a:t>1.</a:t>
            </a:r>
            <a:r>
              <a:rPr kumimoji="0" lang="zh-CN" altLang="zh-CN" sz="600" b="0" i="0" u="none" strike="noStrike" cap="none" normalizeH="0" baseline="0" dirty="0">
                <a:ln>
                  <a:noFill/>
                </a:ln>
                <a:solidFill>
                  <a:schemeClr val="tx1"/>
                </a:solidFill>
                <a:effectLst/>
                <a:latin typeface="Arial" panose="020B0604020202020204" pitchFamily="34" charset="0"/>
              </a:rPr>
              <a:t>中国疾病预防控制中心慢性非传染性疾病预防控制中心, 国家卫生健康委员会统计信息中心. 中国死因监测数据集2021 ［M］. 北京: 中国科学技术出版社, 2020.</a:t>
            </a:r>
            <a:endParaRPr kumimoji="0" lang="en-US" altLang="zh-CN"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600" dirty="0">
                <a:latin typeface="Arial" panose="020B0604020202020204" pitchFamily="34" charset="0"/>
              </a:rPr>
              <a:t>2. Zhejiang Da Xue </a:t>
            </a:r>
            <a:r>
              <a:rPr lang="en-US" altLang="zh-CN" sz="600" dirty="0" err="1">
                <a:latin typeface="Arial" panose="020B0604020202020204" pitchFamily="34" charset="0"/>
              </a:rPr>
              <a:t>Xue</a:t>
            </a:r>
            <a:r>
              <a:rPr lang="en-US" altLang="zh-CN" sz="600" dirty="0">
                <a:latin typeface="Arial" panose="020B0604020202020204" pitchFamily="34" charset="0"/>
              </a:rPr>
              <a:t> Bao Yi Xue Ban. 2025 Jan 13;54(1):1–9. [Article in Chinese] </a:t>
            </a:r>
            <a:r>
              <a:rPr lang="en-US" altLang="zh-CN" sz="600" dirty="0" err="1">
                <a:latin typeface="Arial" panose="020B0604020202020204" pitchFamily="34" charset="0"/>
              </a:rPr>
              <a:t>doi</a:t>
            </a:r>
            <a:r>
              <a:rPr lang="en-US" altLang="zh-CN" sz="600" dirty="0">
                <a:latin typeface="Arial" panose="020B0604020202020204" pitchFamily="34" charset="0"/>
              </a:rPr>
              <a:t>: 10.3724/zdxbyxb-2024-0385</a:t>
            </a:r>
            <a:endParaRPr kumimoji="0" lang="zh-CN" altLang="zh-CN" sz="6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98229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B1737-6D34-DB8F-AF5E-4474FB9CBB4C}"/>
            </a:ext>
          </a:extLst>
        </p:cNvPr>
        <p:cNvGrpSpPr/>
        <p:nvPr/>
      </p:nvGrpSpPr>
      <p:grpSpPr>
        <a:xfrm>
          <a:off x="0" y="0"/>
          <a:ext cx="0" cy="0"/>
          <a:chOff x="0" y="0"/>
          <a:chExt cx="0" cy="0"/>
        </a:xfrm>
      </p:grpSpPr>
      <p:sp>
        <p:nvSpPr>
          <p:cNvPr id="2" name="标题 8">
            <a:extLst>
              <a:ext uri="{FF2B5EF4-FFF2-40B4-BE49-F238E27FC236}">
                <a16:creationId xmlns:a16="http://schemas.microsoft.com/office/drawing/2014/main" id="{5CF67122-4A02-CA59-8209-6B856946B921}"/>
              </a:ext>
            </a:extLst>
          </p:cNvPr>
          <p:cNvSpPr>
            <a:spLocks noGrp="1"/>
          </p:cNvSpPr>
          <p:nvPr>
            <p:ph type="title"/>
          </p:nvPr>
        </p:nvSpPr>
        <p:spPr>
          <a:xfrm>
            <a:off x="647616" y="266765"/>
            <a:ext cx="10933277" cy="660209"/>
          </a:xfrm>
        </p:spPr>
        <p:txBody>
          <a:bodyPr/>
          <a:lstStyle/>
          <a:p>
            <a:r>
              <a:rPr lang="zh-CN" altLang="en-US" b="1" dirty="0">
                <a:latin typeface="微软雅黑" panose="020B0503020204020204" pitchFamily="34" charset="-122"/>
                <a:ea typeface="微软雅黑" panose="020B0503020204020204" pitchFamily="34" charset="-122"/>
              </a:rPr>
              <a:t>安全性</a:t>
            </a:r>
          </a:p>
        </p:txBody>
      </p:sp>
      <p:graphicFrame>
        <p:nvGraphicFramePr>
          <p:cNvPr id="3" name="表格 2">
            <a:extLst>
              <a:ext uri="{FF2B5EF4-FFF2-40B4-BE49-F238E27FC236}">
                <a16:creationId xmlns:a16="http://schemas.microsoft.com/office/drawing/2014/main" id="{1DA030F3-B161-4E87-E2B2-78807968927E}"/>
              </a:ext>
            </a:extLst>
          </p:cNvPr>
          <p:cNvGraphicFramePr>
            <a:graphicFrameLocks noGrp="1"/>
          </p:cNvGraphicFramePr>
          <p:nvPr>
            <p:extLst>
              <p:ext uri="{D42A27DB-BD31-4B8C-83A1-F6EECF244321}">
                <p14:modId xmlns:p14="http://schemas.microsoft.com/office/powerpoint/2010/main" val="168920898"/>
              </p:ext>
            </p:extLst>
          </p:nvPr>
        </p:nvGraphicFramePr>
        <p:xfrm>
          <a:off x="1198662" y="1485578"/>
          <a:ext cx="9937104" cy="4572508"/>
        </p:xfrm>
        <a:graphic>
          <a:graphicData uri="http://schemas.openxmlformats.org/drawingml/2006/table">
            <a:tbl>
              <a:tblPr firstRow="1" bandRow="1">
                <a:tableStyleId>{5C22544A-7EE6-4342-B048-85BDC9FD1C3A}</a:tableStyleId>
              </a:tblPr>
              <a:tblGrid>
                <a:gridCol w="2052228">
                  <a:extLst>
                    <a:ext uri="{9D8B030D-6E8A-4147-A177-3AD203B41FA5}">
                      <a16:colId xmlns:a16="http://schemas.microsoft.com/office/drawing/2014/main" val="1220746079"/>
                    </a:ext>
                  </a:extLst>
                </a:gridCol>
                <a:gridCol w="7884876">
                  <a:extLst>
                    <a:ext uri="{9D8B030D-6E8A-4147-A177-3AD203B41FA5}">
                      <a16:colId xmlns:a16="http://schemas.microsoft.com/office/drawing/2014/main" val="3976170803"/>
                    </a:ext>
                  </a:extLst>
                </a:gridCol>
              </a:tblGrid>
              <a:tr h="4572508">
                <a:tc>
                  <a:txBody>
                    <a:bodyPr/>
                    <a:lstStyle/>
                    <a:p>
                      <a:pPr marL="0" indent="0" algn="ctr">
                        <a:lnSpc>
                          <a:spcPct val="150000"/>
                        </a:lnSpc>
                        <a:buFont typeface="Arial" panose="020B0604020202020204" pitchFamily="34" charset="0"/>
                        <a:buNone/>
                      </a:pPr>
                      <a:r>
                        <a:rPr lang="zh-CN" altLang="en-US" sz="1400" b="0" dirty="0">
                          <a:solidFill>
                            <a:schemeClr val="bg1"/>
                          </a:solidFill>
                          <a:latin typeface="微软雅黑" panose="020B0503020204020204" pitchFamily="34" charset="-122"/>
                          <a:ea typeface="微软雅黑" panose="020B0503020204020204" pitchFamily="34" charset="-122"/>
                        </a:rPr>
                        <a:t>说明书收载的</a:t>
                      </a:r>
                      <a:endParaRPr lang="en-US" altLang="zh-CN" sz="1400" b="0" dirty="0">
                        <a:solidFill>
                          <a:schemeClr val="bg1"/>
                        </a:solidFill>
                        <a:latin typeface="微软雅黑" panose="020B0503020204020204" pitchFamily="34" charset="-122"/>
                        <a:ea typeface="微软雅黑" panose="020B0503020204020204" pitchFamily="34" charset="-122"/>
                      </a:endParaRPr>
                    </a:p>
                    <a:p>
                      <a:pPr marL="0" indent="0" algn="ctr">
                        <a:lnSpc>
                          <a:spcPct val="150000"/>
                        </a:lnSpc>
                        <a:buFont typeface="Arial" panose="020B0604020202020204" pitchFamily="34" charset="0"/>
                        <a:buNone/>
                      </a:pPr>
                      <a:r>
                        <a:rPr lang="zh-CN" altLang="en-US" sz="1400" b="0" dirty="0">
                          <a:solidFill>
                            <a:schemeClr val="bg1"/>
                          </a:solidFill>
                          <a:latin typeface="微软雅黑" panose="020B0503020204020204" pitchFamily="34" charset="-122"/>
                          <a:ea typeface="微软雅黑" panose="020B0503020204020204" pitchFamily="34" charset="-122"/>
                        </a:rPr>
                        <a:t>安全性信息</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a:txBody>
                    <a:bodyPr/>
                    <a:lstStyle/>
                    <a:p>
                      <a:pPr marL="285750" indent="-285750" algn="l">
                        <a:lnSpc>
                          <a:spcPct val="150000"/>
                        </a:lnSpc>
                        <a:buFont typeface="Wingdings" panose="05000000000000000000" pitchFamily="2" charset="2"/>
                        <a:buChar char="ü"/>
                      </a:pPr>
                      <a:r>
                        <a:rPr lang="zh-CN" altLang="en-US" sz="1400" b="0" dirty="0">
                          <a:solidFill>
                            <a:schemeClr val="tx1"/>
                          </a:solidFill>
                          <a:latin typeface="微软雅黑" panose="020B0503020204020204" pitchFamily="34" charset="-122"/>
                          <a:ea typeface="微软雅黑" panose="020B0503020204020204" pitchFamily="34" charset="-122"/>
                        </a:rPr>
                        <a:t>不良反应：普特利单抗的安全性数据来自于 </a:t>
                      </a:r>
                      <a:r>
                        <a:rPr lang="en-US" altLang="zh-CN" sz="1400" b="0" dirty="0">
                          <a:solidFill>
                            <a:schemeClr val="tx1"/>
                          </a:solidFill>
                          <a:latin typeface="微软雅黑" panose="020B0503020204020204" pitchFamily="34" charset="-122"/>
                          <a:ea typeface="微软雅黑" panose="020B0503020204020204" pitchFamily="34" charset="-122"/>
                        </a:rPr>
                        <a:t>5 </a:t>
                      </a:r>
                      <a:r>
                        <a:rPr lang="zh-CN" altLang="en-US" sz="1400" b="0" dirty="0">
                          <a:solidFill>
                            <a:schemeClr val="tx1"/>
                          </a:solidFill>
                          <a:latin typeface="微软雅黑" panose="020B0503020204020204" pitchFamily="34" charset="-122"/>
                          <a:ea typeface="微软雅黑" panose="020B0503020204020204" pitchFamily="34" charset="-122"/>
                        </a:rPr>
                        <a:t>项共计 </a:t>
                      </a:r>
                      <a:r>
                        <a:rPr lang="en-US" altLang="zh-CN" sz="1400" b="0" dirty="0">
                          <a:solidFill>
                            <a:schemeClr val="tx1"/>
                          </a:solidFill>
                          <a:latin typeface="微软雅黑" panose="020B0503020204020204" pitchFamily="34" charset="-122"/>
                          <a:ea typeface="微软雅黑" panose="020B0503020204020204" pitchFamily="34" charset="-122"/>
                        </a:rPr>
                        <a:t>329 </a:t>
                      </a:r>
                      <a:r>
                        <a:rPr lang="zh-CN" altLang="en-US" sz="1400" b="0" dirty="0">
                          <a:solidFill>
                            <a:schemeClr val="tx1"/>
                          </a:solidFill>
                          <a:latin typeface="微软雅黑" panose="020B0503020204020204" pitchFamily="34" charset="-122"/>
                          <a:ea typeface="微软雅黑" panose="020B0503020204020204" pitchFamily="34" charset="-122"/>
                        </a:rPr>
                        <a:t>例患者接受普特利单抗单药治疗的临床研究。所有级别的不良反应发生率为 </a:t>
                      </a:r>
                      <a:r>
                        <a:rPr lang="en-US" altLang="zh-CN" sz="1400" b="0" dirty="0">
                          <a:solidFill>
                            <a:schemeClr val="tx1"/>
                          </a:solidFill>
                          <a:latin typeface="微软雅黑" panose="020B0503020204020204" pitchFamily="34" charset="-122"/>
                          <a:ea typeface="微软雅黑" panose="020B0503020204020204" pitchFamily="34" charset="-122"/>
                        </a:rPr>
                        <a:t>89.7%</a:t>
                      </a:r>
                      <a:r>
                        <a:rPr lang="zh-CN" altLang="en-US" sz="1400" b="0" dirty="0">
                          <a:solidFill>
                            <a:schemeClr val="tx1"/>
                          </a:solidFill>
                          <a:latin typeface="微软雅黑" panose="020B0503020204020204" pitchFamily="34" charset="-122"/>
                          <a:ea typeface="微软雅黑" panose="020B0503020204020204" pitchFamily="34" charset="-122"/>
                        </a:rPr>
                        <a:t>，最常见不良反应是的贫血、天门冬氨酸氨基转移酶升高、丙氨酸氨基转移酶升高、甲状腺功能检查异常、高脂血症、血胆红素升高、体重降低、甲状腺功能减退症、白细胞减少症、尿蛋白检出、皮疹、血葡萄糖升高、总蛋白降低、咳痰、中性粒细胞减少症、体重增加、乏力、发热。最常见的≥</a:t>
                      </a:r>
                      <a:r>
                        <a:rPr lang="en-US" altLang="zh-CN" sz="1400" b="0" dirty="0">
                          <a:solidFill>
                            <a:schemeClr val="tx1"/>
                          </a:solidFill>
                          <a:latin typeface="微软雅黑" panose="020B0503020204020204" pitchFamily="34" charset="-122"/>
                          <a:ea typeface="微软雅黑" panose="020B0503020204020204" pitchFamily="34" charset="-122"/>
                        </a:rPr>
                        <a:t>3</a:t>
                      </a:r>
                      <a:r>
                        <a:rPr lang="zh-CN" altLang="en-US" sz="1400" b="0" dirty="0">
                          <a:solidFill>
                            <a:schemeClr val="tx1"/>
                          </a:solidFill>
                          <a:latin typeface="微软雅黑" panose="020B0503020204020204" pitchFamily="34" charset="-122"/>
                          <a:ea typeface="微软雅黑" panose="020B0503020204020204" pitchFamily="34" charset="-122"/>
                        </a:rPr>
                        <a:t>级不良反应是：贫血、高脂血症、低钾血症、天门冬氨酸氨基转移酶升高、呼吸道感染、</a:t>
                      </a:r>
                      <a:r>
                        <a:rPr lang="en-US" altLang="zh-CN" sz="1400" b="0" dirty="0">
                          <a:solidFill>
                            <a:schemeClr val="tx1"/>
                          </a:solidFill>
                          <a:latin typeface="微软雅黑" panose="020B0503020204020204" pitchFamily="34" charset="-122"/>
                          <a:ea typeface="微软雅黑" panose="020B0503020204020204" pitchFamily="34" charset="-122"/>
                        </a:rPr>
                        <a:t>γ-</a:t>
                      </a:r>
                      <a:r>
                        <a:rPr lang="zh-CN" altLang="en-US" sz="1400" b="0" dirty="0">
                          <a:solidFill>
                            <a:schemeClr val="tx1"/>
                          </a:solidFill>
                          <a:latin typeface="微软雅黑" panose="020B0503020204020204" pitchFamily="34" charset="-122"/>
                          <a:ea typeface="微软雅黑" panose="020B0503020204020204" pitchFamily="34" charset="-122"/>
                        </a:rPr>
                        <a:t>谷氨酰转移酶升高、呼吸困难、高血压、脂肪酶升高。导致终止研究药物的不良反应为</a:t>
                      </a:r>
                      <a:r>
                        <a:rPr lang="en-US" altLang="zh-CN" sz="1400" b="0" dirty="0">
                          <a:solidFill>
                            <a:schemeClr val="tx1"/>
                          </a:solidFill>
                          <a:latin typeface="微软雅黑" panose="020B0503020204020204" pitchFamily="34" charset="-122"/>
                          <a:ea typeface="微软雅黑" panose="020B0503020204020204" pitchFamily="34" charset="-122"/>
                        </a:rPr>
                        <a:t>10.3%</a:t>
                      </a:r>
                      <a:r>
                        <a:rPr lang="zh-CN" altLang="en-US" sz="1400" b="0" dirty="0">
                          <a:solidFill>
                            <a:schemeClr val="tx1"/>
                          </a:solidFill>
                          <a:latin typeface="微软雅黑" panose="020B0503020204020204" pitchFamily="34" charset="-122"/>
                          <a:ea typeface="微软雅黑" panose="020B0503020204020204" pitchFamily="34" charset="-122"/>
                        </a:rPr>
                        <a:t>。</a:t>
                      </a:r>
                    </a:p>
                    <a:p>
                      <a:pPr marL="285750" indent="-285750" algn="l">
                        <a:lnSpc>
                          <a:spcPct val="150000"/>
                        </a:lnSpc>
                        <a:buFont typeface="Wingdings" panose="05000000000000000000" pitchFamily="2" charset="2"/>
                        <a:buChar char="ü"/>
                      </a:pPr>
                      <a:r>
                        <a:rPr lang="zh-CN" altLang="en-US" sz="1400" b="0" dirty="0">
                          <a:solidFill>
                            <a:schemeClr val="tx1"/>
                          </a:solidFill>
                          <a:latin typeface="微软雅黑" panose="020B0503020204020204" pitchFamily="34" charset="-122"/>
                          <a:ea typeface="微软雅黑" panose="020B0503020204020204" pitchFamily="34" charset="-122"/>
                        </a:rPr>
                        <a:t>禁忌：对普特利单抗活性成分及辅料过敏者禁用。</a:t>
                      </a:r>
                    </a:p>
                    <a:p>
                      <a:pPr marL="285750" indent="-285750" algn="l">
                        <a:lnSpc>
                          <a:spcPct val="150000"/>
                        </a:lnSpc>
                        <a:buFont typeface="Wingdings" panose="05000000000000000000" pitchFamily="2" charset="2"/>
                        <a:buChar char="ü"/>
                      </a:pPr>
                      <a:r>
                        <a:rPr lang="zh-CN" altLang="en-US" sz="1400" b="0" dirty="0">
                          <a:solidFill>
                            <a:schemeClr val="tx1"/>
                          </a:solidFill>
                          <a:latin typeface="微软雅黑" panose="020B0503020204020204" pitchFamily="34" charset="-122"/>
                          <a:ea typeface="微软雅黑" panose="020B0503020204020204" pitchFamily="34" charset="-122"/>
                        </a:rPr>
                        <a:t>注意事项：接受本品治疗的患者可发生免疫相关不良反应。免疫相关不良反应可发生在本品治疗期间及停药以后，可能累及任何组织器官。大多数免疫相关不良反应是可逆的，并且可通过中断本品治疗、给予皮质类固醇治疗和</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或支持治疗来处理。本品给药后任何复发性</a:t>
                      </a:r>
                      <a:r>
                        <a:rPr lang="en-US" altLang="zh-CN" sz="1400" b="0" dirty="0">
                          <a:solidFill>
                            <a:schemeClr val="tx1"/>
                          </a:solidFill>
                          <a:latin typeface="微软雅黑" panose="020B0503020204020204" pitchFamily="34" charset="-122"/>
                          <a:ea typeface="微软雅黑" panose="020B0503020204020204" pitchFamily="34" charset="-122"/>
                        </a:rPr>
                        <a:t>3</a:t>
                      </a:r>
                      <a:r>
                        <a:rPr lang="zh-CN" altLang="en-US" sz="1400" b="0" dirty="0">
                          <a:solidFill>
                            <a:schemeClr val="tx1"/>
                          </a:solidFill>
                          <a:latin typeface="微软雅黑" panose="020B0503020204020204" pitchFamily="34" charset="-122"/>
                          <a:ea typeface="微软雅黑" panose="020B0503020204020204" pitchFamily="34" charset="-122"/>
                        </a:rPr>
                        <a:t>级免疫相关不良反应，末次给药后</a:t>
                      </a:r>
                      <a:r>
                        <a:rPr lang="en-US" altLang="zh-CN" sz="1400" b="0" dirty="0">
                          <a:solidFill>
                            <a:schemeClr val="tx1"/>
                          </a:solidFill>
                          <a:latin typeface="微软雅黑" panose="020B0503020204020204" pitchFamily="34" charset="-122"/>
                          <a:ea typeface="微软雅黑" panose="020B0503020204020204" pitchFamily="34" charset="-122"/>
                        </a:rPr>
                        <a:t>12</a:t>
                      </a:r>
                      <a:r>
                        <a:rPr lang="zh-CN" altLang="en-US" sz="1400" b="0" dirty="0">
                          <a:solidFill>
                            <a:schemeClr val="tx1"/>
                          </a:solidFill>
                          <a:latin typeface="微软雅黑" panose="020B0503020204020204" pitchFamily="34" charset="-122"/>
                          <a:ea typeface="微软雅黑" panose="020B0503020204020204" pitchFamily="34" charset="-122"/>
                        </a:rPr>
                        <a:t>周内</a:t>
                      </a:r>
                      <a:r>
                        <a:rPr lang="en-US" altLang="zh-CN" sz="1400" b="0" dirty="0">
                          <a:solidFill>
                            <a:schemeClr val="tx1"/>
                          </a:solidFill>
                          <a:latin typeface="微软雅黑" panose="020B0503020204020204" pitchFamily="34" charset="-122"/>
                          <a:ea typeface="微软雅黑" panose="020B0503020204020204" pitchFamily="34" charset="-122"/>
                        </a:rPr>
                        <a:t>2</a:t>
                      </a:r>
                      <a:r>
                        <a:rPr lang="zh-CN" altLang="en-US" sz="1400" b="0" dirty="0">
                          <a:solidFill>
                            <a:schemeClr val="tx1"/>
                          </a:solidFill>
                          <a:latin typeface="微软雅黑" panose="020B0503020204020204" pitchFamily="34" charset="-122"/>
                          <a:ea typeface="微软雅黑" panose="020B0503020204020204" pitchFamily="34" charset="-122"/>
                        </a:rPr>
                        <a:t>级或</a:t>
                      </a:r>
                      <a:r>
                        <a:rPr lang="en-US" altLang="zh-CN" sz="1400" b="0" dirty="0">
                          <a:solidFill>
                            <a:schemeClr val="tx1"/>
                          </a:solidFill>
                          <a:latin typeface="微软雅黑" panose="020B0503020204020204" pitchFamily="34" charset="-122"/>
                          <a:ea typeface="微软雅黑" panose="020B0503020204020204" pitchFamily="34" charset="-122"/>
                        </a:rPr>
                        <a:t>3</a:t>
                      </a:r>
                      <a:r>
                        <a:rPr lang="zh-CN" altLang="en-US" sz="1400" b="0" dirty="0">
                          <a:solidFill>
                            <a:schemeClr val="tx1"/>
                          </a:solidFill>
                          <a:latin typeface="微软雅黑" panose="020B0503020204020204" pitchFamily="34" charset="-122"/>
                          <a:ea typeface="微软雅黑" panose="020B0503020204020204" pitchFamily="34" charset="-122"/>
                        </a:rPr>
                        <a:t>级免疫相关不良反应未改善到</a:t>
                      </a:r>
                      <a:r>
                        <a:rPr lang="en-US" altLang="zh-CN" sz="1400" b="0" dirty="0">
                          <a:solidFill>
                            <a:schemeClr val="tx1"/>
                          </a:solidFill>
                          <a:latin typeface="微软雅黑" panose="020B0503020204020204" pitchFamily="34" charset="-122"/>
                          <a:ea typeface="微软雅黑" panose="020B0503020204020204" pitchFamily="34" charset="-122"/>
                        </a:rPr>
                        <a:t>0-1</a:t>
                      </a:r>
                      <a:r>
                        <a:rPr lang="zh-CN" altLang="en-US" sz="1400" b="0" dirty="0">
                          <a:solidFill>
                            <a:schemeClr val="tx1"/>
                          </a:solidFill>
                          <a:latin typeface="微软雅黑" panose="020B0503020204020204" pitchFamily="34" charset="-122"/>
                          <a:ea typeface="微软雅黑" panose="020B0503020204020204" pitchFamily="34" charset="-122"/>
                        </a:rPr>
                        <a:t>级（除外内分泌疾病），以及末次给药后</a:t>
                      </a:r>
                      <a:r>
                        <a:rPr lang="en-US" altLang="zh-CN" sz="1400" b="0" dirty="0">
                          <a:solidFill>
                            <a:schemeClr val="tx1"/>
                          </a:solidFill>
                          <a:latin typeface="微软雅黑" panose="020B0503020204020204" pitchFamily="34" charset="-122"/>
                          <a:ea typeface="微软雅黑" panose="020B0503020204020204" pitchFamily="34" charset="-122"/>
                        </a:rPr>
                        <a:t>12</a:t>
                      </a:r>
                      <a:r>
                        <a:rPr lang="zh-CN" altLang="en-US" sz="1400" b="0" dirty="0">
                          <a:solidFill>
                            <a:schemeClr val="tx1"/>
                          </a:solidFill>
                          <a:latin typeface="微软雅黑" panose="020B0503020204020204" pitchFamily="34" charset="-122"/>
                          <a:ea typeface="微软雅黑" panose="020B0503020204020204" pitchFamily="34" charset="-122"/>
                        </a:rPr>
                        <a:t>周内皮质类固醇未能降至≤</a:t>
                      </a:r>
                      <a:r>
                        <a:rPr lang="en-US" altLang="zh-CN" sz="1400" b="0" dirty="0">
                          <a:solidFill>
                            <a:schemeClr val="tx1"/>
                          </a:solidFill>
                          <a:latin typeface="微软雅黑" panose="020B0503020204020204" pitchFamily="34" charset="-122"/>
                          <a:ea typeface="微软雅黑" panose="020B0503020204020204" pitchFamily="34" charset="-122"/>
                        </a:rPr>
                        <a:t>10mg/</a:t>
                      </a:r>
                      <a:r>
                        <a:rPr lang="zh-CN" altLang="en-US" sz="1400" b="0" dirty="0">
                          <a:solidFill>
                            <a:schemeClr val="tx1"/>
                          </a:solidFill>
                          <a:latin typeface="微软雅黑" panose="020B0503020204020204" pitchFamily="34" charset="-122"/>
                          <a:ea typeface="微软雅黑" panose="020B0503020204020204" pitchFamily="34" charset="-122"/>
                        </a:rPr>
                        <a:t>天泼尼松等效剂量，须永久停药。</a:t>
                      </a:r>
                      <a:endParaRPr lang="en-US" altLang="zh-CN" sz="1400" b="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1978284"/>
                  </a:ext>
                </a:extLst>
              </a:tr>
            </a:tbl>
          </a:graphicData>
        </a:graphic>
      </p:graphicFrame>
    </p:spTree>
    <p:custDataLst>
      <p:tags r:id="rId1"/>
    </p:custDataLst>
    <p:extLst>
      <p:ext uri="{BB962C8B-B14F-4D97-AF65-F5344CB8AC3E}">
        <p14:creationId xmlns:p14="http://schemas.microsoft.com/office/powerpoint/2010/main" val="52023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1F19B-47C0-185B-A758-126EB4377B90}"/>
            </a:ext>
          </a:extLst>
        </p:cNvPr>
        <p:cNvGrpSpPr/>
        <p:nvPr/>
      </p:nvGrpSpPr>
      <p:grpSpPr>
        <a:xfrm>
          <a:off x="0" y="0"/>
          <a:ext cx="0" cy="0"/>
          <a:chOff x="0" y="0"/>
          <a:chExt cx="0" cy="0"/>
        </a:xfrm>
      </p:grpSpPr>
      <p:sp>
        <p:nvSpPr>
          <p:cNvPr id="2" name="标题 8">
            <a:extLst>
              <a:ext uri="{FF2B5EF4-FFF2-40B4-BE49-F238E27FC236}">
                <a16:creationId xmlns:a16="http://schemas.microsoft.com/office/drawing/2014/main" id="{8393472A-A1B3-021B-9B44-77F5D4FD1E8F}"/>
              </a:ext>
            </a:extLst>
          </p:cNvPr>
          <p:cNvSpPr>
            <a:spLocks noGrp="1"/>
          </p:cNvSpPr>
          <p:nvPr>
            <p:ph type="title"/>
          </p:nvPr>
        </p:nvSpPr>
        <p:spPr>
          <a:xfrm>
            <a:off x="647616" y="266765"/>
            <a:ext cx="10933277" cy="660209"/>
          </a:xfrm>
        </p:spPr>
        <p:txBody>
          <a:bodyPr/>
          <a:lstStyle/>
          <a:p>
            <a:r>
              <a:rPr lang="zh-CN" altLang="en-US" b="1" dirty="0">
                <a:latin typeface="微软雅黑" panose="020B0503020204020204" pitchFamily="34" charset="-122"/>
                <a:ea typeface="微软雅黑" panose="020B0503020204020204" pitchFamily="34" charset="-122"/>
              </a:rPr>
              <a:t>有效性 </a:t>
            </a:r>
            <a:r>
              <a:rPr lang="en-US" altLang="zh-CN" b="1" dirty="0">
                <a:latin typeface="微软雅黑" panose="020B0503020204020204" pitchFamily="34" charset="-122"/>
                <a:ea typeface="微软雅黑" panose="020B0503020204020204" pitchFamily="34" charset="-122"/>
              </a:rPr>
              <a:t>1/2</a:t>
            </a:r>
            <a:endParaRPr lang="zh-CN" altLang="en-US" b="1" dirty="0">
              <a:latin typeface="微软雅黑" panose="020B0503020204020204" pitchFamily="34" charset="-122"/>
              <a:ea typeface="微软雅黑" panose="020B0503020204020204" pitchFamily="34" charset="-122"/>
            </a:endParaRPr>
          </a:p>
        </p:txBody>
      </p:sp>
      <p:graphicFrame>
        <p:nvGraphicFramePr>
          <p:cNvPr id="3" name="表格 2">
            <a:extLst>
              <a:ext uri="{FF2B5EF4-FFF2-40B4-BE49-F238E27FC236}">
                <a16:creationId xmlns:a16="http://schemas.microsoft.com/office/drawing/2014/main" id="{ED24A719-3F76-1D8E-1694-3B36E688ECA6}"/>
              </a:ext>
            </a:extLst>
          </p:cNvPr>
          <p:cNvGraphicFramePr>
            <a:graphicFrameLocks noGrp="1"/>
          </p:cNvGraphicFramePr>
          <p:nvPr>
            <p:extLst>
              <p:ext uri="{D42A27DB-BD31-4B8C-83A1-F6EECF244321}">
                <p14:modId xmlns:p14="http://schemas.microsoft.com/office/powerpoint/2010/main" val="1433354005"/>
              </p:ext>
            </p:extLst>
          </p:nvPr>
        </p:nvGraphicFramePr>
        <p:xfrm>
          <a:off x="869130" y="1809614"/>
          <a:ext cx="10490247" cy="2772308"/>
        </p:xfrm>
        <a:graphic>
          <a:graphicData uri="http://schemas.openxmlformats.org/drawingml/2006/table">
            <a:tbl>
              <a:tblPr firstRow="1" bandRow="1">
                <a:tableStyleId>{5C22544A-7EE6-4342-B048-85BDC9FD1C3A}</a:tableStyleId>
              </a:tblPr>
              <a:tblGrid>
                <a:gridCol w="1165583">
                  <a:extLst>
                    <a:ext uri="{9D8B030D-6E8A-4147-A177-3AD203B41FA5}">
                      <a16:colId xmlns:a16="http://schemas.microsoft.com/office/drawing/2014/main" val="1231343737"/>
                    </a:ext>
                  </a:extLst>
                </a:gridCol>
                <a:gridCol w="964149">
                  <a:extLst>
                    <a:ext uri="{9D8B030D-6E8A-4147-A177-3AD203B41FA5}">
                      <a16:colId xmlns:a16="http://schemas.microsoft.com/office/drawing/2014/main" val="1555145886"/>
                    </a:ext>
                  </a:extLst>
                </a:gridCol>
                <a:gridCol w="1548172">
                  <a:extLst>
                    <a:ext uri="{9D8B030D-6E8A-4147-A177-3AD203B41FA5}">
                      <a16:colId xmlns:a16="http://schemas.microsoft.com/office/drawing/2014/main" val="2029606037"/>
                    </a:ext>
                  </a:extLst>
                </a:gridCol>
                <a:gridCol w="984428">
                  <a:extLst>
                    <a:ext uri="{9D8B030D-6E8A-4147-A177-3AD203B41FA5}">
                      <a16:colId xmlns:a16="http://schemas.microsoft.com/office/drawing/2014/main" val="408710205"/>
                    </a:ext>
                  </a:extLst>
                </a:gridCol>
                <a:gridCol w="1165583">
                  <a:extLst>
                    <a:ext uri="{9D8B030D-6E8A-4147-A177-3AD203B41FA5}">
                      <a16:colId xmlns:a16="http://schemas.microsoft.com/office/drawing/2014/main" val="436161345"/>
                    </a:ext>
                  </a:extLst>
                </a:gridCol>
                <a:gridCol w="1165583">
                  <a:extLst>
                    <a:ext uri="{9D8B030D-6E8A-4147-A177-3AD203B41FA5}">
                      <a16:colId xmlns:a16="http://schemas.microsoft.com/office/drawing/2014/main" val="3323065947"/>
                    </a:ext>
                  </a:extLst>
                </a:gridCol>
                <a:gridCol w="1165583">
                  <a:extLst>
                    <a:ext uri="{9D8B030D-6E8A-4147-A177-3AD203B41FA5}">
                      <a16:colId xmlns:a16="http://schemas.microsoft.com/office/drawing/2014/main" val="3396542512"/>
                    </a:ext>
                  </a:extLst>
                </a:gridCol>
                <a:gridCol w="1165583">
                  <a:extLst>
                    <a:ext uri="{9D8B030D-6E8A-4147-A177-3AD203B41FA5}">
                      <a16:colId xmlns:a16="http://schemas.microsoft.com/office/drawing/2014/main" val="916845621"/>
                    </a:ext>
                  </a:extLst>
                </a:gridCol>
                <a:gridCol w="1165583">
                  <a:extLst>
                    <a:ext uri="{9D8B030D-6E8A-4147-A177-3AD203B41FA5}">
                      <a16:colId xmlns:a16="http://schemas.microsoft.com/office/drawing/2014/main" val="837366758"/>
                    </a:ext>
                  </a:extLst>
                </a:gridCol>
              </a:tblGrid>
              <a:tr h="693077">
                <a:tc rowSpan="2">
                  <a:txBody>
                    <a:bodyPr/>
                    <a:lstStyle/>
                    <a:p>
                      <a:pPr algn="ctr"/>
                      <a:r>
                        <a:rPr lang="zh-CN" altLang="en-US" sz="1400" b="0" dirty="0">
                          <a:latin typeface="微软雅黑" panose="020B0503020204020204" pitchFamily="34" charset="-122"/>
                          <a:ea typeface="微软雅黑" panose="020B0503020204020204" pitchFamily="34" charset="-122"/>
                        </a:rPr>
                        <a:t>临床试验</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ctr"/>
                      <a:r>
                        <a:rPr lang="zh-CN" altLang="en-US" sz="1400" b="0" dirty="0">
                          <a:latin typeface="微软雅黑" panose="020B0503020204020204" pitchFamily="34" charset="-122"/>
                          <a:ea typeface="微软雅黑" panose="020B0503020204020204" pitchFamily="34" charset="-122"/>
                        </a:rPr>
                        <a:t>试验类型</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ctr"/>
                      <a:r>
                        <a:rPr lang="zh-CN" altLang="en-US" sz="1400" b="0" dirty="0">
                          <a:latin typeface="微软雅黑" panose="020B0503020204020204" pitchFamily="34" charset="-122"/>
                          <a:ea typeface="微软雅黑" panose="020B0503020204020204" pitchFamily="34" charset="-122"/>
                        </a:rPr>
                        <a:t>瘤种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rowSpan="2">
                  <a:txBody>
                    <a:bodyPr/>
                    <a:lstStyle/>
                    <a:p>
                      <a:pPr algn="ctr"/>
                      <a:r>
                        <a:rPr lang="zh-CN" altLang="en-US" sz="1400" b="0" dirty="0">
                          <a:latin typeface="微软雅黑" panose="020B0503020204020204" pitchFamily="34" charset="-122"/>
                          <a:ea typeface="微软雅黑" panose="020B0503020204020204" pitchFamily="34" charset="-122"/>
                        </a:rPr>
                        <a:t>对照药品</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5">
                  <a:txBody>
                    <a:bodyPr/>
                    <a:lstStyle/>
                    <a:p>
                      <a:pPr algn="ctr"/>
                      <a:r>
                        <a:rPr lang="zh-CN" altLang="en-US" sz="1400" b="0" dirty="0">
                          <a:latin typeface="微软雅黑" panose="020B0503020204020204" pitchFamily="34" charset="-122"/>
                          <a:ea typeface="微软雅黑" panose="020B0503020204020204" pitchFamily="34" charset="-122"/>
                        </a:rPr>
                        <a:t>实验结果</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97441804"/>
                  </a:ext>
                </a:extLst>
              </a:tr>
              <a:tr h="693077">
                <a:tc v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v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vMerge="1">
                  <a:txBody>
                    <a:bodyPr/>
                    <a:lstStyle/>
                    <a:p>
                      <a:endParaRPr lang="zh-CN" altLang="en-US"/>
                    </a:p>
                  </a:txBody>
                  <a:tcPr/>
                </a:tc>
                <a:tc vMerge="1">
                  <a:txBody>
                    <a:bodyPr/>
                    <a:lstStyle/>
                    <a:p>
                      <a:endParaRPr lang="zh-CN" altLang="en-US"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a:txBody>
                    <a:bodyPr/>
                    <a:lstStyle/>
                    <a:p>
                      <a:pPr algn="ctr"/>
                      <a:r>
                        <a:rPr lang="en-US" altLang="zh-CN" sz="1400" b="0" dirty="0">
                          <a:solidFill>
                            <a:schemeClr val="bg1"/>
                          </a:solidFill>
                          <a:latin typeface="微软雅黑" panose="020B0503020204020204" pitchFamily="34" charset="-122"/>
                          <a:ea typeface="微软雅黑" panose="020B0503020204020204" pitchFamily="34" charset="-122"/>
                        </a:rPr>
                        <a:t>ORR</a:t>
                      </a:r>
                      <a:endParaRPr lang="zh-CN" altLang="en-US" sz="1400" b="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a:txBody>
                    <a:bodyPr/>
                    <a:lstStyle/>
                    <a:p>
                      <a:pPr algn="ctr"/>
                      <a:r>
                        <a:rPr lang="en-US" altLang="zh-CN" sz="1400" b="0" dirty="0">
                          <a:solidFill>
                            <a:schemeClr val="bg1"/>
                          </a:solidFill>
                          <a:latin typeface="微软雅黑" panose="020B0503020204020204" pitchFamily="34" charset="-122"/>
                          <a:ea typeface="微软雅黑" panose="020B0503020204020204" pitchFamily="34" charset="-122"/>
                        </a:rPr>
                        <a:t>PFS</a:t>
                      </a:r>
                      <a:endParaRPr lang="zh-CN" altLang="en-US" sz="1400" b="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a:txBody>
                    <a:bodyPr/>
                    <a:lstStyle/>
                    <a:p>
                      <a:pPr algn="ctr"/>
                      <a:r>
                        <a:rPr lang="en-US" altLang="zh-CN" sz="1400" b="0" dirty="0">
                          <a:solidFill>
                            <a:schemeClr val="bg1"/>
                          </a:solidFill>
                          <a:latin typeface="微软雅黑" panose="020B0503020204020204" pitchFamily="34" charset="-122"/>
                          <a:ea typeface="微软雅黑" panose="020B0503020204020204" pitchFamily="34" charset="-122"/>
                        </a:rPr>
                        <a:t>6</a:t>
                      </a:r>
                      <a:r>
                        <a:rPr lang="zh-CN" altLang="en-US" sz="1400" b="0" dirty="0">
                          <a:solidFill>
                            <a:schemeClr val="bg1"/>
                          </a:solidFill>
                          <a:latin typeface="微软雅黑" panose="020B0503020204020204" pitchFamily="34" charset="-122"/>
                          <a:ea typeface="微软雅黑" panose="020B0503020204020204" pitchFamily="34" charset="-122"/>
                        </a:rPr>
                        <a:t>个月</a:t>
                      </a:r>
                      <a:r>
                        <a:rPr lang="en-US" altLang="zh-CN" sz="1400" b="0" dirty="0">
                          <a:solidFill>
                            <a:schemeClr val="bg1"/>
                          </a:solidFill>
                          <a:latin typeface="微软雅黑" panose="020B0503020204020204" pitchFamily="34" charset="-122"/>
                          <a:ea typeface="微软雅黑" panose="020B0503020204020204" pitchFamily="34" charset="-122"/>
                        </a:rPr>
                        <a:t>PFS</a:t>
                      </a:r>
                      <a:r>
                        <a:rPr lang="zh-CN" altLang="en-US" sz="1400" b="0" dirty="0">
                          <a:solidFill>
                            <a:schemeClr val="bg1"/>
                          </a:solidFill>
                          <a:latin typeface="微软雅黑" panose="020B0503020204020204" pitchFamily="34" charset="-122"/>
                          <a:ea typeface="微软雅黑" panose="020B0503020204020204" pitchFamily="34" charset="-122"/>
                        </a:rPr>
                        <a:t>率</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a:txBody>
                    <a:bodyPr/>
                    <a:lstStyle/>
                    <a:p>
                      <a:pPr algn="ctr"/>
                      <a:r>
                        <a:rPr lang="en-US" altLang="zh-CN" sz="1400" b="0" dirty="0">
                          <a:solidFill>
                            <a:schemeClr val="bg1"/>
                          </a:solidFill>
                          <a:latin typeface="微软雅黑" panose="020B0503020204020204" pitchFamily="34" charset="-122"/>
                          <a:ea typeface="微软雅黑" panose="020B0503020204020204" pitchFamily="34" charset="-122"/>
                        </a:rPr>
                        <a:t>OS</a:t>
                      </a:r>
                      <a:endParaRPr lang="zh-CN" altLang="en-US" sz="1400" b="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tc>
                  <a:txBody>
                    <a:bodyPr/>
                    <a:lstStyle/>
                    <a:p>
                      <a:pPr algn="ctr"/>
                      <a:r>
                        <a:rPr lang="en-US" altLang="zh-CN" sz="1400" b="0" dirty="0">
                          <a:solidFill>
                            <a:schemeClr val="bg1"/>
                          </a:solidFill>
                          <a:latin typeface="微软雅黑" panose="020B0503020204020204" pitchFamily="34" charset="-122"/>
                          <a:ea typeface="微软雅黑" panose="020B0503020204020204" pitchFamily="34" charset="-122"/>
                        </a:rPr>
                        <a:t>6</a:t>
                      </a:r>
                      <a:r>
                        <a:rPr lang="zh-CN" altLang="en-US" sz="1400" b="0" dirty="0">
                          <a:solidFill>
                            <a:schemeClr val="bg1"/>
                          </a:solidFill>
                          <a:latin typeface="微软雅黑" panose="020B0503020204020204" pitchFamily="34" charset="-122"/>
                          <a:ea typeface="微软雅黑" panose="020B0503020204020204" pitchFamily="34" charset="-122"/>
                        </a:rPr>
                        <a:t>个月</a:t>
                      </a:r>
                      <a:r>
                        <a:rPr lang="en-US" altLang="zh-CN" sz="1400" b="0" dirty="0">
                          <a:solidFill>
                            <a:schemeClr val="bg1"/>
                          </a:solidFill>
                          <a:latin typeface="微软雅黑" panose="020B0503020204020204" pitchFamily="34" charset="-122"/>
                          <a:ea typeface="微软雅黑" panose="020B0503020204020204" pitchFamily="34" charset="-122"/>
                        </a:rPr>
                        <a:t>OS</a:t>
                      </a:r>
                      <a:r>
                        <a:rPr lang="zh-CN" altLang="en-US" sz="1400" b="0" dirty="0">
                          <a:solidFill>
                            <a:schemeClr val="bg1"/>
                          </a:solidFill>
                          <a:latin typeface="微软雅黑" panose="020B0503020204020204" pitchFamily="34" charset="-122"/>
                          <a:ea typeface="微软雅黑" panose="020B0503020204020204" pitchFamily="34" charset="-122"/>
                        </a:rPr>
                        <a:t>率</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extLst>
                  <a:ext uri="{0D108BD9-81ED-4DB2-BD59-A6C34878D82A}">
                    <a16:rowId xmlns:a16="http://schemas.microsoft.com/office/drawing/2014/main" val="1282955367"/>
                  </a:ext>
                </a:extLst>
              </a:tr>
              <a:tr h="693077">
                <a:tc>
                  <a:txBody>
                    <a:bodyPr/>
                    <a:lstStyle/>
                    <a:p>
                      <a:pPr algn="ctr"/>
                      <a:r>
                        <a:rPr lang="en-US" altLang="zh-CN" sz="1400" b="0" dirty="0">
                          <a:latin typeface="微软雅黑" panose="020B0503020204020204" pitchFamily="34" charset="-122"/>
                          <a:ea typeface="微软雅黑" panose="020B0503020204020204" pitchFamily="34" charset="-122"/>
                        </a:rPr>
                        <a:t>HX008-II-02</a:t>
                      </a:r>
                      <a:endParaRPr lang="zh-CN" altLang="en-US" sz="14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400" b="0" dirty="0">
                          <a:latin typeface="微软雅黑" panose="020B0503020204020204" pitchFamily="34" charset="-122"/>
                          <a:ea typeface="微软雅黑" panose="020B0503020204020204" pitchFamily="34" charset="-122"/>
                        </a:rPr>
                        <a:t>单臂</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MSI-H/</a:t>
                      </a:r>
                      <a:r>
                        <a:rPr lang="en-US" altLang="zh-CN" sz="1400" b="0" dirty="0" err="1">
                          <a:latin typeface="微软雅黑" panose="020B0503020204020204" pitchFamily="34" charset="-122"/>
                          <a:ea typeface="微软雅黑" panose="020B0503020204020204" pitchFamily="34" charset="-122"/>
                        </a:rPr>
                        <a:t>dMMR</a:t>
                      </a:r>
                      <a:r>
                        <a:rPr lang="zh-CN" altLang="en-US" sz="1400" b="0" dirty="0">
                          <a:latin typeface="微软雅黑" panose="020B0503020204020204" pitchFamily="34" charset="-122"/>
                          <a:ea typeface="微软雅黑" panose="020B0503020204020204" pitchFamily="34" charset="-122"/>
                        </a:rPr>
                        <a:t>实体瘤</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400" b="0" dirty="0">
                          <a:latin typeface="微软雅黑" panose="020B0503020204020204" pitchFamily="34" charset="-122"/>
                          <a:ea typeface="微软雅黑" panose="020B0503020204020204" pitchFamily="34" charset="-122"/>
                        </a:rPr>
                        <a:t>无</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49.0%</a:t>
                      </a:r>
                      <a:endParaRPr lang="zh-CN" altLang="en-US" sz="14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17.2</a:t>
                      </a:r>
                      <a:r>
                        <a:rPr lang="zh-CN" altLang="en-US" sz="1400" b="0" dirty="0">
                          <a:latin typeface="微软雅黑" panose="020B0503020204020204" pitchFamily="34" charset="-122"/>
                          <a:ea typeface="微软雅黑" panose="020B0503020204020204" pitchFamily="34" charset="-122"/>
                        </a:rPr>
                        <a:t>个月</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59.3%</a:t>
                      </a:r>
                      <a:endParaRPr lang="zh-CN" altLang="en-US" sz="14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NA</a:t>
                      </a:r>
                      <a:endParaRPr lang="zh-CN" altLang="en-US" sz="14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85%</a:t>
                      </a:r>
                      <a:endParaRPr lang="zh-CN" altLang="en-US" sz="14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9837225"/>
                  </a:ext>
                </a:extLst>
              </a:tr>
              <a:tr h="693077">
                <a:tc>
                  <a:txBody>
                    <a:bodyPr/>
                    <a:lstStyle/>
                    <a:p>
                      <a:pPr algn="ctr"/>
                      <a:r>
                        <a:rPr lang="en-US" altLang="zh-CN" sz="1400" b="0" dirty="0">
                          <a:latin typeface="微软雅黑" panose="020B0503020204020204" pitchFamily="34" charset="-122"/>
                          <a:ea typeface="微软雅黑" panose="020B0503020204020204" pitchFamily="34" charset="-122"/>
                        </a:rPr>
                        <a:t>HX008-II-MM-01</a:t>
                      </a:r>
                      <a:endParaRPr lang="zh-CN" altLang="en-US" sz="14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400" b="0" dirty="0">
                          <a:latin typeface="微软雅黑" panose="020B0503020204020204" pitchFamily="34" charset="-122"/>
                          <a:ea typeface="微软雅黑" panose="020B0503020204020204" pitchFamily="34" charset="-122"/>
                        </a:rPr>
                        <a:t>单臂</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400" b="0" dirty="0">
                          <a:latin typeface="微软雅黑" panose="020B0503020204020204" pitchFamily="34" charset="-122"/>
                          <a:ea typeface="微软雅黑" panose="020B0503020204020204" pitchFamily="34" charset="-122"/>
                        </a:rPr>
                        <a:t>黑色素瘤</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1400" b="0" dirty="0">
                          <a:latin typeface="微软雅黑" panose="020B0503020204020204" pitchFamily="34" charset="-122"/>
                          <a:ea typeface="微软雅黑" panose="020B0503020204020204" pitchFamily="34" charset="-122"/>
                        </a:rPr>
                        <a:t>无</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20.17%</a:t>
                      </a:r>
                      <a:endParaRPr lang="zh-CN" altLang="en-US" sz="14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2.89</a:t>
                      </a:r>
                      <a:r>
                        <a:rPr lang="zh-CN" altLang="en-US" sz="1400" b="0" dirty="0">
                          <a:latin typeface="微软雅黑" panose="020B0503020204020204" pitchFamily="34" charset="-122"/>
                          <a:ea typeface="微软雅黑" panose="020B0503020204020204" pitchFamily="34" charset="-122"/>
                        </a:rPr>
                        <a:t>个月</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34.6%</a:t>
                      </a:r>
                      <a:endParaRPr lang="zh-CN" altLang="en-US" sz="14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16.59</a:t>
                      </a:r>
                      <a:r>
                        <a:rPr lang="zh-CN" altLang="en-US" sz="1400" b="0" dirty="0">
                          <a:latin typeface="微软雅黑" panose="020B0503020204020204" pitchFamily="34" charset="-122"/>
                          <a:ea typeface="微软雅黑" panose="020B0503020204020204" pitchFamily="34" charset="-122"/>
                        </a:rPr>
                        <a:t>个月</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altLang="zh-CN" sz="1400" b="0" dirty="0">
                          <a:latin typeface="微软雅黑" panose="020B0503020204020204" pitchFamily="34" charset="-122"/>
                          <a:ea typeface="微软雅黑" panose="020B0503020204020204" pitchFamily="34" charset="-122"/>
                        </a:rPr>
                        <a:t>81.5%</a:t>
                      </a:r>
                      <a:endParaRPr lang="zh-CN" altLang="en-US" sz="14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4501191"/>
                  </a:ext>
                </a:extLst>
              </a:tr>
            </a:tbl>
          </a:graphicData>
        </a:graphic>
      </p:graphicFrame>
    </p:spTree>
    <p:custDataLst>
      <p:tags r:id="rId1"/>
    </p:custDataLst>
    <p:extLst>
      <p:ext uri="{BB962C8B-B14F-4D97-AF65-F5344CB8AC3E}">
        <p14:creationId xmlns:p14="http://schemas.microsoft.com/office/powerpoint/2010/main" val="181882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EB582-15E3-20B7-92D4-A05E30D532A7}"/>
            </a:ext>
          </a:extLst>
        </p:cNvPr>
        <p:cNvGrpSpPr/>
        <p:nvPr/>
      </p:nvGrpSpPr>
      <p:grpSpPr>
        <a:xfrm>
          <a:off x="0" y="0"/>
          <a:ext cx="0" cy="0"/>
          <a:chOff x="0" y="0"/>
          <a:chExt cx="0" cy="0"/>
        </a:xfrm>
      </p:grpSpPr>
      <p:sp>
        <p:nvSpPr>
          <p:cNvPr id="2" name="标题 8">
            <a:extLst>
              <a:ext uri="{FF2B5EF4-FFF2-40B4-BE49-F238E27FC236}">
                <a16:creationId xmlns:a16="http://schemas.microsoft.com/office/drawing/2014/main" id="{16A4468F-1930-A104-B036-3A8294DDBB8F}"/>
              </a:ext>
            </a:extLst>
          </p:cNvPr>
          <p:cNvSpPr>
            <a:spLocks noGrp="1"/>
          </p:cNvSpPr>
          <p:nvPr>
            <p:ph type="title"/>
          </p:nvPr>
        </p:nvSpPr>
        <p:spPr>
          <a:xfrm>
            <a:off x="647616" y="266765"/>
            <a:ext cx="10933277" cy="660209"/>
          </a:xfrm>
        </p:spPr>
        <p:txBody>
          <a:bodyPr/>
          <a:lstStyle/>
          <a:p>
            <a:r>
              <a:rPr lang="zh-CN" altLang="en-US" b="1" dirty="0">
                <a:latin typeface="微软雅黑" panose="020B0503020204020204" pitchFamily="34" charset="-122"/>
                <a:ea typeface="微软雅黑" panose="020B0503020204020204" pitchFamily="34" charset="-122"/>
              </a:rPr>
              <a:t>有效性 </a:t>
            </a:r>
            <a:r>
              <a:rPr lang="en-US" altLang="zh-CN" b="1" dirty="0">
                <a:latin typeface="微软雅黑" panose="020B0503020204020204" pitchFamily="34" charset="-122"/>
                <a:ea typeface="微软雅黑" panose="020B0503020204020204" pitchFamily="34" charset="-122"/>
              </a:rPr>
              <a:t>2/2</a:t>
            </a:r>
            <a:endParaRPr lang="zh-CN" altLang="en-US" b="1"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92E4C3F1-2551-DB4B-8C78-738609DDAC50}"/>
              </a:ext>
            </a:extLst>
          </p:cNvPr>
          <p:cNvSpPr txBox="1"/>
          <p:nvPr/>
        </p:nvSpPr>
        <p:spPr>
          <a:xfrm>
            <a:off x="1353792" y="1151591"/>
            <a:ext cx="3388518" cy="400110"/>
          </a:xfrm>
          <a:prstGeom prst="rect">
            <a:avLst/>
          </a:prstGeom>
          <a:noFill/>
        </p:spPr>
        <p:txBody>
          <a:bodyPr wrap="square">
            <a:spAutoFit/>
          </a:bodyPr>
          <a:lstStyle/>
          <a:p>
            <a:pPr algn="ctr"/>
            <a:r>
              <a:rPr lang="zh-CN" altLang="en-US" b="1" dirty="0">
                <a:latin typeface="微软雅黑" panose="020B0503020204020204" pitchFamily="34" charset="-122"/>
                <a:ea typeface="微软雅黑" panose="020B0503020204020204" pitchFamily="34" charset="-122"/>
              </a:rPr>
              <a:t>权威指南共识一致推荐</a:t>
            </a:r>
          </a:p>
        </p:txBody>
      </p:sp>
      <p:pic>
        <p:nvPicPr>
          <p:cNvPr id="2050" name="Picture 2" descr="肿瘤基因检测_药企合作_多癌种早检_癌症早期筛查体检项目|燃石医学官方网站">
            <a:extLst>
              <a:ext uri="{FF2B5EF4-FFF2-40B4-BE49-F238E27FC236}">
                <a16:creationId xmlns:a16="http://schemas.microsoft.com/office/drawing/2014/main" id="{026374D2-F9E4-B84E-9E76-98046ED1EA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6666" y="1498462"/>
            <a:ext cx="1962770" cy="76548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7A96C661-5567-1799-568C-AD07FB8FADA8}"/>
              </a:ext>
            </a:extLst>
          </p:cNvPr>
          <p:cNvSpPr txBox="1"/>
          <p:nvPr/>
        </p:nvSpPr>
        <p:spPr>
          <a:xfrm>
            <a:off x="334566" y="2176428"/>
            <a:ext cx="6048672" cy="167007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中国临床肿瘤学会（</a:t>
            </a:r>
            <a:r>
              <a:rPr lang="en-US" altLang="zh-CN" sz="1400" dirty="0">
                <a:latin typeface="微软雅黑" panose="020B0503020204020204" pitchFamily="34" charset="-122"/>
                <a:ea typeface="微软雅黑" panose="020B0503020204020204" pitchFamily="34" charset="-122"/>
              </a:rPr>
              <a:t>CSCO</a:t>
            </a:r>
            <a:r>
              <a:rPr lang="zh-CN" altLang="en-US" sz="1400" dirty="0">
                <a:latin typeface="微软雅黑" panose="020B0503020204020204" pitchFamily="34" charset="-122"/>
                <a:ea typeface="微软雅黑" panose="020B0503020204020204" pitchFamily="34" charset="-122"/>
              </a:rPr>
              <a:t>）结直肠癌诊疗指南</a:t>
            </a:r>
            <a:r>
              <a:rPr lang="en-US" altLang="zh-CN" sz="1400" dirty="0">
                <a:latin typeface="微软雅黑" panose="020B0503020204020204" pitchFamily="34" charset="-122"/>
                <a:ea typeface="微软雅黑" panose="020B0503020204020204" pitchFamily="34" charset="-122"/>
              </a:rPr>
              <a:t>2024》</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中国临床肿瘤学会（</a:t>
            </a:r>
            <a:r>
              <a:rPr lang="en-US" altLang="zh-CN" sz="1400" dirty="0">
                <a:latin typeface="微软雅黑" panose="020B0503020204020204" pitchFamily="34" charset="-122"/>
                <a:ea typeface="微软雅黑" panose="020B0503020204020204" pitchFamily="34" charset="-122"/>
              </a:rPr>
              <a:t>CSCO</a:t>
            </a:r>
            <a:r>
              <a:rPr lang="zh-CN" altLang="en-US" sz="1400" dirty="0">
                <a:latin typeface="微软雅黑" panose="020B0503020204020204" pitchFamily="34" charset="-122"/>
                <a:ea typeface="微软雅黑" panose="020B0503020204020204" pitchFamily="34" charset="-122"/>
              </a:rPr>
              <a:t>）黑色素瘤诊疗指南</a:t>
            </a:r>
            <a:r>
              <a:rPr lang="en-US" altLang="zh-CN" sz="1400" dirty="0">
                <a:latin typeface="微软雅黑" panose="020B0503020204020204" pitchFamily="34" charset="-122"/>
                <a:ea typeface="微软雅黑" panose="020B0503020204020204" pitchFamily="34" charset="-122"/>
              </a:rPr>
              <a:t>2024》</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中国临床肿瘤学会（</a:t>
            </a:r>
            <a:r>
              <a:rPr lang="en-US" altLang="zh-CN" sz="1400" dirty="0">
                <a:latin typeface="微软雅黑" panose="020B0503020204020204" pitchFamily="34" charset="-122"/>
                <a:ea typeface="微软雅黑" panose="020B0503020204020204" pitchFamily="34" charset="-122"/>
              </a:rPr>
              <a:t>CSCO</a:t>
            </a:r>
            <a:r>
              <a:rPr lang="zh-CN" altLang="en-US" sz="1400" dirty="0">
                <a:latin typeface="微软雅黑" panose="020B0503020204020204" pitchFamily="34" charset="-122"/>
                <a:ea typeface="微软雅黑" panose="020B0503020204020204" pitchFamily="34" charset="-122"/>
              </a:rPr>
              <a:t>）免疫检查点抑制剂临床应用指南</a:t>
            </a:r>
            <a:r>
              <a:rPr lang="en-US" altLang="zh-CN" sz="1400" dirty="0">
                <a:latin typeface="微软雅黑" panose="020B0503020204020204" pitchFamily="34" charset="-122"/>
                <a:ea typeface="微软雅黑" panose="020B0503020204020204" pitchFamily="34" charset="-122"/>
              </a:rPr>
              <a:t>2024》</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中国临床肿瘤学会（</a:t>
            </a:r>
            <a:r>
              <a:rPr lang="en-US" altLang="zh-CN" sz="1400" dirty="0">
                <a:latin typeface="微软雅黑" panose="020B0503020204020204" pitchFamily="34" charset="-122"/>
                <a:ea typeface="微软雅黑" panose="020B0503020204020204" pitchFamily="34" charset="-122"/>
              </a:rPr>
              <a:t>CSCO</a:t>
            </a:r>
            <a:r>
              <a:rPr lang="zh-CN" altLang="en-US" sz="1400" dirty="0">
                <a:latin typeface="微软雅黑" panose="020B0503020204020204" pitchFamily="34" charset="-122"/>
                <a:ea typeface="微软雅黑" panose="020B0503020204020204" pitchFamily="34" charset="-122"/>
              </a:rPr>
              <a:t>）子宫内膜癌诊疗指南</a:t>
            </a:r>
            <a:r>
              <a:rPr lang="en-US" altLang="zh-CN" sz="1400" dirty="0">
                <a:latin typeface="微软雅黑" panose="020B0503020204020204" pitchFamily="34" charset="-122"/>
                <a:ea typeface="微软雅黑" panose="020B0503020204020204" pitchFamily="34" charset="-122"/>
              </a:rPr>
              <a:t>2024》</a:t>
            </a:r>
          </a:p>
          <a:p>
            <a:pPr marL="285750" indent="-285750">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中国临床肿瘤学会（</a:t>
            </a:r>
            <a:r>
              <a:rPr lang="en-US" altLang="zh-CN" sz="1400" dirty="0">
                <a:latin typeface="微软雅黑" panose="020B0503020204020204" pitchFamily="34" charset="-122"/>
                <a:ea typeface="微软雅黑" panose="020B0503020204020204" pitchFamily="34" charset="-122"/>
              </a:rPr>
              <a:t>CSCO</a:t>
            </a:r>
            <a:r>
              <a:rPr lang="zh-CN" altLang="en-US" sz="1400" dirty="0">
                <a:latin typeface="微软雅黑" panose="020B0503020204020204" pitchFamily="34" charset="-122"/>
                <a:ea typeface="微软雅黑" panose="020B0503020204020204" pitchFamily="34" charset="-122"/>
              </a:rPr>
              <a:t>）宫颈癌指南</a:t>
            </a:r>
            <a:r>
              <a:rPr lang="en-US" altLang="zh-CN" sz="1400" dirty="0">
                <a:latin typeface="微软雅黑" panose="020B0503020204020204" pitchFamily="34" charset="-122"/>
                <a:ea typeface="微软雅黑" panose="020B0503020204020204" pitchFamily="34" charset="-122"/>
              </a:rPr>
              <a:t>2024》</a:t>
            </a:r>
          </a:p>
        </p:txBody>
      </p:sp>
      <p:sp>
        <p:nvSpPr>
          <p:cNvPr id="10" name="文本框 9">
            <a:extLst>
              <a:ext uri="{FF2B5EF4-FFF2-40B4-BE49-F238E27FC236}">
                <a16:creationId xmlns:a16="http://schemas.microsoft.com/office/drawing/2014/main" id="{4A9604E1-59A8-BFF6-4EF0-33C93454A665}"/>
              </a:ext>
            </a:extLst>
          </p:cNvPr>
          <p:cNvSpPr txBox="1"/>
          <p:nvPr/>
        </p:nvSpPr>
        <p:spPr>
          <a:xfrm>
            <a:off x="334566" y="4800729"/>
            <a:ext cx="6704408" cy="102374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中国抗癌协会（</a:t>
            </a:r>
            <a:r>
              <a:rPr lang="en-US" altLang="zh-CN" sz="1400" kern="100" dirty="0">
                <a:effectLst/>
                <a:latin typeface="微软雅黑" panose="020B0503020204020204" pitchFamily="34" charset="-122"/>
                <a:ea typeface="微软雅黑" panose="020B0503020204020204" pitchFamily="34" charset="-122"/>
              </a:rPr>
              <a:t>CACA</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）肝内胆管癌精准检测专家共识（</a:t>
            </a:r>
            <a:r>
              <a:rPr lang="en-US" altLang="zh-CN" sz="1400" kern="100" dirty="0">
                <a:effectLst/>
                <a:latin typeface="微软雅黑" panose="020B0503020204020204" pitchFamily="34" charset="-122"/>
                <a:ea typeface="微软雅黑" panose="020B0503020204020204" pitchFamily="34" charset="-122"/>
              </a:rPr>
              <a:t>2024 </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版）</a:t>
            </a: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a:t>
            </a:r>
          </a:p>
          <a:p>
            <a:pPr marL="285750" indent="-285750">
              <a:lnSpc>
                <a:spcPct val="150000"/>
              </a:lnSpc>
              <a:buFont typeface="Arial" panose="020B0604020202020204" pitchFamily="34" charset="0"/>
              <a:buChar char="•"/>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子宫颈癌免疫检查点抑制剂临床应用指南（</a:t>
            </a:r>
            <a:r>
              <a:rPr lang="en-US" altLang="zh-CN" sz="1400" kern="100" dirty="0">
                <a:latin typeface="微软雅黑" panose="020B0503020204020204" pitchFamily="34" charset="-122"/>
                <a:ea typeface="微软雅黑" panose="020B0503020204020204" pitchFamily="34" charset="-122"/>
              </a:rPr>
              <a:t>2024</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年版）</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p>
          <a:p>
            <a:pPr marL="285750" indent="-285750">
              <a:lnSpc>
                <a:spcPct val="150000"/>
              </a:lnSpc>
              <a:buFont typeface="Arial" panose="020B0604020202020204" pitchFamily="34" charset="0"/>
              <a:buChar char="•"/>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妇科恶性肿瘤免疫治疗中国专家共识（</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2023</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年版）</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p>
        </p:txBody>
      </p:sp>
      <p:pic>
        <p:nvPicPr>
          <p:cNvPr id="2055" name="Picture 7" descr="中国抗癌协会设计图__企业LOGO标志_标志图标_设计图库_昵图网">
            <a:extLst>
              <a:ext uri="{FF2B5EF4-FFF2-40B4-BE49-F238E27FC236}">
                <a16:creationId xmlns:a16="http://schemas.microsoft.com/office/drawing/2014/main" id="{C09281E6-2702-5B3A-1EE3-B4010E547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51" y="4015259"/>
            <a:ext cx="621702" cy="621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表格 12">
            <a:extLst>
              <a:ext uri="{FF2B5EF4-FFF2-40B4-BE49-F238E27FC236}">
                <a16:creationId xmlns:a16="http://schemas.microsoft.com/office/drawing/2014/main" id="{E659C2AB-3123-466F-F530-369909E1563A}"/>
              </a:ext>
            </a:extLst>
          </p:cNvPr>
          <p:cNvGraphicFramePr>
            <a:graphicFrameLocks noGrp="1"/>
          </p:cNvGraphicFramePr>
          <p:nvPr>
            <p:extLst>
              <p:ext uri="{D42A27DB-BD31-4B8C-83A1-F6EECF244321}">
                <p14:modId xmlns:p14="http://schemas.microsoft.com/office/powerpoint/2010/main" val="966299667"/>
              </p:ext>
            </p:extLst>
          </p:nvPr>
        </p:nvGraphicFramePr>
        <p:xfrm>
          <a:off x="6383238" y="1773610"/>
          <a:ext cx="5197654" cy="3455590"/>
        </p:xfrm>
        <a:graphic>
          <a:graphicData uri="http://schemas.openxmlformats.org/drawingml/2006/table">
            <a:tbl>
              <a:tblPr firstRow="1" bandRow="1">
                <a:tableStyleId>{5C22544A-7EE6-4342-B048-85BDC9FD1C3A}</a:tableStyleId>
              </a:tblPr>
              <a:tblGrid>
                <a:gridCol w="5197654">
                  <a:extLst>
                    <a:ext uri="{9D8B030D-6E8A-4147-A177-3AD203B41FA5}">
                      <a16:colId xmlns:a16="http://schemas.microsoft.com/office/drawing/2014/main" val="3976170803"/>
                    </a:ext>
                  </a:extLst>
                </a:gridCol>
              </a:tblGrid>
              <a:tr h="481621">
                <a:tc>
                  <a:txBody>
                    <a:bodyPr/>
                    <a:lstStyle/>
                    <a:p>
                      <a:pPr algn="ctr"/>
                      <a:r>
                        <a:rPr lang="en-US" altLang="zh-CN" b="0" dirty="0">
                          <a:solidFill>
                            <a:schemeClr val="bg1"/>
                          </a:solidFill>
                          <a:latin typeface="微软雅黑" panose="020B0503020204020204" pitchFamily="34" charset="-122"/>
                          <a:ea typeface="微软雅黑" panose="020B0503020204020204" pitchFamily="34" charset="-122"/>
                        </a:rPr>
                        <a:t>《</a:t>
                      </a:r>
                      <a:r>
                        <a:rPr lang="zh-CN" altLang="en-US" b="0" dirty="0">
                          <a:solidFill>
                            <a:schemeClr val="bg1"/>
                          </a:solidFill>
                          <a:latin typeface="微软雅黑" panose="020B0503020204020204" pitchFamily="34" charset="-122"/>
                          <a:ea typeface="微软雅黑" panose="020B0503020204020204" pitchFamily="34" charset="-122"/>
                        </a:rPr>
                        <a:t>技术审评报告</a:t>
                      </a:r>
                      <a:r>
                        <a:rPr lang="en-US" altLang="zh-CN" b="0" dirty="0">
                          <a:solidFill>
                            <a:schemeClr val="bg1"/>
                          </a:solidFill>
                          <a:latin typeface="微软雅黑" panose="020B0503020204020204" pitchFamily="34" charset="-122"/>
                          <a:ea typeface="微软雅黑" panose="020B0503020204020204" pitchFamily="34" charset="-122"/>
                        </a:rPr>
                        <a:t>》</a:t>
                      </a:r>
                      <a:r>
                        <a:rPr lang="zh-CN" altLang="en-US" b="0" dirty="0">
                          <a:solidFill>
                            <a:schemeClr val="bg1"/>
                          </a:solidFill>
                          <a:latin typeface="微软雅黑" panose="020B0503020204020204" pitchFamily="34" charset="-122"/>
                          <a:ea typeface="微软雅黑" panose="020B0503020204020204" pitchFamily="34" charset="-122"/>
                        </a:rPr>
                        <a:t>有效性描述</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extLst>
                  <a:ext uri="{0D108BD9-81ED-4DB2-BD59-A6C34878D82A}">
                    <a16:rowId xmlns:a16="http://schemas.microsoft.com/office/drawing/2014/main" val="3709358293"/>
                  </a:ext>
                </a:extLst>
              </a:tr>
              <a:tr h="2973969">
                <a:tc>
                  <a:txBody>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zh-CN" altLang="en-US" sz="1400" b="0" dirty="0">
                          <a:solidFill>
                            <a:schemeClr val="tx1"/>
                          </a:solidFill>
                          <a:latin typeface="微软雅黑" panose="020B0503020204020204" pitchFamily="34" charset="-122"/>
                          <a:ea typeface="微软雅黑" panose="020B0503020204020204" pitchFamily="34" charset="-122"/>
                        </a:rPr>
                        <a:t>本品对于既往标准治疗失败的</a:t>
                      </a:r>
                      <a:r>
                        <a:rPr lang="en-US" altLang="zh-CN" sz="1400" b="0" dirty="0">
                          <a:solidFill>
                            <a:schemeClr val="tx1"/>
                          </a:solidFill>
                          <a:latin typeface="微软雅黑" panose="020B0503020204020204" pitchFamily="34" charset="-122"/>
                          <a:ea typeface="微软雅黑" panose="020B0503020204020204" pitchFamily="34" charset="-122"/>
                        </a:rPr>
                        <a:t>MSI-H/</a:t>
                      </a:r>
                      <a:r>
                        <a:rPr lang="en-US" altLang="zh-CN" sz="1400" b="0" dirty="0" err="1">
                          <a:solidFill>
                            <a:schemeClr val="tx1"/>
                          </a:solidFill>
                          <a:latin typeface="微软雅黑" panose="020B0503020204020204" pitchFamily="34" charset="-122"/>
                          <a:ea typeface="微软雅黑" panose="020B0503020204020204" pitchFamily="34" charset="-122"/>
                        </a:rPr>
                        <a:t>dMMR</a:t>
                      </a:r>
                      <a:r>
                        <a:rPr lang="en-US" altLang="zh-CN" sz="1400" b="0" dirty="0">
                          <a:solidFill>
                            <a:schemeClr val="tx1"/>
                          </a:solidFill>
                          <a:latin typeface="微软雅黑" panose="020B0503020204020204" pitchFamily="34" charset="-122"/>
                          <a:ea typeface="微软雅黑" panose="020B0503020204020204" pitchFamily="34" charset="-122"/>
                        </a:rPr>
                        <a:t> </a:t>
                      </a:r>
                      <a:r>
                        <a:rPr lang="zh-CN" altLang="en-US" sz="1400" b="0" dirty="0">
                          <a:solidFill>
                            <a:schemeClr val="tx1"/>
                          </a:solidFill>
                          <a:latin typeface="微软雅黑" panose="020B0503020204020204" pitchFamily="34" charset="-122"/>
                          <a:ea typeface="微软雅黑" panose="020B0503020204020204" pitchFamily="34" charset="-122"/>
                        </a:rPr>
                        <a:t>晚期实体瘤患者中显示了其治疗的有效性。</a:t>
                      </a:r>
                      <a:endParaRPr lang="en-US" altLang="zh-CN" sz="1400" b="0" dirty="0">
                        <a:solidFill>
                          <a:schemeClr val="tx1"/>
                        </a:solidFill>
                        <a:latin typeface="微软雅黑" panose="020B0503020204020204" pitchFamily="34" charset="-122"/>
                        <a:ea typeface="微软雅黑" panose="020B0503020204020204" pitchFamily="34" charset="-122"/>
                      </a:endParaRPr>
                    </a:p>
                    <a:p>
                      <a:pPr marL="285750" indent="-285750" algn="l">
                        <a:lnSpc>
                          <a:spcPct val="150000"/>
                        </a:lnSpc>
                        <a:buFont typeface="Wingdings" panose="05000000000000000000" pitchFamily="2" charset="2"/>
                        <a:buChar char="ü"/>
                      </a:pPr>
                      <a:r>
                        <a:rPr lang="zh-CN" altLang="en-US" sz="1400" b="0" dirty="0">
                          <a:solidFill>
                            <a:schemeClr val="tx1"/>
                          </a:solidFill>
                          <a:latin typeface="微软雅黑" panose="020B0503020204020204" pitchFamily="34" charset="-122"/>
                          <a:ea typeface="微软雅黑" panose="020B0503020204020204" pitchFamily="34" charset="-122"/>
                        </a:rPr>
                        <a:t>本品在既往系统治疗失败的晚期黑色素瘤的有效性显著优于历史对照，并具有持久的缓解持续时间，无论 </a:t>
                      </a:r>
                      <a:r>
                        <a:rPr lang="en-US" altLang="zh-CN" sz="1400" b="0" dirty="0">
                          <a:solidFill>
                            <a:schemeClr val="tx1"/>
                          </a:solidFill>
                          <a:latin typeface="微软雅黑" panose="020B0503020204020204" pitchFamily="34" charset="-122"/>
                          <a:ea typeface="微软雅黑" panose="020B0503020204020204" pitchFamily="34" charset="-122"/>
                        </a:rPr>
                        <a:t>PD-L1 </a:t>
                      </a:r>
                      <a:r>
                        <a:rPr lang="zh-CN" altLang="en-US" sz="1400" b="0" dirty="0">
                          <a:solidFill>
                            <a:schemeClr val="tx1"/>
                          </a:solidFill>
                          <a:latin typeface="微软雅黑" panose="020B0503020204020204" pitchFamily="34" charset="-122"/>
                          <a:ea typeface="微软雅黑" panose="020B0503020204020204" pitchFamily="34" charset="-122"/>
                        </a:rPr>
                        <a:t>表达患者均可获益。</a:t>
                      </a:r>
                      <a:endParaRPr lang="en-US" altLang="zh-CN"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1978284"/>
                  </a:ext>
                </a:extLst>
              </a:tr>
            </a:tbl>
          </a:graphicData>
        </a:graphic>
      </p:graphicFrame>
    </p:spTree>
    <p:custDataLst>
      <p:tags r:id="rId1"/>
    </p:custDataLst>
    <p:extLst>
      <p:ext uri="{BB962C8B-B14F-4D97-AF65-F5344CB8AC3E}">
        <p14:creationId xmlns:p14="http://schemas.microsoft.com/office/powerpoint/2010/main" val="294616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6C5AC-340A-C39E-B61C-CF62503FE8BA}"/>
            </a:ext>
          </a:extLst>
        </p:cNvPr>
        <p:cNvGrpSpPr/>
        <p:nvPr/>
      </p:nvGrpSpPr>
      <p:grpSpPr>
        <a:xfrm>
          <a:off x="0" y="0"/>
          <a:ext cx="0" cy="0"/>
          <a:chOff x="0" y="0"/>
          <a:chExt cx="0" cy="0"/>
        </a:xfrm>
      </p:grpSpPr>
      <p:sp>
        <p:nvSpPr>
          <p:cNvPr id="2" name="标题 8">
            <a:extLst>
              <a:ext uri="{FF2B5EF4-FFF2-40B4-BE49-F238E27FC236}">
                <a16:creationId xmlns:a16="http://schemas.microsoft.com/office/drawing/2014/main" id="{F172FA6F-DECB-67E3-74DB-932D0B9CA3D7}"/>
              </a:ext>
            </a:extLst>
          </p:cNvPr>
          <p:cNvSpPr>
            <a:spLocks noGrp="1"/>
          </p:cNvSpPr>
          <p:nvPr>
            <p:ph type="title"/>
          </p:nvPr>
        </p:nvSpPr>
        <p:spPr>
          <a:xfrm>
            <a:off x="647616" y="266765"/>
            <a:ext cx="10933277" cy="660209"/>
          </a:xfrm>
        </p:spPr>
        <p:txBody>
          <a:bodyPr/>
          <a:lstStyle/>
          <a:p>
            <a:r>
              <a:rPr lang="zh-CN" altLang="en-US" b="1" dirty="0">
                <a:latin typeface="微软雅黑" panose="020B0503020204020204" pitchFamily="34" charset="-122"/>
                <a:ea typeface="微软雅黑" panose="020B0503020204020204" pitchFamily="34" charset="-122"/>
              </a:rPr>
              <a:t>创新性</a:t>
            </a:r>
          </a:p>
        </p:txBody>
      </p:sp>
      <p:graphicFrame>
        <p:nvGraphicFramePr>
          <p:cNvPr id="3" name="表格 2">
            <a:extLst>
              <a:ext uri="{FF2B5EF4-FFF2-40B4-BE49-F238E27FC236}">
                <a16:creationId xmlns:a16="http://schemas.microsoft.com/office/drawing/2014/main" id="{B32575AE-2D1B-33B7-503F-11FCC4B1E321}"/>
              </a:ext>
            </a:extLst>
          </p:cNvPr>
          <p:cNvGraphicFramePr>
            <a:graphicFrameLocks noGrp="1"/>
          </p:cNvGraphicFramePr>
          <p:nvPr>
            <p:extLst>
              <p:ext uri="{D42A27DB-BD31-4B8C-83A1-F6EECF244321}">
                <p14:modId xmlns:p14="http://schemas.microsoft.com/office/powerpoint/2010/main" val="2341334236"/>
              </p:ext>
            </p:extLst>
          </p:nvPr>
        </p:nvGraphicFramePr>
        <p:xfrm>
          <a:off x="2314786" y="1701999"/>
          <a:ext cx="7560840" cy="3455590"/>
        </p:xfrm>
        <a:graphic>
          <a:graphicData uri="http://schemas.openxmlformats.org/drawingml/2006/table">
            <a:tbl>
              <a:tblPr firstRow="1" bandRow="1">
                <a:tableStyleId>{5C22544A-7EE6-4342-B048-85BDC9FD1C3A}</a:tableStyleId>
              </a:tblPr>
              <a:tblGrid>
                <a:gridCol w="7560840">
                  <a:extLst>
                    <a:ext uri="{9D8B030D-6E8A-4147-A177-3AD203B41FA5}">
                      <a16:colId xmlns:a16="http://schemas.microsoft.com/office/drawing/2014/main" val="3976170803"/>
                    </a:ext>
                  </a:extLst>
                </a:gridCol>
              </a:tblGrid>
              <a:tr h="481621">
                <a:tc>
                  <a:txBody>
                    <a:bodyPr/>
                    <a:lstStyle/>
                    <a:p>
                      <a:pPr algn="ctr"/>
                      <a:r>
                        <a:rPr lang="zh-CN" altLang="en-US" b="0" dirty="0">
                          <a:solidFill>
                            <a:schemeClr val="bg1"/>
                          </a:solidFill>
                          <a:latin typeface="微软雅黑" panose="020B0503020204020204" pitchFamily="34" charset="-122"/>
                          <a:ea typeface="微软雅黑" panose="020B0503020204020204" pitchFamily="34" charset="-122"/>
                        </a:rPr>
                        <a:t>主要创新点</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C9C3D"/>
                    </a:solidFill>
                  </a:tcPr>
                </a:tc>
                <a:extLst>
                  <a:ext uri="{0D108BD9-81ED-4DB2-BD59-A6C34878D82A}">
                    <a16:rowId xmlns:a16="http://schemas.microsoft.com/office/drawing/2014/main" val="3709358293"/>
                  </a:ext>
                </a:extLst>
              </a:tr>
              <a:tr h="2973969">
                <a:tc>
                  <a:txBody>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zh-CN" altLang="en-US" sz="1400" b="0" dirty="0">
                          <a:solidFill>
                            <a:schemeClr val="tx1"/>
                          </a:solidFill>
                          <a:latin typeface="微软雅黑" panose="020B0503020204020204" pitchFamily="34" charset="-122"/>
                          <a:ea typeface="微软雅黑" panose="020B0503020204020204" pitchFamily="34" charset="-122"/>
                        </a:rPr>
                        <a:t>普特利单抗是一种人源化免疫球蛋白</a:t>
                      </a:r>
                      <a:r>
                        <a:rPr lang="en-US" altLang="zh-CN" sz="1400" b="0" dirty="0">
                          <a:solidFill>
                            <a:schemeClr val="tx1"/>
                          </a:solidFill>
                          <a:latin typeface="微软雅黑" panose="020B0503020204020204" pitchFamily="34" charset="-122"/>
                          <a:ea typeface="微软雅黑" panose="020B0503020204020204" pitchFamily="34" charset="-122"/>
                        </a:rPr>
                        <a:t>G4 (IgG4) </a:t>
                      </a:r>
                      <a:r>
                        <a:rPr lang="zh-CN" altLang="en-US" sz="1400" b="0" dirty="0">
                          <a:solidFill>
                            <a:schemeClr val="tx1"/>
                          </a:solidFill>
                          <a:latin typeface="微软雅黑" panose="020B0503020204020204" pitchFamily="34" charset="-122"/>
                          <a:ea typeface="微软雅黑" panose="020B0503020204020204" pitchFamily="34" charset="-122"/>
                        </a:rPr>
                        <a:t>抗程序性细胞死亡蛋白</a:t>
                      </a:r>
                      <a:r>
                        <a:rPr lang="en-US" altLang="zh-CN" sz="1400" b="0" dirty="0">
                          <a:solidFill>
                            <a:schemeClr val="tx1"/>
                          </a:solidFill>
                          <a:latin typeface="微软雅黑" panose="020B0503020204020204" pitchFamily="34" charset="-122"/>
                          <a:ea typeface="微软雅黑" panose="020B0503020204020204" pitchFamily="34" charset="-122"/>
                        </a:rPr>
                        <a:t>1 (</a:t>
                      </a:r>
                      <a:r>
                        <a:rPr lang="zh-CN" altLang="en-US" sz="1400" b="0" dirty="0">
                          <a:solidFill>
                            <a:schemeClr val="tx1"/>
                          </a:solidFill>
                          <a:latin typeface="微软雅黑" panose="020B0503020204020204" pitchFamily="34" charset="-122"/>
                          <a:ea typeface="微软雅黑" panose="020B0503020204020204" pitchFamily="34" charset="-122"/>
                        </a:rPr>
                        <a:t>抗</a:t>
                      </a:r>
                      <a:r>
                        <a:rPr lang="en-US" altLang="zh-CN" sz="1400" b="0" dirty="0">
                          <a:solidFill>
                            <a:schemeClr val="tx1"/>
                          </a:solidFill>
                          <a:latin typeface="微软雅黑" panose="020B0503020204020204" pitchFamily="34" charset="-122"/>
                          <a:ea typeface="微软雅黑" panose="020B0503020204020204" pitchFamily="34" charset="-122"/>
                        </a:rPr>
                        <a:t>PD‑1) </a:t>
                      </a:r>
                      <a:r>
                        <a:rPr lang="zh-CN" altLang="en-US" sz="1400" b="0" dirty="0">
                          <a:solidFill>
                            <a:schemeClr val="tx1"/>
                          </a:solidFill>
                          <a:latin typeface="微软雅黑" panose="020B0503020204020204" pitchFamily="34" charset="-122"/>
                          <a:ea typeface="微软雅黑" panose="020B0503020204020204" pitchFamily="34" charset="-122"/>
                        </a:rPr>
                        <a:t>单克隆抗体 </a:t>
                      </a:r>
                      <a:r>
                        <a:rPr lang="en-US" altLang="zh-CN" sz="1400" b="0" dirty="0">
                          <a:solidFill>
                            <a:schemeClr val="tx1"/>
                          </a:solidFill>
                          <a:latin typeface="微软雅黑" panose="020B0503020204020204" pitchFamily="34" charset="-122"/>
                          <a:ea typeface="微软雅黑" panose="020B0503020204020204" pitchFamily="34" charset="-122"/>
                        </a:rPr>
                        <a:t>(</a:t>
                      </a:r>
                      <a:r>
                        <a:rPr lang="en-US" altLang="zh-CN" sz="1400" b="0" dirty="0" err="1">
                          <a:solidFill>
                            <a:schemeClr val="tx1"/>
                          </a:solidFill>
                          <a:latin typeface="微软雅黑" panose="020B0503020204020204" pitchFamily="34" charset="-122"/>
                          <a:ea typeface="微软雅黑" panose="020B0503020204020204" pitchFamily="34" charset="-122"/>
                        </a:rPr>
                        <a:t>mAb</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，具有</a:t>
                      </a:r>
                      <a:r>
                        <a:rPr lang="en-US" altLang="zh-CN" sz="1400" b="0" dirty="0">
                          <a:solidFill>
                            <a:schemeClr val="tx1"/>
                          </a:solidFill>
                          <a:latin typeface="微软雅黑" panose="020B0503020204020204" pitchFamily="34" charset="-122"/>
                          <a:ea typeface="微软雅黑" panose="020B0503020204020204" pitchFamily="34" charset="-122"/>
                        </a:rPr>
                        <a:t>S228P</a:t>
                      </a:r>
                      <a:r>
                        <a:rPr lang="zh-CN" altLang="en-US" sz="1400" b="0" dirty="0">
                          <a:solidFill>
                            <a:schemeClr val="tx1"/>
                          </a:solidFill>
                          <a:latin typeface="微软雅黑" panose="020B0503020204020204" pitchFamily="34" charset="-122"/>
                          <a:ea typeface="微软雅黑" panose="020B0503020204020204" pitchFamily="34" charset="-122"/>
                        </a:rPr>
                        <a:t>铰链突变和工程化</a:t>
                      </a:r>
                      <a:r>
                        <a:rPr lang="en-US" altLang="zh-CN" sz="1400" b="0" dirty="0">
                          <a:solidFill>
                            <a:schemeClr val="tx1"/>
                          </a:solidFill>
                          <a:latin typeface="微软雅黑" panose="020B0503020204020204" pitchFamily="34" charset="-122"/>
                          <a:ea typeface="微软雅黑" panose="020B0503020204020204" pitchFamily="34" charset="-122"/>
                        </a:rPr>
                        <a:t>Fc</a:t>
                      </a:r>
                      <a:r>
                        <a:rPr lang="zh-CN" altLang="en-US" sz="1400" b="0" dirty="0">
                          <a:solidFill>
                            <a:schemeClr val="tx1"/>
                          </a:solidFill>
                          <a:latin typeface="微软雅黑" panose="020B0503020204020204" pitchFamily="34" charset="-122"/>
                          <a:ea typeface="微软雅黑" panose="020B0503020204020204" pitchFamily="34" charset="-122"/>
                        </a:rPr>
                        <a:t>结构域（具有</a:t>
                      </a:r>
                      <a:r>
                        <a:rPr lang="en-US" altLang="zh-CN" sz="1400" b="0" dirty="0">
                          <a:solidFill>
                            <a:schemeClr val="tx1"/>
                          </a:solidFill>
                          <a:latin typeface="微软雅黑" panose="020B0503020204020204" pitchFamily="34" charset="-122"/>
                          <a:ea typeface="微软雅黑" panose="020B0503020204020204" pitchFamily="34" charset="-122"/>
                        </a:rPr>
                        <a:t>S228P</a:t>
                      </a:r>
                      <a:r>
                        <a:rPr lang="zh-CN" altLang="en-US" sz="1400" b="0" dirty="0">
                          <a:solidFill>
                            <a:schemeClr val="tx1"/>
                          </a:solidFill>
                          <a:latin typeface="微软雅黑" panose="020B0503020204020204" pitchFamily="34" charset="-122"/>
                          <a:ea typeface="微软雅黑" panose="020B0503020204020204" pitchFamily="34" charset="-122"/>
                        </a:rPr>
                        <a:t>和</a:t>
                      </a:r>
                      <a:r>
                        <a:rPr lang="en-US" altLang="zh-CN" sz="1400" b="0" dirty="0">
                          <a:solidFill>
                            <a:schemeClr val="tx1"/>
                          </a:solidFill>
                          <a:latin typeface="微软雅黑" panose="020B0503020204020204" pitchFamily="34" charset="-122"/>
                          <a:ea typeface="微软雅黑" panose="020B0503020204020204" pitchFamily="34" charset="-122"/>
                        </a:rPr>
                        <a:t>S254T/V308P/ N434A</a:t>
                      </a:r>
                      <a:r>
                        <a:rPr lang="zh-CN" altLang="en-US" sz="1400" b="0" dirty="0">
                          <a:solidFill>
                            <a:schemeClr val="tx1"/>
                          </a:solidFill>
                          <a:latin typeface="微软雅黑" panose="020B0503020204020204" pitchFamily="34" charset="-122"/>
                          <a:ea typeface="微软雅黑" panose="020B0503020204020204" pitchFamily="34" charset="-122"/>
                        </a:rPr>
                        <a:t>突变），主要通过独特的表位识别糖基化的</a:t>
                      </a:r>
                      <a:r>
                        <a:rPr lang="en-US" altLang="zh-CN" sz="1400" b="0" dirty="0">
                          <a:solidFill>
                            <a:schemeClr val="tx1"/>
                          </a:solidFill>
                          <a:latin typeface="微软雅黑" panose="020B0503020204020204" pitchFamily="34" charset="-122"/>
                          <a:ea typeface="微软雅黑" panose="020B0503020204020204" pitchFamily="34" charset="-122"/>
                        </a:rPr>
                        <a:t>PD‑1</a:t>
                      </a:r>
                      <a:r>
                        <a:rPr lang="zh-CN" altLang="en-US" sz="1400" b="0" dirty="0">
                          <a:solidFill>
                            <a:schemeClr val="tx1"/>
                          </a:solidFill>
                          <a:latin typeface="微软雅黑" panose="020B0503020204020204" pitchFamily="34" charset="-122"/>
                          <a:ea typeface="微软雅黑" panose="020B0503020204020204" pitchFamily="34" charset="-122"/>
                        </a:rPr>
                        <a:t>，通过使用</a:t>
                      </a:r>
                      <a:r>
                        <a:rPr lang="en-US" altLang="zh-CN" sz="1400" b="0" dirty="0">
                          <a:solidFill>
                            <a:schemeClr val="tx1"/>
                          </a:solidFill>
                          <a:latin typeface="微软雅黑" panose="020B0503020204020204" pitchFamily="34" charset="-122"/>
                          <a:ea typeface="微软雅黑" panose="020B0503020204020204" pitchFamily="34" charset="-122"/>
                        </a:rPr>
                        <a:t>IgG4 Fc</a:t>
                      </a:r>
                      <a:r>
                        <a:rPr lang="zh-CN" altLang="en-US" sz="1400" b="0" dirty="0">
                          <a:solidFill>
                            <a:schemeClr val="tx1"/>
                          </a:solidFill>
                          <a:latin typeface="微软雅黑" panose="020B0503020204020204" pitchFamily="34" charset="-122"/>
                          <a:ea typeface="微软雅黑" panose="020B0503020204020204" pitchFamily="34" charset="-122"/>
                        </a:rPr>
                        <a:t>亚型来避免杀死表达</a:t>
                      </a:r>
                      <a:r>
                        <a:rPr lang="en-US" altLang="zh-CN" sz="1400" b="0" dirty="0">
                          <a:solidFill>
                            <a:schemeClr val="tx1"/>
                          </a:solidFill>
                          <a:latin typeface="微软雅黑" panose="020B0503020204020204" pitchFamily="34" charset="-122"/>
                          <a:ea typeface="微软雅黑" panose="020B0503020204020204" pitchFamily="34" charset="-122"/>
                        </a:rPr>
                        <a:t>PD‑1</a:t>
                      </a:r>
                      <a:r>
                        <a:rPr lang="zh-CN" altLang="en-US" sz="1400" b="0" dirty="0">
                          <a:solidFill>
                            <a:schemeClr val="tx1"/>
                          </a:solidFill>
                          <a:latin typeface="微软雅黑" panose="020B0503020204020204" pitchFamily="34" charset="-122"/>
                          <a:ea typeface="微软雅黑" panose="020B0503020204020204" pitchFamily="34" charset="-122"/>
                        </a:rPr>
                        <a:t>的免疫细胞，从而没有抗体依赖性细胞介导的细胞毒性（</a:t>
                      </a:r>
                      <a:r>
                        <a:rPr lang="en-US" altLang="zh-CN" sz="1400" b="0" dirty="0">
                          <a:solidFill>
                            <a:schemeClr val="tx1"/>
                          </a:solidFill>
                          <a:latin typeface="微软雅黑" panose="020B0503020204020204" pitchFamily="34" charset="-122"/>
                          <a:ea typeface="微软雅黑" panose="020B0503020204020204" pitchFamily="34" charset="-122"/>
                        </a:rPr>
                        <a:t>ADCC</a:t>
                      </a:r>
                      <a:r>
                        <a:rPr lang="zh-CN" altLang="en-US" sz="1400" b="0" dirty="0">
                          <a:solidFill>
                            <a:schemeClr val="tx1"/>
                          </a:solidFill>
                          <a:latin typeface="微软雅黑" panose="020B0503020204020204" pitchFamily="34" charset="-122"/>
                          <a:ea typeface="微软雅黑" panose="020B0503020204020204" pitchFamily="34" charset="-122"/>
                        </a:rPr>
                        <a:t>）和补体依赖性细胞毒性（</a:t>
                      </a:r>
                      <a:r>
                        <a:rPr lang="en-US" altLang="zh-CN" sz="1400" b="0" dirty="0">
                          <a:solidFill>
                            <a:schemeClr val="tx1"/>
                          </a:solidFill>
                          <a:latin typeface="微软雅黑" panose="020B0503020204020204" pitchFamily="34" charset="-122"/>
                          <a:ea typeface="微软雅黑" panose="020B0503020204020204" pitchFamily="34" charset="-122"/>
                        </a:rPr>
                        <a:t>CDC</a:t>
                      </a:r>
                      <a:r>
                        <a:rPr lang="zh-CN" altLang="en-US" sz="1400" b="0" dirty="0">
                          <a:solidFill>
                            <a:schemeClr val="tx1"/>
                          </a:solidFill>
                          <a:latin typeface="微软雅黑" panose="020B0503020204020204" pitchFamily="34" charset="-122"/>
                          <a:ea typeface="微软雅黑" panose="020B0503020204020204" pitchFamily="34" charset="-122"/>
                        </a:rPr>
                        <a:t>）活性。</a:t>
                      </a:r>
                      <a:endParaRPr lang="en-US" altLang="zh-CN" sz="1400" b="0" dirty="0">
                        <a:solidFill>
                          <a:schemeClr val="tx1"/>
                        </a:solidFill>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zh-CN" altLang="en-US" sz="1400" b="0" dirty="0">
                          <a:solidFill>
                            <a:schemeClr val="tx1"/>
                          </a:solidFill>
                          <a:latin typeface="微软雅黑" panose="020B0503020204020204" pitchFamily="34" charset="-122"/>
                          <a:ea typeface="微软雅黑" panose="020B0503020204020204" pitchFamily="34" charset="-122"/>
                        </a:rPr>
                        <a:t>普特利单抗（</a:t>
                      </a:r>
                      <a:r>
                        <a:rPr lang="en-US" altLang="zh-CN" sz="1400" b="0" dirty="0">
                          <a:solidFill>
                            <a:schemeClr val="tx1"/>
                          </a:solidFill>
                          <a:latin typeface="微软雅黑" panose="020B0503020204020204" pitchFamily="34" charset="-122"/>
                          <a:ea typeface="微软雅黑" panose="020B0503020204020204" pitchFamily="34" charset="-122"/>
                        </a:rPr>
                        <a:t>17–24</a:t>
                      </a:r>
                      <a:r>
                        <a:rPr lang="zh-CN" altLang="en-US" sz="1400" b="0" dirty="0">
                          <a:solidFill>
                            <a:schemeClr val="tx1"/>
                          </a:solidFill>
                          <a:latin typeface="微软雅黑" panose="020B0503020204020204" pitchFamily="34" charset="-122"/>
                          <a:ea typeface="微软雅黑" panose="020B0503020204020204" pitchFamily="34" charset="-122"/>
                        </a:rPr>
                        <a:t>天）的半衰期与其他抗</a:t>
                      </a:r>
                      <a:r>
                        <a:rPr lang="en-US" altLang="zh-CN" sz="1400" b="0" dirty="0">
                          <a:solidFill>
                            <a:schemeClr val="tx1"/>
                          </a:solidFill>
                          <a:latin typeface="微软雅黑" panose="020B0503020204020204" pitchFamily="34" charset="-122"/>
                          <a:ea typeface="微软雅黑" panose="020B0503020204020204" pitchFamily="34" charset="-122"/>
                        </a:rPr>
                        <a:t>PD‑1</a:t>
                      </a:r>
                      <a:r>
                        <a:rPr lang="zh-CN" altLang="en-US" sz="1400" b="0" dirty="0">
                          <a:solidFill>
                            <a:schemeClr val="tx1"/>
                          </a:solidFill>
                          <a:latin typeface="微软雅黑" panose="020B0503020204020204" pitchFamily="34" charset="-122"/>
                          <a:ea typeface="微软雅黑" panose="020B0503020204020204" pitchFamily="34" charset="-122"/>
                        </a:rPr>
                        <a:t>单克隆抗体（相比相对较长。</a:t>
                      </a:r>
                      <a:r>
                        <a:rPr lang="en-US" altLang="zh-CN" sz="1400" b="0" dirty="0">
                          <a:solidFill>
                            <a:schemeClr val="tx1"/>
                          </a:solidFill>
                          <a:latin typeface="微软雅黑" panose="020B0503020204020204" pitchFamily="34" charset="-122"/>
                          <a:ea typeface="微软雅黑" panose="020B0503020204020204" pitchFamily="34" charset="-122"/>
                        </a:rPr>
                        <a:t>S254T/V308P/N434A</a:t>
                      </a:r>
                      <a:r>
                        <a:rPr lang="zh-CN" altLang="en-US" sz="1400" b="0" dirty="0">
                          <a:solidFill>
                            <a:schemeClr val="tx1"/>
                          </a:solidFill>
                          <a:latin typeface="微软雅黑" panose="020B0503020204020204" pitchFamily="34" charset="-122"/>
                          <a:ea typeface="微软雅黑" panose="020B0503020204020204" pitchFamily="34" charset="-122"/>
                        </a:rPr>
                        <a:t>突变导致</a:t>
                      </a:r>
                      <a:r>
                        <a:rPr lang="en-US" altLang="zh-CN" sz="1400" b="0" dirty="0">
                          <a:solidFill>
                            <a:schemeClr val="tx1"/>
                          </a:solidFill>
                          <a:latin typeface="微软雅黑" panose="020B0503020204020204" pitchFamily="34" charset="-122"/>
                          <a:ea typeface="微软雅黑" panose="020B0503020204020204" pitchFamily="34" charset="-122"/>
                        </a:rPr>
                        <a:t>Fc Rn</a:t>
                      </a:r>
                      <a:r>
                        <a:rPr lang="zh-CN" altLang="en-US" sz="1400" b="0" dirty="0">
                          <a:solidFill>
                            <a:schemeClr val="tx1"/>
                          </a:solidFill>
                          <a:latin typeface="微软雅黑" panose="020B0503020204020204" pitchFamily="34" charset="-122"/>
                          <a:ea typeface="微软雅黑" panose="020B0503020204020204" pitchFamily="34" charset="-122"/>
                        </a:rPr>
                        <a:t>结合增加，从而延长了半衰期。与其他</a:t>
                      </a:r>
                      <a:r>
                        <a:rPr lang="en-US" altLang="zh-CN" sz="1400" b="0" dirty="0">
                          <a:solidFill>
                            <a:schemeClr val="tx1"/>
                          </a:solidFill>
                          <a:latin typeface="微软雅黑" panose="020B0503020204020204" pitchFamily="34" charset="-122"/>
                          <a:ea typeface="微软雅黑" panose="020B0503020204020204" pitchFamily="34" charset="-122"/>
                        </a:rPr>
                        <a:t>PD-1</a:t>
                      </a:r>
                      <a:r>
                        <a:rPr lang="zh-CN" altLang="en-US" sz="1400" b="0" dirty="0">
                          <a:solidFill>
                            <a:schemeClr val="tx1"/>
                          </a:solidFill>
                          <a:latin typeface="微软雅黑" panose="020B0503020204020204" pitchFamily="34" charset="-122"/>
                          <a:ea typeface="微软雅黑" panose="020B0503020204020204" pitchFamily="34" charset="-122"/>
                        </a:rPr>
                        <a:t>类产品相比，普特利单抗是唯一在临床中采用延长半衰期设计的抗</a:t>
                      </a:r>
                      <a:r>
                        <a:rPr lang="en-US" altLang="zh-CN" sz="1400" b="0" dirty="0">
                          <a:solidFill>
                            <a:schemeClr val="tx1"/>
                          </a:solidFill>
                          <a:latin typeface="微软雅黑" panose="020B0503020204020204" pitchFamily="34" charset="-122"/>
                          <a:ea typeface="微软雅黑" panose="020B0503020204020204" pitchFamily="34" charset="-122"/>
                        </a:rPr>
                        <a:t>PD1</a:t>
                      </a:r>
                      <a:r>
                        <a:rPr lang="zh-CN" altLang="en-US" sz="1400" b="0" dirty="0">
                          <a:solidFill>
                            <a:schemeClr val="tx1"/>
                          </a:solidFill>
                          <a:latin typeface="微软雅黑" panose="020B0503020204020204" pitchFamily="34" charset="-122"/>
                          <a:ea typeface="微软雅黑" panose="020B0503020204020204" pitchFamily="34" charset="-122"/>
                        </a:rPr>
                        <a:t>抗体。基于半衰期数据，可以将给药周期扩展到每</a:t>
                      </a:r>
                      <a:r>
                        <a:rPr lang="en-US" altLang="zh-CN" sz="1400" b="0" dirty="0">
                          <a:solidFill>
                            <a:schemeClr val="tx1"/>
                          </a:solidFill>
                          <a:latin typeface="微软雅黑" panose="020B0503020204020204" pitchFamily="34" charset="-122"/>
                          <a:ea typeface="微软雅黑" panose="020B0503020204020204" pitchFamily="34" charset="-122"/>
                        </a:rPr>
                        <a:t>4</a:t>
                      </a:r>
                      <a:r>
                        <a:rPr lang="zh-CN" altLang="en-US" sz="1400" b="0" dirty="0">
                          <a:solidFill>
                            <a:schemeClr val="tx1"/>
                          </a:solidFill>
                          <a:latin typeface="微软雅黑" panose="020B0503020204020204" pitchFamily="34" charset="-122"/>
                          <a:ea typeface="微软雅黑" panose="020B0503020204020204" pitchFamily="34" charset="-122"/>
                        </a:rPr>
                        <a:t>周一次进行探索。</a:t>
                      </a:r>
                      <a:endParaRPr lang="en-US" altLang="zh-CN"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1978284"/>
                  </a:ext>
                </a:extLst>
              </a:tr>
            </a:tbl>
          </a:graphicData>
        </a:graphic>
      </p:graphicFrame>
    </p:spTree>
    <p:custDataLst>
      <p:tags r:id="rId1"/>
    </p:custDataLst>
    <p:extLst>
      <p:ext uri="{BB962C8B-B14F-4D97-AF65-F5344CB8AC3E}">
        <p14:creationId xmlns:p14="http://schemas.microsoft.com/office/powerpoint/2010/main" val="2589994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8&quot;:[20291974,19986180]}"/>
</p:tagLst>
</file>

<file path=ppt/tags/tag10.xml><?xml version="1.0" encoding="utf-8"?>
<p:tagLst xmlns:a="http://schemas.openxmlformats.org/drawingml/2006/main" xmlns:r="http://schemas.openxmlformats.org/officeDocument/2006/relationships" xmlns:p="http://schemas.openxmlformats.org/presentationml/2006/main">
  <p:tag name="AUTHOR_SLIDE_ID" val="7dcb24ae-2bde-49ce-a4aa-9f75274d3b59|cce545c7-75b0-46c1-b811-5c105b069bf3|96917417-ba97-4b5f-bee5-cee3816b49a7"/>
</p:tagLst>
</file>

<file path=ppt/tags/tag11.xml><?xml version="1.0" encoding="utf-8"?>
<p:tagLst xmlns:a="http://schemas.openxmlformats.org/drawingml/2006/main" xmlns:r="http://schemas.openxmlformats.org/officeDocument/2006/relationships" xmlns:p="http://schemas.openxmlformats.org/presentationml/2006/main">
  <p:tag name="AUTHOR_SLIDE_ID" val="7dcb24ae-2bde-49ce-a4aa-9f75274d3b59|cce545c7-75b0-46c1-b811-5c105b069bf3|96917417-ba97-4b5f-bee5-cee3816b49a7"/>
</p:tagLst>
</file>

<file path=ppt/tags/tag2.xml><?xml version="1.0" encoding="utf-8"?>
<p:tagLst xmlns:a="http://schemas.openxmlformats.org/drawingml/2006/main" xmlns:r="http://schemas.openxmlformats.org/officeDocument/2006/relationships" xmlns:p="http://schemas.openxmlformats.org/presentationml/2006/main">
  <p:tag name="AUTHOR_SLIDE_ID" val="0a24a5a5-1348-4e38-802c-573e7d0a364b"/>
</p:tagLst>
</file>

<file path=ppt/tags/tag3.xml><?xml version="1.0" encoding="utf-8"?>
<p:tagLst xmlns:a="http://schemas.openxmlformats.org/drawingml/2006/main" xmlns:r="http://schemas.openxmlformats.org/officeDocument/2006/relationships" xmlns:p="http://schemas.openxmlformats.org/presentationml/2006/main">
  <p:tag name="AUTHOR_SLIDE_ID" val="7dcb24ae-2bde-49ce-a4aa-9f75274d3b59|cce545c7-75b0-46c1-b811-5c105b069bf3|96917417-ba97-4b5f-bee5-cee3816b49a7"/>
</p:tagLst>
</file>

<file path=ppt/tags/tag4.xml><?xml version="1.0" encoding="utf-8"?>
<p:tagLst xmlns:a="http://schemas.openxmlformats.org/drawingml/2006/main" xmlns:r="http://schemas.openxmlformats.org/officeDocument/2006/relationships" xmlns:p="http://schemas.openxmlformats.org/presentationml/2006/main">
  <p:tag name="AUTHOR_SLIDE_ID" val="7dcb24ae-2bde-49ce-a4aa-9f75274d3b59|cce545c7-75b0-46c1-b811-5c105b069bf3|96917417-ba97-4b5f-bee5-cee3816b49a7"/>
</p:tagLst>
</file>

<file path=ppt/tags/tag5.xml><?xml version="1.0" encoding="utf-8"?>
<p:tagLst xmlns:a="http://schemas.openxmlformats.org/drawingml/2006/main" xmlns:r="http://schemas.openxmlformats.org/officeDocument/2006/relationships" xmlns:p="http://schemas.openxmlformats.org/presentationml/2006/main">
  <p:tag name="AUTHOR_SLIDE_ID" val="7dcb24ae-2bde-49ce-a4aa-9f75274d3b59|cce545c7-75b0-46c1-b811-5c105b069bf3|96917417-ba97-4b5f-bee5-cee3816b49a7"/>
</p:tagLst>
</file>

<file path=ppt/tags/tag6.xml><?xml version="1.0" encoding="utf-8"?>
<p:tagLst xmlns:a="http://schemas.openxmlformats.org/drawingml/2006/main" xmlns:r="http://schemas.openxmlformats.org/officeDocument/2006/relationships" xmlns:p="http://schemas.openxmlformats.org/presentationml/2006/main">
  <p:tag name="AUTHOR_SLIDE_ID" val="7dcb24ae-2bde-49ce-a4aa-9f75274d3b59|cce545c7-75b0-46c1-b811-5c105b069bf3|96917417-ba97-4b5f-bee5-cee3816b49a7"/>
</p:tagLst>
</file>

<file path=ppt/tags/tag7.xml><?xml version="1.0" encoding="utf-8"?>
<p:tagLst xmlns:a="http://schemas.openxmlformats.org/drawingml/2006/main" xmlns:r="http://schemas.openxmlformats.org/officeDocument/2006/relationships" xmlns:p="http://schemas.openxmlformats.org/presentationml/2006/main">
  <p:tag name="AUTHOR_SLIDE_ID" val="7dcb24ae-2bde-49ce-a4aa-9f75274d3b59|cce545c7-75b0-46c1-b811-5c105b069bf3|96917417-ba97-4b5f-bee5-cee3816b49a7"/>
</p:tagLst>
</file>

<file path=ppt/tags/tag8.xml><?xml version="1.0" encoding="utf-8"?>
<p:tagLst xmlns:a="http://schemas.openxmlformats.org/drawingml/2006/main" xmlns:r="http://schemas.openxmlformats.org/officeDocument/2006/relationships" xmlns:p="http://schemas.openxmlformats.org/presentationml/2006/main">
  <p:tag name="AUTHOR_SLIDE_ID" val="7dcb24ae-2bde-49ce-a4aa-9f75274d3b59|cce545c7-75b0-46c1-b811-5c105b069bf3|96917417-ba97-4b5f-bee5-cee3816b49a7"/>
</p:tagLst>
</file>

<file path=ppt/tags/tag9.xml><?xml version="1.0" encoding="utf-8"?>
<p:tagLst xmlns:a="http://schemas.openxmlformats.org/drawingml/2006/main" xmlns:r="http://schemas.openxmlformats.org/officeDocument/2006/relationships" xmlns:p="http://schemas.openxmlformats.org/presentationml/2006/main">
  <p:tag name="AUTHOR_SLIDE_ID" val="7dcb24ae-2bde-49ce-a4aa-9f75274d3b59|cce545c7-75b0-46c1-b811-5c105b069bf3|96917417-ba97-4b5f-bee5-cee3816b49a7"/>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C9C3D"/>
      </a:accent1>
      <a:accent2>
        <a:srgbClr val="8BC167"/>
      </a:accent2>
      <a:accent3>
        <a:srgbClr val="5B9BD5"/>
      </a:accent3>
      <a:accent4>
        <a:srgbClr val="ED7D31"/>
      </a:accent4>
      <a:accent5>
        <a:srgbClr val="FFC000"/>
      </a:accent5>
      <a:accent6>
        <a:srgbClr val="A5A5A5"/>
      </a:accent6>
      <a:hlink>
        <a:srgbClr val="5B9BD5"/>
      </a:hlink>
      <a:folHlink>
        <a:srgbClr val="AEABAB"/>
      </a:folHlink>
    </a:clrScheme>
    <a:fontScheme name="Custom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26357</TotalTime>
  <Words>1801</Words>
  <Application>Microsoft Office PowerPoint</Application>
  <PresentationFormat>自定义</PresentationFormat>
  <Paragraphs>118</Paragraphs>
  <Slides>10</Slides>
  <Notes>10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楷体_GB2312</vt:lpstr>
      <vt:lpstr>微软雅黑</vt:lpstr>
      <vt:lpstr>Arial</vt:lpstr>
      <vt:lpstr>Calibri</vt:lpstr>
      <vt:lpstr>Segoe UI Semibold</vt:lpstr>
      <vt:lpstr>Wingdings</vt:lpstr>
      <vt:lpstr>Office Theme</vt:lpstr>
      <vt:lpstr>普佑恒®（普特利单抗注射液）</vt:lpstr>
      <vt:lpstr>目录</vt:lpstr>
      <vt:lpstr>基本信息</vt:lpstr>
      <vt:lpstr>参照药选择</vt:lpstr>
      <vt:lpstr>疾病基本情况及临床未满足需求</vt:lpstr>
      <vt:lpstr>安全性</vt:lpstr>
      <vt:lpstr>有效性 1/2</vt:lpstr>
      <vt:lpstr>有效性 2/2</vt:lpstr>
      <vt:lpstr>创新性</vt:lpstr>
      <vt:lpstr>公平性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 Ding (IB)</dc:creator>
  <cp:lastModifiedBy>Nigel Niu</cp:lastModifiedBy>
  <cp:revision>1892</cp:revision>
  <dcterms:created xsi:type="dcterms:W3CDTF">2011-06-28T01:27:00Z</dcterms:created>
  <dcterms:modified xsi:type="dcterms:W3CDTF">2025-07-16T17:23:05Z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926E154F8E214B62965132009FF94F51_13</vt:lpwstr>
  </property>
</Properties>
</file>