
<file path=[Content_Types].xml><?xml version="1.0" encoding="utf-8"?>
<Types xmlns="http://schemas.openxmlformats.org/package/2006/content-types">
  <Default Extension="jpeg" ContentType="image/jpeg"/>
  <Default Extension="JPG" ContentType="image/.jpg"/>
  <Default Extension="vml" ContentType="application/vnd.openxmlformats-officedocument.vmlDrawing"/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media/image14.svg" ContentType="image/svg+xml"/>
  <Override PartName="/ppt/media/image16.svg" ContentType="image/svg+xml"/>
  <Override PartName="/ppt/media/image19.svg" ContentType="image/svg+xml"/>
  <Override PartName="/ppt/media/image28.svg" ContentType="image/svg+xml"/>
  <Override PartName="/ppt/media/image30.svg" ContentType="image/svg+xml"/>
  <Override PartName="/ppt/media/image32.svg" ContentType="image/svg+xml"/>
  <Override PartName="/ppt/media/image34.svg" ContentType="image/svg+xml"/>
  <Override PartName="/ppt/media/image36.svg" ContentType="image/svg+xml"/>
  <Override PartName="/ppt/media/image8.svg" ContentType="image/svg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3019" r:id="rId6"/>
    <p:sldId id="285" r:id="rId7"/>
    <p:sldId id="3030" r:id="rId8"/>
    <p:sldId id="3033" r:id="rId9"/>
    <p:sldId id="288" r:id="rId10"/>
    <p:sldId id="3031" r:id="rId11"/>
    <p:sldId id="3021" r:id="rId12"/>
    <p:sldId id="3024" r:id="rId13"/>
    <p:sldId id="3032" r:id="rId14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8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211" userDrawn="1">
          <p15:clr>
            <a:srgbClr val="A4A3A4"/>
          </p15:clr>
        </p15:guide>
        <p15:guide id="5" orient="horz" pos="556" userDrawn="1">
          <p15:clr>
            <a:srgbClr val="A4A3A4"/>
          </p15:clr>
        </p15:guide>
        <p15:guide id="6" orient="horz" pos="3906" userDrawn="1">
          <p15:clr>
            <a:srgbClr val="A4A3A4"/>
          </p15:clr>
        </p15:guide>
        <p15:guide id="7" orient="horz" pos="1196" userDrawn="1">
          <p15:clr>
            <a:srgbClr val="A4A3A4"/>
          </p15:clr>
        </p15:guide>
        <p15:guide id="8" orient="horz" pos="4178" userDrawn="1">
          <p15:clr>
            <a:srgbClr val="A4A3A4"/>
          </p15:clr>
        </p15:guide>
        <p15:guide id="9" orient="horz" pos="9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长宇 束" initials="长束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  <a:srgbClr val="CF166A"/>
    <a:srgbClr val="A9D153"/>
    <a:srgbClr val="00A29A"/>
    <a:srgbClr val="122A70"/>
    <a:srgbClr val="2538BF"/>
    <a:srgbClr val="6D1965"/>
    <a:srgbClr val="AAD4FF"/>
    <a:srgbClr val="D70D67"/>
    <a:srgbClr val="559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77" autoAdjust="0"/>
    <p:restoredTop sz="94331" autoAdjust="0"/>
  </p:normalViewPr>
  <p:slideViewPr>
    <p:cSldViewPr snapToGrid="0" showGuides="1">
      <p:cViewPr varScale="1">
        <p:scale>
          <a:sx n="62" d="100"/>
          <a:sy n="62" d="100"/>
        </p:scale>
        <p:origin x="76" y="40"/>
      </p:cViewPr>
      <p:guideLst>
        <p:guide orient="horz" pos="538"/>
        <p:guide pos="7469"/>
        <p:guide pos="211"/>
        <p:guide orient="horz" pos="556"/>
        <p:guide orient="horz" pos="3906"/>
        <p:guide orient="horz" pos="1196"/>
        <p:guide orient="horz" pos="4178"/>
        <p:guide orient="horz" pos="9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gs" Target="tags/tag55.xml"/><Relationship Id="rId18" Type="http://schemas.openxmlformats.org/officeDocument/2006/relationships/commentAuthors" Target="commentAuthors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F92043-91D8-44FF-90D1-057E8967786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40CF7-4B9B-4704-8D5A-2FAA1D906BD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30A4FD0-0C16-4DD2-9C0D-C299D9D9A31E}" type="slidenum">
              <a:rPr lang="en-US" altLang="zh-CN" smtClean="0"/>
            </a:fld>
            <a:endParaRPr lang="en-US" altLang="zh-CN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40CF7-4B9B-4704-8D5A-2FAA1D906B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A40CF7-4B9B-4704-8D5A-2FAA1D906B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40CF7-4B9B-4704-8D5A-2FAA1D906B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40CF7-4B9B-4704-8D5A-2FAA1D906BDE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image" Target="../media/image1.emf"/><Relationship Id="rId3" Type="http://schemas.openxmlformats.org/officeDocument/2006/relationships/oleObject" Target="../embeddings/oleObject1.bin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0" y="204285"/>
            <a:ext cx="103909" cy="438508"/>
          </a:xfrm>
          <a:prstGeom prst="rect">
            <a:avLst/>
          </a:prstGeom>
          <a:solidFill>
            <a:srgbClr val="122C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152401" y="204285"/>
            <a:ext cx="57150" cy="438508"/>
          </a:xfrm>
          <a:prstGeom prst="rect">
            <a:avLst/>
          </a:prstGeom>
          <a:solidFill>
            <a:srgbClr val="122C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封面（1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3"/>
          <p:cNvSpPr>
            <a:spLocks noGrp="1"/>
          </p:cNvSpPr>
          <p:nvPr>
            <p:ph type="body" sz="quarter" idx="10" hasCustomPrompt="1"/>
          </p:nvPr>
        </p:nvSpPr>
        <p:spPr>
          <a:xfrm>
            <a:off x="1199456" y="2189460"/>
            <a:ext cx="8928795" cy="1343734"/>
          </a:xfrm>
        </p:spPr>
        <p:txBody>
          <a:bodyPr>
            <a:normAutofit/>
          </a:bodyPr>
          <a:lstStyle>
            <a:lvl1pPr>
              <a:defRPr sz="373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3pPr marL="605155" indent="0">
              <a:buNone/>
              <a:defRPr/>
            </a:lvl3pPr>
            <a:lvl4pPr marL="829310" indent="0">
              <a:buNone/>
              <a:defRPr/>
            </a:lvl4pPr>
          </a:lstStyle>
          <a:p>
            <a:pPr lvl="0"/>
            <a:r>
              <a:rPr kumimoji="1" lang="zh-CN" altLang="en-US" dirty="0"/>
              <a:t>单击此处编辑标题文本</a:t>
            </a:r>
            <a:endParaRPr kumimoji="1" lang="zh-CN" altLang="en-US" dirty="0"/>
          </a:p>
        </p:txBody>
      </p:sp>
      <p:sp>
        <p:nvSpPr>
          <p:cNvPr id="16" name="文本占位符 5"/>
          <p:cNvSpPr>
            <a:spLocks noGrp="1"/>
          </p:cNvSpPr>
          <p:nvPr>
            <p:ph type="body" sz="quarter" idx="11" hasCustomPrompt="1"/>
          </p:nvPr>
        </p:nvSpPr>
        <p:spPr>
          <a:xfrm>
            <a:off x="1199456" y="3725157"/>
            <a:ext cx="8929409" cy="959810"/>
          </a:xfrm>
        </p:spPr>
        <p:txBody>
          <a:bodyPr>
            <a:normAutofit/>
          </a:bodyPr>
          <a:lstStyle>
            <a:lvl1pPr>
              <a:defRPr sz="24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3pPr marL="605155" indent="0">
              <a:buNone/>
              <a:defRPr/>
            </a:lvl3pPr>
          </a:lstStyle>
          <a:p>
            <a:pPr lvl="0"/>
            <a:r>
              <a:rPr kumimoji="1" lang="zh-CN" altLang="en-US" dirty="0"/>
              <a:t>副标</a:t>
            </a:r>
            <a:r>
              <a:rPr kumimoji="1" lang="en-US" altLang="zh-CN" dirty="0"/>
              <a:t>/</a:t>
            </a:r>
            <a:r>
              <a:rPr kumimoji="1" lang="zh-CN" altLang="en-US" dirty="0"/>
              <a:t>作者</a:t>
            </a:r>
            <a:endParaRPr kumimoji="1" lang="zh-CN" altLang="en-US" dirty="0"/>
          </a:p>
        </p:txBody>
      </p:sp>
      <p:sp>
        <p:nvSpPr>
          <p:cNvPr id="2" name="矩形 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22A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内容（蓝1）">
    <p:bg>
      <p:bgPr>
        <a:pattFill prst="pct25">
          <a:fgClr>
            <a:schemeClr val="bg1"/>
          </a:fgClr>
          <a:bgClr>
            <a:prstClr val="white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/>
          <p:cNvGraphicFramePr/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3" imgW="5715" imgH="5715" progId="TCLayout.ActiveDocument.1">
                  <p:embed/>
                </p:oleObj>
              </mc:Choice>
              <mc:Fallback>
                <p:oleObj name="think-cell 幻灯片" r:id="rId3" imgW="5715" imgH="5715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内容占位符 2"/>
          <p:cNvSpPr>
            <a:spLocks noGrp="1"/>
          </p:cNvSpPr>
          <p:nvPr>
            <p:ph idx="1" hasCustomPrompt="1"/>
          </p:nvPr>
        </p:nvSpPr>
        <p:spPr>
          <a:xfrm>
            <a:off x="637699" y="1253331"/>
            <a:ext cx="10972416" cy="467148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单击此处添加文本 </a:t>
            </a:r>
            <a:r>
              <a:rPr lang="en-US" altLang="zh-CN" dirty="0"/>
              <a:t>/</a:t>
            </a:r>
            <a:r>
              <a:rPr lang="zh-CN" altLang="en-US" dirty="0"/>
              <a:t> </a:t>
            </a:r>
            <a:r>
              <a:rPr lang="en-US" altLang="zh-CN" dirty="0"/>
              <a:t>Click to edit Master text styles</a:t>
            </a:r>
            <a:endParaRPr lang="en-US" altLang="zh-CN" dirty="0"/>
          </a:p>
        </p:txBody>
      </p:sp>
      <p:sp>
        <p:nvSpPr>
          <p:cNvPr id="7" name="灯片编号占位符 5"/>
          <p:cNvSpPr txBox="1"/>
          <p:nvPr userDrawn="1"/>
        </p:nvSpPr>
        <p:spPr>
          <a:xfrm>
            <a:off x="192113" y="6423830"/>
            <a:ext cx="413914" cy="365125"/>
          </a:xfrm>
          <a:prstGeom prst="rect">
            <a:avLst/>
          </a:prstGeom>
        </p:spPr>
        <p:txBody>
          <a:bodyPr vert="horz" lIns="91428" tIns="45714" rIns="91428" bIns="45714" rtlCol="0" anchor="ctr"/>
          <a:lstStyle>
            <a:defPPr>
              <a:defRPr lang="zh-CN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609600" algn="l" rtl="0" fontAlgn="base">
              <a:spcBef>
                <a:spcPct val="0"/>
              </a:spcBef>
              <a:spcAft>
                <a:spcPct val="0"/>
              </a:spcAft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1219200" algn="l" rtl="0" fontAlgn="base">
              <a:spcBef>
                <a:spcPct val="0"/>
              </a:spcBef>
              <a:spcAft>
                <a:spcPct val="0"/>
              </a:spcAft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828800" algn="l" rtl="0" fontAlgn="base">
              <a:spcBef>
                <a:spcPct val="0"/>
              </a:spcBef>
              <a:spcAft>
                <a:spcPct val="0"/>
              </a:spcAft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2438400" algn="l" rtl="0" fontAlgn="base">
              <a:spcBef>
                <a:spcPct val="0"/>
              </a:spcBef>
              <a:spcAft>
                <a:spcPct val="0"/>
              </a:spcAft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3048000" algn="l" defTabSz="1219200" rtl="0" eaLnBrk="1" latinLnBrk="0" hangingPunct="1"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3656965" algn="l" defTabSz="1219200" rtl="0" eaLnBrk="1" latinLnBrk="0" hangingPunct="1"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4266565" algn="l" defTabSz="1219200" rtl="0" eaLnBrk="1" latinLnBrk="0" hangingPunct="1"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4876165" algn="l" defTabSz="1219200" rtl="0" eaLnBrk="1" latinLnBrk="0" hangingPunct="1">
              <a:defRPr sz="2265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fld id="{4996D015-94E2-AE49-BBE2-2F9541E1B014}" type="slidenum">
              <a:rPr kumimoji="1" lang="zh-CN" altLang="en-US" sz="1200" smtClean="0">
                <a:solidFill>
                  <a:schemeClr val="bg1"/>
                </a:solidFill>
              </a:rPr>
            </a:fld>
            <a:endParaRPr kumimoji="1" lang="zh-CN" altLang="en-US" sz="1200" dirty="0">
              <a:solidFill>
                <a:schemeClr val="bg1"/>
              </a:solidFill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0" y="204285"/>
            <a:ext cx="103909" cy="438508"/>
          </a:xfrm>
          <a:prstGeom prst="rect">
            <a:avLst/>
          </a:prstGeom>
          <a:solidFill>
            <a:srgbClr val="122C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 userDrawn="1"/>
        </p:nvSpPr>
        <p:spPr>
          <a:xfrm>
            <a:off x="152401" y="204285"/>
            <a:ext cx="57150" cy="438508"/>
          </a:xfrm>
          <a:prstGeom prst="rect">
            <a:avLst/>
          </a:prstGeom>
          <a:solidFill>
            <a:srgbClr val="122C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篇章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 userDrawn="1"/>
        </p:nvSpPr>
        <p:spPr>
          <a:xfrm>
            <a:off x="0" y="204285"/>
            <a:ext cx="103909" cy="438508"/>
          </a:xfrm>
          <a:prstGeom prst="rect">
            <a:avLst/>
          </a:prstGeom>
          <a:solidFill>
            <a:srgbClr val="122C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 userDrawn="1"/>
        </p:nvSpPr>
        <p:spPr>
          <a:xfrm>
            <a:off x="152401" y="204285"/>
            <a:ext cx="57150" cy="438508"/>
          </a:xfrm>
          <a:prstGeom prst="rect">
            <a:avLst/>
          </a:prstGeom>
          <a:solidFill>
            <a:srgbClr val="122C7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vmlDrawing" Target="../drawings/vmlDrawing2.vml"/><Relationship Id="rId18" Type="http://schemas.openxmlformats.org/officeDocument/2006/relationships/image" Target="../media/image3.png"/><Relationship Id="rId17" Type="http://schemas.openxmlformats.org/officeDocument/2006/relationships/image" Target="../media/image2.emf"/><Relationship Id="rId16" Type="http://schemas.openxmlformats.org/officeDocument/2006/relationships/oleObject" Target="../embeddings/oleObject2.bin"/><Relationship Id="rId15" Type="http://schemas.openxmlformats.org/officeDocument/2006/relationships/tags" Target="../tags/tag2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/>
          <p:cNvGraphicFramePr/>
          <p:nvPr userDrawn="1">
            <p:custDataLst>
              <p:tags r:id="rId15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16" imgW="5715" imgH="5715" progId="TCLayout.ActiveDocument.1">
                  <p:embed/>
                </p:oleObj>
              </mc:Choice>
              <mc:Fallback>
                <p:oleObj name="think-cell 幻灯片" r:id="rId16" imgW="5715" imgH="5715" progId="TCLayout.ActiveDocument.1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5BBE2-4FEF-4110-ADED-ACBE56076506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60F37-EFA8-4CA6-AC44-0E1EEF64EFB8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 descr="贝捷泰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10182225" y="296545"/>
            <a:ext cx="1755775" cy="2660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vmlDrawing" Target="../drawings/vmlDrawing3.v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3.png"/><Relationship Id="rId3" Type="http://schemas.openxmlformats.org/officeDocument/2006/relationships/image" Target="../media/image4.emf"/><Relationship Id="rId2" Type="http://schemas.openxmlformats.org/officeDocument/2006/relationships/oleObject" Target="../embeddings/oleObject3.bin"/><Relationship Id="rId1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5.png"/><Relationship Id="rId8" Type="http://schemas.openxmlformats.org/officeDocument/2006/relationships/image" Target="../media/image24.png"/><Relationship Id="rId7" Type="http://schemas.openxmlformats.org/officeDocument/2006/relationships/image" Target="../media/image23.png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3" Type="http://schemas.openxmlformats.org/officeDocument/2006/relationships/image" Target="../media/image5.emf"/><Relationship Id="rId23" Type="http://schemas.openxmlformats.org/officeDocument/2006/relationships/notesSlide" Target="../notesSlides/notesSlide5.xml"/><Relationship Id="rId22" Type="http://schemas.openxmlformats.org/officeDocument/2006/relationships/vmlDrawing" Target="../drawings/vmlDrawing11.vml"/><Relationship Id="rId21" Type="http://schemas.openxmlformats.org/officeDocument/2006/relationships/slideLayout" Target="../slideLayouts/slideLayout13.xml"/><Relationship Id="rId20" Type="http://schemas.openxmlformats.org/officeDocument/2006/relationships/image" Target="../media/image36.svg"/><Relationship Id="rId2" Type="http://schemas.openxmlformats.org/officeDocument/2006/relationships/oleObject" Target="../embeddings/oleObject11.bin"/><Relationship Id="rId19" Type="http://schemas.openxmlformats.org/officeDocument/2006/relationships/image" Target="../media/image35.png"/><Relationship Id="rId18" Type="http://schemas.openxmlformats.org/officeDocument/2006/relationships/image" Target="../media/image34.svg"/><Relationship Id="rId17" Type="http://schemas.openxmlformats.org/officeDocument/2006/relationships/image" Target="../media/image33.png"/><Relationship Id="rId16" Type="http://schemas.openxmlformats.org/officeDocument/2006/relationships/image" Target="../media/image32.svg"/><Relationship Id="rId15" Type="http://schemas.openxmlformats.org/officeDocument/2006/relationships/image" Target="../media/image31.png"/><Relationship Id="rId14" Type="http://schemas.openxmlformats.org/officeDocument/2006/relationships/image" Target="../media/image30.svg"/><Relationship Id="rId13" Type="http://schemas.openxmlformats.org/officeDocument/2006/relationships/image" Target="../media/image29.png"/><Relationship Id="rId12" Type="http://schemas.openxmlformats.org/officeDocument/2006/relationships/image" Target="../media/image28.svg"/><Relationship Id="rId11" Type="http://schemas.openxmlformats.org/officeDocument/2006/relationships/image" Target="../media/image27.png"/><Relationship Id="rId10" Type="http://schemas.openxmlformats.org/officeDocument/2006/relationships/image" Target="../media/image26.png"/><Relationship Id="rId1" Type="http://schemas.openxmlformats.org/officeDocument/2006/relationships/tags" Target="../tags/tag54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0.xml"/><Relationship Id="rId8" Type="http://schemas.openxmlformats.org/officeDocument/2006/relationships/tags" Target="../tags/tag9.xml"/><Relationship Id="rId7" Type="http://schemas.openxmlformats.org/officeDocument/2006/relationships/tags" Target="../tags/tag8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4" Type="http://schemas.openxmlformats.org/officeDocument/2006/relationships/tags" Target="../tags/tag5.xml"/><Relationship Id="rId35" Type="http://schemas.openxmlformats.org/officeDocument/2006/relationships/vmlDrawing" Target="../drawings/vmlDrawing4.vml"/><Relationship Id="rId34" Type="http://schemas.openxmlformats.org/officeDocument/2006/relationships/slideLayout" Target="../slideLayouts/slideLayout13.xml"/><Relationship Id="rId33" Type="http://schemas.openxmlformats.org/officeDocument/2006/relationships/image" Target="../media/image3.png"/><Relationship Id="rId32" Type="http://schemas.openxmlformats.org/officeDocument/2006/relationships/tags" Target="../tags/tag33.xml"/><Relationship Id="rId31" Type="http://schemas.openxmlformats.org/officeDocument/2006/relationships/tags" Target="../tags/tag32.xml"/><Relationship Id="rId30" Type="http://schemas.openxmlformats.org/officeDocument/2006/relationships/tags" Target="../tags/tag31.xml"/><Relationship Id="rId3" Type="http://schemas.openxmlformats.org/officeDocument/2006/relationships/image" Target="../media/image5.emf"/><Relationship Id="rId29" Type="http://schemas.openxmlformats.org/officeDocument/2006/relationships/tags" Target="../tags/tag30.xml"/><Relationship Id="rId28" Type="http://schemas.openxmlformats.org/officeDocument/2006/relationships/tags" Target="../tags/tag29.xml"/><Relationship Id="rId27" Type="http://schemas.openxmlformats.org/officeDocument/2006/relationships/tags" Target="../tags/tag28.xml"/><Relationship Id="rId26" Type="http://schemas.openxmlformats.org/officeDocument/2006/relationships/tags" Target="../tags/tag27.xml"/><Relationship Id="rId25" Type="http://schemas.openxmlformats.org/officeDocument/2006/relationships/tags" Target="../tags/tag26.xml"/><Relationship Id="rId24" Type="http://schemas.openxmlformats.org/officeDocument/2006/relationships/tags" Target="../tags/tag25.xml"/><Relationship Id="rId23" Type="http://schemas.openxmlformats.org/officeDocument/2006/relationships/tags" Target="../tags/tag24.xml"/><Relationship Id="rId22" Type="http://schemas.openxmlformats.org/officeDocument/2006/relationships/tags" Target="../tags/tag23.xml"/><Relationship Id="rId21" Type="http://schemas.openxmlformats.org/officeDocument/2006/relationships/tags" Target="../tags/tag22.xml"/><Relationship Id="rId20" Type="http://schemas.openxmlformats.org/officeDocument/2006/relationships/tags" Target="../tags/tag21.xml"/><Relationship Id="rId2" Type="http://schemas.openxmlformats.org/officeDocument/2006/relationships/oleObject" Target="../embeddings/oleObject4.bin"/><Relationship Id="rId19" Type="http://schemas.openxmlformats.org/officeDocument/2006/relationships/tags" Target="../tags/tag20.xml"/><Relationship Id="rId18" Type="http://schemas.openxmlformats.org/officeDocument/2006/relationships/tags" Target="../tags/tag19.xml"/><Relationship Id="rId17" Type="http://schemas.openxmlformats.org/officeDocument/2006/relationships/tags" Target="../tags/tag18.xml"/><Relationship Id="rId16" Type="http://schemas.openxmlformats.org/officeDocument/2006/relationships/tags" Target="../tags/tag17.xml"/><Relationship Id="rId15" Type="http://schemas.openxmlformats.org/officeDocument/2006/relationships/tags" Target="../tags/tag16.xml"/><Relationship Id="rId14" Type="http://schemas.openxmlformats.org/officeDocument/2006/relationships/tags" Target="../tags/tag15.xml"/><Relationship Id="rId13" Type="http://schemas.openxmlformats.org/officeDocument/2006/relationships/tags" Target="../tags/tag14.xml"/><Relationship Id="rId12" Type="http://schemas.openxmlformats.org/officeDocument/2006/relationships/tags" Target="../tags/tag13.xml"/><Relationship Id="rId11" Type="http://schemas.openxmlformats.org/officeDocument/2006/relationships/tags" Target="../tags/tag12.xml"/><Relationship Id="rId10" Type="http://schemas.openxmlformats.org/officeDocument/2006/relationships/tags" Target="../tags/tag11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5.vml"/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6.emf"/><Relationship Id="rId2" Type="http://schemas.openxmlformats.org/officeDocument/2006/relationships/oleObject" Target="../embeddings/oleObject5.bin"/><Relationship Id="rId1" Type="http://schemas.openxmlformats.org/officeDocument/2006/relationships/tags" Target="../tags/tag3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notesSlide" Target="../notesSlides/notesSlide2.xml"/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14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Relationship Id="rId3" Type="http://schemas.openxmlformats.org/officeDocument/2006/relationships/image" Target="../media/image6.emf"/><Relationship Id="rId2" Type="http://schemas.openxmlformats.org/officeDocument/2006/relationships/oleObject" Target="../embeddings/oleObject6.bin"/><Relationship Id="rId1" Type="http://schemas.openxmlformats.org/officeDocument/2006/relationships/tags" Target="../tags/tag35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5.png"/><Relationship Id="rId8" Type="http://schemas.openxmlformats.org/officeDocument/2006/relationships/image" Target="../media/image14.svg"/><Relationship Id="rId7" Type="http://schemas.openxmlformats.org/officeDocument/2006/relationships/image" Target="../media/image13.png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6.emf"/><Relationship Id="rId2" Type="http://schemas.openxmlformats.org/officeDocument/2006/relationships/oleObject" Target="../embeddings/oleObject7.bin"/><Relationship Id="rId13" Type="http://schemas.openxmlformats.org/officeDocument/2006/relationships/notesSlide" Target="../notesSlides/notesSlide3.xml"/><Relationship Id="rId12" Type="http://schemas.openxmlformats.org/officeDocument/2006/relationships/vmlDrawing" Target="../drawings/vmlDrawing7.vml"/><Relationship Id="rId11" Type="http://schemas.openxmlformats.org/officeDocument/2006/relationships/slideLayout" Target="../slideLayouts/slideLayout14.xml"/><Relationship Id="rId10" Type="http://schemas.openxmlformats.org/officeDocument/2006/relationships/image" Target="../media/image16.svg"/><Relationship Id="rId1" Type="http://schemas.openxmlformats.org/officeDocument/2006/relationships/tags" Target="../tags/tag36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43.xml"/><Relationship Id="rId8" Type="http://schemas.openxmlformats.org/officeDocument/2006/relationships/tags" Target="../tags/tag42.xml"/><Relationship Id="rId7" Type="http://schemas.openxmlformats.org/officeDocument/2006/relationships/tags" Target="../tags/tag41.xml"/><Relationship Id="rId6" Type="http://schemas.openxmlformats.org/officeDocument/2006/relationships/tags" Target="../tags/tag40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3" Type="http://schemas.openxmlformats.org/officeDocument/2006/relationships/image" Target="../media/image2.emf"/><Relationship Id="rId20" Type="http://schemas.openxmlformats.org/officeDocument/2006/relationships/vmlDrawing" Target="../drawings/vmlDrawing8.vml"/><Relationship Id="rId2" Type="http://schemas.openxmlformats.org/officeDocument/2006/relationships/oleObject" Target="../embeddings/oleObject8.bin"/><Relationship Id="rId19" Type="http://schemas.openxmlformats.org/officeDocument/2006/relationships/slideLayout" Target="../slideLayouts/slideLayout14.xml"/><Relationship Id="rId18" Type="http://schemas.openxmlformats.org/officeDocument/2006/relationships/tags" Target="../tags/tag51.xml"/><Relationship Id="rId17" Type="http://schemas.openxmlformats.org/officeDocument/2006/relationships/tags" Target="../tags/tag50.xml"/><Relationship Id="rId16" Type="http://schemas.openxmlformats.org/officeDocument/2006/relationships/tags" Target="../tags/tag49.xml"/><Relationship Id="rId15" Type="http://schemas.openxmlformats.org/officeDocument/2006/relationships/tags" Target="../tags/tag48.xml"/><Relationship Id="rId14" Type="http://schemas.openxmlformats.org/officeDocument/2006/relationships/tags" Target="../tags/tag47.xml"/><Relationship Id="rId13" Type="http://schemas.openxmlformats.org/officeDocument/2006/relationships/tags" Target="../tags/tag46.xml"/><Relationship Id="rId12" Type="http://schemas.openxmlformats.org/officeDocument/2006/relationships/tags" Target="../tags/tag45.xml"/><Relationship Id="rId11" Type="http://schemas.openxmlformats.org/officeDocument/2006/relationships/image" Target="../media/image17.png"/><Relationship Id="rId10" Type="http://schemas.openxmlformats.org/officeDocument/2006/relationships/tags" Target="../tags/tag44.xml"/><Relationship Id="rId1" Type="http://schemas.openxmlformats.org/officeDocument/2006/relationships/tags" Target="../tags/tag37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9.v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6.emf"/><Relationship Id="rId2" Type="http://schemas.openxmlformats.org/officeDocument/2006/relationships/oleObject" Target="../embeddings/oleObject9.bin"/><Relationship Id="rId1" Type="http://schemas.openxmlformats.org/officeDocument/2006/relationships/tags" Target="../tags/tag5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.xml"/><Relationship Id="rId7" Type="http://schemas.openxmlformats.org/officeDocument/2006/relationships/vmlDrawing" Target="../drawings/vmlDrawing10.vml"/><Relationship Id="rId6" Type="http://schemas.openxmlformats.org/officeDocument/2006/relationships/slideLayout" Target="../slideLayouts/slideLayout14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Relationship Id="rId3" Type="http://schemas.openxmlformats.org/officeDocument/2006/relationships/image" Target="../media/image6.emf"/><Relationship Id="rId2" Type="http://schemas.openxmlformats.org/officeDocument/2006/relationships/oleObject" Target="../embeddings/oleObject10.bin"/><Relationship Id="rId1" Type="http://schemas.openxmlformats.org/officeDocument/2006/relationships/tags" Target="../tags/tag5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对象 5" hidden="1"/>
          <p:cNvGraphicFramePr/>
          <p:nvPr>
            <p:custDataLst>
              <p:tags r:id="rId1"/>
            </p:custDataLst>
          </p:nvPr>
        </p:nvGraphicFramePr>
        <p:xfrm>
          <a:off x="1587" y="2034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5080" imgH="5080" progId="TCLayout.ActiveDocument.1">
                  <p:embed/>
                </p:oleObj>
              </mc:Choice>
              <mc:Fallback>
                <p:oleObj name="think-cell 幻灯片" r:id="rId2" imgW="5080" imgH="5080" progId="TCLayout.ActiveDocument.1">
                  <p:embed/>
                  <p:pic>
                    <p:nvPicPr>
                      <p:cNvPr id="0" name="对象 5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7" y="2034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占位符 3"/>
          <p:cNvSpPr>
            <a:spLocks noGrp="1"/>
          </p:cNvSpPr>
          <p:nvPr>
            <p:ph type="body" sz="quarter" idx="10"/>
          </p:nvPr>
        </p:nvSpPr>
        <p:spPr>
          <a:xfrm>
            <a:off x="1631603" y="2085266"/>
            <a:ext cx="8928795" cy="134373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注射用波米泰酶</a:t>
            </a:r>
            <a:r>
              <a:rPr lang="en-US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α</a:t>
            </a:r>
            <a:endParaRPr lang="en-US" altLang="zh-CN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algn="ctr">
              <a:buNone/>
            </a:pPr>
            <a:r>
              <a: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（博佳凝</a:t>
            </a:r>
            <a:r>
              <a:rPr lang="en-US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®</a:t>
            </a:r>
            <a:r>
              <a: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zh-CN" altLang="en-US" sz="5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89896" y="5516934"/>
            <a:ext cx="4812209" cy="660402"/>
          </a:xfrm>
          <a:prstGeom prst="rect">
            <a:avLst/>
          </a:prstGeom>
          <a:noFill/>
        </p:spPr>
        <p:txBody>
          <a:bodyPr wrap="square" tIns="0" bIns="0" anchor="ctr" anchorCtr="0">
            <a:noAutofit/>
          </a:bodyPr>
          <a:lstStyle/>
          <a:p>
            <a:pPr marL="0" marR="0" algn="just"/>
            <a:r>
              <a:rPr lang="zh-CN" altLang="en-US" sz="2800" b="1" kern="1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江苏贝捷泰生物科技有限公司</a:t>
            </a:r>
            <a:endParaRPr lang="zh-CN" altLang="en-US" sz="2800" b="1" kern="100" dirty="0">
              <a:solidFill>
                <a:schemeClr val="bg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 descr="贝捷泰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0182225" y="296545"/>
            <a:ext cx="1755775" cy="2660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244476" y="146256"/>
            <a:ext cx="7927170" cy="525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公平性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——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聚焦罕见病中的罕见病，填补未满足临床需求</a:t>
            </a: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334963" y="873125"/>
            <a:ext cx="11522074" cy="1064215"/>
            <a:chOff x="334963" y="873125"/>
            <a:chExt cx="11522074" cy="1064215"/>
          </a:xfrm>
        </p:grpSpPr>
        <p:sp>
          <p:nvSpPr>
            <p:cNvPr id="2" name="矩形: 圆角 1"/>
            <p:cNvSpPr/>
            <p:nvPr/>
          </p:nvSpPr>
          <p:spPr>
            <a:xfrm>
              <a:off x="420369" y="873125"/>
              <a:ext cx="11436668" cy="1064215"/>
            </a:xfrm>
            <a:prstGeom prst="roundRect">
              <a:avLst>
                <a:gd name="adj" fmla="val 7075"/>
              </a:avLst>
            </a:prstGeom>
            <a:gradFill flip="none" rotWithShape="1">
              <a:gsLst>
                <a:gs pos="6000">
                  <a:srgbClr val="122A70">
                    <a:alpha val="0"/>
                  </a:srgbClr>
                </a:gs>
                <a:gs pos="100000">
                  <a:srgbClr val="122A70">
                    <a:alpha val="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lt1"/>
                </a:solidFill>
              </a:endParaRPr>
            </a:p>
          </p:txBody>
        </p:sp>
        <p:sp>
          <p:nvSpPr>
            <p:cNvPr id="6" name="文本框 5"/>
            <p:cNvSpPr txBox="1"/>
            <p:nvPr/>
          </p:nvSpPr>
          <p:spPr>
            <a:xfrm>
              <a:off x="645831" y="1318617"/>
              <a:ext cx="11060701" cy="5890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Aft>
                  <a:spcPts val="30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伴抑制物血友病为血友病中的危重类型，患者死亡风险较普通血友病高 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5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倍，出血反复发作会导致关节畸形，严重影响患者生存质量。本品可显著提升止血效率、快速止血，从而降低致残率，填补该领域高效安全便捷治疗空白，保障弱势患者群体生命权，减轻社会长期照护负担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矩形: 圆顶角 6"/>
            <p:cNvSpPr/>
            <p:nvPr/>
          </p:nvSpPr>
          <p:spPr bwMode="auto">
            <a:xfrm rot="5400000" flipH="1">
              <a:off x="1387323" y="-74914"/>
              <a:ext cx="343453" cy="24481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122A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lt1"/>
                </a:solidFill>
                <a:sym typeface="+mn-lt"/>
              </a:endParaRPr>
            </a:p>
          </p:txBody>
        </p:sp>
        <p:sp>
          <p:nvSpPr>
            <p:cNvPr id="8" name="直角三角形 7"/>
            <p:cNvSpPr/>
            <p:nvPr/>
          </p:nvSpPr>
          <p:spPr bwMode="auto">
            <a:xfrm flipH="1" flipV="1">
              <a:off x="334963" y="1319738"/>
              <a:ext cx="85405" cy="60266"/>
            </a:xfrm>
            <a:prstGeom prst="rtTriangl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776009" y="981121"/>
              <a:ext cx="17112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公共健康影响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" name="组合 3"/>
          <p:cNvGrpSpPr/>
          <p:nvPr/>
        </p:nvGrpSpPr>
        <p:grpSpPr>
          <a:xfrm>
            <a:off x="348932" y="2026034"/>
            <a:ext cx="11494136" cy="1588497"/>
            <a:chOff x="348932" y="2072031"/>
            <a:chExt cx="11494136" cy="1588497"/>
          </a:xfrm>
        </p:grpSpPr>
        <p:sp>
          <p:nvSpPr>
            <p:cNvPr id="10" name="矩形: 圆角 9"/>
            <p:cNvSpPr/>
            <p:nvPr/>
          </p:nvSpPr>
          <p:spPr>
            <a:xfrm>
              <a:off x="434338" y="2072031"/>
              <a:ext cx="11408730" cy="1574151"/>
            </a:xfrm>
            <a:prstGeom prst="roundRect">
              <a:avLst>
                <a:gd name="adj" fmla="val 7075"/>
              </a:avLst>
            </a:prstGeom>
            <a:gradFill flip="none" rotWithShape="1">
              <a:gsLst>
                <a:gs pos="6000">
                  <a:srgbClr val="122A70">
                    <a:alpha val="0"/>
                  </a:srgbClr>
                </a:gs>
                <a:gs pos="100000">
                  <a:srgbClr val="122A70">
                    <a:alpha val="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659800" y="2517523"/>
              <a:ext cx="11060701" cy="11430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Aft>
                  <a:spcPts val="30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本品适应症患者人数非常少，仅约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1.3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万人，且诊断复杂，实际登记人数不足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4000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人，对医保基金支出影响低，替代</a:t>
              </a:r>
              <a:r>
                <a:rPr lang="en-US" altLang="zh-CN" sz="14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rFVIIa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使用，不给医保增加额外负担；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0000"/>
                </a:lnSpc>
                <a:spcAft>
                  <a:spcPts val="300"/>
                </a:spcAft>
              </a:pPr>
              <a:r>
                <a:rPr lang="zh-CN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降低致残率与照护负担：起效迅速、平均给药次数少，大幅降低了患者因出血不止导致的关节畸形和残疾风险，显著减轻患者痛苦及家庭长期的医疗照护负担。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" name="矩形: 圆顶角 11"/>
            <p:cNvSpPr/>
            <p:nvPr/>
          </p:nvSpPr>
          <p:spPr bwMode="auto">
            <a:xfrm rot="5400000" flipH="1">
              <a:off x="1401292" y="1123992"/>
              <a:ext cx="343453" cy="24481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122A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lt1"/>
                </a:solidFill>
                <a:sym typeface="+mn-lt"/>
              </a:endParaRPr>
            </a:p>
          </p:txBody>
        </p:sp>
        <p:sp>
          <p:nvSpPr>
            <p:cNvPr id="13" name="直角三角形 12"/>
            <p:cNvSpPr/>
            <p:nvPr/>
          </p:nvSpPr>
          <p:spPr bwMode="auto">
            <a:xfrm flipH="1" flipV="1">
              <a:off x="348932" y="2518644"/>
              <a:ext cx="85405" cy="60266"/>
            </a:xfrm>
            <a:prstGeom prst="rtTriangl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519742" y="2180027"/>
              <a:ext cx="22761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符合“保基本原则”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334962" y="3703225"/>
            <a:ext cx="11508106" cy="1064215"/>
            <a:chOff x="263527" y="4070327"/>
            <a:chExt cx="11508106" cy="1064215"/>
          </a:xfrm>
        </p:grpSpPr>
        <p:sp>
          <p:nvSpPr>
            <p:cNvPr id="15" name="矩形: 圆角 14"/>
            <p:cNvSpPr/>
            <p:nvPr/>
          </p:nvSpPr>
          <p:spPr>
            <a:xfrm>
              <a:off x="348933" y="4070327"/>
              <a:ext cx="11422700" cy="1064215"/>
            </a:xfrm>
            <a:prstGeom prst="roundRect">
              <a:avLst>
                <a:gd name="adj" fmla="val 7075"/>
              </a:avLst>
            </a:prstGeom>
            <a:gradFill flip="none" rotWithShape="1">
              <a:gsLst>
                <a:gs pos="6000">
                  <a:srgbClr val="122A70">
                    <a:alpha val="0"/>
                  </a:srgbClr>
                </a:gs>
                <a:gs pos="100000">
                  <a:srgbClr val="122A70">
                    <a:alpha val="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574395" y="4515819"/>
              <a:ext cx="11060701" cy="5927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Aft>
                  <a:spcPts val="30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现有医保目录内仅 </a:t>
              </a:r>
              <a:r>
                <a:rPr lang="en-US" altLang="zh-CN" sz="14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rFⅦa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/ rFⅦaN01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两类药物，存在有效率低、血栓风险高、给药频繁等缺陷。本品疗效更优、安全性更好（无严重不良反应和血栓栓塞事件）、给药更便捷，完善伴抑制物血友病治疗保障体系。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矩形: 圆顶角 16"/>
            <p:cNvSpPr/>
            <p:nvPr/>
          </p:nvSpPr>
          <p:spPr bwMode="auto">
            <a:xfrm rot="5400000" flipH="1">
              <a:off x="1315887" y="3122288"/>
              <a:ext cx="343453" cy="24481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122A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lt1"/>
                </a:solidFill>
                <a:sym typeface="+mn-lt"/>
              </a:endParaRPr>
            </a:p>
          </p:txBody>
        </p:sp>
        <p:sp>
          <p:nvSpPr>
            <p:cNvPr id="18" name="直角三角形 17"/>
            <p:cNvSpPr/>
            <p:nvPr/>
          </p:nvSpPr>
          <p:spPr bwMode="auto">
            <a:xfrm flipH="1" flipV="1">
              <a:off x="263527" y="4516940"/>
              <a:ext cx="85405" cy="60266"/>
            </a:xfrm>
            <a:prstGeom prst="rtTriangl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704573" y="4178323"/>
              <a:ext cx="17112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弥补目录短板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348931" y="4856133"/>
            <a:ext cx="11494136" cy="1368437"/>
            <a:chOff x="263527" y="5342522"/>
            <a:chExt cx="11494136" cy="1368437"/>
          </a:xfrm>
        </p:grpSpPr>
        <p:sp>
          <p:nvSpPr>
            <p:cNvPr id="20" name="矩形: 圆角 19"/>
            <p:cNvSpPr/>
            <p:nvPr/>
          </p:nvSpPr>
          <p:spPr>
            <a:xfrm>
              <a:off x="348933" y="5342522"/>
              <a:ext cx="11408730" cy="1368437"/>
            </a:xfrm>
            <a:prstGeom prst="roundRect">
              <a:avLst>
                <a:gd name="adj" fmla="val 7075"/>
              </a:avLst>
            </a:prstGeom>
            <a:gradFill flip="none" rotWithShape="1">
              <a:gsLst>
                <a:gs pos="6000">
                  <a:srgbClr val="122A70">
                    <a:alpha val="0"/>
                  </a:srgbClr>
                </a:gs>
                <a:gs pos="100000">
                  <a:srgbClr val="122A70">
                    <a:alpha val="6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574395" y="5788014"/>
              <a:ext cx="11060701" cy="922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Aft>
                  <a:spcPts val="30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血友病协作组发布相关诊疗规范，诊疗路径明确，处方规范可控，临床管理无难度；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0000"/>
                </a:lnSpc>
                <a:spcAft>
                  <a:spcPts val="30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血友病患者已纳入全国血友病病例信息登记系统，可实现精准患者管理，避免医保基金滥用；</a:t>
              </a:r>
              <a:endPara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>
                <a:lnSpc>
                  <a:spcPct val="120000"/>
                </a:lnSpc>
                <a:spcAft>
                  <a:spcPts val="300"/>
                </a:spcAft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每次出血事件节约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27%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注射次数，降低患者注射负担，减少心理创伤，提升依从性。</a:t>
              </a:r>
              <a:endPara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2" name="矩形: 圆顶角 21"/>
            <p:cNvSpPr/>
            <p:nvPr/>
          </p:nvSpPr>
          <p:spPr bwMode="auto">
            <a:xfrm rot="5400000" flipH="1">
              <a:off x="1315887" y="4394483"/>
              <a:ext cx="343453" cy="244817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122A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lt1"/>
                </a:solidFill>
                <a:sym typeface="+mn-lt"/>
              </a:endParaRPr>
            </a:p>
          </p:txBody>
        </p:sp>
        <p:sp>
          <p:nvSpPr>
            <p:cNvPr id="23" name="直角三角形 22"/>
            <p:cNvSpPr/>
            <p:nvPr/>
          </p:nvSpPr>
          <p:spPr bwMode="auto">
            <a:xfrm flipH="1" flipV="1">
              <a:off x="263527" y="5789135"/>
              <a:ext cx="85405" cy="60266"/>
            </a:xfrm>
            <a:prstGeom prst="rtTriangl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704573" y="5450518"/>
              <a:ext cx="17112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临床管理难度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/>
          <p:cNvGraphicFramePr/>
          <p:nvPr>
            <p:custDataLst>
              <p:tags r:id="rId1"/>
            </p:custDataLst>
          </p:nvPr>
        </p:nvGraphicFramePr>
        <p:xfrm>
          <a:off x="1587" y="2034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8255" imgH="8255" progId="TCLayout.ActiveDocument.1">
                  <p:embed/>
                </p:oleObj>
              </mc:Choice>
              <mc:Fallback>
                <p:oleObj name="think-cell 幻灯片" r:id="rId2" imgW="8255" imgH="8255" progId="TCLayout.ActiveDocument.1">
                  <p:embed/>
                  <p:pic>
                    <p:nvPicPr>
                      <p:cNvPr id="0" name="对象 2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7" y="2034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1" name="组合 40"/>
          <p:cNvGrpSpPr/>
          <p:nvPr/>
        </p:nvGrpSpPr>
        <p:grpSpPr>
          <a:xfrm>
            <a:off x="2384142" y="1083495"/>
            <a:ext cx="6175530" cy="781331"/>
            <a:chOff x="2384142" y="1083495"/>
            <a:chExt cx="6175530" cy="781331"/>
          </a:xfrm>
        </p:grpSpPr>
        <p:sp>
          <p:nvSpPr>
            <p:cNvPr id="35" name="矩形: 圆角 34"/>
            <p:cNvSpPr/>
            <p:nvPr/>
          </p:nvSpPr>
          <p:spPr>
            <a:xfrm>
              <a:off x="2384142" y="1083495"/>
              <a:ext cx="6175530" cy="78133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10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36" name="组合 47"/>
            <p:cNvGrpSpPr/>
            <p:nvPr/>
          </p:nvGrpSpPr>
          <p:grpSpPr>
            <a:xfrm>
              <a:off x="2384142" y="1083495"/>
              <a:ext cx="781331" cy="781331"/>
              <a:chOff x="3636415" y="2441662"/>
              <a:chExt cx="982028" cy="982028"/>
            </a:xfrm>
          </p:grpSpPr>
          <p:grpSp>
            <p:nvGrpSpPr>
              <p:cNvPr id="37" name="组合 38"/>
              <p:cNvGrpSpPr/>
              <p:nvPr/>
            </p:nvGrpSpPr>
            <p:grpSpPr>
              <a:xfrm>
                <a:off x="3636415" y="2441662"/>
                <a:ext cx="982028" cy="982028"/>
                <a:chOff x="1630363" y="1989614"/>
                <a:chExt cx="1060450" cy="1060450"/>
              </a:xfrm>
            </p:grpSpPr>
            <p:sp>
              <p:nvSpPr>
                <p:cNvPr id="39" name="椭圆 40"/>
                <p:cNvSpPr/>
                <p:nvPr/>
              </p:nvSpPr>
              <p:spPr>
                <a:xfrm>
                  <a:off x="1630363" y="1989614"/>
                  <a:ext cx="1060450" cy="1060450"/>
                </a:xfrm>
                <a:prstGeom prst="ellipse">
                  <a:avLst/>
                </a:prstGeom>
                <a:gradFill>
                  <a:gsLst>
                    <a:gs pos="0">
                      <a:srgbClr val="122A70">
                        <a:alpha val="23000"/>
                      </a:srgbClr>
                    </a:gs>
                    <a:gs pos="100000">
                      <a:srgbClr val="122A70">
                        <a:alpha val="0"/>
                      </a:srgbClr>
                    </a:gs>
                  </a:gsLst>
                  <a:lin ang="5400000" scaled="1"/>
                </a:gradFill>
                <a:ln w="127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prstClr val="white"/>
                    </a:solidFill>
                    <a:latin typeface="等线" panose="02010600030101010101" charset="-122"/>
                    <a:ea typeface="等线" panose="02010600030101010101" charset="-122"/>
                  </a:endParaRPr>
                </a:p>
              </p:txBody>
            </p:sp>
            <p:sp>
              <p:nvSpPr>
                <p:cNvPr id="40" name="椭圆 39"/>
                <p:cNvSpPr/>
                <p:nvPr/>
              </p:nvSpPr>
              <p:spPr>
                <a:xfrm>
                  <a:off x="1721734" y="2080986"/>
                  <a:ext cx="877710" cy="8777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defRPr/>
                  </a:pPr>
                  <a:endParaRPr kumimoji="0" lang="zh-CN" alt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MiSans" panose="00000800000000000000" pitchFamily="2" charset="-122"/>
                    <a:ea typeface="黑体" panose="02010609060101010101" pitchFamily="49" charset="-122"/>
                    <a:cs typeface="+mn-cs"/>
                  </a:endParaRPr>
                </a:p>
              </p:txBody>
            </p:sp>
          </p:grpSp>
          <p:sp>
            <p:nvSpPr>
              <p:cNvPr id="38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927404" y="2717570"/>
                <a:ext cx="400050" cy="430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iSans" panose="00000800000000000000" pitchFamily="2" charset="-122"/>
                  <a:ea typeface="黑体" panose="02010609060101010101" pitchFamily="49" charset="-122"/>
                  <a:cs typeface="+mn-cs"/>
                </a:endParaRPr>
              </a:p>
            </p:txBody>
          </p:sp>
        </p:grpSp>
      </p:grpSp>
      <p:grpSp>
        <p:nvGrpSpPr>
          <p:cNvPr id="42" name="组合 41"/>
          <p:cNvGrpSpPr/>
          <p:nvPr/>
        </p:nvGrpSpPr>
        <p:grpSpPr>
          <a:xfrm>
            <a:off x="2384142" y="2152492"/>
            <a:ext cx="6175530" cy="781331"/>
            <a:chOff x="2384142" y="1083495"/>
            <a:chExt cx="6175530" cy="781331"/>
          </a:xfrm>
        </p:grpSpPr>
        <p:sp>
          <p:nvSpPr>
            <p:cNvPr id="43" name="矩形: 圆角 42"/>
            <p:cNvSpPr/>
            <p:nvPr/>
          </p:nvSpPr>
          <p:spPr>
            <a:xfrm>
              <a:off x="2384142" y="1083495"/>
              <a:ext cx="6175530" cy="78133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10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45" name="组合 47"/>
            <p:cNvGrpSpPr/>
            <p:nvPr/>
          </p:nvGrpSpPr>
          <p:grpSpPr>
            <a:xfrm>
              <a:off x="2384142" y="1083495"/>
              <a:ext cx="781331" cy="781331"/>
              <a:chOff x="3636415" y="2441662"/>
              <a:chExt cx="982028" cy="982028"/>
            </a:xfrm>
          </p:grpSpPr>
          <p:grpSp>
            <p:nvGrpSpPr>
              <p:cNvPr id="46" name="组合 38"/>
              <p:cNvGrpSpPr/>
              <p:nvPr/>
            </p:nvGrpSpPr>
            <p:grpSpPr>
              <a:xfrm>
                <a:off x="3636415" y="2441662"/>
                <a:ext cx="982028" cy="982028"/>
                <a:chOff x="1630363" y="1989614"/>
                <a:chExt cx="1060450" cy="1060450"/>
              </a:xfrm>
            </p:grpSpPr>
            <p:sp>
              <p:nvSpPr>
                <p:cNvPr id="48" name="椭圆 40"/>
                <p:cNvSpPr/>
                <p:nvPr/>
              </p:nvSpPr>
              <p:spPr>
                <a:xfrm>
                  <a:off x="1630363" y="1989614"/>
                  <a:ext cx="1060450" cy="1060450"/>
                </a:xfrm>
                <a:prstGeom prst="ellipse">
                  <a:avLst/>
                </a:prstGeom>
                <a:gradFill>
                  <a:gsLst>
                    <a:gs pos="0">
                      <a:srgbClr val="122A70">
                        <a:alpha val="23000"/>
                      </a:srgbClr>
                    </a:gs>
                    <a:gs pos="100000">
                      <a:srgbClr val="122A70">
                        <a:alpha val="0"/>
                      </a:srgbClr>
                    </a:gs>
                  </a:gsLst>
                  <a:lin ang="5400000" scaled="1"/>
                </a:gradFill>
                <a:ln w="127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prstClr val="white"/>
                    </a:solidFill>
                    <a:latin typeface="等线" panose="02010600030101010101" charset="-122"/>
                    <a:ea typeface="等线" panose="02010600030101010101" charset="-122"/>
                  </a:endParaRPr>
                </a:p>
              </p:txBody>
            </p:sp>
            <p:sp>
              <p:nvSpPr>
                <p:cNvPr id="49" name="椭圆 48"/>
                <p:cNvSpPr/>
                <p:nvPr/>
              </p:nvSpPr>
              <p:spPr>
                <a:xfrm>
                  <a:off x="1721734" y="2080986"/>
                  <a:ext cx="877710" cy="8777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rgbClr val="FFFFFF"/>
                    </a:solidFill>
                    <a:latin typeface="MiSans" panose="00000800000000000000" pitchFamily="2" charset="-122"/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47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927404" y="2717570"/>
                <a:ext cx="400050" cy="430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iSans" panose="00000800000000000000" pitchFamily="2" charset="-122"/>
                  <a:ea typeface="黑体" panose="02010609060101010101" pitchFamily="49" charset="-122"/>
                  <a:cs typeface="+mn-cs"/>
                </a:endParaRPr>
              </a:p>
            </p:txBody>
          </p:sp>
        </p:grpSp>
      </p:grpSp>
      <p:grpSp>
        <p:nvGrpSpPr>
          <p:cNvPr id="50" name="组合 49"/>
          <p:cNvGrpSpPr/>
          <p:nvPr/>
        </p:nvGrpSpPr>
        <p:grpSpPr>
          <a:xfrm>
            <a:off x="2384142" y="3221489"/>
            <a:ext cx="6175530" cy="781331"/>
            <a:chOff x="2384142" y="1083495"/>
            <a:chExt cx="6175530" cy="781331"/>
          </a:xfrm>
        </p:grpSpPr>
        <p:sp>
          <p:nvSpPr>
            <p:cNvPr id="51" name="矩形: 圆角 50"/>
            <p:cNvSpPr/>
            <p:nvPr/>
          </p:nvSpPr>
          <p:spPr>
            <a:xfrm>
              <a:off x="2384142" y="1083495"/>
              <a:ext cx="6175530" cy="78133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10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52" name="组合 47"/>
            <p:cNvGrpSpPr/>
            <p:nvPr/>
          </p:nvGrpSpPr>
          <p:grpSpPr>
            <a:xfrm>
              <a:off x="2384142" y="1083495"/>
              <a:ext cx="781331" cy="781331"/>
              <a:chOff x="3636415" y="2441662"/>
              <a:chExt cx="982028" cy="982028"/>
            </a:xfrm>
          </p:grpSpPr>
          <p:grpSp>
            <p:nvGrpSpPr>
              <p:cNvPr id="53" name="组合 38"/>
              <p:cNvGrpSpPr/>
              <p:nvPr/>
            </p:nvGrpSpPr>
            <p:grpSpPr>
              <a:xfrm>
                <a:off x="3636415" y="2441662"/>
                <a:ext cx="982028" cy="982028"/>
                <a:chOff x="1630363" y="1989614"/>
                <a:chExt cx="1060450" cy="1060450"/>
              </a:xfrm>
            </p:grpSpPr>
            <p:sp>
              <p:nvSpPr>
                <p:cNvPr id="55" name="椭圆 40"/>
                <p:cNvSpPr/>
                <p:nvPr/>
              </p:nvSpPr>
              <p:spPr>
                <a:xfrm>
                  <a:off x="1630363" y="1989614"/>
                  <a:ext cx="1060450" cy="1060450"/>
                </a:xfrm>
                <a:prstGeom prst="ellipse">
                  <a:avLst/>
                </a:prstGeom>
                <a:gradFill>
                  <a:gsLst>
                    <a:gs pos="0">
                      <a:srgbClr val="122A70">
                        <a:alpha val="23000"/>
                      </a:srgbClr>
                    </a:gs>
                    <a:gs pos="100000">
                      <a:srgbClr val="122A70">
                        <a:alpha val="0"/>
                      </a:srgbClr>
                    </a:gs>
                  </a:gsLst>
                  <a:lin ang="5400000" scaled="1"/>
                </a:gradFill>
                <a:ln w="127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prstClr val="white"/>
                    </a:solidFill>
                    <a:latin typeface="等线" panose="02010600030101010101" charset="-122"/>
                    <a:ea typeface="等线" panose="02010600030101010101" charset="-122"/>
                  </a:endParaRPr>
                </a:p>
              </p:txBody>
            </p:sp>
            <p:sp>
              <p:nvSpPr>
                <p:cNvPr id="56" name="椭圆 55"/>
                <p:cNvSpPr/>
                <p:nvPr/>
              </p:nvSpPr>
              <p:spPr>
                <a:xfrm>
                  <a:off x="1721734" y="2080986"/>
                  <a:ext cx="877710" cy="8777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rgbClr val="FFFFFF"/>
                    </a:solidFill>
                    <a:latin typeface="MiSans" panose="00000800000000000000" pitchFamily="2" charset="-122"/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54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927404" y="2717570"/>
                <a:ext cx="400050" cy="430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iSans" panose="00000800000000000000" pitchFamily="2" charset="-122"/>
                  <a:ea typeface="黑体" panose="02010609060101010101" pitchFamily="49" charset="-122"/>
                  <a:cs typeface="+mn-cs"/>
                </a:endParaRPr>
              </a:p>
            </p:txBody>
          </p:sp>
        </p:grpSp>
      </p:grpSp>
      <p:grpSp>
        <p:nvGrpSpPr>
          <p:cNvPr id="57" name="组合 56"/>
          <p:cNvGrpSpPr/>
          <p:nvPr/>
        </p:nvGrpSpPr>
        <p:grpSpPr>
          <a:xfrm>
            <a:off x="2384142" y="4290486"/>
            <a:ext cx="6175530" cy="781331"/>
            <a:chOff x="2384142" y="1083495"/>
            <a:chExt cx="6175530" cy="781331"/>
          </a:xfrm>
        </p:grpSpPr>
        <p:sp>
          <p:nvSpPr>
            <p:cNvPr id="58" name="矩形: 圆角 57"/>
            <p:cNvSpPr/>
            <p:nvPr/>
          </p:nvSpPr>
          <p:spPr>
            <a:xfrm>
              <a:off x="2384142" y="1083495"/>
              <a:ext cx="6175530" cy="78133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10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59" name="组合 47"/>
            <p:cNvGrpSpPr/>
            <p:nvPr/>
          </p:nvGrpSpPr>
          <p:grpSpPr>
            <a:xfrm>
              <a:off x="2384142" y="1083495"/>
              <a:ext cx="781331" cy="781331"/>
              <a:chOff x="3636415" y="2441662"/>
              <a:chExt cx="982028" cy="982028"/>
            </a:xfrm>
          </p:grpSpPr>
          <p:grpSp>
            <p:nvGrpSpPr>
              <p:cNvPr id="60" name="组合 38"/>
              <p:cNvGrpSpPr/>
              <p:nvPr/>
            </p:nvGrpSpPr>
            <p:grpSpPr>
              <a:xfrm>
                <a:off x="3636415" y="2441662"/>
                <a:ext cx="982028" cy="982028"/>
                <a:chOff x="1630363" y="1989614"/>
                <a:chExt cx="1060450" cy="1060450"/>
              </a:xfrm>
            </p:grpSpPr>
            <p:sp>
              <p:nvSpPr>
                <p:cNvPr id="62" name="椭圆 40"/>
                <p:cNvSpPr/>
                <p:nvPr/>
              </p:nvSpPr>
              <p:spPr>
                <a:xfrm>
                  <a:off x="1630363" y="1989614"/>
                  <a:ext cx="1060450" cy="1060450"/>
                </a:xfrm>
                <a:prstGeom prst="ellipse">
                  <a:avLst/>
                </a:prstGeom>
                <a:gradFill>
                  <a:gsLst>
                    <a:gs pos="0">
                      <a:srgbClr val="122A70">
                        <a:alpha val="23000"/>
                      </a:srgbClr>
                    </a:gs>
                    <a:gs pos="100000">
                      <a:srgbClr val="122A70">
                        <a:alpha val="0"/>
                      </a:srgbClr>
                    </a:gs>
                  </a:gsLst>
                  <a:lin ang="5400000" scaled="1"/>
                </a:gradFill>
                <a:ln w="127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prstClr val="white"/>
                    </a:solidFill>
                    <a:latin typeface="等线" panose="02010600030101010101" charset="-122"/>
                    <a:ea typeface="等线" panose="02010600030101010101" charset="-122"/>
                  </a:endParaRPr>
                </a:p>
              </p:txBody>
            </p:sp>
            <p:sp>
              <p:nvSpPr>
                <p:cNvPr id="63" name="椭圆 62"/>
                <p:cNvSpPr/>
                <p:nvPr/>
              </p:nvSpPr>
              <p:spPr>
                <a:xfrm>
                  <a:off x="1721734" y="2080986"/>
                  <a:ext cx="877710" cy="8777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rgbClr val="FFFFFF"/>
                    </a:solidFill>
                    <a:latin typeface="MiSans" panose="00000800000000000000" pitchFamily="2" charset="-122"/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61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927404" y="2717570"/>
                <a:ext cx="400050" cy="430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iSans" panose="00000800000000000000" pitchFamily="2" charset="-122"/>
                  <a:ea typeface="黑体" panose="02010609060101010101" pitchFamily="49" charset="-122"/>
                  <a:cs typeface="+mn-cs"/>
                </a:endParaRPr>
              </a:p>
            </p:txBody>
          </p:sp>
        </p:grpSp>
      </p:grpSp>
      <p:grpSp>
        <p:nvGrpSpPr>
          <p:cNvPr id="64" name="组合 63"/>
          <p:cNvGrpSpPr/>
          <p:nvPr/>
        </p:nvGrpSpPr>
        <p:grpSpPr>
          <a:xfrm>
            <a:off x="2384142" y="5359482"/>
            <a:ext cx="6175530" cy="781331"/>
            <a:chOff x="2384142" y="1083495"/>
            <a:chExt cx="6175530" cy="781331"/>
          </a:xfrm>
        </p:grpSpPr>
        <p:sp>
          <p:nvSpPr>
            <p:cNvPr id="65" name="矩形: 圆角 64"/>
            <p:cNvSpPr/>
            <p:nvPr/>
          </p:nvSpPr>
          <p:spPr>
            <a:xfrm>
              <a:off x="2384142" y="1083495"/>
              <a:ext cx="6175530" cy="781331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10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grpSp>
          <p:nvGrpSpPr>
            <p:cNvPr id="66" name="组合 47"/>
            <p:cNvGrpSpPr/>
            <p:nvPr/>
          </p:nvGrpSpPr>
          <p:grpSpPr>
            <a:xfrm>
              <a:off x="2384142" y="1083495"/>
              <a:ext cx="781331" cy="781331"/>
              <a:chOff x="3636415" y="2441662"/>
              <a:chExt cx="982028" cy="982028"/>
            </a:xfrm>
          </p:grpSpPr>
          <p:grpSp>
            <p:nvGrpSpPr>
              <p:cNvPr id="67" name="组合 38"/>
              <p:cNvGrpSpPr/>
              <p:nvPr/>
            </p:nvGrpSpPr>
            <p:grpSpPr>
              <a:xfrm>
                <a:off x="3636415" y="2441662"/>
                <a:ext cx="982028" cy="982028"/>
                <a:chOff x="1630363" y="1989614"/>
                <a:chExt cx="1060450" cy="1060450"/>
              </a:xfrm>
            </p:grpSpPr>
            <p:sp>
              <p:nvSpPr>
                <p:cNvPr id="69" name="椭圆 40"/>
                <p:cNvSpPr/>
                <p:nvPr/>
              </p:nvSpPr>
              <p:spPr>
                <a:xfrm>
                  <a:off x="1630363" y="1989614"/>
                  <a:ext cx="1060450" cy="1060450"/>
                </a:xfrm>
                <a:prstGeom prst="ellipse">
                  <a:avLst/>
                </a:prstGeom>
                <a:gradFill>
                  <a:gsLst>
                    <a:gs pos="0">
                      <a:srgbClr val="122A70">
                        <a:alpha val="23000"/>
                      </a:srgbClr>
                    </a:gs>
                    <a:gs pos="100000">
                      <a:srgbClr val="122A70">
                        <a:alpha val="0"/>
                      </a:srgbClr>
                    </a:gs>
                  </a:gsLst>
                  <a:lin ang="5400000" scaled="1"/>
                </a:gradFill>
                <a:ln w="12700"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solidFill>
                      <a:prstClr val="white"/>
                    </a:solidFill>
                    <a:latin typeface="等线" panose="02010600030101010101" charset="-122"/>
                    <a:ea typeface="等线" panose="02010600030101010101" charset="-122"/>
                  </a:endParaRPr>
                </a:p>
              </p:txBody>
            </p:sp>
            <p:sp>
              <p:nvSpPr>
                <p:cNvPr id="70" name="椭圆 69"/>
                <p:cNvSpPr/>
                <p:nvPr/>
              </p:nvSpPr>
              <p:spPr>
                <a:xfrm>
                  <a:off x="1721734" y="2080986"/>
                  <a:ext cx="877710" cy="877708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rgbClr val="FFFFFF"/>
                    </a:solidFill>
                    <a:latin typeface="MiSans" panose="00000800000000000000" pitchFamily="2" charset="-122"/>
                    <a:ea typeface="黑体" panose="02010609060101010101" pitchFamily="49" charset="-122"/>
                  </a:endParaRPr>
                </a:p>
              </p:txBody>
            </p:sp>
          </p:grpSp>
          <p:sp>
            <p:nvSpPr>
              <p:cNvPr id="68" name="AutoShape 3"/>
              <p:cNvSpPr>
                <a:spLocks noChangeAspect="1" noChangeArrowheads="1" noTextEdit="1"/>
              </p:cNvSpPr>
              <p:nvPr/>
            </p:nvSpPr>
            <p:spPr bwMode="auto">
              <a:xfrm>
                <a:off x="3927404" y="2717570"/>
                <a:ext cx="400050" cy="43021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MiSans" panose="00000800000000000000" pitchFamily="2" charset="-122"/>
                  <a:ea typeface="黑体" panose="02010609060101010101" pitchFamily="49" charset="-122"/>
                  <a:cs typeface="+mn-cs"/>
                </a:endParaRPr>
              </a:p>
            </p:txBody>
          </p:sp>
        </p:grpSp>
      </p:grpSp>
      <p:sp>
        <p:nvSpPr>
          <p:cNvPr id="44" name="文本框 43"/>
          <p:cNvSpPr txBox="1"/>
          <p:nvPr/>
        </p:nvSpPr>
        <p:spPr>
          <a:xfrm>
            <a:off x="211138" y="185840"/>
            <a:ext cx="938622" cy="492394"/>
          </a:xfrm>
          <a:prstGeom prst="rect">
            <a:avLst/>
          </a:prstGeom>
          <a:noFill/>
        </p:spPr>
        <p:txBody>
          <a:bodyPr wrap="none" lIns="121872" tIns="60936" rIns="121872" bIns="60936" rtlCol="0">
            <a:spAutoFit/>
          </a:bodyPr>
          <a:lstStyle/>
          <a:p>
            <a:pPr defTabSz="914400">
              <a:defRPr/>
            </a:pPr>
            <a:r>
              <a:rPr lang="zh-CN" altLang="en-US" sz="2400" b="1" spc="300" dirty="0">
                <a:solidFill>
                  <a:srgbClr val="122A70"/>
                </a:solidFill>
                <a:effectLst>
                  <a:outerShdw blurRad="38100" dist="38100" dir="2700000" algn="tl">
                    <a:srgbClr val="3284F9">
                      <a:lumMod val="50000"/>
                      <a:alpha val="12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总结</a:t>
            </a:r>
            <a:endParaRPr lang="zh-CN" altLang="en-US" sz="2400" b="1" spc="300" dirty="0">
              <a:solidFill>
                <a:srgbClr val="122A70"/>
              </a:solidFill>
              <a:effectLst>
                <a:outerShdw blurRad="38100" dist="38100" dir="2700000" algn="tl">
                  <a:srgbClr val="3284F9">
                    <a:lumMod val="50000"/>
                    <a:alpha val="12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4" name="8102CA77-746D-4C53-2A97-257F6685D28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420325" y="1278890"/>
            <a:ext cx="203200" cy="292100"/>
          </a:xfrm>
          <a:prstGeom prst="rect">
            <a:avLst/>
          </a:prstGeom>
        </p:spPr>
      </p:pic>
      <p:sp>
        <p:nvSpPr>
          <p:cNvPr id="5" name="VectorPath 267"/>
          <p:cNvSpPr/>
          <p:nvPr/>
        </p:nvSpPr>
        <p:spPr>
          <a:xfrm>
            <a:off x="1659085" y="1277620"/>
            <a:ext cx="127000" cy="284480"/>
          </a:xfrm>
          <a:custGeom>
            <a:avLst/>
            <a:gdLst/>
            <a:ahLst/>
            <a:cxnLst/>
            <a:rect l="l" t="t" r="r" b="b"/>
            <a:pathLst>
              <a:path w="126683" h="284163">
                <a:moveTo>
                  <a:pt x="123393" y="229"/>
                </a:moveTo>
                <a:lnTo>
                  <a:pt x="124714" y="914"/>
                </a:lnTo>
                <a:lnTo>
                  <a:pt x="125768" y="1968"/>
                </a:lnTo>
                <a:lnTo>
                  <a:pt x="126454" y="3289"/>
                </a:lnTo>
                <a:lnTo>
                  <a:pt x="126683" y="4763"/>
                </a:lnTo>
                <a:lnTo>
                  <a:pt x="126683" y="279717"/>
                </a:lnTo>
                <a:lnTo>
                  <a:pt x="126454" y="281191"/>
                </a:lnTo>
                <a:lnTo>
                  <a:pt x="125768" y="282511"/>
                </a:lnTo>
                <a:lnTo>
                  <a:pt x="124714" y="283566"/>
                </a:lnTo>
                <a:lnTo>
                  <a:pt x="123393" y="284252"/>
                </a:lnTo>
                <a:lnTo>
                  <a:pt x="121920" y="284480"/>
                </a:lnTo>
                <a:lnTo>
                  <a:pt x="66040" y="284480"/>
                </a:lnTo>
                <a:lnTo>
                  <a:pt x="64567" y="284252"/>
                </a:lnTo>
                <a:lnTo>
                  <a:pt x="63246" y="283566"/>
                </a:lnTo>
                <a:lnTo>
                  <a:pt x="62192" y="282511"/>
                </a:lnTo>
                <a:lnTo>
                  <a:pt x="61506" y="281191"/>
                </a:lnTo>
                <a:lnTo>
                  <a:pt x="61278" y="279717"/>
                </a:lnTo>
                <a:lnTo>
                  <a:pt x="61278" y="77293"/>
                </a:lnTo>
                <a:lnTo>
                  <a:pt x="56261" y="80454"/>
                </a:lnTo>
                <a:lnTo>
                  <a:pt x="55918" y="80645"/>
                </a:lnTo>
                <a:lnTo>
                  <a:pt x="48324" y="84595"/>
                </a:lnTo>
                <a:lnTo>
                  <a:pt x="48031" y="84734"/>
                </a:lnTo>
                <a:lnTo>
                  <a:pt x="39484" y="88455"/>
                </a:lnTo>
                <a:lnTo>
                  <a:pt x="39230" y="88557"/>
                </a:lnTo>
                <a:lnTo>
                  <a:pt x="30391" y="91808"/>
                </a:lnTo>
                <a:lnTo>
                  <a:pt x="30137" y="91897"/>
                </a:lnTo>
                <a:lnTo>
                  <a:pt x="21666" y="94475"/>
                </a:lnTo>
                <a:lnTo>
                  <a:pt x="21361" y="94564"/>
                </a:lnTo>
                <a:lnTo>
                  <a:pt x="13259" y="96457"/>
                </a:lnTo>
                <a:lnTo>
                  <a:pt x="12916" y="96520"/>
                </a:lnTo>
                <a:lnTo>
                  <a:pt x="5181" y="97727"/>
                </a:lnTo>
                <a:lnTo>
                  <a:pt x="3543" y="97701"/>
                </a:lnTo>
                <a:lnTo>
                  <a:pt x="2019" y="97129"/>
                </a:lnTo>
                <a:lnTo>
                  <a:pt x="775" y="96063"/>
                </a:lnTo>
                <a:lnTo>
                  <a:pt x="-38" y="94640"/>
                </a:lnTo>
                <a:lnTo>
                  <a:pt x="-317" y="93028"/>
                </a:lnTo>
                <a:lnTo>
                  <a:pt x="-317" y="44920"/>
                </a:lnTo>
                <a:lnTo>
                  <a:pt x="-76" y="43447"/>
                </a:lnTo>
                <a:lnTo>
                  <a:pt x="609" y="42101"/>
                </a:lnTo>
                <a:lnTo>
                  <a:pt x="1676" y="41046"/>
                </a:lnTo>
                <a:lnTo>
                  <a:pt x="3022" y="40386"/>
                </a:lnTo>
                <a:lnTo>
                  <a:pt x="14694" y="36733"/>
                </a:lnTo>
                <a:lnTo>
                  <a:pt x="25775" y="32752"/>
                </a:lnTo>
                <a:lnTo>
                  <a:pt x="36422" y="28409"/>
                </a:lnTo>
                <a:lnTo>
                  <a:pt x="46799" y="23635"/>
                </a:lnTo>
                <a:lnTo>
                  <a:pt x="46596" y="23723"/>
                </a:lnTo>
                <a:lnTo>
                  <a:pt x="56539" y="18590"/>
                </a:lnTo>
                <a:lnTo>
                  <a:pt x="66104" y="13054"/>
                </a:lnTo>
                <a:lnTo>
                  <a:pt x="75247" y="7150"/>
                </a:lnTo>
                <a:lnTo>
                  <a:pt x="75044" y="7277"/>
                </a:lnTo>
                <a:lnTo>
                  <a:pt x="83921" y="901"/>
                </a:lnTo>
                <a:lnTo>
                  <a:pt x="85242" y="229"/>
                </a:lnTo>
                <a:lnTo>
                  <a:pt x="86703" y="0"/>
                </a:lnTo>
                <a:lnTo>
                  <a:pt x="121920" y="0"/>
                </a:lnTo>
                <a:close/>
                <a:moveTo>
                  <a:pt x="88231" y="9525"/>
                </a:moveTo>
                <a:lnTo>
                  <a:pt x="80607" y="15011"/>
                </a:lnTo>
                <a:lnTo>
                  <a:pt x="80416" y="15151"/>
                </a:lnTo>
                <a:lnTo>
                  <a:pt x="71133" y="21145"/>
                </a:lnTo>
                <a:lnTo>
                  <a:pt x="70942" y="21260"/>
                </a:lnTo>
                <a:lnTo>
                  <a:pt x="61252" y="26860"/>
                </a:lnTo>
                <a:lnTo>
                  <a:pt x="61062" y="26975"/>
                </a:lnTo>
                <a:lnTo>
                  <a:pt x="50978" y="32195"/>
                </a:lnTo>
                <a:lnTo>
                  <a:pt x="50775" y="32283"/>
                </a:lnTo>
                <a:lnTo>
                  <a:pt x="40297" y="37109"/>
                </a:lnTo>
                <a:lnTo>
                  <a:pt x="40106" y="37199"/>
                </a:lnTo>
                <a:lnTo>
                  <a:pt x="29223" y="41631"/>
                </a:lnTo>
                <a:lnTo>
                  <a:pt x="29032" y="41707"/>
                </a:lnTo>
                <a:lnTo>
                  <a:pt x="17742" y="45758"/>
                </a:lnTo>
                <a:lnTo>
                  <a:pt x="17551" y="45809"/>
                </a:lnTo>
                <a:lnTo>
                  <a:pt x="9208" y="48421"/>
                </a:lnTo>
                <a:lnTo>
                  <a:pt x="9208" y="87462"/>
                </a:lnTo>
                <a:lnTo>
                  <a:pt x="11347" y="87125"/>
                </a:lnTo>
                <a:lnTo>
                  <a:pt x="19135" y="85293"/>
                </a:lnTo>
                <a:lnTo>
                  <a:pt x="27281" y="82814"/>
                </a:lnTo>
                <a:lnTo>
                  <a:pt x="35805" y="79666"/>
                </a:lnTo>
                <a:lnTo>
                  <a:pt x="44014" y="76093"/>
                </a:lnTo>
                <a:lnTo>
                  <a:pt x="51295" y="72318"/>
                </a:lnTo>
                <a:lnTo>
                  <a:pt x="57631" y="68332"/>
                </a:lnTo>
                <a:lnTo>
                  <a:pt x="63119" y="64084"/>
                </a:lnTo>
                <a:lnTo>
                  <a:pt x="64452" y="63360"/>
                </a:lnTo>
                <a:lnTo>
                  <a:pt x="65938" y="63081"/>
                </a:lnTo>
                <a:lnTo>
                  <a:pt x="67437" y="63297"/>
                </a:lnTo>
                <a:lnTo>
                  <a:pt x="68783" y="63957"/>
                </a:lnTo>
                <a:lnTo>
                  <a:pt x="69863" y="65012"/>
                </a:lnTo>
                <a:lnTo>
                  <a:pt x="70561" y="66358"/>
                </a:lnTo>
                <a:lnTo>
                  <a:pt x="70802" y="67844"/>
                </a:lnTo>
                <a:lnTo>
                  <a:pt x="70802" y="274955"/>
                </a:lnTo>
                <a:lnTo>
                  <a:pt x="117158" y="274955"/>
                </a:lnTo>
                <a:lnTo>
                  <a:pt x="117158" y="9525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</p:spPr>
        <p:txBody>
          <a:bodyPr/>
          <a:lstStyle/>
          <a:p>
            <a:endParaRPr lang="zh-CN" altLang="en-US"/>
          </a:p>
        </p:txBody>
      </p:sp>
      <p:pic>
        <p:nvPicPr>
          <p:cNvPr id="6" name="DAD0A314-E70A-4EF2-D107-621279136A4A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1420325" y="2375535"/>
            <a:ext cx="203200" cy="292100"/>
          </a:xfrm>
          <a:prstGeom prst="rect">
            <a:avLst/>
          </a:prstGeom>
        </p:spPr>
      </p:pic>
      <p:pic>
        <p:nvPicPr>
          <p:cNvPr id="7" name="C998831A-4B5E-4447-4B71-DED21A5F5050"/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>
          <a:xfrm>
            <a:off x="1420325" y="3472180"/>
            <a:ext cx="203200" cy="292100"/>
          </a:xfrm>
          <a:prstGeom prst="rect">
            <a:avLst/>
          </a:prstGeom>
        </p:spPr>
      </p:pic>
      <p:pic>
        <p:nvPicPr>
          <p:cNvPr id="8" name="4747463F-60C7-4EBB-72E1-CA09ABEB855D"/>
          <p:cNvPicPr>
            <a:picLocks noChangeAspect="1"/>
          </p:cNvPicPr>
          <p:nvPr/>
        </p:nvPicPr>
        <p:blipFill>
          <a:blip r:embed="rId7" cstate="print"/>
          <a:srcRect/>
          <a:stretch>
            <a:fillRect/>
          </a:stretch>
        </p:blipFill>
        <p:spPr>
          <a:xfrm>
            <a:off x="1653370" y="3472180"/>
            <a:ext cx="182033" cy="292100"/>
          </a:xfrm>
          <a:prstGeom prst="rect">
            <a:avLst/>
          </a:prstGeom>
        </p:spPr>
      </p:pic>
      <p:pic>
        <p:nvPicPr>
          <p:cNvPr id="9" name="5C787C13-7C53-4513-A3EE-A7867BAC3A2C"/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>
          <a:xfrm>
            <a:off x="1420325" y="4569460"/>
            <a:ext cx="203200" cy="292100"/>
          </a:xfrm>
          <a:prstGeom prst="rect">
            <a:avLst/>
          </a:prstGeom>
        </p:spPr>
      </p:pic>
      <p:sp>
        <p:nvSpPr>
          <p:cNvPr id="10" name="VectorPath 273"/>
          <p:cNvSpPr/>
          <p:nvPr/>
        </p:nvSpPr>
        <p:spPr>
          <a:xfrm>
            <a:off x="1631780" y="4573270"/>
            <a:ext cx="218440" cy="279400"/>
          </a:xfrm>
          <a:custGeom>
            <a:avLst/>
            <a:gdLst/>
            <a:ahLst/>
            <a:cxnLst/>
            <a:rect l="l" t="t" r="r" b="b"/>
            <a:pathLst>
              <a:path w="218123" h="278765">
                <a:moveTo>
                  <a:pt x="176733" y="229"/>
                </a:moveTo>
                <a:lnTo>
                  <a:pt x="178054" y="914"/>
                </a:lnTo>
                <a:lnTo>
                  <a:pt x="179108" y="1968"/>
                </a:lnTo>
                <a:lnTo>
                  <a:pt x="179794" y="3289"/>
                </a:lnTo>
                <a:lnTo>
                  <a:pt x="180023" y="4763"/>
                </a:lnTo>
                <a:lnTo>
                  <a:pt x="180023" y="170815"/>
                </a:lnTo>
                <a:lnTo>
                  <a:pt x="213360" y="170815"/>
                </a:lnTo>
                <a:lnTo>
                  <a:pt x="214833" y="171043"/>
                </a:lnTo>
                <a:lnTo>
                  <a:pt x="216154" y="171729"/>
                </a:lnTo>
                <a:lnTo>
                  <a:pt x="217208" y="172784"/>
                </a:lnTo>
                <a:lnTo>
                  <a:pt x="217894" y="174104"/>
                </a:lnTo>
                <a:lnTo>
                  <a:pt x="218123" y="175578"/>
                </a:lnTo>
                <a:lnTo>
                  <a:pt x="218123" y="216217"/>
                </a:lnTo>
                <a:lnTo>
                  <a:pt x="217894" y="217691"/>
                </a:lnTo>
                <a:lnTo>
                  <a:pt x="217208" y="219011"/>
                </a:lnTo>
                <a:lnTo>
                  <a:pt x="216154" y="220065"/>
                </a:lnTo>
                <a:lnTo>
                  <a:pt x="214833" y="220751"/>
                </a:lnTo>
                <a:lnTo>
                  <a:pt x="213360" y="220980"/>
                </a:lnTo>
                <a:lnTo>
                  <a:pt x="180023" y="220980"/>
                </a:lnTo>
                <a:lnTo>
                  <a:pt x="180023" y="274003"/>
                </a:lnTo>
                <a:lnTo>
                  <a:pt x="179794" y="275476"/>
                </a:lnTo>
                <a:lnTo>
                  <a:pt x="179108" y="276797"/>
                </a:lnTo>
                <a:lnTo>
                  <a:pt x="178054" y="277851"/>
                </a:lnTo>
                <a:lnTo>
                  <a:pt x="176733" y="278536"/>
                </a:lnTo>
                <a:lnTo>
                  <a:pt x="175260" y="278765"/>
                </a:lnTo>
                <a:lnTo>
                  <a:pt x="124460" y="278765"/>
                </a:lnTo>
                <a:lnTo>
                  <a:pt x="122987" y="278536"/>
                </a:lnTo>
                <a:lnTo>
                  <a:pt x="121666" y="277851"/>
                </a:lnTo>
                <a:lnTo>
                  <a:pt x="120612" y="276797"/>
                </a:lnTo>
                <a:lnTo>
                  <a:pt x="119926" y="275476"/>
                </a:lnTo>
                <a:lnTo>
                  <a:pt x="119698" y="274003"/>
                </a:lnTo>
                <a:lnTo>
                  <a:pt x="119698" y="220980"/>
                </a:lnTo>
                <a:lnTo>
                  <a:pt x="4445" y="220980"/>
                </a:lnTo>
                <a:lnTo>
                  <a:pt x="2972" y="220751"/>
                </a:lnTo>
                <a:lnTo>
                  <a:pt x="1651" y="220065"/>
                </a:lnTo>
                <a:lnTo>
                  <a:pt x="597" y="219011"/>
                </a:lnTo>
                <a:lnTo>
                  <a:pt x="-89" y="217691"/>
                </a:lnTo>
                <a:lnTo>
                  <a:pt x="-317" y="216217"/>
                </a:lnTo>
                <a:lnTo>
                  <a:pt x="-317" y="175234"/>
                </a:lnTo>
                <a:lnTo>
                  <a:pt x="-13" y="173558"/>
                </a:lnTo>
                <a:lnTo>
                  <a:pt x="851" y="172110"/>
                </a:lnTo>
                <a:lnTo>
                  <a:pt x="19202" y="150978"/>
                </a:lnTo>
                <a:lnTo>
                  <a:pt x="19114" y="151079"/>
                </a:lnTo>
                <a:lnTo>
                  <a:pt x="36846" y="129364"/>
                </a:lnTo>
                <a:lnTo>
                  <a:pt x="53962" y="107099"/>
                </a:lnTo>
                <a:lnTo>
                  <a:pt x="53886" y="107213"/>
                </a:lnTo>
                <a:lnTo>
                  <a:pt x="70472" y="84252"/>
                </a:lnTo>
                <a:lnTo>
                  <a:pt x="70396" y="84379"/>
                </a:lnTo>
                <a:lnTo>
                  <a:pt x="85699" y="61785"/>
                </a:lnTo>
                <a:lnTo>
                  <a:pt x="85598" y="61925"/>
                </a:lnTo>
                <a:lnTo>
                  <a:pt x="98905" y="40681"/>
                </a:lnTo>
                <a:lnTo>
                  <a:pt x="110070" y="21047"/>
                </a:lnTo>
                <a:lnTo>
                  <a:pt x="119329" y="2629"/>
                </a:lnTo>
                <a:lnTo>
                  <a:pt x="120079" y="1550"/>
                </a:lnTo>
                <a:lnTo>
                  <a:pt x="121082" y="711"/>
                </a:lnTo>
                <a:lnTo>
                  <a:pt x="122289" y="178"/>
                </a:lnTo>
                <a:lnTo>
                  <a:pt x="123584" y="0"/>
                </a:lnTo>
                <a:lnTo>
                  <a:pt x="175260" y="0"/>
                </a:lnTo>
                <a:close/>
                <a:moveTo>
                  <a:pt x="126517" y="9525"/>
                </a:moveTo>
                <a:lnTo>
                  <a:pt x="118516" y="25451"/>
                </a:lnTo>
                <a:lnTo>
                  <a:pt x="118402" y="25667"/>
                </a:lnTo>
                <a:lnTo>
                  <a:pt x="107086" y="45568"/>
                </a:lnTo>
                <a:lnTo>
                  <a:pt x="106985" y="45745"/>
                </a:lnTo>
                <a:lnTo>
                  <a:pt x="93675" y="66980"/>
                </a:lnTo>
                <a:lnTo>
                  <a:pt x="93586" y="67132"/>
                </a:lnTo>
                <a:lnTo>
                  <a:pt x="78283" y="89713"/>
                </a:lnTo>
                <a:lnTo>
                  <a:pt x="78194" y="89840"/>
                </a:lnTo>
                <a:lnTo>
                  <a:pt x="61595" y="112789"/>
                </a:lnTo>
                <a:lnTo>
                  <a:pt x="61519" y="112903"/>
                </a:lnTo>
                <a:lnTo>
                  <a:pt x="44336" y="135256"/>
                </a:lnTo>
                <a:lnTo>
                  <a:pt x="44247" y="135369"/>
                </a:lnTo>
                <a:lnTo>
                  <a:pt x="26480" y="157112"/>
                </a:lnTo>
                <a:lnTo>
                  <a:pt x="26391" y="157213"/>
                </a:lnTo>
                <a:lnTo>
                  <a:pt x="9208" y="177001"/>
                </a:lnTo>
                <a:lnTo>
                  <a:pt x="9208" y="211456"/>
                </a:lnTo>
                <a:lnTo>
                  <a:pt x="124460" y="211456"/>
                </a:lnTo>
                <a:lnTo>
                  <a:pt x="125933" y="211684"/>
                </a:lnTo>
                <a:lnTo>
                  <a:pt x="127254" y="212369"/>
                </a:lnTo>
                <a:lnTo>
                  <a:pt x="128308" y="213423"/>
                </a:lnTo>
                <a:lnTo>
                  <a:pt x="128994" y="214744"/>
                </a:lnTo>
                <a:lnTo>
                  <a:pt x="129223" y="216217"/>
                </a:lnTo>
                <a:lnTo>
                  <a:pt x="129223" y="269240"/>
                </a:lnTo>
                <a:lnTo>
                  <a:pt x="170498" y="269240"/>
                </a:lnTo>
                <a:lnTo>
                  <a:pt x="170498" y="216217"/>
                </a:lnTo>
                <a:lnTo>
                  <a:pt x="170726" y="214744"/>
                </a:lnTo>
                <a:lnTo>
                  <a:pt x="171412" y="213423"/>
                </a:lnTo>
                <a:lnTo>
                  <a:pt x="172466" y="212369"/>
                </a:lnTo>
                <a:lnTo>
                  <a:pt x="173787" y="211684"/>
                </a:lnTo>
                <a:lnTo>
                  <a:pt x="175260" y="211456"/>
                </a:lnTo>
                <a:lnTo>
                  <a:pt x="208598" y="211456"/>
                </a:lnTo>
                <a:lnTo>
                  <a:pt x="208598" y="180340"/>
                </a:lnTo>
                <a:lnTo>
                  <a:pt x="175260" y="180340"/>
                </a:lnTo>
                <a:lnTo>
                  <a:pt x="173787" y="180111"/>
                </a:lnTo>
                <a:lnTo>
                  <a:pt x="172466" y="179425"/>
                </a:lnTo>
                <a:lnTo>
                  <a:pt x="171412" y="178372"/>
                </a:lnTo>
                <a:lnTo>
                  <a:pt x="170726" y="177051"/>
                </a:lnTo>
                <a:lnTo>
                  <a:pt x="170498" y="175578"/>
                </a:lnTo>
                <a:lnTo>
                  <a:pt x="170498" y="9525"/>
                </a:lnTo>
                <a:close/>
                <a:moveTo>
                  <a:pt x="125667" y="72466"/>
                </a:moveTo>
                <a:lnTo>
                  <a:pt x="127089" y="73101"/>
                </a:lnTo>
                <a:lnTo>
                  <a:pt x="128232" y="74168"/>
                </a:lnTo>
                <a:lnTo>
                  <a:pt x="128969" y="75540"/>
                </a:lnTo>
                <a:lnTo>
                  <a:pt x="129223" y="77076"/>
                </a:lnTo>
                <a:lnTo>
                  <a:pt x="129223" y="175578"/>
                </a:lnTo>
                <a:lnTo>
                  <a:pt x="128994" y="177051"/>
                </a:lnTo>
                <a:lnTo>
                  <a:pt x="128308" y="178372"/>
                </a:lnTo>
                <a:lnTo>
                  <a:pt x="127254" y="179425"/>
                </a:lnTo>
                <a:lnTo>
                  <a:pt x="125933" y="180111"/>
                </a:lnTo>
                <a:lnTo>
                  <a:pt x="124460" y="180340"/>
                </a:lnTo>
                <a:lnTo>
                  <a:pt x="54102" y="180340"/>
                </a:lnTo>
                <a:lnTo>
                  <a:pt x="52603" y="180099"/>
                </a:lnTo>
                <a:lnTo>
                  <a:pt x="51257" y="179400"/>
                </a:lnTo>
                <a:lnTo>
                  <a:pt x="50203" y="178308"/>
                </a:lnTo>
                <a:lnTo>
                  <a:pt x="49543" y="176949"/>
                </a:lnTo>
                <a:lnTo>
                  <a:pt x="49340" y="175438"/>
                </a:lnTo>
                <a:lnTo>
                  <a:pt x="49632" y="173952"/>
                </a:lnTo>
                <a:lnTo>
                  <a:pt x="50368" y="172631"/>
                </a:lnTo>
                <a:lnTo>
                  <a:pt x="77508" y="138201"/>
                </a:lnTo>
                <a:lnTo>
                  <a:pt x="77444" y="138290"/>
                </a:lnTo>
                <a:lnTo>
                  <a:pt x="88100" y="124130"/>
                </a:lnTo>
                <a:lnTo>
                  <a:pt x="88036" y="124219"/>
                </a:lnTo>
                <a:lnTo>
                  <a:pt x="96761" y="112103"/>
                </a:lnTo>
                <a:lnTo>
                  <a:pt x="96672" y="112243"/>
                </a:lnTo>
                <a:lnTo>
                  <a:pt x="110388" y="91681"/>
                </a:lnTo>
                <a:lnTo>
                  <a:pt x="110274" y="91846"/>
                </a:lnTo>
                <a:lnTo>
                  <a:pt x="115786" y="82817"/>
                </a:lnTo>
                <a:lnTo>
                  <a:pt x="115697" y="82957"/>
                </a:lnTo>
                <a:lnTo>
                  <a:pt x="120307" y="74740"/>
                </a:lnTo>
                <a:lnTo>
                  <a:pt x="121285" y="73533"/>
                </a:lnTo>
                <a:lnTo>
                  <a:pt x="122593" y="72695"/>
                </a:lnTo>
                <a:lnTo>
                  <a:pt x="124117" y="72326"/>
                </a:lnTo>
                <a:close/>
                <a:moveTo>
                  <a:pt x="118415" y="96812"/>
                </a:moveTo>
                <a:lnTo>
                  <a:pt x="118313" y="96977"/>
                </a:lnTo>
                <a:lnTo>
                  <a:pt x="104597" y="117526"/>
                </a:lnTo>
                <a:lnTo>
                  <a:pt x="104496" y="117666"/>
                </a:lnTo>
                <a:lnTo>
                  <a:pt x="95771" y="129781"/>
                </a:lnTo>
                <a:lnTo>
                  <a:pt x="95707" y="129870"/>
                </a:lnTo>
                <a:lnTo>
                  <a:pt x="85052" y="144018"/>
                </a:lnTo>
                <a:lnTo>
                  <a:pt x="84988" y="144107"/>
                </a:lnTo>
                <a:lnTo>
                  <a:pt x="63927" y="170815"/>
                </a:lnTo>
                <a:lnTo>
                  <a:pt x="119698" y="170815"/>
                </a:lnTo>
                <a:lnTo>
                  <a:pt x="119698" y="94702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</p:spPr>
        <p:txBody>
          <a:bodyPr/>
          <a:lstStyle/>
          <a:p>
            <a:endParaRPr lang="zh-CN" altLang="en-US"/>
          </a:p>
        </p:txBody>
      </p:sp>
      <p:pic>
        <p:nvPicPr>
          <p:cNvPr id="11" name="7DD1CD47-696A-4CFA-935B-162CCD10545C"/>
          <p:cNvPicPr>
            <a:picLocks noChangeAspect="1"/>
          </p:cNvPicPr>
          <p:nvPr/>
        </p:nvPicPr>
        <p:blipFill>
          <a:blip r:embed="rId9" cstate="print"/>
          <a:srcRect/>
          <a:stretch>
            <a:fillRect/>
          </a:stretch>
        </p:blipFill>
        <p:spPr>
          <a:xfrm>
            <a:off x="1420325" y="5665470"/>
            <a:ext cx="203200" cy="292100"/>
          </a:xfrm>
          <a:prstGeom prst="rect">
            <a:avLst/>
          </a:prstGeom>
        </p:spPr>
      </p:pic>
      <p:pic>
        <p:nvPicPr>
          <p:cNvPr id="12" name="B5CC16FA-05FF-400D-C93E-5D5A67568EB7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>
          <a:xfrm>
            <a:off x="1655910" y="5670550"/>
            <a:ext cx="182033" cy="287867"/>
          </a:xfrm>
          <a:prstGeom prst="rect">
            <a:avLst/>
          </a:prstGeom>
        </p:spPr>
      </p:pic>
      <p:sp>
        <p:nvSpPr>
          <p:cNvPr id="17" name="TextBox280"/>
          <p:cNvSpPr txBox="1"/>
          <p:nvPr/>
        </p:nvSpPr>
        <p:spPr>
          <a:xfrm>
            <a:off x="3238116" y="1361061"/>
            <a:ext cx="1245068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eaLnBrk="0"/>
            <a:r>
              <a:rPr lang="en-US" altLang="zh-CN" b="1" kern="0" spc="-15" baseline="0" noProof="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基</a:t>
            </a:r>
            <a:r>
              <a:rPr lang="en-US" altLang="zh-CN" b="1" kern="0" spc="0" baseline="0" noProof="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本信息</a:t>
            </a:r>
            <a:endParaRPr lang="en-US" altLang="zh-CN" b="1" kern="0" spc="0" baseline="0" noProof="0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TextBox282"/>
          <p:cNvSpPr txBox="1"/>
          <p:nvPr/>
        </p:nvSpPr>
        <p:spPr>
          <a:xfrm>
            <a:off x="3393750" y="3526790"/>
            <a:ext cx="933801" cy="2872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eaLnBrk="0"/>
            <a:r>
              <a:rPr lang="en-US" altLang="zh-CN" sz="2800" b="1" kern="0" spc="50" baseline="8000" noProof="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</a:t>
            </a:r>
            <a:endParaRPr lang="en-US" altLang="zh-CN" sz="2800" b="1" kern="0" spc="50" baseline="8000" noProof="0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6" name="TextBox283"/>
          <p:cNvSpPr txBox="1"/>
          <p:nvPr/>
        </p:nvSpPr>
        <p:spPr>
          <a:xfrm>
            <a:off x="3393750" y="2452817"/>
            <a:ext cx="933801" cy="2872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eaLnBrk="0"/>
            <a:r>
              <a:rPr lang="en-US" altLang="zh-CN" sz="2800" b="1" kern="0" spc="50" baseline="8000" noProof="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创新性</a:t>
            </a:r>
            <a:endParaRPr lang="en-US" altLang="zh-CN" sz="2800" b="1" kern="0" spc="50" baseline="8000" noProof="0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7" name="TextBox284"/>
          <p:cNvSpPr txBox="1"/>
          <p:nvPr/>
        </p:nvSpPr>
        <p:spPr>
          <a:xfrm>
            <a:off x="3393750" y="5631918"/>
            <a:ext cx="933801" cy="2872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eaLnBrk="0"/>
            <a:r>
              <a:rPr lang="en-US" altLang="zh-CN" sz="2800" b="1" kern="0" spc="50" baseline="8000" noProof="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公平性</a:t>
            </a:r>
            <a:endParaRPr lang="en-US" altLang="zh-CN" sz="2800" b="1" kern="0" spc="50" baseline="8000" noProof="0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8" name="TextBox286"/>
          <p:cNvSpPr txBox="1"/>
          <p:nvPr/>
        </p:nvSpPr>
        <p:spPr>
          <a:xfrm>
            <a:off x="4532387" y="1316259"/>
            <a:ext cx="7432209" cy="310341"/>
          </a:xfrm>
          <a:prstGeom prst="rect">
            <a:avLst/>
          </a:prstGeom>
          <a:noFill/>
        </p:spPr>
        <p:txBody>
          <a:bodyPr wrap="square" lIns="0" tIns="63500" rIns="0" bIns="0" rtlCol="0">
            <a:spAutoFit/>
          </a:bodyPr>
          <a:lstStyle/>
          <a:p>
            <a:pPr marL="0" marR="82550" indent="0" eaLnBrk="0">
              <a:spcBef>
                <a:spcPts val="500"/>
              </a:spcBef>
              <a:spcAft>
                <a:spcPts val="115"/>
              </a:spcAft>
            </a:pPr>
            <a:r>
              <a:rPr lang="zh-CN" altLang="en-US" sz="1600" b="1" kern="0" spc="-15" baseline="0" noProof="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全新</a:t>
            </a:r>
            <a:r>
              <a:rPr lang="zh-CN" altLang="en-US" sz="1600" kern="0" spc="0" baseline="0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机制治疗伴抑制物血友病，对比目前标准治疗优势明显</a:t>
            </a:r>
            <a:endParaRPr lang="en-US" altLang="zh-CN" sz="1600" kern="0" spc="0" baseline="0" noProof="0" dirty="0">
              <a:latin typeface="微软雅黑" panose="020B0503020204020204" pitchFamily="34" charset="-122"/>
              <a:ea typeface="微软雅黑" panose="020B0503020204020204" pitchFamily="34" charset="-122"/>
              <a:cs typeface="楷体" panose="02010609060101010101" pitchFamily="49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801249" y="1407560"/>
            <a:ext cx="800219" cy="416139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zh-CN" altLang="en-US" sz="40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注射用波米泰酶</a:t>
            </a:r>
            <a:r>
              <a:rPr lang="en-US" altLang="zh-CN" sz="40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α</a:t>
            </a:r>
            <a:endParaRPr lang="zh-CN" altLang="en-US" sz="40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: 圆角 20"/>
          <p:cNvSpPr/>
          <p:nvPr/>
        </p:nvSpPr>
        <p:spPr>
          <a:xfrm flipH="1">
            <a:off x="2177939" y="873125"/>
            <a:ext cx="9679098" cy="5435600"/>
          </a:xfrm>
          <a:prstGeom prst="roundRect">
            <a:avLst>
              <a:gd name="adj" fmla="val 1067"/>
            </a:avLst>
          </a:prstGeom>
          <a:noFill/>
          <a:ln w="9525">
            <a:solidFill>
              <a:srgbClr val="122A70">
                <a:alpha val="20000"/>
              </a:srgb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chemeClr val="lt1"/>
              </a:solidFill>
              <a:sym typeface="Apis" panose="020B0504010101010104" pitchFamily="34" charset="0"/>
            </a:endParaRPr>
          </a:p>
        </p:txBody>
      </p:sp>
      <p:sp>
        <p:nvSpPr>
          <p:cNvPr id="23" name="梯形 22"/>
          <p:cNvSpPr/>
          <p:nvPr/>
        </p:nvSpPr>
        <p:spPr>
          <a:xfrm rot="16200000" flipH="1">
            <a:off x="-724995" y="3406040"/>
            <a:ext cx="5435600" cy="369770"/>
          </a:xfrm>
          <a:prstGeom prst="trapezoid">
            <a:avLst>
              <a:gd name="adj" fmla="val 36407"/>
            </a:avLst>
          </a:prstGeom>
          <a:gradFill>
            <a:gsLst>
              <a:gs pos="6000">
                <a:srgbClr val="122A70">
                  <a:alpha val="0"/>
                </a:srgbClr>
              </a:gs>
              <a:gs pos="100000">
                <a:srgbClr val="122A70">
                  <a:alpha val="1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TextBox286"/>
          <p:cNvSpPr txBox="1"/>
          <p:nvPr/>
        </p:nvSpPr>
        <p:spPr>
          <a:xfrm>
            <a:off x="4532387" y="3473936"/>
            <a:ext cx="7432209" cy="310341"/>
          </a:xfrm>
          <a:prstGeom prst="rect">
            <a:avLst/>
          </a:prstGeom>
          <a:noFill/>
        </p:spPr>
        <p:txBody>
          <a:bodyPr wrap="square" lIns="0" tIns="63500" rIns="0" bIns="0" rtlCol="0">
            <a:spAutoFit/>
          </a:bodyPr>
          <a:lstStyle/>
          <a:p>
            <a:pPr marL="1270" eaLnBrk="0"/>
            <a:r>
              <a:rPr lang="en-US" altLang="zh-CN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12h</a:t>
            </a:r>
            <a:r>
              <a:rPr lang="zh-CN" altLang="en-US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有效止血率</a:t>
            </a:r>
            <a:r>
              <a:rPr lang="en-US" altLang="zh-CN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81.94%</a:t>
            </a:r>
            <a:r>
              <a:rPr lang="zh-CN" altLang="en-US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，平均</a:t>
            </a:r>
            <a:r>
              <a:rPr lang="en-US" altLang="zh-CN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1.9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次</a:t>
            </a:r>
            <a:r>
              <a:rPr lang="zh-CN" altLang="en-US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注射，注射频次降低</a:t>
            </a:r>
            <a:r>
              <a:rPr lang="en-US" altLang="zh-CN" sz="1600" b="1" kern="0" spc="-15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27%</a:t>
            </a:r>
            <a:r>
              <a:rPr lang="zh-CN" altLang="en-US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，患者依从性高</a:t>
            </a:r>
            <a:endParaRPr lang="en-US" altLang="zh-CN" sz="1600" kern="0" spc="-15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楷体" panose="02010609060101010101" pitchFamily="49" charset="-122"/>
            </a:endParaRPr>
          </a:p>
        </p:txBody>
      </p:sp>
      <p:sp>
        <p:nvSpPr>
          <p:cNvPr id="33" name="TextBox286"/>
          <p:cNvSpPr txBox="1"/>
          <p:nvPr/>
        </p:nvSpPr>
        <p:spPr>
          <a:xfrm>
            <a:off x="4532387" y="2403457"/>
            <a:ext cx="7611281" cy="310341"/>
          </a:xfrm>
          <a:prstGeom prst="rect">
            <a:avLst/>
          </a:prstGeom>
          <a:noFill/>
        </p:spPr>
        <p:txBody>
          <a:bodyPr wrap="square" lIns="0" tIns="63500" rIns="0" bIns="0" rtlCol="0">
            <a:spAutoFit/>
          </a:bodyPr>
          <a:lstStyle/>
          <a:p>
            <a:pPr eaLnBrk="0">
              <a:spcBef>
                <a:spcPts val="220"/>
              </a:spcBef>
              <a:spcAft>
                <a:spcPts val="125"/>
              </a:spcAft>
            </a:pPr>
            <a:r>
              <a:rPr lang="en-US" altLang="zh-CN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First</a:t>
            </a:r>
            <a:r>
              <a:rPr lang="en-US" altLang="zh-CN" sz="1600" kern="0" spc="-15" dirty="0"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 in class</a:t>
            </a:r>
            <a:r>
              <a:rPr lang="zh-CN" altLang="en-US" sz="1600" kern="0" spc="-15" dirty="0"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，</a:t>
            </a:r>
            <a:r>
              <a:rPr lang="en-US" altLang="zh-CN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1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类</a:t>
            </a:r>
            <a:r>
              <a:rPr lang="zh-CN" altLang="en-US" sz="1600" kern="0" spc="-15" dirty="0"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创新药，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突破性</a:t>
            </a:r>
            <a:r>
              <a:rPr lang="zh-CN" altLang="en-US" sz="1600" kern="0" spc="-15" dirty="0"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疗法，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孤儿药</a:t>
            </a:r>
            <a:r>
              <a:rPr lang="zh-CN" altLang="en-US" sz="1600" kern="0" spc="-15" dirty="0"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认证，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优先</a:t>
            </a:r>
            <a:r>
              <a:rPr lang="zh-CN" altLang="en-US" sz="1600" kern="0" spc="-15" dirty="0"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审评</a:t>
            </a:r>
            <a:endParaRPr lang="en-US" altLang="zh-CN" sz="1600" kern="0" spc="-15" dirty="0">
              <a:latin typeface="微软雅黑" panose="020B0503020204020204" pitchFamily="34" charset="-122"/>
              <a:ea typeface="微软雅黑" panose="020B0503020204020204" pitchFamily="34" charset="-122"/>
              <a:cs typeface="楷体" panose="02010609060101010101" pitchFamily="49" charset="-122"/>
            </a:endParaRPr>
          </a:p>
        </p:txBody>
      </p:sp>
      <p:sp>
        <p:nvSpPr>
          <p:cNvPr id="34" name="TextBox286"/>
          <p:cNvSpPr txBox="1"/>
          <p:nvPr/>
        </p:nvSpPr>
        <p:spPr>
          <a:xfrm>
            <a:off x="4532387" y="5546116"/>
            <a:ext cx="7432209" cy="310341"/>
          </a:xfrm>
          <a:prstGeom prst="rect">
            <a:avLst/>
          </a:prstGeom>
          <a:noFill/>
        </p:spPr>
        <p:txBody>
          <a:bodyPr wrap="square" lIns="0" tIns="63500" rIns="0" bIns="0" rtlCol="0">
            <a:spAutoFit/>
          </a:bodyPr>
          <a:lstStyle/>
          <a:p>
            <a:pPr marL="1270" marR="0" indent="0" eaLnBrk="0">
              <a:spcBef>
                <a:spcPts val="220"/>
              </a:spcBef>
              <a:spcAft>
                <a:spcPts val="125"/>
              </a:spcAft>
            </a:pPr>
            <a:r>
              <a:rPr lang="zh-CN" altLang="en-US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聚焦罕见病中的罕见病，患者数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不足</a:t>
            </a:r>
            <a:r>
              <a:rPr lang="en-US" altLang="zh-CN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1.3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万</a:t>
            </a:r>
            <a:endParaRPr lang="en-US" altLang="zh-CN" sz="1600" b="1" kern="0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楷体" panose="02010609060101010101" pitchFamily="49" charset="-122"/>
            </a:endParaRPr>
          </a:p>
        </p:txBody>
      </p:sp>
      <p:pic>
        <p:nvPicPr>
          <p:cNvPr id="13" name="图形 12"/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603662" y="1300284"/>
            <a:ext cx="342290" cy="342290"/>
          </a:xfrm>
          <a:prstGeom prst="rect">
            <a:avLst/>
          </a:prstGeom>
        </p:spPr>
      </p:pic>
      <p:pic>
        <p:nvPicPr>
          <p:cNvPr id="20" name="图形 19"/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628613" y="3472180"/>
            <a:ext cx="292387" cy="292387"/>
          </a:xfrm>
          <a:prstGeom prst="rect">
            <a:avLst/>
          </a:prstGeom>
        </p:spPr>
      </p:pic>
      <p:pic>
        <p:nvPicPr>
          <p:cNvPr id="30" name="图形 29"/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2615662" y="2359950"/>
            <a:ext cx="352839" cy="352839"/>
          </a:xfrm>
          <a:prstGeom prst="rect">
            <a:avLst/>
          </a:prstGeom>
        </p:spPr>
      </p:pic>
      <p:pic>
        <p:nvPicPr>
          <p:cNvPr id="32" name="图形 31"/>
          <p:cNvPicPr>
            <a:picLocks noChangeAspect="1"/>
          </p:cNvPicPr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2552192" y="5481152"/>
            <a:ext cx="438247" cy="465623"/>
          </a:xfrm>
          <a:prstGeom prst="rect">
            <a:avLst/>
          </a:prstGeom>
        </p:spPr>
      </p:pic>
      <p:sp>
        <p:nvSpPr>
          <p:cNvPr id="14" name="TextBox281"/>
          <p:cNvSpPr txBox="1"/>
          <p:nvPr/>
        </p:nvSpPr>
        <p:spPr>
          <a:xfrm>
            <a:off x="3393750" y="4575885"/>
            <a:ext cx="933801" cy="2872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eaLnBrk="0"/>
            <a:r>
              <a:rPr lang="en-US" altLang="zh-CN" sz="2800" b="1" kern="0" spc="50" baseline="8000" noProof="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</a:t>
            </a:r>
            <a:endParaRPr lang="en-US" altLang="zh-CN" sz="2800" b="1" kern="0" spc="50" baseline="8000" noProof="0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5" name="TextBox286"/>
          <p:cNvSpPr txBox="1"/>
          <p:nvPr/>
        </p:nvSpPr>
        <p:spPr>
          <a:xfrm>
            <a:off x="4532387" y="4509854"/>
            <a:ext cx="7951161" cy="310341"/>
          </a:xfrm>
          <a:prstGeom prst="rect">
            <a:avLst/>
          </a:prstGeom>
          <a:noFill/>
        </p:spPr>
        <p:txBody>
          <a:bodyPr wrap="square" lIns="0" tIns="63500" rIns="0" bIns="0" rtlCol="0">
            <a:spAutoFit/>
          </a:bodyPr>
          <a:lstStyle/>
          <a:p>
            <a:pPr marR="1142365" eaLnBrk="0">
              <a:spcBef>
                <a:spcPts val="440"/>
              </a:spcBef>
              <a:spcAft>
                <a:spcPts val="50"/>
              </a:spcAft>
            </a:pPr>
            <a:r>
              <a:rPr lang="zh-CN" altLang="en-US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不良事件发生率低且轻微，</a:t>
            </a:r>
            <a:r>
              <a:rPr lang="zh-CN" altLang="en-US" sz="1600" b="1" kern="0" spc="-15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无</a:t>
            </a:r>
            <a:r>
              <a:rPr lang="zh-CN" altLang="en-US" sz="1600" kern="0" spc="-15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楷体" panose="02010609060101010101" pitchFamily="49" charset="-122"/>
              </a:rPr>
              <a:t>血栓栓塞事件，注射频次降低，患者依从性高</a:t>
            </a:r>
            <a:endParaRPr lang="en-US" altLang="zh-CN" sz="1600" kern="0" spc="-15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楷体" panose="02010609060101010101" pitchFamily="49" charset="-122"/>
            </a:endParaRPr>
          </a:p>
        </p:txBody>
      </p:sp>
      <p:pic>
        <p:nvPicPr>
          <p:cNvPr id="16" name="图形 14"/>
          <p:cNvPicPr>
            <a:picLocks noChangeAspect="1"/>
          </p:cNvPicPr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593832" y="4484049"/>
            <a:ext cx="361950" cy="3619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/>
          <p:cNvGraphicFramePr/>
          <p:nvPr>
            <p:custDataLst>
              <p:tags r:id="rId1"/>
            </p:custDataLst>
          </p:nvPr>
        </p:nvGraphicFramePr>
        <p:xfrm>
          <a:off x="1587" y="2034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8255" imgH="8255" progId="TCLayout.ActiveDocument.1">
                  <p:embed/>
                </p:oleObj>
              </mc:Choice>
              <mc:Fallback>
                <p:oleObj name="think-cell 幻灯片" r:id="rId2" imgW="8255" imgH="8255" progId="TCLayout.ActiveDocument.1">
                  <p:embed/>
                  <p:pic>
                    <p:nvPicPr>
                      <p:cNvPr id="0" name="对象 2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7" y="2034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弧形 4"/>
          <p:cNvSpPr/>
          <p:nvPr/>
        </p:nvSpPr>
        <p:spPr>
          <a:xfrm>
            <a:off x="-2361209" y="705443"/>
            <a:ext cx="5447114" cy="5447114"/>
          </a:xfrm>
          <a:prstGeom prst="arc">
            <a:avLst>
              <a:gd name="adj1" fmla="val 17690998"/>
              <a:gd name="adj2" fmla="val 3801681"/>
            </a:avLst>
          </a:prstGeom>
          <a:ln>
            <a:gradFill>
              <a:gsLst>
                <a:gs pos="0">
                  <a:srgbClr val="122A70">
                    <a:alpha val="0"/>
                  </a:srgbClr>
                </a:gs>
                <a:gs pos="56000">
                  <a:srgbClr val="122A70"/>
                </a:gs>
                <a:gs pos="100000">
                  <a:srgbClr val="122A70">
                    <a:alpha val="0"/>
                  </a:srgb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文本框 43"/>
          <p:cNvSpPr txBox="1"/>
          <p:nvPr/>
        </p:nvSpPr>
        <p:spPr>
          <a:xfrm>
            <a:off x="1033663" y="2461716"/>
            <a:ext cx="977094" cy="1785056"/>
          </a:xfrm>
          <a:prstGeom prst="rect">
            <a:avLst/>
          </a:prstGeom>
          <a:noFill/>
        </p:spPr>
        <p:txBody>
          <a:bodyPr wrap="none" lIns="121872" tIns="60936" rIns="121872" bIns="60936" rtlCol="0">
            <a:spAutoFit/>
          </a:bodyPr>
          <a:lstStyle/>
          <a:p>
            <a:pPr defTabSz="914400">
              <a:defRPr/>
            </a:pPr>
            <a:r>
              <a:rPr lang="zh-CN" altLang="en-US" sz="5400" b="1" spc="300" dirty="0">
                <a:solidFill>
                  <a:srgbClr val="122A70"/>
                </a:solidFill>
                <a:effectLst>
                  <a:outerShdw blurRad="38100" dist="38100" dir="2700000" algn="tl">
                    <a:srgbClr val="3284F9">
                      <a:lumMod val="50000"/>
                      <a:alpha val="12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目</a:t>
            </a:r>
            <a:endParaRPr lang="en-US" altLang="zh-CN" sz="5400" b="1" spc="300" dirty="0">
              <a:solidFill>
                <a:srgbClr val="122A70"/>
              </a:solidFill>
              <a:effectLst>
                <a:outerShdw blurRad="38100" dist="38100" dir="2700000" algn="tl">
                  <a:srgbClr val="3284F9">
                    <a:lumMod val="50000"/>
                    <a:alpha val="12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defTabSz="914400">
              <a:defRPr/>
            </a:pPr>
            <a:r>
              <a:rPr lang="zh-CN" altLang="en-US" sz="5400" b="1" spc="300" dirty="0">
                <a:solidFill>
                  <a:srgbClr val="122A70"/>
                </a:solidFill>
                <a:effectLst>
                  <a:outerShdw blurRad="38100" dist="38100" dir="2700000" algn="tl">
                    <a:srgbClr val="3284F9">
                      <a:lumMod val="50000"/>
                      <a:alpha val="12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录</a:t>
            </a:r>
            <a:endParaRPr lang="zh-CN" altLang="en-US" sz="5400" b="1" spc="300" dirty="0">
              <a:solidFill>
                <a:srgbClr val="122A70"/>
              </a:solidFill>
              <a:effectLst>
                <a:outerShdw blurRad="38100" dist="38100" dir="2700000" algn="tl">
                  <a:srgbClr val="3284F9">
                    <a:lumMod val="50000"/>
                    <a:alpha val="12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0" name="组合 39"/>
          <p:cNvGrpSpPr/>
          <p:nvPr>
            <p:custDataLst>
              <p:tags r:id="rId4"/>
            </p:custDataLst>
          </p:nvPr>
        </p:nvGrpSpPr>
        <p:grpSpPr>
          <a:xfrm>
            <a:off x="1953256" y="990846"/>
            <a:ext cx="10067508" cy="4983287"/>
            <a:chOff x="1396649" y="990846"/>
            <a:chExt cx="10067508" cy="4983287"/>
          </a:xfrm>
        </p:grpSpPr>
        <p:sp>
          <p:nvSpPr>
            <p:cNvPr id="4" name="矩形: 圆角 1"/>
            <p:cNvSpPr/>
            <p:nvPr>
              <p:custDataLst>
                <p:tags r:id="rId5"/>
              </p:custDataLst>
            </p:nvPr>
          </p:nvSpPr>
          <p:spPr>
            <a:xfrm>
              <a:off x="1821618" y="998903"/>
              <a:ext cx="8747204" cy="70131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2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 flipH="1">
              <a:off x="1444853" y="1211103"/>
              <a:ext cx="138455" cy="138455"/>
            </a:xfrm>
            <a:prstGeom prst="ellipse">
              <a:avLst/>
            </a:prstGeom>
            <a:solidFill>
              <a:srgbClr val="122A70"/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accent1">
                  <a:lumMod val="75000"/>
                  <a:alpha val="3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  <p:sp>
          <p:nvSpPr>
            <p:cNvPr id="7" name="矩形: 圆角 5"/>
            <p:cNvSpPr/>
            <p:nvPr>
              <p:custDataLst>
                <p:tags r:id="rId6"/>
              </p:custDataLst>
            </p:nvPr>
          </p:nvSpPr>
          <p:spPr>
            <a:xfrm>
              <a:off x="2515786" y="2067119"/>
              <a:ext cx="8747204" cy="70131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2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: 圆角 6"/>
            <p:cNvSpPr/>
            <p:nvPr>
              <p:custDataLst>
                <p:tags r:id="rId7"/>
              </p:custDataLst>
            </p:nvPr>
          </p:nvSpPr>
          <p:spPr>
            <a:xfrm>
              <a:off x="2716953" y="3135335"/>
              <a:ext cx="8747204" cy="70131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2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: 圆角 7"/>
            <p:cNvSpPr/>
            <p:nvPr>
              <p:custDataLst>
                <p:tags r:id="rId8"/>
              </p:custDataLst>
            </p:nvPr>
          </p:nvSpPr>
          <p:spPr>
            <a:xfrm>
              <a:off x="2515786" y="4203551"/>
              <a:ext cx="8747204" cy="70131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2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: 圆角 8"/>
            <p:cNvSpPr/>
            <p:nvPr>
              <p:custDataLst>
                <p:tags r:id="rId9"/>
              </p:custDataLst>
            </p:nvPr>
          </p:nvSpPr>
          <p:spPr>
            <a:xfrm>
              <a:off x="1821618" y="5271766"/>
              <a:ext cx="8747204" cy="701310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20000"/>
                  </a:srgb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椭圆 10"/>
            <p:cNvSpPr/>
            <p:nvPr>
              <p:custDataLst>
                <p:tags r:id="rId10"/>
              </p:custDataLst>
            </p:nvPr>
          </p:nvSpPr>
          <p:spPr>
            <a:xfrm flipH="1">
              <a:off x="2243487" y="2323318"/>
              <a:ext cx="138455" cy="138455"/>
            </a:xfrm>
            <a:prstGeom prst="ellipse">
              <a:avLst/>
            </a:prstGeom>
            <a:solidFill>
              <a:srgbClr val="122A70"/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accent1">
                  <a:lumMod val="75000"/>
                  <a:alpha val="3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  <p:sp>
          <p:nvSpPr>
            <p:cNvPr id="12" name="椭圆 11"/>
            <p:cNvSpPr/>
            <p:nvPr>
              <p:custDataLst>
                <p:tags r:id="rId11"/>
              </p:custDataLst>
            </p:nvPr>
          </p:nvSpPr>
          <p:spPr>
            <a:xfrm flipH="1">
              <a:off x="2446558" y="3435533"/>
              <a:ext cx="138455" cy="138455"/>
            </a:xfrm>
            <a:prstGeom prst="ellipse">
              <a:avLst/>
            </a:prstGeom>
            <a:solidFill>
              <a:srgbClr val="122A70"/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accent1">
                  <a:lumMod val="75000"/>
                  <a:alpha val="3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  <p:sp>
          <p:nvSpPr>
            <p:cNvPr id="13" name="椭圆 12"/>
            <p:cNvSpPr/>
            <p:nvPr>
              <p:custDataLst>
                <p:tags r:id="rId12"/>
              </p:custDataLst>
            </p:nvPr>
          </p:nvSpPr>
          <p:spPr>
            <a:xfrm flipH="1">
              <a:off x="2198145" y="4466420"/>
              <a:ext cx="138455" cy="138455"/>
            </a:xfrm>
            <a:prstGeom prst="ellipse">
              <a:avLst/>
            </a:prstGeom>
            <a:solidFill>
              <a:srgbClr val="122A70"/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accent1">
                  <a:lumMod val="75000"/>
                  <a:alpha val="3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  <p:sp>
          <p:nvSpPr>
            <p:cNvPr id="14" name="椭圆 13"/>
            <p:cNvSpPr/>
            <p:nvPr/>
          </p:nvSpPr>
          <p:spPr>
            <a:xfrm flipH="1">
              <a:off x="1396649" y="5508442"/>
              <a:ext cx="138455" cy="138455"/>
            </a:xfrm>
            <a:prstGeom prst="ellipse">
              <a:avLst/>
            </a:prstGeom>
            <a:solidFill>
              <a:srgbClr val="122A70"/>
            </a:solidFill>
            <a:ln>
              <a:solidFill>
                <a:schemeClr val="bg1"/>
              </a:solidFill>
            </a:ln>
            <a:effectLst>
              <a:outerShdw blurRad="50800" dist="50800" dir="5400000" algn="ctr" rotWithShape="0">
                <a:schemeClr val="accent1">
                  <a:lumMod val="75000"/>
                  <a:alpha val="30000"/>
                </a:scheme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微软雅黑" panose="020B0503020204020204" pitchFamily="34" charset="-122"/>
              </a:endParaRPr>
            </a:p>
          </p:txBody>
        </p:sp>
        <p:grpSp>
          <p:nvGrpSpPr>
            <p:cNvPr id="17" name="组合 16"/>
            <p:cNvGrpSpPr/>
            <p:nvPr/>
          </p:nvGrpSpPr>
          <p:grpSpPr>
            <a:xfrm>
              <a:off x="1816313" y="990846"/>
              <a:ext cx="717425" cy="717425"/>
              <a:chOff x="334963" y="907391"/>
              <a:chExt cx="353915" cy="353915"/>
            </a:xfrm>
          </p:grpSpPr>
          <p:sp>
            <p:nvSpPr>
              <p:cNvPr id="15" name="椭圆 14"/>
              <p:cNvSpPr/>
              <p:nvPr>
                <p:custDataLst>
                  <p:tags r:id="rId13"/>
                </p:custDataLst>
              </p:nvPr>
            </p:nvSpPr>
            <p:spPr>
              <a:xfrm>
                <a:off x="334963" y="907391"/>
                <a:ext cx="353915" cy="353915"/>
              </a:xfrm>
              <a:prstGeom prst="ellipse">
                <a:avLst/>
              </a:prstGeom>
              <a:gradFill>
                <a:gsLst>
                  <a:gs pos="43000">
                    <a:srgbClr val="122C77">
                      <a:alpha val="0"/>
                    </a:srgbClr>
                  </a:gs>
                  <a:gs pos="100000">
                    <a:srgbClr val="122C77">
                      <a:alpha val="20000"/>
                    </a:srgb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6" name="椭圆 15"/>
              <p:cNvSpPr/>
              <p:nvPr>
                <p:custDataLst>
                  <p:tags r:id="rId14"/>
                </p:custDataLst>
              </p:nvPr>
            </p:nvSpPr>
            <p:spPr>
              <a:xfrm>
                <a:off x="383224" y="955652"/>
                <a:ext cx="257393" cy="257393"/>
              </a:xfrm>
              <a:prstGeom prst="ellipse">
                <a:avLst/>
              </a:prstGeom>
              <a:solidFill>
                <a:srgbClr val="122C7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01</a:t>
                </a:r>
                <a:endParaRPr lang="zh-CN" altLang="en-US" sz="1100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24" name="文本框 23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608311" y="1124572"/>
              <a:ext cx="20313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sz="2400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药品基本信息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5" name="文本框 54"/>
            <p:cNvSpPr txBox="1"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310835" y="4322009"/>
              <a:ext cx="11079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sz="2400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安全性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9" name="文本框 78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3526741" y="3261851"/>
              <a:ext cx="11079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sz="2400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有效性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85" name="文本框 84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223108" y="2184623"/>
              <a:ext cx="11079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sz="2400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创新性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91" name="文本框 90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515785" y="5405489"/>
              <a:ext cx="110799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sz="2400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公平性</a:t>
              </a:r>
              <a:endParaRPr lang="zh-CN" altLang="en-US" sz="2200" b="1" dirty="0">
                <a:solidFill>
                  <a:srgbClr val="122A70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grpSp>
          <p:nvGrpSpPr>
            <p:cNvPr id="18" name="组合 17"/>
            <p:cNvGrpSpPr/>
            <p:nvPr/>
          </p:nvGrpSpPr>
          <p:grpSpPr>
            <a:xfrm>
              <a:off x="2505683" y="2041891"/>
              <a:ext cx="717425" cy="717425"/>
              <a:chOff x="334963" y="907391"/>
              <a:chExt cx="353915" cy="353915"/>
            </a:xfrm>
          </p:grpSpPr>
          <p:sp>
            <p:nvSpPr>
              <p:cNvPr id="19" name="椭圆 18"/>
              <p:cNvSpPr/>
              <p:nvPr>
                <p:custDataLst>
                  <p:tags r:id="rId20"/>
                </p:custDataLst>
              </p:nvPr>
            </p:nvSpPr>
            <p:spPr>
              <a:xfrm>
                <a:off x="334963" y="907391"/>
                <a:ext cx="353915" cy="353915"/>
              </a:xfrm>
              <a:prstGeom prst="ellipse">
                <a:avLst/>
              </a:prstGeom>
              <a:gradFill>
                <a:gsLst>
                  <a:gs pos="43000">
                    <a:srgbClr val="122C77">
                      <a:alpha val="0"/>
                    </a:srgbClr>
                  </a:gs>
                  <a:gs pos="100000">
                    <a:srgbClr val="122C77">
                      <a:alpha val="20000"/>
                    </a:srgb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椭圆 25"/>
              <p:cNvSpPr/>
              <p:nvPr>
                <p:custDataLst>
                  <p:tags r:id="rId21"/>
                </p:custDataLst>
              </p:nvPr>
            </p:nvSpPr>
            <p:spPr>
              <a:xfrm>
                <a:off x="383224" y="955652"/>
                <a:ext cx="257393" cy="257393"/>
              </a:xfrm>
              <a:prstGeom prst="ellipse">
                <a:avLst/>
              </a:prstGeom>
              <a:solidFill>
                <a:srgbClr val="122C7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02</a:t>
                </a:r>
                <a:endParaRPr lang="zh-CN" altLang="en-US" sz="1100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27" name="组合 26"/>
            <p:cNvGrpSpPr/>
            <p:nvPr/>
          </p:nvGrpSpPr>
          <p:grpSpPr>
            <a:xfrm>
              <a:off x="2716953" y="3118164"/>
              <a:ext cx="717425" cy="717425"/>
              <a:chOff x="334963" y="907391"/>
              <a:chExt cx="353915" cy="353915"/>
            </a:xfrm>
          </p:grpSpPr>
          <p:sp>
            <p:nvSpPr>
              <p:cNvPr id="28" name="椭圆 27"/>
              <p:cNvSpPr/>
              <p:nvPr>
                <p:custDataLst>
                  <p:tags r:id="rId22"/>
                </p:custDataLst>
              </p:nvPr>
            </p:nvSpPr>
            <p:spPr>
              <a:xfrm>
                <a:off x="334963" y="907391"/>
                <a:ext cx="353915" cy="353915"/>
              </a:xfrm>
              <a:prstGeom prst="ellipse">
                <a:avLst/>
              </a:prstGeom>
              <a:gradFill>
                <a:gsLst>
                  <a:gs pos="43000">
                    <a:srgbClr val="122C77">
                      <a:alpha val="0"/>
                    </a:srgbClr>
                  </a:gs>
                  <a:gs pos="100000">
                    <a:srgbClr val="122C77">
                      <a:alpha val="20000"/>
                    </a:srgb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椭圆 28"/>
              <p:cNvSpPr/>
              <p:nvPr>
                <p:custDataLst>
                  <p:tags r:id="rId23"/>
                </p:custDataLst>
              </p:nvPr>
            </p:nvSpPr>
            <p:spPr>
              <a:xfrm>
                <a:off x="383224" y="955652"/>
                <a:ext cx="257393" cy="257393"/>
              </a:xfrm>
              <a:prstGeom prst="ellipse">
                <a:avLst/>
              </a:prstGeom>
              <a:solidFill>
                <a:srgbClr val="122C7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03</a:t>
                </a:r>
                <a:endParaRPr lang="zh-CN" altLang="en-US" sz="1100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0" name="组合 29"/>
            <p:cNvGrpSpPr/>
            <p:nvPr/>
          </p:nvGrpSpPr>
          <p:grpSpPr>
            <a:xfrm>
              <a:off x="2505683" y="4187436"/>
              <a:ext cx="717425" cy="717425"/>
              <a:chOff x="334963" y="907391"/>
              <a:chExt cx="353915" cy="353915"/>
            </a:xfrm>
          </p:grpSpPr>
          <p:sp>
            <p:nvSpPr>
              <p:cNvPr id="31" name="椭圆 30"/>
              <p:cNvSpPr/>
              <p:nvPr>
                <p:custDataLst>
                  <p:tags r:id="rId24"/>
                </p:custDataLst>
              </p:nvPr>
            </p:nvSpPr>
            <p:spPr>
              <a:xfrm>
                <a:off x="334963" y="907391"/>
                <a:ext cx="353915" cy="353915"/>
              </a:xfrm>
              <a:prstGeom prst="ellipse">
                <a:avLst/>
              </a:prstGeom>
              <a:gradFill>
                <a:gsLst>
                  <a:gs pos="43000">
                    <a:srgbClr val="122C77">
                      <a:alpha val="0"/>
                    </a:srgbClr>
                  </a:gs>
                  <a:gs pos="100000">
                    <a:srgbClr val="122C77">
                      <a:alpha val="20000"/>
                    </a:srgb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椭圆 31"/>
              <p:cNvSpPr/>
              <p:nvPr>
                <p:custDataLst>
                  <p:tags r:id="rId25"/>
                </p:custDataLst>
              </p:nvPr>
            </p:nvSpPr>
            <p:spPr>
              <a:xfrm>
                <a:off x="383224" y="955652"/>
                <a:ext cx="257393" cy="257393"/>
              </a:xfrm>
              <a:prstGeom prst="ellipse">
                <a:avLst/>
              </a:prstGeom>
              <a:solidFill>
                <a:srgbClr val="122C7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04</a:t>
                </a:r>
                <a:endParaRPr lang="zh-CN" altLang="en-US" sz="1100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>
              <a:off x="1816313" y="5256708"/>
              <a:ext cx="717425" cy="717425"/>
              <a:chOff x="334963" y="907391"/>
              <a:chExt cx="353915" cy="353915"/>
            </a:xfrm>
          </p:grpSpPr>
          <p:sp>
            <p:nvSpPr>
              <p:cNvPr id="34" name="椭圆 33"/>
              <p:cNvSpPr/>
              <p:nvPr>
                <p:custDataLst>
                  <p:tags r:id="rId26"/>
                </p:custDataLst>
              </p:nvPr>
            </p:nvSpPr>
            <p:spPr>
              <a:xfrm>
                <a:off x="334963" y="907391"/>
                <a:ext cx="353915" cy="353915"/>
              </a:xfrm>
              <a:prstGeom prst="ellipse">
                <a:avLst/>
              </a:prstGeom>
              <a:gradFill>
                <a:gsLst>
                  <a:gs pos="43000">
                    <a:srgbClr val="122C77">
                      <a:alpha val="0"/>
                    </a:srgbClr>
                  </a:gs>
                  <a:gs pos="100000">
                    <a:srgbClr val="122C77">
                      <a:alpha val="20000"/>
                    </a:srgb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5" name="椭圆 34"/>
              <p:cNvSpPr/>
              <p:nvPr>
                <p:custDataLst>
                  <p:tags r:id="rId27"/>
                </p:custDataLst>
              </p:nvPr>
            </p:nvSpPr>
            <p:spPr>
              <a:xfrm>
                <a:off x="383224" y="955652"/>
                <a:ext cx="257393" cy="257393"/>
              </a:xfrm>
              <a:prstGeom prst="ellipse">
                <a:avLst/>
              </a:prstGeom>
              <a:solidFill>
                <a:srgbClr val="122C7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CN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05</a:t>
                </a:r>
                <a:endParaRPr lang="zh-CN" altLang="en-US" sz="1100" b="1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36" name="文本框 35"/>
            <p:cNvSpPr txBox="1"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580963" y="4368175"/>
              <a:ext cx="45961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不良事件发生率低且轻微，</a:t>
              </a:r>
              <a:r>
                <a:rPr lang="zh-CN" altLang="en-US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无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血栓栓塞事件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7" name="文本框 36"/>
            <p:cNvSpPr txBox="1"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4697181" y="3313867"/>
              <a:ext cx="449995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en-US" altLang="zh-CN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12h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有效止血率</a:t>
              </a:r>
              <a:r>
                <a:rPr lang="en-US" altLang="zh-CN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81.94%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，平均</a:t>
              </a:r>
              <a:r>
                <a:rPr lang="en-US" altLang="zh-CN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1.9</a:t>
              </a:r>
              <a:r>
                <a:rPr lang="zh-CN" altLang="en-US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次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注射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8" name="文本框 37"/>
            <p:cNvSpPr txBox="1"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4495898" y="2256189"/>
              <a:ext cx="630076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en-US" altLang="zh-CN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First</a:t>
              </a:r>
              <a:r>
                <a:rPr lang="en-US" altLang="zh-CN" sz="1800" b="1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 </a:t>
              </a:r>
              <a:r>
                <a:rPr lang="en-US" altLang="zh-CN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in class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，</a:t>
              </a:r>
              <a:r>
                <a:rPr lang="en-US" altLang="zh-CN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1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类创新药，</a:t>
              </a:r>
              <a:r>
                <a:rPr lang="zh-CN" altLang="en-US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突破性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疗法，</a:t>
              </a:r>
              <a:r>
                <a:rPr lang="en-US" altLang="zh-CN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FDA</a:t>
              </a:r>
              <a:r>
                <a:rPr lang="zh-CN" altLang="en-US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孤儿药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认证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9" name="文本框 38"/>
            <p:cNvSpPr txBox="1"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3826158" y="5452996"/>
              <a:ext cx="457689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聚焦罕见病中的罕见病，患者数</a:t>
              </a:r>
              <a:r>
                <a:rPr lang="zh-CN" altLang="en-US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不足</a:t>
              </a:r>
              <a:r>
                <a:rPr lang="en-US" altLang="zh-CN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1.3</a:t>
              </a:r>
              <a:r>
                <a:rPr lang="zh-CN" altLang="en-US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万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0" name="文本框 19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4673698" y="1173364"/>
              <a:ext cx="300595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微软雅黑" panose="020B0503020204020204" pitchFamily="34" charset="-122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000">
                  <a:solidFill>
                    <a:schemeClr val="accent2"/>
                  </a:solidFill>
                  <a:latin typeface="Arial" panose="020B0604020202020204" pitchFamily="34" charset="0"/>
                  <a:ea typeface="仿宋_GB2312" pitchFamily="1" charset="-122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r>
                <a:rPr lang="zh-CN" altLang="en-US" b="1" dirty="0">
                  <a:solidFill>
                    <a:srgbClr val="122A70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全新</a:t>
              </a:r>
              <a:r>
                <a:rPr lang="zh-CN" altLang="en-US" sz="1800" dirty="0">
                  <a:solidFill>
                    <a:schemeClr val="tx1"/>
                  </a:solidFill>
                  <a:latin typeface="微软雅黑" panose="020B0503020204020204" pitchFamily="34" charset="-122"/>
                  <a:cs typeface="+mn-ea"/>
                  <a:sym typeface="+mn-lt"/>
                </a:rPr>
                <a:t>机制带来新的治疗选择</a:t>
              </a:r>
              <a:endParaRPr lang="zh-CN" altLang="en-US" sz="1800" dirty="0">
                <a:solidFill>
                  <a:schemeClr val="tx1"/>
                </a:solidFill>
                <a:latin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pic>
        <p:nvPicPr>
          <p:cNvPr id="21" name="图片 20" descr="贝捷泰"/>
          <p:cNvPicPr>
            <a:picLocks noChangeAspect="1"/>
          </p:cNvPicPr>
          <p:nvPr userDrawn="1"/>
        </p:nvPicPr>
        <p:blipFill>
          <a:blip r:embed="rId33"/>
          <a:stretch>
            <a:fillRect/>
          </a:stretch>
        </p:blipFill>
        <p:spPr>
          <a:xfrm>
            <a:off x="10182225" y="296545"/>
            <a:ext cx="1755775" cy="26606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think-cell data - do not delete" hidden="1"/>
          <p:cNvGraphicFramePr/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11430" imgH="11430" progId="TCLayout.ActiveDocument.1">
                  <p:embed/>
                </p:oleObj>
              </mc:Choice>
              <mc:Fallback>
                <p:oleObj name="think-cell 幻灯片" r:id="rId2" imgW="11430" imgH="11430" progId="TCLayout.ActiveDocument.1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7"/>
          <p:cNvSpPr txBox="1"/>
          <p:nvPr/>
        </p:nvSpPr>
        <p:spPr>
          <a:xfrm>
            <a:off x="243415" y="147773"/>
            <a:ext cx="4320413" cy="525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基本信息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-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全球首创且机制全新</a:t>
            </a: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0565" y="6450496"/>
            <a:ext cx="3877930" cy="198755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r>
              <a:rPr lang="zh-CN" altLang="en-US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安启新说明书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矩形: 圆顶角 53"/>
          <p:cNvSpPr/>
          <p:nvPr/>
        </p:nvSpPr>
        <p:spPr>
          <a:xfrm rot="5400000">
            <a:off x="8708575" y="-1746389"/>
            <a:ext cx="518795" cy="5777507"/>
          </a:xfrm>
          <a:prstGeom prst="round2SameRect">
            <a:avLst>
              <a:gd name="adj1" fmla="val 1205"/>
              <a:gd name="adj2" fmla="val 654"/>
            </a:avLst>
          </a:prstGeom>
          <a:solidFill>
            <a:srgbClr val="FFFFFF"/>
          </a:solidFill>
          <a:ln w="6350" cap="flat" cmpd="sng" algn="ctr">
            <a:solidFill>
              <a:srgbClr val="1A2CB1">
                <a:alpha val="32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思源黑体 CN Regular" panose="020B0500000000000000" charset="-122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617083" y="979805"/>
            <a:ext cx="26693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注射用重组人凝血因子</a:t>
            </a:r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Ⅶa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N01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6" name="矩形: 圆顶角 25"/>
          <p:cNvSpPr/>
          <p:nvPr/>
        </p:nvSpPr>
        <p:spPr>
          <a:xfrm rot="5400000">
            <a:off x="6638235" y="986423"/>
            <a:ext cx="4660097" cy="5778131"/>
          </a:xfrm>
          <a:prstGeom prst="round2SameRect">
            <a:avLst>
              <a:gd name="adj1" fmla="val 1205"/>
              <a:gd name="adj2" fmla="val 654"/>
            </a:avLst>
          </a:prstGeom>
          <a:solidFill>
            <a:srgbClr val="FFFFFF"/>
          </a:solidFill>
          <a:ln w="6350" cap="flat" cmpd="sng" algn="ctr">
            <a:solidFill>
              <a:srgbClr val="1A2CB1">
                <a:alpha val="32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思源黑体 CN Regular" panose="020B0500000000000000" charset="-122"/>
            </a:endParaRPr>
          </a:p>
        </p:txBody>
      </p:sp>
      <p:grpSp>
        <p:nvGrpSpPr>
          <p:cNvPr id="55" name="组合 54"/>
          <p:cNvGrpSpPr/>
          <p:nvPr/>
        </p:nvGrpSpPr>
        <p:grpSpPr>
          <a:xfrm>
            <a:off x="5997262" y="1687007"/>
            <a:ext cx="1708949" cy="402741"/>
            <a:chOff x="346292" y="4154677"/>
            <a:chExt cx="1741139" cy="402559"/>
          </a:xfrm>
        </p:grpSpPr>
        <p:sp>
          <p:nvSpPr>
            <p:cNvPr id="28" name="矩形: 圆顶角 27"/>
            <p:cNvSpPr/>
            <p:nvPr/>
          </p:nvSpPr>
          <p:spPr bwMode="auto">
            <a:xfrm rot="5400000" flipH="1">
              <a:off x="999995" y="3500974"/>
              <a:ext cx="342291" cy="1649697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122A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dirty="0">
                <a:solidFill>
                  <a:schemeClr val="lt1"/>
                </a:solidFill>
                <a:sym typeface="+mn-lt"/>
              </a:endParaRPr>
            </a:p>
          </p:txBody>
        </p:sp>
        <p:sp>
          <p:nvSpPr>
            <p:cNvPr id="29" name="直角三角形 28"/>
            <p:cNvSpPr/>
            <p:nvPr/>
          </p:nvSpPr>
          <p:spPr bwMode="auto">
            <a:xfrm flipH="1" flipV="1">
              <a:off x="346293" y="4496970"/>
              <a:ext cx="83161" cy="60266"/>
            </a:xfrm>
            <a:prstGeom prst="rtTriangl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477728" y="4157231"/>
              <a:ext cx="1609703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对比参照优势</a:t>
              </a:r>
              <a:endPara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6" name="组合 55"/>
          <p:cNvGrpSpPr/>
          <p:nvPr/>
        </p:nvGrpSpPr>
        <p:grpSpPr>
          <a:xfrm>
            <a:off x="5997262" y="975828"/>
            <a:ext cx="1619198" cy="388150"/>
            <a:chOff x="346290" y="4154675"/>
            <a:chExt cx="1649848" cy="388272"/>
          </a:xfrm>
        </p:grpSpPr>
        <p:sp>
          <p:nvSpPr>
            <p:cNvPr id="57" name="矩形: 圆顶角 56"/>
            <p:cNvSpPr/>
            <p:nvPr/>
          </p:nvSpPr>
          <p:spPr bwMode="auto">
            <a:xfrm rot="5400000" flipH="1">
              <a:off x="1000068" y="3500897"/>
              <a:ext cx="342291" cy="1649848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rgbClr val="122A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 dirty="0">
                <a:solidFill>
                  <a:schemeClr val="lt1"/>
                </a:solidFill>
                <a:sym typeface="+mn-lt"/>
              </a:endParaRPr>
            </a:p>
          </p:txBody>
        </p:sp>
        <p:sp>
          <p:nvSpPr>
            <p:cNvPr id="58" name="直角三角形 57"/>
            <p:cNvSpPr/>
            <p:nvPr/>
          </p:nvSpPr>
          <p:spPr bwMode="auto">
            <a:xfrm flipH="1" flipV="1">
              <a:off x="346292" y="4497228"/>
              <a:ext cx="83161" cy="45719"/>
            </a:xfrm>
            <a:prstGeom prst="rtTriangle">
              <a:avLst/>
            </a:prstGeom>
            <a:solidFill>
              <a:schemeClr val="tx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483377" y="4157229"/>
              <a:ext cx="1340491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参照品选择</a:t>
              </a:r>
              <a:endPara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300571" y="889236"/>
            <a:ext cx="5624808" cy="5322042"/>
            <a:chOff x="300571" y="889236"/>
            <a:chExt cx="5624808" cy="5322042"/>
          </a:xfrm>
        </p:grpSpPr>
        <p:grpSp>
          <p:nvGrpSpPr>
            <p:cNvPr id="11" name="组合 10"/>
            <p:cNvGrpSpPr/>
            <p:nvPr/>
          </p:nvGrpSpPr>
          <p:grpSpPr>
            <a:xfrm>
              <a:off x="300571" y="2967454"/>
              <a:ext cx="5624808" cy="397787"/>
              <a:chOff x="300571" y="3060766"/>
              <a:chExt cx="5624808" cy="397787"/>
            </a:xfrm>
          </p:grpSpPr>
          <p:sp>
            <p:nvSpPr>
              <p:cNvPr id="48" name="矩形: 圆顶角 47"/>
              <p:cNvSpPr/>
              <p:nvPr/>
            </p:nvSpPr>
            <p:spPr>
              <a:xfrm rot="5400000">
                <a:off x="2928107" y="461281"/>
                <a:ext cx="397787" cy="5596757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14" name="文本框 13"/>
              <p:cNvSpPr txBox="1"/>
              <p:nvPr/>
            </p:nvSpPr>
            <p:spPr>
              <a:xfrm>
                <a:off x="300571" y="3121161"/>
                <a:ext cx="2024913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注册规格：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5U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（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0.15</a:t>
                </a:r>
                <a:r>
                  <a:rPr lang="el-GR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μ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g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）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/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瓶</a:t>
                </a:r>
                <a:endPara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7" name="组合 6"/>
            <p:cNvGrpSpPr/>
            <p:nvPr/>
          </p:nvGrpSpPr>
          <p:grpSpPr>
            <a:xfrm>
              <a:off x="328413" y="3487009"/>
              <a:ext cx="5596759" cy="646045"/>
              <a:chOff x="328413" y="3617926"/>
              <a:chExt cx="5596759" cy="646045"/>
            </a:xfrm>
          </p:grpSpPr>
          <p:sp>
            <p:nvSpPr>
              <p:cNvPr id="49" name="矩形: 圆顶角 48"/>
              <p:cNvSpPr/>
              <p:nvPr/>
            </p:nvSpPr>
            <p:spPr>
              <a:xfrm rot="5400000">
                <a:off x="2803770" y="1142569"/>
                <a:ext cx="646045" cy="5596759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15" name="文本框 14"/>
              <p:cNvSpPr txBox="1"/>
              <p:nvPr/>
            </p:nvSpPr>
            <p:spPr>
              <a:xfrm>
                <a:off x="328415" y="3682576"/>
                <a:ext cx="5431036" cy="4814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适应症：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本品适用于凝血因子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VIII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或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IX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的抑制物＞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5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个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Bethesda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单位（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BU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）的先天性血友病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或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B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成人患者的出血治疗</a:t>
                </a:r>
                <a:endPara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3" name="组合 12"/>
            <p:cNvGrpSpPr/>
            <p:nvPr/>
          </p:nvGrpSpPr>
          <p:grpSpPr>
            <a:xfrm>
              <a:off x="325211" y="4774377"/>
              <a:ext cx="5596759" cy="397787"/>
              <a:chOff x="325211" y="4729037"/>
              <a:chExt cx="5596759" cy="397787"/>
            </a:xfrm>
          </p:grpSpPr>
          <p:sp>
            <p:nvSpPr>
              <p:cNvPr id="25" name="矩形: 圆顶角 24"/>
              <p:cNvSpPr/>
              <p:nvPr/>
            </p:nvSpPr>
            <p:spPr>
              <a:xfrm rot="5400000">
                <a:off x="2924697" y="2129551"/>
                <a:ext cx="397787" cy="5596759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17" name="文本框 16"/>
              <p:cNvSpPr txBox="1"/>
              <p:nvPr/>
            </p:nvSpPr>
            <p:spPr>
              <a:xfrm>
                <a:off x="325813" y="4789431"/>
                <a:ext cx="201850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申报目录类别：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基本医保目录</a:t>
                </a:r>
                <a:endPara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6" name="组合 15"/>
            <p:cNvGrpSpPr/>
            <p:nvPr/>
          </p:nvGrpSpPr>
          <p:grpSpPr>
            <a:xfrm>
              <a:off x="323610" y="5293932"/>
              <a:ext cx="5596759" cy="397787"/>
              <a:chOff x="323610" y="5266981"/>
              <a:chExt cx="5596759" cy="397787"/>
            </a:xfrm>
          </p:grpSpPr>
          <p:sp>
            <p:nvSpPr>
              <p:cNvPr id="31" name="矩形: 圆顶角 30"/>
              <p:cNvSpPr/>
              <p:nvPr/>
            </p:nvSpPr>
            <p:spPr>
              <a:xfrm rot="5400000">
                <a:off x="2923096" y="2667495"/>
                <a:ext cx="397787" cy="5596759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18" name="文本框 17"/>
              <p:cNvSpPr txBox="1"/>
              <p:nvPr/>
            </p:nvSpPr>
            <p:spPr>
              <a:xfrm>
                <a:off x="325813" y="5327375"/>
                <a:ext cx="265970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中国大陆首次上市时间：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2026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年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6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月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3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日</a:t>
                </a:r>
                <a:endPara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endParaRPr>
              </a:p>
            </p:txBody>
          </p:sp>
        </p:grpSp>
        <p:grpSp>
          <p:nvGrpSpPr>
            <p:cNvPr id="35" name="组合 34"/>
            <p:cNvGrpSpPr/>
            <p:nvPr/>
          </p:nvGrpSpPr>
          <p:grpSpPr>
            <a:xfrm>
              <a:off x="300571" y="2447899"/>
              <a:ext cx="5624807" cy="397787"/>
              <a:chOff x="300571" y="2514255"/>
              <a:chExt cx="5624807" cy="397787"/>
            </a:xfrm>
          </p:grpSpPr>
          <p:sp>
            <p:nvSpPr>
              <p:cNvPr id="47" name="矩形: 圆顶角 46"/>
              <p:cNvSpPr/>
              <p:nvPr/>
            </p:nvSpPr>
            <p:spPr>
              <a:xfrm rot="5400000">
                <a:off x="2928106" y="-85230"/>
                <a:ext cx="397787" cy="5596757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19" name="文本框 18"/>
              <p:cNvSpPr txBox="1"/>
              <p:nvPr/>
            </p:nvSpPr>
            <p:spPr>
              <a:xfrm>
                <a:off x="300571" y="2582344"/>
                <a:ext cx="258756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CDE</a:t>
                </a:r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审评：</a:t>
                </a:r>
                <a:r>
                  <a:rPr lang="zh-CN" altLang="en-US" sz="11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纳入优先审评，突破性疗法</a:t>
                </a:r>
                <a:endParaRPr lang="zh-CN" altLang="en-US" sz="11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34" name="组合 33"/>
            <p:cNvGrpSpPr/>
            <p:nvPr/>
          </p:nvGrpSpPr>
          <p:grpSpPr>
            <a:xfrm>
              <a:off x="322009" y="5813491"/>
              <a:ext cx="5596759" cy="397787"/>
              <a:chOff x="322009" y="5813491"/>
              <a:chExt cx="5596759" cy="397787"/>
            </a:xfrm>
          </p:grpSpPr>
          <p:sp>
            <p:nvSpPr>
              <p:cNvPr id="32" name="矩形: 圆顶角 31"/>
              <p:cNvSpPr/>
              <p:nvPr/>
            </p:nvSpPr>
            <p:spPr>
              <a:xfrm rot="5400000">
                <a:off x="2921495" y="3214005"/>
                <a:ext cx="397787" cy="5596759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20" name="文本框 19"/>
              <p:cNvSpPr txBox="1"/>
              <p:nvPr/>
            </p:nvSpPr>
            <p:spPr>
              <a:xfrm>
                <a:off x="325813" y="5873885"/>
                <a:ext cx="328808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中国同通用名药品上市情况：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无，全球首个且唯一</a:t>
                </a:r>
                <a:endPara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300571" y="1928344"/>
              <a:ext cx="5624806" cy="397787"/>
              <a:chOff x="300571" y="1967745"/>
              <a:chExt cx="5624806" cy="397787"/>
            </a:xfrm>
          </p:grpSpPr>
          <p:sp>
            <p:nvSpPr>
              <p:cNvPr id="46" name="矩形: 圆顶角 45"/>
              <p:cNvSpPr/>
              <p:nvPr/>
            </p:nvSpPr>
            <p:spPr>
              <a:xfrm rot="5400000">
                <a:off x="2928105" y="-631740"/>
                <a:ext cx="397787" cy="5596757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21" name="文本框 20"/>
              <p:cNvSpPr txBox="1"/>
              <p:nvPr/>
            </p:nvSpPr>
            <p:spPr>
              <a:xfrm>
                <a:off x="300571" y="2035834"/>
                <a:ext cx="324319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注册分类：</a:t>
                </a:r>
                <a:r>
                  <a:rPr lang="zh-CN" altLang="en-US" sz="11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治疗用生物制品</a:t>
                </a:r>
                <a:r>
                  <a:rPr lang="en-US" altLang="zh-CN" sz="11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1</a:t>
                </a:r>
                <a:r>
                  <a:rPr lang="zh-CN" altLang="en-US" sz="11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类</a:t>
                </a:r>
                <a:r>
                  <a:rPr lang="zh-CN" altLang="en-US" sz="11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（</a:t>
                </a:r>
                <a:r>
                  <a:rPr lang="en-US" altLang="zh-CN" sz="11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First in class</a:t>
                </a:r>
                <a:r>
                  <a:rPr lang="zh-CN" altLang="en-US" sz="11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）</a:t>
                </a:r>
                <a:endParaRPr lang="zh-CN" altLang="en-US" sz="11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endParaRPr>
              </a:p>
            </p:txBody>
          </p:sp>
        </p:grpSp>
        <p:grpSp>
          <p:nvGrpSpPr>
            <p:cNvPr id="8" name="组合 7"/>
            <p:cNvGrpSpPr/>
            <p:nvPr/>
          </p:nvGrpSpPr>
          <p:grpSpPr>
            <a:xfrm>
              <a:off x="300571" y="889236"/>
              <a:ext cx="5624804" cy="397785"/>
              <a:chOff x="300571" y="874727"/>
              <a:chExt cx="5624804" cy="397785"/>
            </a:xfrm>
          </p:grpSpPr>
          <p:sp>
            <p:nvSpPr>
              <p:cNvPr id="43" name="矩形: 圆顶角 42"/>
              <p:cNvSpPr/>
              <p:nvPr/>
            </p:nvSpPr>
            <p:spPr>
              <a:xfrm rot="5400000">
                <a:off x="2928104" y="-1724759"/>
                <a:ext cx="397785" cy="5596757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22" name="文本框 21"/>
              <p:cNvSpPr txBox="1"/>
              <p:nvPr/>
            </p:nvSpPr>
            <p:spPr>
              <a:xfrm>
                <a:off x="300571" y="935121"/>
                <a:ext cx="1830950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通用名：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注射用波米泰酶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α</a:t>
                </a:r>
                <a:endParaRPr lang="en-US" altLang="zh-CN" sz="11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300571" y="1408789"/>
              <a:ext cx="5624805" cy="397787"/>
              <a:chOff x="300571" y="1421235"/>
              <a:chExt cx="5624805" cy="397787"/>
            </a:xfrm>
          </p:grpSpPr>
          <p:sp>
            <p:nvSpPr>
              <p:cNvPr id="45" name="矩形: 圆顶角 44"/>
              <p:cNvSpPr/>
              <p:nvPr/>
            </p:nvSpPr>
            <p:spPr>
              <a:xfrm rot="5400000">
                <a:off x="2928104" y="-1178250"/>
                <a:ext cx="397787" cy="5596757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33" name="文本框 32"/>
              <p:cNvSpPr txBox="1"/>
              <p:nvPr/>
            </p:nvSpPr>
            <p:spPr>
              <a:xfrm>
                <a:off x="300571" y="1481630"/>
                <a:ext cx="1306768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商品名：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博佳凝</a:t>
                </a:r>
                <a:r>
                  <a:rPr lang="en-US" altLang="zh-CN" sz="1100" baseline="30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®</a:t>
                </a:r>
                <a:endParaRPr lang="en-US" altLang="zh-CN" sz="1100" baseline="300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12" name="组合 11"/>
            <p:cNvGrpSpPr/>
            <p:nvPr/>
          </p:nvGrpSpPr>
          <p:grpSpPr>
            <a:xfrm>
              <a:off x="325813" y="4254822"/>
              <a:ext cx="5597758" cy="397787"/>
              <a:chOff x="325813" y="4173960"/>
              <a:chExt cx="5597758" cy="397787"/>
            </a:xfrm>
          </p:grpSpPr>
          <p:sp>
            <p:nvSpPr>
              <p:cNvPr id="23" name="矩形: 圆顶角 22"/>
              <p:cNvSpPr/>
              <p:nvPr/>
            </p:nvSpPr>
            <p:spPr>
              <a:xfrm rot="5400000">
                <a:off x="2926298" y="1574474"/>
                <a:ext cx="397787" cy="5596759"/>
              </a:xfrm>
              <a:prstGeom prst="round2SameRect">
                <a:avLst>
                  <a:gd name="adj1" fmla="val 1205"/>
                  <a:gd name="adj2" fmla="val 654"/>
                </a:avLst>
              </a:prstGeom>
              <a:solidFill>
                <a:srgbClr val="FFFFFF"/>
              </a:solidFill>
              <a:ln w="6350" cap="flat" cmpd="sng" algn="ctr">
                <a:solidFill>
                  <a:srgbClr val="1A2CB1">
                    <a:alpha val="32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Roboto"/>
                  <a:ea typeface="思源黑体 CN Regular" panose="020B0500000000000000" charset="-122"/>
                </a:endParaRPr>
              </a:p>
            </p:txBody>
          </p:sp>
          <p:sp>
            <p:nvSpPr>
              <p:cNvPr id="5" name="文本框 4"/>
              <p:cNvSpPr txBox="1"/>
              <p:nvPr/>
            </p:nvSpPr>
            <p:spPr>
              <a:xfrm>
                <a:off x="325813" y="4234354"/>
                <a:ext cx="370646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/>
                <a:r>
                  <a:rPr lang="zh-CN" altLang="en-US" sz="1100" b="1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用法用量：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0.10U/kg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，静脉注射，用药间隔建议为</a:t>
                </a:r>
                <a:r>
                  <a:rPr lang="en-US" altLang="zh-CN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4</a:t>
                </a:r>
                <a:r>
                  <a:rPr lang="zh-CN" altLang="en-US" sz="11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小时</a:t>
                </a:r>
                <a:endPara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endParaRPr>
              </a:p>
            </p:txBody>
          </p:sp>
        </p:grpSp>
      </p:grpSp>
      <p:grpSp>
        <p:nvGrpSpPr>
          <p:cNvPr id="92" name="组合 91"/>
          <p:cNvGrpSpPr/>
          <p:nvPr/>
        </p:nvGrpSpPr>
        <p:grpSpPr>
          <a:xfrm>
            <a:off x="6253213" y="2301342"/>
            <a:ext cx="5430140" cy="3653806"/>
            <a:chOff x="6253213" y="2208361"/>
            <a:chExt cx="5430140" cy="3653806"/>
          </a:xfrm>
        </p:grpSpPr>
        <p:cxnSp>
          <p:nvCxnSpPr>
            <p:cNvPr id="53" name="直接连接符 52"/>
            <p:cNvCxnSpPr>
              <a:stCxn id="60" idx="4"/>
              <a:endCxn id="86" idx="0"/>
            </p:cNvCxnSpPr>
            <p:nvPr/>
          </p:nvCxnSpPr>
          <p:spPr>
            <a:xfrm>
              <a:off x="7853021" y="2525219"/>
              <a:ext cx="0" cy="3020089"/>
            </a:xfrm>
            <a:prstGeom prst="line">
              <a:avLst/>
            </a:prstGeom>
            <a:ln>
              <a:solidFill>
                <a:srgbClr val="122A7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4" name="组合 63"/>
            <p:cNvGrpSpPr/>
            <p:nvPr/>
          </p:nvGrpSpPr>
          <p:grpSpPr>
            <a:xfrm>
              <a:off x="6253213" y="2208361"/>
              <a:ext cx="5430140" cy="549061"/>
              <a:chOff x="6257265" y="2124254"/>
              <a:chExt cx="5430140" cy="549061"/>
            </a:xfrm>
          </p:grpSpPr>
          <p:grpSp>
            <p:nvGrpSpPr>
              <p:cNvPr id="40" name="组合 39"/>
              <p:cNvGrpSpPr/>
              <p:nvPr/>
            </p:nvGrpSpPr>
            <p:grpSpPr>
              <a:xfrm>
                <a:off x="6257265" y="2230003"/>
                <a:ext cx="1427207" cy="337563"/>
                <a:chOff x="6481508" y="2770552"/>
                <a:chExt cx="1427207" cy="337563"/>
              </a:xfrm>
            </p:grpSpPr>
            <p:sp>
              <p:nvSpPr>
                <p:cNvPr id="38" name="矩形: 圆角 37"/>
                <p:cNvSpPr/>
                <p:nvPr/>
              </p:nvSpPr>
              <p:spPr>
                <a:xfrm>
                  <a:off x="6481508" y="2770552"/>
                  <a:ext cx="1427207" cy="337563"/>
                </a:xfrm>
                <a:prstGeom prst="roundRect">
                  <a:avLst>
                    <a:gd name="adj" fmla="val 50000"/>
                  </a:avLst>
                </a:prstGeom>
                <a:noFill/>
                <a:ln>
                  <a:solidFill>
                    <a:srgbClr val="D70D67">
                      <a:alpha val="50000"/>
                    </a:srgb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9" name="文本框 38"/>
                <p:cNvSpPr txBox="1"/>
                <p:nvPr/>
              </p:nvSpPr>
              <p:spPr>
                <a:xfrm>
                  <a:off x="6743706" y="2785445"/>
                  <a:ext cx="902811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zh-CN" altLang="en-US" sz="1400" b="1" dirty="0">
                      <a:solidFill>
                        <a:srgbClr val="CF166A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全新机制</a:t>
                  </a:r>
                  <a:endParaRPr lang="zh-CN" altLang="en-US" sz="14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60" name="椭圆 59"/>
              <p:cNvSpPr/>
              <p:nvPr/>
            </p:nvSpPr>
            <p:spPr>
              <a:xfrm>
                <a:off x="7814743" y="2356456"/>
                <a:ext cx="84660" cy="84656"/>
              </a:xfrm>
              <a:prstGeom prst="ellipse">
                <a:avLst/>
              </a:prstGeom>
              <a:solidFill>
                <a:srgbClr val="122A70"/>
              </a:solidFill>
              <a:ln w="6350">
                <a:solidFill>
                  <a:schemeClr val="bg1"/>
                </a:solidFill>
              </a:ln>
              <a:effectLst>
                <a:outerShdw blurRad="63500" algn="ctr" rotWithShape="0">
                  <a:srgbClr val="122A7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/>
              </a:p>
            </p:txBody>
          </p:sp>
          <p:sp>
            <p:nvSpPr>
              <p:cNvPr id="62" name="文本框 61"/>
              <p:cNvSpPr txBox="1"/>
              <p:nvPr/>
            </p:nvSpPr>
            <p:spPr>
              <a:xfrm>
                <a:off x="8029674" y="2124254"/>
                <a:ext cx="3657731" cy="549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zh-CN" altLang="en-US" sz="12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直接激活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凝血因子</a:t>
                </a:r>
                <a:r>
                  <a:rPr lang="en-US" altLang="zh-CN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X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，不影响机体抗凝系统，提供了与注射用重组人凝血因子</a:t>
                </a:r>
                <a:r>
                  <a:rPr lang="en-US" altLang="zh-CN" sz="1200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VIIa</a:t>
                </a:r>
                <a:r>
                  <a:rPr lang="en-US" altLang="zh-CN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N01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完全不同的靶点。</a:t>
                </a:r>
                <a:endPara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72" name="组合 71"/>
            <p:cNvGrpSpPr/>
            <p:nvPr/>
          </p:nvGrpSpPr>
          <p:grpSpPr>
            <a:xfrm>
              <a:off x="6253213" y="3243276"/>
              <a:ext cx="5430140" cy="549061"/>
              <a:chOff x="6257265" y="2124254"/>
              <a:chExt cx="5430140" cy="549061"/>
            </a:xfrm>
          </p:grpSpPr>
          <p:grpSp>
            <p:nvGrpSpPr>
              <p:cNvPr id="73" name="组合 72"/>
              <p:cNvGrpSpPr/>
              <p:nvPr/>
            </p:nvGrpSpPr>
            <p:grpSpPr>
              <a:xfrm>
                <a:off x="6257265" y="2230003"/>
                <a:ext cx="1427207" cy="337563"/>
                <a:chOff x="6481508" y="2770552"/>
                <a:chExt cx="1427207" cy="337563"/>
              </a:xfrm>
            </p:grpSpPr>
            <p:sp>
              <p:nvSpPr>
                <p:cNvPr id="76" name="矩形: 圆角 75"/>
                <p:cNvSpPr/>
                <p:nvPr/>
              </p:nvSpPr>
              <p:spPr>
                <a:xfrm>
                  <a:off x="6481508" y="2770552"/>
                  <a:ext cx="1427207" cy="337563"/>
                </a:xfrm>
                <a:prstGeom prst="roundRect">
                  <a:avLst>
                    <a:gd name="adj" fmla="val 50000"/>
                  </a:avLst>
                </a:prstGeom>
                <a:noFill/>
                <a:ln>
                  <a:solidFill>
                    <a:srgbClr val="D70D67">
                      <a:alpha val="50000"/>
                    </a:srgb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7" name="文本框 76"/>
                <p:cNvSpPr txBox="1"/>
                <p:nvPr/>
              </p:nvSpPr>
              <p:spPr>
                <a:xfrm>
                  <a:off x="6564169" y="2785445"/>
                  <a:ext cx="1261885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zh-CN" altLang="en-US" sz="1400" b="1" dirty="0">
                      <a:solidFill>
                        <a:srgbClr val="CF166A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sym typeface="+mn-ea"/>
                    </a:rPr>
                    <a:t>极佳的安全性</a:t>
                  </a:r>
                  <a:endParaRPr lang="zh-CN" altLang="en-US" sz="14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74" name="椭圆 73"/>
              <p:cNvSpPr/>
              <p:nvPr/>
            </p:nvSpPr>
            <p:spPr>
              <a:xfrm>
                <a:off x="7814743" y="2356456"/>
                <a:ext cx="84660" cy="84656"/>
              </a:xfrm>
              <a:prstGeom prst="ellipse">
                <a:avLst/>
              </a:prstGeom>
              <a:solidFill>
                <a:srgbClr val="122A70"/>
              </a:solidFill>
              <a:ln w="6350">
                <a:solidFill>
                  <a:schemeClr val="bg1"/>
                </a:solidFill>
              </a:ln>
              <a:effectLst>
                <a:outerShdw blurRad="63500" algn="ctr" rotWithShape="0">
                  <a:srgbClr val="122A7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/>
              </a:p>
            </p:txBody>
          </p:sp>
          <p:sp>
            <p:nvSpPr>
              <p:cNvPr id="75" name="文本框 74"/>
              <p:cNvSpPr txBox="1"/>
              <p:nvPr/>
            </p:nvSpPr>
            <p:spPr>
              <a:xfrm>
                <a:off x="8029674" y="2124254"/>
                <a:ext cx="3657731" cy="549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zh-CN" altLang="en-US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所有临床试验中，注射用波米泰酶</a:t>
                </a:r>
                <a:r>
                  <a:rPr lang="en-US" altLang="zh-CN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α</a:t>
                </a:r>
                <a:r>
                  <a:rPr lang="zh-CN" altLang="en-US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未报告任何</a:t>
                </a:r>
                <a:r>
                  <a:rPr lang="en-US" altLang="zh-CN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3</a:t>
                </a:r>
                <a:r>
                  <a:rPr lang="zh-CN" altLang="en-US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级及以上不良反应，</a:t>
                </a:r>
                <a:r>
                  <a:rPr lang="zh-CN" altLang="en-US" sz="12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未发生血栓栓塞事件</a:t>
                </a:r>
                <a:r>
                  <a:rPr lang="zh-CN" altLang="en-US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。</a:t>
                </a:r>
                <a:endParaRPr lang="zh-CN" altLang="en-US" sz="1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endParaRPr>
              </a:p>
            </p:txBody>
          </p:sp>
        </p:grpSp>
        <p:grpSp>
          <p:nvGrpSpPr>
            <p:cNvPr id="78" name="组合 77"/>
            <p:cNvGrpSpPr/>
            <p:nvPr/>
          </p:nvGrpSpPr>
          <p:grpSpPr>
            <a:xfrm>
              <a:off x="6253213" y="4278191"/>
              <a:ext cx="5430140" cy="789127"/>
              <a:chOff x="6257265" y="2124254"/>
              <a:chExt cx="5430140" cy="789127"/>
            </a:xfrm>
          </p:grpSpPr>
          <p:grpSp>
            <p:nvGrpSpPr>
              <p:cNvPr id="79" name="组合 78"/>
              <p:cNvGrpSpPr/>
              <p:nvPr/>
            </p:nvGrpSpPr>
            <p:grpSpPr>
              <a:xfrm>
                <a:off x="6257265" y="2230003"/>
                <a:ext cx="1427207" cy="337563"/>
                <a:chOff x="6481508" y="2770552"/>
                <a:chExt cx="1427207" cy="337563"/>
              </a:xfrm>
            </p:grpSpPr>
            <p:sp>
              <p:nvSpPr>
                <p:cNvPr id="82" name="矩形: 圆角 81"/>
                <p:cNvSpPr/>
                <p:nvPr/>
              </p:nvSpPr>
              <p:spPr>
                <a:xfrm>
                  <a:off x="6481508" y="2770552"/>
                  <a:ext cx="1427207" cy="337563"/>
                </a:xfrm>
                <a:prstGeom prst="roundRect">
                  <a:avLst>
                    <a:gd name="adj" fmla="val 50000"/>
                  </a:avLst>
                </a:prstGeom>
                <a:noFill/>
                <a:ln>
                  <a:solidFill>
                    <a:srgbClr val="D70D67">
                      <a:alpha val="50000"/>
                    </a:srgb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3" name="文本框 82"/>
                <p:cNvSpPr txBox="1"/>
                <p:nvPr/>
              </p:nvSpPr>
              <p:spPr>
                <a:xfrm>
                  <a:off x="6653937" y="2785445"/>
                  <a:ext cx="1082349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zh-CN" altLang="en-US" sz="1400" b="1" dirty="0">
                      <a:solidFill>
                        <a:srgbClr val="CF166A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  <a:sym typeface="+mn-ea"/>
                    </a:rPr>
                    <a:t>更方便给药</a:t>
                  </a:r>
                  <a:endParaRPr lang="zh-CN" altLang="en-US" sz="14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80" name="椭圆 79"/>
              <p:cNvSpPr/>
              <p:nvPr/>
            </p:nvSpPr>
            <p:spPr>
              <a:xfrm>
                <a:off x="7814743" y="2356456"/>
                <a:ext cx="84660" cy="84656"/>
              </a:xfrm>
              <a:prstGeom prst="ellipse">
                <a:avLst/>
              </a:prstGeom>
              <a:solidFill>
                <a:srgbClr val="122A70"/>
              </a:solidFill>
              <a:ln w="6350">
                <a:solidFill>
                  <a:schemeClr val="bg1"/>
                </a:solidFill>
              </a:ln>
              <a:effectLst>
                <a:outerShdw blurRad="63500" algn="ctr" rotWithShape="0">
                  <a:srgbClr val="122A7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/>
              </a:p>
            </p:txBody>
          </p:sp>
          <p:sp>
            <p:nvSpPr>
              <p:cNvPr id="81" name="文本框 80"/>
              <p:cNvSpPr txBox="1"/>
              <p:nvPr/>
            </p:nvSpPr>
            <p:spPr>
              <a:xfrm>
                <a:off x="8029674" y="2124254"/>
                <a:ext cx="3657731" cy="7891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zh-CN" altLang="en-US" sz="1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注射用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波米泰酶</a:t>
                </a:r>
                <a:r>
                  <a:rPr lang="en-US" altLang="zh-CN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α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平均</a:t>
                </a:r>
                <a:r>
                  <a:rPr lang="en-US" altLang="zh-CN" sz="12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1.9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次即可有效止血，注射用重组人凝血因子</a:t>
                </a:r>
                <a:r>
                  <a:rPr lang="en-US" altLang="zh-CN" sz="1200" dirty="0" err="1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VIIa</a:t>
                </a:r>
                <a:r>
                  <a:rPr lang="en-US" altLang="zh-CN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 N01 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为</a:t>
                </a:r>
                <a:r>
                  <a:rPr lang="en-US" altLang="zh-CN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2.6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  <a:sym typeface="+mn-ea"/>
                  </a:rPr>
                  <a:t>次，减少患者注射创伤，增加依从性。</a:t>
                </a:r>
                <a:endParaRPr lang="zh-CN" altLang="en-US" sz="1200" b="1" dirty="0">
                  <a:solidFill>
                    <a:srgbClr val="D70D6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grpSp>
          <p:nvGrpSpPr>
            <p:cNvPr id="84" name="组合 83"/>
            <p:cNvGrpSpPr/>
            <p:nvPr/>
          </p:nvGrpSpPr>
          <p:grpSpPr>
            <a:xfrm>
              <a:off x="6253213" y="5313106"/>
              <a:ext cx="5430140" cy="549061"/>
              <a:chOff x="6257265" y="2124254"/>
              <a:chExt cx="5430140" cy="549061"/>
            </a:xfrm>
          </p:grpSpPr>
          <p:grpSp>
            <p:nvGrpSpPr>
              <p:cNvPr id="85" name="组合 84"/>
              <p:cNvGrpSpPr/>
              <p:nvPr/>
            </p:nvGrpSpPr>
            <p:grpSpPr>
              <a:xfrm>
                <a:off x="6257265" y="2230003"/>
                <a:ext cx="1427207" cy="337563"/>
                <a:chOff x="6481508" y="2770552"/>
                <a:chExt cx="1427207" cy="337563"/>
              </a:xfrm>
            </p:grpSpPr>
            <p:sp>
              <p:nvSpPr>
                <p:cNvPr id="88" name="矩形: 圆角 87"/>
                <p:cNvSpPr/>
                <p:nvPr/>
              </p:nvSpPr>
              <p:spPr>
                <a:xfrm>
                  <a:off x="6481508" y="2770552"/>
                  <a:ext cx="1427207" cy="337563"/>
                </a:xfrm>
                <a:prstGeom prst="roundRect">
                  <a:avLst>
                    <a:gd name="adj" fmla="val 50000"/>
                  </a:avLst>
                </a:prstGeom>
                <a:noFill/>
                <a:ln>
                  <a:solidFill>
                    <a:srgbClr val="D70D67">
                      <a:alpha val="50000"/>
                    </a:srgb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9" name="文本框 88"/>
                <p:cNvSpPr txBox="1"/>
                <p:nvPr/>
              </p:nvSpPr>
              <p:spPr>
                <a:xfrm>
                  <a:off x="6653937" y="2785445"/>
                  <a:ext cx="1082349" cy="30777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algn="ctr"/>
                  <a:r>
                    <a:rPr lang="zh-CN" altLang="en-US" sz="1400" b="1" dirty="0">
                      <a:solidFill>
                        <a:srgbClr val="CF166A"/>
                      </a:solidFill>
                      <a:latin typeface="微软雅黑" panose="020B0503020204020204" pitchFamily="34" charset="-122"/>
                      <a:ea typeface="微软雅黑" panose="020B0503020204020204" pitchFamily="34" charset="-122"/>
                    </a:rPr>
                    <a:t>更优的操作</a:t>
                  </a:r>
                  <a:endParaRPr lang="zh-CN" altLang="en-US" sz="14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sp>
            <p:nvSpPr>
              <p:cNvPr id="86" name="椭圆 85"/>
              <p:cNvSpPr/>
              <p:nvPr/>
            </p:nvSpPr>
            <p:spPr>
              <a:xfrm>
                <a:off x="7814743" y="2356456"/>
                <a:ext cx="84660" cy="84656"/>
              </a:xfrm>
              <a:prstGeom prst="ellipse">
                <a:avLst/>
              </a:prstGeom>
              <a:solidFill>
                <a:srgbClr val="122A70"/>
              </a:solidFill>
              <a:ln w="6350">
                <a:solidFill>
                  <a:schemeClr val="bg1"/>
                </a:solidFill>
              </a:ln>
              <a:effectLst>
                <a:outerShdw blurRad="63500" algn="ctr" rotWithShape="0">
                  <a:srgbClr val="122A70">
                    <a:alpha val="40000"/>
                  </a:srgbClr>
                </a:outerShd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sz="1600"/>
              </a:p>
            </p:txBody>
          </p:sp>
          <p:sp>
            <p:nvSpPr>
              <p:cNvPr id="87" name="文本框 86"/>
              <p:cNvSpPr txBox="1"/>
              <p:nvPr/>
            </p:nvSpPr>
            <p:spPr>
              <a:xfrm>
                <a:off x="8029674" y="2124254"/>
                <a:ext cx="3657731" cy="549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注射用重组人凝血因子</a:t>
                </a:r>
                <a:r>
                  <a:rPr lang="en-US" altLang="zh-CN" sz="1200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VIIa</a:t>
                </a:r>
                <a:r>
                  <a:rPr lang="en-US" altLang="zh-CN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N01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一次给药需要配药6支，本品只需2支，配药时间节省</a:t>
                </a:r>
                <a:r>
                  <a:rPr lang="en-US" altLang="zh-CN" sz="1200" b="1" dirty="0">
                    <a:solidFill>
                      <a:srgbClr val="CF166A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67%</a:t>
                </a:r>
                <a:r>
                  <a:rPr lang="zh-CN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。</a:t>
                </a:r>
                <a:endPara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/>
          <p:nvPr/>
        </p:nvSpPr>
        <p:spPr>
          <a:xfrm>
            <a:off x="233363" y="141213"/>
            <a:ext cx="7326630" cy="10502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基本信息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-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聚焦罕见病中罕见病，全新机制带来新选择</a:t>
            </a: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  <a:p>
            <a:pPr defTabSz="914400">
              <a:lnSpc>
                <a:spcPct val="130000"/>
              </a:lnSpc>
            </a:pP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54711" y="1759229"/>
            <a:ext cx="5327591" cy="4019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全球机制空白：伴抑制物血友病按需治疗</a:t>
            </a:r>
            <a:r>
              <a:rPr lang="en-US" altLang="zh-CN" sz="16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</a:t>
            </a:r>
            <a:r>
              <a:rPr lang="zh-CN" altLang="en-US" sz="16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年无全新靶点突破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未满足的临床需求：现有治疗药物均为间接激活凝血因子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，需大剂量全身给药，有效率仅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55%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，血栓栓塞风险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0.2%-4%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6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给药负担重：间接激活药物损耗大，单次出血需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3-5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次注射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7,8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，患者依从性差，致残风险高。</a:t>
            </a:r>
            <a:endParaRPr lang="en-US" altLang="zh-CN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注射用波米泰酶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α</a:t>
            </a:r>
            <a:r>
              <a:rPr lang="zh-CN" altLang="en-US" sz="16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全球首创直接激活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凝血因子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 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，带来全新高效安全便捷新选择。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9697" y="1759229"/>
            <a:ext cx="5322012" cy="5116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血友病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是一种罕见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染色体连锁隐性遗传性疾病，已被纳入我国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第一批罕见病目录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endParaRPr lang="en-US" altLang="zh-CN" sz="1600" baseline="30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lvl="1" indent="-285750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我国血友病患病率约为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2.73/10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万，男性患病率约为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5.5/10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万。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型血友病重型占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49.7%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，抑制物发生率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25%-30%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，轻中型占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50.3%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，抑制物发生率约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8%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；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型血友病整体抑制物发生率约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2.4%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2,3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，根据流行病学中国约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13000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血友病抑制物患者，实际登记数不足</a:t>
            </a:r>
            <a:r>
              <a:rPr lang="en-US" altLang="zh-CN" sz="1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4000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人；</a:t>
            </a:r>
            <a:endParaRPr lang="en-US" altLang="zh-CN" sz="1600" b="1" baseline="300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80000"/>
              </a:lnSpc>
              <a:buFont typeface="Wingdings" panose="05000000000000000000" pitchFamily="2" charset="2"/>
              <a:buChar char="Ø"/>
            </a:pP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抑制物是血友病患者治疗中</a:t>
            </a:r>
            <a:r>
              <a:rPr lang="zh-CN" altLang="en-US" sz="16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最严重，最棘手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的并发症，其死亡风险较不伴抑制物的患者高</a:t>
            </a:r>
            <a:r>
              <a:rPr lang="en-US" altLang="zh-CN" sz="16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sz="16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倍</a:t>
            </a:r>
            <a:r>
              <a:rPr lang="en-US" altLang="zh-CN" sz="1600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baseline="30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indent="-285750">
              <a:lnSpc>
                <a:spcPct val="180000"/>
              </a:lnSpc>
              <a:buFont typeface="Arial" panose="020B0604020202020204" pitchFamily="34" charset="0"/>
              <a:buChar char="•"/>
            </a:pP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: 圆角 4"/>
          <p:cNvSpPr/>
          <p:nvPr/>
        </p:nvSpPr>
        <p:spPr>
          <a:xfrm>
            <a:off x="334307" y="880831"/>
            <a:ext cx="5672794" cy="5427893"/>
          </a:xfrm>
          <a:prstGeom prst="roundRect">
            <a:avLst>
              <a:gd name="adj" fmla="val 2628"/>
            </a:avLst>
          </a:prstGeom>
          <a:noFill/>
          <a:ln>
            <a:solidFill>
              <a:srgbClr val="122A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/>
          <p:cNvSpPr/>
          <p:nvPr/>
        </p:nvSpPr>
        <p:spPr>
          <a:xfrm>
            <a:off x="6182491" y="880831"/>
            <a:ext cx="5672794" cy="5427893"/>
          </a:xfrm>
          <a:prstGeom prst="roundRect">
            <a:avLst>
              <a:gd name="adj" fmla="val 2628"/>
            </a:avLst>
          </a:prstGeom>
          <a:noFill/>
          <a:ln>
            <a:solidFill>
              <a:srgbClr val="122A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623669" y="879474"/>
            <a:ext cx="5208040" cy="726607"/>
            <a:chOff x="636068" y="1187576"/>
            <a:chExt cx="5208040" cy="523706"/>
          </a:xfrm>
        </p:grpSpPr>
        <p:grpSp>
          <p:nvGrpSpPr>
            <p:cNvPr id="13" name="组合 12"/>
            <p:cNvGrpSpPr/>
            <p:nvPr/>
          </p:nvGrpSpPr>
          <p:grpSpPr>
            <a:xfrm>
              <a:off x="636068" y="1187576"/>
              <a:ext cx="5208040" cy="523706"/>
              <a:chOff x="636068" y="1089026"/>
              <a:chExt cx="5208040" cy="574674"/>
            </a:xfrm>
          </p:grpSpPr>
          <p:sp>
            <p:nvSpPr>
              <p:cNvPr id="15" name="任意多边形: 形状 14"/>
              <p:cNvSpPr/>
              <p:nvPr/>
            </p:nvSpPr>
            <p:spPr bwMode="auto">
              <a:xfrm flipH="1">
                <a:off x="695327" y="1089026"/>
                <a:ext cx="5082804" cy="522847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solidFill>
                <a:srgbClr val="122A7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b="1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6" name="任意多边形: 形状 15"/>
              <p:cNvSpPr/>
              <p:nvPr/>
            </p:nvSpPr>
            <p:spPr bwMode="auto">
              <a:xfrm flipH="1">
                <a:off x="636068" y="1127970"/>
                <a:ext cx="5208040" cy="535730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noFill/>
              <a:ln w="6350" cap="flat">
                <a:gradFill>
                  <a:gsLst>
                    <a:gs pos="0">
                      <a:srgbClr val="122A70">
                        <a:alpha val="0"/>
                      </a:srgbClr>
                    </a:gs>
                    <a:gs pos="100000">
                      <a:srgbClr val="122A70"/>
                    </a:gs>
                  </a:gsLst>
                  <a:lin ang="5400000" scaled="1"/>
                </a:gradFill>
                <a:prstDash val="solid"/>
                <a:miter/>
              </a:ln>
            </p:spPr>
            <p:txBody>
              <a:bodyPr rot="0" spcFirstLastPara="0" vert="horz" wrap="square" lIns="121920" tIns="60960" rIns="121920" bIns="60960" numCol="1" spcCol="0" rtlCol="0" fromWordArt="0" anchor="ctr" anchorCtr="0" forceAA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9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4" name="文本框 66"/>
            <p:cNvSpPr txBox="1"/>
            <p:nvPr/>
          </p:nvSpPr>
          <p:spPr>
            <a:xfrm>
              <a:off x="1174892" y="1241146"/>
              <a:ext cx="4130988" cy="369332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zh-CN" altLang="en-US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罕见病中的罕见病</a:t>
              </a:r>
              <a:r>
                <a:rPr lang="en-US" altLang="zh-CN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-</a:t>
              </a:r>
              <a:r>
                <a:rPr lang="zh-CN" altLang="en-US" b="1" dirty="0">
                  <a:solidFill>
                    <a:prstClr val="white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伴抑制物血友病</a:t>
              </a:r>
              <a:endParaRPr lang="zh-CN" altLang="en-US" b="1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6414486" y="879474"/>
            <a:ext cx="5208040" cy="726607"/>
            <a:chOff x="636068" y="1187576"/>
            <a:chExt cx="5208040" cy="523706"/>
          </a:xfrm>
        </p:grpSpPr>
        <p:grpSp>
          <p:nvGrpSpPr>
            <p:cNvPr id="18" name="组合 17"/>
            <p:cNvGrpSpPr/>
            <p:nvPr/>
          </p:nvGrpSpPr>
          <p:grpSpPr>
            <a:xfrm>
              <a:off x="636068" y="1187576"/>
              <a:ext cx="5208040" cy="523706"/>
              <a:chOff x="636068" y="1089026"/>
              <a:chExt cx="5208040" cy="574674"/>
            </a:xfrm>
          </p:grpSpPr>
          <p:sp>
            <p:nvSpPr>
              <p:cNvPr id="20" name="任意多边形: 形状 19"/>
              <p:cNvSpPr/>
              <p:nvPr/>
            </p:nvSpPr>
            <p:spPr bwMode="auto">
              <a:xfrm flipH="1">
                <a:off x="695327" y="1089026"/>
                <a:ext cx="5082804" cy="522847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solidFill>
                <a:srgbClr val="122A7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b="1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21" name="任意多边形: 形状 20"/>
              <p:cNvSpPr/>
              <p:nvPr/>
            </p:nvSpPr>
            <p:spPr bwMode="auto">
              <a:xfrm flipH="1">
                <a:off x="636068" y="1127970"/>
                <a:ext cx="5208040" cy="535730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noFill/>
              <a:ln w="6350" cap="flat">
                <a:gradFill>
                  <a:gsLst>
                    <a:gs pos="0">
                      <a:srgbClr val="122A70">
                        <a:alpha val="0"/>
                      </a:srgbClr>
                    </a:gs>
                    <a:gs pos="100000">
                      <a:srgbClr val="122A70"/>
                    </a:gs>
                  </a:gsLst>
                  <a:lin ang="5400000" scaled="1"/>
                </a:gradFill>
                <a:prstDash val="solid"/>
                <a:miter/>
              </a:ln>
            </p:spPr>
            <p:txBody>
              <a:bodyPr rot="0" spcFirstLastPara="0" vert="horz" wrap="square" lIns="121920" tIns="60960" rIns="121920" bIns="60960" numCol="1" spcCol="0" rtlCol="0" fromWordArt="0" anchor="ctr" anchorCtr="0" forceAA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9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9" name="文本框 66"/>
            <p:cNvSpPr txBox="1"/>
            <p:nvPr/>
          </p:nvSpPr>
          <p:spPr>
            <a:xfrm>
              <a:off x="1174892" y="1293085"/>
              <a:ext cx="4130988" cy="265454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全新机制带来新选择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272098" y="6393473"/>
            <a:ext cx="11778591" cy="461665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中华血液学杂志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,2023,44(11): 881-889.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中国血友病诊治报告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2023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British Journal of Haematology, 2021, 192, 900–908                            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 </a:t>
            </a:r>
            <a:r>
              <a:rPr lang="en-US" altLang="zh-CN" sz="8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Thromb</a:t>
            </a: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8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Haemost</a:t>
            </a: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2015</a:t>
            </a:r>
            <a:r>
              <a:rPr lang="zh-CN" altLang="en-US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13(7):1217-25.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800" dirty="0" err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Haemophilia</a:t>
            </a: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2017</a:t>
            </a:r>
            <a:r>
              <a:rPr lang="zh-CN" altLang="en-US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8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23(6):832-843.</a:t>
            </a:r>
            <a:endParaRPr lang="en-US" altLang="zh-CN" sz="800" dirty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NovoSeven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RT </a:t>
            </a:r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Lable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(2020).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Haemophilia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2012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18(3):392-9.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Haemophilia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2010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16(3):487-94</a:t>
            </a:r>
            <a:endParaRPr lang="zh-CN" altLang="en-US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1" name="think-cell data - do not delete" hidden="1"/>
          <p:cNvGraphicFramePr/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11430" imgH="11430" progId="TCLayout.ActiveDocument.1">
                  <p:embed/>
                </p:oleObj>
              </mc:Choice>
              <mc:Fallback>
                <p:oleObj name="think-cell 幻灯片" r:id="rId2" imgW="11430" imgH="1143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矩形: 圆角 53"/>
          <p:cNvSpPr/>
          <p:nvPr/>
        </p:nvSpPr>
        <p:spPr>
          <a:xfrm>
            <a:off x="518160" y="3985302"/>
            <a:ext cx="3326820" cy="898833"/>
          </a:xfrm>
          <a:prstGeom prst="roundRect">
            <a:avLst/>
          </a:prstGeom>
          <a:noFill/>
          <a:ln w="9525">
            <a:solidFill>
              <a:srgbClr val="CF166A"/>
            </a:solidFill>
            <a:prstDash val="lgDashDot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2" name="矩形: 圆角 168"/>
          <p:cNvSpPr/>
          <p:nvPr/>
        </p:nvSpPr>
        <p:spPr>
          <a:xfrm>
            <a:off x="9728940" y="2061175"/>
            <a:ext cx="2038022" cy="2002360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122A70">
                  <a:alpha val="2000"/>
                </a:srgbClr>
              </a:gs>
              <a:gs pos="50000">
                <a:srgbClr val="122A70">
                  <a:alpha val="0"/>
                </a:srgbClr>
              </a:gs>
              <a:gs pos="100000">
                <a:srgbClr val="122A70">
                  <a:alpha val="2000"/>
                </a:srgbClr>
              </a:gs>
            </a:gsLst>
            <a:lin ang="5400000" scaled="1"/>
            <a:tileRect/>
          </a:gradFill>
          <a:ln w="12700" cap="flat">
            <a:gradFill flip="none" rotWithShape="1">
              <a:gsLst>
                <a:gs pos="0">
                  <a:srgbClr val="122A70">
                    <a:alpha val="50000"/>
                  </a:srgbClr>
                </a:gs>
                <a:gs pos="89000">
                  <a:srgbClr val="122A70">
                    <a:alpha val="0"/>
                  </a:srgbClr>
                </a:gs>
                <a:gs pos="17000">
                  <a:srgbClr val="122A70">
                    <a:alpha val="0"/>
                  </a:srgbClr>
                </a:gs>
                <a:gs pos="100000">
                  <a:srgbClr val="122A70">
                    <a:alpha val="50000"/>
                  </a:srgbClr>
                </a:gs>
              </a:gsLst>
              <a:lin ang="5400000" scaled="1"/>
              <a:tileRect/>
            </a:gra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noAutofit/>
          </a:bodyPr>
          <a:lstStyle/>
          <a:p>
            <a:pPr defTabSz="821690"/>
            <a:endParaRPr lang="zh-CN" altLang="en-US" sz="28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139" name="矩形: 圆角 168"/>
          <p:cNvSpPr/>
          <p:nvPr/>
        </p:nvSpPr>
        <p:spPr>
          <a:xfrm>
            <a:off x="7195722" y="2061175"/>
            <a:ext cx="2038022" cy="2002360"/>
          </a:xfrm>
          <a:prstGeom prst="roundRect">
            <a:avLst>
              <a:gd name="adj" fmla="val 3306"/>
            </a:avLst>
          </a:prstGeom>
          <a:gradFill flip="none" rotWithShape="1">
            <a:gsLst>
              <a:gs pos="0">
                <a:srgbClr val="ED455C">
                  <a:alpha val="2000"/>
                </a:srgbClr>
              </a:gs>
              <a:gs pos="50000">
                <a:srgbClr val="ED455C">
                  <a:alpha val="0"/>
                </a:srgbClr>
              </a:gs>
              <a:gs pos="100000">
                <a:srgbClr val="ED455C">
                  <a:alpha val="2000"/>
                </a:srgbClr>
              </a:gs>
            </a:gsLst>
            <a:lin ang="5400000" scaled="1"/>
            <a:tileRect/>
          </a:gradFill>
          <a:ln w="12700" cap="flat">
            <a:gradFill flip="none" rotWithShape="1">
              <a:gsLst>
                <a:gs pos="0">
                  <a:srgbClr val="ED455C">
                    <a:alpha val="50000"/>
                  </a:srgbClr>
                </a:gs>
                <a:gs pos="89000">
                  <a:srgbClr val="ED455C">
                    <a:alpha val="0"/>
                  </a:srgbClr>
                </a:gs>
                <a:gs pos="17000">
                  <a:srgbClr val="ED455C">
                    <a:alpha val="0"/>
                  </a:srgbClr>
                </a:gs>
                <a:gs pos="100000">
                  <a:srgbClr val="ED455C">
                    <a:alpha val="50000"/>
                  </a:srgbClr>
                </a:gs>
              </a:gsLst>
              <a:lin ang="5400000" scaled="1"/>
              <a:tileRect/>
            </a:gradFill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71437" tIns="71437" rIns="71437" bIns="71437" numCol="1" spcCol="38100" rtlCol="0" anchor="ctr">
            <a:noAutofit/>
          </a:bodyPr>
          <a:lstStyle/>
          <a:p>
            <a:pPr defTabSz="821690"/>
            <a:endParaRPr lang="zh-CN" altLang="en-US" sz="280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3" name="TextBox 7"/>
          <p:cNvSpPr txBox="1"/>
          <p:nvPr/>
        </p:nvSpPr>
        <p:spPr>
          <a:xfrm>
            <a:off x="241874" y="151100"/>
            <a:ext cx="5806590" cy="525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创新性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——First in class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，全新药物机制</a:t>
            </a: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5" name="矩形: 圆角 2"/>
          <p:cNvSpPr/>
          <p:nvPr/>
        </p:nvSpPr>
        <p:spPr>
          <a:xfrm>
            <a:off x="332411" y="1762862"/>
            <a:ext cx="6704113" cy="4510938"/>
          </a:xfrm>
          <a:prstGeom prst="roundRect">
            <a:avLst>
              <a:gd name="adj" fmla="val 1067"/>
            </a:avLst>
          </a:prstGeom>
          <a:noFill/>
          <a:ln>
            <a:solidFill>
              <a:srgbClr val="122A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sym typeface="Apis" panose="020B0504010101010104" pitchFamily="34" charset="0"/>
            </a:endParaRPr>
          </a:p>
        </p:txBody>
      </p:sp>
      <p:grpSp>
        <p:nvGrpSpPr>
          <p:cNvPr id="154" name="组合 153"/>
          <p:cNvGrpSpPr/>
          <p:nvPr/>
        </p:nvGrpSpPr>
        <p:grpSpPr>
          <a:xfrm>
            <a:off x="449263" y="907391"/>
            <a:ext cx="11426825" cy="364405"/>
            <a:chOff x="297855" y="907391"/>
            <a:chExt cx="11426825" cy="364405"/>
          </a:xfrm>
        </p:grpSpPr>
        <p:sp>
          <p:nvSpPr>
            <p:cNvPr id="6" name="文本框 5"/>
            <p:cNvSpPr txBox="1"/>
            <p:nvPr/>
          </p:nvSpPr>
          <p:spPr>
            <a:xfrm>
              <a:off x="623842" y="948631"/>
              <a:ext cx="11100838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500" b="1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全球首创：</a:t>
              </a:r>
              <a:r>
                <a:rPr lang="zh-CN" altLang="en-US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不同于传统凝血因子替代疗法，本品为全球首个靶向激活凝血因子</a:t>
              </a:r>
              <a:r>
                <a:rPr lang="en-US" altLang="zh-CN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实现止血的</a:t>
              </a:r>
              <a:r>
                <a:rPr lang="en-US" altLang="zh-CN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</a:t>
              </a:r>
              <a:r>
                <a:rPr lang="zh-CN" altLang="en-US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类创新生物药，具有完全自主知识产权。</a:t>
              </a:r>
              <a:endPara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97855" y="907391"/>
              <a:ext cx="353915" cy="353915"/>
              <a:chOff x="3525517" y="3564545"/>
              <a:chExt cx="558800" cy="558800"/>
            </a:xfrm>
          </p:grpSpPr>
          <p:sp>
            <p:nvSpPr>
              <p:cNvPr id="8" name="椭圆 7"/>
              <p:cNvSpPr/>
              <p:nvPr/>
            </p:nvSpPr>
            <p:spPr>
              <a:xfrm>
                <a:off x="3525517" y="3564545"/>
                <a:ext cx="558800" cy="558800"/>
              </a:xfrm>
              <a:prstGeom prst="ellipse">
                <a:avLst/>
              </a:prstGeom>
              <a:gradFill>
                <a:gsLst>
                  <a:gs pos="43000">
                    <a:srgbClr val="122C77">
                      <a:alpha val="0"/>
                    </a:srgbClr>
                  </a:gs>
                  <a:gs pos="100000">
                    <a:srgbClr val="122C77">
                      <a:alpha val="20000"/>
                    </a:srgb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1" name="椭圆 10"/>
              <p:cNvSpPr/>
              <p:nvPr/>
            </p:nvSpPr>
            <p:spPr>
              <a:xfrm>
                <a:off x="3601717" y="3640745"/>
                <a:ext cx="406400" cy="406400"/>
              </a:xfrm>
              <a:prstGeom prst="ellipse">
                <a:avLst/>
              </a:prstGeom>
              <a:solidFill>
                <a:srgbClr val="122C7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pic>
          <p:nvPicPr>
            <p:cNvPr id="20" name="图形 19"/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2237" y="1007741"/>
              <a:ext cx="149420" cy="149420"/>
            </a:xfrm>
            <a:prstGeom prst="rect">
              <a:avLst/>
            </a:prstGeom>
          </p:spPr>
        </p:pic>
      </p:grpSp>
      <p:grpSp>
        <p:nvGrpSpPr>
          <p:cNvPr id="155" name="组合 154"/>
          <p:cNvGrpSpPr/>
          <p:nvPr/>
        </p:nvGrpSpPr>
        <p:grpSpPr>
          <a:xfrm>
            <a:off x="449263" y="1317312"/>
            <a:ext cx="11270302" cy="353915"/>
            <a:chOff x="297855" y="1357563"/>
            <a:chExt cx="11270302" cy="353915"/>
          </a:xfrm>
        </p:grpSpPr>
        <p:sp>
          <p:nvSpPr>
            <p:cNvPr id="9" name="文本框 8"/>
            <p:cNvSpPr txBox="1"/>
            <p:nvPr/>
          </p:nvSpPr>
          <p:spPr>
            <a:xfrm>
              <a:off x="623842" y="1382548"/>
              <a:ext cx="1094431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zh-CN" altLang="zh-CN" sz="1500" b="1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机制突破：</a:t>
              </a:r>
              <a:r>
                <a:rPr lang="en-US" altLang="zh-CN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First in class</a:t>
              </a:r>
              <a:r>
                <a:rPr lang="zh-CN" altLang="en-US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，全新</a:t>
              </a:r>
              <a:r>
                <a:rPr lang="zh-CN" altLang="zh-CN" sz="15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药物机制。</a:t>
              </a:r>
              <a:endParaRPr lang="en-US" altLang="zh-CN" sz="15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12" name="组合 11"/>
            <p:cNvGrpSpPr/>
            <p:nvPr/>
          </p:nvGrpSpPr>
          <p:grpSpPr>
            <a:xfrm>
              <a:off x="297855" y="1357563"/>
              <a:ext cx="353915" cy="353915"/>
              <a:chOff x="3525517" y="3564545"/>
              <a:chExt cx="558800" cy="558800"/>
            </a:xfrm>
          </p:grpSpPr>
          <p:sp>
            <p:nvSpPr>
              <p:cNvPr id="13" name="椭圆 12"/>
              <p:cNvSpPr/>
              <p:nvPr/>
            </p:nvSpPr>
            <p:spPr>
              <a:xfrm>
                <a:off x="3525517" y="3564545"/>
                <a:ext cx="558800" cy="558800"/>
              </a:xfrm>
              <a:prstGeom prst="ellipse">
                <a:avLst/>
              </a:prstGeom>
              <a:gradFill>
                <a:gsLst>
                  <a:gs pos="43000">
                    <a:srgbClr val="122C77">
                      <a:alpha val="0"/>
                    </a:srgbClr>
                  </a:gs>
                  <a:gs pos="100000">
                    <a:srgbClr val="122C77">
                      <a:alpha val="20000"/>
                    </a:srgbClr>
                  </a:gs>
                </a:gsLst>
                <a:lin ang="5400000" scaled="1"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9" name="椭圆 18"/>
              <p:cNvSpPr/>
              <p:nvPr/>
            </p:nvSpPr>
            <p:spPr>
              <a:xfrm>
                <a:off x="3601717" y="3640745"/>
                <a:ext cx="406400" cy="406400"/>
              </a:xfrm>
              <a:prstGeom prst="ellipse">
                <a:avLst/>
              </a:prstGeom>
              <a:solidFill>
                <a:srgbClr val="122C7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21" name="任意多边形: 形状 20"/>
            <p:cNvSpPr/>
            <p:nvPr/>
          </p:nvSpPr>
          <p:spPr>
            <a:xfrm>
              <a:off x="402237" y="1456349"/>
              <a:ext cx="149303" cy="149303"/>
            </a:xfrm>
            <a:custGeom>
              <a:avLst/>
              <a:gdLst>
                <a:gd name="csX0" fmla="*/ 833307 w 1666614"/>
                <a:gd name="csY0" fmla="*/ 0 h 1666612"/>
                <a:gd name="csX1" fmla="*/ 0 w 1666614"/>
                <a:gd name="csY1" fmla="*/ 833307 h 1666612"/>
                <a:gd name="csX2" fmla="*/ 62523 w 1666614"/>
                <a:gd name="csY2" fmla="*/ 1149561 h 1666612"/>
                <a:gd name="csX3" fmla="*/ 439380 w 1666614"/>
                <a:gd name="csY3" fmla="*/ 772704 h 1666612"/>
                <a:gd name="csX4" fmla="*/ 696949 w 1666614"/>
                <a:gd name="csY4" fmla="*/ 1015121 h 1666612"/>
                <a:gd name="csX5" fmla="*/ 972171 w 1666614"/>
                <a:gd name="csY5" fmla="*/ 706331 h 1666612"/>
                <a:gd name="csX6" fmla="*/ 803002 w 1666614"/>
                <a:gd name="csY6" fmla="*/ 560587 h 1666612"/>
                <a:gd name="csX7" fmla="*/ 1356014 w 1666614"/>
                <a:gd name="csY7" fmla="*/ 386350 h 1666612"/>
                <a:gd name="csX8" fmla="*/ 1295411 w 1666614"/>
                <a:gd name="csY8" fmla="*/ 984818 h 1666612"/>
                <a:gd name="csX9" fmla="*/ 1089420 w 1666614"/>
                <a:gd name="csY9" fmla="*/ 807346 h 1666612"/>
                <a:gd name="csX10" fmla="*/ 704523 w 1666614"/>
                <a:gd name="csY10" fmla="*/ 1227235 h 1666612"/>
                <a:gd name="csX11" fmla="*/ 446953 w 1666614"/>
                <a:gd name="csY11" fmla="*/ 984818 h 1666612"/>
                <a:gd name="csX12" fmla="*/ 138624 w 1666614"/>
                <a:gd name="csY12" fmla="*/ 1293145 h 1666612"/>
                <a:gd name="csX13" fmla="*/ 833307 w 1666614"/>
                <a:gd name="csY13" fmla="*/ 1666613 h 1666612"/>
                <a:gd name="csX14" fmla="*/ 1666615 w 1666614"/>
                <a:gd name="csY14" fmla="*/ 833305 h 1666612"/>
                <a:gd name="csX15" fmla="*/ 833307 w 1666614"/>
                <a:gd name="csY15" fmla="*/ 0 h 1666612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</a:cxnLst>
              <a:rect l="l" t="t" r="r" b="b"/>
              <a:pathLst>
                <a:path w="1666614" h="1666612">
                  <a:moveTo>
                    <a:pt x="833307" y="0"/>
                  </a:moveTo>
                  <a:cubicBezTo>
                    <a:pt x="373084" y="0"/>
                    <a:pt x="0" y="373084"/>
                    <a:pt x="0" y="833307"/>
                  </a:cubicBezTo>
                  <a:cubicBezTo>
                    <a:pt x="0" y="945317"/>
                    <a:pt x="22443" y="1051995"/>
                    <a:pt x="62523" y="1149561"/>
                  </a:cubicBezTo>
                  <a:lnTo>
                    <a:pt x="439380" y="772704"/>
                  </a:lnTo>
                  <a:lnTo>
                    <a:pt x="696949" y="1015121"/>
                  </a:lnTo>
                  <a:lnTo>
                    <a:pt x="972171" y="706331"/>
                  </a:lnTo>
                  <a:lnTo>
                    <a:pt x="803002" y="560587"/>
                  </a:lnTo>
                  <a:lnTo>
                    <a:pt x="1356014" y="386350"/>
                  </a:lnTo>
                  <a:lnTo>
                    <a:pt x="1295411" y="984818"/>
                  </a:lnTo>
                  <a:lnTo>
                    <a:pt x="1089420" y="807346"/>
                  </a:lnTo>
                  <a:lnTo>
                    <a:pt x="704523" y="1227235"/>
                  </a:lnTo>
                  <a:lnTo>
                    <a:pt x="446953" y="984818"/>
                  </a:lnTo>
                  <a:lnTo>
                    <a:pt x="138624" y="1293145"/>
                  </a:lnTo>
                  <a:cubicBezTo>
                    <a:pt x="287841" y="1518114"/>
                    <a:pt x="543126" y="1666613"/>
                    <a:pt x="833307" y="1666613"/>
                  </a:cubicBezTo>
                  <a:cubicBezTo>
                    <a:pt x="1293530" y="1666613"/>
                    <a:pt x="1666615" y="1293529"/>
                    <a:pt x="1666615" y="833305"/>
                  </a:cubicBezTo>
                  <a:cubicBezTo>
                    <a:pt x="1666615" y="373082"/>
                    <a:pt x="1293530" y="0"/>
                    <a:pt x="833307" y="0"/>
                  </a:cubicBezTo>
                  <a:close/>
                </a:path>
              </a:pathLst>
            </a:custGeom>
            <a:solidFill>
              <a:schemeClr val="bg1"/>
            </a:solidFill>
            <a:ln w="1860" cap="flat">
              <a:noFill/>
              <a:prstDash val="solid"/>
              <a:miter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435850" y="1861894"/>
            <a:ext cx="1427207" cy="337563"/>
            <a:chOff x="784452" y="1951739"/>
            <a:chExt cx="1427207" cy="337563"/>
          </a:xfrm>
        </p:grpSpPr>
        <p:sp>
          <p:nvSpPr>
            <p:cNvPr id="25" name="矩形: 圆角 24"/>
            <p:cNvSpPr/>
            <p:nvPr/>
          </p:nvSpPr>
          <p:spPr>
            <a:xfrm>
              <a:off x="784452" y="1951739"/>
              <a:ext cx="1427207" cy="33756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6" name="文本框 25"/>
            <p:cNvSpPr txBox="1"/>
            <p:nvPr/>
          </p:nvSpPr>
          <p:spPr>
            <a:xfrm>
              <a:off x="956881" y="1988879"/>
              <a:ext cx="108234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zh-CN" sz="1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内源性凝血途径</a:t>
              </a:r>
              <a:endPara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546969" y="2254525"/>
            <a:ext cx="1192954" cy="288570"/>
            <a:chOff x="915730" y="2466188"/>
            <a:chExt cx="1192954" cy="288570"/>
          </a:xfrm>
        </p:grpSpPr>
        <p:sp>
          <p:nvSpPr>
            <p:cNvPr id="27" name="矩形: 圆角 26"/>
            <p:cNvSpPr/>
            <p:nvPr/>
          </p:nvSpPr>
          <p:spPr>
            <a:xfrm>
              <a:off x="915730" y="2466188"/>
              <a:ext cx="1192954" cy="288570"/>
            </a:xfrm>
            <a:prstGeom prst="roundRect">
              <a:avLst/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1189042" y="2495057"/>
              <a:ext cx="6463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表面接触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543160" y="2697339"/>
            <a:ext cx="465395" cy="288570"/>
            <a:chOff x="915730" y="3029615"/>
            <a:chExt cx="465395" cy="288570"/>
          </a:xfrm>
        </p:grpSpPr>
        <p:sp>
          <p:nvSpPr>
            <p:cNvPr id="30" name="矩形: 圆角 29"/>
            <p:cNvSpPr/>
            <p:nvPr/>
          </p:nvSpPr>
          <p:spPr>
            <a:xfrm>
              <a:off x="915730" y="3029615"/>
              <a:ext cx="465395" cy="288570"/>
            </a:xfrm>
            <a:prstGeom prst="roundRect">
              <a:avLst/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977547" y="3058484"/>
              <a:ext cx="32573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XII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1348463" y="2642262"/>
            <a:ext cx="388925" cy="370516"/>
            <a:chOff x="1723889" y="2983142"/>
            <a:chExt cx="388925" cy="370516"/>
          </a:xfrm>
        </p:grpSpPr>
        <p:sp>
          <p:nvSpPr>
            <p:cNvPr id="32" name="星形: 十角 31"/>
            <p:cNvSpPr/>
            <p:nvPr/>
          </p:nvSpPr>
          <p:spPr>
            <a:xfrm>
              <a:off x="1728020" y="2983142"/>
              <a:ext cx="384794" cy="370516"/>
            </a:xfrm>
            <a:prstGeom prst="star10">
              <a:avLst/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1723889" y="3052984"/>
              <a:ext cx="36901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XII</a:t>
              </a:r>
              <a:r>
                <a:rPr lang="en-US" altLang="zh-CN" sz="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941724" y="3140430"/>
            <a:ext cx="465395" cy="288570"/>
            <a:chOff x="915730" y="3029615"/>
            <a:chExt cx="465395" cy="288570"/>
          </a:xfrm>
        </p:grpSpPr>
        <p:sp>
          <p:nvSpPr>
            <p:cNvPr id="37" name="矩形: 圆角 36"/>
            <p:cNvSpPr/>
            <p:nvPr/>
          </p:nvSpPr>
          <p:spPr>
            <a:xfrm>
              <a:off x="915730" y="3029615"/>
              <a:ext cx="465395" cy="288570"/>
            </a:xfrm>
            <a:prstGeom prst="roundRect">
              <a:avLst/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文本框 37"/>
            <p:cNvSpPr txBox="1"/>
            <p:nvPr/>
          </p:nvSpPr>
          <p:spPr>
            <a:xfrm>
              <a:off x="996783" y="3058484"/>
              <a:ext cx="30328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XI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9" name="组合 38"/>
          <p:cNvGrpSpPr/>
          <p:nvPr/>
        </p:nvGrpSpPr>
        <p:grpSpPr>
          <a:xfrm>
            <a:off x="1705709" y="3099457"/>
            <a:ext cx="384794" cy="370516"/>
            <a:chOff x="1725954" y="2983142"/>
            <a:chExt cx="384794" cy="370516"/>
          </a:xfrm>
        </p:grpSpPr>
        <p:sp>
          <p:nvSpPr>
            <p:cNvPr id="40" name="星形: 十角 39"/>
            <p:cNvSpPr/>
            <p:nvPr/>
          </p:nvSpPr>
          <p:spPr>
            <a:xfrm>
              <a:off x="1725954" y="2983142"/>
              <a:ext cx="384794" cy="370516"/>
            </a:xfrm>
            <a:prstGeom prst="star10">
              <a:avLst/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1" name="文本框 40"/>
            <p:cNvSpPr txBox="1"/>
            <p:nvPr/>
          </p:nvSpPr>
          <p:spPr>
            <a:xfrm>
              <a:off x="1744265" y="3052984"/>
              <a:ext cx="34817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9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XI</a:t>
              </a:r>
              <a:r>
                <a:rPr lang="en-US" altLang="zh-CN" sz="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2063716" y="3608175"/>
            <a:ext cx="384794" cy="370516"/>
            <a:chOff x="1725954" y="2983142"/>
            <a:chExt cx="384794" cy="370516"/>
          </a:xfrm>
        </p:grpSpPr>
        <p:sp>
          <p:nvSpPr>
            <p:cNvPr id="43" name="星形: 十角 42"/>
            <p:cNvSpPr/>
            <p:nvPr/>
          </p:nvSpPr>
          <p:spPr>
            <a:xfrm>
              <a:off x="1725954" y="2983142"/>
              <a:ext cx="384794" cy="370516"/>
            </a:xfrm>
            <a:prstGeom prst="star10">
              <a:avLst/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1744265" y="3052984"/>
              <a:ext cx="32733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9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I</a:t>
              </a:r>
              <a:r>
                <a:rPr lang="en-US" altLang="zh-CN" sz="8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en-US" altLang="zh-CN" sz="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1315655" y="3649148"/>
            <a:ext cx="465395" cy="288570"/>
            <a:chOff x="915730" y="3029615"/>
            <a:chExt cx="465395" cy="288570"/>
          </a:xfrm>
        </p:grpSpPr>
        <p:sp>
          <p:nvSpPr>
            <p:cNvPr id="46" name="矩形: 圆角 45"/>
            <p:cNvSpPr/>
            <p:nvPr/>
          </p:nvSpPr>
          <p:spPr>
            <a:xfrm>
              <a:off x="915730" y="3029615"/>
              <a:ext cx="465395" cy="288570"/>
            </a:xfrm>
            <a:prstGeom prst="roundRect">
              <a:avLst/>
            </a:prstGeom>
            <a:noFill/>
            <a:ln>
              <a:solidFill>
                <a:srgbClr val="122A70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996783" y="3058484"/>
              <a:ext cx="30328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IX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2097826" y="4199735"/>
            <a:ext cx="942947" cy="369332"/>
            <a:chOff x="778259" y="2924339"/>
            <a:chExt cx="674719" cy="264273"/>
          </a:xfrm>
        </p:grpSpPr>
        <p:sp>
          <p:nvSpPr>
            <p:cNvPr id="49" name="矩形: 圆角 48"/>
            <p:cNvSpPr/>
            <p:nvPr/>
          </p:nvSpPr>
          <p:spPr>
            <a:xfrm>
              <a:off x="778259" y="2929333"/>
              <a:ext cx="674719" cy="255848"/>
            </a:xfrm>
            <a:prstGeom prst="roundRect">
              <a:avLst/>
            </a:prstGeom>
            <a:solidFill>
              <a:srgbClr val="122A70">
                <a:alpha val="5000"/>
              </a:srgbClr>
            </a:solidFill>
            <a:ln w="6350">
              <a:solidFill>
                <a:srgbClr val="D70D67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文本框 49"/>
            <p:cNvSpPr txBox="1"/>
            <p:nvPr/>
          </p:nvSpPr>
          <p:spPr>
            <a:xfrm>
              <a:off x="996213" y="2924339"/>
              <a:ext cx="238810" cy="2642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endPara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2421766" y="4889660"/>
            <a:ext cx="305598" cy="294259"/>
            <a:chOff x="1725957" y="2983142"/>
            <a:chExt cx="384795" cy="370516"/>
          </a:xfrm>
        </p:grpSpPr>
        <p:sp>
          <p:nvSpPr>
            <p:cNvPr id="52" name="星形: 十角 51"/>
            <p:cNvSpPr/>
            <p:nvPr/>
          </p:nvSpPr>
          <p:spPr>
            <a:xfrm>
              <a:off x="1725957" y="2983142"/>
              <a:ext cx="384795" cy="370516"/>
            </a:xfrm>
            <a:prstGeom prst="star10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1738936" y="3033740"/>
              <a:ext cx="369776" cy="2712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en-US" altLang="zh-CN" sz="6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2613806" y="2996834"/>
            <a:ext cx="1192954" cy="288570"/>
            <a:chOff x="915730" y="2466188"/>
            <a:chExt cx="1192954" cy="288570"/>
          </a:xfrm>
        </p:grpSpPr>
        <p:sp>
          <p:nvSpPr>
            <p:cNvPr id="59" name="矩形: 圆角 58"/>
            <p:cNvSpPr/>
            <p:nvPr/>
          </p:nvSpPr>
          <p:spPr>
            <a:xfrm>
              <a:off x="915730" y="2466188"/>
              <a:ext cx="1192954" cy="288570"/>
            </a:xfrm>
            <a:prstGeom prst="roundRect">
              <a:avLst/>
            </a:prstGeom>
            <a:noFill/>
            <a:ln>
              <a:solidFill>
                <a:srgbClr val="D70D67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0" name="文本框 59"/>
            <p:cNvSpPr txBox="1"/>
            <p:nvPr/>
          </p:nvSpPr>
          <p:spPr>
            <a:xfrm>
              <a:off x="1189042" y="2495057"/>
              <a:ext cx="6463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组织损伤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1" name="组合 60"/>
          <p:cNvGrpSpPr/>
          <p:nvPr/>
        </p:nvGrpSpPr>
        <p:grpSpPr>
          <a:xfrm>
            <a:off x="2543175" y="3641090"/>
            <a:ext cx="601345" cy="296545"/>
            <a:chOff x="915730" y="2466188"/>
            <a:chExt cx="662940" cy="296545"/>
          </a:xfrm>
        </p:grpSpPr>
        <p:sp>
          <p:nvSpPr>
            <p:cNvPr id="62" name="矩形: 圆角 61"/>
            <p:cNvSpPr/>
            <p:nvPr/>
          </p:nvSpPr>
          <p:spPr>
            <a:xfrm>
              <a:off x="984310" y="2466188"/>
              <a:ext cx="564515" cy="296545"/>
            </a:xfrm>
            <a:prstGeom prst="roundRect">
              <a:avLst/>
            </a:prstGeom>
            <a:noFill/>
            <a:ln>
              <a:solidFill>
                <a:srgbClr val="D70D67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915730" y="2494763"/>
              <a:ext cx="662940" cy="2298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9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FVIIa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1460233" y="5296297"/>
            <a:ext cx="949854" cy="288570"/>
            <a:chOff x="915730" y="2466188"/>
            <a:chExt cx="1192954" cy="288570"/>
          </a:xfrm>
        </p:grpSpPr>
        <p:sp>
          <p:nvSpPr>
            <p:cNvPr id="65" name="矩形: 圆角 64"/>
            <p:cNvSpPr/>
            <p:nvPr/>
          </p:nvSpPr>
          <p:spPr>
            <a:xfrm>
              <a:off x="915730" y="2466188"/>
              <a:ext cx="1192954" cy="288570"/>
            </a:xfrm>
            <a:prstGeom prst="roundRect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6" name="文本框 65"/>
            <p:cNvSpPr txBox="1"/>
            <p:nvPr/>
          </p:nvSpPr>
          <p:spPr>
            <a:xfrm>
              <a:off x="1106333" y="2495057"/>
              <a:ext cx="81174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凝血酶原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7" name="组合 66"/>
          <p:cNvGrpSpPr/>
          <p:nvPr/>
        </p:nvGrpSpPr>
        <p:grpSpPr>
          <a:xfrm>
            <a:off x="2731279" y="5270052"/>
            <a:ext cx="558706" cy="370516"/>
            <a:chOff x="1833762" y="2983142"/>
            <a:chExt cx="558706" cy="370516"/>
          </a:xfrm>
        </p:grpSpPr>
        <p:sp>
          <p:nvSpPr>
            <p:cNvPr id="68" name="星形: 十角 67"/>
            <p:cNvSpPr/>
            <p:nvPr/>
          </p:nvSpPr>
          <p:spPr>
            <a:xfrm>
              <a:off x="1833762" y="2983142"/>
              <a:ext cx="558706" cy="370516"/>
            </a:xfrm>
            <a:prstGeom prst="star10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9" name="文本框 68"/>
            <p:cNvSpPr txBox="1"/>
            <p:nvPr/>
          </p:nvSpPr>
          <p:spPr>
            <a:xfrm>
              <a:off x="1847899" y="3037236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凝血酶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3691189" y="5077956"/>
            <a:ext cx="465395" cy="288570"/>
            <a:chOff x="923293" y="3029615"/>
            <a:chExt cx="465395" cy="288570"/>
          </a:xfrm>
        </p:grpSpPr>
        <p:sp>
          <p:nvSpPr>
            <p:cNvPr id="71" name="矩形: 圆角 70"/>
            <p:cNvSpPr/>
            <p:nvPr/>
          </p:nvSpPr>
          <p:spPr>
            <a:xfrm>
              <a:off x="923293" y="3029615"/>
              <a:ext cx="465395" cy="288570"/>
            </a:xfrm>
            <a:prstGeom prst="roundRect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2" name="文本框 71"/>
            <p:cNvSpPr txBox="1"/>
            <p:nvPr/>
          </p:nvSpPr>
          <p:spPr>
            <a:xfrm>
              <a:off x="965874" y="3058484"/>
              <a:ext cx="35939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XIII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6" name="组合 75"/>
          <p:cNvGrpSpPr/>
          <p:nvPr/>
        </p:nvGrpSpPr>
        <p:grpSpPr>
          <a:xfrm>
            <a:off x="1912376" y="5907244"/>
            <a:ext cx="906868" cy="288570"/>
            <a:chOff x="926821" y="2466188"/>
            <a:chExt cx="980817" cy="288570"/>
          </a:xfrm>
        </p:grpSpPr>
        <p:sp>
          <p:nvSpPr>
            <p:cNvPr id="77" name="矩形: 圆角 76"/>
            <p:cNvSpPr/>
            <p:nvPr/>
          </p:nvSpPr>
          <p:spPr>
            <a:xfrm>
              <a:off x="926821" y="2466188"/>
              <a:ext cx="980817" cy="288570"/>
            </a:xfrm>
            <a:prstGeom prst="roundRect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78" name="文本框 77"/>
            <p:cNvSpPr txBox="1"/>
            <p:nvPr/>
          </p:nvSpPr>
          <p:spPr>
            <a:xfrm>
              <a:off x="1010708" y="2495057"/>
              <a:ext cx="82386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纤维蛋白原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3717376" y="5558187"/>
            <a:ext cx="393734" cy="370516"/>
            <a:chOff x="1746731" y="2983142"/>
            <a:chExt cx="393734" cy="370516"/>
          </a:xfrm>
        </p:grpSpPr>
        <p:sp>
          <p:nvSpPr>
            <p:cNvPr id="80" name="星形: 十角 79"/>
            <p:cNvSpPr/>
            <p:nvPr/>
          </p:nvSpPr>
          <p:spPr>
            <a:xfrm>
              <a:off x="1755671" y="2983142"/>
              <a:ext cx="384794" cy="370516"/>
            </a:xfrm>
            <a:prstGeom prst="star10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1" name="文本框 80"/>
            <p:cNvSpPr txBox="1"/>
            <p:nvPr/>
          </p:nvSpPr>
          <p:spPr>
            <a:xfrm>
              <a:off x="1746731" y="3052984"/>
              <a:ext cx="385042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8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XIII</a:t>
              </a:r>
              <a:r>
                <a:rPr lang="en-US" altLang="zh-CN" sz="6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endPara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82" name="组合 81"/>
          <p:cNvGrpSpPr/>
          <p:nvPr/>
        </p:nvGrpSpPr>
        <p:grpSpPr>
          <a:xfrm>
            <a:off x="3176634" y="5866271"/>
            <a:ext cx="646331" cy="370516"/>
            <a:chOff x="1672013" y="2983142"/>
            <a:chExt cx="646331" cy="370516"/>
          </a:xfrm>
        </p:grpSpPr>
        <p:sp>
          <p:nvSpPr>
            <p:cNvPr id="83" name="星形: 十角 82"/>
            <p:cNvSpPr/>
            <p:nvPr/>
          </p:nvSpPr>
          <p:spPr>
            <a:xfrm>
              <a:off x="1701635" y="2983142"/>
              <a:ext cx="587087" cy="370516"/>
            </a:xfrm>
            <a:prstGeom prst="star10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4" name="文本框 83"/>
            <p:cNvSpPr txBox="1"/>
            <p:nvPr/>
          </p:nvSpPr>
          <p:spPr>
            <a:xfrm>
              <a:off x="1672013" y="3052984"/>
              <a:ext cx="64633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纤维蛋白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85" name="组合 84"/>
          <p:cNvGrpSpPr/>
          <p:nvPr/>
        </p:nvGrpSpPr>
        <p:grpSpPr>
          <a:xfrm>
            <a:off x="4053685" y="5907244"/>
            <a:ext cx="1223412" cy="288570"/>
            <a:chOff x="946175" y="2466188"/>
            <a:chExt cx="1323174" cy="288570"/>
          </a:xfrm>
        </p:grpSpPr>
        <p:sp>
          <p:nvSpPr>
            <p:cNvPr id="86" name="矩形: 圆角 85"/>
            <p:cNvSpPr/>
            <p:nvPr/>
          </p:nvSpPr>
          <p:spPr>
            <a:xfrm>
              <a:off x="1005098" y="2466188"/>
              <a:ext cx="1192954" cy="288570"/>
            </a:xfrm>
            <a:prstGeom prst="roundRect">
              <a:avLst/>
            </a:prstGeom>
            <a:noFill/>
            <a:ln>
              <a:solidFill>
                <a:srgbClr val="2EBBAB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87" name="文本框 86"/>
            <p:cNvSpPr txBox="1"/>
            <p:nvPr/>
          </p:nvSpPr>
          <p:spPr>
            <a:xfrm>
              <a:off x="946175" y="2495057"/>
              <a:ext cx="1323174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稳定的纤维蛋白凝块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0" name="组合 89"/>
          <p:cNvGrpSpPr/>
          <p:nvPr/>
        </p:nvGrpSpPr>
        <p:grpSpPr>
          <a:xfrm>
            <a:off x="2496680" y="2582291"/>
            <a:ext cx="1427207" cy="337563"/>
            <a:chOff x="784452" y="1951739"/>
            <a:chExt cx="1427207" cy="337563"/>
          </a:xfrm>
        </p:grpSpPr>
        <p:sp>
          <p:nvSpPr>
            <p:cNvPr id="91" name="矩形: 圆角 90"/>
            <p:cNvSpPr/>
            <p:nvPr/>
          </p:nvSpPr>
          <p:spPr>
            <a:xfrm>
              <a:off x="784452" y="1951739"/>
              <a:ext cx="1427207" cy="337563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rgbClr val="D70D67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2" name="文本框 91"/>
            <p:cNvSpPr txBox="1"/>
            <p:nvPr/>
          </p:nvSpPr>
          <p:spPr>
            <a:xfrm>
              <a:off x="956881" y="1998545"/>
              <a:ext cx="108234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zh-CN" sz="10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外源性凝血途径</a:t>
              </a:r>
              <a:endParaRPr lang="zh-CN" altLang="en-US" sz="10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3" name="组合 92"/>
          <p:cNvGrpSpPr/>
          <p:nvPr/>
        </p:nvGrpSpPr>
        <p:grpSpPr>
          <a:xfrm>
            <a:off x="420189" y="5507945"/>
            <a:ext cx="929733" cy="310891"/>
            <a:chOff x="768791" y="1811766"/>
            <a:chExt cx="929733" cy="310891"/>
          </a:xfrm>
        </p:grpSpPr>
        <p:sp>
          <p:nvSpPr>
            <p:cNvPr id="94" name="矩形: 圆角 93"/>
            <p:cNvSpPr/>
            <p:nvPr/>
          </p:nvSpPr>
          <p:spPr>
            <a:xfrm>
              <a:off x="768791" y="1811766"/>
              <a:ext cx="929733" cy="310891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accent4">
                  <a:lumMod val="60000"/>
                  <a:lumOff val="40000"/>
                  <a:alpha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95" name="文本框 94"/>
            <p:cNvSpPr txBox="1"/>
            <p:nvPr/>
          </p:nvSpPr>
          <p:spPr>
            <a:xfrm>
              <a:off x="807263" y="1876436"/>
              <a:ext cx="877163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共同凝血途径</a:t>
              </a:r>
              <a:endParaRPr lang="zh-CN" altLang="en-US" sz="9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96" name="箭头: 下 95"/>
          <p:cNvSpPr/>
          <p:nvPr/>
        </p:nvSpPr>
        <p:spPr>
          <a:xfrm>
            <a:off x="1083405" y="2566729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122A70">
                  <a:alpha val="0"/>
                </a:srgbClr>
              </a:gs>
              <a:gs pos="100000">
                <a:srgbClr val="122A7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7" name="箭头: 下 96"/>
          <p:cNvSpPr/>
          <p:nvPr/>
        </p:nvSpPr>
        <p:spPr>
          <a:xfrm rot="16200000">
            <a:off x="1098090" y="2756783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122A70">
                  <a:alpha val="0"/>
                </a:srgbClr>
              </a:gs>
              <a:gs pos="100000">
                <a:srgbClr val="122A7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00" name="组合 99"/>
          <p:cNvGrpSpPr/>
          <p:nvPr/>
        </p:nvGrpSpPr>
        <p:grpSpPr>
          <a:xfrm>
            <a:off x="1465897" y="3036172"/>
            <a:ext cx="167209" cy="314591"/>
            <a:chOff x="1326729" y="3294775"/>
            <a:chExt cx="167209" cy="314591"/>
          </a:xfrm>
        </p:grpSpPr>
        <p:sp>
          <p:nvSpPr>
            <p:cNvPr id="98" name="箭头: 下 97"/>
            <p:cNvSpPr/>
            <p:nvPr/>
          </p:nvSpPr>
          <p:spPr>
            <a:xfrm>
              <a:off x="1329601" y="3294775"/>
              <a:ext cx="132095" cy="167209"/>
            </a:xfrm>
            <a:prstGeom prst="downArrow">
              <a:avLst/>
            </a:prstGeom>
            <a:gradFill flip="none" rotWithShape="1">
              <a:gsLst>
                <a:gs pos="4587">
                  <a:srgbClr val="122A70">
                    <a:alpha val="0"/>
                  </a:srgbClr>
                </a:gs>
                <a:gs pos="100000">
                  <a:srgbClr val="122A7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9" name="箭头: 下 98"/>
            <p:cNvSpPr/>
            <p:nvPr/>
          </p:nvSpPr>
          <p:spPr>
            <a:xfrm rot="16200000">
              <a:off x="1344286" y="3459714"/>
              <a:ext cx="132095" cy="167209"/>
            </a:xfrm>
            <a:prstGeom prst="downArrow">
              <a:avLst/>
            </a:prstGeom>
            <a:gradFill flip="none" rotWithShape="1">
              <a:gsLst>
                <a:gs pos="4587">
                  <a:srgbClr val="122A70">
                    <a:alpha val="0"/>
                  </a:srgbClr>
                </a:gs>
                <a:gs pos="100000">
                  <a:srgbClr val="122A7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01" name="组合 100"/>
          <p:cNvGrpSpPr/>
          <p:nvPr/>
        </p:nvGrpSpPr>
        <p:grpSpPr>
          <a:xfrm>
            <a:off x="1824501" y="3541565"/>
            <a:ext cx="167209" cy="319913"/>
            <a:chOff x="1326729" y="3289453"/>
            <a:chExt cx="167209" cy="319913"/>
          </a:xfrm>
        </p:grpSpPr>
        <p:sp>
          <p:nvSpPr>
            <p:cNvPr id="102" name="箭头: 下 101"/>
            <p:cNvSpPr/>
            <p:nvPr/>
          </p:nvSpPr>
          <p:spPr>
            <a:xfrm>
              <a:off x="1340035" y="3289453"/>
              <a:ext cx="132095" cy="167209"/>
            </a:xfrm>
            <a:prstGeom prst="downArrow">
              <a:avLst/>
            </a:prstGeom>
            <a:gradFill flip="none" rotWithShape="1">
              <a:gsLst>
                <a:gs pos="4587">
                  <a:srgbClr val="122A70">
                    <a:alpha val="0"/>
                  </a:srgbClr>
                </a:gs>
                <a:gs pos="100000">
                  <a:srgbClr val="122A7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03" name="箭头: 下 102"/>
            <p:cNvSpPr/>
            <p:nvPr/>
          </p:nvSpPr>
          <p:spPr>
            <a:xfrm rot="16200000">
              <a:off x="1344286" y="3459714"/>
              <a:ext cx="132095" cy="167209"/>
            </a:xfrm>
            <a:prstGeom prst="downArrow">
              <a:avLst/>
            </a:prstGeom>
            <a:gradFill flip="none" rotWithShape="1">
              <a:gsLst>
                <a:gs pos="4587">
                  <a:srgbClr val="122A70">
                    <a:alpha val="0"/>
                  </a:srgbClr>
                </a:gs>
                <a:gs pos="100000">
                  <a:srgbClr val="122A70"/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5" name="箭头: 下 104"/>
          <p:cNvSpPr/>
          <p:nvPr/>
        </p:nvSpPr>
        <p:spPr>
          <a:xfrm rot="19833664">
            <a:off x="2333263" y="3979931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122A70">
                  <a:alpha val="0"/>
                </a:srgbClr>
              </a:gs>
              <a:gs pos="100000">
                <a:srgbClr val="122A7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" name="箭头: 下 106"/>
          <p:cNvSpPr/>
          <p:nvPr/>
        </p:nvSpPr>
        <p:spPr>
          <a:xfrm>
            <a:off x="-1210517" y="3145997"/>
            <a:ext cx="132095" cy="268594"/>
          </a:xfrm>
          <a:prstGeom prst="downArrow">
            <a:avLst/>
          </a:prstGeom>
          <a:gradFill flip="none" rotWithShape="1">
            <a:gsLst>
              <a:gs pos="4587">
                <a:srgbClr val="D70D67">
                  <a:alpha val="0"/>
                </a:srgbClr>
              </a:gs>
              <a:gs pos="100000">
                <a:srgbClr val="D70D6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2" name="文本框 111"/>
          <p:cNvSpPr txBox="1"/>
          <p:nvPr/>
        </p:nvSpPr>
        <p:spPr>
          <a:xfrm>
            <a:off x="1614261" y="3968751"/>
            <a:ext cx="81464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 VIII, PL, Ca</a:t>
            </a:r>
            <a:r>
              <a:rPr lang="en-US" altLang="zh-CN" sz="700" baseline="300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2+ </a:t>
            </a:r>
            <a:r>
              <a:rPr lang="en-US" altLang="zh-CN" sz="7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7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3" name="文本框 112"/>
          <p:cNvSpPr txBox="1"/>
          <p:nvPr/>
        </p:nvSpPr>
        <p:spPr>
          <a:xfrm>
            <a:off x="1874153" y="5113387"/>
            <a:ext cx="73770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7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 V, PL, Ca</a:t>
            </a:r>
            <a:r>
              <a:rPr lang="en-US" altLang="zh-CN" sz="700" baseline="300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2+ </a:t>
            </a:r>
            <a:r>
              <a:rPr lang="en-US" altLang="zh-CN" sz="700" dirty="0">
                <a:solidFill>
                  <a:schemeClr val="bg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zh-CN" altLang="en-US" sz="700" dirty="0">
              <a:solidFill>
                <a:schemeClr val="bg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5" name="箭头: 下 114"/>
          <p:cNvSpPr/>
          <p:nvPr/>
        </p:nvSpPr>
        <p:spPr>
          <a:xfrm>
            <a:off x="2979899" y="5684285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6" name="箭头: 下 115"/>
          <p:cNvSpPr/>
          <p:nvPr/>
        </p:nvSpPr>
        <p:spPr>
          <a:xfrm rot="16200000">
            <a:off x="2994584" y="5967925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7" name="箭头: 下 116"/>
          <p:cNvSpPr/>
          <p:nvPr/>
        </p:nvSpPr>
        <p:spPr>
          <a:xfrm rot="16200000">
            <a:off x="2511515" y="5361764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8" name="箭头: 下 117"/>
          <p:cNvSpPr/>
          <p:nvPr/>
        </p:nvSpPr>
        <p:spPr>
          <a:xfrm>
            <a:off x="2508518" y="5199317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9" name="箭头: 下 118"/>
          <p:cNvSpPr/>
          <p:nvPr/>
        </p:nvSpPr>
        <p:spPr>
          <a:xfrm rot="16200000">
            <a:off x="3413980" y="5390951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0" name="箭头: 下 119"/>
          <p:cNvSpPr/>
          <p:nvPr/>
        </p:nvSpPr>
        <p:spPr>
          <a:xfrm>
            <a:off x="3844980" y="5373394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1" name="箭头: 下 120"/>
          <p:cNvSpPr/>
          <p:nvPr/>
        </p:nvSpPr>
        <p:spPr>
          <a:xfrm rot="16200000">
            <a:off x="3844979" y="5967925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2" name="组合 121"/>
          <p:cNvGrpSpPr/>
          <p:nvPr/>
        </p:nvGrpSpPr>
        <p:grpSpPr>
          <a:xfrm>
            <a:off x="636966" y="3994180"/>
            <a:ext cx="887134" cy="887134"/>
            <a:chOff x="3525517" y="3564545"/>
            <a:chExt cx="558800" cy="558800"/>
          </a:xfrm>
        </p:grpSpPr>
        <p:sp>
          <p:nvSpPr>
            <p:cNvPr id="123" name="椭圆 122"/>
            <p:cNvSpPr/>
            <p:nvPr/>
          </p:nvSpPr>
          <p:spPr>
            <a:xfrm>
              <a:off x="3525517" y="3564545"/>
              <a:ext cx="558800" cy="558800"/>
            </a:xfrm>
            <a:prstGeom prst="ellipse">
              <a:avLst/>
            </a:prstGeom>
            <a:gradFill>
              <a:gsLst>
                <a:gs pos="0">
                  <a:srgbClr val="122C77">
                    <a:alpha val="20000"/>
                  </a:srgbClr>
                </a:gs>
                <a:gs pos="53000">
                  <a:srgbClr val="122C77">
                    <a:alpha val="0"/>
                  </a:srgbClr>
                </a:gs>
                <a:gs pos="100000">
                  <a:srgbClr val="122C77">
                    <a:alpha val="20000"/>
                  </a:srgb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4" name="椭圆 123"/>
            <p:cNvSpPr/>
            <p:nvPr/>
          </p:nvSpPr>
          <p:spPr>
            <a:xfrm>
              <a:off x="3551581" y="3590609"/>
              <a:ext cx="506671" cy="506671"/>
            </a:xfrm>
            <a:prstGeom prst="ellipse">
              <a:avLst/>
            </a:prstGeom>
            <a:gradFill flip="none" rotWithShape="1">
              <a:gsLst>
                <a:gs pos="4587">
                  <a:srgbClr val="122A70"/>
                </a:gs>
                <a:gs pos="66000">
                  <a:srgbClr val="D70D67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sp>
        <p:nvSpPr>
          <p:cNvPr id="125" name="箭头: 下 124"/>
          <p:cNvSpPr/>
          <p:nvPr/>
        </p:nvSpPr>
        <p:spPr>
          <a:xfrm rot="16200000">
            <a:off x="1756073" y="4173853"/>
            <a:ext cx="132095" cy="481560"/>
          </a:xfrm>
          <a:prstGeom prst="downArrow">
            <a:avLst/>
          </a:prstGeom>
          <a:gradFill flip="none" rotWithShape="1">
            <a:gsLst>
              <a:gs pos="4587">
                <a:srgbClr val="D70D67">
                  <a:alpha val="0"/>
                </a:srgbClr>
              </a:gs>
              <a:gs pos="100000">
                <a:srgbClr val="C0000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6" name="文本框 125"/>
          <p:cNvSpPr txBox="1"/>
          <p:nvPr/>
        </p:nvSpPr>
        <p:spPr>
          <a:xfrm>
            <a:off x="1596917" y="4151532"/>
            <a:ext cx="4411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000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激活</a:t>
            </a:r>
            <a:endParaRPr lang="zh-CN" altLang="en-US" sz="1000" dirty="0">
              <a:solidFill>
                <a:srgbClr val="D70D6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7" name="文本框 126"/>
          <p:cNvSpPr txBox="1"/>
          <p:nvPr/>
        </p:nvSpPr>
        <p:spPr>
          <a:xfrm>
            <a:off x="623961" y="4299493"/>
            <a:ext cx="9060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波米泰酶</a:t>
            </a:r>
            <a:r>
              <a:rPr lang="en-US" altLang="zh-CN" sz="1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α</a:t>
            </a:r>
            <a:endParaRPr lang="zh-CN" altLang="en-US" sz="12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grpSp>
        <p:nvGrpSpPr>
          <p:cNvPr id="104" name="组合 103"/>
          <p:cNvGrpSpPr/>
          <p:nvPr/>
        </p:nvGrpSpPr>
        <p:grpSpPr>
          <a:xfrm>
            <a:off x="4234030" y="1902487"/>
            <a:ext cx="2891931" cy="2105634"/>
            <a:chOff x="4212648" y="1807534"/>
            <a:chExt cx="2891931" cy="2105634"/>
          </a:xfrm>
        </p:grpSpPr>
        <p:grpSp>
          <p:nvGrpSpPr>
            <p:cNvPr id="74" name="组合 73"/>
            <p:cNvGrpSpPr/>
            <p:nvPr/>
          </p:nvGrpSpPr>
          <p:grpSpPr>
            <a:xfrm>
              <a:off x="4212648" y="1807534"/>
              <a:ext cx="2891931" cy="2105634"/>
              <a:chOff x="4488138" y="1906699"/>
              <a:chExt cx="2891931" cy="2105634"/>
            </a:xfrm>
          </p:grpSpPr>
          <p:sp>
            <p:nvSpPr>
              <p:cNvPr id="134" name="矩形: 圆角 133"/>
              <p:cNvSpPr/>
              <p:nvPr/>
            </p:nvSpPr>
            <p:spPr>
              <a:xfrm>
                <a:off x="4488138" y="1906699"/>
                <a:ext cx="2754824" cy="2095787"/>
              </a:xfrm>
              <a:prstGeom prst="roundRect">
                <a:avLst>
                  <a:gd name="adj" fmla="val 108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29" name="矩形: 圆角 128"/>
              <p:cNvSpPr/>
              <p:nvPr/>
            </p:nvSpPr>
            <p:spPr>
              <a:xfrm>
                <a:off x="4569420" y="2064384"/>
                <a:ext cx="305657" cy="189524"/>
              </a:xfrm>
              <a:prstGeom prst="roundRect">
                <a:avLst/>
              </a:prstGeom>
              <a:noFill/>
              <a:ln>
                <a:solidFill>
                  <a:srgbClr val="122A7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5" name="文本框 134"/>
              <p:cNvSpPr txBox="1"/>
              <p:nvPr/>
            </p:nvSpPr>
            <p:spPr>
              <a:xfrm>
                <a:off x="4813972" y="2064967"/>
                <a:ext cx="12026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zh-CN" sz="8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凝血因子：未激活状态</a:t>
                </a:r>
                <a:endParaRPr lang="zh-CN" altLang="en-US" sz="8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137" name="文本框 136"/>
              <p:cNvSpPr txBox="1"/>
              <p:nvPr/>
            </p:nvSpPr>
            <p:spPr>
              <a:xfrm>
                <a:off x="4500707" y="2317125"/>
                <a:ext cx="2848569" cy="16952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</a:pPr>
                <a:r>
                  <a:rPr lang="en-US" altLang="zh-CN" sz="900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Xll</a:t>
                </a: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一种丝氨酸蛋白酶</a:t>
                </a:r>
                <a:endPara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XI 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浆凝血活酶前体（</a:t>
                </a: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PTA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），一种丝氨酸蛋白酶</a:t>
                </a:r>
                <a:endPara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IX 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一种丝氨酸蛋白酶</a:t>
                </a:r>
                <a:endPara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Vll</a:t>
                </a: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稳定因子，一种丝氨酸蛋白酶</a:t>
                </a:r>
                <a:endPara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 err="1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Xlll</a:t>
                </a: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 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纤维蛋白稳定因子，一种转谷氨酰胺酶</a:t>
                </a:r>
                <a:endParaRPr lang="zh-CN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PL 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血小板膜磷脂</a:t>
                </a:r>
                <a:endPara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Ca</a:t>
                </a:r>
                <a:r>
                  <a:rPr lang="en-US" altLang="zh-CN" sz="900" baseline="300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2+</a:t>
                </a: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钙离子</a:t>
                </a:r>
                <a:endPara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TF - 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组织因子</a:t>
                </a:r>
                <a:endParaRPr lang="en-US" altLang="zh-CN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  <a:p>
                <a:pPr>
                  <a:lnSpc>
                    <a:spcPct val="130000"/>
                  </a:lnSpc>
                </a:pP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(</a:t>
                </a:r>
                <a:r>
                  <a:rPr lang="en-US" altLang="zh-CN" sz="7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a</a:t>
                </a: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=</a:t>
                </a:r>
                <a:r>
                  <a:rPr lang="zh-CN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激活型</a:t>
                </a:r>
                <a:r>
                  <a:rPr lang="en-US" altLang="zh-CN" sz="9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)</a:t>
                </a:r>
                <a:endParaRPr lang="zh-CN" altLang="en-US" sz="9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4" name="文本框 3"/>
              <p:cNvSpPr txBox="1"/>
              <p:nvPr/>
            </p:nvSpPr>
            <p:spPr>
              <a:xfrm>
                <a:off x="6177445" y="2064384"/>
                <a:ext cx="1202624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zh-CN" sz="800" dirty="0">
                    <a:latin typeface="微软雅黑" panose="020B0503020204020204" pitchFamily="34" charset="-122"/>
                    <a:ea typeface="微软雅黑" panose="020B0503020204020204" pitchFamily="34" charset="-122"/>
                  </a:rPr>
                  <a:t>凝血因子：激活状态</a:t>
                </a:r>
                <a:endParaRPr lang="zh-CN" altLang="en-US" sz="8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  <p:sp>
          <p:nvSpPr>
            <p:cNvPr id="132" name="星形: 十角 131"/>
            <p:cNvSpPr/>
            <p:nvPr/>
          </p:nvSpPr>
          <p:spPr>
            <a:xfrm>
              <a:off x="5709738" y="1944919"/>
              <a:ext cx="252720" cy="243343"/>
            </a:xfrm>
            <a:prstGeom prst="star10">
              <a:avLst/>
            </a:prstGeom>
            <a:noFill/>
            <a:ln>
              <a:solidFill>
                <a:srgbClr val="122A7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箭头: 下 27"/>
          <p:cNvSpPr/>
          <p:nvPr/>
        </p:nvSpPr>
        <p:spPr>
          <a:xfrm rot="1766336" flipH="1">
            <a:off x="-1301018" y="3643585"/>
            <a:ext cx="136179" cy="352679"/>
          </a:xfrm>
          <a:prstGeom prst="downArrow">
            <a:avLst/>
          </a:prstGeom>
          <a:gradFill flip="none" rotWithShape="1">
            <a:gsLst>
              <a:gs pos="4587">
                <a:srgbClr val="D70D67">
                  <a:alpha val="0"/>
                </a:srgbClr>
              </a:gs>
              <a:gs pos="100000">
                <a:srgbClr val="D70D6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3" name="箭头: 下 72"/>
          <p:cNvSpPr/>
          <p:nvPr/>
        </p:nvSpPr>
        <p:spPr>
          <a:xfrm>
            <a:off x="2508518" y="4659683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2EBBAB">
                  <a:alpha val="0"/>
                </a:srgbClr>
              </a:gs>
              <a:gs pos="100000">
                <a:srgbClr val="2EBBAB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7425844" y="2279857"/>
            <a:ext cx="1648702" cy="866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注射用波米泰酶</a:t>
            </a: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α</a:t>
            </a:r>
            <a:r>
              <a:rPr kumimoji="0" lang="zh-CN" alt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：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0.10U/kg</a:t>
            </a:r>
            <a:endParaRPr kumimoji="0" lang="en-US" altLang="zh-CN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D70D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</a:t>
            </a:r>
            <a:r>
              <a:rPr lang="en-US" altLang="zh-CN" sz="1400" b="1" dirty="0">
                <a:solidFill>
                  <a:srgbClr val="D70D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0.003 ug/kg </a:t>
            </a:r>
            <a:r>
              <a:rPr kumimoji="0" lang="zh-CN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D70D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D70D6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7783547" y="5306087"/>
            <a:ext cx="345763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有效剂量约为</a:t>
            </a:r>
            <a:r>
              <a:rPr lang="zh-CN" altLang="en-US" sz="1600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注射用重组人凝血因子</a:t>
            </a:r>
            <a:endParaRPr lang="en-US" altLang="zh-CN" sz="1600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/>
            <a:r>
              <a:rPr lang="en-US" altLang="zh-CN" sz="1600" dirty="0" err="1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VIIa</a:t>
            </a:r>
            <a:r>
              <a:rPr lang="en-US" altLang="zh-CN" sz="1600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N01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的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D70D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1/30000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srgbClr val="D70D6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9802629" y="2279857"/>
            <a:ext cx="1983776" cy="850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注射用重组人凝血因子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>
              <a:lnSpc>
                <a:spcPct val="120000"/>
              </a:lnSpc>
            </a:pPr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VIIa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N01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ctr">
              <a:lnSpc>
                <a:spcPct val="12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（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90 ug/kg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）</a:t>
            </a:r>
            <a:endParaRPr lang="zh-CN" altLang="en-US" sz="1400" dirty="0"/>
          </a:p>
        </p:txBody>
      </p:sp>
      <p:grpSp>
        <p:nvGrpSpPr>
          <p:cNvPr id="10" name="组合 9"/>
          <p:cNvGrpSpPr/>
          <p:nvPr/>
        </p:nvGrpSpPr>
        <p:grpSpPr>
          <a:xfrm>
            <a:off x="7002648" y="3285268"/>
            <a:ext cx="2383098" cy="778267"/>
            <a:chOff x="7002648" y="2061691"/>
            <a:chExt cx="2383098" cy="778267"/>
          </a:xfrm>
        </p:grpSpPr>
        <p:sp>
          <p:nvSpPr>
            <p:cNvPr id="24" name="矩形: 圆角 23"/>
            <p:cNvSpPr/>
            <p:nvPr/>
          </p:nvSpPr>
          <p:spPr>
            <a:xfrm>
              <a:off x="7294799" y="2195022"/>
              <a:ext cx="1798797" cy="511605"/>
            </a:xfrm>
            <a:prstGeom prst="roundRect">
              <a:avLst/>
            </a:prstGeom>
            <a:solidFill>
              <a:srgbClr val="122A70">
                <a:alpha val="5000"/>
              </a:srgbClr>
            </a:solidFill>
            <a:ln w="6350">
              <a:solidFill>
                <a:srgbClr val="D70D67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/>
            <p:cNvSpPr/>
            <p:nvPr/>
          </p:nvSpPr>
          <p:spPr>
            <a:xfrm>
              <a:off x="7002648" y="2061691"/>
              <a:ext cx="2383098" cy="77826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200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直接激活凝血因子</a:t>
              </a:r>
              <a:r>
                <a:rPr lang="en-US" altLang="zh-CN" sz="1200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endParaRPr lang="zh-CN" altLang="en-US" sz="1200" dirty="0">
                <a:solidFill>
                  <a:srgbClr val="CF166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9556402" y="3285268"/>
            <a:ext cx="2383098" cy="778267"/>
            <a:chOff x="9556402" y="2061691"/>
            <a:chExt cx="2383098" cy="778267"/>
          </a:xfrm>
        </p:grpSpPr>
        <p:sp>
          <p:nvSpPr>
            <p:cNvPr id="55" name="矩形: 圆角 54"/>
            <p:cNvSpPr/>
            <p:nvPr/>
          </p:nvSpPr>
          <p:spPr>
            <a:xfrm>
              <a:off x="9848553" y="2195022"/>
              <a:ext cx="1798797" cy="511605"/>
            </a:xfrm>
            <a:prstGeom prst="roundRect">
              <a:avLst/>
            </a:prstGeom>
            <a:solidFill>
              <a:srgbClr val="122A70">
                <a:alpha val="5000"/>
              </a:srgbClr>
            </a:solidFill>
            <a:ln w="6350">
              <a:solidFill>
                <a:srgbClr val="122A7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6" name="矩形 55"/>
            <p:cNvSpPr/>
            <p:nvPr/>
          </p:nvSpPr>
          <p:spPr>
            <a:xfrm>
              <a:off x="9556402" y="2061691"/>
              <a:ext cx="2383098" cy="77826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200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间接激活凝血因子</a:t>
              </a:r>
              <a:r>
                <a:rPr lang="en-US" altLang="zh-CN" sz="1200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X</a:t>
              </a:r>
              <a:r>
                <a:rPr lang="zh-CN" altLang="en-US" sz="1200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，</a:t>
              </a:r>
              <a:endParaRPr lang="en-US" altLang="zh-CN" sz="120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1200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依赖组织因子</a:t>
              </a:r>
              <a:endParaRPr lang="zh-CN" altLang="en-US" sz="1200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88" name="组合 87"/>
          <p:cNvGrpSpPr/>
          <p:nvPr/>
        </p:nvGrpSpPr>
        <p:grpSpPr>
          <a:xfrm>
            <a:off x="9172770" y="2817502"/>
            <a:ext cx="675579" cy="712124"/>
            <a:chOff x="9162380" y="3264963"/>
            <a:chExt cx="675579" cy="712124"/>
          </a:xfrm>
        </p:grpSpPr>
        <p:sp>
          <p:nvSpPr>
            <p:cNvPr id="22" name="文本框 21"/>
            <p:cNvSpPr txBox="1"/>
            <p:nvPr/>
          </p:nvSpPr>
          <p:spPr>
            <a:xfrm>
              <a:off x="9162380" y="3264963"/>
              <a:ext cx="52394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40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v</a:t>
              </a:r>
              <a:endParaRPr lang="zh-CN" altLang="en-US" sz="4000" b="1" dirty="0">
                <a:solidFill>
                  <a:srgbClr val="CF166A"/>
                </a:solidFill>
              </a:endParaRPr>
            </a:p>
          </p:txBody>
        </p:sp>
        <p:sp>
          <p:nvSpPr>
            <p:cNvPr id="75" name="文本框 74"/>
            <p:cNvSpPr txBox="1"/>
            <p:nvPr/>
          </p:nvSpPr>
          <p:spPr>
            <a:xfrm>
              <a:off x="9314012" y="3269201"/>
              <a:ext cx="52394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4000" b="1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s</a:t>
              </a:r>
              <a:endParaRPr lang="zh-CN" altLang="en-US" sz="4000" b="1" dirty="0">
                <a:solidFill>
                  <a:srgbClr val="122A70"/>
                </a:solidFill>
              </a:endParaRPr>
            </a:p>
          </p:txBody>
        </p:sp>
      </p:grpSp>
      <p:sp>
        <p:nvSpPr>
          <p:cNvPr id="108" name="梯形 107"/>
          <p:cNvSpPr/>
          <p:nvPr/>
        </p:nvSpPr>
        <p:spPr>
          <a:xfrm>
            <a:off x="7328074" y="5678491"/>
            <a:ext cx="4474767" cy="384151"/>
          </a:xfrm>
          <a:prstGeom prst="trapezoid">
            <a:avLst>
              <a:gd name="adj" fmla="val 167158"/>
            </a:avLst>
          </a:prstGeom>
          <a:gradFill>
            <a:gsLst>
              <a:gs pos="28000">
                <a:srgbClr val="122A70">
                  <a:alpha val="0"/>
                </a:srgbClr>
              </a:gs>
              <a:gs pos="100000">
                <a:srgbClr val="122A70">
                  <a:alpha val="1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prstClr val="white"/>
              </a:solidFill>
              <a:latin typeface="等线" panose="02010600030101010101" charset="-122"/>
              <a:ea typeface="等线" panose="02010600030101010101" charset="-122"/>
            </a:endParaRPr>
          </a:p>
        </p:txBody>
      </p:sp>
      <p:grpSp>
        <p:nvGrpSpPr>
          <p:cNvPr id="109" name="组合 108"/>
          <p:cNvGrpSpPr/>
          <p:nvPr/>
        </p:nvGrpSpPr>
        <p:grpSpPr>
          <a:xfrm>
            <a:off x="8578266" y="4313177"/>
            <a:ext cx="1903589" cy="641057"/>
            <a:chOff x="1745497" y="4167276"/>
            <a:chExt cx="2826210" cy="951761"/>
          </a:xfrm>
        </p:grpSpPr>
        <p:grpSp>
          <p:nvGrpSpPr>
            <p:cNvPr id="110" name="组合 109"/>
            <p:cNvGrpSpPr/>
            <p:nvPr/>
          </p:nvGrpSpPr>
          <p:grpSpPr>
            <a:xfrm rot="10800000">
              <a:off x="1745497" y="4167276"/>
              <a:ext cx="2826210" cy="672811"/>
              <a:chOff x="1717481" y="4462259"/>
              <a:chExt cx="2826210" cy="672811"/>
            </a:xfrm>
          </p:grpSpPr>
          <p:sp>
            <p:nvSpPr>
              <p:cNvPr id="128" name="任意多边形: 形状 127"/>
              <p:cNvSpPr/>
              <p:nvPr/>
            </p:nvSpPr>
            <p:spPr>
              <a:xfrm>
                <a:off x="1717481" y="4462259"/>
                <a:ext cx="2826210" cy="672811"/>
              </a:xfrm>
              <a:custGeom>
                <a:avLst/>
                <a:gdLst>
                  <a:gd name="connsiteX0" fmla="*/ 389502 w 2826210"/>
                  <a:gd name="connsiteY0" fmla="*/ 0 h 672811"/>
                  <a:gd name="connsiteX1" fmla="*/ 2428750 w 2826210"/>
                  <a:gd name="connsiteY1" fmla="*/ 0 h 672811"/>
                  <a:gd name="connsiteX2" fmla="*/ 2440994 w 2826210"/>
                  <a:gd name="connsiteY2" fmla="*/ 81941 h 672811"/>
                  <a:gd name="connsiteX3" fmla="*/ 2737665 w 2826210"/>
                  <a:gd name="connsiteY3" fmla="*/ 605783 h 672811"/>
                  <a:gd name="connsiteX4" fmla="*/ 2826210 w 2826210"/>
                  <a:gd name="connsiteY4" fmla="*/ 672811 h 672811"/>
                  <a:gd name="connsiteX5" fmla="*/ 0 w 2826210"/>
                  <a:gd name="connsiteY5" fmla="*/ 672811 h 672811"/>
                  <a:gd name="connsiteX6" fmla="*/ 0 w 2826210"/>
                  <a:gd name="connsiteY6" fmla="*/ 668009 h 672811"/>
                  <a:gd name="connsiteX7" fmla="*/ 114004 w 2826210"/>
                  <a:gd name="connsiteY7" fmla="*/ 573947 h 672811"/>
                  <a:gd name="connsiteX8" fmla="*/ 376099 w 2826210"/>
                  <a:gd name="connsiteY8" fmla="*/ 87818 h 672811"/>
                  <a:gd name="connsiteX9" fmla="*/ 389502 w 2826210"/>
                  <a:gd name="connsiteY9" fmla="*/ 0 h 67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826210" h="672811">
                    <a:moveTo>
                      <a:pt x="389502" y="0"/>
                    </a:moveTo>
                    <a:lnTo>
                      <a:pt x="2428750" y="0"/>
                    </a:lnTo>
                    <a:lnTo>
                      <a:pt x="2440994" y="81941"/>
                    </a:lnTo>
                    <a:cubicBezTo>
                      <a:pt x="2481773" y="287781"/>
                      <a:pt x="2588252" y="469984"/>
                      <a:pt x="2737665" y="605783"/>
                    </a:cubicBezTo>
                    <a:lnTo>
                      <a:pt x="2826210" y="672811"/>
                    </a:lnTo>
                    <a:lnTo>
                      <a:pt x="0" y="672811"/>
                    </a:lnTo>
                    <a:lnTo>
                      <a:pt x="0" y="668009"/>
                    </a:lnTo>
                    <a:lnTo>
                      <a:pt x="114004" y="573947"/>
                    </a:lnTo>
                    <a:cubicBezTo>
                      <a:pt x="244508" y="443444"/>
                      <a:pt x="337673" y="275600"/>
                      <a:pt x="376099" y="87818"/>
                    </a:cubicBezTo>
                    <a:lnTo>
                      <a:pt x="389502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22A70">
                      <a:alpha val="28000"/>
                    </a:srgbClr>
                  </a:gs>
                  <a:gs pos="100000">
                    <a:srgbClr val="D8CFD9">
                      <a:alpha val="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30" name="任意多边形: 形状 129"/>
              <p:cNvSpPr/>
              <p:nvPr/>
            </p:nvSpPr>
            <p:spPr>
              <a:xfrm>
                <a:off x="2068305" y="4462259"/>
                <a:ext cx="2109638" cy="672811"/>
              </a:xfrm>
              <a:custGeom>
                <a:avLst/>
                <a:gdLst>
                  <a:gd name="connsiteX0" fmla="*/ 389502 w 2826210"/>
                  <a:gd name="connsiteY0" fmla="*/ 0 h 672811"/>
                  <a:gd name="connsiteX1" fmla="*/ 2428750 w 2826210"/>
                  <a:gd name="connsiteY1" fmla="*/ 0 h 672811"/>
                  <a:gd name="connsiteX2" fmla="*/ 2440994 w 2826210"/>
                  <a:gd name="connsiteY2" fmla="*/ 81941 h 672811"/>
                  <a:gd name="connsiteX3" fmla="*/ 2737665 w 2826210"/>
                  <a:gd name="connsiteY3" fmla="*/ 605783 h 672811"/>
                  <a:gd name="connsiteX4" fmla="*/ 2826210 w 2826210"/>
                  <a:gd name="connsiteY4" fmla="*/ 672811 h 672811"/>
                  <a:gd name="connsiteX5" fmla="*/ 0 w 2826210"/>
                  <a:gd name="connsiteY5" fmla="*/ 672811 h 672811"/>
                  <a:gd name="connsiteX6" fmla="*/ 0 w 2826210"/>
                  <a:gd name="connsiteY6" fmla="*/ 668009 h 672811"/>
                  <a:gd name="connsiteX7" fmla="*/ 114004 w 2826210"/>
                  <a:gd name="connsiteY7" fmla="*/ 573947 h 672811"/>
                  <a:gd name="connsiteX8" fmla="*/ 376099 w 2826210"/>
                  <a:gd name="connsiteY8" fmla="*/ 87818 h 672811"/>
                  <a:gd name="connsiteX9" fmla="*/ 389502 w 2826210"/>
                  <a:gd name="connsiteY9" fmla="*/ 0 h 67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826210" h="672811">
                    <a:moveTo>
                      <a:pt x="389502" y="0"/>
                    </a:moveTo>
                    <a:lnTo>
                      <a:pt x="2428750" y="0"/>
                    </a:lnTo>
                    <a:lnTo>
                      <a:pt x="2440994" y="81941"/>
                    </a:lnTo>
                    <a:cubicBezTo>
                      <a:pt x="2481773" y="287781"/>
                      <a:pt x="2588252" y="469984"/>
                      <a:pt x="2737665" y="605783"/>
                    </a:cubicBezTo>
                    <a:lnTo>
                      <a:pt x="2826210" y="672811"/>
                    </a:lnTo>
                    <a:lnTo>
                      <a:pt x="0" y="672811"/>
                    </a:lnTo>
                    <a:lnTo>
                      <a:pt x="0" y="668009"/>
                    </a:lnTo>
                    <a:lnTo>
                      <a:pt x="114004" y="573947"/>
                    </a:lnTo>
                    <a:cubicBezTo>
                      <a:pt x="244508" y="443444"/>
                      <a:pt x="337673" y="275600"/>
                      <a:pt x="376099" y="87818"/>
                    </a:cubicBezTo>
                    <a:lnTo>
                      <a:pt x="389502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22A70">
                      <a:alpha val="28000"/>
                    </a:srgbClr>
                  </a:gs>
                  <a:gs pos="100000">
                    <a:srgbClr val="D8CFD9">
                      <a:alpha val="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  <p:sp>
            <p:nvSpPr>
              <p:cNvPr id="131" name="任意多边形: 形状 130"/>
              <p:cNvSpPr/>
              <p:nvPr/>
            </p:nvSpPr>
            <p:spPr>
              <a:xfrm>
                <a:off x="2418512" y="4462259"/>
                <a:ext cx="1368120" cy="672811"/>
              </a:xfrm>
              <a:custGeom>
                <a:avLst/>
                <a:gdLst>
                  <a:gd name="connsiteX0" fmla="*/ 389502 w 2826210"/>
                  <a:gd name="connsiteY0" fmla="*/ 0 h 672811"/>
                  <a:gd name="connsiteX1" fmla="*/ 2428750 w 2826210"/>
                  <a:gd name="connsiteY1" fmla="*/ 0 h 672811"/>
                  <a:gd name="connsiteX2" fmla="*/ 2440994 w 2826210"/>
                  <a:gd name="connsiteY2" fmla="*/ 81941 h 672811"/>
                  <a:gd name="connsiteX3" fmla="*/ 2737665 w 2826210"/>
                  <a:gd name="connsiteY3" fmla="*/ 605783 h 672811"/>
                  <a:gd name="connsiteX4" fmla="*/ 2826210 w 2826210"/>
                  <a:gd name="connsiteY4" fmla="*/ 672811 h 672811"/>
                  <a:gd name="connsiteX5" fmla="*/ 0 w 2826210"/>
                  <a:gd name="connsiteY5" fmla="*/ 672811 h 672811"/>
                  <a:gd name="connsiteX6" fmla="*/ 0 w 2826210"/>
                  <a:gd name="connsiteY6" fmla="*/ 668009 h 672811"/>
                  <a:gd name="connsiteX7" fmla="*/ 114004 w 2826210"/>
                  <a:gd name="connsiteY7" fmla="*/ 573947 h 672811"/>
                  <a:gd name="connsiteX8" fmla="*/ 376099 w 2826210"/>
                  <a:gd name="connsiteY8" fmla="*/ 87818 h 672811"/>
                  <a:gd name="connsiteX9" fmla="*/ 389502 w 2826210"/>
                  <a:gd name="connsiteY9" fmla="*/ 0 h 672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826210" h="672811">
                    <a:moveTo>
                      <a:pt x="389502" y="0"/>
                    </a:moveTo>
                    <a:lnTo>
                      <a:pt x="2428750" y="0"/>
                    </a:lnTo>
                    <a:lnTo>
                      <a:pt x="2440994" y="81941"/>
                    </a:lnTo>
                    <a:cubicBezTo>
                      <a:pt x="2481773" y="287781"/>
                      <a:pt x="2588252" y="469984"/>
                      <a:pt x="2737665" y="605783"/>
                    </a:cubicBezTo>
                    <a:lnTo>
                      <a:pt x="2826210" y="672811"/>
                    </a:lnTo>
                    <a:lnTo>
                      <a:pt x="0" y="672811"/>
                    </a:lnTo>
                    <a:lnTo>
                      <a:pt x="0" y="668009"/>
                    </a:lnTo>
                    <a:lnTo>
                      <a:pt x="114004" y="573947"/>
                    </a:lnTo>
                    <a:cubicBezTo>
                      <a:pt x="244508" y="443444"/>
                      <a:pt x="337673" y="275600"/>
                      <a:pt x="376099" y="87818"/>
                    </a:cubicBezTo>
                    <a:lnTo>
                      <a:pt x="389502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122A70">
                      <a:alpha val="28000"/>
                    </a:srgbClr>
                  </a:gs>
                  <a:gs pos="100000">
                    <a:srgbClr val="D8CFD9">
                      <a:alpha val="0"/>
                    </a:srgb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14" name="箭头: 左 69"/>
            <p:cNvSpPr/>
            <p:nvPr/>
          </p:nvSpPr>
          <p:spPr>
            <a:xfrm rot="5400000" flipH="1">
              <a:off x="2689007" y="4040987"/>
              <a:ext cx="939188" cy="1216911"/>
            </a:xfrm>
            <a:custGeom>
              <a:avLst/>
              <a:gdLst>
                <a:gd name="connsiteX0" fmla="*/ 0 w 2999150"/>
                <a:gd name="connsiteY0" fmla="*/ 742780 h 1485560"/>
                <a:gd name="connsiteX1" fmla="*/ 742780 w 2999150"/>
                <a:gd name="connsiteY1" fmla="*/ 0 h 1485560"/>
                <a:gd name="connsiteX2" fmla="*/ 742780 w 2999150"/>
                <a:gd name="connsiteY2" fmla="*/ 371390 h 1485560"/>
                <a:gd name="connsiteX3" fmla="*/ 2999150 w 2999150"/>
                <a:gd name="connsiteY3" fmla="*/ 371390 h 1485560"/>
                <a:gd name="connsiteX4" fmla="*/ 2999150 w 2999150"/>
                <a:gd name="connsiteY4" fmla="*/ 1114170 h 1485560"/>
                <a:gd name="connsiteX5" fmla="*/ 742780 w 2999150"/>
                <a:gd name="connsiteY5" fmla="*/ 1114170 h 1485560"/>
                <a:gd name="connsiteX6" fmla="*/ 742780 w 2999150"/>
                <a:gd name="connsiteY6" fmla="*/ 1485560 h 1485560"/>
                <a:gd name="connsiteX7" fmla="*/ 0 w 2999150"/>
                <a:gd name="connsiteY7" fmla="*/ 742780 h 1485560"/>
                <a:gd name="connsiteX0-1" fmla="*/ 0 w 3008982"/>
                <a:gd name="connsiteY0-2" fmla="*/ 1639751 h 2382531"/>
                <a:gd name="connsiteX1-3" fmla="*/ 742780 w 3008982"/>
                <a:gd name="connsiteY1-4" fmla="*/ 896971 h 2382531"/>
                <a:gd name="connsiteX2-5" fmla="*/ 742780 w 3008982"/>
                <a:gd name="connsiteY2-6" fmla="*/ 1268361 h 2382531"/>
                <a:gd name="connsiteX3-7" fmla="*/ 3008982 w 3008982"/>
                <a:gd name="connsiteY3-8" fmla="*/ 0 h 2382531"/>
                <a:gd name="connsiteX4-9" fmla="*/ 2999150 w 3008982"/>
                <a:gd name="connsiteY4-10" fmla="*/ 2011141 h 2382531"/>
                <a:gd name="connsiteX5-11" fmla="*/ 742780 w 3008982"/>
                <a:gd name="connsiteY5-12" fmla="*/ 2011141 h 2382531"/>
                <a:gd name="connsiteX6-13" fmla="*/ 742780 w 3008982"/>
                <a:gd name="connsiteY6-14" fmla="*/ 2382531 h 2382531"/>
                <a:gd name="connsiteX7-15" fmla="*/ 0 w 3008982"/>
                <a:gd name="connsiteY7-16" fmla="*/ 1639751 h 2382531"/>
                <a:gd name="connsiteX0-17" fmla="*/ 0 w 3008982"/>
                <a:gd name="connsiteY0-18" fmla="*/ 1639751 h 3279502"/>
                <a:gd name="connsiteX1-19" fmla="*/ 742780 w 3008982"/>
                <a:gd name="connsiteY1-20" fmla="*/ 896971 h 3279502"/>
                <a:gd name="connsiteX2-21" fmla="*/ 742780 w 3008982"/>
                <a:gd name="connsiteY2-22" fmla="*/ 1268361 h 3279502"/>
                <a:gd name="connsiteX3-23" fmla="*/ 3008982 w 3008982"/>
                <a:gd name="connsiteY3-24" fmla="*/ 0 h 3279502"/>
                <a:gd name="connsiteX4-25" fmla="*/ 2979486 w 3008982"/>
                <a:gd name="connsiteY4-26" fmla="*/ 3279502 h 3279502"/>
                <a:gd name="connsiteX5-27" fmla="*/ 742780 w 3008982"/>
                <a:gd name="connsiteY5-28" fmla="*/ 2011141 h 3279502"/>
                <a:gd name="connsiteX6-29" fmla="*/ 742780 w 3008982"/>
                <a:gd name="connsiteY6-30" fmla="*/ 2382531 h 3279502"/>
                <a:gd name="connsiteX7-31" fmla="*/ 0 w 3008982"/>
                <a:gd name="connsiteY7-32" fmla="*/ 1639751 h 3279502"/>
                <a:gd name="connsiteX0-33" fmla="*/ 0 w 3008982"/>
                <a:gd name="connsiteY0-34" fmla="*/ 1639751 h 3299167"/>
                <a:gd name="connsiteX1-35" fmla="*/ 742780 w 3008982"/>
                <a:gd name="connsiteY1-36" fmla="*/ 896971 h 3299167"/>
                <a:gd name="connsiteX2-37" fmla="*/ 742780 w 3008982"/>
                <a:gd name="connsiteY2-38" fmla="*/ 1268361 h 3299167"/>
                <a:gd name="connsiteX3-39" fmla="*/ 3008982 w 3008982"/>
                <a:gd name="connsiteY3-40" fmla="*/ 0 h 3299167"/>
                <a:gd name="connsiteX4-41" fmla="*/ 2999150 w 3008982"/>
                <a:gd name="connsiteY4-42" fmla="*/ 3299167 h 3299167"/>
                <a:gd name="connsiteX5-43" fmla="*/ 742780 w 3008982"/>
                <a:gd name="connsiteY5-44" fmla="*/ 2011141 h 3299167"/>
                <a:gd name="connsiteX6-45" fmla="*/ 742780 w 3008982"/>
                <a:gd name="connsiteY6-46" fmla="*/ 2382531 h 3299167"/>
                <a:gd name="connsiteX7-47" fmla="*/ 0 w 3008982"/>
                <a:gd name="connsiteY7-48" fmla="*/ 1639751 h 3299167"/>
                <a:gd name="connsiteX0-49" fmla="*/ 0 w 3008982"/>
                <a:gd name="connsiteY0-50" fmla="*/ 1639751 h 3299167"/>
                <a:gd name="connsiteX1-51" fmla="*/ 742780 w 3008982"/>
                <a:gd name="connsiteY1-52" fmla="*/ 896971 h 3299167"/>
                <a:gd name="connsiteX2-53" fmla="*/ 742780 w 3008982"/>
                <a:gd name="connsiteY2-54" fmla="*/ 1268361 h 3299167"/>
                <a:gd name="connsiteX3-55" fmla="*/ 3008982 w 3008982"/>
                <a:gd name="connsiteY3-56" fmla="*/ 0 h 3299167"/>
                <a:gd name="connsiteX4-57" fmla="*/ 2999150 w 3008982"/>
                <a:gd name="connsiteY4-58" fmla="*/ 3299167 h 3299167"/>
                <a:gd name="connsiteX5-59" fmla="*/ 742780 w 3008982"/>
                <a:gd name="connsiteY5-60" fmla="*/ 2011141 h 3299167"/>
                <a:gd name="connsiteX6-61" fmla="*/ 742780 w 3008982"/>
                <a:gd name="connsiteY6-62" fmla="*/ 2382531 h 3299167"/>
                <a:gd name="connsiteX7-63" fmla="*/ 0 w 3008982"/>
                <a:gd name="connsiteY7-64" fmla="*/ 1639751 h 3299167"/>
                <a:gd name="connsiteX0-65" fmla="*/ 0 w 3008982"/>
                <a:gd name="connsiteY0-66" fmla="*/ 1639751 h 3299167"/>
                <a:gd name="connsiteX1-67" fmla="*/ 742780 w 3008982"/>
                <a:gd name="connsiteY1-68" fmla="*/ 896971 h 3299167"/>
                <a:gd name="connsiteX2-69" fmla="*/ 742780 w 3008982"/>
                <a:gd name="connsiteY2-70" fmla="*/ 1268361 h 3299167"/>
                <a:gd name="connsiteX3-71" fmla="*/ 3008982 w 3008982"/>
                <a:gd name="connsiteY3-72" fmla="*/ 0 h 3299167"/>
                <a:gd name="connsiteX4-73" fmla="*/ 2999150 w 3008982"/>
                <a:gd name="connsiteY4-74" fmla="*/ 3299167 h 3299167"/>
                <a:gd name="connsiteX5-75" fmla="*/ 742780 w 3008982"/>
                <a:gd name="connsiteY5-76" fmla="*/ 2011141 h 3299167"/>
                <a:gd name="connsiteX6-77" fmla="*/ 742780 w 3008982"/>
                <a:gd name="connsiteY6-78" fmla="*/ 2382531 h 3299167"/>
                <a:gd name="connsiteX7-79" fmla="*/ 0 w 3008982"/>
                <a:gd name="connsiteY7-80" fmla="*/ 1639751 h 3299167"/>
                <a:gd name="connsiteX0-81" fmla="*/ 0 w 3008982"/>
                <a:gd name="connsiteY0-82" fmla="*/ 1639751 h 3299167"/>
                <a:gd name="connsiteX1-83" fmla="*/ 742780 w 3008982"/>
                <a:gd name="connsiteY1-84" fmla="*/ 896971 h 3299167"/>
                <a:gd name="connsiteX2-85" fmla="*/ 742780 w 3008982"/>
                <a:gd name="connsiteY2-86" fmla="*/ 1268361 h 3299167"/>
                <a:gd name="connsiteX3-87" fmla="*/ 3008982 w 3008982"/>
                <a:gd name="connsiteY3-88" fmla="*/ 0 h 3299167"/>
                <a:gd name="connsiteX4-89" fmla="*/ 2999150 w 3008982"/>
                <a:gd name="connsiteY4-90" fmla="*/ 3299167 h 3299167"/>
                <a:gd name="connsiteX5-91" fmla="*/ 742780 w 3008982"/>
                <a:gd name="connsiteY5-92" fmla="*/ 2011141 h 3299167"/>
                <a:gd name="connsiteX6-93" fmla="*/ 742780 w 3008982"/>
                <a:gd name="connsiteY6-94" fmla="*/ 2382531 h 3299167"/>
                <a:gd name="connsiteX7-95" fmla="*/ 0 w 3008982"/>
                <a:gd name="connsiteY7-96" fmla="*/ 1639751 h 3299167"/>
                <a:gd name="connsiteX0-97" fmla="*/ 0 w 3008982"/>
                <a:gd name="connsiteY0-98" fmla="*/ 1639751 h 3299167"/>
                <a:gd name="connsiteX1-99" fmla="*/ 742780 w 3008982"/>
                <a:gd name="connsiteY1-100" fmla="*/ 896971 h 3299167"/>
                <a:gd name="connsiteX2-101" fmla="*/ 742780 w 3008982"/>
                <a:gd name="connsiteY2-102" fmla="*/ 1268361 h 3299167"/>
                <a:gd name="connsiteX3-103" fmla="*/ 3008982 w 3008982"/>
                <a:gd name="connsiteY3-104" fmla="*/ 0 h 3299167"/>
                <a:gd name="connsiteX4-105" fmla="*/ 2999150 w 3008982"/>
                <a:gd name="connsiteY4-106" fmla="*/ 3299167 h 3299167"/>
                <a:gd name="connsiteX5-107" fmla="*/ 742780 w 3008982"/>
                <a:gd name="connsiteY5-108" fmla="*/ 2011141 h 3299167"/>
                <a:gd name="connsiteX6-109" fmla="*/ 742780 w 3008982"/>
                <a:gd name="connsiteY6-110" fmla="*/ 2382531 h 3299167"/>
                <a:gd name="connsiteX7-111" fmla="*/ 0 w 3008982"/>
                <a:gd name="connsiteY7-112" fmla="*/ 1639751 h 329916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</a:cxnLst>
              <a:rect l="l" t="t" r="r" b="b"/>
              <a:pathLst>
                <a:path w="3008982" h="3299167">
                  <a:moveTo>
                    <a:pt x="0" y="1639751"/>
                  </a:moveTo>
                  <a:lnTo>
                    <a:pt x="742780" y="896971"/>
                  </a:lnTo>
                  <a:lnTo>
                    <a:pt x="742780" y="1268361"/>
                  </a:lnTo>
                  <a:cubicBezTo>
                    <a:pt x="1360529" y="1150374"/>
                    <a:pt x="2332239" y="1042219"/>
                    <a:pt x="3008982" y="0"/>
                  </a:cubicBezTo>
                  <a:cubicBezTo>
                    <a:pt x="3005705" y="670380"/>
                    <a:pt x="3002427" y="2628787"/>
                    <a:pt x="2999150" y="3299167"/>
                  </a:cubicBezTo>
                  <a:cubicBezTo>
                    <a:pt x="2335517" y="2220896"/>
                    <a:pt x="1347419" y="2125851"/>
                    <a:pt x="742780" y="2011141"/>
                  </a:cubicBezTo>
                  <a:lnTo>
                    <a:pt x="742780" y="2382531"/>
                  </a:lnTo>
                  <a:lnTo>
                    <a:pt x="0" y="1639751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122A70">
                    <a:alpha val="0"/>
                  </a:srgbClr>
                </a:gs>
                <a:gs pos="100000">
                  <a:srgbClr val="D8CFD9"/>
                </a:gs>
              </a:gsLst>
              <a:lin ang="108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prstClr val="white"/>
                </a:solidFill>
                <a:latin typeface="等线" panose="02010600030101010101" charset="-122"/>
                <a:ea typeface="等线" panose="02010600030101010101" charset="-122"/>
              </a:endParaRPr>
            </a:p>
          </p:txBody>
        </p:sp>
      </p:grpSp>
      <p:sp>
        <p:nvSpPr>
          <p:cNvPr id="133" name="矩形: 圆角 132"/>
          <p:cNvSpPr/>
          <p:nvPr/>
        </p:nvSpPr>
        <p:spPr>
          <a:xfrm>
            <a:off x="334963" y="870080"/>
            <a:ext cx="11522075" cy="830133"/>
          </a:xfrm>
          <a:prstGeom prst="roundRect">
            <a:avLst/>
          </a:prstGeom>
          <a:noFill/>
          <a:ln>
            <a:solidFill>
              <a:srgbClr val="122A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矩形: 圆角 135"/>
          <p:cNvSpPr/>
          <p:nvPr/>
        </p:nvSpPr>
        <p:spPr>
          <a:xfrm>
            <a:off x="7090438" y="1762862"/>
            <a:ext cx="4765728" cy="4510938"/>
          </a:xfrm>
          <a:prstGeom prst="roundRect">
            <a:avLst>
              <a:gd name="adj" fmla="val 1067"/>
            </a:avLst>
          </a:prstGeom>
          <a:noFill/>
          <a:ln>
            <a:solidFill>
              <a:srgbClr val="122A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  <a:sym typeface="Apis" panose="020B0504010101010104" pitchFamily="34" charset="0"/>
            </a:endParaRPr>
          </a:p>
        </p:txBody>
      </p:sp>
      <p:grpSp>
        <p:nvGrpSpPr>
          <p:cNvPr id="106" name="组合 105"/>
          <p:cNvGrpSpPr/>
          <p:nvPr/>
        </p:nvGrpSpPr>
        <p:grpSpPr>
          <a:xfrm>
            <a:off x="3276331" y="3640455"/>
            <a:ext cx="645230" cy="296545"/>
            <a:chOff x="915619" y="2466188"/>
            <a:chExt cx="629522" cy="296545"/>
          </a:xfrm>
        </p:grpSpPr>
        <p:sp>
          <p:nvSpPr>
            <p:cNvPr id="138" name="矩形: 圆角 61"/>
            <p:cNvSpPr/>
            <p:nvPr/>
          </p:nvSpPr>
          <p:spPr>
            <a:xfrm>
              <a:off x="933233" y="2466188"/>
              <a:ext cx="594295" cy="296545"/>
            </a:xfrm>
            <a:prstGeom prst="roundRect">
              <a:avLst/>
            </a:prstGeom>
            <a:noFill/>
            <a:ln>
              <a:solidFill>
                <a:srgbClr val="D70D67">
                  <a:alpha val="50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  <p:sp>
          <p:nvSpPr>
            <p:cNvPr id="140" name="文本框 139"/>
            <p:cNvSpPr txBox="1"/>
            <p:nvPr/>
          </p:nvSpPr>
          <p:spPr>
            <a:xfrm>
              <a:off x="915619" y="2499044"/>
              <a:ext cx="62952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9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组织因子</a:t>
              </a:r>
              <a:endParaRPr lang="zh-CN" altLang="en-US" sz="900" dirty="0" err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41" name="文本框 140"/>
          <p:cNvSpPr txBox="1"/>
          <p:nvPr/>
        </p:nvSpPr>
        <p:spPr>
          <a:xfrm>
            <a:off x="3061970" y="3625850"/>
            <a:ext cx="34353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/>
              <a:t>+</a:t>
            </a:r>
            <a:endParaRPr lang="en-US" altLang="zh-CN" sz="1400"/>
          </a:p>
        </p:txBody>
      </p:sp>
      <p:sp>
        <p:nvSpPr>
          <p:cNvPr id="160" name="任意多边形: 形状 159"/>
          <p:cNvSpPr/>
          <p:nvPr/>
        </p:nvSpPr>
        <p:spPr>
          <a:xfrm>
            <a:off x="3928340" y="4167454"/>
            <a:ext cx="2369717" cy="659438"/>
          </a:xfrm>
          <a:custGeom>
            <a:avLst/>
            <a:gdLst>
              <a:gd name="csX0" fmla="*/ 244826 w 1219750"/>
              <a:gd name="csY0" fmla="*/ 0 h 277000"/>
              <a:gd name="csX1" fmla="*/ 1081250 w 1219750"/>
              <a:gd name="csY1" fmla="*/ 0 h 277000"/>
              <a:gd name="csX2" fmla="*/ 1219750 w 1219750"/>
              <a:gd name="csY2" fmla="*/ 138500 h 277000"/>
              <a:gd name="csX3" fmla="*/ 1219749 w 1219750"/>
              <a:gd name="csY3" fmla="*/ 138500 h 277000"/>
              <a:gd name="csX4" fmla="*/ 1081249 w 1219750"/>
              <a:gd name="csY4" fmla="*/ 277000 h 277000"/>
              <a:gd name="csX5" fmla="*/ 244826 w 1219750"/>
              <a:gd name="csY5" fmla="*/ 276999 h 277000"/>
              <a:gd name="csX6" fmla="*/ 117210 w 1219750"/>
              <a:gd name="csY6" fmla="*/ 192410 h 277000"/>
              <a:gd name="csX7" fmla="*/ 116170 w 1219750"/>
              <a:gd name="csY7" fmla="*/ 187258 h 277000"/>
              <a:gd name="csX8" fmla="*/ 0 w 1219750"/>
              <a:gd name="csY8" fmla="*/ 146116 h 277000"/>
              <a:gd name="csX9" fmla="*/ 112858 w 1219750"/>
              <a:gd name="csY9" fmla="*/ 106146 h 277000"/>
              <a:gd name="csX10" fmla="*/ 117210 w 1219750"/>
              <a:gd name="csY10" fmla="*/ 84590 h 277000"/>
              <a:gd name="csX11" fmla="*/ 244826 w 1219750"/>
              <a:gd name="csY11" fmla="*/ 0 h 27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1219750" h="277000">
                <a:moveTo>
                  <a:pt x="244826" y="0"/>
                </a:moveTo>
                <a:lnTo>
                  <a:pt x="1081250" y="0"/>
                </a:lnTo>
                <a:cubicBezTo>
                  <a:pt x="1157741" y="0"/>
                  <a:pt x="1219750" y="62009"/>
                  <a:pt x="1219750" y="138500"/>
                </a:cubicBezTo>
                <a:lnTo>
                  <a:pt x="1219749" y="138500"/>
                </a:lnTo>
                <a:cubicBezTo>
                  <a:pt x="1219749" y="214991"/>
                  <a:pt x="1157740" y="277000"/>
                  <a:pt x="1081249" y="277000"/>
                </a:cubicBezTo>
                <a:lnTo>
                  <a:pt x="244826" y="276999"/>
                </a:lnTo>
                <a:cubicBezTo>
                  <a:pt x="187458" y="276999"/>
                  <a:pt x="138236" y="242119"/>
                  <a:pt x="117210" y="192410"/>
                </a:cubicBezTo>
                <a:lnTo>
                  <a:pt x="116170" y="187258"/>
                </a:lnTo>
                <a:lnTo>
                  <a:pt x="0" y="146116"/>
                </a:lnTo>
                <a:lnTo>
                  <a:pt x="112858" y="106146"/>
                </a:lnTo>
                <a:lnTo>
                  <a:pt x="117210" y="84590"/>
                </a:lnTo>
                <a:cubicBezTo>
                  <a:pt x="138236" y="34880"/>
                  <a:pt x="187458" y="0"/>
                  <a:pt x="244826" y="0"/>
                </a:cubicBezTo>
                <a:close/>
              </a:path>
            </a:pathLst>
          </a:custGeom>
          <a:solidFill>
            <a:srgbClr val="CF166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b="1" dirty="0">
                <a:gradFill flip="none" rotWithShape="1">
                  <a:gsLst>
                    <a:gs pos="0">
                      <a:srgbClr val="122A70"/>
                    </a:gs>
                    <a:gs pos="69000">
                      <a:srgbClr val="CF166A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 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靶向激活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45" name="箭头: 下 144"/>
          <p:cNvSpPr/>
          <p:nvPr/>
        </p:nvSpPr>
        <p:spPr>
          <a:xfrm>
            <a:off x="-1210517" y="2012939"/>
            <a:ext cx="132095" cy="268594"/>
          </a:xfrm>
          <a:prstGeom prst="downArrow">
            <a:avLst/>
          </a:prstGeom>
          <a:gradFill flip="none" rotWithShape="1">
            <a:gsLst>
              <a:gs pos="4587">
                <a:srgbClr val="D70D67">
                  <a:alpha val="0"/>
                </a:srgbClr>
              </a:gs>
              <a:gs pos="100000">
                <a:srgbClr val="D70D6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8" name="箭头: 下 157"/>
          <p:cNvSpPr/>
          <p:nvPr/>
        </p:nvSpPr>
        <p:spPr>
          <a:xfrm>
            <a:off x="3144236" y="3361517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D70D67">
                  <a:alpha val="0"/>
                </a:srgbClr>
              </a:gs>
              <a:gs pos="100000">
                <a:srgbClr val="D70D6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9" name="箭头: 下 158"/>
          <p:cNvSpPr/>
          <p:nvPr/>
        </p:nvSpPr>
        <p:spPr>
          <a:xfrm rot="1800000">
            <a:off x="2912790" y="3978422"/>
            <a:ext cx="132095" cy="167209"/>
          </a:xfrm>
          <a:prstGeom prst="downArrow">
            <a:avLst/>
          </a:prstGeom>
          <a:gradFill flip="none" rotWithShape="1">
            <a:gsLst>
              <a:gs pos="4587">
                <a:srgbClr val="D70D67">
                  <a:alpha val="0"/>
                </a:srgbClr>
              </a:gs>
              <a:gs pos="100000">
                <a:srgbClr val="D70D67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任意多边形: 形状 1"/>
          <p:cNvSpPr/>
          <p:nvPr/>
        </p:nvSpPr>
        <p:spPr>
          <a:xfrm>
            <a:off x="2404607" y="1812820"/>
            <a:ext cx="1382062" cy="400238"/>
          </a:xfrm>
          <a:custGeom>
            <a:avLst/>
            <a:gdLst>
              <a:gd name="csX0" fmla="*/ 244826 w 1219750"/>
              <a:gd name="csY0" fmla="*/ 0 h 277000"/>
              <a:gd name="csX1" fmla="*/ 1081250 w 1219750"/>
              <a:gd name="csY1" fmla="*/ 0 h 277000"/>
              <a:gd name="csX2" fmla="*/ 1219750 w 1219750"/>
              <a:gd name="csY2" fmla="*/ 138500 h 277000"/>
              <a:gd name="csX3" fmla="*/ 1219749 w 1219750"/>
              <a:gd name="csY3" fmla="*/ 138500 h 277000"/>
              <a:gd name="csX4" fmla="*/ 1081249 w 1219750"/>
              <a:gd name="csY4" fmla="*/ 277000 h 277000"/>
              <a:gd name="csX5" fmla="*/ 244826 w 1219750"/>
              <a:gd name="csY5" fmla="*/ 276999 h 277000"/>
              <a:gd name="csX6" fmla="*/ 117210 w 1219750"/>
              <a:gd name="csY6" fmla="*/ 192410 h 277000"/>
              <a:gd name="csX7" fmla="*/ 116170 w 1219750"/>
              <a:gd name="csY7" fmla="*/ 187258 h 277000"/>
              <a:gd name="csX8" fmla="*/ 0 w 1219750"/>
              <a:gd name="csY8" fmla="*/ 146116 h 277000"/>
              <a:gd name="csX9" fmla="*/ 112858 w 1219750"/>
              <a:gd name="csY9" fmla="*/ 106146 h 277000"/>
              <a:gd name="csX10" fmla="*/ 117210 w 1219750"/>
              <a:gd name="csY10" fmla="*/ 84590 h 277000"/>
              <a:gd name="csX11" fmla="*/ 244826 w 1219750"/>
              <a:gd name="csY11" fmla="*/ 0 h 27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1219750" h="277000">
                <a:moveTo>
                  <a:pt x="244826" y="0"/>
                </a:moveTo>
                <a:lnTo>
                  <a:pt x="1081250" y="0"/>
                </a:lnTo>
                <a:cubicBezTo>
                  <a:pt x="1157741" y="0"/>
                  <a:pt x="1219750" y="62009"/>
                  <a:pt x="1219750" y="138500"/>
                </a:cubicBezTo>
                <a:lnTo>
                  <a:pt x="1219749" y="138500"/>
                </a:lnTo>
                <a:cubicBezTo>
                  <a:pt x="1219749" y="214991"/>
                  <a:pt x="1157740" y="277000"/>
                  <a:pt x="1081249" y="277000"/>
                </a:cubicBezTo>
                <a:lnTo>
                  <a:pt x="244826" y="276999"/>
                </a:lnTo>
                <a:cubicBezTo>
                  <a:pt x="187458" y="276999"/>
                  <a:pt x="138236" y="242119"/>
                  <a:pt x="117210" y="192410"/>
                </a:cubicBezTo>
                <a:lnTo>
                  <a:pt x="116170" y="187258"/>
                </a:lnTo>
                <a:lnTo>
                  <a:pt x="0" y="146116"/>
                </a:lnTo>
                <a:lnTo>
                  <a:pt x="112858" y="106146"/>
                </a:lnTo>
                <a:lnTo>
                  <a:pt x="117210" y="84590"/>
                </a:lnTo>
                <a:cubicBezTo>
                  <a:pt x="138236" y="34880"/>
                  <a:pt x="187458" y="0"/>
                  <a:pt x="24482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zh-CN" altLang="en-US" sz="1600" b="1" dirty="0">
                <a:gradFill flip="none" rotWithShape="1">
                  <a:gsLst>
                    <a:gs pos="0">
                      <a:srgbClr val="122A70"/>
                    </a:gs>
                    <a:gs pos="69000">
                      <a:srgbClr val="CF166A"/>
                    </a:gs>
                  </a:gsLst>
                  <a:lin ang="0" scaled="1"/>
                  <a:tileRect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  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间接激活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144" name="图片 14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86473" y="2181610"/>
            <a:ext cx="247619" cy="25714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/>
          <p:cNvGraphicFramePr/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0" name="think-cell 幻灯片" r:id="rId2" imgW="11430" imgH="11430" progId="TCLayout.ActiveDocument.1">
                  <p:embed/>
                </p:oleObj>
              </mc:Choice>
              <mc:Fallback>
                <p:oleObj name="think-cell 幻灯片" r:id="rId2" imgW="11430" imgH="1143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7"/>
          <p:cNvSpPr txBox="1"/>
          <p:nvPr/>
        </p:nvSpPr>
        <p:spPr>
          <a:xfrm>
            <a:off x="236001" y="151781"/>
            <a:ext cx="8850500" cy="525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创新性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——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突破性疗法，孤儿药认证，拥有全链条自主知识产权</a:t>
            </a: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: 圆角 3"/>
          <p:cNvSpPr/>
          <p:nvPr/>
        </p:nvSpPr>
        <p:spPr>
          <a:xfrm>
            <a:off x="315637" y="883682"/>
            <a:ext cx="11541402" cy="1508441"/>
          </a:xfrm>
          <a:prstGeom prst="roundRect">
            <a:avLst>
              <a:gd name="adj" fmla="val 5062"/>
            </a:avLst>
          </a:prstGeom>
          <a:solidFill>
            <a:schemeClr val="bg1"/>
          </a:solidFill>
          <a:ln w="12700" cap="flat" cmpd="sng" algn="ctr">
            <a:solidFill>
              <a:srgbClr val="122A7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kern="0">
              <a:solidFill>
                <a:srgbClr val="FFFFFF"/>
              </a:solidFill>
              <a:latin typeface="Apis For Office" panose="020B0504010101010104"/>
              <a:ea typeface="微软雅黑" panose="020B0503020204020204" pitchFamily="34" charset="-122"/>
            </a:endParaRPr>
          </a:p>
        </p:txBody>
      </p:sp>
      <p:sp>
        <p:nvSpPr>
          <p:cNvPr id="96" name="object 13"/>
          <p:cNvSpPr txBox="1"/>
          <p:nvPr/>
        </p:nvSpPr>
        <p:spPr>
          <a:xfrm>
            <a:off x="5110395" y="3638090"/>
            <a:ext cx="155257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FFFFFF"/>
                </a:solidFill>
                <a:latin typeface="微软雅黑" panose="020B0503020204020204" pitchFamily="34" charset="-122"/>
                <a:cs typeface="微软雅黑" panose="020B0503020204020204" pitchFamily="34" charset="-122"/>
              </a:rPr>
              <a:t>分离纯化技术</a:t>
            </a:r>
            <a:endParaRPr sz="1600" dirty="0">
              <a:latin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9" name="object 13"/>
          <p:cNvSpPr txBox="1"/>
          <p:nvPr/>
        </p:nvSpPr>
        <p:spPr>
          <a:xfrm>
            <a:off x="9039503" y="3647788"/>
            <a:ext cx="155257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zh-CN" altLang="en-US" sz="16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制剂处方</a:t>
            </a:r>
            <a:endParaRPr sz="16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1" name="object 13"/>
          <p:cNvSpPr txBox="1"/>
          <p:nvPr/>
        </p:nvSpPr>
        <p:spPr>
          <a:xfrm>
            <a:off x="1711236" y="3647788"/>
            <a:ext cx="155257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zh-CN" altLang="en-US" sz="16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分析方法</a:t>
            </a:r>
            <a:endParaRPr sz="16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7" name="文本框 106"/>
          <p:cNvSpPr txBox="1"/>
          <p:nvPr/>
        </p:nvSpPr>
        <p:spPr>
          <a:xfrm>
            <a:off x="975434" y="4494229"/>
            <a:ext cx="6206402" cy="37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波米泰酶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α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的分子结构极其精密，目前全球无同类药品上市或在研。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矩形: 圆角 107"/>
          <p:cNvSpPr/>
          <p:nvPr/>
        </p:nvSpPr>
        <p:spPr>
          <a:xfrm>
            <a:off x="334962" y="2669177"/>
            <a:ext cx="11522075" cy="3604624"/>
          </a:xfrm>
          <a:prstGeom prst="roundRect">
            <a:avLst>
              <a:gd name="adj" fmla="val 4597"/>
            </a:avLst>
          </a:prstGeom>
          <a:solidFill>
            <a:schemeClr val="bg1"/>
          </a:solidFill>
          <a:ln w="12700" cap="flat" cmpd="sng" algn="ctr">
            <a:solidFill>
              <a:srgbClr val="122A7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kern="0" dirty="0">
              <a:solidFill>
                <a:srgbClr val="FFFFFF"/>
              </a:solidFill>
              <a:latin typeface="Apis For Office" panose="020B0504010101010104"/>
              <a:ea typeface="微软雅黑" panose="020B0503020204020204" pitchFamily="34" charset="-122"/>
            </a:endParaRPr>
          </a:p>
        </p:txBody>
      </p:sp>
      <p:cxnSp>
        <p:nvCxnSpPr>
          <p:cNvPr id="5" name="直接箭头连接符 4"/>
          <p:cNvCxnSpPr/>
          <p:nvPr/>
        </p:nvCxnSpPr>
        <p:spPr>
          <a:xfrm>
            <a:off x="155575" y="1160736"/>
            <a:ext cx="11529732" cy="0"/>
          </a:xfrm>
          <a:prstGeom prst="straightConnector1">
            <a:avLst/>
          </a:prstGeom>
          <a:ln w="25400">
            <a:gradFill flip="none" rotWithShape="1">
              <a:gsLst>
                <a:gs pos="0">
                  <a:srgbClr val="122A70">
                    <a:alpha val="0"/>
                  </a:srgbClr>
                </a:gs>
                <a:gs pos="100000">
                  <a:srgbClr val="D70D67"/>
                </a:gs>
              </a:gsLst>
              <a:lin ang="0" scaled="1"/>
              <a:tileRect/>
            </a:gra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/>
        </p:nvGrpSpPr>
        <p:grpSpPr>
          <a:xfrm>
            <a:off x="1098539" y="1067686"/>
            <a:ext cx="183356" cy="183356"/>
            <a:chOff x="12801600" y="1556544"/>
            <a:chExt cx="183356" cy="183356"/>
          </a:xfrm>
        </p:grpSpPr>
        <p:sp>
          <p:nvSpPr>
            <p:cNvPr id="7" name="椭圆 6"/>
            <p:cNvSpPr/>
            <p:nvPr/>
          </p:nvSpPr>
          <p:spPr>
            <a:xfrm>
              <a:off x="12801600" y="1556544"/>
              <a:ext cx="183356" cy="183356"/>
            </a:xfrm>
            <a:prstGeom prst="ellipse">
              <a:avLst/>
            </a:prstGeom>
            <a:gradFill flip="none" rotWithShape="1">
              <a:gsLst>
                <a:gs pos="30000">
                  <a:srgbClr val="122A70">
                    <a:alpha val="40000"/>
                  </a:srgbClr>
                </a:gs>
                <a:gs pos="100000">
                  <a:srgbClr val="D70D67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椭圆 5"/>
            <p:cNvSpPr/>
            <p:nvPr/>
          </p:nvSpPr>
          <p:spPr>
            <a:xfrm>
              <a:off x="12829778" y="1584722"/>
              <a:ext cx="127000" cy="127000"/>
            </a:xfrm>
            <a:prstGeom prst="ellipse">
              <a:avLst/>
            </a:prstGeom>
            <a:gradFill flip="none" rotWithShape="1">
              <a:gsLst>
                <a:gs pos="30000">
                  <a:srgbClr val="122A70"/>
                </a:gs>
                <a:gs pos="100000">
                  <a:srgbClr val="D70D67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/>
        </p:nvSpPr>
        <p:spPr>
          <a:xfrm>
            <a:off x="700405" y="1372870"/>
            <a:ext cx="991235" cy="32131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zh-CN" sz="16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2019.07</a:t>
            </a:r>
            <a:endParaRPr lang="en-US" altLang="zh-CN" sz="16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3222366" y="1067686"/>
            <a:ext cx="183356" cy="183356"/>
            <a:chOff x="12801600" y="1556544"/>
            <a:chExt cx="183356" cy="183356"/>
          </a:xfrm>
        </p:grpSpPr>
        <p:sp>
          <p:nvSpPr>
            <p:cNvPr id="15" name="椭圆 14"/>
            <p:cNvSpPr/>
            <p:nvPr/>
          </p:nvSpPr>
          <p:spPr>
            <a:xfrm>
              <a:off x="12801600" y="1556544"/>
              <a:ext cx="183356" cy="183356"/>
            </a:xfrm>
            <a:prstGeom prst="ellipse">
              <a:avLst/>
            </a:prstGeom>
            <a:gradFill flip="none" rotWithShape="1">
              <a:gsLst>
                <a:gs pos="30000">
                  <a:srgbClr val="122A70">
                    <a:alpha val="40000"/>
                  </a:srgbClr>
                </a:gs>
                <a:gs pos="100000">
                  <a:srgbClr val="D70D67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>
              <a:off x="12829778" y="1584722"/>
              <a:ext cx="127000" cy="127000"/>
            </a:xfrm>
            <a:prstGeom prst="ellipse">
              <a:avLst/>
            </a:prstGeom>
            <a:gradFill flip="none" rotWithShape="1">
              <a:gsLst>
                <a:gs pos="30000">
                  <a:srgbClr val="122A70"/>
                </a:gs>
                <a:gs pos="100000">
                  <a:srgbClr val="D70D67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4" name="文本框 13"/>
          <p:cNvSpPr txBox="1"/>
          <p:nvPr/>
        </p:nvSpPr>
        <p:spPr>
          <a:xfrm>
            <a:off x="2815590" y="1374140"/>
            <a:ext cx="991235" cy="30607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zh-CN" sz="16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2022.09</a:t>
            </a:r>
            <a:endParaRPr lang="en-US" altLang="zh-CN" sz="16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6349282" y="1067686"/>
            <a:ext cx="183356" cy="183356"/>
            <a:chOff x="12801600" y="1556544"/>
            <a:chExt cx="183356" cy="183356"/>
          </a:xfrm>
        </p:grpSpPr>
        <p:sp>
          <p:nvSpPr>
            <p:cNvPr id="20" name="椭圆 19"/>
            <p:cNvSpPr/>
            <p:nvPr/>
          </p:nvSpPr>
          <p:spPr>
            <a:xfrm>
              <a:off x="12801600" y="1556544"/>
              <a:ext cx="183356" cy="183356"/>
            </a:xfrm>
            <a:prstGeom prst="ellipse">
              <a:avLst/>
            </a:prstGeom>
            <a:gradFill flip="none" rotWithShape="1">
              <a:gsLst>
                <a:gs pos="30000">
                  <a:srgbClr val="122A70">
                    <a:alpha val="40000"/>
                  </a:srgbClr>
                </a:gs>
                <a:gs pos="100000">
                  <a:srgbClr val="D70D67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>
              <a:off x="12829778" y="1584722"/>
              <a:ext cx="127000" cy="127000"/>
            </a:xfrm>
            <a:prstGeom prst="ellipse">
              <a:avLst/>
            </a:prstGeom>
            <a:gradFill flip="none" rotWithShape="1">
              <a:gsLst>
                <a:gs pos="30000">
                  <a:srgbClr val="122A70"/>
                </a:gs>
                <a:gs pos="100000">
                  <a:srgbClr val="D70D67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9" name="文本框 18"/>
          <p:cNvSpPr txBox="1"/>
          <p:nvPr/>
        </p:nvSpPr>
        <p:spPr>
          <a:xfrm>
            <a:off x="5940489" y="1374348"/>
            <a:ext cx="99123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2024.06</a:t>
            </a:r>
            <a:endParaRPr lang="en-US" altLang="zh-CN" sz="16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3" name="组合 22"/>
          <p:cNvGrpSpPr/>
          <p:nvPr/>
        </p:nvGrpSpPr>
        <p:grpSpPr>
          <a:xfrm>
            <a:off x="8647031" y="1067686"/>
            <a:ext cx="183356" cy="183356"/>
            <a:chOff x="12801600" y="1556544"/>
            <a:chExt cx="183356" cy="183356"/>
          </a:xfrm>
        </p:grpSpPr>
        <p:sp>
          <p:nvSpPr>
            <p:cNvPr id="25" name="椭圆 24"/>
            <p:cNvSpPr/>
            <p:nvPr/>
          </p:nvSpPr>
          <p:spPr>
            <a:xfrm>
              <a:off x="12801600" y="1556544"/>
              <a:ext cx="183356" cy="183356"/>
            </a:xfrm>
            <a:prstGeom prst="ellipse">
              <a:avLst/>
            </a:prstGeom>
            <a:gradFill flip="none" rotWithShape="1">
              <a:gsLst>
                <a:gs pos="30000">
                  <a:srgbClr val="122A70">
                    <a:alpha val="40000"/>
                  </a:srgbClr>
                </a:gs>
                <a:gs pos="100000">
                  <a:srgbClr val="D70D67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椭圆 25"/>
            <p:cNvSpPr/>
            <p:nvPr/>
          </p:nvSpPr>
          <p:spPr>
            <a:xfrm>
              <a:off x="12829778" y="1584722"/>
              <a:ext cx="127000" cy="127000"/>
            </a:xfrm>
            <a:prstGeom prst="ellipse">
              <a:avLst/>
            </a:prstGeom>
            <a:gradFill flip="none" rotWithShape="1">
              <a:gsLst>
                <a:gs pos="30000">
                  <a:srgbClr val="122A70"/>
                </a:gs>
                <a:gs pos="100000">
                  <a:srgbClr val="D70D67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4" name="文本框 23"/>
          <p:cNvSpPr txBox="1"/>
          <p:nvPr/>
        </p:nvSpPr>
        <p:spPr>
          <a:xfrm>
            <a:off x="8242661" y="1374348"/>
            <a:ext cx="991235" cy="3371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2025.06</a:t>
            </a:r>
            <a:endParaRPr lang="en-US" altLang="zh-CN" sz="16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10764308" y="1067686"/>
            <a:ext cx="183356" cy="183356"/>
            <a:chOff x="12801600" y="1556544"/>
            <a:chExt cx="183356" cy="183356"/>
          </a:xfrm>
        </p:grpSpPr>
        <p:sp>
          <p:nvSpPr>
            <p:cNvPr id="30" name="椭圆 29"/>
            <p:cNvSpPr/>
            <p:nvPr/>
          </p:nvSpPr>
          <p:spPr>
            <a:xfrm>
              <a:off x="12801600" y="1556544"/>
              <a:ext cx="183356" cy="183356"/>
            </a:xfrm>
            <a:prstGeom prst="ellipse">
              <a:avLst/>
            </a:prstGeom>
            <a:gradFill flip="none" rotWithShape="1">
              <a:gsLst>
                <a:gs pos="30000">
                  <a:srgbClr val="122A70">
                    <a:alpha val="40000"/>
                  </a:srgbClr>
                </a:gs>
                <a:gs pos="100000">
                  <a:srgbClr val="D70D67">
                    <a:alpha val="0"/>
                  </a:srgb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12829778" y="1584722"/>
              <a:ext cx="127000" cy="127000"/>
            </a:xfrm>
            <a:prstGeom prst="ellipse">
              <a:avLst/>
            </a:prstGeom>
            <a:gradFill flip="none" rotWithShape="1">
              <a:gsLst>
                <a:gs pos="30000">
                  <a:srgbClr val="122A70"/>
                </a:gs>
                <a:gs pos="100000">
                  <a:srgbClr val="D70D67"/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9" name="文本框 28"/>
          <p:cNvSpPr txBox="1"/>
          <p:nvPr/>
        </p:nvSpPr>
        <p:spPr>
          <a:xfrm>
            <a:off x="10210330" y="1374348"/>
            <a:ext cx="13163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zh-CN" sz="16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2026.06.03</a:t>
            </a:r>
            <a:endParaRPr lang="en-US" altLang="zh-CN" sz="16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361409" y="1671494"/>
            <a:ext cx="161807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9705" indent="-179705">
              <a:buFont typeface="Arial" panose="020B0604020202020204" pitchFamily="34" charset="0"/>
              <a:buChar char="•"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IND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获批，进入临床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文本框 63"/>
          <p:cNvSpPr txBox="1"/>
          <p:nvPr/>
        </p:nvSpPr>
        <p:spPr>
          <a:xfrm>
            <a:off x="2399953" y="1671494"/>
            <a:ext cx="19033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705" lvl="0" indent="-179705">
              <a:buFont typeface="Arial" panose="020B0604020202020204" pitchFamily="34" charset="0"/>
              <a:buChar char="•"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CDE</a:t>
            </a:r>
            <a:r>
              <a:rPr lang="zh-CN" altLang="en-US" sz="14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突破性疗法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认定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1" name="文本框 70"/>
          <p:cNvSpPr txBox="1"/>
          <p:nvPr/>
        </p:nvSpPr>
        <p:spPr>
          <a:xfrm>
            <a:off x="5560685" y="1701077"/>
            <a:ext cx="17511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9705" lvl="0" indent="-179705">
              <a:buFont typeface="Arial" panose="020B0604020202020204" pitchFamily="34" charset="0"/>
              <a:buChar char="•"/>
            </a:pPr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FDA</a:t>
            </a:r>
            <a:r>
              <a:rPr lang="zh-CN" altLang="en-US" sz="14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孤儿药</a:t>
            </a: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资格认定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8" name="文本框 77"/>
          <p:cNvSpPr txBox="1"/>
          <p:nvPr/>
        </p:nvSpPr>
        <p:spPr>
          <a:xfrm>
            <a:off x="8111408" y="1671494"/>
            <a:ext cx="1775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705" lvl="0" indent="-179705">
              <a:buFont typeface="Arial" panose="020B0604020202020204" pitchFamily="34" charset="0"/>
              <a:buChar char="•"/>
            </a:pP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纳入</a:t>
            </a:r>
            <a:r>
              <a:rPr lang="zh-CN" altLang="en-US" sz="14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优先审评</a:t>
            </a:r>
            <a:endParaRPr lang="zh-CN" altLang="en-US" sz="1400" b="1" dirty="0">
              <a:solidFill>
                <a:srgbClr val="D70D6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10100591" y="1703244"/>
            <a:ext cx="1775772" cy="26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705" lvl="0" indent="-179705">
              <a:buFont typeface="Arial" panose="020B0604020202020204" pitchFamily="34" charset="0"/>
              <a:buChar char="•"/>
            </a:pPr>
            <a:r>
              <a: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获批上市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3" name="组合 32"/>
          <p:cNvGrpSpPr/>
          <p:nvPr/>
        </p:nvGrpSpPr>
        <p:grpSpPr>
          <a:xfrm>
            <a:off x="4544860" y="5529809"/>
            <a:ext cx="7140447" cy="756216"/>
            <a:chOff x="9743779" y="3968218"/>
            <a:chExt cx="2471639" cy="347538"/>
          </a:xfrm>
        </p:grpSpPr>
        <p:sp>
          <p:nvSpPr>
            <p:cNvPr id="34" name="梯形 33"/>
            <p:cNvSpPr/>
            <p:nvPr/>
          </p:nvSpPr>
          <p:spPr>
            <a:xfrm>
              <a:off x="9743779" y="3968218"/>
              <a:ext cx="2471639" cy="195953"/>
            </a:xfrm>
            <a:prstGeom prst="trapezoid">
              <a:avLst>
                <a:gd name="adj" fmla="val 83317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5000"/>
                  </a:srgb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35" name="梯形 34"/>
            <p:cNvSpPr/>
            <p:nvPr/>
          </p:nvSpPr>
          <p:spPr>
            <a:xfrm>
              <a:off x="9743779" y="4167272"/>
              <a:ext cx="2471639" cy="148484"/>
            </a:xfrm>
            <a:prstGeom prst="trapezoid">
              <a:avLst>
                <a:gd name="adj" fmla="val 0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20000"/>
                  </a:srgbClr>
                </a:gs>
              </a:gsLst>
              <a:lin ang="16200000" scaled="0"/>
            </a:gradFill>
            <a:ln w="9525">
              <a:gradFill>
                <a:gsLst>
                  <a:gs pos="0">
                    <a:srgbClr val="122A70">
                      <a:alpha val="0"/>
                    </a:srgbClr>
                  </a:gs>
                  <a:gs pos="100000">
                    <a:srgbClr val="122A70">
                      <a:alpha val="33000"/>
                    </a:srgbClr>
                  </a:gs>
                </a:gsLst>
                <a:lin ang="16200000" scaled="0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36" name="梯形 35"/>
            <p:cNvSpPr/>
            <p:nvPr/>
          </p:nvSpPr>
          <p:spPr>
            <a:xfrm>
              <a:off x="9865896" y="3974785"/>
              <a:ext cx="2227406" cy="148483"/>
            </a:xfrm>
            <a:prstGeom prst="trapezoid">
              <a:avLst>
                <a:gd name="adj" fmla="val 83317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5000"/>
                  </a:srgb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等线" panose="02010600030101010101" charset="-122"/>
                <a:ea typeface="等线" panose="02010600030101010101" charset="-122"/>
              </a:endParaRPr>
            </a:p>
          </p:txBody>
        </p:sp>
      </p:grpSp>
      <p:pic>
        <p:nvPicPr>
          <p:cNvPr id="102" name="图片 10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7653" y="2914550"/>
            <a:ext cx="1754357" cy="2705290"/>
          </a:xfrm>
          <a:prstGeom prst="rect">
            <a:avLst/>
          </a:prstGeom>
          <a:effectLst/>
        </p:spPr>
      </p:pic>
      <p:pic>
        <p:nvPicPr>
          <p:cNvPr id="103" name="图片 102"/>
          <p:cNvPicPr preferRelativeResize="0"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168" y="2902880"/>
            <a:ext cx="1870295" cy="2716960"/>
          </a:xfrm>
          <a:prstGeom prst="rect">
            <a:avLst/>
          </a:prstGeom>
          <a:effectLst/>
        </p:spPr>
      </p:pic>
      <p:pic>
        <p:nvPicPr>
          <p:cNvPr id="104" name="图片 103"/>
          <p:cNvPicPr preferRelativeResize="0"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48158" y="2910128"/>
            <a:ext cx="1870294" cy="2709712"/>
          </a:xfrm>
          <a:prstGeom prst="rect">
            <a:avLst/>
          </a:prstGeom>
          <a:effectLst/>
        </p:spPr>
      </p:pic>
      <p:sp>
        <p:nvSpPr>
          <p:cNvPr id="38" name="矩形: 圆角 37"/>
          <p:cNvSpPr/>
          <p:nvPr/>
        </p:nvSpPr>
        <p:spPr>
          <a:xfrm>
            <a:off x="421093" y="2763541"/>
            <a:ext cx="4123767" cy="521741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122A70">
                  <a:alpha val="23000"/>
                </a:srgbClr>
              </a:gs>
              <a:gs pos="100000">
                <a:srgbClr val="122A70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9" name="组合 47"/>
          <p:cNvGrpSpPr/>
          <p:nvPr/>
        </p:nvGrpSpPr>
        <p:grpSpPr>
          <a:xfrm>
            <a:off x="421093" y="2763541"/>
            <a:ext cx="521741" cy="521741"/>
            <a:chOff x="3636415" y="2441662"/>
            <a:chExt cx="982028" cy="982028"/>
          </a:xfrm>
        </p:grpSpPr>
        <p:grpSp>
          <p:nvGrpSpPr>
            <p:cNvPr id="40" name="组合 38"/>
            <p:cNvGrpSpPr/>
            <p:nvPr/>
          </p:nvGrpSpPr>
          <p:grpSpPr>
            <a:xfrm>
              <a:off x="3636415" y="2441662"/>
              <a:ext cx="982028" cy="982028"/>
              <a:chOff x="1630363" y="1989614"/>
              <a:chExt cx="1060450" cy="1060450"/>
            </a:xfrm>
          </p:grpSpPr>
          <p:sp>
            <p:nvSpPr>
              <p:cNvPr id="42" name="椭圆 40"/>
              <p:cNvSpPr/>
              <p:nvPr/>
            </p:nvSpPr>
            <p:spPr>
              <a:xfrm>
                <a:off x="1630363" y="1989614"/>
                <a:ext cx="1060450" cy="1060450"/>
              </a:xfrm>
              <a:prstGeom prst="ellipse">
                <a:avLst/>
              </a:prstGeom>
              <a:gradFill>
                <a:gsLst>
                  <a:gs pos="0">
                    <a:srgbClr val="122A70">
                      <a:alpha val="23000"/>
                    </a:srgbClr>
                  </a:gs>
                  <a:gs pos="100000">
                    <a:srgbClr val="122A70">
                      <a:alpha val="0"/>
                    </a:srgbClr>
                  </a:gs>
                </a:gsLst>
                <a:lin ang="5400000" scaled="1"/>
              </a:gradFill>
              <a:ln w="1270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latin typeface="等线" panose="02010600030101010101" charset="-122"/>
                  <a:ea typeface="等线" panose="02010600030101010101" charset="-122"/>
                </a:endParaRPr>
              </a:p>
            </p:txBody>
          </p:sp>
          <p:sp>
            <p:nvSpPr>
              <p:cNvPr id="43" name="椭圆 42"/>
              <p:cNvSpPr/>
              <p:nvPr/>
            </p:nvSpPr>
            <p:spPr>
              <a:xfrm>
                <a:off x="1721734" y="2080986"/>
                <a:ext cx="877710" cy="877708"/>
              </a:xfrm>
              <a:prstGeom prst="ellipse">
                <a:avLst/>
              </a:prstGeom>
              <a:gradFill flip="none" rotWithShape="1">
                <a:gsLst>
                  <a:gs pos="70000">
                    <a:srgbClr val="122A70"/>
                  </a:gs>
                  <a:gs pos="0">
                    <a:schemeClr val="accent1">
                      <a:lumMod val="42000"/>
                      <a:lumOff val="58000"/>
                    </a:schemeClr>
                  </a:gs>
                  <a:gs pos="92035">
                    <a:srgbClr val="2538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iSans" panose="00000800000000000000" pitchFamily="2" charset="-122"/>
                  <a:ea typeface="黑体" panose="02010609060101010101" pitchFamily="49" charset="-122"/>
                  <a:cs typeface="+mn-cs"/>
                </a:endParaRPr>
              </a:p>
            </p:txBody>
          </p:sp>
        </p:grpSp>
        <p:sp>
          <p:nvSpPr>
            <p:cNvPr id="41" name="AutoShape 3"/>
            <p:cNvSpPr>
              <a:spLocks noChangeAspect="1" noChangeArrowheads="1" noTextEdit="1"/>
            </p:cNvSpPr>
            <p:nvPr/>
          </p:nvSpPr>
          <p:spPr bwMode="auto">
            <a:xfrm>
              <a:off x="3927404" y="2717570"/>
              <a:ext cx="400050" cy="43021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ans" panose="00000800000000000000" pitchFamily="2" charset="-122"/>
                <a:ea typeface="黑体" panose="02010609060101010101" pitchFamily="49" charset="-122"/>
                <a:cs typeface="+mn-cs"/>
              </a:endParaRPr>
            </a:p>
          </p:txBody>
        </p:sp>
      </p:grpSp>
      <p:sp>
        <p:nvSpPr>
          <p:cNvPr id="44" name="文本框 43"/>
          <p:cNvSpPr txBox="1"/>
          <p:nvPr/>
        </p:nvSpPr>
        <p:spPr>
          <a:xfrm>
            <a:off x="987788" y="2839745"/>
            <a:ext cx="1638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技术水平高： </a:t>
            </a:r>
            <a:endParaRPr lang="en-US" altLang="zh-CN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6" name="图形 45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67679" y="4143023"/>
            <a:ext cx="228568" cy="228568"/>
          </a:xfrm>
          <a:prstGeom prst="rect">
            <a:avLst/>
          </a:prstGeom>
        </p:spPr>
      </p:pic>
      <p:sp>
        <p:nvSpPr>
          <p:cNvPr id="47" name="文本框 46"/>
          <p:cNvSpPr txBox="1"/>
          <p:nvPr/>
        </p:nvSpPr>
        <p:spPr>
          <a:xfrm>
            <a:off x="959339" y="4695218"/>
            <a:ext cx="6206402" cy="3774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已申请多项专利，其中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项授权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矩形: 圆角 47"/>
          <p:cNvSpPr/>
          <p:nvPr/>
        </p:nvSpPr>
        <p:spPr>
          <a:xfrm>
            <a:off x="404998" y="4176880"/>
            <a:ext cx="4123767" cy="521741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rgbClr val="122A70">
                  <a:alpha val="23000"/>
                </a:srgbClr>
              </a:gs>
              <a:gs pos="100000">
                <a:srgbClr val="122A70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9" name="组合 47"/>
          <p:cNvGrpSpPr/>
          <p:nvPr/>
        </p:nvGrpSpPr>
        <p:grpSpPr>
          <a:xfrm>
            <a:off x="404998" y="4197426"/>
            <a:ext cx="521741" cy="521741"/>
            <a:chOff x="3636415" y="2441662"/>
            <a:chExt cx="982028" cy="982028"/>
          </a:xfrm>
        </p:grpSpPr>
        <p:grpSp>
          <p:nvGrpSpPr>
            <p:cNvPr id="50" name="组合 38"/>
            <p:cNvGrpSpPr/>
            <p:nvPr/>
          </p:nvGrpSpPr>
          <p:grpSpPr>
            <a:xfrm>
              <a:off x="3636415" y="2441662"/>
              <a:ext cx="982028" cy="982028"/>
              <a:chOff x="1630363" y="1989614"/>
              <a:chExt cx="1060450" cy="1060450"/>
            </a:xfrm>
          </p:grpSpPr>
          <p:sp>
            <p:nvSpPr>
              <p:cNvPr id="87" name="椭圆 40"/>
              <p:cNvSpPr/>
              <p:nvPr/>
            </p:nvSpPr>
            <p:spPr>
              <a:xfrm>
                <a:off x="1630363" y="1989614"/>
                <a:ext cx="1060450" cy="1060450"/>
              </a:xfrm>
              <a:prstGeom prst="ellipse">
                <a:avLst/>
              </a:prstGeom>
              <a:gradFill>
                <a:gsLst>
                  <a:gs pos="0">
                    <a:srgbClr val="122A70">
                      <a:alpha val="23000"/>
                    </a:srgbClr>
                  </a:gs>
                  <a:gs pos="100000">
                    <a:srgbClr val="122A70">
                      <a:alpha val="0"/>
                    </a:srgbClr>
                  </a:gs>
                </a:gsLst>
                <a:lin ang="5400000" scaled="1"/>
              </a:gradFill>
              <a:ln w="12700"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solidFill>
                    <a:prstClr val="white"/>
                  </a:solidFill>
                  <a:latin typeface="等线" panose="02010600030101010101" charset="-122"/>
                  <a:ea typeface="等线" panose="02010600030101010101" charset="-122"/>
                </a:endParaRPr>
              </a:p>
            </p:txBody>
          </p:sp>
          <p:sp>
            <p:nvSpPr>
              <p:cNvPr id="92" name="椭圆 91"/>
              <p:cNvSpPr/>
              <p:nvPr/>
            </p:nvSpPr>
            <p:spPr>
              <a:xfrm>
                <a:off x="1721734" y="2080986"/>
                <a:ext cx="877710" cy="877708"/>
              </a:xfrm>
              <a:prstGeom prst="ellipse">
                <a:avLst/>
              </a:prstGeom>
              <a:gradFill flip="none" rotWithShape="1">
                <a:gsLst>
                  <a:gs pos="70000">
                    <a:srgbClr val="122A70"/>
                  </a:gs>
                  <a:gs pos="0">
                    <a:schemeClr val="accent1">
                      <a:lumMod val="42000"/>
                      <a:lumOff val="58000"/>
                    </a:schemeClr>
                  </a:gs>
                  <a:gs pos="92035">
                    <a:srgbClr val="2538BF"/>
                  </a:gs>
                </a:gsLst>
                <a:path path="circle">
                  <a:fillToRect r="100000" b="100000"/>
                </a:path>
                <a:tileRect l="-100000" t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MiSans" panose="00000800000000000000" pitchFamily="2" charset="-122"/>
                  <a:ea typeface="黑体" panose="02010609060101010101" pitchFamily="49" charset="-122"/>
                  <a:cs typeface="+mn-cs"/>
                </a:endParaRPr>
              </a:p>
            </p:txBody>
          </p:sp>
        </p:grpSp>
        <p:sp>
          <p:nvSpPr>
            <p:cNvPr id="86" name="AutoShape 3"/>
            <p:cNvSpPr>
              <a:spLocks noChangeAspect="1" noChangeArrowheads="1" noTextEdit="1"/>
            </p:cNvSpPr>
            <p:nvPr/>
          </p:nvSpPr>
          <p:spPr bwMode="auto">
            <a:xfrm>
              <a:off x="3927404" y="2717570"/>
              <a:ext cx="400050" cy="430213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iSans" panose="00000800000000000000" pitchFamily="2" charset="-122"/>
                <a:ea typeface="黑体" panose="02010609060101010101" pitchFamily="49" charset="-122"/>
                <a:cs typeface="+mn-cs"/>
              </a:endParaRPr>
            </a:p>
          </p:txBody>
        </p:sp>
      </p:grpSp>
      <p:sp>
        <p:nvSpPr>
          <p:cNvPr id="93" name="文本框 92"/>
          <p:cNvSpPr txBox="1"/>
          <p:nvPr/>
        </p:nvSpPr>
        <p:spPr>
          <a:xfrm>
            <a:off x="971693" y="4181275"/>
            <a:ext cx="1338828" cy="4589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专利保障：</a:t>
            </a:r>
            <a:endParaRPr lang="en-US" altLang="zh-CN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98" name="图形 97"/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32577" y="4312111"/>
            <a:ext cx="266582" cy="266582"/>
          </a:xfrm>
          <a:prstGeom prst="rect">
            <a:avLst/>
          </a:prstGeom>
        </p:spPr>
      </p:pic>
      <p:sp>
        <p:nvSpPr>
          <p:cNvPr id="112" name="矩形: 圆角 111"/>
          <p:cNvSpPr/>
          <p:nvPr/>
        </p:nvSpPr>
        <p:spPr>
          <a:xfrm>
            <a:off x="10202869" y="1386721"/>
            <a:ext cx="1306233" cy="317084"/>
          </a:xfrm>
          <a:prstGeom prst="roundRect">
            <a:avLst>
              <a:gd name="adj" fmla="val 50000"/>
            </a:avLst>
          </a:prstGeom>
          <a:noFill/>
          <a:ln w="12700" cap="flat" cmpd="sng" algn="ctr">
            <a:gradFill flip="none" rotWithShape="1">
              <a:gsLst>
                <a:gs pos="4587">
                  <a:srgbClr val="D70D67"/>
                </a:gs>
                <a:gs pos="100000">
                  <a:srgbClr val="122C77"/>
                </a:gs>
              </a:gsLst>
              <a:lin ang="5400000" scaled="1"/>
              <a:tileRect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kern="0">
              <a:solidFill>
                <a:srgbClr val="FFFFFF"/>
              </a:solidFill>
              <a:latin typeface="Apis For Office" panose="020B0504010101010104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959339" y="3286441"/>
            <a:ext cx="3707412" cy="700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波米泰酶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α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的分子结构极其精密，目前全球无同类药品上市或在研。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矩形: 圆角 111"/>
          <p:cNvSpPr/>
          <p:nvPr/>
        </p:nvSpPr>
        <p:spPr>
          <a:xfrm>
            <a:off x="8101019" y="1386721"/>
            <a:ext cx="1306233" cy="317084"/>
          </a:xfrm>
          <a:prstGeom prst="roundRect">
            <a:avLst>
              <a:gd name="adj" fmla="val 50000"/>
            </a:avLst>
          </a:prstGeom>
          <a:noFill/>
          <a:ln w="12700" cap="flat" cmpd="sng" algn="ctr">
            <a:gradFill flip="none" rotWithShape="1">
              <a:gsLst>
                <a:gs pos="4587">
                  <a:srgbClr val="D70D67"/>
                </a:gs>
                <a:gs pos="100000">
                  <a:srgbClr val="122C77"/>
                </a:gs>
              </a:gsLst>
              <a:lin ang="5400000" scaled="1"/>
              <a:tileRect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kern="0">
              <a:solidFill>
                <a:srgbClr val="FFFFFF"/>
              </a:solidFill>
              <a:latin typeface="Apis For Office" panose="020B0504010101010104"/>
              <a:ea typeface="微软雅黑" panose="020B0503020204020204" pitchFamily="34" charset="-122"/>
            </a:endParaRPr>
          </a:p>
        </p:txBody>
      </p:sp>
      <p:sp>
        <p:nvSpPr>
          <p:cNvPr id="32" name="矩形: 圆角 111"/>
          <p:cNvSpPr/>
          <p:nvPr/>
        </p:nvSpPr>
        <p:spPr>
          <a:xfrm>
            <a:off x="5783269" y="1386086"/>
            <a:ext cx="1306233" cy="317084"/>
          </a:xfrm>
          <a:prstGeom prst="roundRect">
            <a:avLst>
              <a:gd name="adj" fmla="val 50000"/>
            </a:avLst>
          </a:prstGeom>
          <a:noFill/>
          <a:ln w="12700" cap="flat" cmpd="sng" algn="ctr">
            <a:gradFill flip="none" rotWithShape="1">
              <a:gsLst>
                <a:gs pos="4587">
                  <a:srgbClr val="D70D67"/>
                </a:gs>
                <a:gs pos="100000">
                  <a:srgbClr val="122C77"/>
                </a:gs>
              </a:gsLst>
              <a:lin ang="5400000" scaled="1"/>
              <a:tileRect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kern="0">
              <a:solidFill>
                <a:srgbClr val="FFFFFF"/>
              </a:solidFill>
              <a:latin typeface="Apis For Office" panose="020B0504010101010104"/>
              <a:ea typeface="微软雅黑" panose="020B0503020204020204" pitchFamily="34" charset="-122"/>
            </a:endParaRPr>
          </a:p>
        </p:txBody>
      </p:sp>
      <p:sp>
        <p:nvSpPr>
          <p:cNvPr id="37" name="矩形: 圆角 111"/>
          <p:cNvSpPr/>
          <p:nvPr/>
        </p:nvSpPr>
        <p:spPr>
          <a:xfrm>
            <a:off x="2660974" y="1385451"/>
            <a:ext cx="1306233" cy="317084"/>
          </a:xfrm>
          <a:prstGeom prst="roundRect">
            <a:avLst>
              <a:gd name="adj" fmla="val 50000"/>
            </a:avLst>
          </a:prstGeom>
          <a:noFill/>
          <a:ln w="12700" cap="flat" cmpd="sng" algn="ctr">
            <a:gradFill flip="none" rotWithShape="1">
              <a:gsLst>
                <a:gs pos="4587">
                  <a:srgbClr val="D70D67"/>
                </a:gs>
                <a:gs pos="100000">
                  <a:srgbClr val="122C77"/>
                </a:gs>
              </a:gsLst>
              <a:lin ang="5400000" scaled="1"/>
              <a:tileRect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kern="0">
              <a:solidFill>
                <a:srgbClr val="FFFFFF"/>
              </a:solidFill>
              <a:latin typeface="Apis For Office" panose="020B0504010101010104"/>
              <a:ea typeface="微软雅黑" panose="020B0503020204020204" pitchFamily="34" charset="-122"/>
            </a:endParaRPr>
          </a:p>
        </p:txBody>
      </p:sp>
      <p:sp>
        <p:nvSpPr>
          <p:cNvPr id="45" name="矩形: 圆角 111"/>
          <p:cNvSpPr/>
          <p:nvPr/>
        </p:nvSpPr>
        <p:spPr>
          <a:xfrm>
            <a:off x="532454" y="1384816"/>
            <a:ext cx="1306233" cy="317084"/>
          </a:xfrm>
          <a:prstGeom prst="roundRect">
            <a:avLst>
              <a:gd name="adj" fmla="val 50000"/>
            </a:avLst>
          </a:prstGeom>
          <a:noFill/>
          <a:ln w="12700" cap="flat" cmpd="sng" algn="ctr">
            <a:gradFill flip="none" rotWithShape="1">
              <a:gsLst>
                <a:gs pos="4587">
                  <a:srgbClr val="D70D67"/>
                </a:gs>
                <a:gs pos="100000">
                  <a:srgbClr val="122C77"/>
                </a:gs>
              </a:gsLst>
              <a:lin ang="5400000" scaled="1"/>
              <a:tileRect/>
            </a:gradFill>
            <a:prstDash val="solid"/>
            <a:miter lim="800000"/>
          </a:ln>
          <a:effectLst/>
        </p:spPr>
        <p:txBody>
          <a:bodyPr rtlCol="0" anchor="ctr"/>
          <a:lstStyle/>
          <a:p>
            <a:pPr algn="ctr"/>
            <a:endParaRPr lang="zh-CN" altLang="en-US" kern="0">
              <a:solidFill>
                <a:srgbClr val="FFFFFF"/>
              </a:solidFill>
              <a:latin typeface="Apis For Office" panose="020B0504010101010104"/>
              <a:ea typeface="微软雅黑" panose="020B0503020204020204" pitchFamily="34" charset="-122"/>
            </a:endParaRPr>
          </a:p>
        </p:txBody>
      </p:sp>
      <p:pic>
        <p:nvPicPr>
          <p:cNvPr id="2" name="图形 1"/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9187" y="2874630"/>
            <a:ext cx="228568" cy="22856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hink-cell data - do not delete" hidden="1"/>
          <p:cNvGraphicFramePr/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5715" imgH="5715" progId="TCLayout.ActiveDocument.1">
                  <p:embed/>
                </p:oleObj>
              </mc:Choice>
              <mc:Fallback>
                <p:oleObj name="think-cell 幻灯片" r:id="rId2" imgW="5715" imgH="5715" progId="TCLayout.ActiveDocument.1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7" name="组合 166"/>
          <p:cNvGrpSpPr/>
          <p:nvPr/>
        </p:nvGrpSpPr>
        <p:grpSpPr>
          <a:xfrm>
            <a:off x="343427" y="5268564"/>
            <a:ext cx="11505146" cy="1011537"/>
            <a:chOff x="9743779" y="3968218"/>
            <a:chExt cx="2471639" cy="464877"/>
          </a:xfrm>
        </p:grpSpPr>
        <p:sp>
          <p:nvSpPr>
            <p:cNvPr id="168" name="梯形 167"/>
            <p:cNvSpPr/>
            <p:nvPr/>
          </p:nvSpPr>
          <p:spPr>
            <a:xfrm>
              <a:off x="9743779" y="3968218"/>
              <a:ext cx="2471639" cy="195953"/>
            </a:xfrm>
            <a:prstGeom prst="trapezoid">
              <a:avLst>
                <a:gd name="adj" fmla="val 83317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5000"/>
                  </a:srgb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169" name="梯形 168"/>
            <p:cNvSpPr/>
            <p:nvPr/>
          </p:nvSpPr>
          <p:spPr>
            <a:xfrm>
              <a:off x="9743779" y="4167271"/>
              <a:ext cx="2471639" cy="265824"/>
            </a:xfrm>
            <a:prstGeom prst="trapezoid">
              <a:avLst>
                <a:gd name="adj" fmla="val 0"/>
              </a:avLst>
            </a:prstGeom>
            <a:gradFill>
              <a:gsLst>
                <a:gs pos="0">
                  <a:srgbClr val="122A70"/>
                </a:gs>
                <a:gs pos="100000">
                  <a:srgbClr val="122A70"/>
                </a:gs>
              </a:gsLst>
              <a:lin ang="16200000" scaled="0"/>
            </a:gradFill>
            <a:ln w="9525">
              <a:gradFill>
                <a:gsLst>
                  <a:gs pos="0">
                    <a:srgbClr val="122A70">
                      <a:alpha val="0"/>
                    </a:srgbClr>
                  </a:gs>
                  <a:gs pos="100000">
                    <a:srgbClr val="122A70">
                      <a:alpha val="33000"/>
                    </a:srgbClr>
                  </a:gs>
                </a:gsLst>
                <a:lin ang="16200000" scaled="0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170" name="梯形 169"/>
            <p:cNvSpPr/>
            <p:nvPr/>
          </p:nvSpPr>
          <p:spPr>
            <a:xfrm>
              <a:off x="9865896" y="3974785"/>
              <a:ext cx="2227406" cy="148483"/>
            </a:xfrm>
            <a:prstGeom prst="trapezoid">
              <a:avLst>
                <a:gd name="adj" fmla="val 83317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5000"/>
                  </a:srgb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等线" panose="02010600030101010101" charset="-122"/>
                <a:ea typeface="等线" panose="02010600030101010101" charset="-122"/>
              </a:endParaRPr>
            </a:p>
          </p:txBody>
        </p:sp>
      </p:grpSp>
      <p:sp>
        <p:nvSpPr>
          <p:cNvPr id="166" name="矩形: 圆角 165"/>
          <p:cNvSpPr/>
          <p:nvPr/>
        </p:nvSpPr>
        <p:spPr>
          <a:xfrm>
            <a:off x="6599171" y="4374206"/>
            <a:ext cx="5257867" cy="1094858"/>
          </a:xfrm>
          <a:prstGeom prst="roundRect">
            <a:avLst>
              <a:gd name="adj" fmla="val 3487"/>
            </a:avLst>
          </a:prstGeom>
          <a:solidFill>
            <a:schemeClr val="bg1"/>
          </a:solidFill>
          <a:ln w="12700" cap="flat" cmpd="sng" algn="ctr">
            <a:solidFill>
              <a:srgbClr val="122A7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B0504010101010104"/>
              <a:ea typeface="微软雅黑" panose="020B0503020204020204" pitchFamily="34" charset="-122"/>
              <a:cs typeface="+mn-cs"/>
              <a:sym typeface="Apis" panose="020B0504010101010104" pitchFamily="34" charset="0"/>
            </a:endParaRPr>
          </a:p>
        </p:txBody>
      </p:sp>
      <p:sp>
        <p:nvSpPr>
          <p:cNvPr id="3" name="TextBox 7"/>
          <p:cNvSpPr txBox="1"/>
          <p:nvPr/>
        </p:nvSpPr>
        <p:spPr>
          <a:xfrm>
            <a:off x="254000" y="135388"/>
            <a:ext cx="7398179" cy="525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有效性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-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采用最严格的标准，止血有效率高，给药更少</a:t>
            </a:r>
            <a:endParaRPr lang="zh-CN" altLang="en-US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4" name="矩形: 圆角 2"/>
          <p:cNvSpPr/>
          <p:nvPr/>
        </p:nvSpPr>
        <p:spPr>
          <a:xfrm>
            <a:off x="6599171" y="880505"/>
            <a:ext cx="2598341" cy="3423415"/>
          </a:xfrm>
          <a:prstGeom prst="roundRect">
            <a:avLst>
              <a:gd name="adj" fmla="val 1747"/>
            </a:avLst>
          </a:prstGeom>
          <a:solidFill>
            <a:schemeClr val="bg1"/>
          </a:solidFill>
          <a:ln w="12700" cap="flat" cmpd="sng" algn="ctr">
            <a:solidFill>
              <a:srgbClr val="122A7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B0504010101010104"/>
              <a:ea typeface="微软雅黑" panose="020B0503020204020204" pitchFamily="34" charset="-122"/>
              <a:cs typeface="+mn-cs"/>
              <a:sym typeface="Apis" panose="020B0504010101010104" pitchFamily="34" charset="0"/>
            </a:endParaRPr>
          </a:p>
        </p:txBody>
      </p:sp>
      <p:sp>
        <p:nvSpPr>
          <p:cNvPr id="6" name="矩形: 圆角 5"/>
          <p:cNvSpPr/>
          <p:nvPr/>
        </p:nvSpPr>
        <p:spPr>
          <a:xfrm>
            <a:off x="351892" y="890282"/>
            <a:ext cx="6177032" cy="4584656"/>
          </a:xfrm>
          <a:prstGeom prst="roundRect">
            <a:avLst>
              <a:gd name="adj" fmla="val 1747"/>
            </a:avLst>
          </a:prstGeom>
          <a:solidFill>
            <a:schemeClr val="bg1"/>
          </a:solidFill>
          <a:ln w="12700" cap="flat" cmpd="sng" algn="ctr">
            <a:solidFill>
              <a:srgbClr val="122A7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B0504010101010104"/>
              <a:ea typeface="微软雅黑" panose="020B0503020204020204" pitchFamily="34" charset="-122"/>
              <a:cs typeface="+mn-cs"/>
              <a:sym typeface="Apis" panose="020B0504010101010104" pitchFamily="34" charset="0"/>
            </a:endParaRPr>
          </a:p>
        </p:txBody>
      </p:sp>
      <p:cxnSp>
        <p:nvCxnSpPr>
          <p:cNvPr id="13" name="直接连接符 12"/>
          <p:cNvCxnSpPr/>
          <p:nvPr>
            <p:custDataLst>
              <p:tags r:id="rId4"/>
            </p:custDataLst>
          </p:nvPr>
        </p:nvCxnSpPr>
        <p:spPr bwMode="auto">
          <a:xfrm flipV="1">
            <a:off x="10868262" y="5200061"/>
            <a:ext cx="0" cy="212024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文本占位符 2"/>
          <p:cNvSpPr/>
          <p:nvPr>
            <p:custDataLst>
              <p:tags r:id="rId5"/>
            </p:custDataLst>
          </p:nvPr>
        </p:nvSpPr>
        <p:spPr bwMode="auto">
          <a:xfrm>
            <a:off x="6925855" y="4809172"/>
            <a:ext cx="1047182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r">
              <a:spcBef>
                <a:spcPct val="0"/>
              </a:spcBef>
              <a:spcAft>
                <a:spcPct val="0"/>
              </a:spcAft>
              <a:buNone/>
            </a:pPr>
            <a:fld id="{B91E96CC-3A0F-4266-8EAD-75B941CAEC8A}" type="datetime'''''''''''''''''''''''''''''止血给药次''''''''''''数'''''''''"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文本占位符 2"/>
          <p:cNvSpPr/>
          <p:nvPr>
            <p:custDataLst>
              <p:tags r:id="rId6"/>
            </p:custDataLst>
          </p:nvPr>
        </p:nvSpPr>
        <p:spPr bwMode="auto">
          <a:xfrm>
            <a:off x="10365666" y="4417170"/>
            <a:ext cx="266471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F2484CD7-6D8E-4503-9EFD-2721AA13A7CD}" type="datetime'''3''''''''''''''''''''''''''''''''''''''''''''次'''''''''">
              <a:rPr lang="zh-CN" altLang="en-US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占位符 2"/>
          <p:cNvSpPr/>
          <p:nvPr>
            <p:custDataLst>
              <p:tags r:id="rId7"/>
            </p:custDataLst>
          </p:nvPr>
        </p:nvSpPr>
        <p:spPr bwMode="auto">
          <a:xfrm>
            <a:off x="9438235" y="4417170"/>
            <a:ext cx="266471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4064C5F6-298B-4D21-B98C-32B1BC5DEF63}" type="datetime'2次'''">
              <a:rPr lang="zh-CN" altLang="en-US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占位符 2"/>
          <p:cNvSpPr/>
          <p:nvPr>
            <p:custDataLst>
              <p:tags r:id="rId8"/>
            </p:custDataLst>
          </p:nvPr>
        </p:nvSpPr>
        <p:spPr bwMode="auto">
          <a:xfrm>
            <a:off x="8391211" y="4417170"/>
            <a:ext cx="266471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D6B82151-02C5-40A5-8668-3C8B438DA8F0}" type="datetime'''''''''''''''''''''''1''''''''''''次'''''">
              <a:rPr lang="zh-CN" altLang="en-US" sz="11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占位符 2"/>
          <p:cNvSpPr/>
          <p:nvPr>
            <p:custDataLst>
              <p:tags r:id="rId9"/>
            </p:custDataLst>
          </p:nvPr>
        </p:nvSpPr>
        <p:spPr bwMode="auto">
          <a:xfrm>
            <a:off x="10947571" y="5282853"/>
            <a:ext cx="313220" cy="172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6CCF78D1-0D07-45FF-9081-1B1C98D7E9D4}" type="datetime'''''1''''''''''''''''''00''''%'''''''''''''''''''''''''''''''">
              <a:rPr lang="zh-CN" altLang="en-US" sz="1200" smtClean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文本占位符 2"/>
          <p:cNvSpPr/>
          <p:nvPr>
            <p:custDataLst>
              <p:tags r:id="rId10"/>
            </p:custDataLst>
          </p:nvPr>
        </p:nvSpPr>
        <p:spPr bwMode="gray">
          <a:xfrm>
            <a:off x="10950110" y="4842255"/>
            <a:ext cx="325687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ct val="0"/>
              </a:spcBef>
              <a:spcAft>
                <a:spcPct val="0"/>
              </a:spcAft>
              <a:buNone/>
            </a:pPr>
            <a:fld id="{CFBB98C9-05C1-4B60-A96C-9158C6449D1C}" type="datetime'''''''''''''''''''''''''1''44'''''''''''''">
              <a:rPr lang="zh-CN" altLang="en-US" sz="1400" smtClean="0"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273050" y="3429000"/>
            <a:ext cx="6171647" cy="1956745"/>
            <a:chOff x="273050" y="980131"/>
            <a:chExt cx="6171647" cy="1956745"/>
          </a:xfrm>
        </p:grpSpPr>
        <p:sp>
          <p:nvSpPr>
            <p:cNvPr id="7" name="矩形: 圆角 6"/>
            <p:cNvSpPr/>
            <p:nvPr/>
          </p:nvSpPr>
          <p:spPr>
            <a:xfrm>
              <a:off x="443398" y="980131"/>
              <a:ext cx="6001299" cy="1956745"/>
            </a:xfrm>
            <a:prstGeom prst="roundRect">
              <a:avLst>
                <a:gd name="adj" fmla="val 3428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矩形 34"/>
            <p:cNvSpPr/>
            <p:nvPr/>
          </p:nvSpPr>
          <p:spPr>
            <a:xfrm>
              <a:off x="273050" y="1090925"/>
              <a:ext cx="6080125" cy="11860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44500" lvl="3" indent="-266700" eaLnBrk="0" fontAlgn="base" hangingPunct="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zh-CN" altLang="en-US" sz="13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关键临床研究中所有入组患者均为</a:t>
              </a:r>
              <a:r>
                <a:rPr lang="zh-CN" altLang="en-US" sz="1300" b="1" dirty="0">
                  <a:solidFill>
                    <a:srgbClr val="D70D6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重型血友病</a:t>
              </a:r>
              <a:r>
                <a:rPr lang="zh-CN" altLang="en-US" sz="13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（凝血因子</a:t>
              </a:r>
              <a:r>
                <a:rPr lang="en-US" altLang="zh-CN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Ⅷ</a:t>
              </a:r>
              <a:r>
                <a:rPr lang="zh-CN" altLang="en-US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或</a:t>
              </a:r>
              <a:r>
                <a:rPr lang="en-US" altLang="zh-CN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Ⅸ</a:t>
              </a:r>
              <a:r>
                <a:rPr lang="zh-CN" altLang="en-US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＜</a:t>
              </a:r>
              <a:r>
                <a:rPr lang="en-US" altLang="zh-CN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1%</a:t>
              </a:r>
              <a:r>
                <a:rPr lang="zh-CN" altLang="en-US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endParaRPr lang="en-US" altLang="zh-CN" sz="1300" b="1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444500" lvl="3" indent="-266700" eaLnBrk="0" fontAlgn="base" hangingPunct="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zh-CN" altLang="en-US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评价</a:t>
              </a:r>
              <a:r>
                <a:rPr lang="zh-CN" altLang="en-US" sz="13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对象为出血访视：</a:t>
              </a:r>
              <a:r>
                <a:rPr lang="zh-CN" altLang="en-US" sz="13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综合该访视发生所有出血事件的疗效，并以最差的结果作为本次出血访视的疗效结果。</a:t>
              </a:r>
              <a:endParaRPr lang="en-US" altLang="zh-CN" sz="130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444500" lvl="3" indent="-266700" eaLnBrk="0" fontAlgn="base" hangingPunct="0">
                <a:lnSpc>
                  <a:spcPct val="120000"/>
                </a:lnSpc>
                <a:spcAft>
                  <a:spcPts val="600"/>
                </a:spcAft>
                <a:buFont typeface="Arial" panose="020B0604020202020204" pitchFamily="34" charset="0"/>
                <a:buChar char="•"/>
                <a:defRPr/>
              </a:pPr>
              <a:r>
                <a:rPr lang="en-US" altLang="zh-CN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12h</a:t>
              </a:r>
              <a:r>
                <a:rPr lang="zh-CN" altLang="en-US" sz="1300" b="1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有效</a:t>
              </a:r>
              <a:r>
                <a:rPr lang="zh-CN" altLang="en-US" sz="13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止血的要求</a:t>
              </a:r>
              <a:r>
                <a:rPr lang="zh-CN" altLang="en-US" sz="13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：</a:t>
              </a:r>
              <a:endParaRPr lang="en-US" altLang="zh-CN" sz="13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551897" y="2230077"/>
              <a:ext cx="5544103" cy="5520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44500" lvl="5" indent="-266700" eaLnBrk="0" fontAlgn="base" hangingPunct="0">
                <a:lnSpc>
                  <a:spcPct val="120000"/>
                </a:lnSpc>
                <a:buFont typeface="+mj-lt"/>
                <a:buAutoNum type="arabicPeriod"/>
                <a:defRPr/>
              </a:pPr>
              <a:r>
                <a:rPr lang="zh-CN" altLang="en-US" sz="13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首次给药后</a:t>
              </a:r>
              <a:r>
                <a:rPr lang="en-US" altLang="zh-CN" sz="1300" ker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12h</a:t>
              </a:r>
              <a:r>
                <a:rPr lang="zh-CN" altLang="en-US" sz="1300" ker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内</a:t>
              </a:r>
              <a:r>
                <a:rPr lang="zh-CN" altLang="en-US" sz="13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达到完全或显著缓解，</a:t>
              </a:r>
              <a:r>
                <a:rPr lang="en-US" altLang="zh-CN" sz="1300" ker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12h</a:t>
              </a:r>
              <a:r>
                <a:rPr lang="zh-CN" altLang="en-US" sz="1300" ker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及</a:t>
              </a:r>
              <a:r>
                <a:rPr lang="zh-CN" altLang="en-US" sz="13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以后无需额外给药</a:t>
              </a:r>
              <a:endParaRPr lang="en-US" altLang="zh-CN" sz="1300" kern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marL="444500" lvl="5" indent="-266700" eaLnBrk="0" fontAlgn="base" hangingPunct="0">
                <a:lnSpc>
                  <a:spcPct val="120000"/>
                </a:lnSpc>
                <a:buFont typeface="+mj-lt"/>
                <a:buAutoNum type="arabicPeriod"/>
                <a:defRPr/>
              </a:pPr>
              <a:r>
                <a:rPr lang="zh-CN" altLang="en-US" sz="1300" ker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在</a:t>
              </a:r>
              <a:r>
                <a:rPr lang="zh-CN" altLang="en-US" sz="13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末次给药后</a:t>
              </a:r>
              <a:r>
                <a:rPr lang="en-US" altLang="zh-CN" sz="1300" ker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72h</a:t>
              </a:r>
              <a:r>
                <a:rPr lang="zh-CN" altLang="en-US" sz="1300" kern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内出血</a:t>
              </a:r>
              <a:r>
                <a:rPr lang="zh-CN" altLang="en-US" sz="13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无反复</a:t>
              </a:r>
              <a:endParaRPr lang="zh-CN" altLang="en-US" sz="13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35" name="组合 134"/>
          <p:cNvGrpSpPr/>
          <p:nvPr/>
        </p:nvGrpSpPr>
        <p:grpSpPr>
          <a:xfrm>
            <a:off x="6656655" y="3779337"/>
            <a:ext cx="2483372" cy="457089"/>
            <a:chOff x="6656655" y="3548183"/>
            <a:chExt cx="2483372" cy="457089"/>
          </a:xfrm>
        </p:grpSpPr>
        <p:sp>
          <p:nvSpPr>
            <p:cNvPr id="34" name="矩形: 圆角 33"/>
            <p:cNvSpPr/>
            <p:nvPr/>
          </p:nvSpPr>
          <p:spPr>
            <a:xfrm>
              <a:off x="6656655" y="3548183"/>
              <a:ext cx="2483372" cy="457089"/>
            </a:xfrm>
            <a:prstGeom prst="roundRect">
              <a:avLst>
                <a:gd name="adj" fmla="val 14333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7" name="文本框 146"/>
            <p:cNvSpPr txBox="1"/>
            <p:nvPr/>
          </p:nvSpPr>
          <p:spPr>
            <a:xfrm>
              <a:off x="6882098" y="3584178"/>
              <a:ext cx="2032486" cy="362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极好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+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良好率</a:t>
              </a:r>
              <a:r>
                <a:rPr lang="en-US" altLang="zh-CN" sz="1600" b="1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86.81%</a:t>
              </a:r>
              <a:endParaRPr lang="zh-CN" altLang="en-US" sz="1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71" name="圆柱体 70"/>
          <p:cNvSpPr/>
          <p:nvPr/>
        </p:nvSpPr>
        <p:spPr>
          <a:xfrm rot="5400000">
            <a:off x="8310559" y="4427527"/>
            <a:ext cx="546100" cy="988145"/>
          </a:xfrm>
          <a:prstGeom prst="can">
            <a:avLst>
              <a:gd name="adj" fmla="val 32567"/>
            </a:avLst>
          </a:prstGeom>
          <a:gradFill>
            <a:gsLst>
              <a:gs pos="0">
                <a:schemeClr val="bg1">
                  <a:lumMod val="50000"/>
                  <a:alpha val="40000"/>
                </a:schemeClr>
              </a:gs>
              <a:gs pos="100000">
                <a:schemeClr val="bg1">
                  <a:lumMod val="5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39" name="组合 138"/>
          <p:cNvGrpSpPr/>
          <p:nvPr/>
        </p:nvGrpSpPr>
        <p:grpSpPr>
          <a:xfrm>
            <a:off x="6763839" y="3541455"/>
            <a:ext cx="2385946" cy="267620"/>
            <a:chOff x="6763839" y="3251884"/>
            <a:chExt cx="2385946" cy="267620"/>
          </a:xfrm>
        </p:grpSpPr>
        <p:sp>
          <p:nvSpPr>
            <p:cNvPr id="88" name="矩形: 圆角 87"/>
            <p:cNvSpPr/>
            <p:nvPr/>
          </p:nvSpPr>
          <p:spPr>
            <a:xfrm>
              <a:off x="6763839" y="3339870"/>
              <a:ext cx="87033" cy="89130"/>
            </a:xfrm>
            <a:prstGeom prst="roundRect">
              <a:avLst/>
            </a:prstGeom>
            <a:solidFill>
              <a:srgbClr val="122A7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9" name="文本框 88"/>
            <p:cNvSpPr txBox="1"/>
            <p:nvPr/>
          </p:nvSpPr>
          <p:spPr>
            <a:xfrm>
              <a:off x="6798843" y="3254889"/>
              <a:ext cx="4667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极好</a:t>
              </a:r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2" name="矩形: 圆角 91"/>
            <p:cNvSpPr/>
            <p:nvPr/>
          </p:nvSpPr>
          <p:spPr>
            <a:xfrm>
              <a:off x="7344867" y="3336865"/>
              <a:ext cx="87033" cy="89130"/>
            </a:xfrm>
            <a:prstGeom prst="roundRect">
              <a:avLst/>
            </a:prstGeom>
            <a:solidFill>
              <a:srgbClr val="D70D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4" name="文本框 93"/>
            <p:cNvSpPr txBox="1"/>
            <p:nvPr/>
          </p:nvSpPr>
          <p:spPr>
            <a:xfrm>
              <a:off x="7379871" y="3251884"/>
              <a:ext cx="4667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良好</a:t>
              </a:r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28" name="矩形: 圆角 127"/>
            <p:cNvSpPr/>
            <p:nvPr/>
          </p:nvSpPr>
          <p:spPr>
            <a:xfrm>
              <a:off x="7925895" y="3339870"/>
              <a:ext cx="87033" cy="8913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9" name="文本框 128"/>
            <p:cNvSpPr txBox="1"/>
            <p:nvPr/>
          </p:nvSpPr>
          <p:spPr>
            <a:xfrm>
              <a:off x="7960899" y="3254889"/>
              <a:ext cx="4667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中等</a:t>
              </a:r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1" name="矩形: 圆角 130"/>
            <p:cNvSpPr/>
            <p:nvPr/>
          </p:nvSpPr>
          <p:spPr>
            <a:xfrm>
              <a:off x="8506922" y="3342875"/>
              <a:ext cx="87033" cy="89130"/>
            </a:xfrm>
            <a:prstGeom prst="roundRect">
              <a:avLst/>
            </a:prstGeom>
            <a:solidFill>
              <a:srgbClr val="AAD4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2" name="文本框 131"/>
            <p:cNvSpPr txBox="1"/>
            <p:nvPr/>
          </p:nvSpPr>
          <p:spPr>
            <a:xfrm>
              <a:off x="8541926" y="3257894"/>
              <a:ext cx="607859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1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无缓解</a:t>
              </a:r>
              <a:endParaRPr lang="zh-CN" altLang="en-US" sz="11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83" name="文本框 82"/>
          <p:cNvSpPr txBox="1"/>
          <p:nvPr/>
        </p:nvSpPr>
        <p:spPr>
          <a:xfrm>
            <a:off x="7076328" y="2889349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53.47%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文本框 84"/>
          <p:cNvSpPr txBox="1"/>
          <p:nvPr/>
        </p:nvSpPr>
        <p:spPr>
          <a:xfrm>
            <a:off x="7076328" y="1333914"/>
            <a:ext cx="59343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1.39%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6" name="文本框 85"/>
          <p:cNvSpPr txBox="1"/>
          <p:nvPr/>
        </p:nvSpPr>
        <p:spPr>
          <a:xfrm>
            <a:off x="7076328" y="1587608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11.81%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7" name="文本框 86"/>
          <p:cNvSpPr txBox="1"/>
          <p:nvPr/>
        </p:nvSpPr>
        <p:spPr>
          <a:xfrm>
            <a:off x="7076328" y="2117210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33.33%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41" name="组合 140"/>
          <p:cNvGrpSpPr/>
          <p:nvPr/>
        </p:nvGrpSpPr>
        <p:grpSpPr>
          <a:xfrm>
            <a:off x="6819851" y="880461"/>
            <a:ext cx="2156980" cy="406232"/>
            <a:chOff x="636068" y="1187576"/>
            <a:chExt cx="5208040" cy="523706"/>
          </a:xfrm>
        </p:grpSpPr>
        <p:grpSp>
          <p:nvGrpSpPr>
            <p:cNvPr id="144" name="组合 143"/>
            <p:cNvGrpSpPr/>
            <p:nvPr/>
          </p:nvGrpSpPr>
          <p:grpSpPr>
            <a:xfrm>
              <a:off x="636068" y="1187576"/>
              <a:ext cx="5208040" cy="523706"/>
              <a:chOff x="636068" y="1089026"/>
              <a:chExt cx="5208040" cy="574674"/>
            </a:xfrm>
          </p:grpSpPr>
          <p:sp>
            <p:nvSpPr>
              <p:cNvPr id="146" name="任意多边形: 形状 145"/>
              <p:cNvSpPr/>
              <p:nvPr/>
            </p:nvSpPr>
            <p:spPr bwMode="auto">
              <a:xfrm flipH="1">
                <a:off x="695327" y="1089026"/>
                <a:ext cx="5082804" cy="522847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solidFill>
                <a:srgbClr val="122A70"/>
              </a:solidFill>
              <a:ln>
                <a:solidFill>
                  <a:srgbClr val="122A7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400" b="1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48" name="任意多边形: 形状 147"/>
              <p:cNvSpPr/>
              <p:nvPr/>
            </p:nvSpPr>
            <p:spPr bwMode="auto">
              <a:xfrm flipH="1">
                <a:off x="636068" y="1127970"/>
                <a:ext cx="5208040" cy="535730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noFill/>
              <a:ln w="6350" cap="flat">
                <a:gradFill>
                  <a:gsLst>
                    <a:gs pos="0">
                      <a:srgbClr val="122A70">
                        <a:alpha val="0"/>
                      </a:srgbClr>
                    </a:gs>
                    <a:gs pos="100000">
                      <a:srgbClr val="122A70"/>
                    </a:gs>
                  </a:gsLst>
                  <a:lin ang="5400000" scaled="1"/>
                </a:gradFill>
                <a:prstDash val="solid"/>
                <a:miter/>
              </a:ln>
            </p:spPr>
            <p:txBody>
              <a:bodyPr rot="0" spcFirstLastPara="0" vert="horz" wrap="square" lIns="121920" tIns="60960" rIns="121920" bIns="60960" numCol="1" spcCol="0" rtlCol="0" fromWordArt="0" anchor="ctr" anchorCtr="0" forceAA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19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45" name="文本框 66"/>
            <p:cNvSpPr txBox="1"/>
            <p:nvPr/>
          </p:nvSpPr>
          <p:spPr>
            <a:xfrm>
              <a:off x="1174891" y="1227421"/>
              <a:ext cx="4130987" cy="39678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sz="1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疗效分级</a:t>
              </a:r>
              <a:endPara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50" name="矩形: 圆角 149"/>
          <p:cNvSpPr/>
          <p:nvPr/>
        </p:nvSpPr>
        <p:spPr>
          <a:xfrm>
            <a:off x="9247934" y="887337"/>
            <a:ext cx="2598341" cy="3423415"/>
          </a:xfrm>
          <a:prstGeom prst="roundRect">
            <a:avLst>
              <a:gd name="adj" fmla="val 1747"/>
            </a:avLst>
          </a:prstGeom>
          <a:solidFill>
            <a:schemeClr val="bg1"/>
          </a:solidFill>
          <a:ln w="12700" cap="flat" cmpd="sng" algn="ctr">
            <a:solidFill>
              <a:srgbClr val="122A7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pis For Office" panose="020B0504010101010104"/>
              <a:ea typeface="微软雅黑" panose="020B0503020204020204" pitchFamily="34" charset="-122"/>
              <a:cs typeface="+mn-cs"/>
              <a:sym typeface="Apis" panose="020B0504010101010104" pitchFamily="34" charset="0"/>
            </a:endParaRPr>
          </a:p>
        </p:txBody>
      </p:sp>
      <p:grpSp>
        <p:nvGrpSpPr>
          <p:cNvPr id="151" name="组合 150"/>
          <p:cNvGrpSpPr/>
          <p:nvPr/>
        </p:nvGrpSpPr>
        <p:grpSpPr>
          <a:xfrm>
            <a:off x="9305418" y="3786169"/>
            <a:ext cx="2483372" cy="457089"/>
            <a:chOff x="6656655" y="3548183"/>
            <a:chExt cx="2483372" cy="457089"/>
          </a:xfrm>
        </p:grpSpPr>
        <p:sp>
          <p:nvSpPr>
            <p:cNvPr id="152" name="矩形: 圆角 151"/>
            <p:cNvSpPr/>
            <p:nvPr/>
          </p:nvSpPr>
          <p:spPr>
            <a:xfrm>
              <a:off x="6656655" y="3548183"/>
              <a:ext cx="2483372" cy="457089"/>
            </a:xfrm>
            <a:prstGeom prst="roundRect">
              <a:avLst>
                <a:gd name="adj" fmla="val 14333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3" name="文本框 152"/>
            <p:cNvSpPr txBox="1"/>
            <p:nvPr/>
          </p:nvSpPr>
          <p:spPr>
            <a:xfrm>
              <a:off x="6789472" y="3584178"/>
              <a:ext cx="2217739" cy="362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12h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有效止血率</a:t>
              </a:r>
              <a:r>
                <a:rPr lang="en-US" altLang="zh-CN" sz="1600" b="1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81.94%</a:t>
              </a:r>
              <a:endParaRPr lang="zh-CN" altLang="en-US" sz="1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54" name="组合 153"/>
          <p:cNvGrpSpPr/>
          <p:nvPr/>
        </p:nvGrpSpPr>
        <p:grpSpPr>
          <a:xfrm>
            <a:off x="9468614" y="887293"/>
            <a:ext cx="2156980" cy="406232"/>
            <a:chOff x="636068" y="1187576"/>
            <a:chExt cx="5208040" cy="523706"/>
          </a:xfrm>
        </p:grpSpPr>
        <p:grpSp>
          <p:nvGrpSpPr>
            <p:cNvPr id="155" name="组合 154"/>
            <p:cNvGrpSpPr/>
            <p:nvPr/>
          </p:nvGrpSpPr>
          <p:grpSpPr>
            <a:xfrm>
              <a:off x="636068" y="1187576"/>
              <a:ext cx="5208040" cy="523706"/>
              <a:chOff x="636068" y="1089026"/>
              <a:chExt cx="5208040" cy="574674"/>
            </a:xfrm>
          </p:grpSpPr>
          <p:sp>
            <p:nvSpPr>
              <p:cNvPr id="157" name="任意多边形: 形状 156"/>
              <p:cNvSpPr/>
              <p:nvPr/>
            </p:nvSpPr>
            <p:spPr bwMode="auto">
              <a:xfrm flipH="1">
                <a:off x="695327" y="1089026"/>
                <a:ext cx="5082804" cy="522847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solidFill>
                <a:srgbClr val="122A70"/>
              </a:solidFill>
              <a:ln>
                <a:solidFill>
                  <a:srgbClr val="122A7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400" b="1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58" name="任意多边形: 形状 157"/>
              <p:cNvSpPr/>
              <p:nvPr/>
            </p:nvSpPr>
            <p:spPr bwMode="auto">
              <a:xfrm flipH="1">
                <a:off x="636068" y="1127970"/>
                <a:ext cx="5208040" cy="535730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noFill/>
              <a:ln w="6350" cap="flat">
                <a:gradFill>
                  <a:gsLst>
                    <a:gs pos="0">
                      <a:srgbClr val="122A70">
                        <a:alpha val="0"/>
                      </a:srgbClr>
                    </a:gs>
                    <a:gs pos="100000">
                      <a:srgbClr val="122A70"/>
                    </a:gs>
                  </a:gsLst>
                  <a:lin ang="5400000" scaled="1"/>
                </a:gradFill>
                <a:prstDash val="solid"/>
                <a:miter/>
              </a:ln>
            </p:spPr>
            <p:txBody>
              <a:bodyPr rot="0" spcFirstLastPara="0" vert="horz" wrap="square" lIns="121920" tIns="60960" rIns="121920" bIns="60960" numCol="1" spcCol="0" rtlCol="0" fromWordArt="0" anchor="ctr" anchorCtr="0" forceAA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19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56" name="文本框 66"/>
            <p:cNvSpPr txBox="1"/>
            <p:nvPr/>
          </p:nvSpPr>
          <p:spPr>
            <a:xfrm>
              <a:off x="1047746" y="1227419"/>
              <a:ext cx="4377964" cy="39678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fld id="{EBCC7282-1711-4DE7-9EF3-F1E68F7C4C76}" type="datetime'1''''2h''''''''有''''''''''效''''''止''''''''血率'''''''''''''''">
                <a:rPr lang="zh-CN" altLang="en-US" sz="1400" b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rPr>
              </a:fld>
              <a:endPara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3" name="文本框 42"/>
          <p:cNvSpPr txBox="1"/>
          <p:nvPr/>
        </p:nvSpPr>
        <p:spPr>
          <a:xfrm>
            <a:off x="935697" y="5817235"/>
            <a:ext cx="103206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12h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有效止血率</a:t>
            </a:r>
            <a:r>
              <a:rPr lang="en-US" altLang="zh-CN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81.94%</a:t>
            </a:r>
            <a:r>
              <a:rPr lang="zh-CN" altLang="en-US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平均</a:t>
            </a:r>
            <a:r>
              <a:rPr lang="en-US" altLang="zh-CN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1.9</a:t>
            </a:r>
            <a:r>
              <a:rPr lang="zh-CN" altLang="en-US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次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注射即可控制大部分出血</a:t>
            </a:r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挽救治疗率极低，仅</a:t>
            </a:r>
            <a:r>
              <a:rPr lang="en-US" altLang="zh-CN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1.39%</a:t>
            </a:r>
            <a:endParaRPr lang="zh-CN" altLang="en-US" b="1" dirty="0">
              <a:solidFill>
                <a:srgbClr val="D70D67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71" name="组合 170"/>
          <p:cNvGrpSpPr/>
          <p:nvPr/>
        </p:nvGrpSpPr>
        <p:grpSpPr>
          <a:xfrm>
            <a:off x="1627087" y="880461"/>
            <a:ext cx="3336650" cy="406232"/>
            <a:chOff x="636068" y="1187576"/>
            <a:chExt cx="5208040" cy="523706"/>
          </a:xfrm>
        </p:grpSpPr>
        <p:grpSp>
          <p:nvGrpSpPr>
            <p:cNvPr id="172" name="组合 171"/>
            <p:cNvGrpSpPr/>
            <p:nvPr/>
          </p:nvGrpSpPr>
          <p:grpSpPr>
            <a:xfrm>
              <a:off x="636068" y="1187576"/>
              <a:ext cx="5208040" cy="523706"/>
              <a:chOff x="636068" y="1089026"/>
              <a:chExt cx="5208040" cy="574674"/>
            </a:xfrm>
          </p:grpSpPr>
          <p:sp>
            <p:nvSpPr>
              <p:cNvPr id="174" name="任意多边形: 形状 173"/>
              <p:cNvSpPr/>
              <p:nvPr/>
            </p:nvSpPr>
            <p:spPr bwMode="auto">
              <a:xfrm flipH="1">
                <a:off x="695327" y="1089026"/>
                <a:ext cx="5082804" cy="522847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solidFill>
                <a:srgbClr val="122A70"/>
              </a:solidFill>
              <a:ln>
                <a:solidFill>
                  <a:srgbClr val="122A7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sz="1400" b="1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175" name="任意多边形: 形状 174"/>
              <p:cNvSpPr/>
              <p:nvPr/>
            </p:nvSpPr>
            <p:spPr bwMode="auto">
              <a:xfrm flipH="1">
                <a:off x="636068" y="1127970"/>
                <a:ext cx="5208040" cy="535730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noFill/>
              <a:ln w="6350" cap="flat">
                <a:gradFill>
                  <a:gsLst>
                    <a:gs pos="0">
                      <a:srgbClr val="122A70">
                        <a:alpha val="0"/>
                      </a:srgbClr>
                    </a:gs>
                    <a:gs pos="100000">
                      <a:srgbClr val="122A70"/>
                    </a:gs>
                  </a:gsLst>
                  <a:lin ang="5400000" scaled="1"/>
                </a:gradFill>
                <a:prstDash val="solid"/>
                <a:miter/>
              </a:ln>
            </p:spPr>
            <p:txBody>
              <a:bodyPr rot="0" spcFirstLastPara="0" vert="horz" wrap="square" lIns="121920" tIns="60960" rIns="121920" bIns="60960" numCol="1" spcCol="0" rtlCol="0" fromWordArt="0" anchor="ctr" anchorCtr="0" forceAA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0019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73" name="文本框 66"/>
            <p:cNvSpPr txBox="1"/>
            <p:nvPr/>
          </p:nvSpPr>
          <p:spPr>
            <a:xfrm>
              <a:off x="1234359" y="1227421"/>
              <a:ext cx="4130986" cy="396780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lang="en-US" altLang="zh-CN" sz="1400" b="1" dirty="0" err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Ⅱb</a:t>
              </a:r>
              <a:r>
                <a:rPr lang="zh-CN" altLang="en-US" sz="1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期试验（关键试验）</a:t>
              </a:r>
              <a:endPara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pic>
        <p:nvPicPr>
          <p:cNvPr id="177" name="图片 17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9403" y="1311202"/>
            <a:ext cx="5592830" cy="2085568"/>
          </a:xfrm>
          <a:prstGeom prst="rect">
            <a:avLst/>
          </a:prstGeom>
        </p:spPr>
      </p:pic>
      <p:sp>
        <p:nvSpPr>
          <p:cNvPr id="70" name="圆柱体 69"/>
          <p:cNvSpPr/>
          <p:nvPr/>
        </p:nvSpPr>
        <p:spPr>
          <a:xfrm rot="5400000">
            <a:off x="9341789" y="4202812"/>
            <a:ext cx="546100" cy="1437574"/>
          </a:xfrm>
          <a:prstGeom prst="can">
            <a:avLst>
              <a:gd name="adj" fmla="val 33285"/>
            </a:avLst>
          </a:prstGeom>
          <a:gradFill>
            <a:gsLst>
              <a:gs pos="0">
                <a:srgbClr val="D70D67">
                  <a:alpha val="50000"/>
                </a:srgbClr>
              </a:gs>
              <a:gs pos="100000">
                <a:srgbClr val="D70D67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8" name="圆柱体 67"/>
          <p:cNvSpPr/>
          <p:nvPr/>
        </p:nvSpPr>
        <p:spPr>
          <a:xfrm rot="5400000">
            <a:off x="10259606" y="4540315"/>
            <a:ext cx="546100" cy="762569"/>
          </a:xfrm>
          <a:prstGeom prst="can">
            <a:avLst>
              <a:gd name="adj" fmla="val 32849"/>
            </a:avLst>
          </a:prstGeom>
          <a:gradFill flip="none" rotWithShape="1">
            <a:gsLst>
              <a:gs pos="0">
                <a:srgbClr val="122A70">
                  <a:alpha val="40000"/>
                </a:srgbClr>
              </a:gs>
              <a:gs pos="100000">
                <a:srgbClr val="122A7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9" name="文本占位符 2"/>
          <p:cNvSpPr/>
          <p:nvPr>
            <p:custDataLst>
              <p:tags r:id="rId12"/>
            </p:custDataLst>
          </p:nvPr>
        </p:nvSpPr>
        <p:spPr bwMode="auto">
          <a:xfrm>
            <a:off x="8391211" y="4779102"/>
            <a:ext cx="266471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30%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0" name="文本占位符 2"/>
          <p:cNvSpPr/>
          <p:nvPr>
            <p:custDataLst>
              <p:tags r:id="rId13"/>
            </p:custDataLst>
          </p:nvPr>
        </p:nvSpPr>
        <p:spPr bwMode="auto">
          <a:xfrm>
            <a:off x="9438235" y="4779102"/>
            <a:ext cx="266471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48%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1" name="文本占位符 2"/>
          <p:cNvSpPr/>
          <p:nvPr>
            <p:custDataLst>
              <p:tags r:id="rId14"/>
            </p:custDataLst>
          </p:nvPr>
        </p:nvSpPr>
        <p:spPr bwMode="auto">
          <a:xfrm>
            <a:off x="10365666" y="4779102"/>
            <a:ext cx="266471" cy="200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22%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4" name="组合 23"/>
          <p:cNvGrpSpPr/>
          <p:nvPr/>
        </p:nvGrpSpPr>
        <p:grpSpPr>
          <a:xfrm>
            <a:off x="7703828" y="1438605"/>
            <a:ext cx="546100" cy="2084320"/>
            <a:chOff x="12641513" y="2030480"/>
            <a:chExt cx="546100" cy="2084320"/>
          </a:xfrm>
        </p:grpSpPr>
        <p:sp>
          <p:nvSpPr>
            <p:cNvPr id="9" name="圆柱体 8"/>
            <p:cNvSpPr/>
            <p:nvPr/>
          </p:nvSpPr>
          <p:spPr>
            <a:xfrm>
              <a:off x="12641513" y="2995128"/>
              <a:ext cx="546100" cy="1119672"/>
            </a:xfrm>
            <a:prstGeom prst="can">
              <a:avLst>
                <a:gd name="adj" fmla="val 24564"/>
              </a:avLst>
            </a:prstGeom>
            <a:gradFill flip="none" rotWithShape="1">
              <a:gsLst>
                <a:gs pos="0">
                  <a:srgbClr val="122A70">
                    <a:alpha val="40000"/>
                  </a:srgbClr>
                </a:gs>
                <a:gs pos="100000">
                  <a:srgbClr val="122A70"/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圆柱体 7"/>
            <p:cNvSpPr/>
            <p:nvPr/>
          </p:nvSpPr>
          <p:spPr>
            <a:xfrm>
              <a:off x="12641513" y="2353986"/>
              <a:ext cx="546100" cy="774318"/>
            </a:xfrm>
            <a:prstGeom prst="can">
              <a:avLst>
                <a:gd name="adj" fmla="val 23692"/>
              </a:avLst>
            </a:prstGeom>
            <a:gradFill>
              <a:gsLst>
                <a:gs pos="0">
                  <a:srgbClr val="D70D67">
                    <a:alpha val="50000"/>
                  </a:srgbClr>
                </a:gs>
                <a:gs pos="100000">
                  <a:srgbClr val="D70D67"/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圆柱体 1"/>
            <p:cNvSpPr/>
            <p:nvPr/>
          </p:nvSpPr>
          <p:spPr>
            <a:xfrm>
              <a:off x="12641513" y="2073748"/>
              <a:ext cx="546100" cy="414183"/>
            </a:xfrm>
            <a:prstGeom prst="can">
              <a:avLst>
                <a:gd name="adj" fmla="val 28543"/>
              </a:avLst>
            </a:prstGeom>
            <a:gradFill>
              <a:gsLst>
                <a:gs pos="0">
                  <a:schemeClr val="bg1">
                    <a:lumMod val="50000"/>
                    <a:alpha val="40000"/>
                  </a:schemeClr>
                </a:gs>
                <a:gs pos="100000">
                  <a:schemeClr val="bg1">
                    <a:lumMod val="50000"/>
                  </a:schemeClr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圆柱体 22"/>
            <p:cNvSpPr/>
            <p:nvPr/>
          </p:nvSpPr>
          <p:spPr>
            <a:xfrm>
              <a:off x="12641513" y="2030480"/>
              <a:ext cx="546100" cy="157704"/>
            </a:xfrm>
            <a:prstGeom prst="can">
              <a:avLst>
                <a:gd name="adj" fmla="val 50000"/>
              </a:avLst>
            </a:prstGeom>
            <a:gradFill>
              <a:gsLst>
                <a:gs pos="0">
                  <a:srgbClr val="AAD4FF">
                    <a:alpha val="63000"/>
                  </a:srgbClr>
                </a:gs>
                <a:gs pos="100000">
                  <a:srgbClr val="AAD4FF"/>
                </a:gs>
              </a:gsLst>
              <a:lin ang="162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cxnSp>
        <p:nvCxnSpPr>
          <p:cNvPr id="25" name="直接连接符 24"/>
          <p:cNvCxnSpPr/>
          <p:nvPr>
            <p:custDataLst>
              <p:tags r:id="rId15"/>
            </p:custDataLst>
          </p:nvPr>
        </p:nvCxnSpPr>
        <p:spPr bwMode="auto">
          <a:xfrm flipH="1">
            <a:off x="8314179" y="1460110"/>
            <a:ext cx="186893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文本占位符 2"/>
          <p:cNvSpPr/>
          <p:nvPr>
            <p:custDataLst>
              <p:tags r:id="rId16"/>
            </p:custDataLst>
          </p:nvPr>
        </p:nvSpPr>
        <p:spPr bwMode="auto">
          <a:xfrm>
            <a:off x="8601364" y="1378584"/>
            <a:ext cx="313220" cy="172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6CCF78D1-0D07-45FF-9081-1B1C98D7E9D4}" type="datetime'''''1''''''''''''''''''00''''%'''''''''''''''''''''''''''''''">
              <a:rPr lang="zh-CN" altLang="en-US" sz="1200" smtClean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圆柱体 29"/>
          <p:cNvSpPr/>
          <p:nvPr/>
        </p:nvSpPr>
        <p:spPr>
          <a:xfrm>
            <a:off x="10322162" y="1438605"/>
            <a:ext cx="546100" cy="2101189"/>
          </a:xfrm>
          <a:prstGeom prst="can">
            <a:avLst>
              <a:gd name="adj" fmla="val 24564"/>
            </a:avLst>
          </a:prstGeom>
          <a:gradFill flip="none" rotWithShape="1">
            <a:gsLst>
              <a:gs pos="0">
                <a:srgbClr val="122A70">
                  <a:alpha val="22000"/>
                </a:srgbClr>
              </a:gs>
              <a:gs pos="100000">
                <a:srgbClr val="122A70">
                  <a:alpha val="32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6" name="圆柱体 35"/>
          <p:cNvSpPr/>
          <p:nvPr/>
        </p:nvSpPr>
        <p:spPr>
          <a:xfrm>
            <a:off x="10322162" y="1799565"/>
            <a:ext cx="546100" cy="1740229"/>
          </a:xfrm>
          <a:prstGeom prst="can">
            <a:avLst>
              <a:gd name="adj" fmla="val 24564"/>
            </a:avLst>
          </a:prstGeom>
          <a:gradFill flip="none" rotWithShape="1">
            <a:gsLst>
              <a:gs pos="0">
                <a:srgbClr val="122A70"/>
              </a:gs>
              <a:gs pos="100000">
                <a:srgbClr val="6D1965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7" name="直接连接符 36"/>
          <p:cNvCxnSpPr/>
          <p:nvPr>
            <p:custDataLst>
              <p:tags r:id="rId17"/>
            </p:custDataLst>
          </p:nvPr>
        </p:nvCxnSpPr>
        <p:spPr bwMode="auto">
          <a:xfrm flipH="1">
            <a:off x="10928529" y="1506284"/>
            <a:ext cx="186893" cy="0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文本占位符 2"/>
          <p:cNvSpPr/>
          <p:nvPr>
            <p:custDataLst>
              <p:tags r:id="rId18"/>
            </p:custDataLst>
          </p:nvPr>
        </p:nvSpPr>
        <p:spPr bwMode="auto">
          <a:xfrm>
            <a:off x="11215714" y="1424758"/>
            <a:ext cx="313220" cy="172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6CCF78D1-0D07-45FF-9081-1B1C98D7E9D4}" type="datetime'''''1''''''''''''''''''00''''%'''''''''''''''''''''''''''''''">
              <a:rPr lang="zh-CN" altLang="en-US" sz="1200" smtClean="0">
                <a:effectLst/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文本框 38"/>
          <p:cNvSpPr txBox="1"/>
          <p:nvPr/>
        </p:nvSpPr>
        <p:spPr>
          <a:xfrm>
            <a:off x="9656838" y="2549821"/>
            <a:ext cx="67678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1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81.94%</a:t>
            </a:r>
            <a:endParaRPr lang="zh-CN" altLang="en-US" sz="1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/>
          <p:cNvGraphicFramePr/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11430" imgH="11430" progId="TCLayout.ActiveDocument.1">
                  <p:embed/>
                </p:oleObj>
              </mc:Choice>
              <mc:Fallback>
                <p:oleObj name="think-cell 幻灯片" r:id="rId2" imgW="11430" imgH="11430" progId="TCLayout.ActiveDocument.1">
                  <p:embed/>
                  <p:pic>
                    <p:nvPicPr>
                      <p:cNvPr id="0" name="think-cell data - do not delete" hidden="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5" name="组合 24"/>
          <p:cNvGrpSpPr/>
          <p:nvPr/>
        </p:nvGrpSpPr>
        <p:grpSpPr>
          <a:xfrm>
            <a:off x="334963" y="2689224"/>
            <a:ext cx="8531503" cy="3584572"/>
            <a:chOff x="9743779" y="3968218"/>
            <a:chExt cx="2471639" cy="1647380"/>
          </a:xfrm>
        </p:grpSpPr>
        <p:sp>
          <p:nvSpPr>
            <p:cNvPr id="26" name="梯形 25"/>
            <p:cNvSpPr/>
            <p:nvPr/>
          </p:nvSpPr>
          <p:spPr>
            <a:xfrm>
              <a:off x="9743779" y="3968218"/>
              <a:ext cx="2471639" cy="195953"/>
            </a:xfrm>
            <a:prstGeom prst="trapezoid">
              <a:avLst>
                <a:gd name="adj" fmla="val 83317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5000"/>
                  </a:srgb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27" name="梯形 26"/>
            <p:cNvSpPr/>
            <p:nvPr/>
          </p:nvSpPr>
          <p:spPr>
            <a:xfrm>
              <a:off x="9743779" y="4167271"/>
              <a:ext cx="2471639" cy="1448327"/>
            </a:xfrm>
            <a:prstGeom prst="trapezoid">
              <a:avLst>
                <a:gd name="adj" fmla="val 0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0000"/>
                  </a:srgbClr>
                </a:gs>
              </a:gsLst>
              <a:lin ang="16200000" scaled="0"/>
            </a:gradFill>
            <a:ln w="9525">
              <a:gradFill>
                <a:gsLst>
                  <a:gs pos="0">
                    <a:srgbClr val="122A70">
                      <a:alpha val="0"/>
                    </a:srgbClr>
                  </a:gs>
                  <a:gs pos="100000">
                    <a:srgbClr val="122A70">
                      <a:alpha val="33000"/>
                    </a:srgbClr>
                  </a:gs>
                </a:gsLst>
                <a:lin ang="16200000" scaled="0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sp>
          <p:nvSpPr>
            <p:cNvPr id="28" name="梯形 27"/>
            <p:cNvSpPr/>
            <p:nvPr/>
          </p:nvSpPr>
          <p:spPr>
            <a:xfrm>
              <a:off x="9865896" y="3974785"/>
              <a:ext cx="2227406" cy="148483"/>
            </a:xfrm>
            <a:prstGeom prst="trapezoid">
              <a:avLst>
                <a:gd name="adj" fmla="val 83317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5000"/>
                  </a:srgb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等线" panose="02010600030101010101" charset="-122"/>
                <a:ea typeface="等线" panose="02010600030101010101" charset="-122"/>
              </a:endParaRPr>
            </a:p>
          </p:txBody>
        </p:sp>
      </p:grpSp>
      <p:sp>
        <p:nvSpPr>
          <p:cNvPr id="12" name="TextBox 7"/>
          <p:cNvSpPr txBox="1"/>
          <p:nvPr/>
        </p:nvSpPr>
        <p:spPr>
          <a:xfrm>
            <a:off x="249238" y="132194"/>
            <a:ext cx="9454832" cy="525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有效性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-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注射用波米泰酶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α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疗效更优，且为指南推荐的出血治疗新选择</a:t>
            </a: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aphicFrame>
        <p:nvGraphicFramePr>
          <p:cNvPr id="6" name="Table 0"/>
          <p:cNvGraphicFramePr>
            <a:graphicFrameLocks noGrp="1"/>
          </p:cNvGraphicFramePr>
          <p:nvPr/>
        </p:nvGraphicFramePr>
        <p:xfrm>
          <a:off x="539946" y="3413098"/>
          <a:ext cx="8121536" cy="2666000"/>
        </p:xfrm>
        <a:graphic>
          <a:graphicData uri="http://schemas.openxmlformats.org/drawingml/2006/table">
            <a:tbl>
              <a:tblPr/>
              <a:tblGrid>
                <a:gridCol w="1826337"/>
                <a:gridCol w="2310690"/>
                <a:gridCol w="2113714"/>
                <a:gridCol w="1870795"/>
              </a:tblGrid>
              <a:tr h="583903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对比维度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A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u="none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波米泰酶</a:t>
                      </a:r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α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0D6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注射用重组人凝血因子</a:t>
                      </a:r>
                      <a:r>
                        <a:rPr lang="en-US" altLang="zh-CN" sz="1100" b="1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Ⅶa</a:t>
                      </a:r>
                      <a:r>
                        <a:rPr lang="en-US" altLang="zh-CN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N01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A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注射用重组人凝血因子</a:t>
                      </a:r>
                      <a:endParaRPr lang="en-US" altLang="zh-CN" sz="11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en-US" altLang="zh-CN" sz="1100" b="1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Ⅶa</a:t>
                      </a:r>
                      <a:r>
                        <a:rPr lang="en-US" altLang="zh-CN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（</a:t>
                      </a:r>
                      <a:r>
                        <a:rPr lang="en-US" altLang="zh-CN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98</a:t>
                      </a:r>
                      <a:r>
                        <a:rPr lang="zh-CN" altLang="en-US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年</a:t>
                      </a:r>
                      <a:r>
                        <a:rPr lang="en-US" altLang="zh-CN" sz="1100" b="1" u="none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papaer</a:t>
                      </a:r>
                      <a:r>
                        <a:rPr lang="zh-CN" altLang="en-US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）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A70"/>
                    </a:solidFill>
                  </a:tcPr>
                </a:tc>
              </a:tr>
              <a:tr h="459625">
                <a:tc>
                  <a:txBody>
                    <a:bodyPr/>
                    <a:lstStyle/>
                    <a:p>
                      <a:pPr algn="ctr"/>
                      <a:r>
                        <a:rPr lang="en-US" sz="1100" b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有效止血率</a:t>
                      </a:r>
                      <a:r>
                        <a:rPr lang="zh-CN" altLang="en-US" sz="1100" b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（极好</a:t>
                      </a:r>
                      <a:r>
                        <a:rPr lang="en-US" altLang="zh-CN" sz="1100" b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+</a:t>
                      </a:r>
                      <a:r>
                        <a:rPr lang="zh-CN" altLang="en-US" sz="1100" b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良好）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89.24</a:t>
                      </a:r>
                      <a:r>
                        <a:rPr lang="en-US" altLang="zh-CN" sz="1000" b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%</a:t>
                      </a:r>
                      <a:endParaRPr lang="en-US" sz="1000" b="0" u="none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0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88.93%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71%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962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中等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10.13%</a:t>
                      </a:r>
                      <a:endParaRPr lang="zh-CN" altLang="en-US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0" dirty="0">
                          <a:solidFill>
                            <a:srgbClr val="122A7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7.26%</a:t>
                      </a:r>
                      <a:endParaRPr lang="en-US" sz="1100" b="0" dirty="0">
                        <a:solidFill>
                          <a:srgbClr val="122A7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20%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9625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无缓解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0.63%</a:t>
                      </a:r>
                      <a:endParaRPr lang="zh-CN" altLang="en-US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1" dirty="0">
                          <a:solidFill>
                            <a:srgbClr val="70AD47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3.81%</a:t>
                      </a:r>
                      <a:endParaRPr lang="en-US" sz="1100" b="1" dirty="0">
                        <a:solidFill>
                          <a:srgbClr val="70AD47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9%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14972">
                <a:tc>
                  <a:txBody>
                    <a:bodyPr/>
                    <a:lstStyle/>
                    <a:p>
                      <a:pPr algn="ctr"/>
                      <a:r>
                        <a:rPr lang="en-US" sz="1100" b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便捷性(止血所需给药次数)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22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u="none" dirty="0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平均1.9次</a:t>
                      </a:r>
                      <a:endParaRPr lang="en-US" sz="1000" u="none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0"/>
                      </a:endParaRPr>
                    </a:p>
                    <a:p>
                      <a:pPr algn="ctr"/>
                      <a:r>
                        <a:rPr lang="en-US" sz="1000" u="none" dirty="0" err="1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显著减少给药负担</a:t>
                      </a:r>
                      <a:endParaRPr lang="en-US" sz="10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70D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u="none" dirty="0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2.6</a:t>
                      </a:r>
                      <a:r>
                        <a:rPr lang="zh-CN" altLang="en-US" sz="1100" u="none" dirty="0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endParaRPr lang="en-US" altLang="zh-CN" sz="1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en-US" altLang="zh-CN" sz="1100" u="none" dirty="0" err="1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给药频次较高</a:t>
                      </a:r>
                      <a:endParaRPr lang="en-US" altLang="zh-CN" sz="1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22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u="none" dirty="0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3.2</a:t>
                      </a:r>
                      <a:r>
                        <a:rPr lang="zh-CN" altLang="en-US" sz="1100" u="none" dirty="0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次</a:t>
                      </a:r>
                      <a:endParaRPr lang="en-US" sz="1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  <a:p>
                      <a:pPr algn="ctr"/>
                      <a:r>
                        <a:rPr lang="en-US" sz="1100" u="none" dirty="0" err="1">
                          <a:solidFill>
                            <a:srgbClr val="212529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给药频次较高</a:t>
                      </a:r>
                      <a:endParaRPr lang="en-US" sz="1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22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矩形 9"/>
          <p:cNvSpPr/>
          <p:nvPr/>
        </p:nvSpPr>
        <p:spPr>
          <a:xfrm>
            <a:off x="589748" y="2647847"/>
            <a:ext cx="80219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用注射用重组人凝血因子</a:t>
            </a:r>
            <a:r>
              <a:rPr lang="en-US" altLang="zh-CN" b="1" dirty="0" err="1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VIIa</a:t>
            </a:r>
            <a:r>
              <a:rPr lang="en-US" altLang="zh-CN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N01</a:t>
            </a:r>
            <a:r>
              <a:rPr lang="zh-CN" altLang="en-US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的疗效评价标准重新评估</a:t>
            </a:r>
            <a:r>
              <a:rPr lang="en-US" altLang="zh-CN" b="1" dirty="0" err="1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波米泰酶</a:t>
            </a:r>
            <a:r>
              <a:rPr lang="en-US" altLang="zh-CN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α</a:t>
            </a:r>
            <a:r>
              <a:rPr lang="zh-CN" altLang="en-US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的疗效</a:t>
            </a:r>
            <a:endParaRPr lang="en-US" altLang="zh-CN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2346446" y="3311323"/>
            <a:ext cx="2342616" cy="2962474"/>
            <a:chOff x="4603418" y="3311323"/>
            <a:chExt cx="2342616" cy="2774983"/>
          </a:xfrm>
        </p:grpSpPr>
        <p:sp>
          <p:nvSpPr>
            <p:cNvPr id="29" name="矩形: 圆角 28"/>
            <p:cNvSpPr/>
            <p:nvPr/>
          </p:nvSpPr>
          <p:spPr>
            <a:xfrm>
              <a:off x="4603419" y="3311323"/>
              <a:ext cx="2342615" cy="2774983"/>
            </a:xfrm>
            <a:prstGeom prst="roundRect">
              <a:avLst>
                <a:gd name="adj" fmla="val 3910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rgbClr val="122A70">
                  <a:alpha val="40000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矩形: 圆角 29"/>
            <p:cNvSpPr/>
            <p:nvPr/>
          </p:nvSpPr>
          <p:spPr>
            <a:xfrm>
              <a:off x="4603418" y="3311323"/>
              <a:ext cx="2342615" cy="704417"/>
            </a:xfrm>
            <a:prstGeom prst="roundRect">
              <a:avLst>
                <a:gd name="adj" fmla="val 13853"/>
              </a:avLst>
            </a:prstGeom>
            <a:solidFill>
              <a:srgbClr val="D70D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注射用</a:t>
              </a:r>
              <a:r>
                <a:rPr lang="en-US" altLang="zh-CN" sz="1600" b="1" dirty="0" err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波米泰酶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α</a:t>
              </a:r>
              <a:endPara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5355307" y="4066215"/>
              <a:ext cx="838835" cy="306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89.24%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5355307" y="4528990"/>
              <a:ext cx="838835" cy="306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10.13%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3" name="文本框 32"/>
            <p:cNvSpPr txBox="1"/>
            <p:nvPr/>
          </p:nvSpPr>
          <p:spPr>
            <a:xfrm>
              <a:off x="5410233" y="4972760"/>
              <a:ext cx="728980" cy="3067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0.63%</a:t>
              </a:r>
              <a:endPara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文本框 33"/>
            <p:cNvSpPr txBox="1"/>
            <p:nvPr/>
          </p:nvSpPr>
          <p:spPr>
            <a:xfrm>
              <a:off x="4972082" y="5391631"/>
              <a:ext cx="1605280" cy="6076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>
                <a:lnSpc>
                  <a:spcPct val="120000"/>
                </a:lnSpc>
              </a:pPr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平均1.9次</a:t>
              </a:r>
              <a:endParaRPr lang="zh-CN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fontAlgn="ctr">
                <a:lnSpc>
                  <a:spcPct val="120000"/>
                </a:lnSpc>
              </a:pPr>
              <a:r>
                <a:rPr lang="en-US" altLang="zh-CN" sz="1400" b="1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显著减少给药负担</a:t>
              </a:r>
              <a:endParaRPr lang="en-US" altLang="zh-CN" sz="1400" b="1" dirty="0" err="1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40" name="直接连接符 39"/>
          <p:cNvCxnSpPr/>
          <p:nvPr/>
        </p:nvCxnSpPr>
        <p:spPr>
          <a:xfrm>
            <a:off x="2407131" y="4458435"/>
            <a:ext cx="2221247" cy="0"/>
          </a:xfrm>
          <a:prstGeom prst="line">
            <a:avLst/>
          </a:prstGeom>
          <a:ln>
            <a:gradFill flip="none" rotWithShape="1">
              <a:gsLst>
                <a:gs pos="0">
                  <a:srgbClr val="CF166A">
                    <a:alpha val="0"/>
                  </a:srgbClr>
                </a:gs>
                <a:gs pos="53000">
                  <a:srgbClr val="CF166A">
                    <a:alpha val="42000"/>
                  </a:srgbClr>
                </a:gs>
                <a:gs pos="100000">
                  <a:srgbClr val="CF166A">
                    <a:alpha val="0"/>
                  </a:srgbClr>
                </a:gs>
              </a:gsLst>
              <a:lin ang="0" scaled="1"/>
              <a:tileRect/>
            </a:gra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/>
          <p:cNvCxnSpPr/>
          <p:nvPr/>
        </p:nvCxnSpPr>
        <p:spPr>
          <a:xfrm>
            <a:off x="2407131" y="4910873"/>
            <a:ext cx="2221247" cy="0"/>
          </a:xfrm>
          <a:prstGeom prst="line">
            <a:avLst/>
          </a:prstGeom>
          <a:ln>
            <a:gradFill flip="none" rotWithShape="1">
              <a:gsLst>
                <a:gs pos="0">
                  <a:srgbClr val="CF166A">
                    <a:alpha val="0"/>
                  </a:srgbClr>
                </a:gs>
                <a:gs pos="53000">
                  <a:srgbClr val="CF166A">
                    <a:alpha val="42000"/>
                  </a:srgbClr>
                </a:gs>
                <a:gs pos="100000">
                  <a:srgbClr val="CF166A">
                    <a:alpha val="0"/>
                  </a:srgbClr>
                </a:gs>
              </a:gsLst>
              <a:lin ang="0" scaled="1"/>
              <a:tileRect/>
            </a:gra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连接符 42"/>
          <p:cNvCxnSpPr/>
          <p:nvPr/>
        </p:nvCxnSpPr>
        <p:spPr>
          <a:xfrm>
            <a:off x="2407131" y="5363311"/>
            <a:ext cx="2221247" cy="0"/>
          </a:xfrm>
          <a:prstGeom prst="line">
            <a:avLst/>
          </a:prstGeom>
          <a:ln>
            <a:gradFill flip="none" rotWithShape="1">
              <a:gsLst>
                <a:gs pos="0">
                  <a:srgbClr val="CF166A">
                    <a:alpha val="0"/>
                  </a:srgbClr>
                </a:gs>
                <a:gs pos="53000">
                  <a:srgbClr val="CF166A">
                    <a:alpha val="42000"/>
                  </a:srgbClr>
                </a:gs>
                <a:gs pos="100000">
                  <a:srgbClr val="CF166A">
                    <a:alpha val="0"/>
                  </a:srgbClr>
                </a:gs>
              </a:gsLst>
              <a:lin ang="0" scaled="1"/>
              <a:tileRect/>
            </a:gra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组合 13"/>
          <p:cNvGrpSpPr/>
          <p:nvPr/>
        </p:nvGrpSpPr>
        <p:grpSpPr>
          <a:xfrm>
            <a:off x="5132984" y="1363350"/>
            <a:ext cx="776720" cy="818736"/>
            <a:chOff x="9162380" y="3264963"/>
            <a:chExt cx="675579" cy="712124"/>
          </a:xfrm>
        </p:grpSpPr>
        <p:sp>
          <p:nvSpPr>
            <p:cNvPr id="15" name="文本框 14"/>
            <p:cNvSpPr txBox="1"/>
            <p:nvPr/>
          </p:nvSpPr>
          <p:spPr>
            <a:xfrm>
              <a:off x="9162380" y="3264963"/>
              <a:ext cx="52394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40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v</a:t>
              </a:r>
              <a:endParaRPr lang="zh-CN" altLang="en-US" sz="4000" b="1" dirty="0">
                <a:solidFill>
                  <a:srgbClr val="CF166A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9314012" y="3269201"/>
              <a:ext cx="52394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4000" b="1" dirty="0">
                  <a:solidFill>
                    <a:srgbClr val="122A7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rPr>
                <a:t>s</a:t>
              </a:r>
              <a:endParaRPr lang="zh-CN" altLang="en-US" sz="4000" b="1" dirty="0">
                <a:solidFill>
                  <a:srgbClr val="122A70"/>
                </a:solidFill>
              </a:endParaRPr>
            </a:p>
          </p:txBody>
        </p:sp>
      </p:grpSp>
      <p:grpSp>
        <p:nvGrpSpPr>
          <p:cNvPr id="64" name="组合 63"/>
          <p:cNvGrpSpPr/>
          <p:nvPr/>
        </p:nvGrpSpPr>
        <p:grpSpPr>
          <a:xfrm>
            <a:off x="8976037" y="888183"/>
            <a:ext cx="2881000" cy="2266941"/>
            <a:chOff x="8976037" y="811983"/>
            <a:chExt cx="2881000" cy="2266941"/>
          </a:xfrm>
        </p:grpSpPr>
        <p:sp>
          <p:nvSpPr>
            <p:cNvPr id="58" name="矩形: 圆角 168"/>
            <p:cNvSpPr/>
            <p:nvPr/>
          </p:nvSpPr>
          <p:spPr>
            <a:xfrm>
              <a:off x="8976037" y="811983"/>
              <a:ext cx="2881000" cy="1796114"/>
            </a:xfrm>
            <a:prstGeom prst="roundRect">
              <a:avLst>
                <a:gd name="adj" fmla="val 3306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0000"/>
                  </a:srgbClr>
                </a:gs>
              </a:gsLst>
              <a:lin ang="16200000" scaled="0"/>
            </a:gradFill>
            <a:ln w="9525">
              <a:gradFill>
                <a:gsLst>
                  <a:gs pos="0">
                    <a:srgbClr val="122A70">
                      <a:alpha val="0"/>
                    </a:srgbClr>
                  </a:gs>
                  <a:gs pos="100000">
                    <a:srgbClr val="122A70">
                      <a:alpha val="33000"/>
                    </a:srgbClr>
                  </a:gs>
                </a:gsLst>
                <a:lin ang="16200000" scaled="0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等线" panose="02010600030101010101" charset="-122"/>
                <a:ea typeface="等线" panose="02010600030101010101" charset="-122"/>
                <a:sym typeface="Helvetica Neue Medium"/>
              </a:endParaRPr>
            </a:p>
          </p:txBody>
        </p:sp>
        <p:sp>
          <p:nvSpPr>
            <p:cNvPr id="59" name="文本框 58"/>
            <p:cNvSpPr txBox="1"/>
            <p:nvPr/>
          </p:nvSpPr>
          <p:spPr>
            <a:xfrm>
              <a:off x="9114787" y="1634233"/>
              <a:ext cx="2603500" cy="14446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注射用波米泰酶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α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（研发代码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STSP-0601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）在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HA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和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HB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抑制物患者的</a:t>
              </a:r>
              <a:r>
                <a:rPr lang="en-US" altLang="zh-CN" sz="12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Ia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/</a:t>
              </a:r>
              <a:r>
                <a:rPr lang="en-US" altLang="zh-CN" sz="120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Ib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临床试验中显示可显著缩短患者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APTT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并改善凝血酶产生的相关试验标。</a:t>
              </a:r>
              <a:endPara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60" name="组合 59"/>
            <p:cNvGrpSpPr/>
            <p:nvPr/>
          </p:nvGrpSpPr>
          <p:grpSpPr>
            <a:xfrm>
              <a:off x="9046086" y="887189"/>
              <a:ext cx="2740903" cy="700576"/>
              <a:chOff x="9731806" y="-2767573"/>
              <a:chExt cx="2603502" cy="700576"/>
            </a:xfrm>
          </p:grpSpPr>
          <p:sp>
            <p:nvSpPr>
              <p:cNvPr id="61" name="矩形: 圆角 60"/>
              <p:cNvSpPr/>
              <p:nvPr/>
            </p:nvSpPr>
            <p:spPr>
              <a:xfrm>
                <a:off x="9731806" y="-2767573"/>
                <a:ext cx="2603501" cy="700576"/>
              </a:xfrm>
              <a:prstGeom prst="roundRect">
                <a:avLst>
                  <a:gd name="adj" fmla="val 7150"/>
                </a:avLst>
              </a:prstGeom>
              <a:solidFill>
                <a:srgbClr val="122A70"/>
              </a:solidFill>
              <a:ln>
                <a:solidFill>
                  <a:srgbClr val="122A7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2" name="文本框 61"/>
              <p:cNvSpPr txBox="1"/>
              <p:nvPr/>
            </p:nvSpPr>
            <p:spPr>
              <a:xfrm>
                <a:off x="9731806" y="-2678895"/>
                <a:ext cx="2603502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zh-CN" sz="1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《血友病合并抑制物诊断与治疗</a:t>
                </a:r>
                <a:endParaRPr lang="en-US" altLang="zh-CN" sz="1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  <a:p>
                <a:pPr algn="ctr"/>
                <a:r>
                  <a:rPr lang="zh-CN" altLang="zh-CN" sz="1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中国指南（</a:t>
                </a:r>
                <a:r>
                  <a:rPr lang="en-US" altLang="zh-CN" sz="1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2023</a:t>
                </a:r>
                <a:r>
                  <a:rPr lang="zh-CN" altLang="zh-CN" sz="1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版）》</a:t>
                </a:r>
                <a:endParaRPr lang="en-US" altLang="zh-CN" sz="1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65" name="组合 64"/>
          <p:cNvGrpSpPr/>
          <p:nvPr/>
        </p:nvGrpSpPr>
        <p:grpSpPr>
          <a:xfrm>
            <a:off x="8976037" y="3338368"/>
            <a:ext cx="2881000" cy="2820939"/>
            <a:chOff x="8976037" y="811983"/>
            <a:chExt cx="2881000" cy="2820939"/>
          </a:xfrm>
        </p:grpSpPr>
        <p:sp>
          <p:nvSpPr>
            <p:cNvPr id="66" name="矩形: 圆角 168"/>
            <p:cNvSpPr/>
            <p:nvPr/>
          </p:nvSpPr>
          <p:spPr>
            <a:xfrm>
              <a:off x="8976037" y="811983"/>
              <a:ext cx="2881000" cy="1796114"/>
            </a:xfrm>
            <a:prstGeom prst="roundRect">
              <a:avLst>
                <a:gd name="adj" fmla="val 3306"/>
              </a:avLst>
            </a:prstGeom>
            <a:gradFill>
              <a:gsLst>
                <a:gs pos="0">
                  <a:srgbClr val="122A70">
                    <a:alpha val="0"/>
                  </a:srgbClr>
                </a:gs>
                <a:gs pos="100000">
                  <a:srgbClr val="122A70">
                    <a:alpha val="10000"/>
                  </a:srgbClr>
                </a:gs>
              </a:gsLst>
              <a:lin ang="16200000" scaled="0"/>
            </a:gradFill>
            <a:ln w="9525">
              <a:gradFill>
                <a:gsLst>
                  <a:gs pos="0">
                    <a:srgbClr val="122A70">
                      <a:alpha val="0"/>
                    </a:srgbClr>
                  </a:gs>
                  <a:gs pos="100000">
                    <a:srgbClr val="122A70">
                      <a:alpha val="33000"/>
                    </a:srgbClr>
                  </a:gs>
                </a:gsLst>
                <a:lin ang="16200000" scaled="0"/>
              </a:gra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等线" panose="02010600030101010101" charset="-122"/>
                <a:ea typeface="等线" panose="02010600030101010101" charset="-122"/>
                <a:sym typeface="Helvetica Neue Medium"/>
              </a:endParaRPr>
            </a:p>
          </p:txBody>
        </p:sp>
        <p:sp>
          <p:nvSpPr>
            <p:cNvPr id="67" name="文本框 66"/>
            <p:cNvSpPr txBox="1"/>
            <p:nvPr/>
          </p:nvSpPr>
          <p:spPr>
            <a:xfrm>
              <a:off x="9114787" y="1634233"/>
              <a:ext cx="2603500" cy="19986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注射用波米泰酶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α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（研发代码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STSP-0601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）可以明显改善血友病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以及血友病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B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伴抑制物患者的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APTT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以及凝血酶生产试验相关指标，如凝血酶峰值以及凝血酶生产潜力。该研究提示，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STST-0601</a:t>
              </a:r>
              <a:r>
                <a:rPr lang="zh-CN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可能作为新的止血药物选择。</a:t>
              </a:r>
              <a:endPara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68" name="组合 67"/>
            <p:cNvGrpSpPr/>
            <p:nvPr/>
          </p:nvGrpSpPr>
          <p:grpSpPr>
            <a:xfrm>
              <a:off x="9046086" y="887189"/>
              <a:ext cx="2740903" cy="700576"/>
              <a:chOff x="9731806" y="-2767573"/>
              <a:chExt cx="2603502" cy="700576"/>
            </a:xfrm>
          </p:grpSpPr>
          <p:sp>
            <p:nvSpPr>
              <p:cNvPr id="69" name="矩形: 圆角 68"/>
              <p:cNvSpPr/>
              <p:nvPr/>
            </p:nvSpPr>
            <p:spPr>
              <a:xfrm>
                <a:off x="9731806" y="-2767573"/>
                <a:ext cx="2603501" cy="700576"/>
              </a:xfrm>
              <a:prstGeom prst="roundRect">
                <a:avLst>
                  <a:gd name="adj" fmla="val 7150"/>
                </a:avLst>
              </a:prstGeom>
              <a:solidFill>
                <a:srgbClr val="122A70"/>
              </a:solidFill>
              <a:ln>
                <a:solidFill>
                  <a:srgbClr val="122A7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70" name="文本框 69"/>
              <p:cNvSpPr txBox="1"/>
              <p:nvPr/>
            </p:nvSpPr>
            <p:spPr>
              <a:xfrm>
                <a:off x="9731806" y="-2571173"/>
                <a:ext cx="2603502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zh-CN" sz="1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《中国血友病诊治报告</a:t>
                </a:r>
                <a:r>
                  <a:rPr lang="en-US" altLang="zh-CN" sz="1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2023</a:t>
                </a:r>
                <a:r>
                  <a:rPr lang="zh-CN" altLang="zh-CN" sz="1400" b="1" dirty="0">
                    <a:solidFill>
                      <a:schemeClr val="bg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Times New Roman" panose="02020603050405020304" pitchFamily="18" charset="0"/>
                  </a:rPr>
                  <a:t>》</a:t>
                </a:r>
                <a:endParaRPr lang="zh-CN" altLang="en-US" sz="1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11" name="组合 10"/>
          <p:cNvGrpSpPr/>
          <p:nvPr/>
        </p:nvGrpSpPr>
        <p:grpSpPr>
          <a:xfrm>
            <a:off x="2241233" y="902095"/>
            <a:ext cx="2948205" cy="1556604"/>
            <a:chOff x="1526659" y="902095"/>
            <a:chExt cx="3245637" cy="1556604"/>
          </a:xfrm>
        </p:grpSpPr>
        <p:sp>
          <p:nvSpPr>
            <p:cNvPr id="13" name="矩形: 圆角 168"/>
            <p:cNvSpPr/>
            <p:nvPr/>
          </p:nvSpPr>
          <p:spPr>
            <a:xfrm>
              <a:off x="1526659" y="902095"/>
              <a:ext cx="3245637" cy="1556604"/>
            </a:xfrm>
            <a:prstGeom prst="roundRect">
              <a:avLst>
                <a:gd name="adj" fmla="val 3306"/>
              </a:avLst>
            </a:prstGeom>
            <a:gradFill flip="none" rotWithShape="1">
              <a:gsLst>
                <a:gs pos="0">
                  <a:srgbClr val="ED455C">
                    <a:alpha val="2000"/>
                  </a:srgbClr>
                </a:gs>
                <a:gs pos="50000">
                  <a:srgbClr val="ED455C">
                    <a:alpha val="0"/>
                  </a:srgbClr>
                </a:gs>
                <a:gs pos="100000">
                  <a:srgbClr val="ED455C">
                    <a:alpha val="2000"/>
                  </a:srgbClr>
                </a:gs>
              </a:gsLst>
              <a:lin ang="5400000" scaled="1"/>
              <a:tileRect/>
            </a:gradFill>
            <a:ln w="12700" cap="flat">
              <a:gradFill flip="none" rotWithShape="1">
                <a:gsLst>
                  <a:gs pos="0">
                    <a:srgbClr val="ED455C">
                      <a:alpha val="50000"/>
                    </a:srgbClr>
                  </a:gs>
                  <a:gs pos="89000">
                    <a:srgbClr val="ED455C">
                      <a:alpha val="0"/>
                    </a:srgbClr>
                  </a:gs>
                  <a:gs pos="17000">
                    <a:srgbClr val="ED455C">
                      <a:alpha val="0"/>
                    </a:srgbClr>
                  </a:gs>
                  <a:gs pos="100000">
                    <a:srgbClr val="ED455C">
                      <a:alpha val="50000"/>
                    </a:srgbClr>
                  </a:gs>
                </a:gsLst>
                <a:lin ang="5400000" scaled="1"/>
                <a:tileRect/>
              </a:gradFill>
              <a:miter lim="4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71437" tIns="71437" rIns="71437" bIns="71437" numCol="1" spcCol="38100" rtlCol="0" anchor="ctr">
              <a:noAutofit/>
            </a:bodyPr>
            <a:lstStyle/>
            <a:p>
              <a:pPr defTabSz="821690"/>
              <a:endParaRPr lang="zh-CN" altLang="en-US" sz="2800">
                <a:solidFill>
                  <a:srgbClr val="FFFFFF"/>
                </a:solidFill>
                <a:sym typeface="Helvetica Neue Medium"/>
              </a:endParaRPr>
            </a:p>
          </p:txBody>
        </p:sp>
        <p:sp>
          <p:nvSpPr>
            <p:cNvPr id="23" name="矩形: 圆角 22"/>
            <p:cNvSpPr/>
            <p:nvPr/>
          </p:nvSpPr>
          <p:spPr>
            <a:xfrm>
              <a:off x="1606038" y="987306"/>
              <a:ext cx="3063114" cy="376044"/>
            </a:xfrm>
            <a:prstGeom prst="roundRect">
              <a:avLst>
                <a:gd name="adj" fmla="val 9896"/>
              </a:avLst>
            </a:prstGeom>
            <a:solidFill>
              <a:srgbClr val="122A70">
                <a:alpha val="5000"/>
              </a:srgbClr>
            </a:solidFill>
            <a:ln w="6350">
              <a:solidFill>
                <a:srgbClr val="D70D67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" name="文本框 2"/>
            <p:cNvSpPr txBox="1"/>
            <p:nvPr/>
          </p:nvSpPr>
          <p:spPr>
            <a:xfrm>
              <a:off x="1614462" y="1423279"/>
              <a:ext cx="3046265" cy="49244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/>
              <a:r>
                <a:rPr lang="zh-CN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首次给药后</a:t>
              </a:r>
              <a:r>
                <a:rPr lang="en-US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12h</a:t>
              </a:r>
              <a:r>
                <a:rPr lang="zh-CN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达到完全或显著缓解，</a:t>
              </a:r>
              <a:endPara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 fontAlgn="ctr"/>
              <a:r>
                <a:rPr lang="zh-CN" altLang="zh-CN" sz="14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在</a:t>
              </a:r>
              <a:r>
                <a:rPr lang="en-US" altLang="zh-CN" sz="14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12h</a:t>
              </a:r>
              <a:r>
                <a:rPr lang="zh-CN" altLang="zh-CN" sz="14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及其后无需给药</a:t>
              </a:r>
              <a:endParaRPr lang="zh-CN" altLang="zh-CN" sz="1400" b="1" dirty="0">
                <a:solidFill>
                  <a:srgbClr val="CF166A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2276232" y="1020928"/>
              <a:ext cx="172272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注射用</a:t>
              </a:r>
              <a:r>
                <a:rPr lang="zh-CN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波米泰酶</a:t>
              </a:r>
              <a:r>
                <a:rPr lang="en-US" altLang="zh-CN" sz="1400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α</a:t>
              </a:r>
              <a:endParaRPr lang="zh-CN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2061821" y="2071494"/>
              <a:ext cx="252214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ctr"/>
              <a:r>
                <a:rPr lang="zh-CN" altLang="zh-CN" sz="14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末次</a:t>
              </a:r>
              <a:r>
                <a:rPr lang="zh-CN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给药后</a:t>
              </a:r>
              <a:r>
                <a:rPr lang="en-US" altLang="zh-CN" sz="14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72h</a:t>
              </a:r>
              <a:r>
                <a:rPr lang="zh-CN" altLang="zh-CN" sz="1400" b="1" dirty="0">
                  <a:solidFill>
                    <a:srgbClr val="CF166A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</a:t>
              </a:r>
              <a:r>
                <a:rPr lang="zh-CN" altLang="zh-CN" sz="120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出血无反复</a:t>
              </a:r>
              <a:endPara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17" name="直接连接符 16"/>
          <p:cNvCxnSpPr/>
          <p:nvPr/>
        </p:nvCxnSpPr>
        <p:spPr>
          <a:xfrm>
            <a:off x="1793752" y="1960888"/>
            <a:ext cx="2711450" cy="0"/>
          </a:xfrm>
          <a:prstGeom prst="line">
            <a:avLst/>
          </a:prstGeom>
          <a:ln>
            <a:gradFill flip="none" rotWithShape="1">
              <a:gsLst>
                <a:gs pos="0">
                  <a:srgbClr val="CF166A">
                    <a:alpha val="0"/>
                  </a:srgbClr>
                </a:gs>
                <a:gs pos="53000">
                  <a:srgbClr val="CF166A">
                    <a:alpha val="42000"/>
                  </a:srgbClr>
                </a:gs>
                <a:gs pos="100000">
                  <a:srgbClr val="CF166A">
                    <a:alpha val="0"/>
                  </a:srgbClr>
                </a:gs>
              </a:gsLst>
              <a:lin ang="0" scaled="1"/>
              <a:tileRect/>
            </a:gra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组合 18"/>
          <p:cNvGrpSpPr/>
          <p:nvPr/>
        </p:nvGrpSpPr>
        <p:grpSpPr>
          <a:xfrm>
            <a:off x="5918642" y="902095"/>
            <a:ext cx="2948205" cy="1556604"/>
            <a:chOff x="5556243" y="902095"/>
            <a:chExt cx="3245637" cy="1556604"/>
          </a:xfrm>
        </p:grpSpPr>
        <p:sp>
          <p:nvSpPr>
            <p:cNvPr id="5" name="矩形: 圆角 168"/>
            <p:cNvSpPr/>
            <p:nvPr/>
          </p:nvSpPr>
          <p:spPr>
            <a:xfrm>
              <a:off x="5556243" y="902095"/>
              <a:ext cx="3245637" cy="1556604"/>
            </a:xfrm>
            <a:prstGeom prst="roundRect">
              <a:avLst>
                <a:gd name="adj" fmla="val 3306"/>
              </a:avLst>
            </a:prstGeom>
            <a:gradFill flip="none" rotWithShape="1">
              <a:gsLst>
                <a:gs pos="0">
                  <a:srgbClr val="122A70">
                    <a:alpha val="2000"/>
                  </a:srgbClr>
                </a:gs>
                <a:gs pos="50000">
                  <a:srgbClr val="122A70">
                    <a:alpha val="0"/>
                  </a:srgbClr>
                </a:gs>
                <a:gs pos="100000">
                  <a:srgbClr val="122A70">
                    <a:alpha val="2000"/>
                  </a:srgbClr>
                </a:gs>
              </a:gsLst>
              <a:lin ang="5400000" scaled="1"/>
              <a:tileRect/>
            </a:gradFill>
            <a:ln w="12700" cap="flat">
              <a:gradFill flip="none" rotWithShape="1">
                <a:gsLst>
                  <a:gs pos="0">
                    <a:srgbClr val="122A70">
                      <a:alpha val="50000"/>
                    </a:srgbClr>
                  </a:gs>
                  <a:gs pos="89000">
                    <a:srgbClr val="122A70">
                      <a:alpha val="0"/>
                    </a:srgbClr>
                  </a:gs>
                  <a:gs pos="17000">
                    <a:srgbClr val="122A70">
                      <a:alpha val="0"/>
                    </a:srgbClr>
                  </a:gs>
                  <a:gs pos="100000">
                    <a:srgbClr val="122A70">
                      <a:alpha val="50000"/>
                    </a:srgbClr>
                  </a:gs>
                </a:gsLst>
                <a:lin ang="5400000" scaled="1"/>
                <a:tileRect/>
              </a:gradFill>
              <a:miter lim="400000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71437" tIns="71437" rIns="71437" bIns="71437" numCol="1" spcCol="38100" rtlCol="0" anchor="ctr">
              <a:noAutofit/>
            </a:bodyPr>
            <a:lstStyle/>
            <a:p>
              <a:pPr defTabSz="821690"/>
              <a:endParaRPr lang="zh-CN" altLang="en-US" sz="2800">
                <a:solidFill>
                  <a:srgbClr val="FFFFFF"/>
                </a:solidFill>
                <a:sym typeface="Helvetica Neue Medium"/>
              </a:endParaRPr>
            </a:p>
          </p:txBody>
        </p:sp>
        <p:sp>
          <p:nvSpPr>
            <p:cNvPr id="39" name="矩形: 圆角 38"/>
            <p:cNvSpPr/>
            <p:nvPr/>
          </p:nvSpPr>
          <p:spPr>
            <a:xfrm>
              <a:off x="5652210" y="990164"/>
              <a:ext cx="3063114" cy="376044"/>
            </a:xfrm>
            <a:prstGeom prst="roundRect">
              <a:avLst>
                <a:gd name="adj" fmla="val 9896"/>
              </a:avLst>
            </a:prstGeom>
            <a:solidFill>
              <a:srgbClr val="122A70">
                <a:alpha val="5000"/>
              </a:srgbClr>
            </a:solidFill>
            <a:ln w="6350">
              <a:solidFill>
                <a:srgbClr val="122A7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5664164" y="1024298"/>
              <a:ext cx="303920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ctr">
                <a:spcBef>
                  <a:spcPts val="300"/>
                </a:spcBef>
                <a:spcAft>
                  <a:spcPts val="300"/>
                </a:spcAft>
              </a:pPr>
              <a:r>
                <a:rPr lang="zh-CN" altLang="en-US" sz="1400" b="1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注射用重组人凝血因子</a:t>
              </a:r>
              <a:r>
                <a:rPr lang="en-US" altLang="zh-CN" sz="1400" b="1" kern="0" dirty="0" err="1">
                  <a:latin typeface="微软雅黑" panose="020B0503020204020204" pitchFamily="34" charset="-122"/>
                  <a:ea typeface="微软雅黑" panose="020B0503020204020204" pitchFamily="34" charset="-122"/>
                </a:rPr>
                <a:t>VIIa</a:t>
              </a:r>
              <a:r>
                <a:rPr lang="en-US" altLang="zh-CN" sz="1400" b="1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 N01</a:t>
              </a:r>
              <a:endParaRPr lang="en-US" altLang="zh-CN" sz="1400" b="1" kern="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5807520" y="1554970"/>
              <a:ext cx="261321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>
                <a:spcBef>
                  <a:spcPts val="300"/>
                </a:spcBef>
                <a:spcAft>
                  <a:spcPts val="300"/>
                </a:spcAft>
                <a:defRPr/>
              </a:pPr>
              <a:r>
                <a:rPr lang="zh-CN" altLang="en-US" sz="12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首次给药后</a:t>
              </a:r>
              <a:r>
                <a:rPr lang="en-US" altLang="zh-CN" sz="12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12h</a:t>
              </a:r>
              <a:r>
                <a:rPr lang="zh-CN" altLang="en-US" sz="12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达到完全或显著缓解</a:t>
              </a:r>
              <a:endParaRPr lang="zh-CN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8" name="文本框 17"/>
            <p:cNvSpPr txBox="1"/>
            <p:nvPr/>
          </p:nvSpPr>
          <p:spPr>
            <a:xfrm>
              <a:off x="5853057" y="2076335"/>
              <a:ext cx="25221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zh-CN" altLang="en-US" sz="1400" b="1" kern="0" dirty="0">
                  <a:solidFill>
                    <a:srgbClr val="00B05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首次</a:t>
              </a:r>
              <a:r>
                <a:rPr lang="zh-CN" altLang="en-US" sz="12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给药后</a:t>
              </a:r>
              <a:r>
                <a:rPr lang="en-US" altLang="zh-CN" sz="1400" b="1" kern="0" dirty="0">
                  <a:solidFill>
                    <a:srgbClr val="00B05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24h</a:t>
              </a:r>
              <a:r>
                <a:rPr lang="zh-CN" altLang="en-US" sz="1400" b="1" kern="0" dirty="0">
                  <a:solidFill>
                    <a:srgbClr val="00B05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内</a:t>
              </a:r>
              <a:r>
                <a:rPr lang="zh-CN" altLang="en-US" sz="1200" kern="0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出血无反复</a:t>
              </a:r>
              <a:endParaRPr lang="zh-CN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21" name="直接连接符 20"/>
            <p:cNvCxnSpPr/>
            <p:nvPr/>
          </p:nvCxnSpPr>
          <p:spPr>
            <a:xfrm>
              <a:off x="5823336" y="1960888"/>
              <a:ext cx="2711450" cy="0"/>
            </a:xfrm>
            <a:prstGeom prst="line">
              <a:avLst/>
            </a:prstGeom>
            <a:ln>
              <a:gradFill flip="none" rotWithShape="1">
                <a:gsLst>
                  <a:gs pos="0">
                    <a:srgbClr val="CF166A">
                      <a:alpha val="0"/>
                    </a:srgbClr>
                  </a:gs>
                  <a:gs pos="53000">
                    <a:srgbClr val="122A70"/>
                  </a:gs>
                  <a:gs pos="100000">
                    <a:srgbClr val="CF166A">
                      <a:alpha val="0"/>
                    </a:srgbClr>
                  </a:gs>
                </a:gsLst>
                <a:lin ang="0" scaled="1"/>
                <a:tileRect/>
              </a:gra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组合 36"/>
          <p:cNvGrpSpPr/>
          <p:nvPr/>
        </p:nvGrpSpPr>
        <p:grpSpPr>
          <a:xfrm>
            <a:off x="429296" y="1521526"/>
            <a:ext cx="1633135" cy="497512"/>
            <a:chOff x="429296" y="1572908"/>
            <a:chExt cx="1633135" cy="497512"/>
          </a:xfrm>
        </p:grpSpPr>
        <p:sp>
          <p:nvSpPr>
            <p:cNvPr id="22" name="文本框 21"/>
            <p:cNvSpPr txBox="1"/>
            <p:nvPr/>
          </p:nvSpPr>
          <p:spPr>
            <a:xfrm>
              <a:off x="448197" y="1572908"/>
              <a:ext cx="15648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zh-CN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CDE评审</a:t>
              </a:r>
              <a:r>
                <a:rPr lang="zh-CN" altLang="en-US" b="1" dirty="0">
                  <a:latin typeface="微软雅黑" panose="020B0503020204020204" pitchFamily="34" charset="-122"/>
                  <a:ea typeface="微软雅黑" panose="020B0503020204020204" pitchFamily="34" charset="-122"/>
                </a:rPr>
                <a:t>标准</a:t>
              </a:r>
              <a:endPara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椭圆 23"/>
            <p:cNvSpPr/>
            <p:nvPr/>
          </p:nvSpPr>
          <p:spPr>
            <a:xfrm>
              <a:off x="429296" y="1733031"/>
              <a:ext cx="1633135" cy="242147"/>
            </a:xfrm>
            <a:prstGeom prst="ellipse">
              <a:avLst/>
            </a:prstGeom>
            <a:gradFill flip="none" rotWithShape="1">
              <a:gsLst>
                <a:gs pos="0">
                  <a:srgbClr val="122A70">
                    <a:alpha val="20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椭圆 35"/>
            <p:cNvSpPr/>
            <p:nvPr/>
          </p:nvSpPr>
          <p:spPr>
            <a:xfrm>
              <a:off x="429296" y="1828273"/>
              <a:ext cx="1633135" cy="242147"/>
            </a:xfrm>
            <a:prstGeom prst="ellipse">
              <a:avLst/>
            </a:prstGeom>
            <a:gradFill flip="none" rotWithShape="1">
              <a:gsLst>
                <a:gs pos="0">
                  <a:srgbClr val="122A70">
                    <a:alpha val="20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think-cell data - do not delete" hidden="1"/>
          <p:cNvGraphicFramePr/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think-cell 幻灯片" r:id="rId2" imgW="11430" imgH="11430" progId="TCLayout.ActiveDocument.1">
                  <p:embed/>
                </p:oleObj>
              </mc:Choice>
              <mc:Fallback>
                <p:oleObj name="think-cell 幻灯片" r:id="rId2" imgW="11430" imgH="11430" progId="TCLayout.ActiveDocument.1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7"/>
          <p:cNvSpPr txBox="1"/>
          <p:nvPr/>
        </p:nvSpPr>
        <p:spPr>
          <a:xfrm>
            <a:off x="242888" y="140715"/>
            <a:ext cx="4649030" cy="5284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>
              <a:lnSpc>
                <a:spcPct val="130000"/>
              </a:lnSpc>
            </a:pP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安全性</a:t>
            </a:r>
            <a:r>
              <a:rPr lang="en-US" altLang="zh-CN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-</a:t>
            </a:r>
            <a:r>
              <a:rPr lang="zh-CN" altLang="en-US" sz="2400" b="1" dirty="0">
                <a:solidFill>
                  <a:srgbClr val="122A7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不良事件发生率低且轻微</a:t>
            </a:r>
            <a:endParaRPr lang="zh-CN" altLang="en-US" sz="2400" b="1" dirty="0">
              <a:solidFill>
                <a:srgbClr val="122A7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1225883" y="1100480"/>
            <a:ext cx="953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关键临床研究（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STSP-0601-04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）中发生率≥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5%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的不良反应：仅有纤维蛋白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D-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二聚体升高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: 圆角 6"/>
          <p:cNvSpPr/>
          <p:nvPr/>
        </p:nvSpPr>
        <p:spPr>
          <a:xfrm>
            <a:off x="334963" y="870080"/>
            <a:ext cx="11522075" cy="830133"/>
          </a:xfrm>
          <a:prstGeom prst="roundRect">
            <a:avLst/>
          </a:prstGeom>
          <a:noFill/>
          <a:ln>
            <a:solidFill>
              <a:srgbClr val="122A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2" name="图形 11" descr="靶心"/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5332" y="1031468"/>
            <a:ext cx="457200" cy="457200"/>
          </a:xfrm>
          <a:prstGeom prst="rect">
            <a:avLst/>
          </a:prstGeom>
        </p:spPr>
      </p:pic>
      <p:sp>
        <p:nvSpPr>
          <p:cNvPr id="17" name="矩形: 圆角 16"/>
          <p:cNvSpPr/>
          <p:nvPr/>
        </p:nvSpPr>
        <p:spPr>
          <a:xfrm>
            <a:off x="334963" y="1801520"/>
            <a:ext cx="11522075" cy="2418075"/>
          </a:xfrm>
          <a:prstGeom prst="roundRect">
            <a:avLst>
              <a:gd name="adj" fmla="val 2578"/>
            </a:avLst>
          </a:prstGeom>
          <a:noFill/>
          <a:ln>
            <a:solidFill>
              <a:srgbClr val="122A7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" name="组合 3"/>
          <p:cNvGrpSpPr/>
          <p:nvPr/>
        </p:nvGrpSpPr>
        <p:grpSpPr>
          <a:xfrm>
            <a:off x="3491980" y="1805827"/>
            <a:ext cx="5208040" cy="726607"/>
            <a:chOff x="636068" y="1187576"/>
            <a:chExt cx="5208040" cy="523706"/>
          </a:xfrm>
        </p:grpSpPr>
        <p:grpSp>
          <p:nvGrpSpPr>
            <p:cNvPr id="5" name="组合 4"/>
            <p:cNvGrpSpPr/>
            <p:nvPr/>
          </p:nvGrpSpPr>
          <p:grpSpPr>
            <a:xfrm>
              <a:off x="636068" y="1187576"/>
              <a:ext cx="5208040" cy="523706"/>
              <a:chOff x="636068" y="1089026"/>
              <a:chExt cx="5208040" cy="574674"/>
            </a:xfrm>
          </p:grpSpPr>
          <p:sp>
            <p:nvSpPr>
              <p:cNvPr id="6" name="任意多边形: 形状 5"/>
              <p:cNvSpPr/>
              <p:nvPr/>
            </p:nvSpPr>
            <p:spPr bwMode="auto">
              <a:xfrm flipH="1">
                <a:off x="695327" y="1089026"/>
                <a:ext cx="5082804" cy="522847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solidFill>
                <a:srgbClr val="122A70"/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zh-CN" altLang="en-US" b="1" dirty="0">
                  <a:solidFill>
                    <a:schemeClr val="l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微软雅黑" panose="020B0503020204020204" pitchFamily="34" charset="-122"/>
                </a:endParaRPr>
              </a:p>
            </p:txBody>
          </p:sp>
          <p:sp>
            <p:nvSpPr>
              <p:cNvPr id="8" name="任意多边形: 形状 7"/>
              <p:cNvSpPr/>
              <p:nvPr/>
            </p:nvSpPr>
            <p:spPr bwMode="auto">
              <a:xfrm flipH="1">
                <a:off x="636068" y="1127970"/>
                <a:ext cx="5208040" cy="535730"/>
              </a:xfrm>
              <a:custGeom>
                <a:avLst/>
                <a:gdLst>
                  <a:gd name="connsiteX0" fmla="*/ 5010959 w 5010959"/>
                  <a:gd name="connsiteY0" fmla="*/ 0 h 448431"/>
                  <a:gd name="connsiteX1" fmla="*/ 3806999 w 5010959"/>
                  <a:gd name="connsiteY1" fmla="*/ 0 h 448431"/>
                  <a:gd name="connsiteX2" fmla="*/ 3552184 w 5010959"/>
                  <a:gd name="connsiteY2" fmla="*/ 0 h 448431"/>
                  <a:gd name="connsiteX3" fmla="*/ 2662735 w 5010959"/>
                  <a:gd name="connsiteY3" fmla="*/ 0 h 448431"/>
                  <a:gd name="connsiteX4" fmla="*/ 2348224 w 5010959"/>
                  <a:gd name="connsiteY4" fmla="*/ 0 h 448431"/>
                  <a:gd name="connsiteX5" fmla="*/ 1458775 w 5010959"/>
                  <a:gd name="connsiteY5" fmla="*/ 0 h 448431"/>
                  <a:gd name="connsiteX6" fmla="*/ 1203960 w 5010959"/>
                  <a:gd name="connsiteY6" fmla="*/ 0 h 448431"/>
                  <a:gd name="connsiteX7" fmla="*/ 0 w 5010959"/>
                  <a:gd name="connsiteY7" fmla="*/ 0 h 448431"/>
                  <a:gd name="connsiteX8" fmla="*/ 325074 w 5010959"/>
                  <a:gd name="connsiteY8" fmla="*/ 156512 h 448431"/>
                  <a:gd name="connsiteX9" fmla="*/ 461215 w 5010959"/>
                  <a:gd name="connsiteY9" fmla="*/ 332367 h 448431"/>
                  <a:gd name="connsiteX10" fmla="*/ 777953 w 5010959"/>
                  <a:gd name="connsiteY10" fmla="*/ 448431 h 448431"/>
                  <a:gd name="connsiteX11" fmla="*/ 1448466 w 5010959"/>
                  <a:gd name="connsiteY11" fmla="*/ 448431 h 448431"/>
                  <a:gd name="connsiteX12" fmla="*/ 1458775 w 5010959"/>
                  <a:gd name="connsiteY12" fmla="*/ 448431 h 448431"/>
                  <a:gd name="connsiteX13" fmla="*/ 1771718 w 5010959"/>
                  <a:gd name="connsiteY13" fmla="*/ 448431 h 448431"/>
                  <a:gd name="connsiteX14" fmla="*/ 1981913 w 5010959"/>
                  <a:gd name="connsiteY14" fmla="*/ 448431 h 448431"/>
                  <a:gd name="connsiteX15" fmla="*/ 2035282 w 5010959"/>
                  <a:gd name="connsiteY15" fmla="*/ 448431 h 448431"/>
                  <a:gd name="connsiteX16" fmla="*/ 2348224 w 5010959"/>
                  <a:gd name="connsiteY16" fmla="*/ 448431 h 448431"/>
                  <a:gd name="connsiteX17" fmla="*/ 2358533 w 5010959"/>
                  <a:gd name="connsiteY17" fmla="*/ 448431 h 448431"/>
                  <a:gd name="connsiteX18" fmla="*/ 2652426 w 5010959"/>
                  <a:gd name="connsiteY18" fmla="*/ 448431 h 448431"/>
                  <a:gd name="connsiteX19" fmla="*/ 2662735 w 5010959"/>
                  <a:gd name="connsiteY19" fmla="*/ 448431 h 448431"/>
                  <a:gd name="connsiteX20" fmla="*/ 2975678 w 5010959"/>
                  <a:gd name="connsiteY20" fmla="*/ 448431 h 448431"/>
                  <a:gd name="connsiteX21" fmla="*/ 3029046 w 5010959"/>
                  <a:gd name="connsiteY21" fmla="*/ 448431 h 448431"/>
                  <a:gd name="connsiteX22" fmla="*/ 3239242 w 5010959"/>
                  <a:gd name="connsiteY22" fmla="*/ 448431 h 448431"/>
                  <a:gd name="connsiteX23" fmla="*/ 3552184 w 5010959"/>
                  <a:gd name="connsiteY23" fmla="*/ 448431 h 448431"/>
                  <a:gd name="connsiteX24" fmla="*/ 3562493 w 5010959"/>
                  <a:gd name="connsiteY24" fmla="*/ 448431 h 448431"/>
                  <a:gd name="connsiteX25" fmla="*/ 4233006 w 5010959"/>
                  <a:gd name="connsiteY25" fmla="*/ 448431 h 448431"/>
                  <a:gd name="connsiteX26" fmla="*/ 4549744 w 5010959"/>
                  <a:gd name="connsiteY26" fmla="*/ 332367 h 448431"/>
                  <a:gd name="connsiteX27" fmla="*/ 4685885 w 5010959"/>
                  <a:gd name="connsiteY27" fmla="*/ 156512 h 448431"/>
                  <a:gd name="connsiteX28" fmla="*/ 5010959 w 5010959"/>
                  <a:gd name="connsiteY28" fmla="*/ 0 h 448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5010959" h="448431">
                    <a:moveTo>
                      <a:pt x="5010959" y="0"/>
                    </a:moveTo>
                    <a:lnTo>
                      <a:pt x="3806999" y="0"/>
                    </a:lnTo>
                    <a:lnTo>
                      <a:pt x="3552184" y="0"/>
                    </a:lnTo>
                    <a:lnTo>
                      <a:pt x="2662735" y="0"/>
                    </a:lnTo>
                    <a:lnTo>
                      <a:pt x="2348224" y="0"/>
                    </a:lnTo>
                    <a:lnTo>
                      <a:pt x="1458775" y="0"/>
                    </a:lnTo>
                    <a:lnTo>
                      <a:pt x="1203960" y="0"/>
                    </a:lnTo>
                    <a:lnTo>
                      <a:pt x="0" y="0"/>
                    </a:lnTo>
                    <a:cubicBezTo>
                      <a:pt x="127807" y="0"/>
                      <a:pt x="230608" y="43964"/>
                      <a:pt x="325074" y="156512"/>
                    </a:cubicBezTo>
                    <a:cubicBezTo>
                      <a:pt x="461215" y="332367"/>
                      <a:pt x="461215" y="332367"/>
                      <a:pt x="461215" y="332367"/>
                    </a:cubicBezTo>
                    <a:cubicBezTo>
                      <a:pt x="527897" y="418536"/>
                      <a:pt x="622361" y="443155"/>
                      <a:pt x="777953" y="448431"/>
                    </a:cubicBezTo>
                    <a:cubicBezTo>
                      <a:pt x="1016026" y="448431"/>
                      <a:pt x="1239220" y="448431"/>
                      <a:pt x="1448466" y="448431"/>
                    </a:cubicBezTo>
                    <a:lnTo>
                      <a:pt x="1458775" y="448431"/>
                    </a:lnTo>
                    <a:lnTo>
                      <a:pt x="1771718" y="448431"/>
                    </a:lnTo>
                    <a:lnTo>
                      <a:pt x="1981913" y="448431"/>
                    </a:lnTo>
                    <a:lnTo>
                      <a:pt x="2035282" y="448431"/>
                    </a:lnTo>
                    <a:lnTo>
                      <a:pt x="2348224" y="448431"/>
                    </a:lnTo>
                    <a:lnTo>
                      <a:pt x="2358533" y="448431"/>
                    </a:lnTo>
                    <a:lnTo>
                      <a:pt x="2652426" y="448431"/>
                    </a:lnTo>
                    <a:lnTo>
                      <a:pt x="2662735" y="448431"/>
                    </a:lnTo>
                    <a:lnTo>
                      <a:pt x="2975678" y="448431"/>
                    </a:lnTo>
                    <a:lnTo>
                      <a:pt x="3029046" y="448431"/>
                    </a:lnTo>
                    <a:lnTo>
                      <a:pt x="3239242" y="448431"/>
                    </a:lnTo>
                    <a:lnTo>
                      <a:pt x="3552184" y="448431"/>
                    </a:lnTo>
                    <a:lnTo>
                      <a:pt x="3562493" y="448431"/>
                    </a:lnTo>
                    <a:cubicBezTo>
                      <a:pt x="3771739" y="448431"/>
                      <a:pt x="3994933" y="448431"/>
                      <a:pt x="4233006" y="448431"/>
                    </a:cubicBezTo>
                    <a:cubicBezTo>
                      <a:pt x="4388598" y="443155"/>
                      <a:pt x="4483063" y="418536"/>
                      <a:pt x="4549744" y="332367"/>
                    </a:cubicBezTo>
                    <a:cubicBezTo>
                      <a:pt x="4549744" y="332367"/>
                      <a:pt x="4549744" y="332367"/>
                      <a:pt x="4685885" y="156512"/>
                    </a:cubicBezTo>
                    <a:cubicBezTo>
                      <a:pt x="4780352" y="43964"/>
                      <a:pt x="4883152" y="0"/>
                      <a:pt x="5010959" y="0"/>
                    </a:cubicBezTo>
                    <a:close/>
                  </a:path>
                </a:pathLst>
              </a:custGeom>
              <a:noFill/>
              <a:ln w="6350" cap="flat">
                <a:gradFill>
                  <a:gsLst>
                    <a:gs pos="0">
                      <a:srgbClr val="122A70">
                        <a:alpha val="0"/>
                      </a:srgbClr>
                    </a:gs>
                    <a:gs pos="100000">
                      <a:srgbClr val="122A70"/>
                    </a:gs>
                  </a:gsLst>
                  <a:lin ang="5400000" scaled="1"/>
                </a:gradFill>
                <a:prstDash val="solid"/>
                <a:miter/>
              </a:ln>
            </p:spPr>
            <p:txBody>
              <a:bodyPr rot="0" spcFirstLastPara="0" vert="horz" wrap="square" lIns="121920" tIns="60960" rIns="121920" bIns="60960" numCol="1" spcCol="0" rtlCol="0" fromWordArt="0" anchor="ctr" anchorCtr="0" forceAA="0" compatLnSpc="1">
                <a:no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marR="0" lvl="0" indent="0" algn="l" defTabSz="1219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001965"/>
                  </a:solidFill>
                  <a:effectLst/>
                  <a:uLnTx/>
                  <a:uFillTx/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微软雅黑" panose="020B0503020204020204" pitchFamily="34" charset="-122"/>
                </a:endParaRPr>
              </a:p>
            </p:txBody>
          </p:sp>
        </p:grpSp>
        <p:sp>
          <p:nvSpPr>
            <p:cNvPr id="10" name="文本框 66"/>
            <p:cNvSpPr txBox="1"/>
            <p:nvPr/>
          </p:nvSpPr>
          <p:spPr>
            <a:xfrm>
              <a:off x="1174892" y="1292713"/>
              <a:ext cx="4130988" cy="266198"/>
            </a:xfrm>
            <a:prstGeom prst="rect">
              <a:avLst/>
            </a:prstGeom>
            <a:noFill/>
          </p:spPr>
          <p:txBody>
            <a:bodyPr wrap="square" anchor="ctr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zh-CN" altLang="en-US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关键研究临床试验中</a:t>
              </a:r>
              <a:endParaRPr lang="zh-CN" altLang="en-US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512847" y="958983"/>
            <a:ext cx="602170" cy="602170"/>
            <a:chOff x="9389792" y="2190029"/>
            <a:chExt cx="885065" cy="885065"/>
          </a:xfrm>
        </p:grpSpPr>
        <p:sp>
          <p:nvSpPr>
            <p:cNvPr id="20" name="椭圆 19"/>
            <p:cNvSpPr/>
            <p:nvPr/>
          </p:nvSpPr>
          <p:spPr>
            <a:xfrm>
              <a:off x="9389792" y="2190029"/>
              <a:ext cx="885065" cy="885065"/>
            </a:xfrm>
            <a:prstGeom prst="ellipse">
              <a:avLst/>
            </a:prstGeom>
            <a:solidFill>
              <a:srgbClr val="D70D67">
                <a:alpha val="2000"/>
              </a:srgbClr>
            </a:solidFill>
            <a:ln w="12700">
              <a:solidFill>
                <a:srgbClr val="D70D67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>
              <a:off x="9519378" y="2335155"/>
              <a:ext cx="625891" cy="625891"/>
            </a:xfrm>
            <a:prstGeom prst="ellipse">
              <a:avLst/>
            </a:prstGeom>
            <a:solidFill>
              <a:srgbClr val="D70D67">
                <a:alpha val="10000"/>
              </a:srgbClr>
            </a:solidFill>
            <a:ln w="12700">
              <a:noFill/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25" name="组合 24"/>
          <p:cNvGrpSpPr/>
          <p:nvPr/>
        </p:nvGrpSpPr>
        <p:grpSpPr>
          <a:xfrm>
            <a:off x="1195019" y="2527465"/>
            <a:ext cx="9801962" cy="657546"/>
            <a:chOff x="1195019" y="2982788"/>
            <a:chExt cx="9801962" cy="657546"/>
          </a:xfrm>
        </p:grpSpPr>
        <p:sp>
          <p:nvSpPr>
            <p:cNvPr id="11" name="矩形: 圆角 9"/>
            <p:cNvSpPr/>
            <p:nvPr/>
          </p:nvSpPr>
          <p:spPr>
            <a:xfrm>
              <a:off x="4247625" y="3153489"/>
              <a:ext cx="3207399" cy="36802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23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: 圆角 13"/>
            <p:cNvSpPr/>
            <p:nvPr/>
          </p:nvSpPr>
          <p:spPr>
            <a:xfrm>
              <a:off x="1195019" y="2982788"/>
              <a:ext cx="9801962" cy="65754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</a:t>
              </a:r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级以上不良反应发生率为</a:t>
              </a:r>
              <a:r>
                <a:rPr lang="en-US" altLang="zh-CN" sz="2200" b="1" dirty="0">
                  <a:solidFill>
                    <a:srgbClr val="D70D6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</a:t>
              </a:r>
              <a:endParaRPr lang="en-US" altLang="zh-CN" sz="22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195016" y="3034888"/>
            <a:ext cx="9801968" cy="657546"/>
            <a:chOff x="1195016" y="3933148"/>
            <a:chExt cx="9801968" cy="657546"/>
          </a:xfrm>
        </p:grpSpPr>
        <p:sp>
          <p:nvSpPr>
            <p:cNvPr id="13" name="矩形: 圆角 10"/>
            <p:cNvSpPr/>
            <p:nvPr/>
          </p:nvSpPr>
          <p:spPr>
            <a:xfrm>
              <a:off x="3375868" y="4105202"/>
              <a:ext cx="3207399" cy="36802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23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: 圆角 14"/>
            <p:cNvSpPr/>
            <p:nvPr/>
          </p:nvSpPr>
          <p:spPr>
            <a:xfrm>
              <a:off x="1195016" y="3933148"/>
              <a:ext cx="9801968" cy="65754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血栓栓塞事件和弥散性血管内凝血（</a:t>
              </a:r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DIC</a:t>
              </a:r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）</a:t>
              </a:r>
              <a:r>
                <a:rPr lang="en-US" altLang="zh-CN" sz="2200" b="1" dirty="0">
                  <a:solidFill>
                    <a:srgbClr val="D70D6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</a:t>
              </a:r>
              <a:r>
                <a:rPr lang="zh-CN" altLang="en-US" sz="2200" b="1" dirty="0">
                  <a:solidFill>
                    <a:srgbClr val="D70D6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起</a:t>
              </a:r>
              <a:endParaRPr lang="zh-CN" altLang="en-US" sz="2200" b="1" dirty="0">
                <a:solidFill>
                  <a:srgbClr val="D70D67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1040226" y="3542310"/>
            <a:ext cx="9956758" cy="657546"/>
            <a:chOff x="1040226" y="4920071"/>
            <a:chExt cx="9956758" cy="657546"/>
          </a:xfrm>
        </p:grpSpPr>
        <p:sp>
          <p:nvSpPr>
            <p:cNvPr id="18" name="矩形: 圆角 17"/>
            <p:cNvSpPr/>
            <p:nvPr/>
          </p:nvSpPr>
          <p:spPr>
            <a:xfrm>
              <a:off x="1040226" y="5071429"/>
              <a:ext cx="3207399" cy="368025"/>
            </a:xfrm>
            <a:prstGeom prst="roundRect">
              <a:avLst>
                <a:gd name="adj" fmla="val 50000"/>
              </a:avLst>
            </a:prstGeom>
            <a:gradFill flip="none" rotWithShape="1">
              <a:gsLst>
                <a:gs pos="0">
                  <a:srgbClr val="122A70">
                    <a:alpha val="23000"/>
                  </a:srgbClr>
                </a:gs>
                <a:gs pos="100000">
                  <a:srgbClr val="122A70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: 圆角 15"/>
            <p:cNvSpPr/>
            <p:nvPr/>
          </p:nvSpPr>
          <p:spPr>
            <a:xfrm>
              <a:off x="1195016" y="4920071"/>
              <a:ext cx="9801968" cy="657546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通过分析</a:t>
              </a:r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ADA </a:t>
              </a:r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阴性和阳性患者的试验数据，未见</a:t>
              </a:r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ADA</a:t>
              </a:r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对</a:t>
              </a:r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PK</a:t>
              </a:r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、</a:t>
              </a:r>
              <a:r>
                <a:rPr lang="en-US" altLang="zh-CN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PD</a:t>
              </a:r>
              <a:r>
                <a:rPr lang="zh-CN" altLang="en-US" dirty="0">
                  <a:solidFill>
                    <a:schemeClr val="tx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、疗效和安全性有明显影响。</a:t>
              </a:r>
              <a:endPara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26" name="Table 0"/>
          <p:cNvGraphicFramePr>
            <a:graphicFrameLocks noGrp="1"/>
          </p:cNvGraphicFramePr>
          <p:nvPr/>
        </p:nvGraphicFramePr>
        <p:xfrm>
          <a:off x="334961" y="4371753"/>
          <a:ext cx="11522075" cy="1854733"/>
        </p:xfrm>
        <a:graphic>
          <a:graphicData uri="http://schemas.openxmlformats.org/drawingml/2006/table">
            <a:tbl>
              <a:tblPr/>
              <a:tblGrid>
                <a:gridCol w="2065668"/>
                <a:gridCol w="2615027"/>
                <a:gridCol w="3454890"/>
                <a:gridCol w="3386490"/>
              </a:tblGrid>
              <a:tr h="563986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对比维度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A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b="1" u="none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波米泰酶</a:t>
                      </a:r>
                      <a:r>
                        <a:rPr lang="en-US" sz="9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α</a:t>
                      </a:r>
                      <a:endParaRPr lang="en-US" sz="9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0D6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注射用重组人凝血因子</a:t>
                      </a:r>
                      <a:r>
                        <a:rPr lang="en-US" altLang="zh-CN" sz="1100" b="1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Ⅶa</a:t>
                      </a:r>
                      <a:r>
                        <a:rPr lang="en-US" altLang="zh-CN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N01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A7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注射用重组人凝血因子</a:t>
                      </a:r>
                      <a:r>
                        <a:rPr lang="en-US" altLang="zh-CN" sz="1100" b="1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Ⅶa</a:t>
                      </a:r>
                      <a:r>
                        <a:rPr lang="en-US" altLang="zh-CN" sz="1100" b="1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（</a:t>
                      </a:r>
                      <a:r>
                        <a:rPr lang="en-US" altLang="zh-CN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98</a:t>
                      </a:r>
                      <a:r>
                        <a:rPr lang="zh-CN" altLang="en-US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年</a:t>
                      </a:r>
                      <a:r>
                        <a:rPr lang="en-US" altLang="zh-CN" sz="1100" b="1" u="none" dirty="0" err="1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papaer</a:t>
                      </a:r>
                      <a:r>
                        <a:rPr lang="zh-CN" altLang="en-US" sz="1100" b="1" u="none" dirty="0">
                          <a:solidFill>
                            <a:schemeClr val="bg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）</a:t>
                      </a:r>
                      <a:endParaRPr lang="en-US" sz="1100" b="1" dirty="0">
                        <a:solidFill>
                          <a:schemeClr val="bg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2A70"/>
                    </a:solidFill>
                  </a:tcPr>
                </a:tc>
              </a:tr>
              <a:tr h="129074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关键安全性风险</a:t>
                      </a:r>
                      <a:endParaRPr lang="en-US" sz="11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22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u="none" dirty="0" err="1">
                          <a:solidFill>
                            <a:srgbClr val="D70D67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极低</a:t>
                      </a:r>
                      <a:endParaRPr lang="en-US" sz="1000" u="none" dirty="0">
                        <a:solidFill>
                          <a:srgbClr val="D70D67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0"/>
                      </a:endParaRPr>
                    </a:p>
                    <a:p>
                      <a:pPr algn="ctr"/>
                      <a:r>
                        <a:rPr lang="en-US" sz="1000" u="none" dirty="0" err="1">
                          <a:solidFill>
                            <a:srgbClr val="D70D67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0"/>
                        </a:rPr>
                        <a:t>未报告血栓栓塞事件</a:t>
                      </a:r>
                      <a:endParaRPr lang="en-US" sz="1000" dirty="0">
                        <a:solidFill>
                          <a:srgbClr val="D70D67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70D6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zh-CN" sz="11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肝功能异常相关的不良反应发生率高</a:t>
                      </a:r>
                      <a:r>
                        <a:rPr lang="en-US" altLang="zh-CN" sz="1200" b="1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lang="zh-CN" altLang="en-US" sz="1200" b="1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高达</a:t>
                      </a:r>
                      <a:r>
                        <a:rPr lang="en-US" altLang="zh-CN" sz="1200" b="1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8.3%</a:t>
                      </a:r>
                      <a:r>
                        <a:rPr lang="zh-CN" altLang="en-US" sz="11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r>
                        <a:rPr lang="en-US" altLang="zh-CN" sz="11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</a:t>
                      </a:r>
                      <a:endParaRPr lang="en-US" altLang="zh-CN" sz="1100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algn="ctr"/>
                      <a:r>
                        <a:rPr lang="zh-CN" altLang="zh-CN" sz="11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动脉栓塞发生率高</a:t>
                      </a:r>
                      <a:r>
                        <a:rPr lang="zh-CN" altLang="en-US" sz="11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，在非批准适应症发生率</a:t>
                      </a:r>
                      <a:r>
                        <a:rPr lang="zh-CN" altLang="en-US" sz="1200" b="1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高达</a:t>
                      </a:r>
                      <a:r>
                        <a:rPr lang="en-US" altLang="zh-CN" sz="1200" b="1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5.6%</a:t>
                      </a:r>
                      <a:r>
                        <a:rPr lang="en-US" altLang="zh-CN" sz="1200" b="1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endParaRPr lang="en-US" altLang="zh-CN" sz="1200" b="1" baseline="300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22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zh-CN" sz="11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常见的严重不良反应是血栓栓塞事件，发生率</a:t>
                      </a:r>
                      <a:r>
                        <a:rPr lang="en-US" altLang="zh-CN" sz="1200" b="1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0.2%-4%</a:t>
                      </a:r>
                      <a:r>
                        <a:rPr lang="zh-CN" altLang="zh-CN" sz="1100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；在非批准适应症发生率</a:t>
                      </a:r>
                      <a:r>
                        <a:rPr lang="zh-CN" altLang="zh-CN" sz="1200" b="1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高达</a:t>
                      </a:r>
                      <a:r>
                        <a:rPr lang="en-US" altLang="zh-CN" sz="1200" b="1" kern="12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5.6%</a:t>
                      </a:r>
                      <a:r>
                        <a:rPr lang="en-US" altLang="zh-CN" sz="1200" b="1" kern="1200" baseline="3000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endParaRPr lang="en-US" sz="1200" b="1" baseline="30000" dirty="0">
                        <a:solidFill>
                          <a:srgbClr val="00B05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 marL="149252" marR="149252" marT="149252" marB="149252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22A7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10000"/>
                      </a:schemeClr>
                    </a:solidFill>
                  </a:tcPr>
                </a:tc>
              </a:tr>
            </a:tbl>
          </a:graphicData>
        </a:graphic>
      </p:graphicFrame>
      <p:grpSp>
        <p:nvGrpSpPr>
          <p:cNvPr id="27" name="组合 26"/>
          <p:cNvGrpSpPr/>
          <p:nvPr/>
        </p:nvGrpSpPr>
        <p:grpSpPr>
          <a:xfrm>
            <a:off x="2379930" y="4280155"/>
            <a:ext cx="2674669" cy="2028570"/>
            <a:chOff x="4603418" y="3311323"/>
            <a:chExt cx="2342616" cy="2028570"/>
          </a:xfrm>
        </p:grpSpPr>
        <p:sp>
          <p:nvSpPr>
            <p:cNvPr id="28" name="矩形: 圆角 26"/>
            <p:cNvSpPr/>
            <p:nvPr/>
          </p:nvSpPr>
          <p:spPr>
            <a:xfrm>
              <a:off x="4603419" y="3311323"/>
              <a:ext cx="2342615" cy="2028570"/>
            </a:xfrm>
            <a:prstGeom prst="roundRect">
              <a:avLst>
                <a:gd name="adj" fmla="val 3910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srgbClr val="122A70">
                  <a:alpha val="40000"/>
                </a:srgb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矩形: 圆角 27"/>
            <p:cNvSpPr/>
            <p:nvPr/>
          </p:nvSpPr>
          <p:spPr>
            <a:xfrm>
              <a:off x="4603418" y="3311323"/>
              <a:ext cx="2342615" cy="704417"/>
            </a:xfrm>
            <a:prstGeom prst="roundRect">
              <a:avLst>
                <a:gd name="adj" fmla="val 9346"/>
              </a:avLst>
            </a:prstGeom>
            <a:solidFill>
              <a:srgbClr val="D70D6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注射用</a:t>
              </a:r>
              <a:r>
                <a:rPr lang="en-US" altLang="zh-CN" sz="1600" b="1" dirty="0" err="1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波米泰酶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α</a:t>
              </a:r>
              <a:endParaRPr lang="en-US" altLang="zh-CN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4893754" y="4327023"/>
              <a:ext cx="1761935" cy="5835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6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极低</a:t>
              </a:r>
              <a:endParaRPr lang="en-US" altLang="zh-CN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endParaRPr>
            </a:p>
            <a:p>
              <a:pPr algn="ctr"/>
              <a:r>
                <a:rPr lang="en-US" altLang="zh-CN" sz="1600" b="1" dirty="0" err="1">
                  <a:solidFill>
                    <a:schemeClr val="tx1">
                      <a:lumMod val="95000"/>
                      <a:lumOff val="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0"/>
                </a:rPr>
                <a:t>未报告血栓栓塞事件</a:t>
              </a:r>
              <a:endParaRPr lang="en-US" altLang="zh-CN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endParaRPr>
            </a:p>
          </p:txBody>
        </p:sp>
      </p:grpSp>
      <p:sp>
        <p:nvSpPr>
          <p:cNvPr id="30" name="文本框 29"/>
          <p:cNvSpPr txBox="1"/>
          <p:nvPr/>
        </p:nvSpPr>
        <p:spPr>
          <a:xfrm>
            <a:off x="334961" y="6363974"/>
            <a:ext cx="6848621" cy="338554"/>
          </a:xfrm>
          <a:prstGeom prst="rect">
            <a:avLst/>
          </a:prstGeom>
          <a:noFill/>
        </p:spPr>
        <p:txBody>
          <a:bodyPr wrap="square" numCol="3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注射用重组人凝血因子</a:t>
            </a:r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Ⅶa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N01 </a:t>
            </a:r>
            <a:r>
              <a:rPr lang="zh-CN" altLang="en-US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说明书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NovoSeven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RT </a:t>
            </a:r>
            <a:r>
              <a:rPr lang="en-US" altLang="zh-CN" sz="8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Lable</a:t>
            </a:r>
            <a:r>
              <a:rPr lang="en-US" altLang="zh-CN" sz="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(2020).</a:t>
            </a:r>
            <a:endParaRPr lang="en-US" altLang="zh-CN" sz="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THINKCELLSHAPEDONOTDELETE" val="thinkcellActiveDocDoNotDelete"/>
</p:tagLst>
</file>

<file path=ppt/tags/tag10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1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2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3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4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5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6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7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8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19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.xml><?xml version="1.0" encoding="utf-8"?>
<p:tagLst xmlns:p="http://schemas.openxmlformats.org/presentationml/2006/main">
  <p:tag name="THINKCELLSHAPEDONOTDELETE" val="thinkcellActiveDocDoNotDelete"/>
</p:tagLst>
</file>

<file path=ppt/tags/tag20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1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2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3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4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5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6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7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8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29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3.xml><?xml version="1.0" encoding="utf-8"?>
<p:tagLst xmlns:p="http://schemas.openxmlformats.org/presentationml/2006/main">
  <p:tag name="THINKCELLSHAPEDONOTDELETE" val="thinkcellActiveDocDoNotDelete"/>
</p:tagLst>
</file>

<file path=ppt/tags/tag30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31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32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33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34.xml><?xml version="1.0" encoding="utf-8"?>
<p:tagLst xmlns:p="http://schemas.openxmlformats.org/presentationml/2006/main">
  <p:tag name="THINKCELLSHAPEDONOTDELETE" val="thinkcellActiveDocDoNotDelete"/>
</p:tagLst>
</file>

<file path=ppt/tags/tag35.xml><?xml version="1.0" encoding="utf-8"?>
<p:tagLst xmlns:p="http://schemas.openxmlformats.org/presentationml/2006/main">
  <p:tag name="THINKCELLSHAPEDONOTDELETE" val="thinkcellActiveDocDoNotDelete"/>
</p:tagLst>
</file>

<file path=ppt/tags/tag36.xml><?xml version="1.0" encoding="utf-8"?>
<p:tagLst xmlns:p="http://schemas.openxmlformats.org/presentationml/2006/main">
  <p:tag name="THINKCELLSHAPEDONOTDELETE" val="thinkcellActiveDocDoNotDelete"/>
</p:tagLst>
</file>

<file path=ppt/tags/tag37.xml><?xml version="1.0" encoding="utf-8"?>
<p:tagLst xmlns:p="http://schemas.openxmlformats.org/presentationml/2006/main">
  <p:tag name="THINKCELLSHAPEDONOTDELETE" val="thinkcellActiveDocDoNotDelete"/>
</p:tagLst>
</file>

<file path=ppt/tags/tag38.xml><?xml version="1.0" encoding="utf-8"?>
<p:tagLst xmlns:p="http://schemas.openxmlformats.org/presentationml/2006/main">
  <p:tag name="THINKCELLSHAPEDONOTDELETE" val="tx9gp9qI_Wg3Jj7G6wmsSdQ"/>
</p:tagLst>
</file>

<file path=ppt/tags/tag39.xml><?xml version="1.0" encoding="utf-8"?>
<p:tagLst xmlns:p="http://schemas.openxmlformats.org/presentationml/2006/main">
  <p:tag name="THINKCELLSHAPEDONOTDELETE" val="t9_ubojPyd1PjL6bzyV46Vg"/>
</p:tagLst>
</file>

<file path=ppt/tags/tag4.xml><?xml version="1.0" encoding="utf-8"?>
<p:tagLst xmlns:p="http://schemas.openxmlformats.org/presentationml/2006/main">
  <p:tag name="THINKCELLSHAPEDONOTDELETE" val="thinkcellActiveDocDoNotDelete"/>
</p:tagLst>
</file>

<file path=ppt/tags/tag40.xml><?xml version="1.0" encoding="utf-8"?>
<p:tagLst xmlns:p="http://schemas.openxmlformats.org/presentationml/2006/main">
  <p:tag name="THINKCELLSHAPEDONOTDELETE" val="tOZFF5pYd49Ftd2Bz.po.Xg"/>
</p:tagLst>
</file>

<file path=ppt/tags/tag41.xml><?xml version="1.0" encoding="utf-8"?>
<p:tagLst xmlns:p="http://schemas.openxmlformats.org/presentationml/2006/main">
  <p:tag name="THINKCELLSHAPEDONOTDELETE" val="trWm9Z2yyG2We_DLOdJsi2w"/>
</p:tagLst>
</file>

<file path=ppt/tags/tag42.xml><?xml version="1.0" encoding="utf-8"?>
<p:tagLst xmlns:p="http://schemas.openxmlformats.org/presentationml/2006/main">
  <p:tag name="THINKCELLSHAPEDONOTDELETE" val="tsKL7Mu8turiRKap6TqRjrQ"/>
</p:tagLst>
</file>

<file path=ppt/tags/tag43.xml><?xml version="1.0" encoding="utf-8"?>
<p:tagLst xmlns:p="http://schemas.openxmlformats.org/presentationml/2006/main">
  <p:tag name="THINKCELLSHAPEDONOTDELETE" val="tZl_U2ZHMKQPHN0pPcYCNBg"/>
</p:tagLst>
</file>

<file path=ppt/tags/tag44.xml><?xml version="1.0" encoding="utf-8"?>
<p:tagLst xmlns:p="http://schemas.openxmlformats.org/presentationml/2006/main">
  <p:tag name="THINKCELLSHAPEDONOTDELETE" val="tBXlmhAjm03StlhIN3jnyVA"/>
</p:tagLst>
</file>

<file path=ppt/tags/tag45.xml><?xml version="1.0" encoding="utf-8"?>
<p:tagLst xmlns:p="http://schemas.openxmlformats.org/presentationml/2006/main">
  <p:tag name="THINKCELLSHAPEDONOTDELETE" val="tsKL7Mu8turiRKap6TqRjrQ"/>
</p:tagLst>
</file>

<file path=ppt/tags/tag46.xml><?xml version="1.0" encoding="utf-8"?>
<p:tagLst xmlns:p="http://schemas.openxmlformats.org/presentationml/2006/main">
  <p:tag name="THINKCELLSHAPEDONOTDELETE" val="tsKL7Mu8turiRKap6TqRjrQ"/>
</p:tagLst>
</file>

<file path=ppt/tags/tag47.xml><?xml version="1.0" encoding="utf-8"?>
<p:tagLst xmlns:p="http://schemas.openxmlformats.org/presentationml/2006/main">
  <p:tag name="THINKCELLSHAPEDONOTDELETE" val="tsKL7Mu8turiRKap6TqRjrQ"/>
</p:tagLst>
</file>

<file path=ppt/tags/tag48.xml><?xml version="1.0" encoding="utf-8"?>
<p:tagLst xmlns:p="http://schemas.openxmlformats.org/presentationml/2006/main">
  <p:tag name="THINKCELLSHAPEDONOTDELETE" val="tx9gp9qI_Wg3Jj7G6wmsSdQ"/>
</p:tagLst>
</file>

<file path=ppt/tags/tag49.xml><?xml version="1.0" encoding="utf-8"?>
<p:tagLst xmlns:p="http://schemas.openxmlformats.org/presentationml/2006/main">
  <p:tag name="THINKCELLSHAPEDONOTDELETE" val="tZl_U2ZHMKQPHN0pPcYCNBg"/>
</p:tagLst>
</file>

<file path=ppt/tags/tag5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50.xml><?xml version="1.0" encoding="utf-8"?>
<p:tagLst xmlns:p="http://schemas.openxmlformats.org/presentationml/2006/main">
  <p:tag name="THINKCELLSHAPEDONOTDELETE" val="tx9gp9qI_Wg3Jj7G6wmsSdQ"/>
</p:tagLst>
</file>

<file path=ppt/tags/tag51.xml><?xml version="1.0" encoding="utf-8"?>
<p:tagLst xmlns:p="http://schemas.openxmlformats.org/presentationml/2006/main">
  <p:tag name="THINKCELLSHAPEDONOTDELETE" val="tZl_U2ZHMKQPHN0pPcYCNBg"/>
</p:tagLst>
</file>

<file path=ppt/tags/tag52.xml><?xml version="1.0" encoding="utf-8"?>
<p:tagLst xmlns:p="http://schemas.openxmlformats.org/presentationml/2006/main">
  <p:tag name="THINKCELLSHAPEDONOTDELETE" val="thinkcellActiveDocDoNotDelete"/>
</p:tagLst>
</file>

<file path=ppt/tags/tag53.xml><?xml version="1.0" encoding="utf-8"?>
<p:tagLst xmlns:p="http://schemas.openxmlformats.org/presentationml/2006/main">
  <p:tag name="THINKCELLSHAPEDONOTDELETE" val="thinkcellActiveDocDoNotDelete"/>
</p:tagLst>
</file>

<file path=ppt/tags/tag54.xml><?xml version="1.0" encoding="utf-8"?>
<p:tagLst xmlns:p="http://schemas.openxmlformats.org/presentationml/2006/main">
  <p:tag name="THINKCELLSHAPEDONOTDELETE" val="thinkcellActiveDocDoNotDelete"/>
</p:tagLst>
</file>

<file path=ppt/tags/tag55.xml><?xml version="1.0" encoding="utf-8"?>
<p:tagLst xmlns:p="http://schemas.openxmlformats.org/presentationml/2006/main">
  <p:tag name="THINKCELLPRESENTATIONDONOTDELETE" val="&lt;?xml version=&quot;1.0&quot; encoding=&quot;UTF-16&quot; standalone=&quot;yes&quot;?&gt;&lt;root reqver=&quot;32687&quot;&gt;&lt;version val=&quot;38678&quot;/&gt;&lt;CPresentation id=&quot;1&quot;&gt;&lt;m_precDefaultOrdinal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Ordinal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2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yearfmt&gt;&lt;begin val=&quot;0&quot;/&gt;&lt;end val=&quot;4&quot;/&gt;&lt;/m_yearfmt&gt;&lt;/m_precDefaultDate&gt;&lt;m_precDefaultDay&gt;&lt;m_yearfmt&gt;&lt;begin val=&quot;0&quot;/&gt;&lt;end val=&quot;4&quot;/&gt;&lt;/m_yearfmt&gt;&lt;/m_precDefaultDay&gt;&lt;m_precDefaultWeek&gt;&lt;m_yearfmt&gt;&lt;begin val=&quot;0&quot;/&gt;&lt;end val=&quot;4&quot;/&gt;&lt;/m_yearfmt&gt;&lt;/m_precDefaultWeek&gt;&lt;m_precDefaultMonth&gt;&lt;m_yearfmt&gt;&lt;begin val=&quot;0&quot;/&gt;&lt;end val=&quot;4&quot;/&gt;&lt;/m_yearfmt&gt;&lt;/m_precDefaultMonth&gt;&lt;m_precDefaultQuarter&gt;&lt;m_yearfmt&gt;&lt;begin val=&quot;0&quot;/&gt;&lt;end val=&quot;4&quot;/&gt;&lt;/m_yearfmt&gt;&lt;/m_precDefaultQuarter&gt;&lt;m_precDefaultYear&gt;&lt;m_yearfmt&gt;&lt;begin val=&quot;0&quot;/&gt;&lt;end val=&quot;4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3&quot;&gt;&lt;elem m_fUsage=&quot;1.53899999999999992362E+00&quot;&gt;&lt;m_msothmcolidx val=&quot;0&quot;/&gt;&lt;m_rgb r=&quot;12&quot; g=&quot;2A&quot; b=&quot;70&quot;/&gt;&lt;/elem&gt;&lt;elem m_fUsage=&quot;1.00000000000000000000E+00&quot;&gt;&lt;m_msothmcolidx val=&quot;0&quot;/&gt;&lt;m_rgb r=&quot;6D&quot; g=&quot;19&quot; b=&quot;65&quot;/&gt;&lt;/elem&gt;&lt;elem m_fUsage=&quot;9.00000000000000022204E-01&quot;&gt;&lt;m_msothmcolidx val=&quot;0&quot;/&gt;&lt;m_rgb r=&quot;D7&quot; g=&quot;0D&quot; b=&quot;67&quot;/&gt;&lt;/elem&gt;&lt;/m_vecMRU&gt;&lt;/m_mruColor&gt;&lt;m_eweekdayFirstOfWeek val=&quot;2&quot;/&gt;&lt;m_eweekdayFirstOfWorkweek val=&quot;2&quot;/&gt;&lt;m_eweekdayFirstOfWeekend val=&quot;7&quot;/&gt;&lt;/CPresentation&gt;&lt;/root&gt;"/>
</p:tagLst>
</file>

<file path=ppt/tags/tag6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7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8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ags/tag9.xml><?xml version="1.0" encoding="utf-8"?>
<p:tagLst xmlns:p="http://schemas.openxmlformats.org/presentationml/2006/main">
  <p:tag name="KSO_WM_DIAGRAM_VIRTUALLY_FRAME" val="{&quot;height&quot;:392.3848031496063,&quot;left&quot;:153.79968503937008,&quot;top&quot;:78.01937007874015,&quot;width&quot;:792.7171653543307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4105</Words>
  <Application>WPS 演示</Application>
  <PresentationFormat>宽屏</PresentationFormat>
  <Paragraphs>478</Paragraphs>
  <Slides>11</Slides>
  <Notes>5</Notes>
  <HiddenSlides>0</HiddenSlides>
  <MMClips>0</MMClips>
  <ScaleCrop>false</ScaleCrop>
  <HeadingPairs>
    <vt:vector size="8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11</vt:i4>
      </vt:variant>
      <vt:variant>
        <vt:lpstr>幻灯片标题</vt:lpstr>
      </vt:variant>
      <vt:variant>
        <vt:i4>11</vt:i4>
      </vt:variant>
    </vt:vector>
  </HeadingPairs>
  <TitlesOfParts>
    <vt:vector size="45" baseType="lpstr">
      <vt:lpstr>Arial</vt:lpstr>
      <vt:lpstr>宋体</vt:lpstr>
      <vt:lpstr>Wingdings</vt:lpstr>
      <vt:lpstr>微软雅黑</vt:lpstr>
      <vt:lpstr>Times New Roman</vt:lpstr>
      <vt:lpstr>仿宋_GB2312</vt:lpstr>
      <vt:lpstr>仿宋</vt:lpstr>
      <vt:lpstr>Roboto</vt:lpstr>
      <vt:lpstr>思源黑体 CN Regular</vt:lpstr>
      <vt:lpstr>Helvetica Neue Medium</vt:lpstr>
      <vt:lpstr>Apis</vt:lpstr>
      <vt:lpstr>等线</vt:lpstr>
      <vt:lpstr>Apis For Office</vt:lpstr>
      <vt:lpstr>MiSans</vt:lpstr>
      <vt:lpstr>黑体</vt:lpstr>
      <vt:lpstr>微软雅黑</vt:lpstr>
      <vt:lpstr>ui-sans-serif</vt:lpstr>
      <vt:lpstr>Segoe Print</vt:lpstr>
      <vt:lpstr>楷体</vt:lpstr>
      <vt:lpstr>Arial Unicode MS</vt:lpstr>
      <vt:lpstr>等线 Light</vt:lpstr>
      <vt:lpstr>MV Boli</vt:lpstr>
      <vt:lpstr>Office 主题​​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TCLayout.ActiveDocument.1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jessica lu</cp:lastModifiedBy>
  <cp:revision>125</cp:revision>
  <dcterms:created xsi:type="dcterms:W3CDTF">2026-03-20T07:45:00Z</dcterms:created>
  <dcterms:modified xsi:type="dcterms:W3CDTF">2026-06-09T14:53:52Z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2052-12.1.0.26895</vt:lpwstr>
  </property>
  <property fmtid="{D5CDD505-2E9C-101B-9397-08002B2CF9AE}" pid="3" name="ICV">
    <vt:lpwstr>9AA7AEB04C3F4680985E93AD4E9F6429_13</vt:lpwstr>
  </property>
</Properties>
</file>