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8033" r:id="rId3"/>
    <p:sldId id="8034" r:id="rId5"/>
    <p:sldId id="8035" r:id="rId6"/>
    <p:sldId id="8036" r:id="rId7"/>
    <p:sldId id="8047" r:id="rId8"/>
    <p:sldId id="8027" r:id="rId9"/>
    <p:sldId id="8028" r:id="rId10"/>
    <p:sldId id="8046" r:id="rId11"/>
    <p:sldId id="8052" r:id="rId12"/>
    <p:sldId id="8056" r:id="rId13"/>
    <p:sldId id="8043" r:id="rId14"/>
  </p:sldIdLst>
  <p:sldSz cx="12192000" cy="6858000"/>
  <p:notesSz cx="6735445" cy="9865995"/>
  <p:custDataLst>
    <p:tags r:id="rId21"/>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2" userDrawn="1">
          <p15:clr>
            <a:srgbClr val="A4A3A4"/>
          </p15:clr>
        </p15:guide>
        <p15:guide id="2" pos="3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6600"/>
    <a:srgbClr val="1B7560"/>
    <a:srgbClr val="EA5371"/>
    <a:srgbClr val="FFF2CC"/>
    <a:srgbClr val="1B745F"/>
    <a:srgbClr val="E6E6E6"/>
    <a:srgbClr val="FFA190"/>
    <a:srgbClr val="FFCCCC"/>
    <a:srgbClr val="FAA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1" autoAdjust="0"/>
    <p:restoredTop sz="90979" autoAdjust="0"/>
  </p:normalViewPr>
  <p:slideViewPr>
    <p:cSldViewPr snapToGrid="0" showGuides="1">
      <p:cViewPr varScale="1">
        <p:scale>
          <a:sx n="62" d="100"/>
          <a:sy n="62" d="100"/>
        </p:scale>
        <p:origin x="1048" y="48"/>
      </p:cViewPr>
      <p:guideLst>
        <p:guide orient="horz" pos="2522"/>
        <p:guide pos="387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1.xml"/><Relationship Id="rId20" Type="http://schemas.openxmlformats.org/officeDocument/2006/relationships/customXml" Target="../customXml/item3.xml"/><Relationship Id="rId2" Type="http://schemas.openxmlformats.org/officeDocument/2006/relationships/theme" Target="theme/theme1.xml"/><Relationship Id="rId19" Type="http://schemas.openxmlformats.org/officeDocument/2006/relationships/customXml" Target="../customXml/item2.xml"/><Relationship Id="rId18" Type="http://schemas.openxmlformats.org/officeDocument/2006/relationships/customXml" Target="../customXml/item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4.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60.7</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35.1</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3fe10969-a3aa-4404-988d-cfc2894f94aa}"/>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72.2</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30</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6c80713e-54a1-4ec1-b99b-ee9e74a4796e}"/>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05555555555556"/>
          <c:y val="0.164967860743544"/>
          <c:w val="0.858888888888889"/>
          <c:h val="0.720823620280156"/>
        </c:manualLayout>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75</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41.9</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e9591293-cdbf-4c9b-bc86-053410cad8af}"/>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70.8</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37.5</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44bc9054-0538-47fc-9159-eff248772108}"/>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81.8</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50</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fc7893cb-1dce-42c3-b12b-d6230310ec27}"/>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74.5</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43.5</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3a1c864a-4284-4b77-8570-309e28cbfb79}"/>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76.3</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44.9</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837f599e-0296-4475-a19f-c314d764eb9c}"/>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80</c:v>
                </c:pt>
              </c:numCache>
            </c:numRef>
          </c:val>
        </c:ser>
        <c:ser>
          <c:idx val="1"/>
          <c:order val="1"/>
          <c:tx>
            <c:strRef>
              <c:f>工作表1!$C$1</c:f>
              <c:strCache>
                <c:ptCount val="1"/>
                <c:pt idx="0">
                  <c:v>Aquacel</c:v>
                </c:pt>
              </c:strCache>
            </c:strRef>
          </c:tx>
          <c:spPr>
            <a:solidFill>
              <a:srgbClr val="FAA89B"/>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55</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9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9fc73057-e00e-4dda-8a95-fa9bccf44ee8}"/>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1.96</c:v>
                </c:pt>
              </c:numCache>
            </c:numRef>
          </c:val>
        </c:ser>
        <c:ser>
          <c:idx val="1"/>
          <c:order val="1"/>
          <c:tx>
            <c:strRef>
              <c:f>工作表1!$C$1</c:f>
              <c:strCache>
                <c:ptCount val="1"/>
                <c:pt idx="0">
                  <c:v>Aquacel</c:v>
                </c:pt>
              </c:strCache>
            </c:strRef>
          </c:tx>
          <c:spPr>
            <a:solidFill>
              <a:schemeClr val="bg2">
                <a:lumMod val="50000"/>
              </a:schemeClr>
            </a:solidFill>
            <a:ln>
              <a:noFill/>
            </a:ln>
            <a:effectLst/>
          </c:spPr>
          <c:invertIfNegative val="0"/>
          <c:dLbls>
            <c:delete val="1"/>
          </c:dLbls>
          <c:cat>
            <c:strRef>
              <c:f>工作表1!$A$2</c:f>
              <c:strCache>
                <c:ptCount val="1"/>
                <c:pt idx="0">
                  <c:v>愈合率</c:v>
                </c:pt>
              </c:strCache>
            </c:strRef>
          </c:cat>
          <c:val>
            <c:numRef>
              <c:f>工作表1!$C$2</c:f>
              <c:numCache>
                <c:formatCode>0.00_);[Red]\(0.00\)</c:formatCode>
                <c:ptCount val="1"/>
                <c:pt idx="0">
                  <c:v>6.67</c:v>
                </c:pt>
              </c:numCache>
            </c:numRef>
          </c:val>
        </c:ser>
        <c:dLbls>
          <c:showLegendKey val="0"/>
          <c:showVal val="0"/>
          <c:showCatName val="0"/>
          <c:showSerName val="0"/>
          <c:showPercent val="0"/>
          <c:showBubbleSize val="0"/>
        </c:dLbls>
        <c:gapWidth val="0"/>
        <c:axId val="473453608"/>
        <c:axId val="473450080"/>
      </c:barChart>
      <c:catAx>
        <c:axId val="47345360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50080"/>
        <c:crosses val="autoZero"/>
        <c:auto val="1"/>
        <c:lblAlgn val="ctr"/>
        <c:lblOffset val="100"/>
        <c:noMultiLvlLbl val="0"/>
      </c:catAx>
      <c:valAx>
        <c:axId val="473450080"/>
        <c:scaling>
          <c:orientation val="minMax"/>
          <c:max val="1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53608"/>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3c454ad7-9403-4cd4-8abe-dd210924bff6}"/>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15857324813"/>
          <c:y val="0.0824862626965986"/>
          <c:w val="0.686947369585213"/>
          <c:h val="0.83502720543782"/>
        </c:manualLayout>
      </c:layout>
      <c:barChart>
        <c:barDir val="col"/>
        <c:grouping val="clustered"/>
        <c:varyColors val="0"/>
        <c:ser>
          <c:idx val="0"/>
          <c:order val="0"/>
          <c:tx>
            <c:strRef>
              <c:f>工作表1!$B$1</c:f>
              <c:strCache>
                <c:ptCount val="1"/>
                <c:pt idx="0">
                  <c:v>香雷糖足膏</c:v>
                </c:pt>
              </c:strCache>
            </c:strRef>
          </c:tx>
          <c:spPr>
            <a:solidFill>
              <a:srgbClr val="EA5371"/>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0</c:v>
                </c:pt>
              </c:numCache>
            </c:numRef>
          </c:val>
        </c:ser>
        <c:dLbls>
          <c:showLegendKey val="0"/>
          <c:showVal val="0"/>
          <c:showCatName val="0"/>
          <c:showSerName val="0"/>
          <c:showPercent val="0"/>
          <c:showBubbleSize val="0"/>
        </c:dLbls>
        <c:gapWidth val="0"/>
        <c:axId val="473452040"/>
        <c:axId val="473452824"/>
      </c:barChart>
      <c:catAx>
        <c:axId val="47345204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52824"/>
        <c:crosses val="autoZero"/>
        <c:auto val="1"/>
        <c:lblAlgn val="ctr"/>
        <c:lblOffset val="100"/>
        <c:noMultiLvlLbl val="0"/>
      </c:catAx>
      <c:valAx>
        <c:axId val="473452824"/>
        <c:scaling>
          <c:orientation val="minMax"/>
          <c:max val="1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52040"/>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26c24290-c0e2-4aea-a254-f9b41d7adf59}"/>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15857324813"/>
          <c:y val="0.123880087194143"/>
          <c:w val="0.686947369585213"/>
          <c:h val="0.83502720543782"/>
        </c:manualLayout>
      </c:layout>
      <c:barChart>
        <c:barDir val="col"/>
        <c:grouping val="clustered"/>
        <c:varyColors val="0"/>
        <c:ser>
          <c:idx val="0"/>
          <c:order val="0"/>
          <c:tx>
            <c:strRef>
              <c:f>工作表1!$B$1</c:f>
              <c:strCache>
                <c:ptCount val="1"/>
                <c:pt idx="0">
                  <c:v>香雷糖足膏</c:v>
                </c:pt>
              </c:strCache>
            </c:strRef>
          </c:tx>
          <c:spPr>
            <a:solidFill>
              <a:srgbClr val="EA5371"/>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0</c:v>
                </c:pt>
              </c:numCache>
            </c:numRef>
          </c:val>
        </c:ser>
        <c:ser>
          <c:idx val="1"/>
          <c:order val="1"/>
          <c:tx>
            <c:strRef>
              <c:f>工作表1!$C$1</c:f>
              <c:strCache>
                <c:ptCount val="1"/>
                <c:pt idx="0">
                  <c:v>Aquacel</c:v>
                </c:pt>
              </c:strCache>
            </c:strRef>
          </c:tx>
          <c:spPr>
            <a:solidFill>
              <a:schemeClr val="bg2">
                <a:lumMod val="50000"/>
              </a:schemeClr>
            </a:solidFill>
            <a:ln>
              <a:noFill/>
            </a:ln>
            <a:effectLst/>
          </c:spPr>
          <c:invertIfNegative val="0"/>
          <c:dLbls>
            <c:delete val="1"/>
          </c:dLbls>
          <c:cat>
            <c:strRef>
              <c:f>工作表1!$A$2</c:f>
              <c:strCache>
                <c:ptCount val="1"/>
                <c:pt idx="0">
                  <c:v>愈合率</c:v>
                </c:pt>
              </c:strCache>
            </c:strRef>
          </c:cat>
          <c:val>
            <c:numRef>
              <c:f>工作表1!$C$2</c:f>
              <c:numCache>
                <c:formatCode>0.00_);[Red]\(0.00\)</c:formatCode>
                <c:ptCount val="1"/>
                <c:pt idx="0">
                  <c:v>7.41</c:v>
                </c:pt>
              </c:numCache>
            </c:numRef>
          </c:val>
        </c:ser>
        <c:dLbls>
          <c:showLegendKey val="0"/>
          <c:showVal val="0"/>
          <c:showCatName val="0"/>
          <c:showSerName val="0"/>
          <c:showPercent val="0"/>
          <c:showBubbleSize val="0"/>
        </c:dLbls>
        <c:gapWidth val="0"/>
        <c:axId val="473448904"/>
        <c:axId val="473447336"/>
      </c:barChart>
      <c:catAx>
        <c:axId val="47344890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47336"/>
        <c:crosses val="autoZero"/>
        <c:auto val="1"/>
        <c:lblAlgn val="ctr"/>
        <c:lblOffset val="100"/>
        <c:noMultiLvlLbl val="0"/>
      </c:catAx>
      <c:valAx>
        <c:axId val="473447336"/>
        <c:scaling>
          <c:orientation val="minMax"/>
          <c:max val="1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73448904"/>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9cd9f85f-0f58-4794-8a90-c5e97eca4267}"/>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3.2</c:v>
                </c:pt>
              </c:numCache>
            </c:numRef>
          </c:val>
        </c:ser>
        <c:ser>
          <c:idx val="1"/>
          <c:order val="1"/>
          <c:tx>
            <c:strRef>
              <c:f>工作表1!$C$1</c:f>
              <c:strCache>
                <c:ptCount val="1"/>
                <c:pt idx="0">
                  <c:v>Aquacel</c:v>
                </c:pt>
              </c:strCache>
            </c:strRef>
          </c:tx>
          <c:spPr>
            <a:solidFill>
              <a:schemeClr val="bg2">
                <a:lumMod val="50000"/>
              </a:schemeClr>
            </a:solidFill>
            <a:ln>
              <a:noFill/>
            </a:ln>
            <a:effectLst/>
          </c:spPr>
          <c:invertIfNegative val="0"/>
          <c:dLbls>
            <c:delete val="1"/>
          </c:dLbls>
          <c:cat>
            <c:strRef>
              <c:f>工作表1!$A$2</c:f>
              <c:strCache>
                <c:ptCount val="1"/>
                <c:pt idx="0">
                  <c:v>愈合率</c:v>
                </c:pt>
              </c:strCache>
            </c:strRef>
          </c:cat>
          <c:val>
            <c:numRef>
              <c:f>工作表1!$C$2</c:f>
              <c:numCache>
                <c:formatCode>0.00_);[Red]\(0.00\)</c:formatCode>
                <c:ptCount val="1"/>
                <c:pt idx="0">
                  <c:v>19.2</c:v>
                </c:pt>
              </c:numCache>
            </c:numRef>
          </c:val>
        </c:ser>
        <c:dLbls>
          <c:showLegendKey val="0"/>
          <c:showVal val="0"/>
          <c:showCatName val="0"/>
          <c:showSerName val="0"/>
          <c:showPercent val="0"/>
          <c:showBubbleSize val="0"/>
        </c:dLbls>
        <c:gapWidth val="0"/>
        <c:axId val="409263784"/>
        <c:axId val="409264176"/>
      </c:barChart>
      <c:catAx>
        <c:axId val="4092637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09264176"/>
        <c:crosses val="autoZero"/>
        <c:auto val="1"/>
        <c:lblAlgn val="ctr"/>
        <c:lblOffset val="100"/>
        <c:noMultiLvlLbl val="0"/>
      </c:catAx>
      <c:valAx>
        <c:axId val="409264176"/>
        <c:scaling>
          <c:orientation val="minMax"/>
          <c:max val="25"/>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09263784"/>
        <c:crosses val="autoZero"/>
        <c:crossBetween val="between"/>
        <c:majorUnit val="5"/>
      </c:valAx>
      <c:spPr>
        <a:noFill/>
        <a:ln>
          <a:noFill/>
        </a:ln>
        <a:effectLst/>
      </c:spPr>
    </c:plotArea>
    <c:plotVisOnly val="1"/>
    <c:dispBlanksAs val="gap"/>
    <c:showDLblsOverMax val="0"/>
    <c:extLst>
      <c:ext uri="{0b15fc19-7d7d-44ad-8c2d-2c3a37ce22c3}">
        <chartProps xmlns="https://web.wps.cn/et/2018/main" chartId="{bcbfb5dd-15aa-4dcb-a02e-9645c4dac1f7}"/>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3.5</c:v>
                </c:pt>
              </c:numCache>
            </c:numRef>
          </c:val>
        </c:ser>
        <c:ser>
          <c:idx val="1"/>
          <c:order val="1"/>
          <c:tx>
            <c:strRef>
              <c:f>工作表1!$C$1</c:f>
              <c:strCache>
                <c:ptCount val="1"/>
                <c:pt idx="0">
                  <c:v>Aquacel</c:v>
                </c:pt>
              </c:strCache>
            </c:strRef>
          </c:tx>
          <c:spPr>
            <a:solidFill>
              <a:schemeClr val="bg2">
                <a:lumMod val="50000"/>
              </a:schemeClr>
            </a:solidFill>
            <a:ln>
              <a:noFill/>
            </a:ln>
            <a:effectLst/>
          </c:spPr>
          <c:invertIfNegative val="0"/>
          <c:dLbls>
            <c:delete val="1"/>
          </c:dLbls>
          <c:cat>
            <c:strRef>
              <c:f>工作表1!$A$2</c:f>
              <c:strCache>
                <c:ptCount val="1"/>
                <c:pt idx="0">
                  <c:v>愈合率</c:v>
                </c:pt>
              </c:strCache>
            </c:strRef>
          </c:cat>
          <c:val>
            <c:numRef>
              <c:f>工作表1!$C$2</c:f>
              <c:numCache>
                <c:formatCode>0.00_);[Red]\(0.00\)</c:formatCode>
                <c:ptCount val="1"/>
                <c:pt idx="0">
                  <c:v>22.7</c:v>
                </c:pt>
              </c:numCache>
            </c:numRef>
          </c:val>
        </c:ser>
        <c:dLbls>
          <c:showLegendKey val="0"/>
          <c:showVal val="0"/>
          <c:showCatName val="0"/>
          <c:showSerName val="0"/>
          <c:showPercent val="0"/>
          <c:showBubbleSize val="0"/>
        </c:dLbls>
        <c:gapWidth val="0"/>
        <c:axId val="409263784"/>
        <c:axId val="409264176"/>
      </c:barChart>
      <c:catAx>
        <c:axId val="4092637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09264176"/>
        <c:crosses val="autoZero"/>
        <c:auto val="1"/>
        <c:lblAlgn val="ctr"/>
        <c:lblOffset val="100"/>
        <c:noMultiLvlLbl val="0"/>
      </c:catAx>
      <c:valAx>
        <c:axId val="409264176"/>
        <c:scaling>
          <c:orientation val="minMax"/>
          <c:max val="25"/>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409263784"/>
        <c:crosses val="autoZero"/>
        <c:crossBetween val="between"/>
        <c:majorUnit val="5"/>
      </c:valAx>
      <c:spPr>
        <a:noFill/>
        <a:ln>
          <a:noFill/>
        </a:ln>
        <a:effectLst/>
      </c:spPr>
    </c:plotArea>
    <c:plotVisOnly val="1"/>
    <c:dispBlanksAs val="gap"/>
    <c:showDLblsOverMax val="0"/>
    <c:extLst>
      <c:ext uri="{0b15fc19-7d7d-44ad-8c2d-2c3a37ce22c3}">
        <chartProps xmlns="https://web.wps.cn/et/2018/main" chartId="{de9346e7-86dc-402d-bd43-3a9875ade875}"/>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香雷糖足膏</c:v>
                </c:pt>
              </c:strCache>
            </c:strRef>
          </c:tx>
          <c:spPr>
            <a:solidFill>
              <a:srgbClr val="1B7560"/>
            </a:solidFill>
            <a:ln>
              <a:noFill/>
            </a:ln>
            <a:effectLst/>
          </c:spPr>
          <c:invertIfNegative val="0"/>
          <c:dLbls>
            <c:delete val="1"/>
          </c:dLbls>
          <c:cat>
            <c:strRef>
              <c:f>工作表1!$A$2</c:f>
              <c:strCache>
                <c:ptCount val="1"/>
                <c:pt idx="0">
                  <c:v>愈合率</c:v>
                </c:pt>
              </c:strCache>
            </c:strRef>
          </c:cat>
          <c:val>
            <c:numRef>
              <c:f>工作表1!$B$2</c:f>
              <c:numCache>
                <c:formatCode>0.00_);[Red]\(0.00\)</c:formatCode>
                <c:ptCount val="1"/>
                <c:pt idx="0">
                  <c:v>72.2</c:v>
                </c:pt>
              </c:numCache>
            </c:numRef>
          </c:val>
        </c:ser>
        <c:ser>
          <c:idx val="1"/>
          <c:order val="1"/>
          <c:tx>
            <c:strRef>
              <c:f>工作表1!$C$1</c:f>
              <c:strCache>
                <c:ptCount val="1"/>
                <c:pt idx="0">
                  <c:v>Aquacel</c:v>
                </c:pt>
              </c:strCache>
            </c:strRef>
          </c:tx>
          <c:spPr>
            <a:solidFill>
              <a:srgbClr val="E7E6E6"/>
            </a:solidFill>
            <a:ln>
              <a:noFill/>
            </a:ln>
            <a:effectLst/>
          </c:spPr>
          <c:invertIfNegative val="0"/>
          <c:dPt>
            <c:idx val="0"/>
            <c:invertIfNegative val="0"/>
            <c:bubble3D val="0"/>
            <c:spPr>
              <a:solidFill>
                <a:srgbClr val="FAA89B"/>
              </a:solidFill>
              <a:ln>
                <a:noFill/>
              </a:ln>
              <a:effectLst/>
            </c:spPr>
          </c:dPt>
          <c:dLbls>
            <c:delete val="1"/>
          </c:dLbls>
          <c:cat>
            <c:strRef>
              <c:f>工作表1!$A$2</c:f>
              <c:strCache>
                <c:ptCount val="1"/>
                <c:pt idx="0">
                  <c:v>愈合率</c:v>
                </c:pt>
              </c:strCache>
            </c:strRef>
          </c:cat>
          <c:val>
            <c:numRef>
              <c:f>工作表1!$C$2</c:f>
              <c:numCache>
                <c:formatCode>0.00_);[Red]\(0.00\)</c:formatCode>
                <c:ptCount val="1"/>
                <c:pt idx="0">
                  <c:v>30</c:v>
                </c:pt>
              </c:numCache>
            </c:numRef>
          </c:val>
        </c:ser>
        <c:dLbls>
          <c:showLegendKey val="0"/>
          <c:showVal val="0"/>
          <c:showCatName val="0"/>
          <c:showSerName val="0"/>
          <c:showPercent val="0"/>
          <c:showBubbleSize val="0"/>
        </c:dLbls>
        <c:gapWidth val="0"/>
        <c:axId val="1871466384"/>
        <c:axId val="75712800"/>
      </c:barChart>
      <c:catAx>
        <c:axId val="1871466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75712800"/>
        <c:crosses val="autoZero"/>
        <c:auto val="1"/>
        <c:lblAlgn val="ctr"/>
        <c:lblOffset val="100"/>
        <c:noMultiLvlLbl val="0"/>
      </c:catAx>
      <c:valAx>
        <c:axId val="75712800"/>
        <c:scaling>
          <c:orientation val="minMax"/>
          <c:max val="70"/>
          <c:min val="0"/>
        </c:scaling>
        <c:delete val="1"/>
        <c:axPos val="l"/>
        <c:numFmt formatCode="#,##0_);[Red]\(#,##0\)" sourceLinked="0"/>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187146638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2be18284-3e9b-4e9a-80f1-3719c57f4a5e}"/>
      </c:ext>
    </c:extLst>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7DC8AAA-CDAF-4425-9EBB-1ACF880C3A68}" type="datetimeFigureOut">
              <a:rPr lang="zh-TW" altLang="en-US" smtClean="0"/>
            </a:fld>
            <a:endParaRPr lang="zh-TW" altLang="en-US" dirty="0"/>
          </a:p>
        </p:txBody>
      </p:sp>
      <p:sp>
        <p:nvSpPr>
          <p:cNvPr id="4" name="投影片影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6" name="頁尾版面配置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9EF2FCF-A41F-458C-9A44-C46B53CF9B4D}" type="slidenum">
              <a:rPr lang="zh-TW" altLang="en-US" smtClean="0"/>
            </a:fld>
            <a:endParaRPr lang="zh-TW"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zh-CN" altLang="zh-CN" dirty="0">
                <a:highlight>
                  <a:srgbClr val="FF00FF"/>
                </a:highlight>
              </a:rPr>
            </a:br>
            <a:endParaRPr lang="zh-CN" altLang="zh-CN" dirty="0">
              <a:highlight>
                <a:srgbClr val="FF00FF"/>
              </a:highlight>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a:ea typeface="PMingLiU" panose="02020500000000000000" pitchFamily="18" charset="-120"/>
                <a:cs typeface="+mn-cs"/>
              </a:rPr>
            </a:fld>
            <a:endParaRPr kumimoji="0" lang="zh-TW" altLang="en-US" sz="1200" b="0" i="0" u="none" strike="noStrike" kern="1200" cap="none" spc="0" normalizeH="0" baseline="0" noProof="0" dirty="0">
              <a:ln>
                <a:noFill/>
              </a:ln>
              <a:solidFill>
                <a:prstClr val="black"/>
              </a:solidFill>
              <a:effectLst/>
              <a:uLnTx/>
              <a:uFillTx/>
              <a:latin typeface="Aptos"/>
              <a:ea typeface="PMingLiU" panose="02020500000000000000" pitchFamily="18" charset="-12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kern="10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 name="灯片编号占位符 3"/>
          <p:cNvSpPr>
            <a:spLocks noGrp="1"/>
          </p:cNvSpPr>
          <p:nvPr>
            <p:ph type="sldNum" sz="quarter" idx="5"/>
          </p:nvPr>
        </p:nvSpPr>
        <p:spPr/>
        <p:txBody>
          <a:bodyPr/>
          <a:lstStyle/>
          <a:p>
            <a:fld id="{09EF2FCF-A41F-458C-9A44-C46B53CF9B4D}" type="slidenum">
              <a:rPr lang="zh-TW" altLang="en-US" smtClean="0"/>
            </a:fld>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a:ea typeface="PMingLiU" panose="02020500000000000000" pitchFamily="18" charset="-120"/>
                <a:cs typeface="+mn-cs"/>
              </a:rPr>
            </a:fld>
            <a:endParaRPr kumimoji="0" lang="zh-TW" altLang="en-US" sz="1200" b="0" i="0" u="none" strike="noStrike" kern="1200" cap="none" spc="0" normalizeH="0" baseline="0" noProof="0" dirty="0">
              <a:ln>
                <a:noFill/>
              </a:ln>
              <a:solidFill>
                <a:prstClr val="black"/>
              </a:solidFill>
              <a:effectLst/>
              <a:uLnTx/>
              <a:uFillTx/>
              <a:latin typeface="Aptos"/>
              <a:ea typeface="PMingLiU" panose="02020500000000000000" pitchFamily="18" charset="-12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b="1" u="sng" dirty="0">
              <a:highlight>
                <a:srgbClr val="FF00FF"/>
              </a:highlight>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b="1" dirty="0">
              <a:highlight>
                <a:srgbClr val="FF00FF"/>
              </a:highlight>
              <a:sym typeface="+mn-ea"/>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a:ea typeface="PMingLiU" panose="02020500000000000000" pitchFamily="18" charset="-120"/>
                <a:cs typeface="+mn-cs"/>
              </a:rPr>
            </a:fld>
            <a:endParaRPr kumimoji="0" lang="zh-TW" altLang="en-US" sz="1200" b="0" i="0" u="none" strike="noStrike" kern="1200" cap="none" spc="0" normalizeH="0" baseline="0" noProof="0" dirty="0">
              <a:ln>
                <a:noFill/>
              </a:ln>
              <a:solidFill>
                <a:prstClr val="black"/>
              </a:solidFill>
              <a:effectLst/>
              <a:uLnTx/>
              <a:uFillTx/>
              <a:latin typeface="Aptos"/>
              <a:ea typeface="PMingLiU" panose="02020500000000000000" pitchFamily="18" charset="-12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highlight>
                <a:srgbClr val="FF00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highlight>
                <a:srgbClr val="FF00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nSpc>
                <a:spcPts val="2800"/>
              </a:lnSpc>
              <a:buClr>
                <a:schemeClr val="tx1"/>
              </a:buClr>
              <a:buSzPct val="66000"/>
              <a:buFont typeface="Wingdings" panose="05000000000000000000" pitchFamily="2" charset="2"/>
              <a:buNone/>
              <a:defRPr/>
            </a:pPr>
            <a:endParaRPr kumimoji="1" lang="zh-CN" altLang="zh-TW" sz="1200" b="1" dirty="0">
              <a:solidFill>
                <a:schemeClr val="tx1"/>
              </a:solidFill>
              <a:highlight>
                <a:srgbClr val="FF00FF"/>
              </a:highlight>
              <a:latin typeface="Microsoft JhengHei" panose="020B0604030504040204" charset="-12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nSpc>
                <a:spcPts val="2800"/>
              </a:lnSpc>
              <a:buClr>
                <a:schemeClr val="tx1"/>
              </a:buClr>
              <a:buSzPct val="66000"/>
              <a:buFont typeface="Wingdings" panose="05000000000000000000" pitchFamily="2" charset="2"/>
              <a:buNone/>
              <a:defRPr/>
            </a:pPr>
            <a:endParaRPr kumimoji="1" lang="zh-TW" altLang="en-US" sz="1200" b="1" dirty="0">
              <a:solidFill>
                <a:schemeClr val="tx1"/>
              </a:solidFill>
              <a:highlight>
                <a:srgbClr val="FF00FF"/>
              </a:highlight>
              <a:latin typeface="Microsoft JhengHei" panose="020B0604030504040204" charset="-120"/>
              <a:ea typeface="Microsoft JhengHei" panose="020B0604030504040204"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highlight>
                <a:srgbClr val="FF00FF"/>
              </a:highlight>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a:ea typeface="PMingLiU" panose="02020500000000000000" pitchFamily="18" charset="-120"/>
                <a:cs typeface="+mn-cs"/>
              </a:rPr>
            </a:fld>
            <a:endParaRPr kumimoji="0" lang="zh-TW" altLang="en-US" sz="1200" b="0" i="0" u="none" strike="noStrike" kern="1200" cap="none" spc="0" normalizeH="0" baseline="0" noProof="0" dirty="0">
              <a:ln>
                <a:noFill/>
              </a:ln>
              <a:solidFill>
                <a:prstClr val="black"/>
              </a:solidFill>
              <a:effectLst/>
              <a:uLnTx/>
              <a:uFillTx/>
              <a:latin typeface="Aptos"/>
              <a:ea typeface="PMingLiU" panose="02020500000000000000" pitchFamily="18" charset="-12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highlight>
                <a:srgbClr val="FF00FF"/>
              </a:highlight>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a:ea typeface="PMingLiU" panose="02020500000000000000" pitchFamily="18" charset="-120"/>
                <a:cs typeface="+mn-cs"/>
              </a:rPr>
            </a:fld>
            <a:endParaRPr kumimoji="0" lang="zh-TW" altLang="en-US" sz="1200" b="0" i="0" u="none" strike="noStrike" kern="1200" cap="none" spc="0" normalizeH="0" baseline="0" noProof="0" dirty="0">
              <a:ln>
                <a:noFill/>
              </a:ln>
              <a:solidFill>
                <a:prstClr val="black"/>
              </a:solidFill>
              <a:effectLst/>
              <a:uLnTx/>
              <a:uFillTx/>
              <a:latin typeface="Aptos"/>
              <a:ea typeface="PMingLiU" panose="02020500000000000000" pitchFamily="18" charset="-12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3.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11" name="標題 10"/>
          <p:cNvSpPr>
            <a:spLocks noGrp="1"/>
          </p:cNvSpPr>
          <p:nvPr>
            <p:ph type="title" hasCustomPrompt="1"/>
          </p:nvPr>
        </p:nvSpPr>
        <p:spPr>
          <a:xfrm>
            <a:off x="434307" y="576537"/>
            <a:ext cx="10515600" cy="497848"/>
          </a:xfrm>
        </p:spPr>
        <p:txBody>
          <a:bodyPr>
            <a:noAutofit/>
          </a:bodyPr>
          <a:lstStyle>
            <a:lvl1pPr>
              <a:defRPr sz="3800" b="1" i="0" baseline="0">
                <a:solidFill>
                  <a:srgbClr val="1E1E1E"/>
                </a:solidFill>
                <a:latin typeface="微软雅黑" panose="020B0503020204020204" pitchFamily="34" charset="-122"/>
                <a:ea typeface="微软雅黑" panose="020B0503020204020204" pitchFamily="34" charset="-122"/>
              </a:defRPr>
            </a:lvl1pPr>
          </a:lstStyle>
          <a:p>
            <a:r>
              <a:rPr kumimoji="1" lang="en-US" altLang="zh-TW" dirty="0"/>
              <a:t>1.1 </a:t>
            </a:r>
            <a:r>
              <a:rPr kumimoji="1" lang="zh-TW" altLang="en-US" dirty="0"/>
              <a:t>大標</a:t>
            </a:r>
            <a:endParaRPr kumimoji="1" lang="zh-TW" altLang="en-US" dirty="0"/>
          </a:p>
        </p:txBody>
      </p:sp>
      <p:sp>
        <p:nvSpPr>
          <p:cNvPr id="26" name="文字版面配置區 25"/>
          <p:cNvSpPr>
            <a:spLocks noGrp="1"/>
          </p:cNvSpPr>
          <p:nvPr>
            <p:ph type="body" sz="quarter" idx="10" hasCustomPrompt="1"/>
          </p:nvPr>
        </p:nvSpPr>
        <p:spPr>
          <a:xfrm>
            <a:off x="434974" y="1184100"/>
            <a:ext cx="11369099" cy="5227638"/>
          </a:xfrm>
        </p:spPr>
        <p:txBody>
          <a:bodyPr>
            <a:normAutofit/>
          </a:bodyPr>
          <a:lstStyle>
            <a:lvl1pPr marL="0" indent="0" algn="just">
              <a:lnSpc>
                <a:spcPct val="150000"/>
              </a:lnSpc>
              <a:spcBef>
                <a:spcPts val="0"/>
              </a:spcBef>
              <a:buNone/>
              <a:defRPr sz="16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TW" altLang="en-US" dirty="0"/>
              <a:t>內容</a:t>
            </a:r>
            <a:endParaRPr kumimoji="1"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10" name="群組 9"/>
          <p:cNvGrpSpPr/>
          <p:nvPr userDrawn="1"/>
        </p:nvGrpSpPr>
        <p:grpSpPr>
          <a:xfrm>
            <a:off x="0" y="-75517"/>
            <a:ext cx="12192000" cy="1626609"/>
            <a:chOff x="0" y="-75517"/>
            <a:chExt cx="12192000" cy="1626609"/>
          </a:xfrm>
        </p:grpSpPr>
        <p:pic>
          <p:nvPicPr>
            <p:cNvPr id="11" name="圖片 10"/>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2" name="圖片 11"/>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10" name="群組 9"/>
          <p:cNvGrpSpPr/>
          <p:nvPr userDrawn="1"/>
        </p:nvGrpSpPr>
        <p:grpSpPr>
          <a:xfrm>
            <a:off x="0" y="-75517"/>
            <a:ext cx="12192000" cy="1626609"/>
            <a:chOff x="0" y="-75517"/>
            <a:chExt cx="12192000" cy="1626609"/>
          </a:xfrm>
        </p:grpSpPr>
        <p:pic>
          <p:nvPicPr>
            <p:cNvPr id="11" name="圖片 10"/>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2" name="圖片 11"/>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直排標題 1"/>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nvPr>
        </p:nvGraphicFramePr>
        <p:xfrm>
          <a:off x="0" y="1"/>
          <a:ext cx="195385" cy="158751"/>
        </p:xfrm>
        <a:graphic>
          <a:graphicData uri="http://schemas.openxmlformats.org/presentationml/2006/ole">
            <mc:AlternateContent xmlns:mc="http://schemas.openxmlformats.org/markup-compatibility/2006">
              <mc:Choice xmlns:v="urn:schemas-microsoft-com:vml" Requires="v">
                <p:oleObj spid="_x0000_s0" name="think-cell 幻灯片" r:id="rId3" imgW="12700" imgH="12700" progId="TCLayout.ActiveDocument.1">
                  <p:embed/>
                </p:oleObj>
              </mc:Choice>
              <mc:Fallback>
                <p:oleObj name="think-cell 幻灯片" r:id="rId3" imgW="12700" imgH="12700" progId="TCLayout.ActiveDocument.1">
                  <p:embed/>
                  <p:pic>
                    <p:nvPicPr>
                      <p:cNvPr id="0" name="对象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95385"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grpSp>
        <p:nvGrpSpPr>
          <p:cNvPr id="10" name="群組 9"/>
          <p:cNvGrpSpPr/>
          <p:nvPr userDrawn="1"/>
        </p:nvGrpSpPr>
        <p:grpSpPr>
          <a:xfrm>
            <a:off x="0" y="-75517"/>
            <a:ext cx="12192000" cy="1626609"/>
            <a:chOff x="0" y="-75517"/>
            <a:chExt cx="12192000" cy="1626609"/>
          </a:xfrm>
        </p:grpSpPr>
        <p:pic>
          <p:nvPicPr>
            <p:cNvPr id="11" name="圖片 10"/>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2" name="圖片 11"/>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0" name="群組 9"/>
          <p:cNvGrpSpPr/>
          <p:nvPr userDrawn="1"/>
        </p:nvGrpSpPr>
        <p:grpSpPr>
          <a:xfrm>
            <a:off x="0" y="-75517"/>
            <a:ext cx="12192000" cy="1626609"/>
            <a:chOff x="0" y="-75517"/>
            <a:chExt cx="12192000" cy="1626609"/>
          </a:xfrm>
        </p:grpSpPr>
        <p:pic>
          <p:nvPicPr>
            <p:cNvPr id="11" name="圖片 10"/>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2" name="圖片 11"/>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endParaRPr kumimoji="1"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grpSp>
        <p:nvGrpSpPr>
          <p:cNvPr id="11" name="群組 10"/>
          <p:cNvGrpSpPr/>
          <p:nvPr userDrawn="1"/>
        </p:nvGrpSpPr>
        <p:grpSpPr>
          <a:xfrm>
            <a:off x="0" y="-75517"/>
            <a:ext cx="12192000" cy="1626609"/>
            <a:chOff x="0" y="-75517"/>
            <a:chExt cx="12192000" cy="1626609"/>
          </a:xfrm>
        </p:grpSpPr>
        <p:pic>
          <p:nvPicPr>
            <p:cNvPr id="12" name="圖片 11"/>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3" name="圖片 12"/>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13" name="群組 12"/>
          <p:cNvGrpSpPr/>
          <p:nvPr userDrawn="1"/>
        </p:nvGrpSpPr>
        <p:grpSpPr>
          <a:xfrm>
            <a:off x="0" y="-75517"/>
            <a:ext cx="12192000" cy="1626609"/>
            <a:chOff x="0" y="-75517"/>
            <a:chExt cx="12192000" cy="1626609"/>
          </a:xfrm>
        </p:grpSpPr>
        <p:pic>
          <p:nvPicPr>
            <p:cNvPr id="14" name="圖片 13"/>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5" name="圖片 14"/>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endParaRPr kumimoji="1" lang="zh-TW" altLang="en-US"/>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endParaRPr kumimoji="1" lang="zh-TW" altLang="en-US"/>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7" name="日期版面配置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8" name="頁尾版面配置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9" name="投影片編號版面配置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9" name="群組 8"/>
          <p:cNvGrpSpPr/>
          <p:nvPr userDrawn="1"/>
        </p:nvGrpSpPr>
        <p:grpSpPr>
          <a:xfrm>
            <a:off x="0" y="-75517"/>
            <a:ext cx="12192000" cy="1626609"/>
            <a:chOff x="0" y="-75517"/>
            <a:chExt cx="12192000" cy="1626609"/>
          </a:xfrm>
        </p:grpSpPr>
        <p:pic>
          <p:nvPicPr>
            <p:cNvPr id="10" name="圖片 9"/>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1" name="圖片 10"/>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日期版面配置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4" name="頁尾版面配置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群組 7"/>
          <p:cNvGrpSpPr/>
          <p:nvPr userDrawn="1"/>
        </p:nvGrpSpPr>
        <p:grpSpPr>
          <a:xfrm>
            <a:off x="0" y="-75517"/>
            <a:ext cx="12192000" cy="1626609"/>
            <a:chOff x="0" y="-75517"/>
            <a:chExt cx="12192000" cy="1626609"/>
          </a:xfrm>
        </p:grpSpPr>
        <p:pic>
          <p:nvPicPr>
            <p:cNvPr id="9" name="圖片 8"/>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0" name="圖片 9"/>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日期版面配置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grpSp>
        <p:nvGrpSpPr>
          <p:cNvPr id="11" name="群組 10"/>
          <p:cNvGrpSpPr/>
          <p:nvPr userDrawn="1"/>
        </p:nvGrpSpPr>
        <p:grpSpPr>
          <a:xfrm>
            <a:off x="0" y="-75517"/>
            <a:ext cx="12192000" cy="1626609"/>
            <a:chOff x="0" y="-75517"/>
            <a:chExt cx="12192000" cy="1626609"/>
          </a:xfrm>
        </p:grpSpPr>
        <p:pic>
          <p:nvPicPr>
            <p:cNvPr id="12" name="圖片 11"/>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3" name="圖片 12"/>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endParaRPr kumimoji="1" lang="zh-TW" altLang="en-US"/>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grpSp>
        <p:nvGrpSpPr>
          <p:cNvPr id="11" name="群組 10"/>
          <p:cNvGrpSpPr/>
          <p:nvPr userDrawn="1"/>
        </p:nvGrpSpPr>
        <p:grpSpPr>
          <a:xfrm>
            <a:off x="0" y="-75517"/>
            <a:ext cx="12192000" cy="1626609"/>
            <a:chOff x="0" y="-75517"/>
            <a:chExt cx="12192000" cy="1626609"/>
          </a:xfrm>
        </p:grpSpPr>
        <p:pic>
          <p:nvPicPr>
            <p:cNvPr id="12" name="圖片 11"/>
            <p:cNvPicPr>
              <a:picLocks noChangeAspect="1"/>
            </p:cNvPicPr>
            <p:nvPr userDrawn="1"/>
          </p:nvPicPr>
          <p:blipFill rotWithShape="1">
            <a:blip r:embed="rId2"/>
            <a:srcRect l="92" r="389"/>
            <a:stretch>
              <a:fillRect/>
            </a:stretch>
          </p:blipFill>
          <p:spPr>
            <a:xfrm>
              <a:off x="0" y="-75517"/>
              <a:ext cx="12192000" cy="1626609"/>
            </a:xfrm>
            <a:prstGeom prst="rect">
              <a:avLst/>
            </a:prstGeom>
          </p:spPr>
        </p:pic>
        <p:pic>
          <p:nvPicPr>
            <p:cNvPr id="13" name="圖片 12"/>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endParaRPr kumimoji="1" lang="zh-TW" altLang="en-US"/>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vmlDrawing" Target="../drawings/vmlDrawing2.vml"/><Relationship Id="rId15" Type="http://schemas.openxmlformats.org/officeDocument/2006/relationships/image" Target="../media/image4.emf"/><Relationship Id="rId14" Type="http://schemas.openxmlformats.org/officeDocument/2006/relationships/oleObject" Target="../embeddings/oleObject2.bin"/><Relationship Id="rId13" Type="http://schemas.openxmlformats.org/officeDocument/2006/relationships/tags" Target="../tags/tag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0" name="think-cell Slide" r:id="rId14" imgW="5715" imgH="5715" progId="TCLayout.ActiveDocument.1">
                  <p:embed/>
                </p:oleObj>
              </mc:Choice>
              <mc:Fallback>
                <p:oleObj name="think-cell Slide" r:id="rId14" imgW="5715" imgH="5715" progId="TCLayout.ActiveDocument.1">
                  <p:embed/>
                  <p:pic>
                    <p:nvPicPr>
                      <p:cNvPr id="0" name="think-cell data - do not delete"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TW" altLang="en-US"/>
          </a:p>
        </p:txBody>
      </p:sp>
      <p:sp>
        <p:nvSpPr>
          <p:cNvPr id="4"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5"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6"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200" b="0" i="0" u="none" strike="noStrike" kern="1200" cap="none" spc="0" normalizeH="0" baseline="0" noProof="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8"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DC65F39-C45B-8340-A452-10C809342CC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4.emf"/><Relationship Id="rId2" Type="http://schemas.openxmlformats.org/officeDocument/2006/relationships/oleObject" Target="../embeddings/oleObject4.bin"/><Relationship Id="rId14" Type="http://schemas.openxmlformats.org/officeDocument/2006/relationships/notesSlide" Target="../notesSlides/notesSlide11.xml"/><Relationship Id="rId13" Type="http://schemas.openxmlformats.org/officeDocument/2006/relationships/vmlDrawing" Target="../drawings/vmlDrawing4.vml"/><Relationship Id="rId12" Type="http://schemas.openxmlformats.org/officeDocument/2006/relationships/slideLayout" Target="../slideLayouts/slideLayout1.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notesSlide" Target="../notesSlides/notesSlide2.xml"/><Relationship Id="rId11" Type="http://schemas.openxmlformats.org/officeDocument/2006/relationships/slideLayout" Target="../slideLayouts/slideLayout12.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vmlDrawing" Target="../drawings/vmlDrawing3.vml"/><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hyperlink" Target="https://doi.org/10.2147/DMSO.S27581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2.xml"/><Relationship Id="rId7" Type="http://schemas.openxmlformats.org/officeDocument/2006/relationships/tags" Target="../tags/tag1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94238"/>
            <a:ext cx="2077983" cy="856583"/>
          </a:xfrm>
          <a:prstGeom prst="rect">
            <a:avLst/>
          </a:prstGeom>
        </p:spPr>
      </p:pic>
      <p:sp>
        <p:nvSpPr>
          <p:cNvPr id="2" name="文本框 8"/>
          <p:cNvSpPr txBox="1">
            <a:spLocks noChangeArrowheads="1"/>
          </p:cNvSpPr>
          <p:nvPr/>
        </p:nvSpPr>
        <p:spPr bwMode="auto">
          <a:xfrm>
            <a:off x="4116386" y="59415"/>
            <a:ext cx="39592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1" u="none" strike="noStrike" kern="1200" cap="none" spc="0" normalizeH="0" baseline="0" noProof="0" dirty="0">
                <a:ln>
                  <a:noFill/>
                </a:ln>
                <a:solidFill>
                  <a:srgbClr val="202020"/>
                </a:solidFill>
                <a:effectLst/>
                <a:uLnTx/>
                <a:uFillTx/>
                <a:latin typeface="微软雅黑" panose="020B0503020204020204" pitchFamily="34" charset="-122"/>
                <a:ea typeface="微软雅黑" panose="020B0503020204020204" pitchFamily="34" charset="-122"/>
                <a:cs typeface="+mn-cs"/>
              </a:rPr>
              <a:t>此资料仅用于</a:t>
            </a:r>
            <a:r>
              <a:rPr kumimoji="0" lang="zh-CN" altLang="en-US" sz="1200" b="0" i="1" u="none" strike="noStrike" kern="1200" cap="none" spc="0" normalizeH="0" baseline="0" noProof="0" dirty="0">
                <a:ln>
                  <a:noFill/>
                </a:ln>
                <a:solidFill>
                  <a:srgbClr val="202020"/>
                </a:solidFill>
                <a:effectLst/>
                <a:uLnTx/>
                <a:uFillTx/>
                <a:latin typeface="Verdana" panose="020B0604030504040204" pitchFamily="34" charset="0"/>
                <a:ea typeface="微软雅黑" panose="020B0503020204020204" pitchFamily="34" charset="-122"/>
                <a:cs typeface="+mn-cs"/>
              </a:rPr>
              <a:t>“</a:t>
            </a:r>
            <a:r>
              <a:rPr kumimoji="0" lang="en-US" altLang="zh-CN" sz="1200" b="0" i="1" u="none" strike="noStrike" kern="1200" cap="none" spc="0" normalizeH="0" baseline="0" noProof="0" dirty="0">
                <a:ln>
                  <a:noFill/>
                </a:ln>
                <a:solidFill>
                  <a:srgbClr val="202020"/>
                </a:solidFill>
                <a:effectLst/>
                <a:uLnTx/>
                <a:uFillTx/>
                <a:latin typeface="Verdana" panose="020B0604030504040204" pitchFamily="34" charset="0"/>
                <a:ea typeface="微软雅黑" panose="020B0503020204020204" pitchFamily="34" charset="-122"/>
                <a:cs typeface="+mn-cs"/>
              </a:rPr>
              <a:t>2026</a:t>
            </a:r>
            <a:r>
              <a:rPr kumimoji="0" lang="zh-CN" altLang="en-US" sz="1200" b="0" i="1" u="none" strike="noStrike" kern="1200" cap="none" spc="0" normalizeH="0" baseline="0" noProof="0" dirty="0">
                <a:ln>
                  <a:noFill/>
                </a:ln>
                <a:solidFill>
                  <a:srgbClr val="202020"/>
                </a:solidFill>
                <a:effectLst/>
                <a:uLnTx/>
                <a:uFillTx/>
                <a:latin typeface="微软雅黑" panose="020B0503020204020204" pitchFamily="34" charset="-122"/>
                <a:ea typeface="微软雅黑" panose="020B0503020204020204" pitchFamily="34" charset="-122"/>
                <a:cs typeface="+mn-cs"/>
              </a:rPr>
              <a:t>年国家医保目录调整</a:t>
            </a:r>
            <a:r>
              <a:rPr kumimoji="0" lang="zh-CN" altLang="en-US" sz="1200" b="0" i="1" u="none" strike="noStrike" kern="1200" cap="none" spc="0" normalizeH="0" baseline="0" noProof="0" dirty="0">
                <a:ln>
                  <a:noFill/>
                </a:ln>
                <a:solidFill>
                  <a:srgbClr val="202020"/>
                </a:solidFill>
                <a:effectLst/>
                <a:uLnTx/>
                <a:uFillTx/>
                <a:latin typeface="Verdana" panose="020B0604030504040204" pitchFamily="34" charset="0"/>
                <a:ea typeface="微软雅黑" panose="020B0503020204020204" pitchFamily="34" charset="-122"/>
                <a:cs typeface="+mn-cs"/>
              </a:rPr>
              <a:t>”</a:t>
            </a:r>
            <a:r>
              <a:rPr kumimoji="0" lang="zh-CN" altLang="en-US" sz="1200" b="0" i="1" u="none" strike="noStrike" kern="1200" cap="none" spc="0" normalizeH="0" baseline="0" noProof="0" dirty="0">
                <a:ln>
                  <a:noFill/>
                </a:ln>
                <a:solidFill>
                  <a:srgbClr val="202020"/>
                </a:solidFill>
                <a:effectLst/>
                <a:uLnTx/>
                <a:uFillTx/>
                <a:latin typeface="微软雅黑" panose="020B0503020204020204" pitchFamily="34" charset="-122"/>
                <a:ea typeface="微软雅黑" panose="020B0503020204020204" pitchFamily="34" charset="-122"/>
                <a:cs typeface="+mn-cs"/>
              </a:rPr>
              <a:t>申报工作</a:t>
            </a:r>
            <a:endParaRPr kumimoji="0" lang="zh-CN" altLang="en-US" sz="1200" b="0" i="1"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4"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9" name="文字方塊 17"/>
          <p:cNvSpPr txBox="1"/>
          <p:nvPr/>
        </p:nvSpPr>
        <p:spPr>
          <a:xfrm>
            <a:off x="621982" y="2923540"/>
            <a:ext cx="10948035" cy="17543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TW"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icrosoft JhengHei" panose="020B0604030504040204" charset="-120"/>
                <a:sym typeface="Microsoft JhengHei" panose="020B0604030504040204" charset="-120"/>
              </a:rPr>
              <a:t>中国唯一</a:t>
            </a:r>
            <a:endParaRPr kumimoji="0" lang="en-US" altLang="zh-CN"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icrosoft JhengHei" panose="020B0604030504040204" charset="-120"/>
              <a:sym typeface="Microsoft JhengHei" panose="020B0604030504040204" charset="-12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icrosoft JhengHei" panose="020B0604030504040204" charset="-120"/>
                <a:sym typeface="Microsoft JhengHei" panose="020B0604030504040204" charset="-120"/>
              </a:rPr>
              <a:t>治疗</a:t>
            </a:r>
            <a:r>
              <a:rPr kumimoji="0" lang="zh-CN" altLang="en-US" sz="3600" b="1" i="0" u="none" strike="noStrike" kern="1200" cap="none" spc="0" normalizeH="0" baseline="0" noProof="0" dirty="0">
                <a:ln>
                  <a:noFill/>
                </a:ln>
                <a:solidFill>
                  <a:srgbClr val="C00000"/>
                </a:solidFill>
                <a:effectLst/>
                <a:uLnTx/>
                <a:uFillTx/>
                <a:latin typeface="Microsoft JhengHei" panose="020B0604030504040204" charset="-120"/>
                <a:ea typeface="Microsoft JhengHei" panose="020B0604030504040204" charset="-120"/>
                <a:cs typeface="Microsoft JhengHei" panose="020B0604030504040204" charset="-120"/>
                <a:sym typeface="Microsoft JhengHei" panose="020B0604030504040204" charset="-120"/>
              </a:rPr>
              <a:t>“</a:t>
            </a:r>
            <a:r>
              <a:rPr kumimoji="0" lang="zh-TW" altLang="en-US" sz="3600" b="1" i="0" u="none" strike="noStrike" kern="1200" cap="none" spc="0" normalizeH="0" baseline="0" noProof="0" dirty="0">
                <a:ln>
                  <a:noFill/>
                </a:ln>
                <a:solidFill>
                  <a:srgbClr val="C00000"/>
                </a:solidFill>
                <a:uLnTx/>
                <a:uFillTx/>
                <a:latin typeface="微软雅黑" panose="020B0503020204020204" pitchFamily="34" charset="-122"/>
                <a:ea typeface="微软雅黑" panose="020B0503020204020204" pitchFamily="34" charset="-122"/>
                <a:cs typeface="Microsoft JhengHei" panose="020B0604030504040204" charset="-120"/>
                <a:sym typeface="Microsoft JhengHei" panose="020B0604030504040204" charset="-120"/>
              </a:rPr>
              <a:t>糖尿病足部伤口溃疡</a:t>
            </a:r>
            <a:r>
              <a:rPr kumimoji="0" lang="zh-CN" altLang="en-US" sz="3600" b="1" i="0" u="none" strike="noStrike" kern="1200" cap="none" spc="0" normalizeH="0" baseline="0" noProof="0" dirty="0">
                <a:ln>
                  <a:noFill/>
                </a:ln>
                <a:solidFill>
                  <a:srgbClr val="C00000"/>
                </a:solidFill>
                <a:effectLst/>
                <a:uLnTx/>
                <a:uFillTx/>
                <a:latin typeface="Microsoft JhengHei" panose="020B0604030504040204" charset="-120"/>
                <a:ea typeface="Microsoft JhengHei" panose="020B0604030504040204" charset="-120"/>
                <a:cs typeface="Microsoft JhengHei" panose="020B0604030504040204" charset="-120"/>
                <a:sym typeface="Microsoft JhengHei" panose="020B0604030504040204" charset="-120"/>
              </a:rPr>
              <a:t>”</a:t>
            </a:r>
            <a:r>
              <a:rPr lang="en-US" altLang="zh-TW" sz="3600" b="1" dirty="0">
                <a:solidFill>
                  <a:srgbClr val="C00000"/>
                </a:solidFill>
                <a:latin typeface="微软雅黑" panose="020B0503020204020204" pitchFamily="34" charset="-122"/>
                <a:ea typeface="微软雅黑" panose="020B0503020204020204" pitchFamily="34" charset="-122"/>
                <a:sym typeface="Microsoft JhengHei" panose="020B0604030504040204" charset="-120"/>
              </a:rPr>
              <a:t>1.1</a:t>
            </a:r>
            <a:r>
              <a:rPr lang="zh-TW" altLang="en-US" sz="3600" b="1" dirty="0">
                <a:solidFill>
                  <a:srgbClr val="C00000"/>
                </a:solidFill>
                <a:latin typeface="微软雅黑" panose="020B0503020204020204" pitchFamily="34" charset="-122"/>
                <a:ea typeface="微软雅黑" panose="020B0503020204020204" pitchFamily="34" charset="-122"/>
                <a:sym typeface="Microsoft JhengHei" panose="020B0604030504040204" charset="-120"/>
              </a:rPr>
              <a:t>类</a:t>
            </a:r>
            <a:r>
              <a:rPr kumimoji="0" lang="zh-TW"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icrosoft JhengHei" panose="020B0604030504040204" charset="-120"/>
              </a:rPr>
              <a:t>专项新药</a:t>
            </a:r>
            <a:endParaRPr kumimoji="0" lang="en-US" altLang="zh-TW"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icrosoft JhengHei" panose="020B0604030504040204" charset="-120"/>
            </a:endParaRPr>
          </a:p>
        </p:txBody>
      </p:sp>
      <p:sp>
        <p:nvSpPr>
          <p:cNvPr id="13" name="PA-矩形 10"/>
          <p:cNvSpPr/>
          <p:nvPr>
            <p:custDataLst>
              <p:tags r:id="rId2"/>
            </p:custDataLst>
          </p:nvPr>
        </p:nvSpPr>
        <p:spPr>
          <a:xfrm>
            <a:off x="1568558" y="1618676"/>
            <a:ext cx="9087904" cy="1191993"/>
          </a:xfrm>
          <a:prstGeom prst="rect">
            <a:avLst/>
          </a:prstGeom>
        </p:spPr>
        <p:txBody>
          <a:bodyPr wrap="square">
            <a:spAutoFit/>
          </a:bodyPr>
          <a:lstStyle/>
          <a:p>
            <a:pPr marL="0" marR="0" lvl="0" indent="0" algn="ctr" defTabSz="914400" rtl="0" eaLnBrk="1" fontAlgn="auto" latinLnBrk="0" hangingPunct="1">
              <a:lnSpc>
                <a:spcPct val="150000"/>
              </a:lnSpc>
              <a:spcBef>
                <a:spcPts val="1200"/>
              </a:spcBef>
              <a:spcAft>
                <a:spcPts val="0"/>
              </a:spcAft>
              <a:buClrTx/>
              <a:buSzTx/>
              <a:buFontTx/>
              <a:buNone/>
              <a:defRPr/>
            </a:pPr>
            <a:r>
              <a:rPr kumimoji="0" lang="zh-CN" altLang="en-US" sz="5400" b="1" i="0" u="none" strike="noStrike" kern="120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香雷糖足膏（速必一</a:t>
            </a:r>
            <a:r>
              <a:rPr kumimoji="0" lang="en-US" altLang="zh-CN" sz="5400" b="1" i="0" u="none" strike="noStrike" kern="1200" cap="none" spc="2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5400" b="1" i="0" u="none" strike="noStrike" kern="120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5400" b="1" i="0" u="none" strike="noStrike" kern="120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bwMode="auto">
          <a:xfrm>
            <a:off x="4028767" y="5775354"/>
            <a:ext cx="413446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200" normalizeH="0" noProof="1">
                <a:ln>
                  <a:noFill/>
                </a:ln>
                <a:solidFill>
                  <a:prstClr val="black"/>
                </a:solidFill>
                <a:effectLst/>
                <a:uLnTx/>
                <a:uFillTx/>
                <a:latin typeface="微软雅黑" panose="020B0503020204020204" pitchFamily="34" charset="-122"/>
                <a:ea typeface="微软雅黑" panose="020B0503020204020204" pitchFamily="34" charset="-122"/>
                <a:cs typeface="+mn-cs"/>
              </a:rPr>
              <a:t>北京双鹤药业经营有限责任公司</a:t>
            </a:r>
            <a:endParaRPr kumimoji="0" lang="zh-CN" altLang="en-US" sz="2000" b="1" i="0" u="none" strike="noStrike" kern="1200" cap="none" spc="200" normalizeH="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20"/>
          <p:cNvSpPr txBox="1"/>
          <p:nvPr/>
        </p:nvSpPr>
        <p:spPr>
          <a:xfrm>
            <a:off x="579744" y="6642556"/>
            <a:ext cx="8750876" cy="215444"/>
          </a:xfrm>
          <a:prstGeom prst="rect">
            <a:avLst/>
          </a:prstGeom>
          <a:noFill/>
        </p:spPr>
        <p:txBody>
          <a:bodyPr wrap="square">
            <a:spAutoFit/>
          </a:bodyPr>
          <a:lstStyle/>
          <a:p>
            <a:pPr lvl="0">
              <a:defRPr/>
            </a:pPr>
            <a:r>
              <a:rPr kumimoji="0" lang="en-US" altLang="zh-TW" sz="800" b="0" i="0" u="none" strike="noStrike" kern="1200" cap="none" spc="0" normalizeH="0" baseline="3000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1</a:t>
            </a:r>
            <a:r>
              <a:rPr kumimoji="0" lang="zh-TW" altLang="en-US" sz="800" b="0" i="0" u="none" strike="noStrike" kern="1200" cap="none" spc="0" normalizeH="0" baseline="3000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TW" altLang="en-US"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依据</a:t>
            </a:r>
            <a:r>
              <a:rPr kumimoji="0" lang="en-US" altLang="zh-TW"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CDE</a:t>
            </a:r>
            <a:r>
              <a:rPr kumimoji="0" lang="zh-CN" altLang="en-US"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与美国</a:t>
            </a:r>
            <a:r>
              <a:rPr kumimoji="0" lang="en-US" altLang="zh-CN"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FDA</a:t>
            </a:r>
            <a:r>
              <a:rPr kumimoji="0" lang="zh-CN" altLang="en-US"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植物新药</a:t>
            </a:r>
            <a:r>
              <a:rPr lang="zh-TW" altLang="en-US" sz="800" dirty="0">
                <a:solidFill>
                  <a:schemeClr val="tx1">
                    <a:lumMod val="50000"/>
                    <a:lumOff val="50000"/>
                  </a:schemeClr>
                </a:solidFill>
                <a:latin typeface="微软雅黑" panose="020B0503020204020204" pitchFamily="34" charset="-122"/>
                <a:ea typeface="微软雅黑" panose="020B0503020204020204" pitchFamily="34" charset="-122"/>
              </a:rPr>
              <a:t>要求</a:t>
            </a:r>
            <a:r>
              <a:rPr kumimoji="0" lang="zh-CN" altLang="en-US" sz="800" b="0" i="0" u="none" strike="noStrike" kern="1200" cap="none" spc="0" normalizeH="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，本品执行批次全图谱成分分析 </a:t>
            </a:r>
            <a:r>
              <a:rPr lang="en-US" altLang="zh-CN" sz="800" baseline="300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800" baseline="30000" dirty="0">
                <a:solidFill>
                  <a:schemeClr val="tx1">
                    <a:lumMod val="50000"/>
                    <a:lumOff val="50000"/>
                  </a:schemeClr>
                </a:solidFill>
                <a:latin typeface="微软雅黑" panose="020B0503020204020204" pitchFamily="34" charset="-122"/>
                <a:ea typeface="微软雅黑" panose="020B0503020204020204" pitchFamily="34" charset="-122"/>
              </a:rPr>
              <a:t> </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Botanical Drug Development Guidance for Industry (2016)</a:t>
            </a:r>
            <a:r>
              <a:rPr kumimoji="0" lang="zh-CN" altLang="en-US" sz="8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https://www.fda.gov/media/93113/download</a:t>
            </a:r>
            <a:r>
              <a:rPr kumimoji="0" lang="zh-CN" altLang="en-US" sz="8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endParaRPr kumimoji="0" lang="en-US" altLang="zh-CN" sz="8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88234" y="1614614"/>
            <a:ext cx="11240377" cy="777457"/>
          </a:xfrm>
          <a:prstGeom prst="rect">
            <a:avLst/>
          </a:prstGeom>
        </p:spPr>
        <p:txBody>
          <a:bodyPr wrap="square">
            <a:spAutoFit/>
          </a:bodyPr>
          <a:lstStyle/>
          <a:p>
            <a:pPr marL="180975" indent="-180975" algn="just">
              <a:lnSpc>
                <a:spcPct val="130000"/>
              </a:lnSpc>
              <a:buClr>
                <a:schemeClr val="tx1"/>
              </a:buClr>
              <a:buFont typeface="Arial" panose="020B0604020202020204" pitchFamily="34" charset="0"/>
              <a:buChar char="•"/>
            </a:pPr>
            <a:r>
              <a:rPr lang="zh-TW" altLang="en-US" kern="100" dirty="0">
                <a:latin typeface="微软雅黑" panose="020B0503020204020204" pitchFamily="34" charset="-122"/>
                <a:ea typeface="微软雅黑" panose="020B0503020204020204" pitchFamily="34" charset="-122"/>
                <a:cs typeface="Arial" panose="020B0604020202020204" pitchFamily="34" charset="0"/>
              </a:rPr>
              <a:t>遵循</a:t>
            </a:r>
            <a:r>
              <a:rPr lang="en-US" altLang="zh-CN" b="1" kern="100" dirty="0">
                <a:latin typeface="微软雅黑" panose="020B0503020204020204" pitchFamily="34" charset="-122"/>
                <a:ea typeface="微软雅黑" panose="020B0503020204020204" pitchFamily="34" charset="-122"/>
                <a:cs typeface="Arial" panose="020B0604020202020204" pitchFamily="34" charset="0"/>
              </a:rPr>
              <a:t>《</a:t>
            </a:r>
            <a:r>
              <a:rPr lang="zh-CN" altLang="en-US" b="1" kern="100" dirty="0">
                <a:latin typeface="微软雅黑" panose="020B0503020204020204" pitchFamily="34" charset="-122"/>
                <a:ea typeface="微软雅黑" panose="020B0503020204020204" pitchFamily="34" charset="-122"/>
                <a:cs typeface="Arial" panose="020B0604020202020204" pitchFamily="34" charset="0"/>
              </a:rPr>
              <a:t>天然药物研究技术要求</a:t>
            </a:r>
            <a:r>
              <a:rPr lang="en-US" altLang="zh-CN" b="1" kern="100" dirty="0">
                <a:latin typeface="微软雅黑" panose="020B0503020204020204" pitchFamily="34" charset="-122"/>
                <a:ea typeface="微软雅黑" panose="020B0503020204020204" pitchFamily="34" charset="-122"/>
                <a:cs typeface="Arial" panose="020B0604020202020204" pitchFamily="34" charset="0"/>
              </a:rPr>
              <a:t>》</a:t>
            </a:r>
            <a:r>
              <a:rPr lang="zh-TW" altLang="en-US" b="1" kern="100" dirty="0">
                <a:latin typeface="微软雅黑" panose="020B0503020204020204" pitchFamily="34" charset="-122"/>
                <a:ea typeface="微软雅黑" panose="020B0503020204020204" pitchFamily="34" charset="-122"/>
                <a:cs typeface="Arial" panose="020B0604020202020204" pitchFamily="34" charset="0"/>
              </a:rPr>
              <a:t>，</a:t>
            </a:r>
            <a:r>
              <a:rPr lang="zh-TW" altLang="en-US" kern="100" dirty="0">
                <a:latin typeface="微软雅黑" panose="020B0503020204020204" pitchFamily="34" charset="-122"/>
                <a:ea typeface="微软雅黑" panose="020B0503020204020204" pitchFamily="34" charset="-122"/>
                <a:cs typeface="Arial" panose="020B0604020202020204" pitchFamily="34" charset="0"/>
              </a:rPr>
              <a:t>符合</a:t>
            </a:r>
            <a:r>
              <a:rPr lang="en-US" altLang="zh-TW"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GCP</a:t>
            </a:r>
            <a:r>
              <a:rPr lang="zh-TW" altLang="en-US"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en-US" altLang="zh-TW"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GMP</a:t>
            </a:r>
            <a:r>
              <a:rPr lang="zh-TW" altLang="en-US"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en-US" altLang="zh-TW"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GLP</a:t>
            </a:r>
            <a:r>
              <a:rPr lang="zh-TW" altLang="en-US"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en-US" altLang="zh-TW"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GAP</a:t>
            </a:r>
            <a:r>
              <a:rPr lang="zh-TW" altLang="en-US" kern="100" dirty="0">
                <a:latin typeface="微软雅黑" panose="020B0503020204020204" pitchFamily="34" charset="-122"/>
                <a:ea typeface="微软雅黑" panose="020B0503020204020204" pitchFamily="34" charset="-122"/>
                <a:cs typeface="Arial" panose="020B0604020202020204" pitchFamily="34" charset="0"/>
              </a:rPr>
              <a:t>品质要求</a:t>
            </a:r>
            <a:r>
              <a:rPr lang="zh-TW" altLang="en-US" b="1" kern="100"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rPr>
              <a:t>以</a:t>
            </a:r>
            <a:r>
              <a:rPr lang="zh-CN" altLang="en-US" b="1" dirty="0">
                <a:solidFill>
                  <a:srgbClr val="0070C0"/>
                </a:solidFill>
                <a:latin typeface="微软雅黑" panose="020B0503020204020204" pitchFamily="34" charset="-122"/>
                <a:ea typeface="微软雅黑" panose="020B0503020204020204" pitchFamily="34" charset="-122"/>
              </a:rPr>
              <a:t>现代医药理论</a:t>
            </a:r>
            <a:r>
              <a:rPr lang="zh-CN" altLang="en-US" dirty="0">
                <a:latin typeface="微软雅黑" panose="020B0503020204020204" pitchFamily="34" charset="-122"/>
                <a:ea typeface="微软雅黑" panose="020B0503020204020204" pitchFamily="34" charset="-122"/>
              </a:rPr>
              <a:t>指导临床试验方案设计与评价；</a:t>
            </a:r>
            <a:r>
              <a:rPr lang="zh-CN" altLang="en-US" b="1" dirty="0">
                <a:solidFill>
                  <a:srgbClr val="0070C0"/>
                </a:solidFill>
                <a:latin typeface="微软雅黑" panose="020B0503020204020204" pitchFamily="34" charset="-122"/>
                <a:ea typeface="微软雅黑" panose="020B0503020204020204" pitchFamily="34" charset="-122"/>
              </a:rPr>
              <a:t>活性成份</a:t>
            </a:r>
            <a:r>
              <a:rPr lang="zh-CN" altLang="en-US" dirty="0">
                <a:latin typeface="微软雅黑" panose="020B0503020204020204" pitchFamily="34" charset="-122"/>
                <a:ea typeface="微软雅黑" panose="020B0503020204020204" pitchFamily="34" charset="-122"/>
              </a:rPr>
              <a:t>确定有充分依据；</a:t>
            </a:r>
            <a:r>
              <a:rPr lang="zh-TW" altLang="en-US" b="1" dirty="0">
                <a:solidFill>
                  <a:srgbClr val="0070C0"/>
                </a:solidFill>
                <a:latin typeface="微软雅黑" panose="020B0503020204020204" pitchFamily="34" charset="-122"/>
                <a:ea typeface="微软雅黑" panose="020B0503020204020204" pitchFamily="34" charset="-122"/>
              </a:rPr>
              <a:t>高质量</a:t>
            </a:r>
            <a:r>
              <a:rPr lang="zh-CN" altLang="en-US" b="1" dirty="0">
                <a:solidFill>
                  <a:srgbClr val="0070C0"/>
                </a:solidFill>
                <a:latin typeface="微软雅黑" panose="020B0503020204020204" pitchFamily="34" charset="-122"/>
                <a:ea typeface="微软雅黑" panose="020B0503020204020204" pitchFamily="34" charset="-122"/>
              </a:rPr>
              <a:t>试验数据</a:t>
            </a:r>
            <a:r>
              <a:rPr lang="zh-CN" altLang="en-US" dirty="0">
                <a:latin typeface="微软雅黑" panose="020B0503020204020204" pitchFamily="34" charset="-122"/>
                <a:ea typeface="微软雅黑" panose="020B0503020204020204" pitchFamily="34" charset="-122"/>
              </a:rPr>
              <a:t>说明处方合理性、有效性及安全性；</a:t>
            </a:r>
            <a:endParaRPr lang="en-US" altLang="zh-CN"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1571051"/>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6" name="PA-矩形 10"/>
          <p:cNvSpPr/>
          <p:nvPr>
            <p:custDataLst>
              <p:tags r:id="rId1"/>
            </p:custDataLst>
          </p:nvPr>
        </p:nvSpPr>
        <p:spPr>
          <a:xfrm>
            <a:off x="149673" y="463468"/>
            <a:ext cx="12522531" cy="1126462"/>
          </a:xfrm>
          <a:prstGeom prst="rect">
            <a:avLst/>
          </a:prstGeom>
        </p:spPr>
        <p:txBody>
          <a:bodyPr wrap="square">
            <a:spAutoFit/>
          </a:bodyPr>
          <a:lstStyle/>
          <a:p>
            <a:pPr>
              <a:lnSpc>
                <a:spcPct val="120000"/>
              </a:lnSpc>
              <a:defRPr/>
            </a:pPr>
            <a:r>
              <a:rPr kumimoji="1" lang="zh-TW" altLang="en-US" sz="2800" b="1" dirty="0">
                <a:latin typeface="微软雅黑" panose="020B0503020204020204" pitchFamily="34" charset="-122"/>
                <a:ea typeface="微软雅黑" panose="020B0503020204020204" pitchFamily="34" charset="-122"/>
              </a:rPr>
              <a:t>首项遵循</a:t>
            </a:r>
            <a:r>
              <a:rPr kumimoji="1" lang="zh-CN" altLang="zh-TW" sz="2800" b="1" dirty="0">
                <a:solidFill>
                  <a:srgbClr val="0070C0"/>
                </a:solidFill>
                <a:latin typeface="微软雅黑" panose="020B0503020204020204" pitchFamily="34" charset="-122"/>
                <a:ea typeface="微软雅黑" panose="020B0503020204020204" pitchFamily="34" charset="-122"/>
              </a:rPr>
              <a:t>《</a:t>
            </a:r>
            <a:r>
              <a:rPr kumimoji="1" lang="zh-TW" altLang="en-US" sz="2800" b="1" dirty="0">
                <a:solidFill>
                  <a:srgbClr val="0070C0"/>
                </a:solidFill>
                <a:latin typeface="微软雅黑" panose="020B0503020204020204" pitchFamily="34" charset="-122"/>
                <a:ea typeface="微软雅黑" panose="020B0503020204020204" pitchFamily="34" charset="-122"/>
              </a:rPr>
              <a:t>天然药物研究技术要求</a:t>
            </a:r>
            <a:r>
              <a:rPr kumimoji="1" lang="zh-CN" altLang="zh-TW" sz="2800" b="1" dirty="0">
                <a:solidFill>
                  <a:srgbClr val="0070C0"/>
                </a:solidFill>
                <a:latin typeface="微软雅黑" panose="020B0503020204020204" pitchFamily="34" charset="-122"/>
                <a:ea typeface="微软雅黑" panose="020B0503020204020204" pitchFamily="34" charset="-122"/>
              </a:rPr>
              <a:t>》</a:t>
            </a:r>
            <a:r>
              <a:rPr kumimoji="1" lang="zh-TW" altLang="en-US" sz="2800" b="1" dirty="0">
                <a:latin typeface="微软雅黑" panose="020B0503020204020204" pitchFamily="34" charset="-122"/>
                <a:ea typeface="微软雅黑" panose="020B0503020204020204" pitchFamily="34" charset="-122"/>
              </a:rPr>
              <a:t>获</a:t>
            </a:r>
            <a:r>
              <a:rPr kumimoji="1" lang="zh-CN" altLang="en-US" sz="2800" b="1" dirty="0">
                <a:latin typeface="微软雅黑" panose="020B0503020204020204" pitchFamily="34" charset="-122"/>
                <a:ea typeface="微软雅黑" panose="020B0503020204020204" pitchFamily="34" charset="-122"/>
              </a:rPr>
              <a:t>批</a:t>
            </a:r>
            <a:r>
              <a:rPr kumimoji="1" lang="en-US" altLang="zh-TW" sz="2800" b="1" dirty="0">
                <a:latin typeface="微软雅黑" panose="020B0503020204020204" pitchFamily="34" charset="-122"/>
                <a:ea typeface="微软雅黑" panose="020B0503020204020204" pitchFamily="34" charset="-122"/>
              </a:rPr>
              <a:t>1.1</a:t>
            </a:r>
            <a:r>
              <a:rPr kumimoji="1" lang="zh-TW" altLang="en-US" sz="2800" b="1" dirty="0">
                <a:latin typeface="微软雅黑" panose="020B0503020204020204" pitchFamily="34" charset="-122"/>
                <a:ea typeface="微软雅黑" panose="020B0503020204020204" pitchFamily="34" charset="-122"/>
              </a:rPr>
              <a:t>类天然药物新药</a:t>
            </a:r>
            <a:endParaRPr kumimoji="1" lang="en-US" altLang="zh-TW" sz="2800" b="1" dirty="0">
              <a:latin typeface="微软雅黑" panose="020B0503020204020204" pitchFamily="34" charset="-122"/>
              <a:ea typeface="微软雅黑" panose="020B0503020204020204" pitchFamily="34" charset="-122"/>
            </a:endParaRPr>
          </a:p>
          <a:p>
            <a:pPr>
              <a:lnSpc>
                <a:spcPct val="120000"/>
              </a:lnSpc>
              <a:defRPr/>
            </a:pPr>
            <a:r>
              <a:rPr kumimoji="1" lang="zh-CN" altLang="en-US" sz="2800" b="1" dirty="0">
                <a:solidFill>
                  <a:srgbClr val="0070C0"/>
                </a:solidFill>
                <a:latin typeface="微软雅黑" panose="020B0503020204020204" pitchFamily="34" charset="-122"/>
                <a:ea typeface="微软雅黑" panose="020B0503020204020204" pitchFamily="34" charset="-122"/>
              </a:rPr>
              <a:t>现代医药理论</a:t>
            </a:r>
            <a:r>
              <a:rPr kumimoji="1" lang="zh-CN" altLang="en-US" sz="2800" b="1" dirty="0">
                <a:latin typeface="微软雅黑" panose="020B0503020204020204" pitchFamily="34" charset="-122"/>
                <a:ea typeface="微软雅黑" panose="020B0503020204020204" pitchFamily="34" charset="-122"/>
              </a:rPr>
              <a:t>指导开发，</a:t>
            </a:r>
            <a:r>
              <a:rPr kumimoji="1" lang="zh-CN" altLang="en-US" sz="2800" b="1" dirty="0">
                <a:solidFill>
                  <a:srgbClr val="0070C0"/>
                </a:solidFill>
                <a:latin typeface="微软雅黑" panose="020B0503020204020204" pitchFamily="34" charset="-122"/>
                <a:ea typeface="微软雅黑" panose="020B0503020204020204" pitchFamily="34" charset="-122"/>
              </a:rPr>
              <a:t>活性成分</a:t>
            </a:r>
            <a:r>
              <a:rPr kumimoji="1" lang="zh-CN" altLang="en-US" sz="2800" b="1" dirty="0">
                <a:latin typeface="微软雅黑" panose="020B0503020204020204" pitchFamily="34" charset="-122"/>
                <a:ea typeface="微软雅黑" panose="020B0503020204020204" pitchFamily="34" charset="-122"/>
              </a:rPr>
              <a:t>明确，</a:t>
            </a:r>
            <a:r>
              <a:rPr kumimoji="1" lang="zh-CN" altLang="en-US" sz="2800" b="1" dirty="0">
                <a:solidFill>
                  <a:srgbClr val="0070C0"/>
                </a:solidFill>
                <a:latin typeface="微软雅黑" panose="020B0503020204020204" pitchFamily="34" charset="-122"/>
                <a:ea typeface="微软雅黑" panose="020B0503020204020204" pitchFamily="34" charset="-122"/>
              </a:rPr>
              <a:t>临床证据</a:t>
            </a:r>
            <a:r>
              <a:rPr kumimoji="1" lang="zh-CN" altLang="en-US" sz="2800" b="1" dirty="0">
                <a:latin typeface="微软雅黑" panose="020B0503020204020204" pitchFamily="34" charset="-122"/>
                <a:ea typeface="微软雅黑" panose="020B0503020204020204" pitchFamily="34" charset="-122"/>
              </a:rPr>
              <a:t>充分</a:t>
            </a:r>
            <a:endParaRPr kumimoji="1" lang="en-US" altLang="zh-CN" sz="2800" b="1" dirty="0">
              <a:latin typeface="微软雅黑" panose="020B0503020204020204" pitchFamily="34" charset="-122"/>
              <a:ea typeface="微软雅黑" panose="020B0503020204020204" pitchFamily="34" charset="-122"/>
            </a:endParaRPr>
          </a:p>
        </p:txBody>
      </p:sp>
      <p:sp>
        <p:nvSpPr>
          <p:cNvPr id="7"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9535C8-D4E6-4808-AC75-4FC803EFA159}" type="slidenum">
              <a:rPr kumimoji="1" lang="zh-TW" altLang="en-US" smtClean="0"/>
            </a:fld>
            <a:endParaRPr kumimoji="1" lang="zh-TW" altLang="en-US" dirty="0"/>
          </a:p>
        </p:txBody>
      </p:sp>
      <p:sp>
        <p:nvSpPr>
          <p:cNvPr id="3" name="矩形 2"/>
          <p:cNvSpPr/>
          <p:nvPr/>
        </p:nvSpPr>
        <p:spPr>
          <a:xfrm>
            <a:off x="0" y="0"/>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noProof="1">
                <a:solidFill>
                  <a:schemeClr val="accent2">
                    <a:lumMod val="75000"/>
                  </a:schemeClr>
                </a:solidFill>
                <a:latin typeface="微软雅黑" panose="020B0503020204020204" pitchFamily="34" charset="-122"/>
                <a:ea typeface="微软雅黑" panose="020B0503020204020204" pitchFamily="34" charset="-122"/>
              </a:rPr>
              <a:t>创新性</a:t>
            </a:r>
            <a:endParaRPr lang="zh-CN" altLang="en-US" b="1"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9" name="椭圆 3"/>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noProof="1">
                <a:solidFill>
                  <a:schemeClr val="accent2">
                    <a:lumMod val="75000"/>
                  </a:schemeClr>
                </a:solidFill>
                <a:latin typeface="微软雅黑" panose="020B0503020204020204" pitchFamily="34" charset="-122"/>
              </a:rPr>
              <a:t>4</a:t>
            </a:r>
            <a:endParaRPr lang="en-US" altLang="zh-CN" sz="2000" b="1" noProof="1">
              <a:solidFill>
                <a:schemeClr val="accent2">
                  <a:lumMod val="75000"/>
                </a:schemeClr>
              </a:solidFill>
              <a:latin typeface="微软雅黑" panose="020B0503020204020204" pitchFamily="34" charset="-122"/>
            </a:endParaRPr>
          </a:p>
        </p:txBody>
      </p:sp>
      <p:cxnSp>
        <p:nvCxnSpPr>
          <p:cNvPr id="10" name="直線接點 9"/>
          <p:cNvCxnSpPr/>
          <p:nvPr/>
        </p:nvCxnSpPr>
        <p:spPr>
          <a:xfrm flipH="1" flipV="1">
            <a:off x="13368130" y="3299791"/>
            <a:ext cx="31" cy="4041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a:graphicFrameLocks noGrp="1"/>
          </p:cNvGraphicFramePr>
          <p:nvPr>
            <p:custDataLst>
              <p:tags r:id="rId2"/>
            </p:custDataLst>
          </p:nvPr>
        </p:nvGraphicFramePr>
        <p:xfrm>
          <a:off x="536424" y="2490730"/>
          <a:ext cx="10864865" cy="4053167"/>
        </p:xfrm>
        <a:graphic>
          <a:graphicData uri="http://schemas.openxmlformats.org/drawingml/2006/table">
            <a:tbl>
              <a:tblPr/>
              <a:tblGrid>
                <a:gridCol w="1762360"/>
                <a:gridCol w="1848887"/>
                <a:gridCol w="2630183"/>
                <a:gridCol w="730943"/>
                <a:gridCol w="2131183"/>
                <a:gridCol w="1761309"/>
              </a:tblGrid>
              <a:tr h="30444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国际规范</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创新性</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专利名称</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国家</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专利号</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类型</a:t>
                      </a:r>
                      <a:endParaRPr lang="zh-TW" altLang="en-US"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04443">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TW" altLang="en-US" sz="1200" b="1"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kern="1200" dirty="0">
                          <a:solidFill>
                            <a:schemeClr val="tx1"/>
                          </a:solidFill>
                          <a:latin typeface="微软雅黑" panose="020B0503020204020204" pitchFamily="34" charset="-122"/>
                          <a:ea typeface="微软雅黑" panose="020B0503020204020204" pitchFamily="34" charset="-122"/>
                          <a:cs typeface="+mn-cs"/>
                        </a:rPr>
                        <a:t>现代医药理论</a:t>
                      </a:r>
                      <a:endParaRPr lang="en-US" altLang="zh-CN" sz="1500" b="1"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0" kern="1200" dirty="0">
                          <a:solidFill>
                            <a:schemeClr val="tx1"/>
                          </a:solidFill>
                          <a:latin typeface="微软雅黑" panose="020B0503020204020204" pitchFamily="34" charset="-122"/>
                          <a:ea typeface="微软雅黑" panose="020B0503020204020204" pitchFamily="34" charset="-122"/>
                          <a:cs typeface="+mn-cs"/>
                        </a:rPr>
                        <a:t>临床疗效显著</a:t>
                      </a:r>
                      <a:endParaRPr lang="zh-TW" altLang="en-US" sz="15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0" kern="1200" dirty="0">
                          <a:solidFill>
                            <a:schemeClr val="tx1"/>
                          </a:solidFill>
                          <a:latin typeface="微软雅黑" panose="020B0503020204020204" pitchFamily="34" charset="-122"/>
                          <a:ea typeface="微软雅黑" panose="020B0503020204020204" pitchFamily="34" charset="-122"/>
                          <a:cs typeface="+mn-cs"/>
                        </a:rPr>
                        <a:t>促进伤口愈合的局部配方</a:t>
                      </a:r>
                      <a:endParaRPr lang="zh-TW" altLang="en-US" sz="15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中国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申请中</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制剂专利</a:t>
                      </a:r>
                      <a:endPar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04443">
                <a:tc vMerge="1">
                  <a:tcPr/>
                </a:tc>
                <a:tc vMerge="1">
                  <a:tcPr/>
                </a:tc>
                <a:tc vMerge="1">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中国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申请中</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制剂专利</a:t>
                      </a:r>
                      <a:endPar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04443">
                <a:tc vMerge="1">
                  <a:tcPr/>
                </a:tc>
                <a:tc vMerge="1">
                  <a:tcPr/>
                </a:tc>
                <a:tc vMerge="1">
                  <a:tcPr>
                    <a:lnT w="12700" cap="flat" cmpd="sng" algn="ctr">
                      <a:solidFill>
                        <a:sysClr val="windowText" lastClr="000000"/>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美国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US 10,758,584 B2</a:t>
                      </a:r>
                      <a:endPar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1" dirty="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制剂专利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sym typeface="+mn-ea"/>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45830">
                <a:tc vMerge="1">
                  <a:tcPr/>
                </a:tc>
                <a:tc vMerge="1">
                  <a:tcPr/>
                </a:tc>
                <a:tc vMerge="1">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欧洲</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EP 3484457 B1</a:t>
                      </a:r>
                      <a:endPar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1" dirty="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制剂专利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sym typeface="+mn-ea"/>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04443">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TW" sz="1200" b="1" kern="1200" dirty="0">
                        <a:solidFill>
                          <a:srgbClr val="0070C0"/>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0" kern="1200" dirty="0">
                          <a:solidFill>
                            <a:schemeClr val="tx1"/>
                          </a:solidFill>
                          <a:latin typeface="微软雅黑" panose="020B0503020204020204" pitchFamily="34" charset="-122"/>
                          <a:ea typeface="微软雅黑" panose="020B0503020204020204" pitchFamily="34" charset="-122"/>
                          <a:cs typeface="+mn-cs"/>
                        </a:rPr>
                        <a:t>以活化分划</a:t>
                      </a:r>
                      <a:endParaRPr lang="en-US" altLang="zh-TW" sz="1500" b="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0" kern="1200" dirty="0">
                          <a:solidFill>
                            <a:schemeClr val="tx1"/>
                          </a:solidFill>
                          <a:latin typeface="微软雅黑" panose="020B0503020204020204" pitchFamily="34" charset="-122"/>
                          <a:ea typeface="微软雅黑" panose="020B0503020204020204" pitchFamily="34" charset="-122"/>
                          <a:cs typeface="+mn-cs"/>
                        </a:rPr>
                        <a:t>控管</a:t>
                      </a:r>
                      <a:r>
                        <a:rPr lang="zh-TW" altLang="en-US" sz="1500" b="1" kern="1200" dirty="0">
                          <a:solidFill>
                            <a:schemeClr val="tx1"/>
                          </a:solidFill>
                          <a:latin typeface="微软雅黑" panose="020B0503020204020204" pitchFamily="34" charset="-122"/>
                          <a:ea typeface="微软雅黑" panose="020B0503020204020204" pitchFamily="34" charset="-122"/>
                          <a:cs typeface="+mn-cs"/>
                        </a:rPr>
                        <a:t>工艺一致性</a:t>
                      </a:r>
                      <a:endParaRPr lang="en-US" altLang="zh-TW" sz="1500" b="1"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kern="1200" dirty="0">
                          <a:solidFill>
                            <a:schemeClr val="tx1"/>
                          </a:solidFill>
                          <a:latin typeface="微软雅黑" panose="020B0503020204020204" pitchFamily="34" charset="-122"/>
                          <a:ea typeface="微软雅黑" panose="020B0503020204020204" pitchFamily="34" charset="-122"/>
                          <a:cs typeface="+mn-cs"/>
                        </a:rPr>
                        <a:t>用于制备到手香提取物的方法</a:t>
                      </a:r>
                      <a:endParaRPr lang="zh-CN" altLang="en-US" sz="15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中国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申请中</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方法专利</a:t>
                      </a:r>
                      <a:endPar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04443">
                <a:tc vMerge="1">
                  <a:tcPr/>
                </a:tc>
                <a:tc vMerge="1">
                  <a:tcPr/>
                </a:tc>
                <a:tc vMerge="1">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美国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US </a:t>
                      </a:r>
                      <a:r>
                        <a:rPr lang="en-US" altLang="zh-TW"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11,826,395</a:t>
                      </a: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 B2</a:t>
                      </a:r>
                      <a:endPar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1" dirty="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方法专利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sym typeface="+mn-ea"/>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04443">
                <a:tc vMerge="1">
                  <a:tcPr/>
                </a:tc>
                <a:tc vMerge="1">
                  <a:tcPr/>
                </a:tc>
                <a:tc vMerge="1">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美国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TW"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US 12,397,032 B2</a:t>
                      </a:r>
                      <a:endParaRPr lang="en-US" altLang="zh-TW"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方法专利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1482">
                <a:tc vMerge="1">
                  <a:tcPr/>
                </a:tc>
                <a:tc vMerge="1">
                  <a:tcPr/>
                </a:tc>
                <a:tc vMerge="1">
                  <a:tcPr marL="4575" marR="4575" marT="4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欧洲</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申请中</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1500" b="0" dirty="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方法专利</a:t>
                      </a:r>
                      <a:endParaRPr lang="zh-CN" altLang="zh-TW"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sym typeface="+mn-ea"/>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2377">
                <a:tc rowSpan="2">
                  <a:txBody>
                    <a:bodyPr/>
                    <a:lstStyle/>
                    <a:p>
                      <a:pPr algn="ctr" fontAlgn="ctr"/>
                      <a:endParaRPr lang="en-US" altLang="zh-TW" sz="1200" b="1" kern="1200" dirty="0">
                        <a:solidFill>
                          <a:srgbClr val="0070C0"/>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zh-TW" altLang="en-US" sz="1500" b="0" kern="1200" dirty="0">
                          <a:solidFill>
                            <a:schemeClr val="tx1"/>
                          </a:solidFill>
                          <a:latin typeface="微软雅黑" panose="020B0503020204020204" pitchFamily="34" charset="-122"/>
                          <a:ea typeface="微软雅黑" panose="020B0503020204020204" pitchFamily="34" charset="-122"/>
                          <a:cs typeface="+mn-cs"/>
                        </a:rPr>
                        <a:t>活性成分与</a:t>
                      </a:r>
                      <a:endParaRPr lang="en-US" altLang="zh-TW" sz="1500" b="0"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zh-TW" altLang="en-US" sz="1500" b="0" kern="1200" dirty="0">
                          <a:solidFill>
                            <a:schemeClr val="tx1"/>
                          </a:solidFill>
                          <a:latin typeface="微软雅黑" panose="020B0503020204020204" pitchFamily="34" charset="-122"/>
                          <a:ea typeface="微软雅黑" panose="020B0503020204020204" pitchFamily="34" charset="-122"/>
                          <a:cs typeface="+mn-cs"/>
                        </a:rPr>
                        <a:t>处方</a:t>
                      </a:r>
                      <a:r>
                        <a:rPr lang="zh-TW" altLang="en-US" sz="1500" b="1" kern="1200" dirty="0">
                          <a:solidFill>
                            <a:schemeClr val="tx1"/>
                          </a:solidFill>
                          <a:latin typeface="微软雅黑" panose="020B0503020204020204" pitchFamily="34" charset="-122"/>
                          <a:ea typeface="微软雅黑" panose="020B0503020204020204" pitchFamily="34" charset="-122"/>
                          <a:cs typeface="+mn-cs"/>
                        </a:rPr>
                        <a:t>合理性明确</a:t>
                      </a:r>
                      <a:endParaRPr lang="en-US" altLang="zh-TW" sz="1500" b="1"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500" b="0" kern="1200" dirty="0">
                          <a:solidFill>
                            <a:schemeClr val="tx1"/>
                          </a:solidFill>
                          <a:latin typeface="微软雅黑" panose="020B0503020204020204" pitchFamily="34" charset="-122"/>
                          <a:ea typeface="微软雅黑" panose="020B0503020204020204" pitchFamily="34" charset="-122"/>
                          <a:cs typeface="+mn-cs"/>
                        </a:rPr>
                        <a:t>类黄酮化合物在制备伤口愈合组合物的用途</a:t>
                      </a:r>
                      <a:endParaRPr lang="zh-TW" altLang="en-US" sz="15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中国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ZL 2014 8 0081762.7</a:t>
                      </a:r>
                      <a:endPar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用途专利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2377">
                <a:tc vMerge="1">
                  <a:tcPr/>
                </a:tc>
                <a:tc vMerge="1">
                  <a:tcPr/>
                </a:tc>
                <a:tc vMerge="1">
                  <a:tcPr marL="4575" marR="4575" marT="4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rPr>
                        <a:t>美国</a:t>
                      </a:r>
                      <a:endParaRPr lang="zh-TW" altLang="en-US" sz="1500" b="0"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rPr>
                        <a:t>US 10,376,488 B2</a:t>
                      </a:r>
                      <a:endParaRPr lang="en-US" sz="1500" b="1" kern="1200" dirty="0">
                        <a:solidFill>
                          <a:schemeClr val="accent1"/>
                        </a:solidFill>
                        <a:highlight>
                          <a:srgbClr val="000000">
                            <a:alpha val="0"/>
                          </a:srgbClr>
                        </a:highlight>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TW" sz="1500" b="1" dirty="0">
                          <a:solidFill>
                            <a:schemeClr val="tx1"/>
                          </a:solidFill>
                          <a:highlight>
                            <a:srgbClr val="000000">
                              <a:alpha val="0"/>
                            </a:srgbClr>
                          </a:highlight>
                          <a:latin typeface="微软雅黑" panose="020B0503020204020204" pitchFamily="34" charset="-122"/>
                          <a:ea typeface="微软雅黑" panose="020B0503020204020204" pitchFamily="34" charset="-122"/>
                          <a:sym typeface="+mn-ea"/>
                        </a:rPr>
                        <a:t>用途专利</a:t>
                      </a:r>
                      <a:endParaRPr lang="zh-CN" altLang="zh-TW" sz="1500" b="1" kern="12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mn-cs"/>
                        <a:sym typeface="+mn-ea"/>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4" name="橢圓 3"/>
          <p:cNvSpPr/>
          <p:nvPr/>
        </p:nvSpPr>
        <p:spPr>
          <a:xfrm>
            <a:off x="748780" y="3078813"/>
            <a:ext cx="1287077" cy="5969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b="1" dirty="0"/>
              <a:t>GCP</a:t>
            </a:r>
            <a:endParaRPr kumimoji="1" lang="zh-TW" altLang="en-US" b="1" dirty="0"/>
          </a:p>
        </p:txBody>
      </p:sp>
      <p:sp>
        <p:nvSpPr>
          <p:cNvPr id="12" name="橢圓 11"/>
          <p:cNvSpPr/>
          <p:nvPr/>
        </p:nvSpPr>
        <p:spPr>
          <a:xfrm>
            <a:off x="748779" y="5261026"/>
            <a:ext cx="1287077" cy="5969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b="1" dirty="0"/>
              <a:t>GLP</a:t>
            </a:r>
            <a:endParaRPr kumimoji="1" lang="zh-TW" altLang="en-US" b="1" dirty="0"/>
          </a:p>
        </p:txBody>
      </p:sp>
      <p:sp>
        <p:nvSpPr>
          <p:cNvPr id="13" name="橢圓 12"/>
          <p:cNvSpPr/>
          <p:nvPr/>
        </p:nvSpPr>
        <p:spPr>
          <a:xfrm>
            <a:off x="748780" y="4263796"/>
            <a:ext cx="1287077" cy="5969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b="1" dirty="0"/>
              <a:t>GMP</a:t>
            </a:r>
            <a:endParaRPr kumimoji="1" lang="zh-TW" altLang="en-US" b="1" dirty="0"/>
          </a:p>
        </p:txBody>
      </p:sp>
      <p:sp>
        <p:nvSpPr>
          <p:cNvPr id="14" name="橢圓 13"/>
          <p:cNvSpPr/>
          <p:nvPr/>
        </p:nvSpPr>
        <p:spPr>
          <a:xfrm>
            <a:off x="748778" y="5895908"/>
            <a:ext cx="1287077" cy="5969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b="1" dirty="0"/>
              <a:t>GAP</a:t>
            </a:r>
            <a:endParaRPr kumimoji="1" lang="zh-TW"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0"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1" name="矩形 30"/>
          <p:cNvSpPr/>
          <p:nvPr/>
        </p:nvSpPr>
        <p:spPr>
          <a:xfrm>
            <a:off x="0" y="0"/>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rPr>
              <a:t>公平性</a:t>
            </a:r>
            <a:endPar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椭圆 2"/>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rPr>
              <a:t>5</a:t>
            </a:r>
            <a:endPar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endParaRPr>
          </a:p>
        </p:txBody>
      </p:sp>
      <p:sp>
        <p:nvSpPr>
          <p:cNvPr id="5" name="矩形 4"/>
          <p:cNvSpPr/>
          <p:nvPr/>
        </p:nvSpPr>
        <p:spPr>
          <a:xfrm>
            <a:off x="155573" y="459649"/>
            <a:ext cx="11359515" cy="109792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
                <a:srgbClr val="FF0000"/>
              </a:buClr>
              <a:buSzPct val="66000"/>
              <a:buFontTx/>
              <a:buNone/>
              <a:defRPr/>
            </a:pP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弥补</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目录</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空白，</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减轻长期负担，</a:t>
            </a: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符合“保基本”原则</a:t>
            </a:r>
            <a:endParaRPr kumimoji="0" lang="en-US" altLang="zh-TW"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20000"/>
              </a:lnSpc>
              <a:spcBef>
                <a:spcPts val="0"/>
              </a:spcBef>
              <a:spcAft>
                <a:spcPts val="0"/>
              </a:spcAft>
              <a:buClr>
                <a:srgbClr val="FF0000"/>
              </a:buClr>
              <a:buSzPct val="66000"/>
              <a:buFontTx/>
              <a:buNone/>
              <a:defRPr/>
            </a:pPr>
            <a:r>
              <a:rPr kumimoji="1" lang="zh-TW"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惠</a:t>
            </a: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及广大人群，临床管理方便</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4"/>
            </p:custDataLst>
          </p:nvPr>
        </p:nvSpPr>
        <p:spPr>
          <a:xfrm>
            <a:off x="280323" y="1691208"/>
            <a:ext cx="5704243" cy="545493"/>
          </a:xfrm>
          <a:prstGeom prst="rect">
            <a:avLst/>
          </a:prstGeom>
          <a:solidFill>
            <a:schemeClr val="accent4">
              <a:lumMod val="20000"/>
              <a:lumOff val="80000"/>
            </a:schemeClr>
          </a:solidFill>
          <a:ln w="28575">
            <a:noFill/>
          </a:ln>
        </p:spPr>
        <p:style>
          <a:lnRef idx="0">
            <a:srgbClr val="FFFFFF"/>
          </a:lnRef>
          <a:fillRef idx="3">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针对性治疗，弥补目录</a:t>
            </a:r>
            <a:r>
              <a:rPr kumimoji="0" lang="zh-TW"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空白</a:t>
            </a:r>
            <a:endPar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 name="矩形 14"/>
          <p:cNvSpPr/>
          <p:nvPr>
            <p:custDataLst>
              <p:tags r:id="rId5"/>
            </p:custDataLst>
          </p:nvPr>
        </p:nvSpPr>
        <p:spPr>
          <a:xfrm>
            <a:off x="6269212" y="1691209"/>
            <a:ext cx="5616000" cy="547200"/>
          </a:xfrm>
          <a:prstGeom prst="rect">
            <a:avLst/>
          </a:prstGeom>
          <a:solidFill>
            <a:schemeClr val="accent4">
              <a:lumMod val="20000"/>
              <a:lumOff val="80000"/>
            </a:schemeClr>
          </a:solidFill>
          <a:ln w="28575">
            <a:noFill/>
          </a:ln>
        </p:spPr>
        <p:style>
          <a:lnRef idx="0">
            <a:srgbClr val="FFFFFF"/>
          </a:lnRef>
          <a:fillRef idx="3">
            <a:schemeClr val="accent1"/>
          </a:fillRef>
          <a:effectRef idx="0">
            <a:srgbClr val="FFFFFF"/>
          </a:effectRef>
          <a:fontRef idx="minor">
            <a:schemeClr val="lt1"/>
          </a:fontRef>
        </p:style>
        <p:txBody>
          <a:bodyPr anchor="ctr">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极大减轻长期负担，符合“保基本”原则</a:t>
            </a:r>
            <a:endPar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5"/>
          <p:cNvSpPr/>
          <p:nvPr>
            <p:custDataLst>
              <p:tags r:id="rId6"/>
            </p:custDataLst>
          </p:nvPr>
        </p:nvSpPr>
        <p:spPr>
          <a:xfrm>
            <a:off x="235085" y="3950611"/>
            <a:ext cx="5749479" cy="547200"/>
          </a:xfrm>
          <a:prstGeom prst="rect">
            <a:avLst/>
          </a:prstGeom>
          <a:solidFill>
            <a:schemeClr val="accent4">
              <a:lumMod val="20000"/>
              <a:lumOff val="80000"/>
            </a:schemeClr>
          </a:solidFill>
          <a:ln w="28575">
            <a:noFill/>
          </a:ln>
        </p:spPr>
        <p:style>
          <a:lnRef idx="0">
            <a:srgbClr val="FFFFFF"/>
          </a:lnRef>
          <a:fillRef idx="3">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惠及广大人群，帮助保障公共健康</a:t>
            </a:r>
            <a:endParaRPr kumimoji="0" lang="zh-CN" altLang="zh-TW" sz="2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矩形 10"/>
          <p:cNvSpPr/>
          <p:nvPr>
            <p:custDataLst>
              <p:tags r:id="rId7"/>
            </p:custDataLst>
          </p:nvPr>
        </p:nvSpPr>
        <p:spPr>
          <a:xfrm>
            <a:off x="6269209" y="3950609"/>
            <a:ext cx="5632200" cy="545491"/>
          </a:xfrm>
          <a:prstGeom prst="rect">
            <a:avLst/>
          </a:prstGeom>
          <a:solidFill>
            <a:schemeClr val="accent4">
              <a:lumMod val="20000"/>
              <a:lumOff val="80000"/>
            </a:schemeClr>
          </a:solidFill>
          <a:ln w="28575">
            <a:noFill/>
          </a:ln>
        </p:spPr>
        <p:style>
          <a:lnRef idx="0">
            <a:srgbClr val="FFFFFF"/>
          </a:lnRef>
          <a:fillRef idx="3">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临床管理</a:t>
            </a:r>
            <a:r>
              <a:rPr kumimoji="0"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方便</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6633" name="文本框 23"/>
          <p:cNvSpPr txBox="1">
            <a:spLocks noChangeArrowheads="1"/>
          </p:cNvSpPr>
          <p:nvPr>
            <p:custDataLst>
              <p:tags r:id="rId8"/>
            </p:custDataLst>
          </p:nvPr>
        </p:nvSpPr>
        <p:spPr bwMode="auto">
          <a:xfrm>
            <a:off x="280321" y="2236701"/>
            <a:ext cx="5704243" cy="1713909"/>
          </a:xfrm>
          <a:prstGeom prst="rect">
            <a:avLst/>
          </a:prstGeom>
          <a:noFill/>
          <a:ln w="12700">
            <a:solidFill>
              <a:srgbClr val="1B7560"/>
            </a:solidFill>
            <a:round/>
          </a:ln>
          <a:extLst>
            <a:ext uri="{909E8E84-426E-40DD-AFC4-6F175D3DCCD1}">
              <a14:hiddenFill xmlns:a14="http://schemas.microsoft.com/office/drawing/2010/main">
                <a:solidFill>
                  <a:srgbClr val="FFFFFF"/>
                </a:solidFill>
              </a14:hiddenFill>
            </a:ext>
          </a:extLst>
        </p:spPr>
        <p:txBody>
          <a:bodyPr anchor="ctr"/>
          <a:lstStyle>
            <a:lvl1pPr marL="285750" indent="-28575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179705" marR="0" lvl="0" indent="-179705" algn="l" defTabSz="914400" rtl="0" eaLnBrk="1" fontAlgn="auto" latinLnBrk="0" hangingPunct="1">
              <a:lnSpc>
                <a:spcPct val="150000"/>
              </a:lnSpc>
              <a:spcBef>
                <a:spcPts val="0"/>
              </a:spcBef>
              <a:spcAft>
                <a:spcPts val="0"/>
              </a:spcAft>
              <a:buClr>
                <a:srgbClr val="1B7560"/>
              </a:buClr>
              <a:buSzTx/>
              <a:buFont typeface="Arial" panose="020B0604020202020204" pitchFamily="34" charset="0"/>
              <a:buChar char="•"/>
              <a:defRPr/>
            </a:pPr>
            <a:r>
              <a:rPr kumimoji="0" lang="zh-CN" altLang="zh-TW"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目录内</a:t>
            </a:r>
            <a:r>
              <a:rPr kumimoji="0" lang="zh-TW"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缺乏</a:t>
            </a:r>
            <a:r>
              <a:rPr kumimoji="0" lang="zh-CN" altLang="zh-TW"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治疗</a:t>
            </a:r>
            <a:r>
              <a:rPr kumimoji="0" lang="en-US" altLang="zh-TW"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DFU</a:t>
            </a:r>
            <a:r>
              <a:rPr kumimoji="0" lang="zh-CN" altLang="zh-TW"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药物</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现有外用敷料或传统制剂</a:t>
            </a:r>
            <a:r>
              <a:rPr kumimoji="0" lang="en-US" altLang="zh-TW"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水剂等</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lang="zh-TW" altLang="en-US" sz="1600" b="1" dirty="0">
                <a:solidFill>
                  <a:prstClr val="black"/>
                </a:solidFill>
                <a:latin typeface="微软雅黑" panose="020B0503020204020204" pitchFamily="34" charset="-122"/>
                <a:sym typeface="+mn-ea"/>
              </a:rPr>
              <a:t>均</a:t>
            </a:r>
            <a:r>
              <a:rPr kumimoji="0" lang="zh-TW"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非对症下药</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效用极为有限</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经常贻误治疗而致截肢</a:t>
            </a:r>
            <a:endParaRPr kumimoji="0" lang="en-US" altLang="zh-TW"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179705" indent="-179705">
              <a:lnSpc>
                <a:spcPct val="150000"/>
              </a:lnSpc>
              <a:buClr>
                <a:srgbClr val="1B7560"/>
              </a:buClr>
              <a:buFont typeface="Arial" panose="020B0604020202020204" pitchFamily="34" charset="0"/>
              <a:buChar char="•"/>
              <a:defRPr/>
            </a:pPr>
            <a:r>
              <a:rPr lang="zh-TW" altLang="en-US" sz="1600" dirty="0">
                <a:solidFill>
                  <a:prstClr val="black"/>
                </a:solidFill>
                <a:latin typeface="微软雅黑" panose="020B0503020204020204" pitchFamily="34" charset="-122"/>
                <a:sym typeface="+mn-ea"/>
              </a:rPr>
              <a:t>本品</a:t>
            </a:r>
            <a:r>
              <a:rPr lang="zh-CN" altLang="en-US" sz="1600" dirty="0">
                <a:solidFill>
                  <a:prstClr val="black"/>
                </a:solidFill>
                <a:latin typeface="微软雅黑" panose="020B0503020204020204" pitchFamily="34" charset="-122"/>
                <a:sym typeface="+mn-ea"/>
              </a:rPr>
              <a:t>为靶向病因的</a:t>
            </a:r>
            <a:r>
              <a:rPr lang="zh-CN" altLang="en-US" sz="1600" b="1" dirty="0">
                <a:solidFill>
                  <a:prstClr val="black"/>
                </a:solidFill>
                <a:latin typeface="微软雅黑" panose="020B0503020204020204" pitchFamily="34" charset="-122"/>
                <a:sym typeface="+mn-ea"/>
              </a:rPr>
              <a:t>针对性用药</a:t>
            </a:r>
            <a:r>
              <a:rPr lang="zh-CN" altLang="en-US" sz="1600" dirty="0">
                <a:solidFill>
                  <a:prstClr val="black"/>
                </a:solidFill>
                <a:latin typeface="微软雅黑" panose="020B0503020204020204" pitchFamily="34" charset="-122"/>
                <a:sym typeface="+mn-ea"/>
              </a:rPr>
              <a:t>，</a:t>
            </a:r>
            <a:r>
              <a:rPr lang="zh-TW" altLang="zh-TW" sz="1600" dirty="0">
                <a:solidFill>
                  <a:prstClr val="black"/>
                </a:solidFill>
              </a:rPr>
              <a:t>能够</a:t>
            </a:r>
            <a:r>
              <a:rPr lang="zh-TW" altLang="zh-TW" sz="1600" b="1" dirty="0">
                <a:solidFill>
                  <a:srgbClr val="0070C0"/>
                </a:solidFill>
              </a:rPr>
              <a:t>填补临床空白</a:t>
            </a:r>
            <a:r>
              <a:rPr lang="zh-TW" altLang="zh-TW" sz="1600" dirty="0">
                <a:solidFill>
                  <a:prstClr val="black"/>
                </a:solidFill>
              </a:rPr>
              <a:t>、有效</a:t>
            </a:r>
            <a:r>
              <a:rPr lang="zh-TW" altLang="zh-TW" sz="1600" b="1" dirty="0">
                <a:solidFill>
                  <a:prstClr val="black"/>
                </a:solidFill>
              </a:rPr>
              <a:t>降低患者痛苦</a:t>
            </a:r>
            <a:endParaRPr lang="zh-CN" altLang="en-US" sz="1600" b="1" dirty="0">
              <a:solidFill>
                <a:prstClr val="black"/>
              </a:solidFill>
              <a:latin typeface="微软雅黑" panose="020B0503020204020204" pitchFamily="34" charset="-122"/>
              <a:sym typeface="微软雅黑" panose="020B0503020204020204" pitchFamily="34" charset="-122"/>
            </a:endParaRPr>
          </a:p>
        </p:txBody>
      </p:sp>
      <p:sp>
        <p:nvSpPr>
          <p:cNvPr id="26632" name="文本框 22"/>
          <p:cNvSpPr txBox="1">
            <a:spLocks noChangeArrowheads="1"/>
          </p:cNvSpPr>
          <p:nvPr>
            <p:custDataLst>
              <p:tags r:id="rId9"/>
            </p:custDataLst>
          </p:nvPr>
        </p:nvSpPr>
        <p:spPr bwMode="auto">
          <a:xfrm>
            <a:off x="6269212" y="4496102"/>
            <a:ext cx="5616000" cy="1846554"/>
          </a:xfrm>
          <a:prstGeom prst="rect">
            <a:avLst/>
          </a:prstGeom>
          <a:noFill/>
          <a:ln w="12700">
            <a:solidFill>
              <a:srgbClr val="1B7560"/>
            </a:solidFill>
            <a:round/>
          </a:ln>
        </p:spPr>
        <p:txBody>
          <a:bodyPr anchor="ctr"/>
          <a:lstStyle>
            <a:lvl1pPr marL="285750" indent="-28575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179705" marR="0" lvl="0" indent="-179705" algn="l" defTabSz="914400" rtl="0" eaLnBrk="1" fontAlgn="auto" latinLnBrk="0" hangingPunct="1">
              <a:lnSpc>
                <a:spcPct val="150000"/>
              </a:lnSpc>
              <a:spcBef>
                <a:spcPct val="0"/>
              </a:spcBef>
              <a:spcAft>
                <a:spcPts val="600"/>
              </a:spcAft>
              <a:buClr>
                <a:srgbClr val="1B7560"/>
              </a:buClr>
              <a:buSzTx/>
              <a:buFont typeface="Arial" panose="020B0604020202020204" pitchFamily="34" charset="0"/>
              <a:buChar char="•"/>
              <a:defRPr/>
            </a:pPr>
            <a:r>
              <a:rPr kumimoji="0" lang="zh-TW"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为</a:t>
            </a:r>
            <a:r>
              <a:rPr kumimoji="0" lang="en-US" altLang="zh-TW"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mn-ea"/>
              </a:rPr>
              <a:t>DFU</a:t>
            </a:r>
            <a:r>
              <a:rPr kumimoji="0" lang="zh-TW" altLang="en-US"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mn-ea"/>
              </a:rPr>
              <a:t>专项新药</a:t>
            </a:r>
            <a:r>
              <a:rPr kumimoji="0" lang="zh-TW"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，药品说明书</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中对</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使用方式</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定义清晰</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不致发生潜在超说明书用药风险</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179705" marR="0" lvl="0" indent="-179705" algn="just" defTabSz="914400" rtl="0" eaLnBrk="1" fontAlgn="auto" latinLnBrk="0" hangingPunct="1">
              <a:lnSpc>
                <a:spcPct val="150000"/>
              </a:lnSpc>
              <a:spcBef>
                <a:spcPct val="0"/>
              </a:spcBef>
              <a:spcAft>
                <a:spcPts val="600"/>
              </a:spcAft>
              <a:buClr>
                <a:srgbClr val="1B7560"/>
              </a:buClr>
              <a:buSzTx/>
              <a:buFont typeface="Arial" panose="020B0604020202020204" pitchFamily="34" charset="0"/>
              <a:buChar char="•"/>
              <a:defRPr/>
            </a:pPr>
            <a:r>
              <a:rPr kumimoji="0" lang="zh-CN" altLang="en-US" sz="16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微软雅黑" panose="020B0503020204020204" pitchFamily="34" charset="-122"/>
              </a:rPr>
              <a:t>对</a:t>
            </a:r>
            <a:r>
              <a:rPr kumimoji="0" lang="en-US" altLang="zh-TW"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DFU</a:t>
            </a:r>
            <a:r>
              <a:rPr kumimoji="0" lang="zh-TW" altLang="en-US"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病症定义</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的</a:t>
            </a:r>
            <a:r>
              <a:rPr kumimoji="0" lang="zh-TW"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审核标准明</a:t>
            </a:r>
            <a:r>
              <a:rPr lang="zh-TW" altLang="en-US" sz="1600" dirty="0">
                <a:solidFill>
                  <a:prstClr val="black"/>
                </a:solidFill>
              </a:rPr>
              <a:t>确</a:t>
            </a:r>
            <a:r>
              <a:rPr lang="zh-TW" altLang="en-US" sz="1600" dirty="0">
                <a:solidFill>
                  <a:prstClr val="black"/>
                </a:solidFill>
                <a:sym typeface="微软雅黑" panose="020B0503020204020204" pitchFamily="34" charset="-122"/>
              </a:rPr>
              <a:t>，用药量节省，</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可快速达到愈合，</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不致产生</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临床</a:t>
            </a:r>
            <a:r>
              <a:rPr lang="zh-TW" altLang="en-US" sz="1600" b="1" dirty="0">
                <a:solidFill>
                  <a:prstClr val="black"/>
                </a:solidFill>
                <a:sym typeface="+mn-ea"/>
              </a:rPr>
              <a:t>滥</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用</a:t>
            </a:r>
            <a:r>
              <a:rPr kumimoji="0" lang="zh-TW"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风险</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634" name="文本框 32"/>
          <p:cNvSpPr txBox="1">
            <a:spLocks noChangeArrowheads="1"/>
          </p:cNvSpPr>
          <p:nvPr>
            <p:custDataLst>
              <p:tags r:id="rId10"/>
            </p:custDataLst>
          </p:nvPr>
        </p:nvSpPr>
        <p:spPr bwMode="auto">
          <a:xfrm>
            <a:off x="235086" y="4494764"/>
            <a:ext cx="5749479" cy="1847892"/>
          </a:xfrm>
          <a:prstGeom prst="rect">
            <a:avLst/>
          </a:prstGeom>
          <a:noFill/>
          <a:ln w="12700">
            <a:solidFill>
              <a:srgbClr val="1B7560"/>
            </a:solidFill>
            <a:round/>
          </a:ln>
          <a:extLst>
            <a:ext uri="{909E8E84-426E-40DD-AFC4-6F175D3DCCD1}">
              <a14:hiddenFill xmlns:a14="http://schemas.microsoft.com/office/drawing/2010/main">
                <a:solidFill>
                  <a:srgbClr val="FFFFFF"/>
                </a:solidFill>
              </a14:hiddenFill>
            </a:ext>
          </a:extLst>
        </p:spPr>
        <p:txBody>
          <a:bodyPr anchor="ctr"/>
          <a:lstStyle>
            <a:lvl1pPr marL="285750" indent="-28575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285750" marR="0" lvl="0" indent="-285750" algn="just" defTabSz="914400" rtl="0" eaLnBrk="1" fontAlgn="auto" latinLnBrk="0" hangingPunct="1">
              <a:lnSpc>
                <a:spcPct val="150000"/>
              </a:lnSpc>
              <a:spcBef>
                <a:spcPts val="0"/>
              </a:spcBef>
              <a:spcAft>
                <a:spcPts val="0"/>
              </a:spcAft>
              <a:buClr>
                <a:srgbClr val="1B7560"/>
              </a:buClr>
              <a:buSzTx/>
              <a:buFont typeface="Arial" panose="020B0604020202020204" pitchFamily="34" charset="0"/>
              <a:buChar char="•"/>
              <a:defRPr/>
            </a:pPr>
            <a:r>
              <a:rPr kumimoji="0" lang="zh-TW"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患者以农民工居</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多</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经济能力有限，创面难以完全愈合，形成长期慢性负担，</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致残致死率高</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TW"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为重大</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公共卫生问题</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lvl="0" algn="just">
              <a:lnSpc>
                <a:spcPct val="150000"/>
              </a:lnSpc>
              <a:buClr>
                <a:srgbClr val="1B7560"/>
              </a:buClr>
              <a:buFont typeface="Arial" panose="020B0604020202020204" pitchFamily="34" charset="0"/>
              <a:buChar char="•"/>
              <a:defRPr/>
            </a:pPr>
            <a:r>
              <a:rPr lang="zh-CN" altLang="en-US" sz="1600" dirty="0">
                <a:latin typeface="微软雅黑" panose="020B0503020204020204" pitchFamily="34" charset="-122"/>
                <a:sym typeface="+mn-ea"/>
              </a:rPr>
              <a:t>响应</a:t>
            </a:r>
            <a:r>
              <a:rPr kumimoji="0" lang="zh-TW"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卫</a:t>
            </a: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健委创面修复百千万计划</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，可</a:t>
            </a:r>
            <a:r>
              <a:rPr kumimoji="0" lang="zh-TW"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居家自行敷药</a:t>
            </a:r>
            <a:r>
              <a:rPr kumimoji="0" lang="zh-TW"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有利于</a:t>
            </a:r>
            <a:r>
              <a:rPr lang="zh-TW" altLang="en-US" sz="1600" dirty="0">
                <a:solidFill>
                  <a:prstClr val="black"/>
                </a:solidFill>
                <a:latin typeface="微软雅黑" panose="020B0503020204020204" pitchFamily="34" charset="-122"/>
                <a:sym typeface="+mn-ea"/>
              </a:rPr>
              <a:t>从</a:t>
            </a:r>
            <a:r>
              <a:rPr lang="zh-TW" altLang="en-US" sz="1600" b="1" dirty="0">
                <a:solidFill>
                  <a:prstClr val="black"/>
                </a:solidFill>
                <a:latin typeface="微软雅黑" panose="020B0503020204020204" pitchFamily="34" charset="-122"/>
                <a:sym typeface="+mn-ea"/>
              </a:rPr>
              <a:t>基层着手</a:t>
            </a:r>
            <a:r>
              <a:rPr lang="zh-TW" altLang="en-US" sz="1600" dirty="0">
                <a:solidFill>
                  <a:prstClr val="black"/>
                </a:solidFill>
                <a:latin typeface="微软雅黑" panose="020B0503020204020204" pitchFamily="34" charset="-122"/>
                <a:sym typeface="+mn-ea"/>
              </a:rPr>
              <a:t>改善创面治疗</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6631" name="文本框 21"/>
          <p:cNvSpPr txBox="1">
            <a:spLocks noChangeArrowheads="1"/>
          </p:cNvSpPr>
          <p:nvPr>
            <p:custDataLst>
              <p:tags r:id="rId11"/>
            </p:custDataLst>
          </p:nvPr>
        </p:nvSpPr>
        <p:spPr bwMode="auto">
          <a:xfrm>
            <a:off x="6269209" y="2236700"/>
            <a:ext cx="5615999" cy="1725091"/>
          </a:xfrm>
          <a:prstGeom prst="rect">
            <a:avLst/>
          </a:prstGeom>
          <a:noFill/>
          <a:ln w="12700">
            <a:solidFill>
              <a:srgbClr val="1B7560"/>
            </a:solidFill>
            <a:round/>
          </a:ln>
          <a:extLst>
            <a:ext uri="{909E8E84-426E-40DD-AFC4-6F175D3DCCD1}">
              <a14:hiddenFill xmlns:a14="http://schemas.microsoft.com/office/drawing/2010/main">
                <a:solidFill>
                  <a:srgbClr val="FFFFFF"/>
                </a:solidFill>
              </a14:hiddenFill>
            </a:ext>
          </a:extLst>
        </p:spPr>
        <p:txBody>
          <a:bodyPr anchor="ctr"/>
          <a:lstStyle>
            <a:lvl1pPr marL="285750" indent="-285750" defTabSz="457200">
              <a:defRPr>
                <a:solidFill>
                  <a:schemeClr val="tx1"/>
                </a:solidFill>
                <a:latin typeface="Arial" panose="020B0604020202020204" pitchFamily="34" charset="0"/>
                <a:ea typeface="微软雅黑" panose="020B0503020204020204" pitchFamily="34" charset="-122"/>
              </a:defRPr>
            </a:lvl1pPr>
            <a:lvl2pPr marL="742950" indent="-285750" defTabSz="457200">
              <a:defRPr>
                <a:solidFill>
                  <a:schemeClr val="tx1"/>
                </a:solidFill>
                <a:latin typeface="Arial" panose="020B0604020202020204" pitchFamily="34" charset="0"/>
                <a:ea typeface="微软雅黑" panose="020B0503020204020204" pitchFamily="34" charset="-122"/>
              </a:defRPr>
            </a:lvl2pPr>
            <a:lvl3pPr marL="1143000" indent="-228600" defTabSz="457200">
              <a:defRPr>
                <a:solidFill>
                  <a:schemeClr val="tx1"/>
                </a:solidFill>
                <a:latin typeface="Arial" panose="020B0604020202020204" pitchFamily="34" charset="0"/>
                <a:ea typeface="微软雅黑" panose="020B0503020204020204" pitchFamily="34" charset="-122"/>
              </a:defRPr>
            </a:lvl3pPr>
            <a:lvl4pPr marL="1600200" indent="-228600" defTabSz="457200">
              <a:defRPr>
                <a:solidFill>
                  <a:schemeClr val="tx1"/>
                </a:solidFill>
                <a:latin typeface="Arial" panose="020B0604020202020204" pitchFamily="34" charset="0"/>
                <a:ea typeface="微软雅黑" panose="020B0503020204020204" pitchFamily="34" charset="-122"/>
              </a:defRPr>
            </a:lvl4pPr>
            <a:lvl5pPr marL="2057400" indent="-228600" defTabSz="4572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179705" indent="-179705">
              <a:lnSpc>
                <a:spcPct val="120000"/>
              </a:lnSpc>
              <a:spcAft>
                <a:spcPts val="600"/>
              </a:spcAft>
              <a:buClr>
                <a:srgbClr val="1B7560"/>
              </a:buClr>
              <a:buFont typeface="Arial" panose="020B0604020202020204" pitchFamily="34" charset="0"/>
              <a:buChar char="•"/>
              <a:defRPr/>
            </a:pPr>
            <a:endParaRPr lang="zh-CN" altLang="en-US" sz="1600" noProof="0" dirty="0">
              <a:ln>
                <a:noFill/>
              </a:ln>
              <a:solidFill>
                <a:prstClr val="black"/>
              </a:solidFill>
              <a:effectLst/>
              <a:uLnTx/>
              <a:uFillTx/>
              <a:latin typeface="微软雅黑" panose="020B0503020204020204" pitchFamily="34" charset="-122"/>
              <a:sym typeface="+mn-ea"/>
            </a:endParaRPr>
          </a:p>
          <a:p>
            <a:pPr marL="179705" indent="-179705">
              <a:lnSpc>
                <a:spcPct val="120000"/>
              </a:lnSpc>
              <a:spcAft>
                <a:spcPts val="600"/>
              </a:spcAft>
              <a:buClr>
                <a:srgbClr val="1B7560"/>
              </a:buClr>
              <a:buFont typeface="Arial" panose="020B0604020202020204" pitchFamily="34" charset="0"/>
              <a:buChar char="•"/>
              <a:defRPr/>
            </a:pPr>
            <a:r>
              <a:rPr lang="zh-CN" altLang="en-US" sz="1600" noProof="0" dirty="0">
                <a:ln>
                  <a:noFill/>
                </a:ln>
                <a:solidFill>
                  <a:prstClr val="black"/>
                </a:solidFill>
                <a:effectLst/>
                <a:uLnTx/>
                <a:uFillTx/>
                <a:latin typeface="微软雅黑" panose="020B0503020204020204" pitchFamily="34" charset="-122"/>
                <a:sym typeface="+mn-ea"/>
              </a:rPr>
              <a:t>本品从病因层促进创面愈合，有助于</a:t>
            </a:r>
            <a:r>
              <a:rPr lang="zh-CN" altLang="en-US" sz="1600" b="1" noProof="0" dirty="0">
                <a:ln>
                  <a:noFill/>
                </a:ln>
                <a:solidFill>
                  <a:prstClr val="black"/>
                </a:solidFill>
                <a:effectLst/>
                <a:uLnTx/>
                <a:uFillTx/>
                <a:latin typeface="微软雅黑" panose="020B0503020204020204" pitchFamily="34" charset="-122"/>
                <a:sym typeface="+mn-ea"/>
              </a:rPr>
              <a:t>缩短治疗周期</a:t>
            </a:r>
            <a:r>
              <a:rPr lang="zh-CN" altLang="en-US" sz="1600" noProof="0" dirty="0">
                <a:ln>
                  <a:noFill/>
                </a:ln>
                <a:solidFill>
                  <a:prstClr val="black"/>
                </a:solidFill>
                <a:effectLst/>
                <a:uLnTx/>
                <a:uFillTx/>
                <a:latin typeface="微软雅黑" panose="020B0503020204020204" pitchFamily="34" charset="-122"/>
                <a:sym typeface="+mn-ea"/>
              </a:rPr>
              <a:t>，</a:t>
            </a:r>
            <a:r>
              <a:rPr lang="zh-CN" altLang="en-US" sz="1600" b="1" noProof="0" dirty="0">
                <a:ln>
                  <a:noFill/>
                </a:ln>
                <a:solidFill>
                  <a:schemeClr val="accent1"/>
                </a:solidFill>
                <a:effectLst/>
                <a:uLnTx/>
                <a:uFillTx/>
                <a:latin typeface="微软雅黑" panose="020B0503020204020204" pitchFamily="34" charset="-122"/>
                <a:sym typeface="+mn-ea"/>
              </a:rPr>
              <a:t>减</a:t>
            </a:r>
            <a:r>
              <a:rPr lang="zh-CN" altLang="en-US" sz="1600" b="1" noProof="0" dirty="0">
                <a:ln>
                  <a:noFill/>
                </a:ln>
                <a:solidFill>
                  <a:srgbClr val="0070C0"/>
                </a:solidFill>
                <a:effectLst/>
                <a:uLnTx/>
                <a:uFillTx/>
                <a:sym typeface="+mn-ea"/>
              </a:rPr>
              <a:t>轻患者及医疗体系长期负担</a:t>
            </a:r>
            <a:r>
              <a:rPr lang="zh-TW" altLang="en-US" sz="1600" dirty="0">
                <a:solidFill>
                  <a:prstClr val="black"/>
                </a:solidFill>
                <a:sym typeface="+mn-ea"/>
              </a:rPr>
              <a:t>，</a:t>
            </a:r>
            <a:r>
              <a:rPr lang="zh-TW" altLang="zh-TW" sz="1600" b="1" dirty="0">
                <a:solidFill>
                  <a:prstClr val="black"/>
                </a:solidFill>
                <a:sym typeface="+mn-ea"/>
              </a:rPr>
              <a:t>为医保基金和患者带来真正的长期获益</a:t>
            </a:r>
            <a:endParaRPr kumimoji="0" lang="en-US" altLang="zh-CN"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mn-ea"/>
            </a:endParaRPr>
          </a:p>
          <a:p>
            <a:pPr marL="179705" indent="-179705">
              <a:lnSpc>
                <a:spcPct val="120000"/>
              </a:lnSpc>
              <a:spcAft>
                <a:spcPts val="600"/>
              </a:spcAft>
              <a:buClr>
                <a:srgbClr val="1B7560"/>
              </a:buClr>
              <a:buFont typeface="Arial" panose="020B0604020202020204" pitchFamily="34" charset="0"/>
              <a:buChar char="•"/>
              <a:defRPr/>
            </a:pPr>
            <a:r>
              <a:rPr lang="zh-TW" altLang="en-US" sz="1600" b="1" dirty="0">
                <a:solidFill>
                  <a:srgbClr val="0070C0"/>
                </a:solidFill>
                <a:latin typeface="微软雅黑" panose="020B0503020204020204" pitchFamily="34" charset="-122"/>
                <a:sym typeface="+mn-ea"/>
              </a:rPr>
              <a:t>医疗资源</a:t>
            </a:r>
            <a:r>
              <a:rPr lang="zh-CN" altLang="en-US" sz="1600" b="1" dirty="0">
                <a:solidFill>
                  <a:srgbClr val="0070C0"/>
                </a:solidFill>
                <a:latin typeface="微软雅黑" panose="020B0503020204020204" pitchFamily="34" charset="-122"/>
                <a:sym typeface="+mn-ea"/>
              </a:rPr>
              <a:t>较难</a:t>
            </a:r>
            <a:r>
              <a:rPr lang="zh-TW" altLang="en-US" sz="1600" b="1" dirty="0">
                <a:solidFill>
                  <a:srgbClr val="0070C0"/>
                </a:solidFill>
                <a:latin typeface="微软雅黑" panose="020B0503020204020204" pitchFamily="34" charset="-122"/>
                <a:sym typeface="+mn-ea"/>
              </a:rPr>
              <a:t>普及</a:t>
            </a:r>
            <a:r>
              <a:rPr lang="zh-TW" altLang="en-US" sz="1600" dirty="0">
                <a:solidFill>
                  <a:prstClr val="black"/>
                </a:solidFill>
                <a:latin typeface="微软雅黑" panose="020B0503020204020204" pitchFamily="34" charset="-122"/>
                <a:sym typeface="+mn-ea"/>
              </a:rPr>
              <a:t>广大</a:t>
            </a:r>
            <a:r>
              <a:rPr lang="zh-CN" altLang="en-US" sz="1600" dirty="0">
                <a:solidFill>
                  <a:prstClr val="black"/>
                </a:solidFill>
                <a:latin typeface="微软雅黑" panose="020B0503020204020204" pitchFamily="34" charset="-122"/>
                <a:sym typeface="+mn-ea"/>
              </a:rPr>
              <a:t>村镇，</a:t>
            </a:r>
            <a:r>
              <a:rPr lang="zh-TW" altLang="en-US" sz="1600" dirty="0">
                <a:solidFill>
                  <a:prstClr val="black"/>
                </a:solidFill>
                <a:latin typeface="微软雅黑" panose="020B0503020204020204" pitchFamily="34" charset="-122"/>
                <a:sym typeface="+mn-ea"/>
              </a:rPr>
              <a:t>大型医院床位有限</a:t>
            </a:r>
            <a:r>
              <a:rPr lang="zh-CN" altLang="en-US" sz="1600" dirty="0">
                <a:solidFill>
                  <a:prstClr val="black"/>
                </a:solidFill>
                <a:latin typeface="微软雅黑" panose="020B0503020204020204" pitchFamily="34" charset="-122"/>
                <a:sym typeface="+mn-ea"/>
              </a:rPr>
              <a:t>，</a:t>
            </a:r>
            <a:r>
              <a:rPr lang="zh-TW" altLang="en-US" sz="1600" dirty="0">
                <a:solidFill>
                  <a:prstClr val="black"/>
                </a:solidFill>
                <a:latin typeface="微软雅黑" panose="020B0503020204020204" pitchFamily="34" charset="-122"/>
                <a:sym typeface="+mn-ea"/>
              </a:rPr>
              <a:t>病患</a:t>
            </a:r>
            <a:r>
              <a:rPr lang="zh-TW" altLang="en-US" sz="1600" b="1" dirty="0">
                <a:solidFill>
                  <a:prstClr val="black"/>
                </a:solidFill>
                <a:latin typeface="微软雅黑" panose="020B0503020204020204" pitchFamily="34" charset="-122"/>
                <a:sym typeface="+mn-ea"/>
              </a:rPr>
              <a:t>长期自费治疗</a:t>
            </a:r>
            <a:r>
              <a:rPr lang="zh-CN" altLang="en-US" sz="1600" b="1" dirty="0">
                <a:solidFill>
                  <a:prstClr val="black"/>
                </a:solidFill>
                <a:latin typeface="微软雅黑" panose="020B0503020204020204" pitchFamily="34" charset="-122"/>
                <a:sym typeface="+mn-ea"/>
              </a:rPr>
              <a:t>负担沉重</a:t>
            </a:r>
            <a:r>
              <a:rPr lang="zh-TW" altLang="en-US" sz="1600" dirty="0">
                <a:solidFill>
                  <a:prstClr val="black"/>
                </a:solidFill>
                <a:latin typeface="微软雅黑" panose="020B0503020204020204" pitchFamily="34" charset="-122"/>
                <a:sym typeface="+mn-ea"/>
              </a:rPr>
              <a:t>，亟需医保</a:t>
            </a:r>
            <a:r>
              <a:rPr lang="zh-CN" altLang="en-US" sz="1600" dirty="0">
                <a:solidFill>
                  <a:prstClr val="black"/>
                </a:solidFill>
                <a:latin typeface="微软雅黑" panose="020B0503020204020204" pitchFamily="34" charset="-122"/>
                <a:sym typeface="+mn-ea"/>
              </a:rPr>
              <a:t>准入</a:t>
            </a:r>
            <a:r>
              <a:rPr lang="zh-TW" altLang="en-US" sz="1600" dirty="0">
                <a:solidFill>
                  <a:prstClr val="black"/>
                </a:solidFill>
                <a:latin typeface="微软雅黑" panose="020B0503020204020204" pitchFamily="34" charset="-122"/>
                <a:sym typeface="+mn-ea"/>
              </a:rPr>
              <a:t>有效治疗药物</a:t>
            </a:r>
            <a:endParaRPr lang="en-US" altLang="zh-TW" sz="1600" dirty="0">
              <a:solidFill>
                <a:prstClr val="black"/>
              </a:solidFill>
              <a:latin typeface="微软雅黑" panose="020B0503020204020204" pitchFamily="34" charset="-122"/>
              <a:sym typeface="+mn-ea"/>
            </a:endParaRPr>
          </a:p>
          <a:p>
            <a:pPr marL="179705" indent="-179705">
              <a:lnSpc>
                <a:spcPct val="120000"/>
              </a:lnSpc>
              <a:spcAft>
                <a:spcPts val="600"/>
              </a:spcAft>
              <a:buClr>
                <a:srgbClr val="1B7560"/>
              </a:buClr>
              <a:buFont typeface="Arial" panose="020B0604020202020204" pitchFamily="34" charset="0"/>
              <a:buChar char="•"/>
              <a:defRPr/>
            </a:pPr>
            <a:endParaRPr kumimoji="0" lang="en-US" altLang="zh-CN" sz="1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mn-ea"/>
            </a:endParaRPr>
          </a:p>
        </p:txBody>
      </p:sp>
      <p:sp>
        <p:nvSpPr>
          <p:cNvPr id="7" name="文本框 7"/>
          <p:cNvSpPr txBox="1"/>
          <p:nvPr/>
        </p:nvSpPr>
        <p:spPr>
          <a:xfrm>
            <a:off x="155573" y="6390738"/>
            <a:ext cx="6661413" cy="461665"/>
          </a:xfrm>
          <a:prstGeom prst="rect">
            <a:avLst/>
          </a:prstGeom>
          <a:noFill/>
        </p:spPr>
        <p:txBody>
          <a:bodyPr wrap="square" rtlCol="0">
            <a:spAutoFit/>
          </a:bodyPr>
          <a:lstStyle/>
          <a:p>
            <a:r>
              <a:rPr kumimoji="0" lang="en-US" altLang="zh-CN" sz="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8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Lu Q, Wang J, Wei X, et al. Diabetes </a:t>
            </a:r>
            <a:r>
              <a:rPr lang="en-US" altLang="zh-CN" sz="800" dirty="0" err="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Metab</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Syndr </a:t>
            </a:r>
            <a:r>
              <a:rPr lang="en-US" altLang="zh-CN" sz="800" dirty="0" err="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Obes</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2020;13:4249‑4260.</a:t>
            </a:r>
            <a:endParaRPr lang="en-US" altLang="zh-CN" sz="800" u="sng"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en-US"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根据</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两项上市后研究与期刊文</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章（</a:t>
            </a: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Yen YH, Pu CM. Case Reports in Clinical Medicine, 13, 178-186.</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所纳入病患统计</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3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颉宝平</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林小凤</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陈培生</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不同</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Wagner</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分级</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型糖尿病足患者的病原菌分布及住院费用分析</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福建医药杂志</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2025, 47(4): 15-18</a:t>
            </a:r>
            <a:endPar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cxnSp>
        <p:nvCxnSpPr>
          <p:cNvPr id="2" name="直接连接符 1"/>
          <p:cNvCxnSpPr/>
          <p:nvPr/>
        </p:nvCxnSpPr>
        <p:spPr>
          <a:xfrm>
            <a:off x="2914" y="1574887"/>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p:nvPr/>
        </p:nvSpPr>
        <p:spPr>
          <a:xfrm>
            <a:off x="144733" y="33320"/>
            <a:ext cx="11647765" cy="872146"/>
          </a:xfrm>
          <a:prstGeom prst="rect">
            <a:avLst/>
          </a:prstGeom>
        </p:spPr>
        <p:txBody>
          <a:bodyPr vert="horz" lIns="91440" tIns="45720" rIns="91440" bIns="45720" rtlCol="0" anchor="ctr">
            <a:noAutofit/>
          </a:bodyPr>
          <a:lstStyle>
            <a:lvl1pPr algn="l" defTabSz="1038860" rtl="0" eaLnBrk="1" latinLnBrk="0" hangingPunct="1">
              <a:spcBef>
                <a:spcPct val="0"/>
              </a:spcBef>
              <a:buNone/>
              <a:defRPr sz="2700" b="1" kern="1200">
                <a:solidFill>
                  <a:schemeClr val="tx1"/>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marL="0" marR="0" lvl="0" indent="0" algn="ctr" defTabSz="1038860" rtl="0" eaLnBrk="1" fontAlgn="auto" latinLnBrk="0" hangingPunct="1">
              <a:lnSpc>
                <a:spcPct val="100000"/>
              </a:lnSpc>
              <a:spcBef>
                <a:spcPts val="0"/>
              </a:spcBef>
              <a:spcAft>
                <a:spcPts val="0"/>
              </a:spcAft>
              <a:buClrTx/>
              <a:buSzTx/>
              <a:buFontTx/>
              <a:buNone/>
              <a:defRPr/>
            </a:pPr>
            <a:r>
              <a:rPr kumimoji="1" lang="zh-TW" altLang="en-US" sz="3600" b="1" i="0" u="sng"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sym typeface="微软雅黑" panose="020B0503020204020204" pitchFamily="34" charset="-122"/>
              </a:rPr>
              <a:t>目 录</a:t>
            </a:r>
            <a:endParaRPr kumimoji="1" lang="zh-TW" altLang="en-US" sz="3600" b="1" i="0" u="sng"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55" name="矩形 54"/>
          <p:cNvSpPr/>
          <p:nvPr>
            <p:custDataLst>
              <p:tags r:id="rId1"/>
            </p:custDataLst>
          </p:nvPr>
        </p:nvSpPr>
        <p:spPr>
          <a:xfrm>
            <a:off x="1540102" y="5681543"/>
            <a:ext cx="9892202" cy="824400"/>
          </a:xfrm>
          <a:prstGeom prst="rect">
            <a:avLst/>
          </a:prstGeom>
          <a:solidFill>
            <a:schemeClr val="accent4">
              <a:lumMod val="20000"/>
              <a:lumOff val="80000"/>
            </a:schemeClr>
          </a:solidFill>
          <a:ln w="25400">
            <a:noFill/>
          </a:ln>
        </p:spPr>
        <p:txBody>
          <a:bodyPr lIns="90000" tIns="46800" rIns="90000" bIns="46800" anchor="ctr" anchorCtr="0"/>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rPr>
              <a:t> 公平性</a:t>
            </a:r>
            <a:endPar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endParaRPr>
          </a:p>
        </p:txBody>
      </p:sp>
      <p:sp>
        <p:nvSpPr>
          <p:cNvPr id="43" name="矩形 42"/>
          <p:cNvSpPr/>
          <p:nvPr>
            <p:custDataLst>
              <p:tags r:id="rId2"/>
            </p:custDataLst>
          </p:nvPr>
        </p:nvSpPr>
        <p:spPr>
          <a:xfrm>
            <a:off x="1559066" y="1879309"/>
            <a:ext cx="8717860" cy="825796"/>
          </a:xfrm>
          <a:prstGeom prst="rect">
            <a:avLst/>
          </a:prstGeom>
          <a:solidFill>
            <a:schemeClr val="bg1"/>
          </a:solidFill>
          <a:ln w="25400" cap="flat" cmpd="sng" algn="ctr">
            <a:noFill/>
            <a:prstDash val="solid"/>
          </a:ln>
          <a:effectLst/>
        </p:spPr>
        <p:txBody>
          <a:bodyPr lIns="90000" tIns="46800" rIns="90000" bIns="46800"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sym typeface="+mn-ea"/>
              </a:rPr>
              <a:t> 安全性</a:t>
            </a:r>
            <a:endPar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2" name="矩形 41"/>
          <p:cNvSpPr/>
          <p:nvPr>
            <p:custDataLst>
              <p:tags r:id="rId3"/>
            </p:custDataLst>
          </p:nvPr>
        </p:nvSpPr>
        <p:spPr>
          <a:xfrm>
            <a:off x="1559066" y="1007305"/>
            <a:ext cx="9861339" cy="824400"/>
          </a:xfrm>
          <a:prstGeom prst="rect">
            <a:avLst/>
          </a:prstGeom>
          <a:solidFill>
            <a:schemeClr val="accent4">
              <a:lumMod val="20000"/>
              <a:lumOff val="80000"/>
            </a:schemeClr>
          </a:solidFill>
          <a:ln w="25400">
            <a:noFill/>
          </a:ln>
        </p:spPr>
        <p:txBody>
          <a:bodyPr lIns="90000" tIns="46800" rIns="90000" bIns="46800" anchor="ctr" anchorCtr="0"/>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rPr>
              <a:t> 基本信息</a:t>
            </a:r>
            <a:endPar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endParaRPr>
          </a:p>
        </p:txBody>
      </p:sp>
      <p:sp>
        <p:nvSpPr>
          <p:cNvPr id="8" name="圓角化對角線角落矩形 16"/>
          <p:cNvSpPr/>
          <p:nvPr/>
        </p:nvSpPr>
        <p:spPr>
          <a:xfrm>
            <a:off x="2688799" y="1030882"/>
            <a:ext cx="8661385" cy="762194"/>
          </a:xfrm>
          <a:prstGeom prst="round2DiagRect">
            <a:avLst>
              <a:gd name="adj1" fmla="val 49003"/>
              <a:gd name="adj2" fmla="val 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3000"/>
              </a:lnSpc>
              <a:spcBef>
                <a:spcPts val="0"/>
              </a:spcBef>
              <a:spcAft>
                <a:spcPts val="0"/>
              </a:spcAft>
              <a:buClr>
                <a:prstClr val="black"/>
              </a:buClr>
              <a:buSzPct val="66000"/>
              <a:buFont typeface="Wingdings" panose="05000000000000000000" pitchFamily="2" charset="2"/>
              <a:buChar char="l"/>
              <a:tabLst>
                <a:tab pos="360045" algn="l"/>
              </a:tabLst>
              <a:defRPr/>
            </a:pP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唯一专项新药，</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目录内</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无可比参照</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药</a:t>
            </a:r>
            <a:endPar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圓角化對角線角落矩形 13"/>
          <p:cNvSpPr/>
          <p:nvPr/>
        </p:nvSpPr>
        <p:spPr>
          <a:xfrm>
            <a:off x="2650760" y="4496851"/>
            <a:ext cx="9256034" cy="1183843"/>
          </a:xfrm>
          <a:prstGeom prst="round2DiagRect">
            <a:avLst>
              <a:gd name="adj1" fmla="val 49003"/>
              <a:gd name="adj2" fmla="val 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ts val="3000"/>
              </a:lnSpc>
              <a:spcBef>
                <a:spcPts val="0"/>
              </a:spcBef>
              <a:spcAft>
                <a:spcPts val="0"/>
              </a:spcAft>
              <a:buClr>
                <a:prstClr val="black"/>
              </a:buClr>
              <a:buSzPct val="66000"/>
              <a:buFont typeface="Wingdings" panose="05000000000000000000" pitchFamily="2" charset="2"/>
              <a:buChar char="l"/>
              <a:defRPr/>
            </a:pP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全球唯一</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靶向病因学作用的新药</a:t>
            </a:r>
            <a:endParaRPr kumimoji="1"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ts val="0"/>
              </a:spcBef>
              <a:spcAft>
                <a:spcPts val="0"/>
              </a:spcAft>
              <a:buClr>
                <a:prstClr val="black"/>
              </a:buClr>
              <a:buSzPct val="66000"/>
              <a:buFont typeface="Wingdings" panose="05000000000000000000" pitchFamily="2" charset="2"/>
              <a:buChar char="l"/>
              <a:defRPr/>
            </a:pP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美国糖尿病学会（</a:t>
            </a: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ADA</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2026</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全球</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创新顶尖</a:t>
            </a:r>
            <a:r>
              <a:rPr kumimoji="1"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15</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强</a:t>
            </a:r>
            <a:endPar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5" name="圓角化對角線角落矩形 16"/>
          <p:cNvSpPr/>
          <p:nvPr/>
        </p:nvSpPr>
        <p:spPr>
          <a:xfrm>
            <a:off x="2699971" y="1890090"/>
            <a:ext cx="9385933" cy="762194"/>
          </a:xfrm>
          <a:prstGeom prst="round2DiagRect">
            <a:avLst>
              <a:gd name="adj1" fmla="val 49003"/>
              <a:gd name="adj2" fmla="val 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
                <a:prstClr val="black"/>
              </a:buClr>
              <a:buSzPct val="66000"/>
              <a:buFont typeface="Wingdings" panose="05000000000000000000" pitchFamily="2" charset="2"/>
              <a:buChar char="l"/>
              <a:defRPr/>
            </a:pP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不良反应</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极</a:t>
            </a: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少，</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安全性良好</a:t>
            </a:r>
            <a:endParaRPr kumimoji="1" lang="en-US" altLang="zh-CN" sz="2000" b="1" i="0" u="none" strike="noStrike" kern="1200" cap="none" spc="0" normalizeH="0" baseline="3000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6" name="圓角化對角線角落矩形 16"/>
          <p:cNvSpPr/>
          <p:nvPr/>
        </p:nvSpPr>
        <p:spPr>
          <a:xfrm>
            <a:off x="2718243" y="5725717"/>
            <a:ext cx="9336325" cy="762194"/>
          </a:xfrm>
          <a:prstGeom prst="round2DiagRect">
            <a:avLst>
              <a:gd name="adj1" fmla="val 49003"/>
              <a:gd name="adj2" fmla="val 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
                <a:prstClr val="black"/>
              </a:buClr>
              <a:buSzPct val="66000"/>
              <a:buFont typeface="Wingdings" panose="05000000000000000000" pitchFamily="2" charset="2"/>
              <a:buChar char="l"/>
              <a:defRPr/>
            </a:pP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弥补医保目录</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短板</a:t>
            </a:r>
            <a:r>
              <a:rPr kumimoji="1"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大幅减少医保负担</a:t>
            </a:r>
            <a:endPar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9" name="TextBox 33"/>
          <p:cNvSpPr txBox="1"/>
          <p:nvPr>
            <p:custDataLst>
              <p:tags r:id="rId4"/>
            </p:custDataLst>
          </p:nvPr>
        </p:nvSpPr>
        <p:spPr>
          <a:xfrm>
            <a:off x="750379" y="1083397"/>
            <a:ext cx="703262" cy="58785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ED7D31">
                    <a:lumMod val="75000"/>
                  </a:srgbClr>
                </a:solidFill>
                <a:effectLst/>
                <a:uLnTx/>
                <a:uFillTx/>
              </a:rPr>
              <a:t>01.</a:t>
            </a:r>
            <a:endParaRPr kumimoji="0" lang="en-US" altLang="zh-CN" sz="2800" b="0" i="0" u="none" strike="noStrike" kern="1200" cap="none" spc="0" normalizeH="0" baseline="0" noProof="0" dirty="0">
              <a:ln>
                <a:noFill/>
              </a:ln>
              <a:solidFill>
                <a:srgbClr val="ED7D31">
                  <a:lumMod val="75000"/>
                </a:srgbClr>
              </a:solidFill>
              <a:effectLst/>
              <a:uLnTx/>
              <a:uFillTx/>
            </a:endParaRPr>
          </a:p>
        </p:txBody>
      </p:sp>
      <p:sp>
        <p:nvSpPr>
          <p:cNvPr id="40" name="TextBox 34"/>
          <p:cNvSpPr txBox="1"/>
          <p:nvPr>
            <p:custDataLst>
              <p:tags r:id="rId5"/>
            </p:custDataLst>
          </p:nvPr>
        </p:nvSpPr>
        <p:spPr>
          <a:xfrm>
            <a:off x="750379" y="1959541"/>
            <a:ext cx="703262" cy="58785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ED7D31">
                    <a:lumMod val="75000"/>
                  </a:srgbClr>
                </a:solidFill>
                <a:effectLst/>
                <a:uLnTx/>
                <a:uFillTx/>
              </a:rPr>
              <a:t>02.</a:t>
            </a:r>
            <a:endParaRPr kumimoji="0" lang="en-US" altLang="zh-CN" sz="2800" b="0" i="0" u="none" strike="noStrike" kern="1200" cap="none" spc="0" normalizeH="0" baseline="0" noProof="0" dirty="0">
              <a:ln>
                <a:noFill/>
              </a:ln>
              <a:solidFill>
                <a:srgbClr val="ED7D31">
                  <a:lumMod val="75000"/>
                </a:srgbClr>
              </a:solidFill>
              <a:effectLst/>
              <a:uLnTx/>
              <a:uFillTx/>
            </a:endParaRPr>
          </a:p>
        </p:txBody>
      </p:sp>
      <p:sp>
        <p:nvSpPr>
          <p:cNvPr id="50" name="TextBox 34"/>
          <p:cNvSpPr txBox="1"/>
          <p:nvPr>
            <p:custDataLst>
              <p:tags r:id="rId6"/>
            </p:custDataLst>
          </p:nvPr>
        </p:nvSpPr>
        <p:spPr>
          <a:xfrm>
            <a:off x="750379" y="3305916"/>
            <a:ext cx="703262" cy="58785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ED7D31">
                    <a:lumMod val="75000"/>
                  </a:srgbClr>
                </a:solidFill>
                <a:effectLst/>
                <a:uLnTx/>
                <a:uFillTx/>
              </a:rPr>
              <a:t>03.</a:t>
            </a:r>
            <a:endParaRPr kumimoji="0" lang="en-US" altLang="zh-CN" sz="2800" b="0" i="0" u="none" strike="noStrike" kern="1200" cap="none" spc="0" normalizeH="0" baseline="0" noProof="0" dirty="0">
              <a:ln>
                <a:noFill/>
              </a:ln>
              <a:solidFill>
                <a:srgbClr val="ED7D31">
                  <a:lumMod val="75000"/>
                </a:srgbClr>
              </a:solidFill>
              <a:effectLst/>
              <a:uLnTx/>
              <a:uFillTx/>
            </a:endParaRPr>
          </a:p>
        </p:txBody>
      </p:sp>
      <p:sp>
        <p:nvSpPr>
          <p:cNvPr id="51" name="TextBox 34"/>
          <p:cNvSpPr txBox="1"/>
          <p:nvPr>
            <p:custDataLst>
              <p:tags r:id="rId7"/>
            </p:custDataLst>
          </p:nvPr>
        </p:nvSpPr>
        <p:spPr>
          <a:xfrm>
            <a:off x="750379" y="4813801"/>
            <a:ext cx="703262" cy="58785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ED7D31">
                    <a:lumMod val="75000"/>
                  </a:srgbClr>
                </a:solidFill>
                <a:effectLst/>
                <a:uLnTx/>
                <a:uFillTx/>
              </a:rPr>
              <a:t>04.</a:t>
            </a:r>
            <a:endParaRPr kumimoji="0" lang="en-US" altLang="zh-CN" sz="2800" b="0" i="0" u="none" strike="noStrike" kern="1200" cap="none" spc="0" normalizeH="0" baseline="0" noProof="0" dirty="0">
              <a:ln>
                <a:noFill/>
              </a:ln>
              <a:solidFill>
                <a:srgbClr val="ED7D31">
                  <a:lumMod val="75000"/>
                </a:srgbClr>
              </a:solidFill>
              <a:effectLst/>
              <a:uLnTx/>
              <a:uFillTx/>
            </a:endParaRPr>
          </a:p>
        </p:txBody>
      </p:sp>
      <p:sp>
        <p:nvSpPr>
          <p:cNvPr id="52" name="TextBox 34"/>
          <p:cNvSpPr txBox="1"/>
          <p:nvPr>
            <p:custDataLst>
              <p:tags r:id="rId8"/>
            </p:custDataLst>
          </p:nvPr>
        </p:nvSpPr>
        <p:spPr>
          <a:xfrm>
            <a:off x="750379" y="5790896"/>
            <a:ext cx="703262" cy="58785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ED7D31">
                    <a:lumMod val="75000"/>
                  </a:srgbClr>
                </a:solidFill>
                <a:effectLst/>
                <a:uLnTx/>
                <a:uFillTx/>
              </a:rPr>
              <a:t>05.</a:t>
            </a:r>
            <a:endParaRPr kumimoji="0" lang="en-US" altLang="zh-CN" sz="2800" b="0" i="0" u="none" strike="noStrike" kern="1200" cap="none" spc="0" normalizeH="0" baseline="0" noProof="0" dirty="0">
              <a:ln>
                <a:noFill/>
              </a:ln>
              <a:solidFill>
                <a:srgbClr val="ED7D31">
                  <a:lumMod val="75000"/>
                </a:srgbClr>
              </a:solidFill>
              <a:effectLst/>
              <a:uLnTx/>
              <a:uFillTx/>
            </a:endParaRPr>
          </a:p>
        </p:txBody>
      </p:sp>
      <p:sp>
        <p:nvSpPr>
          <p:cNvPr id="53" name="矩形 52"/>
          <p:cNvSpPr/>
          <p:nvPr>
            <p:custDataLst>
              <p:tags r:id="rId9"/>
            </p:custDataLst>
          </p:nvPr>
        </p:nvSpPr>
        <p:spPr>
          <a:xfrm>
            <a:off x="1559066" y="2666662"/>
            <a:ext cx="9892202" cy="1843139"/>
          </a:xfrm>
          <a:prstGeom prst="rect">
            <a:avLst/>
          </a:prstGeom>
          <a:solidFill>
            <a:schemeClr val="accent4">
              <a:lumMod val="20000"/>
              <a:lumOff val="80000"/>
            </a:schemeClr>
          </a:solidFill>
          <a:ln w="25400">
            <a:noFill/>
          </a:ln>
        </p:spPr>
        <p:txBody>
          <a:bodyPr lIns="90000" tIns="46800" rIns="90000" bIns="46800" anchor="ctr" anchorCtr="0"/>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l" defTabSz="914400" rtl="0" eaLnBrk="1" fontAlgn="base" latinLnBrk="0" hangingPunct="1">
              <a:lnSpc>
                <a:spcPts val="2160"/>
              </a:lnSpc>
              <a:spcBef>
                <a:spcPct val="0"/>
              </a:spcBef>
              <a:spcAft>
                <a:spcPct val="0"/>
              </a:spcAft>
              <a:buClrTx/>
              <a:buSzTx/>
              <a:buFontTx/>
              <a:buNone/>
              <a:defRPr/>
            </a:pPr>
            <a:r>
              <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rPr>
              <a:t> 有效性</a:t>
            </a:r>
            <a:endPar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华文楷体" panose="02010600040101010101" pitchFamily="2" charset="-122"/>
            </a:endParaRPr>
          </a:p>
        </p:txBody>
      </p:sp>
      <p:sp>
        <p:nvSpPr>
          <p:cNvPr id="54" name="矩形 53"/>
          <p:cNvSpPr/>
          <p:nvPr>
            <p:custDataLst>
              <p:tags r:id="rId10"/>
            </p:custDataLst>
          </p:nvPr>
        </p:nvSpPr>
        <p:spPr>
          <a:xfrm>
            <a:off x="1559066" y="4900063"/>
            <a:ext cx="1061876" cy="431800"/>
          </a:xfrm>
          <a:prstGeom prst="rect">
            <a:avLst/>
          </a:prstGeom>
          <a:solidFill>
            <a:schemeClr val="bg1"/>
          </a:solidFill>
          <a:ln w="25400" cap="flat" cmpd="sng" algn="ctr">
            <a:noFill/>
            <a:prstDash val="solid"/>
          </a:ln>
          <a:effectLst/>
        </p:spPr>
        <p:txBody>
          <a:bodyPr lIns="90000" tIns="46800" rIns="90000" bIns="46800"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sym typeface="+mn-ea"/>
              </a:rPr>
              <a:t> 创新性</a:t>
            </a:r>
            <a:endParaRPr kumimoji="0" lang="zh-CN" altLang="en-US" sz="1800" b="1" i="1" u="none" strike="noStrike" kern="1200" cap="none" spc="0" normalizeH="0" baseline="0" noProof="0" dirty="0">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6" name="圓角化對角線角落矩形 16"/>
          <p:cNvSpPr/>
          <p:nvPr/>
        </p:nvSpPr>
        <p:spPr>
          <a:xfrm>
            <a:off x="2573871" y="2772170"/>
            <a:ext cx="8858434" cy="1645370"/>
          </a:xfrm>
          <a:prstGeom prst="round2DiagRect">
            <a:avLst>
              <a:gd name="adj1" fmla="val 49003"/>
              <a:gd name="adj2" fmla="val 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ts val="3000"/>
              </a:lnSpc>
              <a:spcBef>
                <a:spcPts val="0"/>
              </a:spcBef>
              <a:spcAft>
                <a:spcPts val="0"/>
              </a:spcAft>
              <a:buClr>
                <a:prstClr val="black"/>
              </a:buClr>
              <a:buSzPct val="66000"/>
              <a:buFont typeface="Wingdings" panose="05000000000000000000" pitchFamily="2" charset="2"/>
              <a:buChar char="l"/>
              <a:defRPr/>
            </a:pP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两项大型</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RCT</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试验，</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疗效均</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显</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著</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优于</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对照组</a:t>
            </a: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1" lang="en-US" altLang="zh-TW"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P=0.0001</a:t>
            </a: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及 </a:t>
            </a:r>
            <a:r>
              <a:rPr kumimoji="1" lang="en-US" altLang="zh-TW"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P=0.0008</a:t>
            </a: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1" lang="en-US" altLang="zh-TW"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342900" lvl="0" indent="-342900">
              <a:lnSpc>
                <a:spcPts val="3000"/>
              </a:lnSpc>
              <a:buClr>
                <a:prstClr val="black"/>
              </a:buClr>
              <a:buSzPct val="66000"/>
              <a:buFont typeface="Wingdings" panose="05000000000000000000" pitchFamily="2" charset="2"/>
              <a:buChar char="l"/>
              <a:defRPr/>
            </a:pP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使用后长期追踪，</a:t>
            </a:r>
            <a:r>
              <a:rPr kumimoji="1" lang="zh-CN" altLang="en-US" sz="2000" b="1" dirty="0">
                <a:solidFill>
                  <a:srgbClr val="0070C0"/>
                </a:solidFill>
                <a:latin typeface="微软雅黑" panose="020B0503020204020204" pitchFamily="34" charset="-122"/>
                <a:ea typeface="微软雅黑" panose="020B0503020204020204" pitchFamily="34" charset="-122"/>
              </a:rPr>
              <a:t>显</a:t>
            </a:r>
            <a:r>
              <a:rPr kumimoji="1" lang="zh-TW" altLang="en-US" sz="2000" b="1" dirty="0">
                <a:solidFill>
                  <a:srgbClr val="0070C0"/>
                </a:solidFill>
                <a:latin typeface="微软雅黑" panose="020B0503020204020204" pitchFamily="34" charset="-122"/>
                <a:ea typeface="微软雅黑" panose="020B0503020204020204" pitchFamily="34" charset="-122"/>
              </a:rPr>
              <a:t>著降低</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截肢率</a:t>
            </a: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1" lang="en-US" altLang="zh-TW"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P&lt;0.05</a:t>
            </a:r>
            <a:r>
              <a:rPr kumimoji="1" lang="zh-TW"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1"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ts val="0"/>
              </a:spcBef>
              <a:spcAft>
                <a:spcPts val="0"/>
              </a:spcAft>
              <a:buClr>
                <a:prstClr val="black"/>
              </a:buClr>
              <a:buSzPct val="66000"/>
              <a:buFont typeface="Wingdings" panose="05000000000000000000" pitchFamily="2" charset="2"/>
              <a:buChar char="l"/>
              <a:defRPr/>
            </a:pP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RCT</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荟萃分析</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全球排名第</a:t>
            </a:r>
            <a:r>
              <a:rPr kumimoji="0"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5</a:t>
            </a:r>
            <a:endParaRPr kumimoji="0"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10300" y="2002971"/>
            <a:ext cx="5853430" cy="4344797"/>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20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0"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9" name="文字方塊 8"/>
          <p:cNvSpPr txBox="1"/>
          <p:nvPr/>
        </p:nvSpPr>
        <p:spPr>
          <a:xfrm>
            <a:off x="6210300" y="6467292"/>
            <a:ext cx="5211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1</a:t>
            </a:r>
            <a:r>
              <a:rPr kumimoji="0" lang="zh-CN" altLang="en-US" sz="900" b="0" i="0" u="none" strike="noStrike" kern="120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zh-CN" altLang="en-US"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截至</a:t>
            </a:r>
            <a:r>
              <a:rPr kumimoji="0" lang="en-US" altLang="zh-CN"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2025</a:t>
            </a:r>
            <a:r>
              <a:rPr kumimoji="0" lang="zh-CN" altLang="en-US"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年</a:t>
            </a:r>
            <a:r>
              <a:rPr kumimoji="0" lang="en-US" altLang="zh-CN"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6</a:t>
            </a:r>
            <a:r>
              <a:rPr kumimoji="0" lang="zh-CN" altLang="en-US"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月</a:t>
            </a:r>
            <a:r>
              <a:rPr kumimoji="0" lang="en-US" altLang="zh-CN"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30</a:t>
            </a:r>
            <a:r>
              <a:rPr kumimoji="0" lang="zh-CN" altLang="en-US" sz="900" b="0" i="0" u="none" strike="noStrike" kern="1200" cap="none" spc="0" normalizeH="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mn-cs"/>
                <a:sym typeface="+mn-ea"/>
              </a:rPr>
              <a:t>日</a:t>
            </a:r>
            <a:r>
              <a:rPr kumimoji="0" lang="zh-CN" altLang="en-US" sz="900" b="0" i="0" u="none" strike="noStrike" kern="120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mn-ea"/>
              </a:rPr>
              <a:t>NMPA</a:t>
            </a:r>
            <a:r>
              <a:rPr kumimoji="0" lang="zh-CN" altLang="en-US"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mn-ea"/>
              </a:rPr>
              <a:t>官网获批信息查询结果</a:t>
            </a:r>
            <a:endParaRPr kumimoji="0" lang="zh-CN" altLang="en-US"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mn-ea"/>
              </a:rPr>
              <a:t>2 </a:t>
            </a:r>
            <a:r>
              <a:rPr kumimoji="0" lang="zh-TW" altLang="en-US"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mn-ea"/>
              </a:rPr>
              <a:t>药品说明书</a:t>
            </a:r>
            <a:endParaRPr kumimoji="0" lang="en-US" altLang="zh-CN" sz="900" b="0" i="0" u="none" strike="noStrike" kern="1200" cap="none" spc="0" normalizeH="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標題 1"/>
          <p:cNvSpPr txBox="1"/>
          <p:nvPr/>
        </p:nvSpPr>
        <p:spPr>
          <a:xfrm>
            <a:off x="78653" y="515295"/>
            <a:ext cx="11713845" cy="829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110000"/>
              </a:lnSpc>
              <a:spcBef>
                <a:spcPts val="0"/>
              </a:spcBef>
              <a:spcAft>
                <a:spcPts val="0"/>
              </a:spcAft>
              <a:buClrTx/>
              <a:buSzTx/>
              <a:buFontTx/>
              <a:buNone/>
              <a:defRPr/>
            </a:pP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rPr>
              <a:t>糖尿病足部伤口溃疡</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1" lang="en-US" altLang="zh-TW"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DFU</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唯一专项新药</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 </a:t>
            </a:r>
            <a:endParaRPr kumimoji="1"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10000"/>
              </a:lnSpc>
              <a:spcBef>
                <a:spcPts val="0"/>
              </a:spcBef>
              <a:spcAft>
                <a:spcPts val="0"/>
              </a:spcAft>
              <a:buClrTx/>
              <a:buSzTx/>
              <a:buFontTx/>
              <a:buNone/>
              <a:defRPr/>
            </a:pP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目录内无可比参照药</a:t>
            </a:r>
            <a:endParaRPr kumimoji="1"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表格 4"/>
          <p:cNvGraphicFramePr>
            <a:graphicFrameLocks noGrp="1"/>
          </p:cNvGraphicFramePr>
          <p:nvPr>
            <p:custDataLst>
              <p:tags r:id="rId4"/>
            </p:custDataLst>
          </p:nvPr>
        </p:nvGraphicFramePr>
        <p:xfrm>
          <a:off x="198097" y="1547906"/>
          <a:ext cx="5716905" cy="5187592"/>
        </p:xfrm>
        <a:graphic>
          <a:graphicData uri="http://schemas.openxmlformats.org/drawingml/2006/table">
            <a:tbl>
              <a:tblPr>
                <a:tableStyleId>{5C22544A-7EE6-4342-B048-85BDC9FD1C3A}</a:tableStyleId>
              </a:tblPr>
              <a:tblGrid>
                <a:gridCol w="1620520"/>
                <a:gridCol w="4096385"/>
              </a:tblGrid>
              <a:tr h="384967">
                <a:tc>
                  <a:txBody>
                    <a:bodyPr/>
                    <a:lstStyle/>
                    <a:p>
                      <a:pPr algn="ctr" rtl="0" fontAlgn="ctr">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通用名称</a:t>
                      </a:r>
                      <a:r>
                        <a:rPr lang="en-US" altLang="zh-CN" sz="1400" b="1" u="none" strike="noStrike" baseline="30000" dirty="0">
                          <a:solidFill>
                            <a:srgbClr val="0070C0"/>
                          </a:solidFill>
                          <a:effectLst/>
                          <a:latin typeface="微软雅黑" panose="020B0503020204020204" pitchFamily="34" charset="-122"/>
                          <a:ea typeface="微软雅黑" panose="020B0503020204020204" pitchFamily="34" charset="-122"/>
                        </a:rPr>
                        <a:t>2</a:t>
                      </a:r>
                      <a:endParaRPr lang="en-US" altLang="zh-CN" sz="1400" b="1" i="0" u="none" strike="noStrike" baseline="30000" dirty="0">
                        <a:solidFill>
                          <a:srgbClr val="0070C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香雷糖足膏</a:t>
                      </a:r>
                      <a:endParaRPr lang="zh-CN" altLang="en-US" sz="1400" u="none" strike="noStrike" dirty="0">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463">
                <a:tc>
                  <a:txBody>
                    <a:bodyPr/>
                    <a:lstStyle/>
                    <a:p>
                      <a:pPr algn="ctr" rtl="0" fontAlgn="ctr">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商品名</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ClrTx/>
                        <a:buSzTx/>
                        <a:buFontTx/>
                        <a:buNone/>
                      </a:pPr>
                      <a:r>
                        <a:rPr lang="en-US" altLang="zh-CN" sz="1400" b="1" i="0" u="none" strike="noStrike" dirty="0">
                          <a:solidFill>
                            <a:srgbClr val="1B7560"/>
                          </a:solidFill>
                          <a:effectLst/>
                          <a:latin typeface="微软雅黑" panose="020B0503020204020204" pitchFamily="34" charset="-122"/>
                          <a:ea typeface="微软雅黑" panose="020B0503020204020204" pitchFamily="34" charset="-122"/>
                        </a:rPr>
                        <a:t>  </a:t>
                      </a:r>
                      <a:r>
                        <a:rPr lang="zh-CN" altLang="en-US" sz="1400" i="0" u="none" strike="noStrike" dirty="0">
                          <a:solidFill>
                            <a:schemeClr val="tx1"/>
                          </a:solidFill>
                          <a:effectLst/>
                          <a:latin typeface="微软雅黑" panose="020B0503020204020204" pitchFamily="34" charset="-122"/>
                          <a:ea typeface="微软雅黑" panose="020B0503020204020204" pitchFamily="34" charset="-122"/>
                        </a:rPr>
                        <a:t>速必一</a:t>
                      </a:r>
                      <a:r>
                        <a:rPr lang="zh-CN" altLang="en-US" sz="1400" i="0" u="none" strike="noStrike" baseline="30000" dirty="0">
                          <a:solidFill>
                            <a:schemeClr val="tx1"/>
                          </a:solidFill>
                          <a:effectLst/>
                          <a:latin typeface="微软雅黑" panose="020B0503020204020204" pitchFamily="34" charset="-122"/>
                          <a:ea typeface="微软雅黑" panose="020B0503020204020204" pitchFamily="34" charset="-122"/>
                        </a:rPr>
                        <a:t>®</a:t>
                      </a:r>
                      <a:endParaRPr lang="zh-CN" altLang="en-US" sz="1400" i="0" u="none" strike="noStrike" baseline="30000"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3088">
                <a:tc>
                  <a:txBody>
                    <a:bodyPr/>
                    <a:lstStyle/>
                    <a:p>
                      <a:pPr algn="ctr" rtl="0" fontAlgn="ctr">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注册规格</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en-US" altLang="zh-CN" sz="1400" u="none" strike="noStrike" dirty="0">
                          <a:solidFill>
                            <a:schemeClr val="accent1"/>
                          </a:solidFill>
                          <a:effectLst/>
                          <a:latin typeface="微软雅黑" panose="020B0503020204020204" pitchFamily="34" charset="-122"/>
                          <a:ea typeface="微软雅黑" panose="020B0503020204020204" pitchFamily="34" charset="-122"/>
                        </a:rPr>
                        <a:t>  </a:t>
                      </a:r>
                      <a:r>
                        <a:rPr lang="en-US" altLang="zh-CN" sz="1400" b="1" u="none" strike="noStrike" dirty="0">
                          <a:solidFill>
                            <a:srgbClr val="0070C0"/>
                          </a:solidFill>
                          <a:effectLst/>
                          <a:latin typeface="微软雅黑" panose="020B0503020204020204" pitchFamily="34" charset="-122"/>
                          <a:ea typeface="微软雅黑" panose="020B0503020204020204" pitchFamily="34" charset="-122"/>
                        </a:rPr>
                        <a:t>3g/</a:t>
                      </a:r>
                      <a:r>
                        <a:rPr lang="zh-CN" altLang="en-US" sz="1400" b="1" u="none" strike="noStrike" dirty="0">
                          <a:solidFill>
                            <a:srgbClr val="0070C0"/>
                          </a:solidFill>
                          <a:effectLst/>
                          <a:latin typeface="微软雅黑" panose="020B0503020204020204" pitchFamily="34" charset="-122"/>
                          <a:ea typeface="微软雅黑" panose="020B0503020204020204" pitchFamily="34" charset="-122"/>
                        </a:rPr>
                        <a:t>支（主谈规格）</a:t>
                      </a:r>
                      <a:r>
                        <a:rPr lang="zh-CN" altLang="en-US" sz="1400" u="none" strike="noStrike" dirty="0">
                          <a:effectLst/>
                          <a:latin typeface="微软雅黑" panose="020B0503020204020204" pitchFamily="34" charset="-122"/>
                          <a:ea typeface="微软雅黑" panose="020B0503020204020204" pitchFamily="34" charset="-122"/>
                        </a:rPr>
                        <a:t>；</a:t>
                      </a:r>
                      <a:r>
                        <a:rPr lang="en-US" altLang="zh-CN" sz="1400" u="none" strike="noStrike" dirty="0">
                          <a:effectLst/>
                          <a:latin typeface="微软雅黑" panose="020B0503020204020204" pitchFamily="34" charset="-122"/>
                          <a:ea typeface="微软雅黑" panose="020B0503020204020204" pitchFamily="34" charset="-122"/>
                        </a:rPr>
                        <a:t>15g/</a:t>
                      </a:r>
                      <a:r>
                        <a:rPr lang="zh-CN" altLang="en-US" sz="1400" u="none" strike="noStrike" dirty="0">
                          <a:effectLst/>
                          <a:latin typeface="微软雅黑" panose="020B0503020204020204" pitchFamily="34" charset="-122"/>
                          <a:ea typeface="微软雅黑" panose="020B0503020204020204" pitchFamily="34" charset="-122"/>
                        </a:rPr>
                        <a:t>支 </a:t>
                      </a:r>
                      <a:endParaRPr lang="zh-CN" altLang="en-US" sz="1400" b="1" i="0" u="none" strike="noStrike" dirty="0">
                        <a:solidFill>
                          <a:srgbClr val="1B756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3088">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药品类型</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b="1" i="0" u="none" strike="noStrike" dirty="0">
                          <a:solidFill>
                            <a:srgbClr val="1B7560"/>
                          </a:solidFill>
                          <a:effectLst/>
                          <a:latin typeface="微软雅黑" panose="020B0503020204020204" pitchFamily="34" charset="-122"/>
                          <a:ea typeface="微软雅黑" panose="020B0503020204020204" pitchFamily="34" charset="-122"/>
                        </a:rPr>
                        <a:t>  </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天然药物</a:t>
                      </a: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1.1</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类</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343">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是否独家产品</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是</a:t>
                      </a:r>
                      <a:endParaRPr lang="zh-CN" altLang="en-US" sz="1400" b="1" i="0" u="none" strike="noStrike" dirty="0">
                        <a:solidFill>
                          <a:srgbClr val="1B756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576">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适应症</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适用于清创后创面截面积小于</a:t>
                      </a:r>
                      <a:r>
                        <a:rPr lang="en-US" altLang="zh-CN" sz="1400" u="none" strike="noStrike" dirty="0">
                          <a:effectLst/>
                          <a:latin typeface="微软雅黑" panose="020B0503020204020204" pitchFamily="34" charset="-122"/>
                          <a:ea typeface="微软雅黑" panose="020B0503020204020204" pitchFamily="34" charset="-122"/>
                        </a:rPr>
                        <a:t>25cm</a:t>
                      </a:r>
                      <a:r>
                        <a:rPr lang="en-US" altLang="zh-CN" sz="1400" u="none" strike="noStrike" baseline="30000" dirty="0">
                          <a:effectLst/>
                          <a:latin typeface="微软雅黑" panose="020B0503020204020204" pitchFamily="34" charset="-122"/>
                          <a:ea typeface="微软雅黑" panose="020B0503020204020204" pitchFamily="34" charset="-122"/>
                        </a:rPr>
                        <a:t>2</a:t>
                      </a:r>
                      <a:r>
                        <a:rPr lang="zh-CN" altLang="en-US" sz="1400" u="none" strike="noStrike" dirty="0">
                          <a:effectLst/>
                          <a:latin typeface="微软雅黑" panose="020B0503020204020204" pitchFamily="34" charset="-122"/>
                          <a:ea typeface="微软雅黑" panose="020B0503020204020204" pitchFamily="34" charset="-122"/>
                        </a:rPr>
                        <a:t>的</a:t>
                      </a:r>
                      <a:endParaRPr lang="en-US" altLang="zh-CN" sz="1400" u="none" strike="noStrike" dirty="0">
                        <a:effectLst/>
                        <a:latin typeface="微软雅黑" panose="020B0503020204020204" pitchFamily="34" charset="-122"/>
                        <a:ea typeface="微软雅黑" panose="020B0503020204020204" pitchFamily="34" charset="-122"/>
                      </a:endParaRPr>
                    </a:p>
                    <a:p>
                      <a:pPr algn="l" rtl="0" fontAlgn="ctr">
                        <a:buNone/>
                      </a:pPr>
                      <a:r>
                        <a:rPr lang="en-US" altLang="zh-CN" sz="1400" u="none" strike="noStrike" dirty="0">
                          <a:effectLst/>
                          <a:latin typeface="微软雅黑" panose="020B0503020204020204" pitchFamily="34" charset="-122"/>
                          <a:ea typeface="微软雅黑" panose="020B0503020204020204" pitchFamily="34" charset="-122"/>
                        </a:rPr>
                        <a:t>  Wagner 1</a:t>
                      </a:r>
                      <a:r>
                        <a:rPr lang="zh-CN" altLang="en-US" sz="1400" u="none" strike="noStrike" dirty="0">
                          <a:effectLst/>
                          <a:latin typeface="微软雅黑" panose="020B0503020204020204" pitchFamily="34" charset="-122"/>
                          <a:ea typeface="微软雅黑" panose="020B0503020204020204" pitchFamily="34" charset="-122"/>
                        </a:rPr>
                        <a:t>级糖尿病足部伤口溃疡</a:t>
                      </a:r>
                      <a:endParaRPr lang="en-US" altLang="zh-CN" sz="1400" u="none" strike="noStrike" dirty="0">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576">
                <a:tc>
                  <a:txBody>
                    <a:bodyPr/>
                    <a:lstStyle/>
                    <a:p>
                      <a:pPr marL="0" algn="ctr" defTabSz="914400" rtl="0" eaLnBrk="1" fontAlgn="ctr" latinLnBrk="0" hangingPunct="1">
                        <a:buNone/>
                      </a:pPr>
                      <a:r>
                        <a:rPr lang="zh-TW" altLang="en-US" sz="1400" b="1" kern="1200" dirty="0">
                          <a:solidFill>
                            <a:srgbClr val="0070C0"/>
                          </a:solidFill>
                          <a:latin typeface="微软雅黑" panose="020B0503020204020204" pitchFamily="34" charset="-122"/>
                          <a:ea typeface="微软雅黑" panose="020B0503020204020204" pitchFamily="34" charset="-122"/>
                          <a:cs typeface="+mn-cs"/>
                        </a:rPr>
                        <a:t>预期获批适应症</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TW" altLang="en-US" sz="1400" u="none" strike="noStrike" dirty="0">
                          <a:effectLst/>
                          <a:latin typeface="微软雅黑" panose="020B0503020204020204" pitchFamily="34" charset="-122"/>
                          <a:ea typeface="微软雅黑" panose="020B0503020204020204" pitchFamily="34" charset="-122"/>
                        </a:rPr>
                        <a:t>  预期于</a:t>
                      </a:r>
                      <a:r>
                        <a:rPr lang="en-US" altLang="zh-TW" sz="1400" u="none" strike="noStrike" dirty="0">
                          <a:effectLst/>
                          <a:latin typeface="微软雅黑" panose="020B0503020204020204" pitchFamily="34" charset="-122"/>
                          <a:ea typeface="微软雅黑" panose="020B0503020204020204" pitchFamily="34" charset="-122"/>
                        </a:rPr>
                        <a:t>2026</a:t>
                      </a:r>
                      <a:r>
                        <a:rPr lang="zh-TW" altLang="en-US" sz="1400" u="none" strike="noStrike" dirty="0">
                          <a:effectLst/>
                          <a:latin typeface="微软雅黑" panose="020B0503020204020204" pitchFamily="34" charset="-122"/>
                          <a:ea typeface="微软雅黑" panose="020B0503020204020204" pitchFamily="34" charset="-122"/>
                        </a:rPr>
                        <a:t>年</a:t>
                      </a:r>
                      <a:r>
                        <a:rPr lang="en-US" altLang="zh-TW" sz="1400" u="none" strike="noStrike" dirty="0">
                          <a:effectLst/>
                          <a:latin typeface="微软雅黑" panose="020B0503020204020204" pitchFamily="34" charset="-122"/>
                          <a:ea typeface="微软雅黑" panose="020B0503020204020204" pitchFamily="34" charset="-122"/>
                        </a:rPr>
                        <a:t>6</a:t>
                      </a:r>
                      <a:r>
                        <a:rPr lang="zh-TW" altLang="en-US" sz="1400" u="none" strike="noStrike" dirty="0">
                          <a:effectLst/>
                          <a:latin typeface="微软雅黑" panose="020B0503020204020204" pitchFamily="34" charset="-122"/>
                          <a:ea typeface="微软雅黑" panose="020B0503020204020204" pitchFamily="34" charset="-122"/>
                        </a:rPr>
                        <a:t>月</a:t>
                      </a:r>
                      <a:r>
                        <a:rPr lang="en-US" altLang="zh-TW" sz="1400" u="none" strike="noStrike" dirty="0">
                          <a:effectLst/>
                          <a:latin typeface="微软雅黑" panose="020B0503020204020204" pitchFamily="34" charset="-122"/>
                          <a:ea typeface="微软雅黑" panose="020B0503020204020204" pitchFamily="34" charset="-122"/>
                        </a:rPr>
                        <a:t>30</a:t>
                      </a:r>
                      <a:r>
                        <a:rPr lang="zh-TW" altLang="en-US" sz="1400" u="none" strike="noStrike" dirty="0">
                          <a:effectLst/>
                          <a:latin typeface="微软雅黑" panose="020B0503020204020204" pitchFamily="34" charset="-122"/>
                          <a:ea typeface="微软雅黑" panose="020B0503020204020204" pitchFamily="34" charset="-122"/>
                        </a:rPr>
                        <a:t>日前批准扩充适应症</a:t>
                      </a:r>
                      <a:endParaRPr lang="en-US" altLang="zh-TW" sz="1400" u="none" strike="noStrike" dirty="0">
                        <a:effectLst/>
                        <a:latin typeface="微软雅黑" panose="020B0503020204020204" pitchFamily="34" charset="-122"/>
                        <a:ea typeface="微软雅黑" panose="020B0503020204020204" pitchFamily="34" charset="-122"/>
                      </a:endParaRPr>
                    </a:p>
                    <a:p>
                      <a:pPr algn="l" rtl="0" fontAlgn="ctr">
                        <a:buNone/>
                      </a:pPr>
                      <a:r>
                        <a:rPr lang="zh-TW" altLang="en-US" sz="1400" u="none" strike="noStrike" dirty="0">
                          <a:effectLst/>
                          <a:latin typeface="微软雅黑" panose="020B0503020204020204" pitchFamily="34" charset="-122"/>
                          <a:ea typeface="微软雅黑" panose="020B0503020204020204" pitchFamily="34" charset="-122"/>
                        </a:rPr>
                        <a:t>  </a:t>
                      </a:r>
                      <a:r>
                        <a:rPr lang="en-US" altLang="zh-CN" sz="1400" u="none" strike="noStrike" dirty="0">
                          <a:effectLst/>
                          <a:latin typeface="微软雅黑" panose="020B0503020204020204" pitchFamily="34" charset="-122"/>
                          <a:ea typeface="微软雅黑" panose="020B0503020204020204" pitchFamily="34" charset="-122"/>
                        </a:rPr>
                        <a:t>Wagner 2</a:t>
                      </a:r>
                      <a:r>
                        <a:rPr lang="zh-CN" altLang="en-US" sz="1400" u="none" strike="noStrike" dirty="0">
                          <a:effectLst/>
                          <a:latin typeface="微软雅黑" panose="020B0503020204020204" pitchFamily="34" charset="-122"/>
                          <a:ea typeface="微软雅黑" panose="020B0503020204020204" pitchFamily="34" charset="-122"/>
                        </a:rPr>
                        <a:t>级糖尿病足部伤口溃疡</a:t>
                      </a:r>
                      <a:endParaRPr lang="en-US" altLang="zh-CN" sz="1400" u="none" strike="noStrike" dirty="0">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6187">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用法用量</a:t>
                      </a:r>
                      <a:r>
                        <a:rPr lang="en-US" altLang="zh-CN" sz="1400" b="1" kern="1200" baseline="30000" dirty="0">
                          <a:solidFill>
                            <a:srgbClr val="0070C0"/>
                          </a:solidFill>
                          <a:latin typeface="微软雅黑" panose="020B0503020204020204" pitchFamily="34" charset="-122"/>
                          <a:ea typeface="微软雅黑" panose="020B0503020204020204" pitchFamily="34" charset="-122"/>
                          <a:cs typeface="+mn-cs"/>
                        </a:rPr>
                        <a:t>2</a:t>
                      </a:r>
                      <a:endParaRPr lang="zh-CN" altLang="en-US" sz="1400" b="1" kern="1200" baseline="300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外用。每日涂抹</a:t>
                      </a:r>
                      <a:r>
                        <a:rPr lang="en-US" altLang="zh-CN" sz="1400" u="none" strike="noStrike" dirty="0">
                          <a:effectLst/>
                          <a:latin typeface="微软雅黑" panose="020B0503020204020204" pitchFamily="34" charset="-122"/>
                          <a:ea typeface="微软雅黑" panose="020B0503020204020204" pitchFamily="34" charset="-122"/>
                        </a:rPr>
                        <a:t>2</a:t>
                      </a:r>
                      <a:r>
                        <a:rPr lang="zh-CN" altLang="en-US" sz="1400" u="none" strike="noStrike" dirty="0">
                          <a:effectLst/>
                          <a:latin typeface="微软雅黑" panose="020B0503020204020204" pitchFamily="34" charset="-122"/>
                          <a:ea typeface="微软雅黑" panose="020B0503020204020204" pitchFamily="34" charset="-122"/>
                        </a:rPr>
                        <a:t>次，完全覆盖伤口，以纱布</a:t>
                      </a:r>
                      <a:endParaRPr lang="en-US" altLang="zh-CN" sz="1400" u="none" strike="noStrike" dirty="0">
                        <a:effectLst/>
                        <a:latin typeface="微软雅黑" panose="020B0503020204020204" pitchFamily="34" charset="-122"/>
                        <a:ea typeface="微软雅黑" panose="020B0503020204020204" pitchFamily="34" charset="-122"/>
                      </a:endParaRPr>
                    </a:p>
                    <a:p>
                      <a:pPr algn="l" rtl="0" fontAlgn="ctr">
                        <a:buNone/>
                      </a:pPr>
                      <a:r>
                        <a:rPr lang="zh-TW" altLang="en-US" sz="1400" u="none" strike="noStrike" dirty="0">
                          <a:effectLst/>
                          <a:latin typeface="微软雅黑" panose="020B0503020204020204" pitchFamily="34" charset="-122"/>
                          <a:ea typeface="微软雅黑" panose="020B0503020204020204" pitchFamily="34" charset="-122"/>
                        </a:rPr>
                        <a:t>  </a:t>
                      </a:r>
                      <a:r>
                        <a:rPr lang="zh-CN" altLang="en-US" sz="1400" u="none" strike="noStrike" dirty="0">
                          <a:effectLst/>
                          <a:latin typeface="微软雅黑" panose="020B0503020204020204" pitchFamily="34" charset="-122"/>
                          <a:ea typeface="微软雅黑" panose="020B0503020204020204" pitchFamily="34" charset="-122"/>
                        </a:rPr>
                        <a:t>覆盖伤口溃疡区域，并保持患处通风干燥，</a:t>
                      </a:r>
                      <a:endParaRPr lang="en-US" altLang="zh-CN" sz="1400" u="none" strike="noStrike" dirty="0">
                        <a:effectLst/>
                        <a:latin typeface="微软雅黑" panose="020B0503020204020204" pitchFamily="34" charset="-122"/>
                        <a:ea typeface="微软雅黑" panose="020B0503020204020204" pitchFamily="34" charset="-122"/>
                      </a:endParaRPr>
                    </a:p>
                    <a:p>
                      <a:pPr algn="l" rtl="0" fontAlgn="ctr">
                        <a:buNone/>
                      </a:pPr>
                      <a:r>
                        <a:rPr lang="zh-TW" altLang="en-US" sz="1400" u="none" strike="noStrike" dirty="0">
                          <a:effectLst/>
                          <a:latin typeface="微软雅黑" panose="020B0503020204020204" pitchFamily="34" charset="-122"/>
                          <a:ea typeface="微软雅黑" panose="020B0503020204020204" pitchFamily="34" charset="-122"/>
                        </a:rPr>
                        <a:t>  </a:t>
                      </a:r>
                      <a:r>
                        <a:rPr lang="zh-CN" altLang="en-US" sz="1400" u="none" strike="noStrike" dirty="0">
                          <a:effectLst/>
                          <a:latin typeface="微软雅黑" panose="020B0503020204020204" pitchFamily="34" charset="-122"/>
                          <a:ea typeface="微软雅黑" panose="020B0503020204020204" pitchFamily="34" charset="-122"/>
                        </a:rPr>
                        <a:t>直至溃疡完全愈合。疗程不超过</a:t>
                      </a:r>
                      <a:r>
                        <a:rPr lang="en-US" altLang="zh-CN" sz="1400" u="none" strike="noStrike" dirty="0">
                          <a:effectLst/>
                          <a:latin typeface="微软雅黑" panose="020B0503020204020204" pitchFamily="34" charset="-122"/>
                          <a:ea typeface="微软雅黑" panose="020B0503020204020204" pitchFamily="34" charset="-122"/>
                        </a:rPr>
                        <a:t>16</a:t>
                      </a:r>
                      <a:r>
                        <a:rPr lang="zh-CN" altLang="en-US" sz="1400" u="none" strike="noStrike" dirty="0">
                          <a:effectLst/>
                          <a:latin typeface="微软雅黑" panose="020B0503020204020204" pitchFamily="34" charset="-122"/>
                          <a:ea typeface="微软雅黑" panose="020B0503020204020204" pitchFamily="34" charset="-122"/>
                        </a:rPr>
                        <a:t>周</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836">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中国大陆</a:t>
                      </a:r>
                      <a:endParaRPr lang="en-US" altLang="zh-CN" sz="1400" b="1" kern="1200" dirty="0">
                        <a:solidFill>
                          <a:srgbClr val="0070C0"/>
                        </a:solidFill>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首次上市时间</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en-US" altLang="zh-CN" sz="1400" u="none" strike="noStrike" dirty="0">
                          <a:effectLst/>
                          <a:latin typeface="微软雅黑" panose="020B0503020204020204" pitchFamily="34" charset="-122"/>
                          <a:ea typeface="微软雅黑" panose="020B0503020204020204" pitchFamily="34" charset="-122"/>
                        </a:rPr>
                        <a:t>  2023</a:t>
                      </a:r>
                      <a:r>
                        <a:rPr lang="zh-CN" altLang="en-US" sz="1400" u="none" strike="noStrike" dirty="0">
                          <a:effectLst/>
                          <a:latin typeface="微软雅黑" panose="020B0503020204020204" pitchFamily="34" charset="-122"/>
                          <a:ea typeface="微软雅黑" panose="020B0503020204020204" pitchFamily="34" charset="-122"/>
                        </a:rPr>
                        <a:t>年</a:t>
                      </a:r>
                      <a:r>
                        <a:rPr lang="en-US" altLang="zh-CN" sz="1400" u="none" strike="noStrike" dirty="0">
                          <a:effectLst/>
                          <a:latin typeface="微软雅黑" panose="020B0503020204020204" pitchFamily="34" charset="-122"/>
                          <a:ea typeface="微软雅黑" panose="020B0503020204020204" pitchFamily="34" charset="-122"/>
                        </a:rPr>
                        <a:t>11</a:t>
                      </a:r>
                      <a:r>
                        <a:rPr lang="zh-CN" altLang="en-US" sz="1400" u="none" strike="noStrike" dirty="0">
                          <a:effectLst/>
                          <a:latin typeface="微软雅黑" panose="020B0503020204020204" pitchFamily="34" charset="-122"/>
                          <a:ea typeface="微软雅黑" panose="020B0503020204020204" pitchFamily="34" charset="-122"/>
                        </a:rPr>
                        <a:t>月</a:t>
                      </a:r>
                      <a:r>
                        <a:rPr lang="en-US" altLang="zh-CN" sz="1400" u="none" strike="noStrike" dirty="0">
                          <a:effectLst/>
                          <a:latin typeface="微软雅黑" panose="020B0503020204020204" pitchFamily="34" charset="-122"/>
                          <a:ea typeface="微软雅黑" panose="020B0503020204020204" pitchFamily="34" charset="-122"/>
                        </a:rPr>
                        <a:t>9</a:t>
                      </a:r>
                      <a:r>
                        <a:rPr lang="zh-CN" altLang="en-US" sz="1400" u="none" strike="noStrike" dirty="0">
                          <a:effectLst/>
                          <a:latin typeface="微软雅黑" panose="020B0503020204020204" pitchFamily="34" charset="-122"/>
                          <a:ea typeface="微软雅黑" panose="020B0503020204020204" pitchFamily="34" charset="-122"/>
                        </a:rPr>
                        <a:t>日</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746">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全球首个上市</a:t>
                      </a:r>
                      <a:endParaRPr lang="en-US" altLang="zh-CN" sz="1400" b="1" kern="1200" dirty="0">
                        <a:solidFill>
                          <a:srgbClr val="0070C0"/>
                        </a:solidFill>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国家</a:t>
                      </a:r>
                      <a:r>
                        <a:rPr lang="en-US" altLang="zh-CN" sz="1400" b="1" kern="1200" dirty="0">
                          <a:solidFill>
                            <a:srgbClr val="0070C0"/>
                          </a:solidFill>
                          <a:latin typeface="微软雅黑" panose="020B0503020204020204" pitchFamily="34" charset="-122"/>
                          <a:ea typeface="微软雅黑" panose="020B0503020204020204" pitchFamily="34" charset="-122"/>
                          <a:cs typeface="+mn-cs"/>
                        </a:rPr>
                        <a:t>/</a:t>
                      </a:r>
                      <a:r>
                        <a:rPr lang="zh-CN" altLang="en-US" sz="1400" b="1" kern="1200" dirty="0">
                          <a:solidFill>
                            <a:srgbClr val="0070C0"/>
                          </a:solidFill>
                          <a:latin typeface="微软雅黑" panose="020B0503020204020204" pitchFamily="34" charset="-122"/>
                          <a:ea typeface="微软雅黑" panose="020B0503020204020204" pitchFamily="34" charset="-122"/>
                          <a:cs typeface="+mn-cs"/>
                        </a:rPr>
                        <a:t>地区及时间</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中国台湾；</a:t>
                      </a:r>
                      <a:r>
                        <a:rPr lang="en-US" altLang="zh-CN" sz="1400" u="none" strike="noStrike" dirty="0">
                          <a:effectLst/>
                          <a:latin typeface="微软雅黑" panose="020B0503020204020204" pitchFamily="34" charset="-122"/>
                          <a:ea typeface="微软雅黑" panose="020B0503020204020204" pitchFamily="34" charset="-122"/>
                        </a:rPr>
                        <a:t>2021</a:t>
                      </a:r>
                      <a:r>
                        <a:rPr lang="zh-CN" altLang="en-US" sz="1400" u="none" strike="noStrike" dirty="0">
                          <a:effectLst/>
                          <a:latin typeface="微软雅黑" panose="020B0503020204020204" pitchFamily="34" charset="-122"/>
                          <a:ea typeface="微软雅黑" panose="020B0503020204020204" pitchFamily="34" charset="-122"/>
                        </a:rPr>
                        <a:t>年</a:t>
                      </a:r>
                      <a:r>
                        <a:rPr lang="en-US" altLang="zh-CN" sz="1400" u="none" strike="noStrike" dirty="0">
                          <a:effectLst/>
                          <a:latin typeface="微软雅黑" panose="020B0503020204020204" pitchFamily="34" charset="-122"/>
                          <a:ea typeface="微软雅黑" panose="020B0503020204020204" pitchFamily="34" charset="-122"/>
                        </a:rPr>
                        <a:t>3</a:t>
                      </a:r>
                      <a:r>
                        <a:rPr lang="zh-CN" altLang="en-US" sz="1400" u="none" strike="noStrike" dirty="0">
                          <a:effectLst/>
                          <a:latin typeface="微软雅黑" panose="020B0503020204020204" pitchFamily="34" charset="-122"/>
                          <a:ea typeface="微软雅黑" panose="020B0503020204020204" pitchFamily="34" charset="-122"/>
                        </a:rPr>
                        <a:t>月</a:t>
                      </a:r>
                      <a:r>
                        <a:rPr lang="en-US" altLang="zh-TW" sz="1400" u="none" strike="noStrike" dirty="0">
                          <a:effectLst/>
                          <a:latin typeface="微软雅黑" panose="020B0503020204020204" pitchFamily="34" charset="-122"/>
                          <a:ea typeface="微软雅黑" panose="020B0503020204020204" pitchFamily="34" charset="-122"/>
                        </a:rPr>
                        <a:t>2</a:t>
                      </a:r>
                      <a:r>
                        <a:rPr lang="en-US" altLang="zh-CN" sz="1400" u="none" strike="noStrike" dirty="0">
                          <a:effectLst/>
                          <a:latin typeface="微软雅黑" panose="020B0503020204020204" pitchFamily="34" charset="-122"/>
                          <a:ea typeface="微软雅黑" panose="020B0503020204020204" pitchFamily="34" charset="-122"/>
                        </a:rPr>
                        <a:t>6</a:t>
                      </a:r>
                      <a:r>
                        <a:rPr lang="zh-CN" altLang="en-US" sz="1400" u="none" strike="noStrike" kern="1200" dirty="0">
                          <a:solidFill>
                            <a:schemeClr val="dk1"/>
                          </a:solidFill>
                          <a:effectLst/>
                          <a:latin typeface="微软雅黑" panose="020B0503020204020204" pitchFamily="34" charset="-122"/>
                          <a:ea typeface="微软雅黑" panose="020B0503020204020204" pitchFamily="34" charset="-122"/>
                          <a:cs typeface="+mn-cs"/>
                        </a:rPr>
                        <a:t>日</a:t>
                      </a:r>
                      <a:r>
                        <a:rPr lang="zh-CN" altLang="en-US" sz="1400" u="none" strike="noStrike" kern="1200" dirty="0">
                          <a:solidFill>
                            <a:srgbClr val="0070C0"/>
                          </a:solidFill>
                          <a:effectLst/>
                          <a:latin typeface="微软雅黑" panose="020B0503020204020204" pitchFamily="34" charset="-122"/>
                          <a:ea typeface="微软雅黑" panose="020B0503020204020204" pitchFamily="34" charset="-122"/>
                          <a:cs typeface="+mn-cs"/>
                        </a:rPr>
                        <a:t>（</a:t>
                      </a:r>
                      <a:r>
                        <a:rPr lang="zh-TW" altLang="en-US" sz="1400" b="1" u="none" strike="noStrike" dirty="0">
                          <a:solidFill>
                            <a:srgbClr val="0070C0"/>
                          </a:solidFill>
                          <a:effectLst/>
                          <a:latin typeface="微软雅黑" panose="020B0503020204020204" pitchFamily="34" charset="-122"/>
                          <a:ea typeface="微软雅黑" panose="020B0503020204020204" pitchFamily="34" charset="-122"/>
                        </a:rPr>
                        <a:t>已纳入健保</a:t>
                      </a:r>
                      <a:r>
                        <a:rPr lang="zh-CN" altLang="en-US" sz="1400" u="none" strike="noStrike" kern="1200" dirty="0">
                          <a:solidFill>
                            <a:srgbClr val="0070C0"/>
                          </a:solidFill>
                          <a:effectLst/>
                          <a:latin typeface="微软雅黑" panose="020B0503020204020204" pitchFamily="34" charset="-122"/>
                          <a:ea typeface="微软雅黑" panose="020B0503020204020204" pitchFamily="34" charset="-122"/>
                          <a:cs typeface="+mn-cs"/>
                        </a:rPr>
                        <a:t>）</a:t>
                      </a:r>
                      <a:endParaRPr lang="zh-CN" altLang="en-US" sz="1400" b="0" i="0" u="none" strike="noStrike" baseline="30000" dirty="0">
                        <a:solidFill>
                          <a:srgbClr val="0070C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8722">
                <a:tc>
                  <a:txBody>
                    <a:bodyPr/>
                    <a:lstStyle/>
                    <a:p>
                      <a:pPr marL="0" algn="ctr" defTabSz="914400" rtl="0" eaLnBrk="1" fontAlgn="ctr" latinLnBrk="0" hangingPunct="1">
                        <a:buNone/>
                      </a:pPr>
                      <a:r>
                        <a:rPr lang="zh-CN" altLang="en-US" sz="1400" b="1" kern="1200" dirty="0">
                          <a:solidFill>
                            <a:srgbClr val="0070C0"/>
                          </a:solidFill>
                          <a:latin typeface="微软雅黑" panose="020B0503020204020204" pitchFamily="34" charset="-122"/>
                          <a:ea typeface="微软雅黑" panose="020B0503020204020204" pitchFamily="34" charset="-122"/>
                          <a:cs typeface="+mn-cs"/>
                        </a:rPr>
                        <a:t>是否为</a:t>
                      </a:r>
                      <a:r>
                        <a:rPr lang="en-US" sz="1400" b="1" kern="1200" dirty="0">
                          <a:solidFill>
                            <a:srgbClr val="0070C0"/>
                          </a:solidFill>
                          <a:latin typeface="微软雅黑" panose="020B0503020204020204" pitchFamily="34" charset="-122"/>
                          <a:ea typeface="微软雅黑" panose="020B0503020204020204" pitchFamily="34" charset="-122"/>
                          <a:cs typeface="+mn-cs"/>
                        </a:rPr>
                        <a:t>OTC</a:t>
                      </a:r>
                      <a:r>
                        <a:rPr lang="zh-CN" altLang="en-US" sz="1400" b="1" kern="1200" dirty="0">
                          <a:solidFill>
                            <a:srgbClr val="0070C0"/>
                          </a:solidFill>
                          <a:latin typeface="微软雅黑" panose="020B0503020204020204" pitchFamily="34" charset="-122"/>
                          <a:ea typeface="微软雅黑" panose="020B0503020204020204" pitchFamily="34" charset="-122"/>
                          <a:cs typeface="+mn-cs"/>
                        </a:rPr>
                        <a:t>药品</a:t>
                      </a:r>
                      <a:endParaRPr lang="zh-CN" altLang="en-US" sz="1400" b="1" kern="1200" dirty="0">
                        <a:solidFill>
                          <a:srgbClr val="0070C0"/>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rtl="0" fontAlgn="ctr">
                        <a:buNone/>
                      </a:pPr>
                      <a:r>
                        <a:rPr lang="zh-CN" altLang="en-US" sz="1400" u="none" strike="noStrike" dirty="0">
                          <a:effectLst/>
                          <a:latin typeface="微软雅黑" panose="020B0503020204020204" pitchFamily="34" charset="-122"/>
                          <a:ea typeface="微软雅黑" panose="020B0503020204020204" pitchFamily="34" charset="-122"/>
                        </a:rPr>
                        <a:t>  否</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282" name="圆角矩形 18"/>
          <p:cNvSpPr>
            <a:spLocks noChangeArrowheads="1"/>
          </p:cNvSpPr>
          <p:nvPr/>
        </p:nvSpPr>
        <p:spPr bwMode="auto">
          <a:xfrm>
            <a:off x="6277000" y="1514678"/>
            <a:ext cx="5422900" cy="431800"/>
          </a:xfrm>
          <a:prstGeom prst="roundRect">
            <a:avLst>
              <a:gd name="adj" fmla="val 1841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建议参照药品：</a:t>
            </a:r>
            <a:r>
              <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空白参照</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6210300" y="2222140"/>
            <a:ext cx="5853430" cy="3862596"/>
          </a:xfrm>
          <a:prstGeom prst="rect">
            <a:avLst/>
          </a:prstGeom>
          <a:noFill/>
        </p:spPr>
        <p:txBody>
          <a:bodyPr wrap="square" rtlCol="0">
            <a:spAutoFit/>
          </a:bodyPr>
          <a:lstStyle/>
          <a:p>
            <a:pPr marL="180975" marR="0" lvl="0" indent="-180975" algn="l" defTabSz="914400" rtl="0" eaLnBrk="1" fontAlgn="auto" latinLnBrk="1" hangingPunct="1">
              <a:lnSpc>
                <a:spcPct val="150000"/>
              </a:lnSpc>
              <a:spcBef>
                <a:spcPts val="0"/>
              </a:spcBef>
              <a:spcAft>
                <a:spcPts val="600"/>
              </a:spcAft>
              <a:buClr>
                <a:prstClr val="black"/>
              </a:buClr>
              <a:buSzPct val="66000"/>
              <a:buFont typeface="Wingdings" panose="05000000000000000000" pitchFamily="2" charset="2"/>
              <a:buChar char="l"/>
              <a:tabLst>
                <a:tab pos="360045" algn="l"/>
              </a:tabLst>
              <a:defRPr/>
            </a:pP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作用机制创新且明确</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：本品为</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全球</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唯一靶向</a:t>
            </a:r>
            <a:r>
              <a:rPr kumimoji="1"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DFU</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病</a:t>
            </a:r>
            <a:r>
              <a:rPr kumimoji="1" lang="zh-TW" altLang="en-US"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因</a:t>
            </a: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M1/M2</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巨噬细胞失衡的创新药，获选</a:t>
            </a: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美国糖尿病学会（</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ADA</a:t>
            </a: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2026</a:t>
            </a: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年全球创新顶尖</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15</a:t>
            </a:r>
            <a:r>
              <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强</a:t>
            </a:r>
            <a:endPar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0975" marR="0" lvl="0" indent="-180975" algn="l" defTabSz="914400" rtl="0" eaLnBrk="1" fontAlgn="auto" latinLnBrk="1" hangingPunct="1">
              <a:lnSpc>
                <a:spcPct val="150000"/>
              </a:lnSpc>
              <a:spcBef>
                <a:spcPts val="0"/>
              </a:spcBef>
              <a:spcAft>
                <a:spcPts val="0"/>
              </a:spcAft>
              <a:buClr>
                <a:prstClr val="black"/>
              </a:buClr>
              <a:buSzPct val="66000"/>
              <a:buFont typeface="Wingdings" panose="05000000000000000000" pitchFamily="2" charset="2"/>
              <a:buChar char="l"/>
              <a:tabLst>
                <a:tab pos="360045" algn="l"/>
              </a:tabLst>
              <a:defRPr/>
            </a:pP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完成</a:t>
            </a: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Wagner 2</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级上市后研究（双盲</a:t>
            </a:r>
            <a:r>
              <a:rPr kumimoji="1"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RCT</a:t>
            </a:r>
            <a:r>
              <a:rPr kumimoji="1"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主要疗效终点显著（</a:t>
            </a:r>
            <a:r>
              <a:rPr kumimoji="1"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P=0.0008</a:t>
            </a:r>
            <a:r>
              <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），各项难愈亚组疗效高度一致性，安全性良好</a:t>
            </a:r>
            <a:endParaRPr kumimoji="1"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a:p>
            <a:pPr marL="180975" marR="0" lvl="0" indent="-180975" algn="l" defTabSz="914400" rtl="0" eaLnBrk="1" fontAlgn="auto" latinLnBrk="1" hangingPunct="1">
              <a:lnSpc>
                <a:spcPct val="150000"/>
              </a:lnSpc>
              <a:spcBef>
                <a:spcPts val="0"/>
              </a:spcBef>
              <a:spcAft>
                <a:spcPts val="0"/>
              </a:spcAft>
              <a:buClr>
                <a:prstClr val="black"/>
              </a:buClr>
              <a:buSzPct val="66000"/>
              <a:buFont typeface="Wingdings" panose="05000000000000000000" pitchFamily="2" charset="2"/>
              <a:buChar char="l"/>
              <a:tabLst>
                <a:tab pos="360045" algn="l"/>
              </a:tabLst>
              <a:defRPr/>
            </a:pPr>
            <a:r>
              <a:rPr kumimoji="1"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现行</a:t>
            </a:r>
            <a:r>
              <a:rPr kumimoji="1" lang="zh-TW"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医保目录缺乏</a:t>
            </a:r>
            <a:r>
              <a:rPr kumimoji="1" lang="zh-TW" altLang="en-US" sz="2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kumimoji="1" lang="en-US" altLang="zh-TW" sz="2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DFU</a:t>
            </a:r>
            <a:r>
              <a:rPr kumimoji="1" lang="zh-TW" altLang="en-US" sz="2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药品，非适应症药品滥用，导致每年</a:t>
            </a:r>
            <a:r>
              <a:rPr kumimoji="1" lang="zh-TW"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截肢超过</a:t>
            </a:r>
            <a:r>
              <a:rPr kumimoji="1" lang="en-US" altLang="zh-TW"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200</a:t>
            </a:r>
            <a:r>
              <a:rPr kumimoji="1" lang="zh-TW"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万人</a:t>
            </a:r>
            <a:endParaRPr kumimoji="1"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12"/>
          <p:cNvSpPr/>
          <p:nvPr/>
        </p:nvSpPr>
        <p:spPr>
          <a:xfrm>
            <a:off x="0" y="0"/>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rPr>
              <a:t>药物基本信息</a:t>
            </a:r>
            <a:endPar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155575" y="71438"/>
            <a:ext cx="287338" cy="288925"/>
          </a:xfrm>
          <a:prstGeom prst="ellipse">
            <a:avLst/>
          </a:prstGeom>
          <a:noFill/>
          <a:ln w="12700">
            <a:solidFill>
              <a:schemeClr val="accent2">
                <a:lumMod val="7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rPr>
              <a:t>1</a:t>
            </a:r>
            <a:endPar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endParaRPr>
          </a:p>
        </p:txBody>
      </p:sp>
      <p:cxnSp>
        <p:nvCxnSpPr>
          <p:cNvPr id="22" name="直接连接符 21"/>
          <p:cNvCxnSpPr/>
          <p:nvPr/>
        </p:nvCxnSpPr>
        <p:spPr>
          <a:xfrm>
            <a:off x="0" y="1434885"/>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7"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圓角矩形 2"/>
          <p:cNvSpPr/>
          <p:nvPr/>
        </p:nvSpPr>
        <p:spPr>
          <a:xfrm>
            <a:off x="5498812" y="2381850"/>
            <a:ext cx="3139430" cy="1583199"/>
          </a:xfrm>
          <a:prstGeom prst="roundRect">
            <a:avLst>
              <a:gd name="adj" fmla="val 9677"/>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800" b="0"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21" name="圓角矩形 20"/>
          <p:cNvSpPr/>
          <p:nvPr/>
        </p:nvSpPr>
        <p:spPr>
          <a:xfrm>
            <a:off x="2" y="-34492"/>
            <a:ext cx="12191998" cy="11726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800" b="0"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rPr>
              <a:t> </a:t>
            </a:r>
            <a:endParaRPr kumimoji="1" lang="zh-TW" altLang="en-US" sz="1800" b="0"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31" name="文字方塊 30"/>
          <p:cNvSpPr txBox="1"/>
          <p:nvPr/>
        </p:nvSpPr>
        <p:spPr>
          <a:xfrm>
            <a:off x="142205" y="5771100"/>
            <a:ext cx="5187350" cy="1102307"/>
          </a:xfrm>
          <a:prstGeom prst="rect">
            <a:avLst/>
          </a:prstGeom>
          <a:noFill/>
        </p:spPr>
        <p:txBody>
          <a:bodyPr wrap="square">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1</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1"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根</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据中国疾病预防控制中心慢病中心（</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CDC) 2 </a:t>
            </a:r>
            <a:r>
              <a:rPr kumimoji="0" lang="zh-CN"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中华医学会糖尿病学分会第</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21</a:t>
            </a:r>
            <a:r>
              <a:rPr kumimoji="0" lang="zh-CN"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次全国学术会议</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报告</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3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中国糖尿病足防治实践指南（</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Ⅰ</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4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中华医学会内分泌学分会</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糖尿病足溃疡创面治疗专家共识（</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2024</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5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中国糖尿病足防治指南（</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2019</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6 </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国际糖尿病联盟（</a:t>
            </a:r>
            <a:r>
              <a:rPr kumimoji="0" lang="pt-B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IDF</a:t>
            </a:r>
            <a:r>
              <a:rPr kumimoji="0" lang="zh-CN" altLang="pt-BR"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pt-B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全球糖尿病地图（第</a:t>
            </a:r>
            <a:r>
              <a:rPr kumimoji="0" lang="en-US" altLang="zh-TW"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11</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版）</a:t>
            </a:r>
            <a:r>
              <a:rPr kumimoji="0" lang="en-US" altLang="zh-TW"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 </a:t>
            </a:r>
            <a:r>
              <a:rPr kumimoji="0" lang="pt-B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IDF Diabetes Atlas, 2025 ) </a:t>
            </a:r>
            <a:endParaRPr kumimoji="0" lang="pt-B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7</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Lu Q, Wang J, Wei X, et al. Diabetes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Metab</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Syndr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Obes</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2020;13:4249‑4260</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hlinkClick r:id="rId1"/>
              </a:rPr>
              <a:t>.</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8 Britto E J,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Nezwek</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T A, Popowicz P et al. Wound Dressings. In: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StatPearls</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[Internet]. Treasure Island (FL):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StatPearls</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Publishing; 2025.</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0" y="0"/>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rPr>
              <a:t>药物基本信息</a:t>
            </a:r>
            <a:endPar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155575" y="71438"/>
            <a:ext cx="287338" cy="288925"/>
          </a:xfrm>
          <a:prstGeom prst="ellipse">
            <a:avLst/>
          </a:prstGeom>
          <a:noFill/>
          <a:ln w="12700">
            <a:solidFill>
              <a:schemeClr val="accent2">
                <a:lumMod val="7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rPr>
              <a:t>1</a:t>
            </a:r>
            <a:endPar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endParaRPr>
          </a:p>
        </p:txBody>
      </p:sp>
      <p:cxnSp>
        <p:nvCxnSpPr>
          <p:cNvPr id="27" name="直接连接符 26"/>
          <p:cNvCxnSpPr/>
          <p:nvPr/>
        </p:nvCxnSpPr>
        <p:spPr>
          <a:xfrm>
            <a:off x="-1531" y="1418590"/>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28" name="矩形 27"/>
          <p:cNvSpPr/>
          <p:nvPr/>
        </p:nvSpPr>
        <p:spPr>
          <a:xfrm>
            <a:off x="153341" y="452904"/>
            <a:ext cx="10038409" cy="954107"/>
          </a:xfrm>
          <a:prstGeom prst="rect">
            <a:avLst/>
          </a:prstGeom>
        </p:spPr>
        <p:txBody>
          <a:bodyPr wrap="square">
            <a:spAutoFit/>
          </a:bodyPr>
          <a:lstStyle/>
          <a:p>
            <a:pPr lvl="0">
              <a:buClr>
                <a:srgbClr val="FF0000"/>
              </a:buClr>
              <a:buSzPct val="66000"/>
              <a:defRPr/>
            </a:pPr>
            <a:r>
              <a:rPr kumimoji="1" lang="en-US" altLang="zh-TW"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DFU</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人群基数大，</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全球</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均</a:t>
            </a:r>
            <a:r>
              <a:rPr kumimoji="1" lang="zh-CN" altLang="en-US" sz="2800" b="1" dirty="0">
                <a:solidFill>
                  <a:prstClr val="black"/>
                </a:solidFill>
                <a:latin typeface="微软雅黑" panose="020B0503020204020204" pitchFamily="34" charset="-122"/>
                <a:ea typeface="微软雅黑" panose="020B0503020204020204" pitchFamily="34" charset="-122"/>
              </a:rPr>
              <a:t>存在</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未满足医疗需求</a:t>
            </a:r>
            <a:endParaRPr kumimoji="1"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
                <a:srgbClr val="FF0000"/>
              </a:buClr>
              <a:buSzPct val="66000"/>
              <a:buFontTx/>
              <a:buNone/>
              <a:defRPr/>
            </a:pP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难</a:t>
            </a:r>
            <a:r>
              <a:rPr kumimoji="1"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愈合、截肢率高、医疗负担沉重</a:t>
            </a:r>
            <a:endParaRPr kumimoji="1"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66"/>
          <p:cNvSpPr/>
          <p:nvPr/>
        </p:nvSpPr>
        <p:spPr>
          <a:xfrm>
            <a:off x="158750" y="2342596"/>
            <a:ext cx="5165725" cy="3352288"/>
          </a:xfrm>
          <a:prstGeom prst="roundRect">
            <a:avLst>
              <a:gd name="adj" fmla="val 3656"/>
            </a:avLst>
          </a:prstGeom>
          <a:solidFill>
            <a:srgbClr val="FFFFFF"/>
          </a:solidFill>
          <a:ln w="3175" cap="flat" cmpd="sng" algn="ctr">
            <a:solidFill>
              <a:schemeClr val="tx1"/>
            </a:solidFill>
            <a:prstDash val="solid"/>
            <a:miter lim="800000"/>
          </a:ln>
          <a:effectLst>
            <a:outerShdw blurRad="584200" dist="152400" dir="5400000" sx="94000" sy="94000" algn="ctr" rotWithShape="0">
              <a:srgbClr val="000000">
                <a:lumMod val="50000"/>
                <a:lumOff val="50000"/>
                <a:alpha val="20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srgbClr val="FFFFFF"/>
              </a:solidFill>
              <a:effectLst/>
              <a:uLnTx/>
              <a:uFillTx/>
              <a:latin typeface="OPPOSans R" pitchFamily="18" charset="-122"/>
              <a:ea typeface="等线" panose="02010600030101010101" pitchFamily="2" charset="-122"/>
              <a:cs typeface="+mn-cs"/>
            </a:endParaRPr>
          </a:p>
        </p:txBody>
      </p:sp>
      <p:sp>
        <p:nvSpPr>
          <p:cNvPr id="36" name="矩形 35"/>
          <p:cNvSpPr/>
          <p:nvPr/>
        </p:nvSpPr>
        <p:spPr>
          <a:xfrm>
            <a:off x="153035" y="1547495"/>
            <a:ext cx="5176520" cy="676275"/>
          </a:xfrm>
          <a:prstGeom prst="rect">
            <a:avLst/>
          </a:prstGeom>
          <a:solidFill>
            <a:schemeClr val="accent4">
              <a:lumMod val="20000"/>
              <a:lumOff val="80000"/>
            </a:schemeClr>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DFU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疾病基本情况</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5499100" y="1554480"/>
            <a:ext cx="6402705" cy="656590"/>
          </a:xfrm>
          <a:prstGeom prst="rect">
            <a:avLst/>
          </a:prstGeom>
          <a:solidFill>
            <a:schemeClr val="accent4">
              <a:lumMod val="20000"/>
              <a:lumOff val="80000"/>
            </a:schemeClr>
          </a:solidFill>
          <a:ln w="12700" cap="flat" cmpd="sng" algn="ctr">
            <a:noFill/>
            <a:prstDash val="solid"/>
          </a:ln>
          <a:effectLst/>
        </p:spPr>
        <p:txBody>
          <a:bodyPr rtlCol="0" anchor="ctr"/>
          <a:lstStyle/>
          <a:p>
            <a:pPr marL="0" marR="0" lvl="2" indent="0" algn="ctr" defTabSz="914400" rtl="0" fontAlgn="auto">
              <a:lnSpc>
                <a:spcPct val="100000"/>
              </a:lnSpc>
              <a:spcBef>
                <a:spcPts val="0"/>
              </a:spcBef>
              <a:spcAft>
                <a:spcPts val="0"/>
              </a:spcAft>
              <a:buClrTx/>
              <a:buSzTx/>
              <a:buFontTx/>
              <a:buNone/>
              <a:defRPr/>
            </a:pPr>
            <a:r>
              <a:rPr kumimoji="0" lang="zh-TW"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未满足</a:t>
            </a:r>
            <a:r>
              <a:rPr kumimoji="0" lang="zh-TW"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医疗</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需求</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文本框 20"/>
          <p:cNvSpPr txBox="1"/>
          <p:nvPr/>
        </p:nvSpPr>
        <p:spPr>
          <a:xfrm>
            <a:off x="165906" y="2437370"/>
            <a:ext cx="5168888" cy="3267867"/>
          </a:xfrm>
          <a:prstGeom prst="rect">
            <a:avLst/>
          </a:prstGeom>
          <a:noFill/>
          <a:ln>
            <a:noFill/>
          </a:ln>
        </p:spPr>
        <p:txBody>
          <a:bodyPr wrap="square">
            <a:noAutofit/>
          </a:bodyPr>
          <a:lstStyle/>
          <a:p>
            <a:pPr marL="179705" marR="0" lvl="0" indent="-179705"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患病率高</a:t>
            </a:r>
            <a:r>
              <a:rPr kumimoji="0" lang="zh-CN" altLang="en-US"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中国</a:t>
            </a:r>
            <a:r>
              <a:rPr kumimoji="0" lang="en-US" altLang="zh-CN"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CDC</a:t>
            </a:r>
            <a:r>
              <a:rPr kumimoji="0" lang="zh-TW"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统计，</a:t>
            </a: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我国糖尿病患者</a:t>
            </a:r>
            <a:r>
              <a:rPr kumimoji="0" lang="zh-TW"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约</a:t>
            </a:r>
            <a:r>
              <a:rPr kumimoji="0" lang="en-US" altLang="zh-CN"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2.33</a:t>
            </a: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亿</a:t>
            </a:r>
            <a:r>
              <a:rPr kumimoji="0" lang="en-US" altLang="zh-CN" sz="15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DFU</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患病率为</a:t>
            </a:r>
            <a:r>
              <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5.7%</a:t>
            </a:r>
            <a:r>
              <a:rPr kumimoji="0" lang="en-US" altLang="zh-CN" sz="15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年发病患者</a:t>
            </a:r>
            <a:r>
              <a:rPr kumimoji="0" lang="en-US" altLang="zh-TW"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1,300</a:t>
            </a:r>
            <a:r>
              <a:rPr kumimoji="0" lang="zh-TW"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万人</a:t>
            </a:r>
            <a:endParaRPr kumimoji="0" lang="en-US" altLang="zh-TW"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705" marR="0" lvl="0" indent="-179705"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TW"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致残致死率高</a:t>
            </a:r>
            <a:r>
              <a:rPr kumimoji="0" lang="zh-CN" altLang="en-US"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DFU</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截肢率达</a:t>
            </a:r>
            <a:r>
              <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19%</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，每年截肢</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人数</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约</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247</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万人</a:t>
            </a:r>
            <a:r>
              <a:rPr kumimoji="0" lang="en-US" altLang="zh-CN"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3</a:t>
            </a:r>
            <a:r>
              <a:rPr kumimoji="0" lang="zh-TW" altLang="en-US" sz="1500" b="0" i="0" u="none" strike="noStrike" kern="1200" cap="none" spc="0" normalizeH="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截肢后</a:t>
            </a:r>
            <a:r>
              <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5</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年死亡率</a:t>
            </a:r>
            <a:r>
              <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4</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a:t>
            </a:r>
            <a:r>
              <a:rPr kumimoji="0" lang="en-US" altLang="zh-CN"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3</a:t>
            </a:r>
            <a:endParaRPr kumimoji="0" lang="en-US" altLang="zh-CN"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705" marR="0" lvl="0" indent="-179705"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治疗难度大</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DFU</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病程长、</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不易愈合</a:t>
            </a:r>
            <a:r>
              <a:rPr kumimoji="0" lang="en-US" altLang="zh-TW"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4</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由轻至重症分</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为</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Wagner</a:t>
            </a:r>
            <a:r>
              <a:rPr kumimoji="0" lang="zh-TW"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1-5</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级</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其中</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1-2</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级约占</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一半</a:t>
            </a:r>
            <a:r>
              <a:rPr kumimoji="0" lang="en-US" altLang="zh-TW"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5</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TW" altLang="en-US" sz="15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及早给予有效</a:t>
            </a:r>
            <a:r>
              <a:rPr kumimoji="0" lang="zh-CN" altLang="en-US" sz="15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治疗</a:t>
            </a:r>
            <a:r>
              <a:rPr kumimoji="0" lang="zh-TW" altLang="en-US"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才能</a:t>
            </a:r>
            <a:r>
              <a:rPr kumimoji="0" lang="zh-TW" altLang="en-US"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避免恶化</a:t>
            </a:r>
            <a:r>
              <a:rPr kumimoji="0" lang="zh-CN" altLang="en-US"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至</a:t>
            </a:r>
            <a:r>
              <a:rPr kumimoji="0" lang="zh-TW" altLang="en-US"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截肢</a:t>
            </a:r>
            <a:endParaRPr kumimoji="0" lang="en-US" altLang="zh-TW" sz="15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79705" lvl="0" indent="-179705" algn="just">
              <a:lnSpc>
                <a:spcPct val="150000"/>
              </a:lnSpc>
              <a:buFont typeface="Arial" panose="020B0604020202020204" pitchFamily="34" charset="0"/>
              <a:buChar char="•"/>
              <a:defRPr/>
            </a:pPr>
            <a:r>
              <a:rPr kumimoji="0" lang="zh-CN"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rPr>
              <a:t>经济负担重</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mn-ea"/>
              </a:rPr>
              <a:t>我</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国</a:t>
            </a:r>
            <a:r>
              <a:rPr lang="zh-TW" altLang="en-US" sz="1500" dirty="0">
                <a:latin typeface="微软雅黑" panose="020B0503020204020204" pitchFamily="34" charset="-122"/>
                <a:ea typeface="微软雅黑" panose="020B0503020204020204" pitchFamily="34" charset="-122"/>
                <a:cs typeface="Arial" panose="020B0604020202020204" pitchFamily="34" charset="0"/>
              </a:rPr>
              <a:t>每年</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糖尿病相关诊疗支出高达</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11,300</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亿</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人民币</a:t>
            </a:r>
            <a:r>
              <a:rPr kumimoji="0" lang="en-US" altLang="zh-CN"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6</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其中</a:t>
            </a:r>
            <a:r>
              <a:rPr kumimoji="0" lang="en-US" altLang="zh-CN"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DFU</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占</a:t>
            </a:r>
            <a:r>
              <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20</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5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3</a:t>
            </a:r>
            <a:r>
              <a:rPr kumimoji="0" lang="zh-CN"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5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约</a:t>
            </a:r>
            <a:r>
              <a:rPr kumimoji="0" lang="en-US" altLang="zh-TW"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2,260</a:t>
            </a:r>
            <a:r>
              <a:rPr kumimoji="0" lang="zh-TW"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亿人民币</a:t>
            </a:r>
            <a:endParaRPr kumimoji="0" lang="en-US" altLang="zh-CN"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Unicode MS" panose="020B0604020202020204" pitchFamily="34" charset="-120"/>
            </a:endParaRPr>
          </a:p>
        </p:txBody>
      </p:sp>
      <p:sp>
        <p:nvSpPr>
          <p:cNvPr id="2" name="圓角矩形 2"/>
          <p:cNvSpPr/>
          <p:nvPr/>
        </p:nvSpPr>
        <p:spPr>
          <a:xfrm>
            <a:off x="5461001" y="2322022"/>
            <a:ext cx="2695448" cy="1684655"/>
          </a:xfrm>
          <a:prstGeom prst="roundRect">
            <a:avLst>
              <a:gd name="adj" fmla="val 967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3" name="圓角矩形 5"/>
          <p:cNvSpPr/>
          <p:nvPr/>
        </p:nvSpPr>
        <p:spPr>
          <a:xfrm>
            <a:off x="5292090" y="1537335"/>
            <a:ext cx="6537960" cy="3578225"/>
          </a:xfrm>
          <a:prstGeom prst="roundRect">
            <a:avLst>
              <a:gd name="adj" fmla="val 82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6" name="圓角矩形 2"/>
          <p:cNvSpPr/>
          <p:nvPr/>
        </p:nvSpPr>
        <p:spPr>
          <a:xfrm>
            <a:off x="8731567" y="4063455"/>
            <a:ext cx="3139200" cy="1650640"/>
          </a:xfrm>
          <a:prstGeom prst="roundRect">
            <a:avLst>
              <a:gd name="adj" fmla="val 967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2" name="矩形 21"/>
          <p:cNvSpPr/>
          <p:nvPr/>
        </p:nvSpPr>
        <p:spPr>
          <a:xfrm>
            <a:off x="9369048" y="4063455"/>
            <a:ext cx="2491105" cy="551729"/>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植皮手术</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费用昂贵</a:t>
            </a:r>
            <a:endParaRPr kumimoji="0"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 name="圓角矩形 2"/>
          <p:cNvSpPr/>
          <p:nvPr/>
        </p:nvSpPr>
        <p:spPr>
          <a:xfrm>
            <a:off x="8731567" y="2362193"/>
            <a:ext cx="3139200" cy="1608638"/>
          </a:xfrm>
          <a:prstGeom prst="roundRect">
            <a:avLst>
              <a:gd name="adj" fmla="val 9677"/>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800" b="0"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10" name="圓角矩形 2"/>
          <p:cNvSpPr/>
          <p:nvPr/>
        </p:nvSpPr>
        <p:spPr>
          <a:xfrm>
            <a:off x="5503664" y="4066504"/>
            <a:ext cx="3139200" cy="1647319"/>
          </a:xfrm>
          <a:prstGeom prst="roundRect">
            <a:avLst>
              <a:gd name="adj" fmla="val 967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9" name="橢圓 3"/>
          <p:cNvSpPr/>
          <p:nvPr/>
        </p:nvSpPr>
        <p:spPr>
          <a:xfrm>
            <a:off x="7916472" y="3619586"/>
            <a:ext cx="1413294" cy="140335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PMingLiU" panose="02020500000000000000" pitchFamily="18" charset="-120"/>
              <a:cs typeface="+mn-cs"/>
            </a:endParaRPr>
          </a:p>
        </p:txBody>
      </p:sp>
      <p:sp>
        <p:nvSpPr>
          <p:cNvPr id="29" name="矩形 28"/>
          <p:cNvSpPr/>
          <p:nvPr/>
        </p:nvSpPr>
        <p:spPr>
          <a:xfrm>
            <a:off x="5520532" y="4063455"/>
            <a:ext cx="3059589" cy="15519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负压</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：费用昂贵</a:t>
            </a:r>
            <a:endParaRPr kumimoji="0"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lvl="0">
              <a:lnSpc>
                <a:spcPct val="150000"/>
              </a:lnSpc>
            </a:pP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平均疗程费用约</a:t>
            </a:r>
            <a:r>
              <a:rPr kumimoji="0" lang="en-US" altLang="zh-TW"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3,000</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元</a:t>
            </a:r>
            <a:r>
              <a:rPr lang="en-US" altLang="zh-CN" sz="1500" baseline="30000" dirty="0">
                <a:solidFill>
                  <a:prstClr val="black">
                    <a:lumMod val="85000"/>
                    <a:lumOff val="15000"/>
                  </a:prstClr>
                </a:solidFill>
                <a:latin typeface="微软雅黑" panose="020B0503020204020204" pitchFamily="34" charset="-122"/>
                <a:ea typeface="微软雅黑" panose="020B0503020204020204" pitchFamily="34" charset="-122"/>
              </a:rPr>
              <a:t>10 </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br>
              <a:rPr kumimoji="0" lang="en-US" altLang="zh-CN"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br>
            <a:r>
              <a:rPr lang="zh-TW" altLang="en-US" sz="1500" dirty="0">
                <a:solidFill>
                  <a:prstClr val="black">
                    <a:lumMod val="85000"/>
                    <a:lumOff val="15000"/>
                  </a:prstClr>
                </a:solidFill>
                <a:latin typeface="微软雅黑" panose="020B0503020204020204" pitchFamily="34" charset="-122"/>
                <a:ea typeface="微软雅黑" panose="020B0503020204020204" pitchFamily="34" charset="-122"/>
              </a:rPr>
              <a:t>另</a:t>
            </a:r>
            <a:r>
              <a:rPr lang="zh-CN" altLang="en-US" sz="1500" dirty="0">
                <a:solidFill>
                  <a:prstClr val="black">
                    <a:lumMod val="85000"/>
                    <a:lumOff val="15000"/>
                  </a:prstClr>
                </a:solidFill>
                <a:latin typeface="微软雅黑" panose="020B0503020204020204" pitchFamily="34" charset="-122"/>
                <a:ea typeface="微软雅黑" panose="020B0503020204020204" pitchFamily="34" charset="-122"/>
              </a:rPr>
              <a:t>需</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负担</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住院与其他</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照护支出，</a:t>
            </a:r>
            <a:br>
              <a:rPr kumimoji="0" lang="en-US" altLang="zh-TW"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b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总支出高昂</a:t>
            </a:r>
            <a:endParaRPr kumimoji="0" lang="en-US" altLang="zh-CN" sz="15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Rounded Corners 156"/>
          <p:cNvSpPr/>
          <p:nvPr/>
        </p:nvSpPr>
        <p:spPr>
          <a:xfrm>
            <a:off x="7594156" y="3248921"/>
            <a:ext cx="1772211" cy="2063692"/>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lIns="365760" rtlCol="0" anchor="ct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现行疗法</a:t>
            </a:r>
            <a:endParaRPr kumimoji="0" lang="zh-CN" altLang="en-US" sz="2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效果有限</a:t>
            </a:r>
            <a:endParaRPr kumimoji="0" lang="zh-CN" altLang="en-US" sz="2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5520532" y="5781453"/>
            <a:ext cx="6350235" cy="1100726"/>
          </a:xfrm>
          <a:prstGeom prst="rect">
            <a:avLst/>
          </a:prstGeom>
          <a:noFill/>
        </p:spPr>
        <p:txBody>
          <a:bodyPr wrap="square" rtlCol="0" anchor="t">
            <a:noAutofit/>
          </a:bodyPr>
          <a:lstStyle>
            <a:defPPr>
              <a:defRPr lang="zh-TW"/>
            </a:defPPr>
            <a:lvl1pPr marR="0" lvl="0" indent="0" fontAlgn="auto" latinLnBrk="1">
              <a:lnSpc>
                <a:spcPct val="100000"/>
              </a:lnSpc>
              <a:spcBef>
                <a:spcPts val="0"/>
              </a:spcBef>
              <a:spcAft>
                <a:spcPts val="0"/>
              </a:spcAft>
              <a:buClrTx/>
              <a:buSzTx/>
              <a:buFontTx/>
              <a:buNone/>
              <a:defRPr kumimoji="0" sz="800" b="0" i="0" u="none" strike="noStrike" cap="none" spc="0" normalizeH="0" baseline="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pPr algn="just"/>
            <a:r>
              <a:rPr lang="en-US" altLang="zh-CN" dirty="0">
                <a:sym typeface="+mn-ea"/>
              </a:rPr>
              <a:t>9</a:t>
            </a:r>
            <a:r>
              <a:rPr lang="zh-CN" altLang="en-US" dirty="0">
                <a:sym typeface="+mn-ea"/>
              </a:rPr>
              <a:t> </a:t>
            </a:r>
            <a:r>
              <a:rPr lang="en-US" altLang="zh-CN" dirty="0" err="1">
                <a:sym typeface="+mn-ea"/>
              </a:rPr>
              <a:t>Jeffcoate</a:t>
            </a:r>
            <a:r>
              <a:rPr lang="en-US" altLang="zh-CN" dirty="0">
                <a:sym typeface="+mn-ea"/>
              </a:rPr>
              <a:t> WJ, Price PE, Phillips CJ, et al. Health Technol Assess. 2009 Nov;13(54):1-86, iii-iv.</a:t>
            </a:r>
            <a:endParaRPr lang="en-US" altLang="zh-CN" dirty="0"/>
          </a:p>
          <a:p>
            <a:pPr algn="just"/>
            <a:r>
              <a:rPr lang="en-US" altLang="zh-TW" dirty="0">
                <a:sym typeface="+mn-ea"/>
              </a:rPr>
              <a:t>10 </a:t>
            </a:r>
            <a:r>
              <a:rPr lang="zh-TW" altLang="en-US" dirty="0">
                <a:sym typeface="+mn-ea"/>
              </a:rPr>
              <a:t>参考一次性负压费用</a:t>
            </a:r>
            <a:r>
              <a:rPr lang="en-US" altLang="zh-CN" dirty="0">
                <a:sym typeface="+mn-ea"/>
              </a:rPr>
              <a:t>http://www.zzszq.gov.cn/zw/zwgkzt/ggqsygk/wsjkly/szqrmyy_26740/zzbs_26742/202209/P020240523300481993165.pdf</a:t>
            </a:r>
            <a:r>
              <a:rPr lang="zh-CN" altLang="en-US" dirty="0">
                <a:sym typeface="+mn-ea"/>
              </a:rPr>
              <a:t>  </a:t>
            </a:r>
            <a:r>
              <a:rPr lang="en-US" altLang="zh-CN" dirty="0">
                <a:sym typeface="+mn-ea"/>
              </a:rPr>
              <a:t> </a:t>
            </a:r>
            <a:r>
              <a:rPr lang="zh-CN" altLang="en-US" dirty="0">
                <a:sym typeface="+mn-ea"/>
              </a:rPr>
              <a:t>疗程耗材（以更换</a:t>
            </a:r>
            <a:r>
              <a:rPr lang="en-US" altLang="zh-CN" dirty="0">
                <a:sym typeface="+mn-ea"/>
              </a:rPr>
              <a:t>2-3</a:t>
            </a:r>
            <a:r>
              <a:rPr lang="zh-CN" altLang="en-US" dirty="0">
                <a:sym typeface="+mn-ea"/>
              </a:rPr>
              <a:t>次为基础计算）</a:t>
            </a:r>
            <a:endParaRPr lang="zh-CN" altLang="en-US" dirty="0">
              <a:sym typeface="+mn-ea"/>
            </a:endParaRPr>
          </a:p>
          <a:p>
            <a:pPr algn="just"/>
            <a:r>
              <a:rPr lang="en-US" altLang="zh-CN" dirty="0">
                <a:sym typeface="+mn-ea"/>
              </a:rPr>
              <a:t>11</a:t>
            </a:r>
            <a:r>
              <a:rPr lang="zh-CN" altLang="en-US" dirty="0">
                <a:sym typeface="+mn-ea"/>
              </a:rPr>
              <a:t> 以网状</a:t>
            </a:r>
            <a:r>
              <a:rPr lang="en-US" altLang="zh-CN" dirty="0">
                <a:sym typeface="+mn-ea"/>
              </a:rPr>
              <a:t>meta</a:t>
            </a:r>
            <a:r>
              <a:rPr lang="zh-CN" altLang="en-US" dirty="0">
                <a:sym typeface="+mn-ea"/>
              </a:rPr>
              <a:t>分析：检索共得到</a:t>
            </a:r>
            <a:r>
              <a:rPr lang="en-US" altLang="zh-CN" dirty="0">
                <a:sym typeface="+mn-ea"/>
              </a:rPr>
              <a:t>1315</a:t>
            </a:r>
            <a:r>
              <a:rPr lang="zh-CN" altLang="en-US" dirty="0">
                <a:sym typeface="+mn-ea"/>
              </a:rPr>
              <a:t>篇文献，其中英文文献</a:t>
            </a:r>
            <a:r>
              <a:rPr lang="en-US" altLang="zh-CN" dirty="0">
                <a:sym typeface="+mn-ea"/>
              </a:rPr>
              <a:t>71</a:t>
            </a:r>
            <a:r>
              <a:rPr lang="zh-CN" altLang="en-US" dirty="0">
                <a:sym typeface="+mn-ea"/>
              </a:rPr>
              <a:t>篇，中文文献</a:t>
            </a:r>
            <a:r>
              <a:rPr lang="en-US" altLang="zh-CN" dirty="0">
                <a:sym typeface="+mn-ea"/>
              </a:rPr>
              <a:t>1244</a:t>
            </a:r>
            <a:r>
              <a:rPr lang="zh-CN" altLang="en-US" dirty="0">
                <a:sym typeface="+mn-ea"/>
              </a:rPr>
              <a:t>篇。经过去重、题目和摘要筛选、全文筛选后，最终纳入</a:t>
            </a:r>
            <a:r>
              <a:rPr lang="en-US" altLang="zh-CN" dirty="0">
                <a:sym typeface="+mn-ea"/>
              </a:rPr>
              <a:t>105</a:t>
            </a:r>
            <a:r>
              <a:rPr lang="zh-CN" altLang="en-US" dirty="0">
                <a:sym typeface="+mn-ea"/>
              </a:rPr>
              <a:t>篇文献</a:t>
            </a:r>
            <a:endParaRPr lang="en-US" altLang="zh-CN" dirty="0"/>
          </a:p>
          <a:p>
            <a:pPr algn="just"/>
            <a:r>
              <a:rPr lang="en-US" altLang="zh-CN" dirty="0">
                <a:sym typeface="+mn-ea"/>
              </a:rPr>
              <a:t>12</a:t>
            </a:r>
            <a:r>
              <a:rPr lang="zh-CN" altLang="en-US" dirty="0">
                <a:sym typeface="+mn-ea"/>
              </a:rPr>
              <a:t>  参考百度健康，专家审阅之植皮手术费用范围（包含异体与自体）</a:t>
            </a:r>
            <a:endParaRPr lang="zh-CN" altLang="en-US" dirty="0">
              <a:sym typeface="+mn-ea"/>
            </a:endParaRPr>
          </a:p>
          <a:p>
            <a:pPr algn="just"/>
            <a:endParaRPr lang="en-US" altLang="zh-CN" dirty="0">
              <a:sym typeface="+mn-ea"/>
            </a:endParaRPr>
          </a:p>
        </p:txBody>
      </p:sp>
      <p:sp>
        <p:nvSpPr>
          <p:cNvPr id="7" name="文本框 6"/>
          <p:cNvSpPr txBox="1"/>
          <p:nvPr/>
        </p:nvSpPr>
        <p:spPr>
          <a:xfrm>
            <a:off x="9000309" y="4567519"/>
            <a:ext cx="2844676" cy="1129665"/>
          </a:xfrm>
          <a:prstGeom prst="rect">
            <a:avLst/>
          </a:prstGeom>
          <a:noFill/>
        </p:spPr>
        <p:txBody>
          <a:bodyPr wrap="square">
            <a:spAutoFit/>
          </a:bodyPr>
          <a:lstStyle/>
          <a:p>
            <a:pPr marL="0" marR="0" lvl="0" indent="0" algn="l" defTabSz="914400" rtl="0" eaLnBrk="1" fontAlgn="auto" latinLnBrk="1"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植皮</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与</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皮瓣</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手术</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平均</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每</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疗程</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约</a:t>
            </a:r>
            <a:r>
              <a:rPr kumimoji="0" lang="en-US" altLang="zh-CN"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4</a:t>
            </a:r>
            <a:r>
              <a:rPr kumimoji="0" lang="en-US" altLang="zh-TW"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000-30</a:t>
            </a:r>
            <a:r>
              <a:rPr kumimoji="0" lang="en-US" altLang="zh-TW"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000</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元</a:t>
            </a:r>
            <a:r>
              <a:rPr kumimoji="0" lang="en-US" altLang="zh-CN" sz="1500" b="0" i="0" u="none" strike="noStrike" kern="1200" cap="none" spc="0" normalizeH="0" baseline="30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12</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，另需负担住院与其他照护支出</a:t>
            </a:r>
            <a:endPar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34" name="文字方塊 33"/>
          <p:cNvSpPr txBox="1"/>
          <p:nvPr/>
        </p:nvSpPr>
        <p:spPr>
          <a:xfrm>
            <a:off x="8922797" y="2347941"/>
            <a:ext cx="2785274" cy="4589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传统药物：疗效证据偏倚</a:t>
            </a: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2" name="文字方塊 41"/>
          <p:cNvSpPr txBox="1"/>
          <p:nvPr/>
        </p:nvSpPr>
        <p:spPr>
          <a:xfrm>
            <a:off x="8937732" y="2754403"/>
            <a:ext cx="2881340" cy="11296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包括</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外用中成药（含院内制剂）、生长因子</a:t>
            </a:r>
            <a:r>
              <a:rPr kumimoji="0" lang="zh-TW" altLang="en-US" sz="15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等，</a:t>
            </a:r>
            <a:r>
              <a:rPr kumimoji="0" lang="zh-TW" altLang="en-US" sz="15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多属烧烫伤适应症</a:t>
            </a:r>
            <a:r>
              <a:rPr kumimoji="0" lang="zh-TW" altLang="en-US" sz="15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5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临床</a:t>
            </a:r>
            <a:r>
              <a:rPr kumimoji="0" lang="zh-CN" altLang="zh-TW" sz="15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疗效</a:t>
            </a:r>
            <a:r>
              <a:rPr kumimoji="0" lang="zh-TW" altLang="en-US" sz="15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有限，</a:t>
            </a:r>
            <a:r>
              <a:rPr kumimoji="0" lang="zh-CN" altLang="en-US" sz="15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证据存在偏倚</a:t>
            </a:r>
            <a:r>
              <a:rPr kumimoji="0" lang="en-US" altLang="zh-CN" sz="150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a:t>
            </a:r>
            <a:endParaRPr kumimoji="0" lang="en-US" altLang="zh-CN" sz="150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文字方塊 46"/>
          <p:cNvSpPr txBox="1"/>
          <p:nvPr/>
        </p:nvSpPr>
        <p:spPr>
          <a:xfrm>
            <a:off x="5574298" y="2422326"/>
            <a:ext cx="1942862" cy="417358"/>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敷料：</a:t>
            </a:r>
            <a:r>
              <a:rPr kumimoji="0" lang="zh-TW"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效果有限</a:t>
            </a: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9" name="文字方塊 48"/>
          <p:cNvSpPr txBox="1"/>
          <p:nvPr/>
        </p:nvSpPr>
        <p:spPr>
          <a:xfrm>
            <a:off x="5560060" y="2769870"/>
            <a:ext cx="2935605" cy="1529715"/>
          </a:xfrm>
          <a:prstGeom prst="rect">
            <a:avLst/>
          </a:prstGeom>
          <a:noFill/>
        </p:spPr>
        <p:txBody>
          <a:bodyPr wrap="square">
            <a:spAutoFit/>
          </a:bodyPr>
          <a:lstStyle/>
          <a:p>
            <a:pPr lvl="0">
              <a:lnSpc>
                <a:spcPct val="150000"/>
              </a:lnSpc>
              <a:spcAft>
                <a:spcPts val="600"/>
              </a:spcAft>
            </a:pPr>
            <a:r>
              <a:rPr lang="zh-TW" altLang="en-US" sz="1500" dirty="0">
                <a:solidFill>
                  <a:prstClr val="black">
                    <a:lumMod val="85000"/>
                    <a:lumOff val="15000"/>
                  </a:prstClr>
                </a:solidFill>
                <a:latin typeface="微软雅黑" panose="020B0503020204020204" pitchFamily="34" charset="-122"/>
                <a:ea typeface="微软雅黑" panose="020B0503020204020204" pitchFamily="34" charset="-122"/>
              </a:rPr>
              <a:t>传统敷料</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易</a:t>
            </a:r>
            <a:r>
              <a:rPr kumimoji="0" lang="zh-CN"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粘黏</a:t>
            </a:r>
            <a:r>
              <a:rPr kumimoji="0" lang="zh-TW" altLang="en-US" sz="15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肉芽组织，导致伤口二次损伤</a:t>
            </a:r>
            <a:r>
              <a:rPr kumimoji="0" lang="en-US" altLang="zh-TW" sz="1500" b="0" i="0" u="none" strike="noStrike" kern="1200" cap="none" spc="0" normalizeH="0" baseline="30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8</a:t>
            </a:r>
            <a:r>
              <a:rPr kumimoji="0" lang="zh-CN" altLang="en-US" sz="1500" b="0" i="0" u="none" strike="noStrike" kern="1200" cap="none" spc="0" normalizeH="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lang="en-US" altLang="zh-TW" sz="1500" dirty="0">
                <a:solidFill>
                  <a:prstClr val="black">
                    <a:lumMod val="85000"/>
                    <a:lumOff val="15000"/>
                  </a:prstClr>
                </a:solidFill>
                <a:latin typeface="微软雅黑" panose="020B0503020204020204" pitchFamily="34" charset="-122"/>
                <a:ea typeface="微软雅黑" panose="020B0503020204020204" pitchFamily="34" charset="-122"/>
              </a:rPr>
              <a:t> </a:t>
            </a:r>
            <a:r>
              <a:rPr lang="zh-TW" altLang="en-US" sz="1500" dirty="0">
                <a:solidFill>
                  <a:prstClr val="black">
                    <a:lumMod val="85000"/>
                    <a:lumOff val="15000"/>
                  </a:prstClr>
                </a:solidFill>
                <a:latin typeface="微软雅黑" panose="020B0503020204020204" pitchFamily="34" charset="-122"/>
                <a:ea typeface="微软雅黑" panose="020B0503020204020204" pitchFamily="34" charset="-122"/>
              </a:rPr>
              <a:t>先进敷料</a:t>
            </a:r>
            <a:r>
              <a:rPr lang="zh-TW" altLang="en-US" sz="1500" b="1" dirty="0">
                <a:solidFill>
                  <a:prstClr val="black">
                    <a:lumMod val="85000"/>
                    <a:lumOff val="15000"/>
                  </a:prstClr>
                </a:solidFill>
                <a:latin typeface="微软雅黑" panose="020B0503020204020204" pitchFamily="34" charset="-122"/>
                <a:ea typeface="微软雅黑" panose="020B0503020204020204" pitchFamily="34" charset="-122"/>
              </a:rPr>
              <a:t>愈合率仅约</a:t>
            </a:r>
            <a:r>
              <a:rPr lang="en-US" altLang="zh-TW" sz="1500" b="1" dirty="0">
                <a:solidFill>
                  <a:prstClr val="black">
                    <a:lumMod val="85000"/>
                    <a:lumOff val="15000"/>
                  </a:prstClr>
                </a:solidFill>
                <a:latin typeface="微软雅黑" panose="020B0503020204020204" pitchFamily="34" charset="-122"/>
                <a:ea typeface="微软雅黑" panose="020B0503020204020204" pitchFamily="34" charset="-122"/>
              </a:rPr>
              <a:t>3</a:t>
            </a:r>
            <a:r>
              <a:rPr lang="zh-TW" altLang="en-US" sz="1500" b="1" dirty="0">
                <a:solidFill>
                  <a:prstClr val="black">
                    <a:lumMod val="85000"/>
                    <a:lumOff val="15000"/>
                  </a:prstClr>
                </a:solidFill>
                <a:latin typeface="微软雅黑" panose="020B0503020204020204" pitchFamily="34" charset="-122"/>
                <a:ea typeface="微软雅黑" panose="020B0503020204020204" pitchFamily="34" charset="-122"/>
              </a:rPr>
              <a:t>成</a:t>
            </a:r>
            <a:r>
              <a:rPr lang="en-US" altLang="zh-TW" sz="1500" baseline="30000" dirty="0">
                <a:solidFill>
                  <a:prstClr val="black">
                    <a:lumMod val="85000"/>
                    <a:lumOff val="15000"/>
                  </a:prstClr>
                </a:solidFill>
                <a:latin typeface="微软雅黑" panose="020B0503020204020204" pitchFamily="34" charset="-122"/>
                <a:ea typeface="微软雅黑" panose="020B0503020204020204" pitchFamily="34" charset="-122"/>
              </a:rPr>
              <a:t>9</a:t>
            </a:r>
            <a:endParaRPr lang="en-US" altLang="zh-CN" sz="1500" baseline="30000" dirty="0">
              <a:solidFill>
                <a:prstClr val="black">
                  <a:lumMod val="85000"/>
                  <a:lumOff val="15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40000"/>
              </a:lnSpc>
              <a:spcBef>
                <a:spcPts val="0"/>
              </a:spcBef>
              <a:spcAft>
                <a:spcPts val="600"/>
              </a:spcAft>
              <a:buClrTx/>
              <a:buSzTx/>
              <a:buFontTx/>
              <a:buNone/>
              <a:defRPr/>
            </a:pPr>
            <a:endParaRPr kumimoji="0" lang="en-US" altLang="zh-TW" sz="1500" b="0" i="0" u="none" strike="noStrike" kern="1200" cap="none" spc="0" normalizeH="0" baseline="0" noProof="0" dirty="0">
              <a:ln>
                <a:noFill/>
              </a:ln>
              <a:solidFill>
                <a:prstClr val="black">
                  <a:lumMod val="85000"/>
                  <a:lumOff val="15000"/>
                </a:prstClr>
              </a:solidFill>
              <a:effectLst/>
              <a:highlight>
                <a:srgbClr val="00FF00"/>
              </a:highligh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030" y="6461441"/>
            <a:ext cx="399262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1</a:t>
            </a:r>
            <a:r>
              <a:rPr kumimoji="0" lang="zh-CN" altLang="en-US"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药品说明书</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lvl="0">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香雷糖足膏国际定期获益</a:t>
            </a: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风险评估报告（第三次报告 </a:t>
            </a: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rPr>
              <a:t>2025.03 - 2026.03 NMPA</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0" y="-5355"/>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rPr>
              <a:t>安全性</a:t>
            </a:r>
            <a:endParaRPr kumimoji="0" lang="zh-CN" altLang="en-US" sz="18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rPr>
              <a:t>2</a:t>
            </a:r>
            <a:endParaRPr kumimoji="0" lang="en-US" altLang="zh-CN" sz="2000" b="1" i="0" u="none" strike="noStrike" kern="120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endParaRPr>
          </a:p>
        </p:txBody>
      </p:sp>
      <p:sp>
        <p:nvSpPr>
          <p:cNvPr id="28" name="矩形 27"/>
          <p:cNvSpPr/>
          <p:nvPr/>
        </p:nvSpPr>
        <p:spPr>
          <a:xfrm>
            <a:off x="136030" y="475328"/>
            <a:ext cx="11526929" cy="1097929"/>
          </a:xfrm>
          <a:prstGeom prst="rect">
            <a:avLst/>
          </a:prstGeom>
        </p:spPr>
        <p:txBody>
          <a:bodyPr wrap="square">
            <a:spAutoFit/>
          </a:bodyPr>
          <a:lstStyle/>
          <a:p>
            <a:pPr marL="0" marR="0" lvl="0" indent="0" algn="l" defTabSz="914400" rtl="0" eaLnBrk="1" fontAlgn="auto" latinLnBrk="0" hangingPunct="1">
              <a:lnSpc>
                <a:spcPts val="4100"/>
              </a:lnSpc>
              <a:spcBef>
                <a:spcPts val="0"/>
              </a:spcBef>
              <a:spcAft>
                <a:spcPts val="0"/>
              </a:spcAft>
              <a:buClr>
                <a:srgbClr val="FF0000"/>
              </a:buClr>
              <a:buSzPct val="66000"/>
              <a:buFontTx/>
              <a:buNone/>
              <a:defRPr/>
            </a:pP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不良事件/反应发生率低</a:t>
            </a:r>
            <a:endParaRPr kumimoji="1"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ts val="4100"/>
              </a:lnSpc>
              <a:spcBef>
                <a:spcPts val="0"/>
              </a:spcBef>
              <a:spcAft>
                <a:spcPts val="0"/>
              </a:spcAft>
              <a:buClr>
                <a:srgbClr val="FF0000"/>
              </a:buClr>
              <a:buSzPct val="66000"/>
              <a:buFontTx/>
              <a:buNone/>
              <a:defRPr/>
            </a:pP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老年人</a:t>
            </a:r>
            <a:r>
              <a:rPr kumimoji="1" lang="en-US" altLang="zh-TW"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a:t>
            </a: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透析</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等特殊人群安全性</a:t>
            </a:r>
            <a:r>
              <a:rPr kumimoji="1"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a:t>
            </a:r>
            <a:r>
              <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耐受性良好</a:t>
            </a:r>
            <a:endParaRPr kumimoji="1"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cxnSp>
        <p:nvCxnSpPr>
          <p:cNvPr id="22" name="直接连接符 21"/>
          <p:cNvCxnSpPr/>
          <p:nvPr/>
        </p:nvCxnSpPr>
        <p:spPr>
          <a:xfrm>
            <a:off x="0" y="1641690"/>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11"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12" name="文字方塊 11"/>
          <p:cNvSpPr txBox="1"/>
          <p:nvPr/>
        </p:nvSpPr>
        <p:spPr>
          <a:xfrm>
            <a:off x="245035" y="1750320"/>
            <a:ext cx="5157694" cy="2476500"/>
          </a:xfrm>
          <a:prstGeom prst="rect">
            <a:avLst/>
          </a:prstGeom>
          <a:noFill/>
          <a:ln>
            <a:noFill/>
          </a:ln>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不良反应轻微</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，且</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未发生任何药物相关的严重不良反应</a:t>
            </a:r>
            <a:endPar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defRPr/>
            </a:pPr>
            <a:r>
              <a:rPr kumimoji="0"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32</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例</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使用本品</a:t>
            </a:r>
            <a:r>
              <a:rPr kumimoji="0" lang="zh-CN"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80</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岁以上老</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年人</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47</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例</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透析（</a:t>
            </a:r>
            <a:r>
              <a:rPr kumimoji="0" lang="en-US" altLang="zh-TW"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ESRD</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）病</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患</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均</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未出现不良反应</a:t>
            </a:r>
            <a:r>
              <a:rPr kumimoji="0" lang="en-US" altLang="zh-CN" sz="20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defRPr/>
            </a:pPr>
            <a:r>
              <a:rPr kumimoji="0" lang="en-US" altLang="zh-TW"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CDE</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同意</a:t>
            </a:r>
            <a:r>
              <a:rPr kumimoji="0" lang="zh-TW"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豁免致癌性研究</a:t>
            </a:r>
            <a:r>
              <a:rPr kumimoji="0" lang="en-US" altLang="zh-TW" sz="20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TW"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，适合长期使用</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4713891" y="6461441"/>
            <a:ext cx="649337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800" baseline="30000" dirty="0">
                <a:solidFill>
                  <a:prstClr val="black">
                    <a:lumMod val="50000"/>
                    <a:lumOff val="50000"/>
                  </a:prstClr>
                </a:solidFill>
                <a:latin typeface="微软雅黑" panose="020B0503020204020204" pitchFamily="34" charset="-122"/>
                <a:ea typeface="微软雅黑" panose="020B0503020204020204" pitchFamily="34" charset="-122"/>
              </a:rPr>
              <a:t>3 </a:t>
            </a:r>
            <a:r>
              <a:rPr lang="zh-TW" altLang="en-US" sz="800" dirty="0">
                <a:solidFill>
                  <a:prstClr val="black">
                    <a:lumMod val="50000"/>
                    <a:lumOff val="50000"/>
                  </a:prstClr>
                </a:solidFill>
                <a:latin typeface="微软雅黑" panose="020B0503020204020204" pitchFamily="34" charset="-122"/>
                <a:ea typeface="微软雅黑" panose="020B0503020204020204" pitchFamily="34" charset="-122"/>
              </a:rPr>
              <a:t>根据</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上市后研究与期刊文章（</a:t>
            </a:r>
            <a:r>
              <a:rPr lang="en-US" altLang="zh-TW"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 Yen YH, Pu CM. Case Reports in Clinical Medicine, 13, 178-186.</a:t>
            </a: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）所纳入病患统计</a:t>
            </a:r>
            <a:endPar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4 </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CDE</a:t>
            </a:r>
            <a:r>
              <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豁免致癌性通知</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6" name="內容版面配置區 3"/>
          <p:cNvGraphicFramePr/>
          <p:nvPr/>
        </p:nvGraphicFramePr>
        <p:xfrm>
          <a:off x="245035" y="4422286"/>
          <a:ext cx="5157694" cy="1604045"/>
        </p:xfrm>
        <a:graphic>
          <a:graphicData uri="http://schemas.openxmlformats.org/drawingml/2006/table">
            <a:tbl>
              <a:tblPr firstRow="1" bandRow="1">
                <a:tableStyleId>{ED083AE6-46FA-4A59-8FB0-9F97EB10719F}</a:tableStyleId>
              </a:tblPr>
              <a:tblGrid>
                <a:gridCol w="1440469"/>
                <a:gridCol w="3717225"/>
              </a:tblGrid>
              <a:tr h="1604045">
                <a:tc>
                  <a:txBody>
                    <a:bodyPr/>
                    <a:lstStyle/>
                    <a:p>
                      <a:pPr algn="ctr">
                        <a:lnSpc>
                          <a:spcPct val="150000"/>
                        </a:lnSpc>
                      </a:pPr>
                      <a:r>
                        <a:rPr lang="zh-CN" altLang="en-US" sz="1400" b="1" dirty="0">
                          <a:solidFill>
                            <a:schemeClr val="tx1"/>
                          </a:solidFill>
                          <a:latin typeface="微软雅黑" panose="020B0503020204020204" pitchFamily="34" charset="-122"/>
                          <a:ea typeface="微软雅黑" panose="020B0503020204020204" pitchFamily="34" charset="-122"/>
                        </a:rPr>
                        <a:t>说明书</a:t>
                      </a:r>
                      <a:r>
                        <a:rPr lang="zh-CN" altLang="en-US" sz="1400" b="0" dirty="0">
                          <a:solidFill>
                            <a:schemeClr val="tx1"/>
                          </a:solidFill>
                          <a:latin typeface="微软雅黑" panose="020B0503020204020204" pitchFamily="34" charset="-122"/>
                          <a:ea typeface="微软雅黑" panose="020B0503020204020204" pitchFamily="34" charset="-122"/>
                        </a:rPr>
                        <a:t>收载的</a:t>
                      </a:r>
                      <a:endParaRPr lang="en-US" altLang="zh-CN" sz="1400" b="0"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400" b="0" dirty="0">
                          <a:solidFill>
                            <a:schemeClr val="tx1"/>
                          </a:solidFill>
                          <a:latin typeface="微软雅黑" panose="020B0503020204020204" pitchFamily="34" charset="-122"/>
                          <a:ea typeface="微软雅黑" panose="020B0503020204020204" pitchFamily="34" charset="-122"/>
                        </a:rPr>
                        <a:t>安全性信息</a:t>
                      </a:r>
                      <a:r>
                        <a:rPr lang="en-US" altLang="zh-CN" sz="1400" b="0" baseline="30000" dirty="0">
                          <a:solidFill>
                            <a:schemeClr val="tx1"/>
                          </a:solidFill>
                          <a:latin typeface="微软雅黑" panose="020B0503020204020204" pitchFamily="34" charset="-122"/>
                          <a:ea typeface="微软雅黑" panose="020B0503020204020204" pitchFamily="34" charset="-122"/>
                        </a:rPr>
                        <a:t>1</a:t>
                      </a:r>
                      <a:endParaRPr lang="en-US" altLang="zh-CN" sz="1400" b="0" baseline="30000"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400" b="1" dirty="0">
                          <a:solidFill>
                            <a:schemeClr val="accent1"/>
                          </a:solidFill>
                          <a:latin typeface="微软雅黑" panose="020B0503020204020204" pitchFamily="34" charset="-122"/>
                          <a:ea typeface="微软雅黑" panose="020B0503020204020204" pitchFamily="34" charset="-122"/>
                        </a:rPr>
                        <a:t>均较轻微</a:t>
                      </a:r>
                      <a:endParaRPr lang="zh-CN" altLang="en-US" sz="1400" b="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0"/>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2200"/>
                        </a:lnSpc>
                      </a:pPr>
                      <a:r>
                        <a:rPr lang="zh-CN" altLang="en-US" sz="1400" b="0" dirty="0">
                          <a:latin typeface="微软雅黑" panose="020B0503020204020204" pitchFamily="34" charset="-122"/>
                          <a:ea typeface="微软雅黑" panose="020B0503020204020204" pitchFamily="34" charset="-122"/>
                        </a:rPr>
                        <a:t>临床试验期间受试者用药后出现：局部肿胀、接触性皮肤炎、湿疹、红斑、皮疹、金黄色葡萄球菌感染、伤口分泌物异味、高尿酸血症、体重增加等不良反应</a:t>
                      </a:r>
                      <a:endParaRPr lang="zh-CN" altLang="en-US" sz="14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0"/>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2" name="圖片 61"/>
          <p:cNvPicPr>
            <a:picLocks noChangeAspect="1"/>
          </p:cNvPicPr>
          <p:nvPr/>
        </p:nvPicPr>
        <p:blipFill>
          <a:blip r:embed="rId1"/>
          <a:stretch>
            <a:fillRect/>
          </a:stretch>
        </p:blipFill>
        <p:spPr>
          <a:xfrm>
            <a:off x="5486400" y="1857635"/>
            <a:ext cx="6406775" cy="3747561"/>
          </a:xfrm>
          <a:prstGeom prst="rect">
            <a:avLst/>
          </a:prstGeom>
        </p:spPr>
      </p:pic>
      <p:sp>
        <p:nvSpPr>
          <p:cNvPr id="65" name="Shape 53"/>
          <p:cNvSpPr/>
          <p:nvPr/>
        </p:nvSpPr>
        <p:spPr>
          <a:xfrm>
            <a:off x="5582024" y="5679606"/>
            <a:ext cx="3000188" cy="387667"/>
          </a:xfrm>
          <a:prstGeom prst="roundRect">
            <a:avLst>
              <a:gd name="adj" fmla="val 14310"/>
            </a:avLst>
          </a:prstGeom>
          <a:solidFill>
            <a:srgbClr val="E8F5EE"/>
          </a:solidFill>
          <a:ln w="12700">
            <a:solidFill>
              <a:srgbClr val="A8D5B8"/>
            </a:solidFill>
            <a:prstDash val="solid"/>
          </a:ln>
        </p:spPr>
        <p:txBody>
          <a:bodyPr/>
          <a:lstStyle/>
          <a:p>
            <a:endParaRPr lang="zh-TW" altLang="en-US">
              <a:latin typeface="微软雅黑" panose="020B0503020204020204" pitchFamily="34" charset="-122"/>
              <a:ea typeface="微软雅黑" panose="020B0503020204020204" pitchFamily="34" charset="-122"/>
            </a:endParaRPr>
          </a:p>
        </p:txBody>
      </p:sp>
      <p:sp>
        <p:nvSpPr>
          <p:cNvPr id="66" name="Text 54"/>
          <p:cNvSpPr/>
          <p:nvPr/>
        </p:nvSpPr>
        <p:spPr>
          <a:xfrm>
            <a:off x="5765382" y="5730303"/>
            <a:ext cx="2633472" cy="274320"/>
          </a:xfrm>
          <a:prstGeom prst="rect">
            <a:avLst/>
          </a:prstGeom>
          <a:noFill/>
        </p:spPr>
        <p:txBody>
          <a:bodyPr wrap="square" rtlCol="0" anchor="ctr"/>
          <a:lstStyle/>
          <a:p>
            <a:pPr marL="0" indent="0" algn="ctr">
              <a:buNone/>
            </a:pPr>
            <a:r>
              <a:rPr lang="en-US" sz="1500" b="1" dirty="0">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500" b="1" dirty="0" err="1">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严重患者不良反应更低</a:t>
            </a:r>
            <a:endParaRPr lang="en-US" sz="15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Shape 55"/>
          <p:cNvSpPr/>
          <p:nvPr/>
        </p:nvSpPr>
        <p:spPr>
          <a:xfrm>
            <a:off x="8875059" y="5673629"/>
            <a:ext cx="3018116" cy="387667"/>
          </a:xfrm>
          <a:prstGeom prst="roundRect">
            <a:avLst>
              <a:gd name="adj" fmla="val 21424"/>
            </a:avLst>
          </a:prstGeom>
          <a:solidFill>
            <a:srgbClr val="E8F5EE"/>
          </a:solidFill>
          <a:ln w="12700">
            <a:solidFill>
              <a:srgbClr val="A8D5B8"/>
            </a:solidFill>
            <a:prstDash val="solid"/>
          </a:ln>
        </p:spPr>
        <p:txBody>
          <a:bodyPr/>
          <a:lstStyle/>
          <a:p>
            <a:endParaRPr lang="zh-TW" altLang="en-US">
              <a:latin typeface="微软雅黑" panose="020B0503020204020204" pitchFamily="34" charset="-122"/>
              <a:ea typeface="微软雅黑" panose="020B0503020204020204" pitchFamily="34" charset="-122"/>
            </a:endParaRPr>
          </a:p>
        </p:txBody>
      </p:sp>
      <p:sp>
        <p:nvSpPr>
          <p:cNvPr id="68" name="Text 56"/>
          <p:cNvSpPr/>
          <p:nvPr/>
        </p:nvSpPr>
        <p:spPr>
          <a:xfrm>
            <a:off x="9107558" y="5693754"/>
            <a:ext cx="2549425" cy="338553"/>
          </a:xfrm>
          <a:prstGeom prst="rect">
            <a:avLst/>
          </a:prstGeom>
          <a:noFill/>
        </p:spPr>
        <p:txBody>
          <a:bodyPr wrap="square" rtlCol="0" anchor="ctr"/>
          <a:lstStyle/>
          <a:p>
            <a:pPr marL="0" indent="0" algn="ctr">
              <a:buNone/>
            </a:pPr>
            <a:r>
              <a:rPr lang="en-US" sz="1500" b="1" dirty="0">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500" b="1" dirty="0" err="1">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真实世界</a:t>
            </a:r>
            <a:r>
              <a:rPr lang="en-US" sz="1500" b="1" dirty="0">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 0.03% </a:t>
            </a:r>
            <a:r>
              <a:rPr lang="en-US" sz="1500" b="1" dirty="0" err="1">
                <a:solidFill>
                  <a:srgbClr val="1A6B47"/>
                </a:solidFill>
                <a:latin typeface="微软雅黑" panose="020B0503020204020204" pitchFamily="34" charset="-122"/>
                <a:ea typeface="微软雅黑" panose="020B0503020204020204" pitchFamily="34" charset="-122"/>
                <a:cs typeface="微软雅黑" panose="020B0503020204020204" pitchFamily="34" charset="-122"/>
              </a:rPr>
              <a:t>通报率</a:t>
            </a:r>
            <a:endParaRPr lang="en-US" sz="15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709" y="1908861"/>
            <a:ext cx="3474988" cy="138660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0" y="-223"/>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noProof="1">
                <a:solidFill>
                  <a:schemeClr val="accent2">
                    <a:lumMod val="75000"/>
                  </a:schemeClr>
                </a:solidFill>
                <a:latin typeface="微软雅黑" panose="020B0503020204020204" pitchFamily="34" charset="-122"/>
                <a:ea typeface="微软雅黑" panose="020B0503020204020204" pitchFamily="34" charset="-122"/>
              </a:rPr>
              <a:t>有效性</a:t>
            </a:r>
            <a:endParaRPr lang="zh-CN" altLang="en-US" b="1"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noProof="1">
                <a:solidFill>
                  <a:schemeClr val="accent2">
                    <a:lumMod val="75000"/>
                  </a:schemeClr>
                </a:solidFill>
                <a:latin typeface="微软雅黑" panose="020B0503020204020204" pitchFamily="34" charset="-122"/>
              </a:rPr>
              <a:t>3</a:t>
            </a:r>
            <a:endParaRPr lang="en-US" altLang="zh-CN" sz="2000" b="1" noProof="1">
              <a:solidFill>
                <a:schemeClr val="accent2">
                  <a:lumMod val="75000"/>
                </a:schemeClr>
              </a:solidFill>
              <a:latin typeface="微软雅黑" panose="020B0503020204020204" pitchFamily="34" charset="-122"/>
            </a:endParaRPr>
          </a:p>
        </p:txBody>
      </p:sp>
      <p:sp>
        <p:nvSpPr>
          <p:cNvPr id="28" name="矩形 27"/>
          <p:cNvSpPr/>
          <p:nvPr/>
        </p:nvSpPr>
        <p:spPr>
          <a:xfrm>
            <a:off x="112374" y="470031"/>
            <a:ext cx="11991088" cy="1168400"/>
          </a:xfrm>
          <a:prstGeom prst="rect">
            <a:avLst/>
          </a:prstGeom>
        </p:spPr>
        <p:txBody>
          <a:bodyPr wrap="square">
            <a:spAutoFit/>
          </a:bodyPr>
          <a:lstStyle/>
          <a:p>
            <a:pPr lvl="0">
              <a:lnSpc>
                <a:spcPts val="4200"/>
              </a:lnSpc>
              <a:buClr>
                <a:srgbClr val="FF0000"/>
              </a:buClr>
              <a:buSzPct val="66000"/>
              <a:defRPr/>
            </a:pPr>
            <a:r>
              <a:rPr kumimoji="1" lang="zh-CN" altLang="en-US" sz="2800" b="1" dirty="0">
                <a:solidFill>
                  <a:schemeClr val="tx1"/>
                </a:solidFill>
                <a:latin typeface="微软雅黑" panose="020B0503020204020204" pitchFamily="34" charset="-122"/>
                <a:ea typeface="微软雅黑" panose="020B0503020204020204" pitchFamily="34" charset="-122"/>
              </a:rPr>
              <a:t>国际多中心三期</a:t>
            </a:r>
            <a:r>
              <a:rPr kumimoji="1" lang="en-US" altLang="zh-CN" sz="2800" b="1" dirty="0">
                <a:latin typeface="微软雅黑" panose="020B0503020204020204" pitchFamily="34" charset="-122"/>
                <a:ea typeface="微软雅黑" panose="020B0503020204020204" pitchFamily="34" charset="-122"/>
              </a:rPr>
              <a:t>RCT</a:t>
            </a:r>
            <a:r>
              <a:rPr kumimoji="1" lang="zh-TW" altLang="en-US" sz="2800" b="1" dirty="0">
                <a:latin typeface="微软雅黑" panose="020B0503020204020204" pitchFamily="34" charset="-122"/>
                <a:ea typeface="微软雅黑" panose="020B0503020204020204" pitchFamily="34" charset="-122"/>
              </a:rPr>
              <a:t>、</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附条件</a:t>
            </a:r>
            <a:r>
              <a:rPr kumimoji="1"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上市后</a:t>
            </a:r>
            <a:r>
              <a:rPr kumimoji="1" lang="en-US" altLang="zh-CN" sz="2800" b="1" dirty="0">
                <a:latin typeface="微软雅黑" panose="020B0503020204020204" pitchFamily="34" charset="-122"/>
                <a:ea typeface="微软雅黑" panose="020B0503020204020204" pitchFamily="34" charset="-122"/>
              </a:rPr>
              <a:t>RCT</a:t>
            </a:r>
            <a:r>
              <a:rPr kumimoji="1" lang="zh-TW" altLang="en-US" sz="2800" b="1" dirty="0">
                <a:latin typeface="微软雅黑" panose="020B0503020204020204" pitchFamily="34" charset="-122"/>
                <a:ea typeface="微软雅黑" panose="020B0503020204020204" pitchFamily="34" charset="-122"/>
              </a:rPr>
              <a:t>、</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上市后真实世界研究 </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疗效一致</a:t>
            </a:r>
            <a:endParaRPr kumimoji="1" lang="zh-CN" altLang="en-US" sz="2800" b="1" dirty="0">
              <a:solidFill>
                <a:srgbClr val="0070C0"/>
              </a:solidFill>
              <a:latin typeface="微软雅黑" panose="020B0503020204020204" pitchFamily="34" charset="-122"/>
              <a:ea typeface="微软雅黑" panose="020B0503020204020204" pitchFamily="34" charset="-122"/>
            </a:endParaRPr>
          </a:p>
          <a:p>
            <a:pPr lvl="0" indent="0" algn="l" fontAlgn="auto">
              <a:lnSpc>
                <a:spcPts val="4200"/>
              </a:lnSpc>
              <a:buClr>
                <a:srgbClr val="FF0000"/>
              </a:buClr>
              <a:buSzPct val="66000"/>
              <a:defRPr/>
            </a:pP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主要疗效</a:t>
            </a:r>
            <a:r>
              <a:rPr kumimoji="1" lang="en-US" altLang="zh-TW" sz="2800" b="1" dirty="0">
                <a:solidFill>
                  <a:srgbClr val="0070C0"/>
                </a:solidFill>
                <a:latin typeface="微软雅黑" panose="020B0503020204020204" pitchFamily="34" charset="-122"/>
                <a:ea typeface="微软雅黑" panose="020B0503020204020204" pitchFamily="34" charset="-122"/>
                <a:sym typeface="+mn-ea"/>
              </a:rPr>
              <a:t>(</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完全愈合率</a:t>
            </a:r>
            <a:r>
              <a:rPr kumimoji="1" lang="en-US" altLang="zh-TW" sz="2800" b="1" dirty="0">
                <a:solidFill>
                  <a:srgbClr val="0070C0"/>
                </a:solidFill>
                <a:latin typeface="微软雅黑" panose="020B0503020204020204" pitchFamily="34" charset="-122"/>
                <a:ea typeface="微软雅黑" panose="020B0503020204020204" pitchFamily="34" charset="-122"/>
                <a:sym typeface="+mn-ea"/>
              </a:rPr>
              <a:t>)</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显著优于对照</a:t>
            </a:r>
            <a:r>
              <a:rPr kumimoji="1" lang="zh-CN" altLang="en-US" sz="2800" b="1" dirty="0">
                <a:solidFill>
                  <a:srgbClr val="0070C0"/>
                </a:solidFill>
                <a:latin typeface="微软雅黑" panose="020B0503020204020204" pitchFamily="34" charset="-122"/>
                <a:ea typeface="微软雅黑" panose="020B0503020204020204" pitchFamily="34" charset="-122"/>
                <a:sym typeface="+mn-ea"/>
              </a:rPr>
              <a:t>组</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，疗效</a:t>
            </a:r>
            <a:r>
              <a:rPr kumimoji="1" lang="zh-CN" altLang="en-US" sz="2800" b="1" dirty="0">
                <a:solidFill>
                  <a:srgbClr val="0070C0"/>
                </a:solidFill>
                <a:latin typeface="微软雅黑" panose="020B0503020204020204" pitchFamily="34" charset="-122"/>
                <a:ea typeface="微软雅黑" panose="020B0503020204020204" pitchFamily="34" charset="-122"/>
                <a:sym typeface="+mn-ea"/>
              </a:rPr>
              <a:t>优势</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明确</a:t>
            </a:r>
            <a:endParaRPr kumimoji="1" lang="zh-TW" altLang="en-US" sz="2800" b="1" dirty="0">
              <a:solidFill>
                <a:srgbClr val="0070C0"/>
              </a:solidFill>
              <a:latin typeface="微软雅黑" panose="020B0503020204020204" pitchFamily="34" charset="-122"/>
              <a:ea typeface="微软雅黑" panose="020B0503020204020204" pitchFamily="34" charset="-122"/>
              <a:cs typeface="+mj-cs"/>
              <a:sym typeface="+mn-ea"/>
            </a:endParaRPr>
          </a:p>
        </p:txBody>
      </p:sp>
      <p:cxnSp>
        <p:nvCxnSpPr>
          <p:cNvPr id="6" name="直接连接符 5"/>
          <p:cNvCxnSpPr/>
          <p:nvPr/>
        </p:nvCxnSpPr>
        <p:spPr>
          <a:xfrm>
            <a:off x="4445" y="1681091"/>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37" name="文字方塊 62"/>
          <p:cNvSpPr txBox="1"/>
          <p:nvPr/>
        </p:nvSpPr>
        <p:spPr>
          <a:xfrm>
            <a:off x="612109" y="6544007"/>
            <a:ext cx="11895746" cy="338554"/>
          </a:xfrm>
          <a:prstGeom prst="rect">
            <a:avLst/>
          </a:prstGeom>
          <a:noFill/>
        </p:spPr>
        <p:txBody>
          <a:bodyPr wrap="square">
            <a:spAutoFit/>
          </a:bodyPr>
          <a:lstStyle/>
          <a:p>
            <a:r>
              <a:rPr lang="en-US" altLang="zh-CN" sz="800" baseline="30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Huang YY, Lin CW, Cheng NC, et al. JAMA </a:t>
            </a:r>
            <a:r>
              <a:rPr lang="en-US" altLang="zh-CN" sz="800" dirty="0" err="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Netw</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Open. 2021;4(9):e2122607.</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800" baseline="30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2</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Chang SC, Yang CY, Huang CU, et al. Mayo Clin Proc. 2026;101(1):85-94.</a:t>
            </a:r>
            <a:endPar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6" name="文字方塊 28"/>
          <p:cNvSpPr txBox="1"/>
          <p:nvPr/>
        </p:nvSpPr>
        <p:spPr>
          <a:xfrm>
            <a:off x="2651125" y="6619349"/>
            <a:ext cx="8653961" cy="230832"/>
          </a:xfrm>
          <a:prstGeom prst="rect">
            <a:avLst/>
          </a:prstGeom>
          <a:noFill/>
        </p:spPr>
        <p:txBody>
          <a:bodyPr wrap="square" rtlCol="0">
            <a:spAutoFit/>
          </a:bodyPr>
          <a:lstStyle/>
          <a:p>
            <a:pPr algn="ctr"/>
            <a:r>
              <a:rPr lang="zh-CN" altLang="en-US" sz="900" dirty="0">
                <a:latin typeface="Arial" panose="020B0604020202020204" pitchFamily="34" charset="0"/>
                <a:ea typeface="微软雅黑" panose="020B0503020204020204" pitchFamily="34" charset="-122"/>
                <a:cs typeface="Arial" panose="020B0604020202020204" pitchFamily="34" charset="0"/>
              </a:rPr>
              <a:t>注：现有综合性治疗</a:t>
            </a:r>
            <a:r>
              <a:rPr lang="zh-TW" altLang="en-US" sz="900" dirty="0">
                <a:latin typeface="Arial" panose="020B0604020202020204" pitchFamily="34" charset="0"/>
                <a:ea typeface="微软雅黑" panose="020B0503020204020204" pitchFamily="34" charset="-122"/>
                <a:cs typeface="Arial" panose="020B0604020202020204" pitchFamily="34" charset="0"/>
              </a:rPr>
              <a:t>包含</a:t>
            </a:r>
            <a:r>
              <a:rPr lang="zh-CN" altLang="en-US" sz="900" dirty="0">
                <a:latin typeface="Arial" panose="020B0604020202020204" pitchFamily="34" charset="0"/>
                <a:ea typeface="微软雅黑" panose="020B0503020204020204" pitchFamily="34" charset="-122"/>
                <a:cs typeface="Arial" panose="020B0604020202020204" pitchFamily="34" charset="0"/>
              </a:rPr>
              <a:t>：</a:t>
            </a:r>
            <a:r>
              <a:rPr lang="zh-CN" altLang="zh-TW" sz="900" dirty="0">
                <a:latin typeface="微软雅黑" panose="020B0503020204020204" pitchFamily="34" charset="-122"/>
                <a:ea typeface="微软雅黑" panose="020B0503020204020204" pitchFamily="34" charset="-122"/>
              </a:rPr>
              <a:t>负压伤口治疗</a:t>
            </a:r>
            <a:r>
              <a:rPr lang="zh-CN" altLang="en-US" sz="900" dirty="0">
                <a:latin typeface="微软雅黑" panose="020B0503020204020204" pitchFamily="34" charset="-122"/>
                <a:ea typeface="微软雅黑" panose="020B0503020204020204" pitchFamily="34" charset="-122"/>
              </a:rPr>
              <a:t>，</a:t>
            </a:r>
            <a:r>
              <a:rPr lang="zh-CN" altLang="zh-TW" sz="900" dirty="0">
                <a:latin typeface="微软雅黑" panose="020B0503020204020204" pitchFamily="34" charset="-122"/>
                <a:ea typeface="微软雅黑" panose="020B0503020204020204" pitchFamily="34" charset="-122"/>
              </a:rPr>
              <a:t>异体真皮</a:t>
            </a:r>
            <a:r>
              <a:rPr lang="zh-CN" altLang="en-US" sz="900" dirty="0">
                <a:latin typeface="微软雅黑" panose="020B0503020204020204" pitchFamily="34" charset="-122"/>
                <a:ea typeface="微软雅黑" panose="020B0503020204020204" pitchFamily="34" charset="-122"/>
              </a:rPr>
              <a:t>、皮片或皮瓣移植，</a:t>
            </a:r>
            <a:r>
              <a:rPr lang="zh-CN" altLang="zh-TW" sz="900" dirty="0">
                <a:latin typeface="微软雅黑" panose="020B0503020204020204" pitchFamily="34" charset="-122"/>
                <a:ea typeface="微软雅黑" panose="020B0503020204020204" pitchFamily="34" charset="-122"/>
              </a:rPr>
              <a:t>小截肢</a:t>
            </a:r>
            <a:r>
              <a:rPr lang="zh-CN" altLang="en-US" sz="900" dirty="0">
                <a:latin typeface="微软雅黑" panose="020B0503020204020204" pitchFamily="34" charset="-122"/>
                <a:ea typeface="微软雅黑" panose="020B0503020204020204" pitchFamily="34" charset="-122"/>
              </a:rPr>
              <a:t>，</a:t>
            </a:r>
            <a:r>
              <a:rPr lang="zh-CN" altLang="zh-TW" sz="900" dirty="0">
                <a:latin typeface="微软雅黑" panose="020B0503020204020204" pitchFamily="34" charset="-122"/>
                <a:ea typeface="微软雅黑" panose="020B0503020204020204" pitchFamily="34" charset="-122"/>
              </a:rPr>
              <a:t>含银</a:t>
            </a:r>
            <a:r>
              <a:rPr lang="zh-CN" altLang="en-US" sz="900" dirty="0">
                <a:latin typeface="微软雅黑" panose="020B0503020204020204" pitchFamily="34" charset="-122"/>
                <a:ea typeface="微软雅黑" panose="020B0503020204020204" pitchFamily="34" charset="-122"/>
              </a:rPr>
              <a:t>泡沫敷料</a:t>
            </a:r>
            <a:endParaRPr kumimoji="1" lang="zh-TW" altLang="en-US" sz="900" dirty="0">
              <a:latin typeface="微软雅黑" panose="020B0503020204020204" pitchFamily="34" charset="-122"/>
              <a:ea typeface="微软雅黑" panose="020B0503020204020204" pitchFamily="34" charset="-122"/>
            </a:endParaRPr>
          </a:p>
        </p:txBody>
      </p:sp>
      <p:sp>
        <p:nvSpPr>
          <p:cNvPr id="9"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9535C8-D4E6-4808-AC75-4FC803EFA159}" type="slidenum">
              <a:rPr kumimoji="1" lang="zh-TW" altLang="en-US" smtClean="0"/>
            </a:fld>
            <a:endParaRPr kumimoji="1" lang="zh-TW" altLang="en-US" dirty="0"/>
          </a:p>
        </p:txBody>
      </p:sp>
      <p:sp>
        <p:nvSpPr>
          <p:cNvPr id="10" name="矩形 9"/>
          <p:cNvSpPr/>
          <p:nvPr/>
        </p:nvSpPr>
        <p:spPr>
          <a:xfrm>
            <a:off x="696876" y="1882987"/>
            <a:ext cx="3413858" cy="4585638"/>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095953" y="1891873"/>
            <a:ext cx="3474988" cy="4606671"/>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17"/>
          <p:cNvSpPr txBox="1"/>
          <p:nvPr/>
        </p:nvSpPr>
        <p:spPr>
          <a:xfrm>
            <a:off x="658008" y="3468406"/>
            <a:ext cx="3452726" cy="400110"/>
          </a:xfrm>
          <a:prstGeom prst="rect">
            <a:avLst/>
          </a:prstGeom>
          <a:noFill/>
        </p:spPr>
        <p:txBody>
          <a:bodyPr wrap="square">
            <a:sp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16</a:t>
            </a:r>
            <a:r>
              <a:rPr lang="zh-TW" altLang="en-US" sz="2000" b="1" dirty="0">
                <a:solidFill>
                  <a:srgbClr val="C00000"/>
                </a:solidFill>
                <a:latin typeface="微软雅黑" panose="020B0503020204020204" pitchFamily="34" charset="-122"/>
                <a:ea typeface="微软雅黑" panose="020B0503020204020204" pitchFamily="34" charset="-122"/>
              </a:rPr>
              <a:t>周</a:t>
            </a:r>
            <a:r>
              <a:rPr lang="zh-CN" altLang="en-US" sz="2000" b="1" dirty="0">
                <a:solidFill>
                  <a:srgbClr val="C00000"/>
                </a:solidFill>
                <a:latin typeface="微软雅黑" panose="020B0503020204020204" pitchFamily="34" charset="-122"/>
                <a:ea typeface="微软雅黑" panose="020B0503020204020204" pitchFamily="34" charset="-122"/>
              </a:rPr>
              <a:t>溃疡</a:t>
            </a:r>
            <a:r>
              <a:rPr lang="zh-TW" altLang="en-US" sz="2000" b="1" dirty="0">
                <a:solidFill>
                  <a:srgbClr val="C00000"/>
                </a:solidFill>
                <a:latin typeface="微软雅黑" panose="020B0503020204020204" pitchFamily="34" charset="-122"/>
                <a:ea typeface="微软雅黑" panose="020B0503020204020204" pitchFamily="34" charset="-122"/>
              </a:rPr>
              <a:t>完全</a:t>
            </a:r>
            <a:r>
              <a:rPr lang="zh-CN" altLang="en-US" sz="2000" b="1" dirty="0">
                <a:solidFill>
                  <a:srgbClr val="C00000"/>
                </a:solidFill>
                <a:latin typeface="微软雅黑" panose="020B0503020204020204" pitchFamily="34" charset="-122"/>
                <a:ea typeface="微软雅黑" panose="020B0503020204020204" pitchFamily="34" charset="-122"/>
              </a:rPr>
              <a:t>愈合率</a:t>
            </a:r>
            <a:r>
              <a:rPr lang="en-US" altLang="zh-CN" sz="2000" b="1" baseline="30000" dirty="0">
                <a:solidFill>
                  <a:srgbClr val="C00000"/>
                </a:solidFill>
                <a:latin typeface="微软雅黑" panose="020B0503020204020204" pitchFamily="34" charset="-122"/>
                <a:ea typeface="微软雅黑" panose="020B0503020204020204" pitchFamily="34" charset="-122"/>
              </a:rPr>
              <a:t>1</a:t>
            </a:r>
            <a:endParaRPr lang="zh-CN" altLang="en-US" sz="2000" b="1" baseline="30000" dirty="0">
              <a:solidFill>
                <a:srgbClr val="C00000"/>
              </a:solidFill>
              <a:latin typeface="微软雅黑" panose="020B0503020204020204" pitchFamily="34" charset="-122"/>
              <a:ea typeface="微软雅黑" panose="020B0503020204020204" pitchFamily="34" charset="-122"/>
            </a:endParaRPr>
          </a:p>
        </p:txBody>
      </p:sp>
      <p:sp>
        <p:nvSpPr>
          <p:cNvPr id="13" name="文本框 21"/>
          <p:cNvSpPr txBox="1"/>
          <p:nvPr/>
        </p:nvSpPr>
        <p:spPr>
          <a:xfrm>
            <a:off x="8095615" y="3420745"/>
            <a:ext cx="3474085" cy="398780"/>
          </a:xfrm>
          <a:prstGeom prst="rect">
            <a:avLst/>
          </a:prstGeom>
          <a:noFill/>
        </p:spPr>
        <p:txBody>
          <a:bodyPr wrap="square">
            <a:spAutoFit/>
          </a:bodyPr>
          <a:lstStyle/>
          <a:p>
            <a:pPr algn="ctr"/>
            <a:r>
              <a:rPr lang="en-US" altLang="zh-TW" sz="2000" b="1" dirty="0">
                <a:solidFill>
                  <a:srgbClr val="C00000"/>
                </a:solidFill>
                <a:latin typeface="微软雅黑" panose="020B0503020204020204" pitchFamily="34" charset="-122"/>
                <a:ea typeface="微软雅黑" panose="020B0503020204020204" pitchFamily="34" charset="-122"/>
              </a:rPr>
              <a:t>120</a:t>
            </a:r>
            <a:r>
              <a:rPr lang="zh-TW" altLang="en-US" sz="2000" b="1" dirty="0">
                <a:solidFill>
                  <a:srgbClr val="C00000"/>
                </a:solidFill>
                <a:latin typeface="微软雅黑" panose="020B0503020204020204" pitchFamily="34" charset="-122"/>
                <a:ea typeface="微软雅黑" panose="020B0503020204020204" pitchFamily="34" charset="-122"/>
              </a:rPr>
              <a:t>天</a:t>
            </a:r>
            <a:r>
              <a:rPr lang="zh-CN" altLang="en-US" sz="2000" b="1" dirty="0">
                <a:solidFill>
                  <a:srgbClr val="C00000"/>
                </a:solidFill>
                <a:latin typeface="微软雅黑" panose="020B0503020204020204" pitchFamily="34" charset="-122"/>
                <a:ea typeface="微软雅黑" panose="020B0503020204020204" pitchFamily="34" charset="-122"/>
              </a:rPr>
              <a:t>溃疡</a:t>
            </a:r>
            <a:r>
              <a:rPr lang="zh-TW" altLang="en-US" sz="2000" b="1" dirty="0">
                <a:solidFill>
                  <a:srgbClr val="C00000"/>
                </a:solidFill>
                <a:latin typeface="微软雅黑" panose="020B0503020204020204" pitchFamily="34" charset="-122"/>
                <a:ea typeface="微软雅黑" panose="020B0503020204020204" pitchFamily="34" charset="-122"/>
              </a:rPr>
              <a:t>完全</a:t>
            </a:r>
            <a:r>
              <a:rPr lang="zh-CN" altLang="en-US" sz="2000" b="1" dirty="0">
                <a:solidFill>
                  <a:srgbClr val="C00000"/>
                </a:solidFill>
                <a:latin typeface="微软雅黑" panose="020B0503020204020204" pitchFamily="34" charset="-122"/>
                <a:ea typeface="微软雅黑" panose="020B0503020204020204" pitchFamily="34" charset="-122"/>
              </a:rPr>
              <a:t>愈合率</a:t>
            </a:r>
            <a:r>
              <a:rPr lang="en-US" altLang="zh-CN" sz="2000" b="1" baseline="30000" dirty="0">
                <a:solidFill>
                  <a:srgbClr val="C00000"/>
                </a:solidFill>
                <a:latin typeface="微软雅黑" panose="020B0503020204020204" pitchFamily="34" charset="-122"/>
                <a:ea typeface="微软雅黑" panose="020B0503020204020204" pitchFamily="34" charset="-122"/>
              </a:rPr>
              <a:t>2</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aphicFrame>
        <p:nvGraphicFramePr>
          <p:cNvPr id="22" name="圖表 21"/>
          <p:cNvGraphicFramePr/>
          <p:nvPr/>
        </p:nvGraphicFramePr>
        <p:xfrm>
          <a:off x="1056597" y="4437258"/>
          <a:ext cx="2437685" cy="1625091"/>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字方塊 22"/>
          <p:cNvSpPr txBox="1"/>
          <p:nvPr/>
        </p:nvSpPr>
        <p:spPr>
          <a:xfrm>
            <a:off x="1363620" y="5004947"/>
            <a:ext cx="771247" cy="369332"/>
          </a:xfrm>
          <a:prstGeom prst="rect">
            <a:avLst/>
          </a:prstGeom>
          <a:noFill/>
        </p:spPr>
        <p:txBody>
          <a:bodyPr wrap="square" rtlCol="0">
            <a:spAutoFit/>
          </a:bodyPr>
          <a:lstStyle/>
          <a:p>
            <a:r>
              <a:rPr kumimoji="1" lang="en-US" altLang="zh-CN" b="1" dirty="0">
                <a:solidFill>
                  <a:schemeClr val="bg1"/>
                </a:solidFill>
              </a:rPr>
              <a:t>60.7%</a:t>
            </a:r>
            <a:endParaRPr kumimoji="1" lang="zh-TW" altLang="en-US" b="1" dirty="0">
              <a:solidFill>
                <a:schemeClr val="bg1"/>
              </a:solidFill>
            </a:endParaRPr>
          </a:p>
        </p:txBody>
      </p:sp>
      <p:sp>
        <p:nvSpPr>
          <p:cNvPr id="24" name="文字方塊 23"/>
          <p:cNvSpPr txBox="1"/>
          <p:nvPr/>
        </p:nvSpPr>
        <p:spPr>
          <a:xfrm>
            <a:off x="2462400" y="5360506"/>
            <a:ext cx="690798" cy="307777"/>
          </a:xfrm>
          <a:prstGeom prst="rect">
            <a:avLst/>
          </a:prstGeom>
          <a:noFill/>
        </p:spPr>
        <p:txBody>
          <a:bodyPr wrap="square" rtlCol="0">
            <a:spAutoFit/>
          </a:bodyPr>
          <a:lstStyle/>
          <a:p>
            <a:r>
              <a:rPr kumimoji="1" lang="en-US" altLang="zh-CN" sz="1400" b="1" dirty="0"/>
              <a:t>35.1%</a:t>
            </a:r>
            <a:endParaRPr kumimoji="1" lang="zh-TW" altLang="en-US" sz="1400" b="1" dirty="0"/>
          </a:p>
        </p:txBody>
      </p:sp>
      <p:sp>
        <p:nvSpPr>
          <p:cNvPr id="25" name="文字方塊 24"/>
          <p:cNvSpPr txBox="1"/>
          <p:nvPr/>
        </p:nvSpPr>
        <p:spPr>
          <a:xfrm>
            <a:off x="1641396" y="3892994"/>
            <a:ext cx="1621005" cy="369332"/>
          </a:xfrm>
          <a:prstGeom prst="rect">
            <a:avLst/>
          </a:prstGeom>
          <a:noFill/>
        </p:spPr>
        <p:txBody>
          <a:bodyPr wrap="square" rtlCol="0">
            <a:spAutoFit/>
          </a:bodyPr>
          <a:lstStyle/>
          <a:p>
            <a:r>
              <a:rPr kumimoji="1" lang="en-US" altLang="zh-TW" b="1" dirty="0">
                <a:solidFill>
                  <a:srgbClr val="C00000"/>
                </a:solidFill>
                <a:latin typeface="微软雅黑" panose="020B0503020204020204" pitchFamily="34" charset="-122"/>
                <a:ea typeface="微软雅黑" panose="020B0503020204020204" pitchFamily="34" charset="-122"/>
              </a:rPr>
              <a:t>P = 0.000</a:t>
            </a:r>
            <a:r>
              <a:rPr kumimoji="1" lang="en-US" altLang="zh-CN" b="1" dirty="0">
                <a:solidFill>
                  <a:srgbClr val="C00000"/>
                </a:solidFill>
                <a:latin typeface="微软雅黑" panose="020B0503020204020204" pitchFamily="34" charset="-122"/>
                <a:ea typeface="微软雅黑" panose="020B0503020204020204" pitchFamily="34" charset="-122"/>
              </a:rPr>
              <a:t>1</a:t>
            </a:r>
            <a:endParaRPr kumimoji="1" lang="zh-TW" altLang="en-US" b="1" dirty="0">
              <a:solidFill>
                <a:srgbClr val="C00000"/>
              </a:solidFill>
              <a:latin typeface="微软雅黑" panose="020B0503020204020204" pitchFamily="34" charset="-122"/>
              <a:ea typeface="微软雅黑" panose="020B0503020204020204" pitchFamily="34" charset="-122"/>
            </a:endParaRPr>
          </a:p>
        </p:txBody>
      </p:sp>
      <p:sp>
        <p:nvSpPr>
          <p:cNvPr id="27" name="文字方塊 26"/>
          <p:cNvSpPr txBox="1"/>
          <p:nvPr/>
        </p:nvSpPr>
        <p:spPr>
          <a:xfrm>
            <a:off x="1209803" y="5933836"/>
            <a:ext cx="1134566" cy="461665"/>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a:p>
            <a:pPr algn="ctr"/>
            <a:r>
              <a:rPr kumimoji="1" lang="en-US" altLang="zh-TW" sz="1200" b="1" dirty="0">
                <a:latin typeface="微软雅黑" panose="020B0503020204020204" pitchFamily="34" charset="-122"/>
                <a:ea typeface="微软雅黑" panose="020B0503020204020204" pitchFamily="34" charset="-122"/>
              </a:rPr>
              <a:t>(N=</a:t>
            </a:r>
            <a:r>
              <a:rPr kumimoji="1" lang="en-US" altLang="zh-CN" sz="1200" b="1" dirty="0">
                <a:latin typeface="微软雅黑" panose="020B0503020204020204" pitchFamily="34" charset="-122"/>
                <a:ea typeface="微软雅黑" panose="020B0503020204020204" pitchFamily="34" charset="-122"/>
              </a:rPr>
              <a:t>122</a:t>
            </a:r>
            <a:r>
              <a:rPr kumimoji="1" lang="en-US" altLang="zh-TW" sz="1200" b="1" dirty="0">
                <a:latin typeface="微软雅黑" panose="020B0503020204020204" pitchFamily="34" charset="-122"/>
                <a:ea typeface="微软雅黑" panose="020B0503020204020204" pitchFamily="34" charset="-122"/>
              </a:rPr>
              <a:t>)</a:t>
            </a:r>
            <a:endParaRPr kumimoji="1" lang="zh-TW" altLang="en-US" sz="1200" b="1" dirty="0">
              <a:latin typeface="微软雅黑" panose="020B0503020204020204" pitchFamily="34" charset="-122"/>
              <a:ea typeface="微软雅黑" panose="020B0503020204020204" pitchFamily="34" charset="-122"/>
            </a:endParaRPr>
          </a:p>
        </p:txBody>
      </p:sp>
      <p:sp>
        <p:nvSpPr>
          <p:cNvPr id="29" name="文字方塊 28"/>
          <p:cNvSpPr txBox="1"/>
          <p:nvPr/>
        </p:nvSpPr>
        <p:spPr>
          <a:xfrm>
            <a:off x="2036152" y="5933836"/>
            <a:ext cx="1444162" cy="461665"/>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亲水性敷料</a:t>
            </a:r>
            <a:r>
              <a:rPr kumimoji="1" lang="en-US" altLang="zh-TW" sz="1200" b="1" dirty="0">
                <a:latin typeface="微软雅黑" panose="020B0503020204020204" pitchFamily="34" charset="-122"/>
                <a:ea typeface="微软雅黑" panose="020B0503020204020204" pitchFamily="34" charset="-122"/>
              </a:rPr>
              <a:t>(N=</a:t>
            </a:r>
            <a:r>
              <a:rPr kumimoji="1" lang="en-US" altLang="zh-CN" sz="1200" b="1" dirty="0">
                <a:latin typeface="微软雅黑" panose="020B0503020204020204" pitchFamily="34" charset="-122"/>
                <a:ea typeface="微软雅黑" panose="020B0503020204020204" pitchFamily="34" charset="-122"/>
              </a:rPr>
              <a:t>11</a:t>
            </a:r>
            <a:r>
              <a:rPr kumimoji="1" lang="en-US" altLang="zh-TW" sz="1200" b="1" dirty="0">
                <a:latin typeface="微软雅黑" panose="020B0503020204020204" pitchFamily="34" charset="-122"/>
                <a:ea typeface="微软雅黑" panose="020B0503020204020204" pitchFamily="34" charset="-122"/>
              </a:rPr>
              <a:t>4)</a:t>
            </a:r>
            <a:endParaRPr kumimoji="1" lang="zh-TW" altLang="en-US" sz="1200" b="1" dirty="0">
              <a:latin typeface="微软雅黑" panose="020B0503020204020204" pitchFamily="34" charset="-122"/>
              <a:ea typeface="微软雅黑" panose="020B0503020204020204" pitchFamily="34" charset="-122"/>
            </a:endParaRPr>
          </a:p>
        </p:txBody>
      </p:sp>
      <p:sp>
        <p:nvSpPr>
          <p:cNvPr id="32" name="文字方塊 31"/>
          <p:cNvSpPr txBox="1"/>
          <p:nvPr/>
        </p:nvSpPr>
        <p:spPr>
          <a:xfrm>
            <a:off x="706021" y="1891872"/>
            <a:ext cx="3390028" cy="1434257"/>
          </a:xfrm>
          <a:prstGeom prst="rect">
            <a:avLst/>
          </a:prstGeom>
          <a:solidFill>
            <a:schemeClr val="accent4">
              <a:lumMod val="20000"/>
              <a:lumOff val="80000"/>
            </a:schemeClr>
          </a:solidFill>
        </p:spPr>
        <p:txBody>
          <a:bodyPr wrap="square">
            <a:noAutofit/>
          </a:bodyPr>
          <a:lstStyle/>
          <a:p>
            <a:pPr algn="ctr">
              <a:lnSpc>
                <a:spcPct val="150000"/>
              </a:lnSpc>
            </a:pPr>
            <a:r>
              <a:rPr lang="zh-TW" altLang="en-US" sz="2000" b="1" dirty="0">
                <a:latin typeface="微软雅黑" panose="020B0503020204020204" pitchFamily="34" charset="-122"/>
                <a:ea typeface="微软雅黑" panose="020B0503020204020204" pitchFamily="34" charset="-122"/>
              </a:rPr>
              <a:t>国际多中心三期</a:t>
            </a:r>
            <a:r>
              <a:rPr kumimoji="1" lang="en-US" altLang="zh-TW" sz="2000" b="1" dirty="0">
                <a:solidFill>
                  <a:schemeClr val="tx1">
                    <a:lumMod val="85000"/>
                    <a:lumOff val="15000"/>
                  </a:schemeClr>
                </a:solidFill>
                <a:latin typeface="微软雅黑" panose="020B0503020204020204" pitchFamily="34" charset="-122"/>
                <a:ea typeface="微软雅黑" panose="020B0503020204020204" pitchFamily="34" charset="-122"/>
              </a:rPr>
              <a:t>RCT </a:t>
            </a:r>
            <a:endParaRPr kumimoji="1" lang="en-US" altLang="zh-TW"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en-US" altLang="zh-TW" sz="2000" b="1" dirty="0">
                <a:latin typeface="微软雅黑" panose="020B0503020204020204" pitchFamily="34" charset="-122"/>
                <a:ea typeface="微软雅黑" panose="020B0503020204020204" pitchFamily="34" charset="-122"/>
              </a:rPr>
              <a:t>Wagner </a:t>
            </a:r>
            <a:r>
              <a:rPr lang="en-US" altLang="zh-CN" sz="2000" b="1" dirty="0">
                <a:latin typeface="微软雅黑" panose="020B0503020204020204" pitchFamily="34" charset="-122"/>
                <a:ea typeface="微软雅黑" panose="020B0503020204020204" pitchFamily="34" charset="-122"/>
              </a:rPr>
              <a:t>1</a:t>
            </a:r>
            <a:r>
              <a:rPr lang="en-US" altLang="zh-TW"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en-US" altLang="zh-TW" sz="2000" b="1" dirty="0">
                <a:latin typeface="微软雅黑" panose="020B0503020204020204" pitchFamily="34" charset="-122"/>
                <a:ea typeface="微软雅黑" panose="020B0503020204020204" pitchFamily="34" charset="-122"/>
              </a:rPr>
              <a:t> </a:t>
            </a:r>
            <a:r>
              <a:rPr lang="zh-TW" altLang="en-US" sz="2000" b="1" dirty="0">
                <a:latin typeface="微软雅黑" panose="020B0503020204020204" pitchFamily="34" charset="-122"/>
                <a:ea typeface="微软雅黑" panose="020B0503020204020204" pitchFamily="34" charset="-122"/>
              </a:rPr>
              <a:t>级 </a:t>
            </a:r>
            <a:endParaRPr lang="en-US" altLang="zh-TW" sz="2000" b="1" dirty="0">
              <a:latin typeface="微软雅黑" panose="020B0503020204020204" pitchFamily="34" charset="-122"/>
              <a:ea typeface="微软雅黑" panose="020B0503020204020204" pitchFamily="34" charset="-122"/>
            </a:endParaRPr>
          </a:p>
          <a:p>
            <a:pPr algn="ctr">
              <a:lnSpc>
                <a:spcPct val="150000"/>
              </a:lnSpc>
            </a:pPr>
            <a:r>
              <a:rPr lang="en-US" altLang="zh-TW" b="1" dirty="0">
                <a:solidFill>
                  <a:srgbClr val="0070C0"/>
                </a:solidFill>
                <a:latin typeface="微软雅黑" panose="020B0503020204020204" pitchFamily="34" charset="-122"/>
                <a:ea typeface="微软雅黑" panose="020B0503020204020204" pitchFamily="34" charset="-122"/>
              </a:rPr>
              <a:t>(N=236)</a:t>
            </a:r>
            <a:endParaRPr lang="zh-TW" altLang="en-US" b="1" dirty="0">
              <a:solidFill>
                <a:srgbClr val="0070C0"/>
              </a:solidFill>
              <a:latin typeface="微软雅黑" panose="020B0503020204020204" pitchFamily="34" charset="-122"/>
              <a:ea typeface="微软雅黑" panose="020B0503020204020204" pitchFamily="34" charset="-122"/>
            </a:endParaRPr>
          </a:p>
        </p:txBody>
      </p:sp>
      <p:cxnSp>
        <p:nvCxnSpPr>
          <p:cNvPr id="33" name="直線接點 32"/>
          <p:cNvCxnSpPr/>
          <p:nvPr/>
        </p:nvCxnSpPr>
        <p:spPr>
          <a:xfrm>
            <a:off x="727405" y="3319544"/>
            <a:ext cx="3383329" cy="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096467" y="3304702"/>
            <a:ext cx="347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464945" y="1882987"/>
            <a:ext cx="3382776" cy="461320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本框 17"/>
          <p:cNvSpPr txBox="1"/>
          <p:nvPr/>
        </p:nvSpPr>
        <p:spPr>
          <a:xfrm>
            <a:off x="4460359" y="3468406"/>
            <a:ext cx="3452726" cy="400110"/>
          </a:xfrm>
          <a:prstGeom prst="rect">
            <a:avLst/>
          </a:prstGeom>
          <a:noFill/>
        </p:spPr>
        <p:txBody>
          <a:bodyPr wrap="square">
            <a:sp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16</a:t>
            </a:r>
            <a:r>
              <a:rPr lang="zh-TW" altLang="en-US" sz="2000" b="1" dirty="0">
                <a:solidFill>
                  <a:srgbClr val="C00000"/>
                </a:solidFill>
                <a:latin typeface="微软雅黑" panose="020B0503020204020204" pitchFamily="34" charset="-122"/>
                <a:ea typeface="微软雅黑" panose="020B0503020204020204" pitchFamily="34" charset="-122"/>
              </a:rPr>
              <a:t>周</a:t>
            </a:r>
            <a:r>
              <a:rPr lang="zh-CN" altLang="en-US" sz="2000" b="1" dirty="0">
                <a:solidFill>
                  <a:srgbClr val="C00000"/>
                </a:solidFill>
                <a:latin typeface="微软雅黑" panose="020B0503020204020204" pitchFamily="34" charset="-122"/>
                <a:ea typeface="微软雅黑" panose="020B0503020204020204" pitchFamily="34" charset="-122"/>
              </a:rPr>
              <a:t>溃疡</a:t>
            </a:r>
            <a:r>
              <a:rPr lang="zh-TW" altLang="en-US" sz="2000" b="1" dirty="0">
                <a:solidFill>
                  <a:srgbClr val="C00000"/>
                </a:solidFill>
                <a:latin typeface="微软雅黑" panose="020B0503020204020204" pitchFamily="34" charset="-122"/>
                <a:ea typeface="微软雅黑" panose="020B0503020204020204" pitchFamily="34" charset="-122"/>
              </a:rPr>
              <a:t>完全</a:t>
            </a:r>
            <a:r>
              <a:rPr lang="zh-CN" altLang="en-US" sz="2000" b="1" dirty="0">
                <a:solidFill>
                  <a:srgbClr val="C00000"/>
                </a:solidFill>
                <a:latin typeface="微软雅黑" panose="020B0503020204020204" pitchFamily="34" charset="-122"/>
                <a:ea typeface="微软雅黑" panose="020B0503020204020204" pitchFamily="34" charset="-122"/>
              </a:rPr>
              <a:t>愈合率</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aphicFrame>
        <p:nvGraphicFramePr>
          <p:cNvPr id="38" name="圖表 37"/>
          <p:cNvGraphicFramePr/>
          <p:nvPr/>
        </p:nvGraphicFramePr>
        <p:xfrm>
          <a:off x="4825483" y="4474027"/>
          <a:ext cx="2557773" cy="1591468"/>
        </p:xfrm>
        <a:graphic>
          <a:graphicData uri="http://schemas.openxmlformats.org/drawingml/2006/chart">
            <c:chart xmlns:c="http://schemas.openxmlformats.org/drawingml/2006/chart" xmlns:r="http://schemas.openxmlformats.org/officeDocument/2006/relationships" r:id="rId2"/>
          </a:graphicData>
        </a:graphic>
      </p:graphicFrame>
      <p:sp>
        <p:nvSpPr>
          <p:cNvPr id="39" name="文字方塊 38"/>
          <p:cNvSpPr txBox="1"/>
          <p:nvPr/>
        </p:nvSpPr>
        <p:spPr>
          <a:xfrm>
            <a:off x="5171894" y="4736990"/>
            <a:ext cx="771247" cy="369332"/>
          </a:xfrm>
          <a:prstGeom prst="rect">
            <a:avLst/>
          </a:prstGeom>
          <a:noFill/>
        </p:spPr>
        <p:txBody>
          <a:bodyPr wrap="square" rtlCol="0">
            <a:spAutoFit/>
          </a:bodyPr>
          <a:lstStyle/>
          <a:p>
            <a:r>
              <a:rPr kumimoji="1" lang="en-US" altLang="zh-CN" b="1" dirty="0">
                <a:solidFill>
                  <a:schemeClr val="bg1"/>
                </a:solidFill>
              </a:rPr>
              <a:t>76.3%</a:t>
            </a:r>
            <a:endParaRPr kumimoji="1" lang="zh-TW" altLang="en-US" b="1" dirty="0">
              <a:solidFill>
                <a:schemeClr val="bg1"/>
              </a:solidFill>
            </a:endParaRPr>
          </a:p>
        </p:txBody>
      </p:sp>
      <p:sp>
        <p:nvSpPr>
          <p:cNvPr id="41" name="文字方塊 40"/>
          <p:cNvSpPr txBox="1"/>
          <p:nvPr/>
        </p:nvSpPr>
        <p:spPr>
          <a:xfrm>
            <a:off x="6354872" y="5232490"/>
            <a:ext cx="690798" cy="307777"/>
          </a:xfrm>
          <a:prstGeom prst="rect">
            <a:avLst/>
          </a:prstGeom>
          <a:noFill/>
        </p:spPr>
        <p:txBody>
          <a:bodyPr wrap="square" rtlCol="0">
            <a:spAutoFit/>
          </a:bodyPr>
          <a:lstStyle/>
          <a:p>
            <a:r>
              <a:rPr kumimoji="1" lang="en-US" altLang="zh-CN" sz="1400" b="1" dirty="0"/>
              <a:t>44.9%</a:t>
            </a:r>
            <a:endParaRPr kumimoji="1" lang="zh-TW" altLang="en-US" sz="1400" b="1" dirty="0"/>
          </a:p>
        </p:txBody>
      </p:sp>
      <p:sp>
        <p:nvSpPr>
          <p:cNvPr id="43" name="文字方塊 42"/>
          <p:cNvSpPr txBox="1"/>
          <p:nvPr/>
        </p:nvSpPr>
        <p:spPr>
          <a:xfrm>
            <a:off x="5485822" y="3862122"/>
            <a:ext cx="1608413" cy="369332"/>
          </a:xfrm>
          <a:prstGeom prst="rect">
            <a:avLst/>
          </a:prstGeom>
          <a:noFill/>
        </p:spPr>
        <p:txBody>
          <a:bodyPr wrap="square" rtlCol="0">
            <a:spAutoFit/>
          </a:bodyPr>
          <a:lstStyle/>
          <a:p>
            <a:r>
              <a:rPr kumimoji="1" lang="en-US" altLang="zh-TW" b="1" dirty="0">
                <a:solidFill>
                  <a:srgbClr val="C00000"/>
                </a:solidFill>
                <a:latin typeface="微软雅黑" panose="020B0503020204020204" pitchFamily="34" charset="-122"/>
                <a:ea typeface="微软雅黑" panose="020B0503020204020204" pitchFamily="34" charset="-122"/>
              </a:rPr>
              <a:t>P = 0.0008</a:t>
            </a:r>
            <a:endParaRPr kumimoji="1" lang="zh-TW" altLang="en-US" b="1" dirty="0">
              <a:solidFill>
                <a:srgbClr val="C00000"/>
              </a:solidFill>
              <a:latin typeface="微软雅黑" panose="020B0503020204020204" pitchFamily="34" charset="-122"/>
              <a:ea typeface="微软雅黑" panose="020B0503020204020204" pitchFamily="34" charset="-122"/>
            </a:endParaRPr>
          </a:p>
        </p:txBody>
      </p:sp>
      <p:sp>
        <p:nvSpPr>
          <p:cNvPr id="50" name="文字方塊 49"/>
          <p:cNvSpPr txBox="1"/>
          <p:nvPr/>
        </p:nvSpPr>
        <p:spPr>
          <a:xfrm>
            <a:off x="4978689" y="5933836"/>
            <a:ext cx="1134566" cy="461665"/>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a:p>
            <a:pPr algn="ctr"/>
            <a:r>
              <a:rPr kumimoji="1" lang="en-US" altLang="zh-TW" sz="1200" b="1" dirty="0">
                <a:latin typeface="微软雅黑" panose="020B0503020204020204" pitchFamily="34" charset="-122"/>
                <a:ea typeface="微软雅黑" panose="020B0503020204020204" pitchFamily="34" charset="-122"/>
              </a:rPr>
              <a:t>(N=61)</a:t>
            </a:r>
            <a:endParaRPr kumimoji="1" lang="zh-TW" altLang="en-US" sz="1200" b="1" dirty="0">
              <a:latin typeface="微软雅黑" panose="020B0503020204020204" pitchFamily="34" charset="-122"/>
              <a:ea typeface="微软雅黑" panose="020B0503020204020204" pitchFamily="34" charset="-122"/>
            </a:endParaRPr>
          </a:p>
        </p:txBody>
      </p:sp>
      <p:sp>
        <p:nvSpPr>
          <p:cNvPr id="53" name="文字方塊 52"/>
          <p:cNvSpPr txBox="1"/>
          <p:nvPr/>
        </p:nvSpPr>
        <p:spPr>
          <a:xfrm>
            <a:off x="5908565" y="5933836"/>
            <a:ext cx="1444162" cy="461665"/>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辅料</a:t>
            </a:r>
            <a:endParaRPr kumimoji="1" lang="en-US" altLang="zh-TW" sz="1200" b="1" dirty="0">
              <a:latin typeface="微软雅黑" panose="020B0503020204020204" pitchFamily="34" charset="-122"/>
              <a:ea typeface="微软雅黑" panose="020B0503020204020204" pitchFamily="34" charset="-122"/>
            </a:endParaRPr>
          </a:p>
          <a:p>
            <a:pPr algn="ctr"/>
            <a:r>
              <a:rPr kumimoji="1" lang="en-US" altLang="zh-TW" sz="1200" b="1" dirty="0">
                <a:latin typeface="微软雅黑" panose="020B0503020204020204" pitchFamily="34" charset="-122"/>
                <a:ea typeface="微软雅黑" panose="020B0503020204020204" pitchFamily="34" charset="-122"/>
              </a:rPr>
              <a:t>(N=59)</a:t>
            </a:r>
            <a:endParaRPr kumimoji="1" lang="zh-TW" altLang="en-US" sz="1200" b="1" dirty="0">
              <a:latin typeface="微软雅黑" panose="020B0503020204020204" pitchFamily="34" charset="-122"/>
              <a:ea typeface="微软雅黑" panose="020B0503020204020204" pitchFamily="34" charset="-122"/>
            </a:endParaRPr>
          </a:p>
        </p:txBody>
      </p:sp>
      <p:sp>
        <p:nvSpPr>
          <p:cNvPr id="57" name="文字方塊 56"/>
          <p:cNvSpPr txBox="1"/>
          <p:nvPr/>
        </p:nvSpPr>
        <p:spPr>
          <a:xfrm>
            <a:off x="4473575" y="1908810"/>
            <a:ext cx="3374390" cy="1424305"/>
          </a:xfrm>
          <a:prstGeom prst="rect">
            <a:avLst/>
          </a:prstGeom>
          <a:solidFill>
            <a:schemeClr val="accent4">
              <a:lumMod val="20000"/>
              <a:lumOff val="80000"/>
            </a:schemeClr>
          </a:solidFill>
        </p:spPr>
        <p:txBody>
          <a:bodyPr wrap="square">
            <a:noAutofit/>
          </a:bodyPr>
          <a:lstStyle/>
          <a:p>
            <a:pPr algn="ctr">
              <a:lnSpc>
                <a:spcPct val="150000"/>
              </a:lnSpc>
            </a:pPr>
            <a:r>
              <a:rPr lang="zh-CN" altLang="en-US" sz="2000" b="1" dirty="0">
                <a:latin typeface="微软雅黑" panose="020B0503020204020204" pitchFamily="34" charset="-122"/>
                <a:ea typeface="微软雅黑" panose="020B0503020204020204" pitchFamily="34" charset="-122"/>
              </a:rPr>
              <a:t>附条件上市后</a:t>
            </a:r>
            <a:r>
              <a:rPr lang="en-US" altLang="zh-TW" sz="2000" b="1" dirty="0">
                <a:latin typeface="微软雅黑" panose="020B0503020204020204" pitchFamily="34" charset="-122"/>
                <a:ea typeface="微软雅黑" panose="020B0503020204020204" pitchFamily="34" charset="-122"/>
              </a:rPr>
              <a:t>RCT </a:t>
            </a:r>
            <a:endParaRPr lang="en-US" altLang="zh-TW" sz="2000" b="1" dirty="0">
              <a:latin typeface="微软雅黑" panose="020B0503020204020204" pitchFamily="34" charset="-122"/>
              <a:ea typeface="微软雅黑" panose="020B0503020204020204" pitchFamily="34" charset="-122"/>
            </a:endParaRPr>
          </a:p>
          <a:p>
            <a:pPr algn="ctr">
              <a:lnSpc>
                <a:spcPct val="150000"/>
              </a:lnSpc>
            </a:pPr>
            <a:r>
              <a:rPr lang="en-US" altLang="zh-TW" sz="2000" b="1" dirty="0">
                <a:latin typeface="微软雅黑" panose="020B0503020204020204" pitchFamily="34" charset="-122"/>
                <a:ea typeface="微软雅黑" panose="020B0503020204020204" pitchFamily="34" charset="-122"/>
              </a:rPr>
              <a:t>Wagner </a:t>
            </a:r>
            <a:r>
              <a:rPr lang="en-US" altLang="zh-CN" sz="2000" b="1" dirty="0">
                <a:latin typeface="微软雅黑" panose="020B0503020204020204" pitchFamily="34" charset="-122"/>
                <a:ea typeface="微软雅黑" panose="020B0503020204020204" pitchFamily="34" charset="-122"/>
              </a:rPr>
              <a:t>2</a:t>
            </a:r>
            <a:r>
              <a:rPr lang="en-US" altLang="zh-TW" sz="2000" b="1" dirty="0">
                <a:latin typeface="微软雅黑" panose="020B0503020204020204" pitchFamily="34" charset="-122"/>
                <a:ea typeface="微软雅黑" panose="020B0503020204020204" pitchFamily="34" charset="-122"/>
              </a:rPr>
              <a:t> </a:t>
            </a:r>
            <a:r>
              <a:rPr lang="zh-TW" altLang="en-US" sz="2000" b="1" dirty="0">
                <a:latin typeface="微软雅黑" panose="020B0503020204020204" pitchFamily="34" charset="-122"/>
                <a:ea typeface="微软雅黑" panose="020B0503020204020204" pitchFamily="34" charset="-122"/>
              </a:rPr>
              <a:t>级</a:t>
            </a:r>
            <a:r>
              <a:rPr lang="zh-TW" altLang="en-US" sz="2000" b="1" dirty="0">
                <a:solidFill>
                  <a:srgbClr val="0070C0"/>
                </a:solidFill>
                <a:latin typeface="微软雅黑" panose="020B0503020204020204" pitchFamily="34" charset="-122"/>
                <a:ea typeface="微软雅黑" panose="020B0503020204020204" pitchFamily="34" charset="-122"/>
              </a:rPr>
              <a:t> </a:t>
            </a:r>
            <a:br>
              <a:rPr lang="en-US" altLang="zh-TW" b="1" dirty="0">
                <a:solidFill>
                  <a:srgbClr val="0070C0"/>
                </a:solidFill>
                <a:latin typeface="微软雅黑" panose="020B0503020204020204" pitchFamily="34" charset="-122"/>
                <a:ea typeface="微软雅黑" panose="020B0503020204020204" pitchFamily="34" charset="-122"/>
              </a:rPr>
            </a:br>
            <a:r>
              <a:rPr lang="zh-TW" altLang="en-US" b="1" dirty="0">
                <a:solidFill>
                  <a:srgbClr val="0070C0"/>
                </a:solidFill>
                <a:latin typeface="微软雅黑" panose="020B0503020204020204" pitchFamily="34" charset="-122"/>
                <a:ea typeface="微软雅黑" panose="020B0503020204020204" pitchFamily="34" charset="-122"/>
              </a:rPr>
              <a:t>双盲 随机 辅料对照</a:t>
            </a:r>
            <a:r>
              <a:rPr lang="en-US" altLang="zh-TW" b="1" dirty="0">
                <a:solidFill>
                  <a:srgbClr val="0070C0"/>
                </a:solidFill>
                <a:latin typeface="微软雅黑" panose="020B0503020204020204" pitchFamily="34" charset="-122"/>
                <a:ea typeface="微软雅黑" panose="020B0503020204020204" pitchFamily="34" charset="-122"/>
              </a:rPr>
              <a:t> (N=120)</a:t>
            </a:r>
            <a:r>
              <a:rPr lang="zh-TW" altLang="en-US" sz="1500" b="1" dirty="0">
                <a:solidFill>
                  <a:srgbClr val="0070C0"/>
                </a:solidFill>
                <a:latin typeface="微软雅黑" panose="020B0503020204020204" pitchFamily="34" charset="-122"/>
                <a:ea typeface="微软雅黑" panose="020B0503020204020204" pitchFamily="34" charset="-122"/>
              </a:rPr>
              <a:t> </a:t>
            </a:r>
            <a:endParaRPr lang="en-US" altLang="zh-TW" sz="1500" b="1" dirty="0">
              <a:solidFill>
                <a:srgbClr val="0070C0"/>
              </a:solidFill>
              <a:latin typeface="微软雅黑" panose="020B0503020204020204" pitchFamily="34" charset="-122"/>
              <a:ea typeface="微软雅黑" panose="020B0503020204020204" pitchFamily="34" charset="-122"/>
            </a:endParaRPr>
          </a:p>
        </p:txBody>
      </p:sp>
      <p:cxnSp>
        <p:nvCxnSpPr>
          <p:cNvPr id="58" name="直線接點 57"/>
          <p:cNvCxnSpPr/>
          <p:nvPr/>
        </p:nvCxnSpPr>
        <p:spPr>
          <a:xfrm>
            <a:off x="4464392" y="3319544"/>
            <a:ext cx="3383329" cy="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圖表 41"/>
          <p:cNvGraphicFramePr/>
          <p:nvPr/>
        </p:nvGraphicFramePr>
        <p:xfrm>
          <a:off x="8573424" y="3979386"/>
          <a:ext cx="2557773" cy="2096130"/>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字方塊 43"/>
          <p:cNvSpPr txBox="1"/>
          <p:nvPr/>
        </p:nvSpPr>
        <p:spPr>
          <a:xfrm>
            <a:off x="8987184" y="4506483"/>
            <a:ext cx="604119" cy="369332"/>
          </a:xfrm>
          <a:prstGeom prst="rect">
            <a:avLst/>
          </a:prstGeom>
          <a:noFill/>
        </p:spPr>
        <p:txBody>
          <a:bodyPr wrap="square" rtlCol="0">
            <a:spAutoFit/>
          </a:bodyPr>
          <a:lstStyle/>
          <a:p>
            <a:r>
              <a:rPr kumimoji="1" lang="en-US" altLang="zh-CN" b="1" dirty="0">
                <a:solidFill>
                  <a:schemeClr val="bg1"/>
                </a:solidFill>
              </a:rPr>
              <a:t>80%</a:t>
            </a:r>
            <a:endParaRPr kumimoji="1" lang="zh-TW" altLang="en-US" b="1" dirty="0">
              <a:solidFill>
                <a:schemeClr val="bg1"/>
              </a:solidFill>
            </a:endParaRPr>
          </a:p>
        </p:txBody>
      </p:sp>
      <p:sp>
        <p:nvSpPr>
          <p:cNvPr id="45" name="文字方塊 44"/>
          <p:cNvSpPr txBox="1"/>
          <p:nvPr/>
        </p:nvSpPr>
        <p:spPr>
          <a:xfrm>
            <a:off x="10132098" y="5230372"/>
            <a:ext cx="495643" cy="307777"/>
          </a:xfrm>
          <a:prstGeom prst="rect">
            <a:avLst/>
          </a:prstGeom>
          <a:noFill/>
        </p:spPr>
        <p:txBody>
          <a:bodyPr wrap="square" rtlCol="0">
            <a:spAutoFit/>
          </a:bodyPr>
          <a:lstStyle/>
          <a:p>
            <a:r>
              <a:rPr kumimoji="1" lang="en-US" altLang="zh-CN" sz="1400" b="1" dirty="0"/>
              <a:t>55%</a:t>
            </a:r>
            <a:endParaRPr kumimoji="1" lang="zh-TW" altLang="en-US" sz="1400" b="1" dirty="0"/>
          </a:p>
        </p:txBody>
      </p:sp>
      <p:sp>
        <p:nvSpPr>
          <p:cNvPr id="46" name="文字方塊 45"/>
          <p:cNvSpPr txBox="1"/>
          <p:nvPr/>
        </p:nvSpPr>
        <p:spPr>
          <a:xfrm>
            <a:off x="8468995" y="3819525"/>
            <a:ext cx="2727325" cy="368300"/>
          </a:xfrm>
          <a:prstGeom prst="rect">
            <a:avLst/>
          </a:prstGeom>
          <a:noFill/>
        </p:spPr>
        <p:txBody>
          <a:bodyPr wrap="square" rtlCol="0">
            <a:spAutoFit/>
          </a:bodyPr>
          <a:lstStyle/>
          <a:p>
            <a:pPr algn="ctr"/>
            <a:r>
              <a:rPr kumimoji="1" lang="en-US" altLang="zh-TW" b="1" dirty="0">
                <a:solidFill>
                  <a:srgbClr val="C00000"/>
                </a:solidFill>
                <a:latin typeface="微软雅黑" panose="020B0503020204020204" pitchFamily="34" charset="-122"/>
                <a:ea typeface="微软雅黑" panose="020B0503020204020204" pitchFamily="34" charset="-122"/>
              </a:rPr>
              <a:t>P = 0.00</a:t>
            </a:r>
            <a:r>
              <a:rPr kumimoji="1" lang="en-US" altLang="zh-CN" b="1" dirty="0">
                <a:solidFill>
                  <a:srgbClr val="C00000"/>
                </a:solidFill>
                <a:latin typeface="微软雅黑" panose="020B0503020204020204" pitchFamily="34" charset="-122"/>
                <a:ea typeface="微软雅黑" panose="020B0503020204020204" pitchFamily="34" charset="-122"/>
              </a:rPr>
              <a:t>17</a:t>
            </a:r>
            <a:endParaRPr kumimoji="1" lang="zh-TW" altLang="en-US" b="1" dirty="0">
              <a:solidFill>
                <a:srgbClr val="C00000"/>
              </a:solidFill>
              <a:latin typeface="微软雅黑" panose="020B0503020204020204" pitchFamily="34" charset="-122"/>
              <a:ea typeface="微软雅黑" panose="020B0503020204020204" pitchFamily="34" charset="-122"/>
            </a:endParaRPr>
          </a:p>
        </p:txBody>
      </p:sp>
      <p:sp>
        <p:nvSpPr>
          <p:cNvPr id="47" name="文字方塊 46"/>
          <p:cNvSpPr txBox="1"/>
          <p:nvPr/>
        </p:nvSpPr>
        <p:spPr>
          <a:xfrm>
            <a:off x="8794872" y="5933836"/>
            <a:ext cx="998887" cy="461665"/>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a:p>
            <a:pPr algn="ctr"/>
            <a:r>
              <a:rPr kumimoji="1" lang="en-US" altLang="zh-TW" sz="1200" b="1" dirty="0">
                <a:latin typeface="微软雅黑" panose="020B0503020204020204" pitchFamily="34" charset="-122"/>
                <a:ea typeface="微软雅黑" panose="020B0503020204020204" pitchFamily="34" charset="-122"/>
              </a:rPr>
              <a:t>(N=8</a:t>
            </a:r>
            <a:r>
              <a:rPr kumimoji="1" lang="en-US" altLang="zh-CN" sz="1200" b="1" dirty="0">
                <a:latin typeface="微软雅黑" panose="020B0503020204020204" pitchFamily="34" charset="-122"/>
                <a:ea typeface="微软雅黑" panose="020B0503020204020204" pitchFamily="34" charset="-122"/>
              </a:rPr>
              <a:t>0</a:t>
            </a:r>
            <a:r>
              <a:rPr kumimoji="1" lang="en-US" altLang="zh-TW" sz="1200" b="1" dirty="0">
                <a:latin typeface="微软雅黑" panose="020B0503020204020204" pitchFamily="34" charset="-122"/>
                <a:ea typeface="微软雅黑" panose="020B0503020204020204" pitchFamily="34" charset="-122"/>
              </a:rPr>
              <a:t>)</a:t>
            </a:r>
            <a:endParaRPr kumimoji="1" lang="zh-TW" altLang="en-US" sz="1200" b="1" dirty="0">
              <a:latin typeface="微软雅黑" panose="020B0503020204020204" pitchFamily="34" charset="-122"/>
              <a:ea typeface="微软雅黑" panose="020B0503020204020204" pitchFamily="34" charset="-122"/>
            </a:endParaRPr>
          </a:p>
        </p:txBody>
      </p:sp>
      <p:sp>
        <p:nvSpPr>
          <p:cNvPr id="48" name="文字方塊 47"/>
          <p:cNvSpPr txBox="1"/>
          <p:nvPr/>
        </p:nvSpPr>
        <p:spPr>
          <a:xfrm>
            <a:off x="9684438" y="5933836"/>
            <a:ext cx="1509964" cy="461665"/>
          </a:xfrm>
          <a:prstGeom prst="rect">
            <a:avLst/>
          </a:prstGeom>
          <a:noFill/>
        </p:spPr>
        <p:txBody>
          <a:bodyPr wrap="square" rtlCol="0">
            <a:spAutoFit/>
          </a:bodyPr>
          <a:lstStyle/>
          <a:p>
            <a:pPr algn="ctr"/>
            <a:r>
              <a:rPr kumimoji="1" lang="zh-CN" altLang="en-US" sz="1200" b="1" dirty="0">
                <a:latin typeface="微软雅黑" panose="020B0503020204020204" pitchFamily="34" charset="-122"/>
                <a:ea typeface="微软雅黑" panose="020B0503020204020204" pitchFamily="34" charset="-122"/>
              </a:rPr>
              <a:t>综合性治疗</a:t>
            </a:r>
            <a:endParaRPr kumimoji="1" lang="en-US" altLang="zh-CN" sz="1200" b="1" dirty="0">
              <a:latin typeface="微软雅黑" panose="020B0503020204020204" pitchFamily="34" charset="-122"/>
              <a:ea typeface="微软雅黑" panose="020B0503020204020204" pitchFamily="34" charset="-122"/>
            </a:endParaRPr>
          </a:p>
          <a:p>
            <a:pPr algn="ctr"/>
            <a:r>
              <a:rPr kumimoji="1" lang="en-US" altLang="zh-TW" sz="1200" b="1" dirty="0">
                <a:latin typeface="微软雅黑" panose="020B0503020204020204" pitchFamily="34" charset="-122"/>
                <a:ea typeface="微软雅黑" panose="020B0503020204020204" pitchFamily="34" charset="-122"/>
              </a:rPr>
              <a:t>(N=</a:t>
            </a:r>
            <a:r>
              <a:rPr kumimoji="1" lang="en-US" altLang="zh-CN" sz="1200" b="1" dirty="0">
                <a:latin typeface="微软雅黑" panose="020B0503020204020204" pitchFamily="34" charset="-122"/>
                <a:ea typeface="微软雅黑" panose="020B0503020204020204" pitchFamily="34" charset="-122"/>
              </a:rPr>
              <a:t>98</a:t>
            </a:r>
            <a:r>
              <a:rPr kumimoji="1" lang="en-US" altLang="zh-TW" sz="1200" b="1" dirty="0">
                <a:latin typeface="微软雅黑" panose="020B0503020204020204" pitchFamily="34" charset="-122"/>
                <a:ea typeface="微软雅黑" panose="020B0503020204020204" pitchFamily="34" charset="-122"/>
              </a:rPr>
              <a:t>)</a:t>
            </a:r>
            <a:endParaRPr kumimoji="1" lang="zh-TW" altLang="en-US" sz="1200" b="1" dirty="0">
              <a:latin typeface="微软雅黑" panose="020B0503020204020204" pitchFamily="34" charset="-122"/>
              <a:ea typeface="微软雅黑" panose="020B0503020204020204" pitchFamily="34" charset="-122"/>
            </a:endParaRPr>
          </a:p>
        </p:txBody>
      </p:sp>
      <p:sp>
        <p:nvSpPr>
          <p:cNvPr id="31" name="文字方塊 30"/>
          <p:cNvSpPr txBox="1"/>
          <p:nvPr/>
        </p:nvSpPr>
        <p:spPr>
          <a:xfrm>
            <a:off x="8095466" y="1908811"/>
            <a:ext cx="3474000" cy="1318604"/>
          </a:xfrm>
          <a:prstGeom prst="rect">
            <a:avLst/>
          </a:prstGeom>
          <a:noFill/>
          <a:ln>
            <a:noFill/>
          </a:ln>
        </p:spPr>
        <p:txBody>
          <a:bodyPr wrap="square">
            <a:noAutofit/>
          </a:bodyPr>
          <a:lstStyle/>
          <a:p>
            <a:pPr algn="ctr">
              <a:lnSpc>
                <a:spcPct val="150000"/>
              </a:lnSpc>
            </a:pPr>
            <a:r>
              <a:rPr lang="zh-CN" altLang="en-US" sz="2000" b="1" dirty="0">
                <a:latin typeface="微软雅黑" panose="020B0503020204020204" pitchFamily="34" charset="-122"/>
                <a:ea typeface="微软雅黑" panose="020B0503020204020204" pitchFamily="34" charset="-122"/>
              </a:rPr>
              <a:t>上市后</a:t>
            </a:r>
            <a:r>
              <a:rPr lang="zh-TW" altLang="en-US" sz="2000" b="1" dirty="0">
                <a:latin typeface="微软雅黑" panose="020B0503020204020204" pitchFamily="34" charset="-122"/>
                <a:ea typeface="微软雅黑" panose="020B0503020204020204" pitchFamily="34" charset="-122"/>
              </a:rPr>
              <a:t>真实世界研</a:t>
            </a:r>
            <a:r>
              <a:rPr lang="zh-CN" altLang="en-US" sz="2000" b="1" dirty="0">
                <a:latin typeface="微软雅黑" panose="020B0503020204020204" pitchFamily="34" charset="-122"/>
                <a:ea typeface="微软雅黑" panose="020B0503020204020204" pitchFamily="34" charset="-122"/>
              </a:rPr>
              <a:t>究</a:t>
            </a:r>
            <a:endParaRPr lang="en-US" altLang="zh-CN" sz="2000" b="1" dirty="0">
              <a:latin typeface="微软雅黑" panose="020B0503020204020204" pitchFamily="34" charset="-122"/>
              <a:ea typeface="微软雅黑" panose="020B0503020204020204" pitchFamily="34" charset="-122"/>
            </a:endParaRPr>
          </a:p>
          <a:p>
            <a:pPr algn="ctr">
              <a:lnSpc>
                <a:spcPct val="150000"/>
              </a:lnSpc>
            </a:pPr>
            <a:r>
              <a:rPr lang="en-US" altLang="zh-TW" sz="2000" b="1" dirty="0">
                <a:latin typeface="微软雅黑" panose="020B0503020204020204" pitchFamily="34" charset="-122"/>
                <a:ea typeface="微软雅黑" panose="020B0503020204020204" pitchFamily="34" charset="-122"/>
              </a:rPr>
              <a:t>Wagner </a:t>
            </a:r>
            <a:r>
              <a:rPr lang="en-US" altLang="zh-CN" sz="2000" b="1" dirty="0">
                <a:latin typeface="微软雅黑" panose="020B0503020204020204" pitchFamily="34" charset="-122"/>
                <a:ea typeface="微软雅黑" panose="020B0503020204020204" pitchFamily="34" charset="-122"/>
              </a:rPr>
              <a:t>1</a:t>
            </a:r>
            <a:r>
              <a:rPr lang="en-US" altLang="zh-TW" sz="2000" b="1" dirty="0">
                <a:latin typeface="微软雅黑" panose="020B0503020204020204" pitchFamily="34" charset="-122"/>
                <a:ea typeface="微软雅黑" panose="020B0503020204020204" pitchFamily="34" charset="-122"/>
              </a:rPr>
              <a:t>–3 </a:t>
            </a:r>
            <a:r>
              <a:rPr lang="zh-TW" altLang="en-US" sz="2000" b="1" dirty="0">
                <a:latin typeface="微软雅黑" panose="020B0503020204020204" pitchFamily="34" charset="-122"/>
                <a:ea typeface="微软雅黑" panose="020B0503020204020204" pitchFamily="34" charset="-122"/>
              </a:rPr>
              <a:t>级</a:t>
            </a:r>
            <a:endParaRPr lang="en-US" altLang="zh-TW" sz="2000" b="1" dirty="0">
              <a:latin typeface="微软雅黑" panose="020B0503020204020204" pitchFamily="34" charset="-122"/>
              <a:ea typeface="微软雅黑" panose="020B0503020204020204" pitchFamily="34" charset="-122"/>
            </a:endParaRPr>
          </a:p>
          <a:p>
            <a:pPr algn="ctr">
              <a:lnSpc>
                <a:spcPct val="150000"/>
              </a:lnSpc>
            </a:pPr>
            <a:r>
              <a:rPr lang="en-US" altLang="zh-TW" b="1" dirty="0">
                <a:solidFill>
                  <a:srgbClr val="0070C0"/>
                </a:solidFill>
                <a:latin typeface="微软雅黑" panose="020B0503020204020204" pitchFamily="34" charset="-122"/>
                <a:ea typeface="微软雅黑" panose="020B0503020204020204" pitchFamily="34" charset="-122"/>
              </a:rPr>
              <a:t>(N=178)</a:t>
            </a:r>
            <a:endParaRPr lang="zh-TW" altLang="en-US" sz="1500" b="1" dirty="0">
              <a:solidFill>
                <a:srgbClr val="0070C0"/>
              </a:solidFill>
              <a:latin typeface="微软雅黑" panose="020B0503020204020204" pitchFamily="34" charset="-122"/>
              <a:ea typeface="微软雅黑" panose="020B0503020204020204" pitchFamily="34" charset="-122"/>
            </a:endParaRPr>
          </a:p>
        </p:txBody>
      </p:sp>
      <p:sp>
        <p:nvSpPr>
          <p:cNvPr id="40" name="矩形 39"/>
          <p:cNvSpPr/>
          <p:nvPr/>
        </p:nvSpPr>
        <p:spPr>
          <a:xfrm>
            <a:off x="1022153" y="3487346"/>
            <a:ext cx="2723220" cy="744108"/>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4822243" y="3475755"/>
            <a:ext cx="2723220" cy="744108"/>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8471129" y="3444164"/>
            <a:ext cx="2723220" cy="744108"/>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86785" y="477441"/>
            <a:ext cx="12183110" cy="1082669"/>
          </a:xfrm>
          <a:prstGeom prst="rect">
            <a:avLst/>
          </a:prstGeom>
        </p:spPr>
        <p:txBody>
          <a:bodyPr wrap="square">
            <a:spAutoFit/>
          </a:bodyPr>
          <a:lstStyle/>
          <a:p>
            <a:pPr>
              <a:lnSpc>
                <a:spcPct val="120000"/>
              </a:lnSpc>
              <a:buClr>
                <a:srgbClr val="FF0000"/>
              </a:buClr>
              <a:buSzPct val="66000"/>
              <a:defRPr/>
            </a:pPr>
            <a:r>
              <a:rPr kumimoji="1" lang="zh-CN" altLang="en-US" sz="2800" b="1" dirty="0">
                <a:solidFill>
                  <a:schemeClr val="tx1"/>
                </a:solidFill>
                <a:latin typeface="微软雅黑" panose="020B0503020204020204" pitchFamily="34" charset="-122"/>
                <a:ea typeface="微软雅黑" panose="020B0503020204020204" pitchFamily="34" charset="-122"/>
              </a:rPr>
              <a:t>国际多中心三期</a:t>
            </a:r>
            <a:r>
              <a:rPr kumimoji="1" lang="en-US" altLang="zh-CN" sz="2800" b="1" dirty="0">
                <a:solidFill>
                  <a:schemeClr val="tx1"/>
                </a:solidFill>
                <a:latin typeface="微软雅黑" panose="020B0503020204020204" pitchFamily="34" charset="-122"/>
                <a:ea typeface="微软雅黑" panose="020B0503020204020204" pitchFamily="34" charset="-122"/>
              </a:rPr>
              <a:t>RCT</a:t>
            </a:r>
            <a:r>
              <a:rPr kumimoji="1"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追踪</a:t>
            </a:r>
            <a:r>
              <a:rPr kumimoji="1" lang="en-US" altLang="zh-TW"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kumimoji="1"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kumimoji="1"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显示</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本品</a:t>
            </a:r>
            <a:r>
              <a:rPr kumimoji="1" lang="zh-CN" altLang="en-US" sz="2800" b="1" dirty="0">
                <a:solidFill>
                  <a:srgbClr val="0070C0"/>
                </a:solidFill>
                <a:latin typeface="微软雅黑" panose="020B0503020204020204" pitchFamily="34" charset="-122"/>
                <a:ea typeface="微软雅黑" panose="020B0503020204020204" pitchFamily="34" charset="-122"/>
                <a:sym typeface="+mn-ea"/>
              </a:rPr>
              <a:t>减少</a:t>
            </a:r>
            <a:r>
              <a:rPr kumimoji="1" lang="zh-TW" altLang="en-US" sz="2800" b="1" dirty="0">
                <a:solidFill>
                  <a:srgbClr val="0070C0"/>
                </a:solidFill>
                <a:latin typeface="微软雅黑" panose="020B0503020204020204" pitchFamily="34" charset="-122"/>
                <a:ea typeface="微软雅黑" panose="020B0503020204020204" pitchFamily="34" charset="-122"/>
                <a:sym typeface="+mn-ea"/>
              </a:rPr>
              <a:t>截肢率</a:t>
            </a:r>
            <a:r>
              <a:rPr kumimoji="1" lang="en-US" altLang="zh-TW" sz="2800" b="1" dirty="0">
                <a:solidFill>
                  <a:srgbClr val="0070C0"/>
                </a:solidFill>
                <a:latin typeface="微软雅黑" panose="020B0503020204020204" pitchFamily="34" charset="-122"/>
                <a:ea typeface="微软雅黑" panose="020B0503020204020204" pitchFamily="34" charset="-122"/>
                <a:sym typeface="+mn-ea"/>
              </a:rPr>
              <a:t>7</a:t>
            </a:r>
            <a:r>
              <a:rPr lang="en-US" altLang="zh-TW" sz="2800" b="1" dirty="0">
                <a:solidFill>
                  <a:srgbClr val="0070C0"/>
                </a:solidFill>
                <a:latin typeface="微软雅黑" panose="020B0503020204020204" pitchFamily="34" charset="-122"/>
                <a:ea typeface="微软雅黑" panose="020B0503020204020204" pitchFamily="34" charset="-122"/>
              </a:rPr>
              <a:t>0%</a:t>
            </a:r>
            <a:endParaRPr lang="en-US" altLang="zh-TW" sz="2800" b="1" dirty="0">
              <a:solidFill>
                <a:srgbClr val="0070C0"/>
              </a:solidFill>
              <a:latin typeface="微软雅黑" panose="020B0503020204020204" pitchFamily="34" charset="-122"/>
              <a:ea typeface="微软雅黑" panose="020B0503020204020204" pitchFamily="34" charset="-122"/>
            </a:endParaRPr>
          </a:p>
          <a:p>
            <a:pPr>
              <a:lnSpc>
                <a:spcPct val="120000"/>
              </a:lnSpc>
              <a:buClr>
                <a:srgbClr val="FF0000"/>
              </a:buClr>
              <a:buSzPct val="66000"/>
              <a:defRPr/>
            </a:pP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上市后真实世界研究</a:t>
            </a:r>
            <a:r>
              <a:rPr kumimoji="1"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追踪</a:t>
            </a:r>
            <a:r>
              <a:rPr kumimoji="1" lang="en-US" altLang="zh-TW"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kumimoji="1"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kumimoji="1"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显示</a:t>
            </a:r>
            <a:r>
              <a:rPr kumimoji="1"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TW" altLang="en-US" sz="2800" b="1" dirty="0">
                <a:solidFill>
                  <a:srgbClr val="0070C0"/>
                </a:solidFill>
                <a:latin typeface="微软雅黑" panose="020B0503020204020204" pitchFamily="34" charset="-122"/>
                <a:ea typeface="微软雅黑" panose="020B0503020204020204" pitchFamily="34" charset="-122"/>
              </a:rPr>
              <a:t>本品减少</a:t>
            </a:r>
            <a:r>
              <a:rPr lang="zh-TW" alt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TW" altLang="en-US" sz="2800" b="1" dirty="0">
                <a:solidFill>
                  <a:srgbClr val="0070C0"/>
                </a:solidFill>
                <a:latin typeface="微软雅黑" panose="020B0503020204020204" pitchFamily="34" charset="-122"/>
                <a:ea typeface="微软雅黑" panose="020B0503020204020204" pitchFamily="34" charset="-122"/>
              </a:rPr>
              <a:t>截肢高危族群」截肢率</a:t>
            </a:r>
            <a:r>
              <a:rPr lang="en-US" altLang="zh-TW" sz="2800" b="1" dirty="0">
                <a:solidFill>
                  <a:srgbClr val="0070C0"/>
                </a:solidFill>
                <a:latin typeface="微软雅黑" panose="020B0503020204020204" pitchFamily="34" charset="-122"/>
                <a:ea typeface="微软雅黑" panose="020B0503020204020204" pitchFamily="34" charset="-122"/>
              </a:rPr>
              <a:t>80%</a:t>
            </a:r>
            <a:endParaRPr lang="zh-TW" altLang="en-US" sz="2800" b="1" dirty="0">
              <a:solidFill>
                <a:srgbClr val="0070C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445" y="1656087"/>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40" name="矩形 39"/>
          <p:cNvSpPr/>
          <p:nvPr/>
        </p:nvSpPr>
        <p:spPr>
          <a:xfrm>
            <a:off x="155575" y="6359150"/>
            <a:ext cx="11202798" cy="461665"/>
          </a:xfrm>
          <a:prstGeom prst="rect">
            <a:avLst/>
          </a:prstGeom>
        </p:spPr>
        <p:txBody>
          <a:bodyPr wrap="square">
            <a:spAutoFit/>
          </a:bodyPr>
          <a:lstStyle/>
          <a:p>
            <a:r>
              <a:rPr lang="en-US" altLang="zh-CN" sz="800" baseline="30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1</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TW"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ON101CLOS01</a:t>
            </a:r>
            <a:r>
              <a:rPr lang="zh-TW"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临床研究报告</a:t>
            </a:r>
            <a:endParaRPr lang="en-US" altLang="zh-TW"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TW" sz="800" baseline="30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2 </a:t>
            </a:r>
            <a:r>
              <a:rPr lang="fr-FR" altLang="zh-TW"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Chang SC, Yang CY, Huang CU, et al. Mayo Clin Proc. 2026;101(1):85-94.</a:t>
            </a:r>
            <a:endParaRPr lang="fr-FR" altLang="zh-TW" sz="8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lvl="0">
              <a:defRPr/>
            </a:pPr>
            <a:r>
              <a:rPr kumimoji="0" lang="fr-FR"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3</a:t>
            </a:r>
            <a: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sym typeface="+mn-ea"/>
              </a:rPr>
              <a:t>Chen L, Chen J C, Lin T et al. BMJ Open Diabetes Research &amp; Care. 2026; 14(3): e000626.</a:t>
            </a:r>
            <a:endPar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2" name="矩形 41"/>
          <p:cNvSpPr/>
          <p:nvPr/>
        </p:nvSpPr>
        <p:spPr>
          <a:xfrm>
            <a:off x="134593" y="2480363"/>
            <a:ext cx="4527503" cy="3836363"/>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文本框 2"/>
          <p:cNvSpPr txBox="1"/>
          <p:nvPr/>
        </p:nvSpPr>
        <p:spPr>
          <a:xfrm>
            <a:off x="442913" y="1918345"/>
            <a:ext cx="3935733" cy="978729"/>
          </a:xfrm>
          <a:prstGeom prst="rect">
            <a:avLst/>
          </a:prstGeom>
          <a:solidFill>
            <a:schemeClr val="accent4">
              <a:lumMod val="20000"/>
              <a:lumOff val="80000"/>
            </a:schemeClr>
          </a:solidFill>
          <a:ln>
            <a:noFill/>
          </a:ln>
        </p:spPr>
        <p:txBody>
          <a:bodyPr wrap="square" rtlCol="0">
            <a:spAutoFit/>
          </a:bodyPr>
          <a:lstStyle/>
          <a:p>
            <a:pPr algn="ctr">
              <a:lnSpc>
                <a:spcPct val="120000"/>
              </a:lnSpc>
            </a:pPr>
            <a:r>
              <a:rPr kumimoji="1" lang="zh-CN" altLang="en-US" sz="2400" dirty="0">
                <a:latin typeface="微软雅黑" panose="020B0503020204020204" pitchFamily="34" charset="-122"/>
                <a:ea typeface="微软雅黑" panose="020B0503020204020204" pitchFamily="34" charset="-122"/>
              </a:rPr>
              <a:t>国际多中心三期</a:t>
            </a:r>
            <a:r>
              <a:rPr kumimoji="1" lang="en-US" altLang="zh-CN" sz="2400" dirty="0">
                <a:latin typeface="微软雅黑" panose="020B0503020204020204" pitchFamily="34" charset="-122"/>
                <a:ea typeface="微软雅黑" panose="020B0503020204020204" pitchFamily="34" charset="-122"/>
              </a:rPr>
              <a:t>RCT</a:t>
            </a:r>
            <a:r>
              <a:rPr lang="en-US" altLang="zh-TW" sz="2400" baseline="30000" dirty="0">
                <a:latin typeface="微软雅黑" panose="020B0503020204020204" pitchFamily="34" charset="-122"/>
                <a:ea typeface="微软雅黑" panose="020B0503020204020204" pitchFamily="34" charset="-122"/>
              </a:rPr>
              <a:t>1,3</a:t>
            </a:r>
            <a:endParaRPr lang="en-US" altLang="zh-TW" sz="2400" baseline="30000" dirty="0">
              <a:latin typeface="微软雅黑" panose="020B0503020204020204" pitchFamily="34" charset="-122"/>
              <a:ea typeface="微软雅黑" panose="020B0503020204020204" pitchFamily="34" charset="-122"/>
            </a:endParaRPr>
          </a:p>
          <a:p>
            <a:pPr algn="ctr">
              <a:lnSpc>
                <a:spcPct val="120000"/>
              </a:lnSpc>
            </a:pPr>
            <a:r>
              <a:rPr lang="zh-TW" altLang="en-US" sz="2400" b="1" dirty="0">
                <a:solidFill>
                  <a:srgbClr val="0070C0"/>
                </a:solidFill>
                <a:latin typeface="微软雅黑" panose="020B0503020204020204" pitchFamily="34" charset="-122"/>
                <a:ea typeface="微软雅黑" panose="020B0503020204020204" pitchFamily="34" charset="-122"/>
              </a:rPr>
              <a:t>截肢率减少</a:t>
            </a:r>
            <a:r>
              <a:rPr lang="en-US" altLang="zh-TW" sz="2400" b="1" dirty="0">
                <a:solidFill>
                  <a:srgbClr val="0070C0"/>
                </a:solidFill>
                <a:latin typeface="微软雅黑" panose="020B0503020204020204" pitchFamily="34" charset="-122"/>
                <a:ea typeface="微软雅黑" panose="020B0503020204020204" pitchFamily="34" charset="-122"/>
              </a:rPr>
              <a:t>70%</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51" name="文本框 21"/>
          <p:cNvSpPr txBox="1"/>
          <p:nvPr/>
        </p:nvSpPr>
        <p:spPr>
          <a:xfrm>
            <a:off x="-348663" y="3464372"/>
            <a:ext cx="3282950" cy="584775"/>
          </a:xfrm>
          <a:prstGeom prst="rect">
            <a:avLst/>
          </a:prstGeom>
          <a:noFill/>
        </p:spPr>
        <p:txBody>
          <a:bodyPr wrap="square">
            <a:spAutoFit/>
          </a:bodyPr>
          <a:lstStyle/>
          <a:p>
            <a:pPr algn="ctr"/>
            <a:r>
              <a:rPr lang="zh-TW" altLang="en-US" sz="1600" dirty="0">
                <a:latin typeface="微软雅黑" panose="020B0503020204020204" pitchFamily="34" charset="-122"/>
                <a:ea typeface="微软雅黑" panose="020B0503020204020204" pitchFamily="34" charset="-122"/>
              </a:rPr>
              <a:t>追踪愈合后</a:t>
            </a:r>
            <a:endParaRPr lang="en-US" altLang="zh-TW" sz="1600" dirty="0">
              <a:latin typeface="微软雅黑" panose="020B0503020204020204" pitchFamily="34" charset="-122"/>
              <a:ea typeface="微软雅黑" panose="020B0503020204020204" pitchFamily="34" charset="-122"/>
            </a:endParaRPr>
          </a:p>
          <a:p>
            <a:pPr algn="ctr"/>
            <a:r>
              <a:rPr lang="en-US" altLang="zh-TW" sz="1600" dirty="0">
                <a:latin typeface="微软雅黑" panose="020B0503020204020204" pitchFamily="34" charset="-122"/>
                <a:ea typeface="微软雅黑" panose="020B0503020204020204" pitchFamily="34" charset="-122"/>
              </a:rPr>
              <a:t>2</a:t>
            </a:r>
            <a:r>
              <a:rPr lang="zh-TW" altLang="en-US" sz="1600" dirty="0">
                <a:latin typeface="微软雅黑" panose="020B0503020204020204" pitchFamily="34" charset="-122"/>
                <a:ea typeface="微软雅黑" panose="020B0503020204020204" pitchFamily="34" charset="-122"/>
              </a:rPr>
              <a:t>年</a:t>
            </a:r>
            <a:r>
              <a:rPr lang="zh-TW" altLang="en-US" sz="1600" dirty="0">
                <a:solidFill>
                  <a:srgbClr val="0070C0"/>
                </a:solidFill>
                <a:latin typeface="微软雅黑" panose="020B0503020204020204" pitchFamily="34" charset="-122"/>
                <a:ea typeface="微软雅黑" panose="020B0503020204020204" pitchFamily="34" charset="-122"/>
              </a:rPr>
              <a:t>大截肢率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52" name="文本框 21"/>
          <p:cNvSpPr txBox="1"/>
          <p:nvPr/>
        </p:nvSpPr>
        <p:spPr>
          <a:xfrm>
            <a:off x="1990833" y="3468851"/>
            <a:ext cx="3049506" cy="584775"/>
          </a:xfrm>
          <a:prstGeom prst="rect">
            <a:avLst/>
          </a:prstGeom>
          <a:noFill/>
        </p:spPr>
        <p:txBody>
          <a:bodyPr wrap="square">
            <a:spAutoFit/>
          </a:bodyPr>
          <a:lstStyle/>
          <a:p>
            <a:pPr algn="ctr"/>
            <a:r>
              <a:rPr lang="zh-TW" altLang="en-US" sz="1600" dirty="0">
                <a:latin typeface="微软雅黑" panose="020B0503020204020204" pitchFamily="34" charset="-122"/>
                <a:ea typeface="微软雅黑" panose="020B0503020204020204" pitchFamily="34" charset="-122"/>
              </a:rPr>
              <a:t>追踪愈合后</a:t>
            </a:r>
            <a:endParaRPr lang="en-US" altLang="zh-TW" sz="1600" dirty="0">
              <a:latin typeface="微软雅黑" panose="020B0503020204020204" pitchFamily="34" charset="-122"/>
              <a:ea typeface="微软雅黑" panose="020B0503020204020204" pitchFamily="34" charset="-122"/>
            </a:endParaRPr>
          </a:p>
          <a:p>
            <a:pPr algn="ctr"/>
            <a:r>
              <a:rPr lang="en-US" altLang="zh-TW" sz="1600" dirty="0">
                <a:latin typeface="微软雅黑" panose="020B0503020204020204" pitchFamily="34" charset="-122"/>
                <a:ea typeface="微软雅黑" panose="020B0503020204020204" pitchFamily="34" charset="-122"/>
              </a:rPr>
              <a:t>2</a:t>
            </a:r>
            <a:r>
              <a:rPr lang="zh-TW" altLang="en-US" sz="1600" dirty="0">
                <a:latin typeface="微软雅黑" panose="020B0503020204020204" pitchFamily="34" charset="-122"/>
                <a:ea typeface="微软雅黑" panose="020B0503020204020204" pitchFamily="34" charset="-122"/>
              </a:rPr>
              <a:t>年</a:t>
            </a:r>
            <a:r>
              <a:rPr lang="zh-TW" altLang="en-US" sz="1600" dirty="0">
                <a:solidFill>
                  <a:srgbClr val="0070C0"/>
                </a:solidFill>
                <a:latin typeface="微软雅黑" panose="020B0503020204020204" pitchFamily="34" charset="-122"/>
                <a:ea typeface="微软雅黑" panose="020B0503020204020204" pitchFamily="34" charset="-122"/>
              </a:rPr>
              <a:t>小截肢率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aphicFrame>
        <p:nvGraphicFramePr>
          <p:cNvPr id="45" name="圖表 5"/>
          <p:cNvGraphicFramePr/>
          <p:nvPr/>
        </p:nvGraphicFramePr>
        <p:xfrm>
          <a:off x="2343979" y="4723597"/>
          <a:ext cx="2324945" cy="1327001"/>
        </p:xfrm>
        <a:graphic>
          <a:graphicData uri="http://schemas.openxmlformats.org/drawingml/2006/chart">
            <c:chart xmlns:c="http://schemas.openxmlformats.org/drawingml/2006/chart" xmlns:r="http://schemas.openxmlformats.org/officeDocument/2006/relationships" r:id="rId1"/>
          </a:graphicData>
        </a:graphic>
      </p:graphicFrame>
      <p:cxnSp>
        <p:nvCxnSpPr>
          <p:cNvPr id="46" name="直線接點 6"/>
          <p:cNvCxnSpPr/>
          <p:nvPr/>
        </p:nvCxnSpPr>
        <p:spPr>
          <a:xfrm>
            <a:off x="370563" y="5885893"/>
            <a:ext cx="1930500" cy="5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文字方塊 8"/>
          <p:cNvSpPr txBox="1"/>
          <p:nvPr/>
        </p:nvSpPr>
        <p:spPr>
          <a:xfrm>
            <a:off x="2578814" y="5639582"/>
            <a:ext cx="1110366" cy="338554"/>
          </a:xfrm>
          <a:prstGeom prst="rect">
            <a:avLst/>
          </a:prstGeom>
          <a:noFill/>
        </p:spPr>
        <p:txBody>
          <a:bodyPr wrap="square" rtlCol="0">
            <a:spAutoFit/>
          </a:bodyPr>
          <a:lstStyle/>
          <a:p>
            <a:r>
              <a:rPr kumimoji="1" lang="en-US" altLang="zh-TW" sz="1600" b="1" dirty="0">
                <a:solidFill>
                  <a:schemeClr val="bg1"/>
                </a:solidFill>
                <a:latin typeface="微软雅黑" panose="020B0503020204020204" pitchFamily="34" charset="-122"/>
                <a:ea typeface="微软雅黑" panose="020B0503020204020204" pitchFamily="34" charset="-122"/>
              </a:rPr>
              <a:t>1.96</a:t>
            </a:r>
            <a:r>
              <a:rPr kumimoji="1" lang="en-US" altLang="zh-CN" sz="1600" b="1" dirty="0">
                <a:solidFill>
                  <a:schemeClr val="bg1"/>
                </a:solidFill>
                <a:latin typeface="微软雅黑" panose="020B0503020204020204" pitchFamily="34" charset="-122"/>
                <a:ea typeface="微软雅黑" panose="020B0503020204020204" pitchFamily="34" charset="-122"/>
              </a:rPr>
              <a:t>%</a:t>
            </a:r>
            <a:endParaRPr kumimoji="1" lang="zh-TW" altLang="en-US" sz="1600" b="1" dirty="0">
              <a:solidFill>
                <a:schemeClr val="bg1"/>
              </a:solidFill>
              <a:latin typeface="微软雅黑" panose="020B0503020204020204" pitchFamily="34" charset="-122"/>
              <a:ea typeface="微软雅黑" panose="020B0503020204020204" pitchFamily="34" charset="-122"/>
            </a:endParaRPr>
          </a:p>
        </p:txBody>
      </p:sp>
      <p:sp>
        <p:nvSpPr>
          <p:cNvPr id="48" name="文字方塊 9"/>
          <p:cNvSpPr txBox="1"/>
          <p:nvPr/>
        </p:nvSpPr>
        <p:spPr>
          <a:xfrm>
            <a:off x="3607238" y="5357344"/>
            <a:ext cx="955743" cy="369332"/>
          </a:xfrm>
          <a:prstGeom prst="rect">
            <a:avLst/>
          </a:prstGeom>
          <a:noFill/>
        </p:spPr>
        <p:txBody>
          <a:bodyPr wrap="square" rtlCol="0">
            <a:spAutoFit/>
          </a:bodyPr>
          <a:lstStyle/>
          <a:p>
            <a:r>
              <a:rPr kumimoji="1" lang="en-US" altLang="zh-TW" b="1" dirty="0">
                <a:solidFill>
                  <a:schemeClr val="bg1"/>
                </a:solidFill>
                <a:latin typeface="微软雅黑" panose="020B0503020204020204" pitchFamily="34" charset="-122"/>
                <a:ea typeface="微软雅黑" panose="020B0503020204020204" pitchFamily="34" charset="-122"/>
              </a:rPr>
              <a:t>6.67%</a:t>
            </a:r>
            <a:endParaRPr kumimoji="1" lang="zh-TW" altLang="en-US" b="1" dirty="0">
              <a:solidFill>
                <a:schemeClr val="bg1"/>
              </a:solidFill>
              <a:latin typeface="微软雅黑" panose="020B0503020204020204" pitchFamily="34" charset="-122"/>
              <a:ea typeface="微软雅黑" panose="020B0503020204020204" pitchFamily="34" charset="-122"/>
            </a:endParaRPr>
          </a:p>
        </p:txBody>
      </p:sp>
      <p:cxnSp>
        <p:nvCxnSpPr>
          <p:cNvPr id="49" name="直線接點 10"/>
          <p:cNvCxnSpPr/>
          <p:nvPr/>
        </p:nvCxnSpPr>
        <p:spPr>
          <a:xfrm>
            <a:off x="2447234" y="5908068"/>
            <a:ext cx="21411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圖表 14"/>
          <p:cNvGraphicFramePr/>
          <p:nvPr/>
        </p:nvGraphicFramePr>
        <p:xfrm>
          <a:off x="-420110" y="4436783"/>
          <a:ext cx="2712595" cy="1585464"/>
        </p:xfrm>
        <a:graphic>
          <a:graphicData uri="http://schemas.openxmlformats.org/drawingml/2006/chart">
            <c:chart xmlns:c="http://schemas.openxmlformats.org/drawingml/2006/chart" xmlns:r="http://schemas.openxmlformats.org/officeDocument/2006/relationships" r:id="rId2"/>
          </a:graphicData>
        </a:graphic>
      </p:graphicFrame>
      <p:sp>
        <p:nvSpPr>
          <p:cNvPr id="56" name="文字方塊 15"/>
          <p:cNvSpPr txBox="1"/>
          <p:nvPr/>
        </p:nvSpPr>
        <p:spPr>
          <a:xfrm>
            <a:off x="517213" y="5512875"/>
            <a:ext cx="955743" cy="369332"/>
          </a:xfrm>
          <a:prstGeom prst="rect">
            <a:avLst/>
          </a:prstGeom>
          <a:noFill/>
        </p:spPr>
        <p:txBody>
          <a:bodyPr wrap="square" rtlCol="0">
            <a:spAutoFit/>
          </a:bodyPr>
          <a:lstStyle/>
          <a:p>
            <a:r>
              <a:rPr kumimoji="1" lang="en-US" altLang="zh-TW" b="1" dirty="0">
                <a:latin typeface="微软雅黑" panose="020B0503020204020204" pitchFamily="34" charset="-122"/>
                <a:ea typeface="微软雅黑" panose="020B0503020204020204" pitchFamily="34" charset="-122"/>
              </a:rPr>
              <a:t>0</a:t>
            </a:r>
            <a:r>
              <a:rPr kumimoji="1" lang="en-US" altLang="zh-CN" b="1" dirty="0">
                <a:latin typeface="微软雅黑" panose="020B0503020204020204" pitchFamily="34" charset="-122"/>
                <a:ea typeface="微软雅黑" panose="020B0503020204020204" pitchFamily="34" charset="-122"/>
              </a:rPr>
              <a:t>%</a:t>
            </a:r>
            <a:endParaRPr kumimoji="1" lang="zh-TW" altLang="en-US" b="1" dirty="0">
              <a:latin typeface="微软雅黑" panose="020B0503020204020204" pitchFamily="34" charset="-122"/>
              <a:ea typeface="微软雅黑" panose="020B0503020204020204" pitchFamily="34" charset="-122"/>
            </a:endParaRPr>
          </a:p>
        </p:txBody>
      </p:sp>
      <p:sp>
        <p:nvSpPr>
          <p:cNvPr id="60" name="文字方塊 16"/>
          <p:cNvSpPr txBox="1"/>
          <p:nvPr/>
        </p:nvSpPr>
        <p:spPr>
          <a:xfrm>
            <a:off x="1218805" y="5519294"/>
            <a:ext cx="955743" cy="369332"/>
          </a:xfrm>
          <a:prstGeom prst="rect">
            <a:avLst/>
          </a:prstGeom>
          <a:solidFill>
            <a:schemeClr val="bg2">
              <a:lumMod val="50000"/>
            </a:schemeClr>
          </a:solidFill>
        </p:spPr>
        <p:txBody>
          <a:bodyPr wrap="square" rtlCol="0">
            <a:spAutoFit/>
          </a:bodyPr>
          <a:lstStyle/>
          <a:p>
            <a:r>
              <a:rPr kumimoji="1" lang="en-US" altLang="zh-TW" b="1" dirty="0">
                <a:solidFill>
                  <a:schemeClr val="bg1"/>
                </a:solidFill>
                <a:latin typeface="微软雅黑" panose="020B0503020204020204" pitchFamily="34" charset="-122"/>
                <a:ea typeface="微软雅黑" panose="020B0503020204020204" pitchFamily="34" charset="-122"/>
              </a:rPr>
              <a:t>3.33%</a:t>
            </a:r>
            <a:endParaRPr kumimoji="1" lang="zh-TW" altLang="en-US" b="1" dirty="0">
              <a:solidFill>
                <a:schemeClr val="bg1"/>
              </a:solidFill>
              <a:latin typeface="微软雅黑" panose="020B0503020204020204" pitchFamily="34" charset="-122"/>
              <a:ea typeface="微软雅黑" panose="020B0503020204020204" pitchFamily="34" charset="-122"/>
            </a:endParaRPr>
          </a:p>
        </p:txBody>
      </p:sp>
      <p:sp>
        <p:nvSpPr>
          <p:cNvPr id="62" name="文字方塊 17"/>
          <p:cNvSpPr txBox="1"/>
          <p:nvPr/>
        </p:nvSpPr>
        <p:spPr>
          <a:xfrm>
            <a:off x="304665"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p:txBody>
      </p:sp>
      <p:sp>
        <p:nvSpPr>
          <p:cNvPr id="64" name="文字方塊 19"/>
          <p:cNvSpPr txBox="1"/>
          <p:nvPr/>
        </p:nvSpPr>
        <p:spPr>
          <a:xfrm>
            <a:off x="2516138"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p:txBody>
      </p:sp>
      <p:sp>
        <p:nvSpPr>
          <p:cNvPr id="2"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9535C8-D4E6-4808-AC75-4FC803EFA159}" type="slidenum">
              <a:rPr kumimoji="1" lang="zh-TW" altLang="en-US" smtClean="0"/>
            </a:fld>
            <a:endParaRPr kumimoji="1" lang="zh-TW" altLang="en-US" dirty="0"/>
          </a:p>
        </p:txBody>
      </p:sp>
      <p:sp>
        <p:nvSpPr>
          <p:cNvPr id="7" name="矩形 6"/>
          <p:cNvSpPr/>
          <p:nvPr/>
        </p:nvSpPr>
        <p:spPr>
          <a:xfrm>
            <a:off x="4841885" y="2470061"/>
            <a:ext cx="7192040" cy="384666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2"/>
          <p:cNvSpPr txBox="1"/>
          <p:nvPr/>
        </p:nvSpPr>
        <p:spPr>
          <a:xfrm>
            <a:off x="5858208" y="1907581"/>
            <a:ext cx="5075315" cy="978729"/>
          </a:xfrm>
          <a:prstGeom prst="rect">
            <a:avLst/>
          </a:prstGeom>
          <a:solidFill>
            <a:schemeClr val="accent4">
              <a:lumMod val="20000"/>
              <a:lumOff val="80000"/>
            </a:schemeClr>
          </a:solidFill>
          <a:ln>
            <a:noFill/>
          </a:ln>
        </p:spPr>
        <p:txBody>
          <a:bodyPr wrap="square" rtlCol="0">
            <a:spAutoFit/>
          </a:bodyPr>
          <a:lstStyle/>
          <a:p>
            <a:pPr algn="ctr">
              <a:lnSpc>
                <a:spcPct val="120000"/>
              </a:lnSpc>
            </a:pPr>
            <a:r>
              <a:rPr lang="zh-TW" altLang="en-US" sz="2400" dirty="0">
                <a:latin typeface="微软雅黑" panose="020B0503020204020204" pitchFamily="34" charset="-122"/>
                <a:ea typeface="微软雅黑" panose="020B0503020204020204" pitchFamily="34" charset="-122"/>
              </a:rPr>
              <a:t>上市</a:t>
            </a:r>
            <a:r>
              <a:rPr lang="zh-CN" altLang="en-US" sz="2400" dirty="0">
                <a:latin typeface="微软雅黑" panose="020B0503020204020204" pitchFamily="34" charset="-122"/>
                <a:ea typeface="微软雅黑" panose="020B0503020204020204" pitchFamily="34" charset="-122"/>
              </a:rPr>
              <a:t>后</a:t>
            </a:r>
            <a:r>
              <a:rPr lang="zh-TW" altLang="en-US" sz="2400" dirty="0">
                <a:latin typeface="微软雅黑" panose="020B0503020204020204" pitchFamily="34" charset="-122"/>
                <a:ea typeface="微软雅黑" panose="020B0503020204020204" pitchFamily="34" charset="-122"/>
              </a:rPr>
              <a:t>真实世界研究</a:t>
            </a:r>
            <a:r>
              <a:rPr lang="en-US" altLang="zh-TW" sz="2400" baseline="30000" dirty="0">
                <a:latin typeface="微软雅黑" panose="020B0503020204020204" pitchFamily="34" charset="-122"/>
                <a:ea typeface="微软雅黑" panose="020B0503020204020204" pitchFamily="34" charset="-122"/>
              </a:rPr>
              <a:t>2,3 </a:t>
            </a:r>
            <a:endParaRPr lang="en-US" altLang="zh-TW" sz="2400" baseline="30000" dirty="0">
              <a:latin typeface="微软雅黑" panose="020B0503020204020204" pitchFamily="34" charset="-122"/>
              <a:ea typeface="微软雅黑" panose="020B0503020204020204" pitchFamily="34" charset="-122"/>
            </a:endParaRPr>
          </a:p>
          <a:p>
            <a:pPr algn="ctr">
              <a:lnSpc>
                <a:spcPct val="120000"/>
              </a:lnSpc>
            </a:pPr>
            <a:r>
              <a:rPr lang="zh-TW" altLang="en-US" sz="2400" b="1" dirty="0">
                <a:solidFill>
                  <a:srgbClr val="0070C0"/>
                </a:solidFill>
                <a:latin typeface="微软雅黑" panose="020B0503020204020204" pitchFamily="34" charset="-122"/>
                <a:ea typeface="微软雅黑" panose="020B0503020204020204" pitchFamily="34" charset="-122"/>
              </a:rPr>
              <a:t>高危族群截肢率减少</a:t>
            </a:r>
            <a:r>
              <a:rPr lang="en-US" altLang="zh-TW" sz="2400" b="1" dirty="0">
                <a:solidFill>
                  <a:srgbClr val="0070C0"/>
                </a:solidFill>
                <a:latin typeface="微软雅黑" panose="020B0503020204020204" pitchFamily="34" charset="-122"/>
                <a:ea typeface="微软雅黑" panose="020B0503020204020204" pitchFamily="34" charset="-122"/>
              </a:rPr>
              <a:t>80%</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文本框 21"/>
          <p:cNvSpPr txBox="1"/>
          <p:nvPr/>
        </p:nvSpPr>
        <p:spPr>
          <a:xfrm>
            <a:off x="4085109" y="3468657"/>
            <a:ext cx="3816719" cy="584775"/>
          </a:xfrm>
          <a:prstGeom prst="rect">
            <a:avLst/>
          </a:prstGeom>
          <a:noFill/>
        </p:spPr>
        <p:txBody>
          <a:bodyPr wrap="square">
            <a:spAutoFit/>
          </a:bodyPr>
          <a:lstStyle/>
          <a:p>
            <a:pPr algn="ctr"/>
            <a:r>
              <a:rPr lang="zh-TW" altLang="en-US" sz="1600" dirty="0">
                <a:latin typeface="微软雅黑" panose="020B0503020204020204" pitchFamily="34" charset="-122"/>
                <a:ea typeface="微软雅黑" panose="020B0503020204020204" pitchFamily="34" charset="-122"/>
              </a:rPr>
              <a:t>追踪愈合后</a:t>
            </a:r>
            <a:endParaRPr lang="en-US" altLang="zh-TW" sz="1600" dirty="0">
              <a:latin typeface="微软雅黑" panose="020B0503020204020204" pitchFamily="34" charset="-122"/>
              <a:ea typeface="微软雅黑" panose="020B0503020204020204" pitchFamily="34" charset="-122"/>
            </a:endParaRPr>
          </a:p>
          <a:p>
            <a:pPr algn="ctr"/>
            <a:r>
              <a:rPr lang="en-US" altLang="zh-TW" sz="1600" dirty="0">
                <a:latin typeface="微软雅黑" panose="020B0503020204020204" pitchFamily="34" charset="-122"/>
                <a:ea typeface="微软雅黑" panose="020B0503020204020204" pitchFamily="34" charset="-122"/>
              </a:rPr>
              <a:t>1</a:t>
            </a:r>
            <a:r>
              <a:rPr lang="zh-TW" altLang="en-US" sz="1600" dirty="0">
                <a:latin typeface="微软雅黑" panose="020B0503020204020204" pitchFamily="34" charset="-122"/>
                <a:ea typeface="微软雅黑" panose="020B0503020204020204" pitchFamily="34" charset="-122"/>
              </a:rPr>
              <a:t>年</a:t>
            </a:r>
            <a:r>
              <a:rPr lang="zh-TW" altLang="en-US" sz="1600" dirty="0">
                <a:solidFill>
                  <a:srgbClr val="0070C0"/>
                </a:solidFill>
                <a:latin typeface="微软雅黑" panose="020B0503020204020204" pitchFamily="34" charset="-122"/>
                <a:ea typeface="微软雅黑" panose="020B0503020204020204" pitchFamily="34" charset="-122"/>
              </a:rPr>
              <a:t>截肢率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0" name="文本框 21"/>
          <p:cNvSpPr txBox="1"/>
          <p:nvPr/>
        </p:nvSpPr>
        <p:spPr>
          <a:xfrm>
            <a:off x="6962891" y="3355898"/>
            <a:ext cx="2762259" cy="584775"/>
          </a:xfrm>
          <a:prstGeom prst="rect">
            <a:avLst/>
          </a:prstGeom>
          <a:noFill/>
        </p:spPr>
        <p:txBody>
          <a:bodyPr wrap="square">
            <a:spAutoFit/>
          </a:bodyPr>
          <a:lstStyle/>
          <a:p>
            <a:pPr algn="ctr"/>
            <a:r>
              <a:rPr lang="zh-TW" altLang="en-US" sz="1600" dirty="0">
                <a:latin typeface="微软雅黑" panose="020B0503020204020204" pitchFamily="34" charset="-122"/>
                <a:ea typeface="微软雅黑" panose="020B0503020204020204" pitchFamily="34" charset="-122"/>
              </a:rPr>
              <a:t>追踪截肢高危</a:t>
            </a:r>
            <a:endParaRPr lang="en-US" altLang="zh-TW" sz="1600" dirty="0">
              <a:latin typeface="微软雅黑" panose="020B0503020204020204" pitchFamily="34" charset="-122"/>
              <a:ea typeface="微软雅黑" panose="020B0503020204020204" pitchFamily="34" charset="-122"/>
            </a:endParaRPr>
          </a:p>
          <a:p>
            <a:pPr algn="ctr"/>
            <a:r>
              <a:rPr lang="en-US" altLang="zh-TW" sz="1600" dirty="0">
                <a:latin typeface="微软雅黑" panose="020B0503020204020204" pitchFamily="34" charset="-122"/>
                <a:ea typeface="微软雅黑" panose="020B0503020204020204" pitchFamily="34" charset="-122"/>
              </a:rPr>
              <a:t>(</a:t>
            </a:r>
            <a:r>
              <a:rPr lang="zh-TW" altLang="en-US" sz="1600" dirty="0">
                <a:solidFill>
                  <a:srgbClr val="0070C0"/>
                </a:solidFill>
                <a:latin typeface="微软雅黑" panose="020B0503020204020204" pitchFamily="34" charset="-122"/>
                <a:ea typeface="微软雅黑" panose="020B0503020204020204" pitchFamily="34" charset="-122"/>
              </a:rPr>
              <a:t>感染族群</a:t>
            </a:r>
            <a:r>
              <a:rPr lang="en-US" altLang="zh-TW" sz="1600" dirty="0">
                <a:latin typeface="微软雅黑" panose="020B0503020204020204" pitchFamily="34" charset="-122"/>
                <a:ea typeface="微软雅黑" panose="020B0503020204020204" pitchFamily="34" charset="-122"/>
              </a:rPr>
              <a:t>)1</a:t>
            </a:r>
            <a:r>
              <a:rPr lang="zh-TW" altLang="en-US" sz="1600" dirty="0">
                <a:latin typeface="微软雅黑" panose="020B0503020204020204" pitchFamily="34" charset="-122"/>
                <a:ea typeface="微软雅黑" panose="020B0503020204020204" pitchFamily="34" charset="-122"/>
              </a:rPr>
              <a:t>年</a:t>
            </a:r>
            <a:r>
              <a:rPr lang="zh-TW" altLang="en-US" sz="1600" dirty="0">
                <a:solidFill>
                  <a:srgbClr val="0070C0"/>
                </a:solidFill>
                <a:latin typeface="微软雅黑" panose="020B0503020204020204" pitchFamily="34" charset="-122"/>
                <a:ea typeface="微软雅黑" panose="020B0503020204020204" pitchFamily="34" charset="-122"/>
              </a:rPr>
              <a:t>截肢率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aphicFrame>
        <p:nvGraphicFramePr>
          <p:cNvPr id="11" name="圖表 45"/>
          <p:cNvGraphicFramePr/>
          <p:nvPr/>
        </p:nvGraphicFramePr>
        <p:xfrm>
          <a:off x="4412804" y="4944493"/>
          <a:ext cx="2712595" cy="1017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52"/>
          <p:cNvGraphicFramePr/>
          <p:nvPr/>
        </p:nvGraphicFramePr>
        <p:xfrm>
          <a:off x="7193424" y="3752195"/>
          <a:ext cx="2282566" cy="2325692"/>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字方塊 46"/>
          <p:cNvSpPr txBox="1"/>
          <p:nvPr/>
        </p:nvSpPr>
        <p:spPr>
          <a:xfrm>
            <a:off x="5442147" y="5505787"/>
            <a:ext cx="955743" cy="369332"/>
          </a:xfrm>
          <a:prstGeom prst="rect">
            <a:avLst/>
          </a:prstGeom>
          <a:noFill/>
        </p:spPr>
        <p:txBody>
          <a:bodyPr wrap="square" rtlCol="0">
            <a:spAutoFit/>
          </a:bodyPr>
          <a:lstStyle/>
          <a:p>
            <a:r>
              <a:rPr kumimoji="1" lang="en-US" altLang="zh-TW" b="1" dirty="0">
                <a:latin typeface="微软雅黑" panose="020B0503020204020204" pitchFamily="34" charset="-122"/>
                <a:ea typeface="微软雅黑" panose="020B0503020204020204" pitchFamily="34" charset="-122"/>
              </a:rPr>
              <a:t>0% </a:t>
            </a:r>
            <a:endParaRPr kumimoji="1" lang="zh-TW" altLang="en-US" b="1" dirty="0">
              <a:latin typeface="微软雅黑" panose="020B0503020204020204" pitchFamily="34" charset="-122"/>
              <a:ea typeface="微软雅黑" panose="020B0503020204020204" pitchFamily="34" charset="-122"/>
            </a:endParaRPr>
          </a:p>
        </p:txBody>
      </p:sp>
      <p:sp>
        <p:nvSpPr>
          <p:cNvPr id="14" name="文字方塊 47"/>
          <p:cNvSpPr txBox="1"/>
          <p:nvPr/>
        </p:nvSpPr>
        <p:spPr>
          <a:xfrm>
            <a:off x="6111547" y="5305420"/>
            <a:ext cx="955743" cy="369332"/>
          </a:xfrm>
          <a:prstGeom prst="rect">
            <a:avLst/>
          </a:prstGeom>
          <a:noFill/>
        </p:spPr>
        <p:txBody>
          <a:bodyPr wrap="square" rtlCol="0">
            <a:spAutoFit/>
          </a:bodyPr>
          <a:lstStyle/>
          <a:p>
            <a:r>
              <a:rPr kumimoji="1" lang="en-US" altLang="zh-CN" b="1" dirty="0">
                <a:solidFill>
                  <a:schemeClr val="bg1"/>
                </a:solidFill>
                <a:latin typeface="微软雅黑" panose="020B0503020204020204" pitchFamily="34" charset="-122"/>
                <a:ea typeface="微软雅黑" panose="020B0503020204020204" pitchFamily="34" charset="-122"/>
              </a:rPr>
              <a:t>7.41%</a:t>
            </a:r>
            <a:endParaRPr kumimoji="1" lang="zh-TW"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線接點 48"/>
          <p:cNvCxnSpPr/>
          <p:nvPr/>
        </p:nvCxnSpPr>
        <p:spPr>
          <a:xfrm>
            <a:off x="5208849" y="5903367"/>
            <a:ext cx="1930500" cy="5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字方塊 49"/>
          <p:cNvSpPr txBox="1"/>
          <p:nvPr/>
        </p:nvSpPr>
        <p:spPr>
          <a:xfrm>
            <a:off x="5189008"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p:txBody>
      </p:sp>
      <p:sp>
        <p:nvSpPr>
          <p:cNvPr id="17" name="文字方塊 50"/>
          <p:cNvSpPr txBox="1"/>
          <p:nvPr/>
        </p:nvSpPr>
        <p:spPr>
          <a:xfrm>
            <a:off x="6031842" y="5981060"/>
            <a:ext cx="1285676" cy="276999"/>
          </a:xfrm>
          <a:prstGeom prst="rect">
            <a:avLst/>
          </a:prstGeom>
          <a:noFill/>
        </p:spPr>
        <p:txBody>
          <a:bodyPr wrap="square" rtlCol="0">
            <a:spAutoFit/>
          </a:bodyPr>
          <a:lstStyle/>
          <a:p>
            <a:pPr algn="ctr"/>
            <a:r>
              <a:rPr kumimoji="1" lang="zh-CN" altLang="en-US" sz="1200" b="1" dirty="0">
                <a:latin typeface="微软雅黑" panose="020B0503020204020204" pitchFamily="34" charset="-122"/>
                <a:ea typeface="微软雅黑" panose="020B0503020204020204" pitchFamily="34" charset="-122"/>
              </a:rPr>
              <a:t>综合性治疗</a:t>
            </a:r>
            <a:endParaRPr kumimoji="1" lang="en-US" altLang="zh-TW" sz="1200" b="1" dirty="0">
              <a:latin typeface="微软雅黑" panose="020B0503020204020204" pitchFamily="34" charset="-122"/>
              <a:ea typeface="微软雅黑" panose="020B0503020204020204" pitchFamily="34" charset="-122"/>
            </a:endParaRPr>
          </a:p>
        </p:txBody>
      </p:sp>
      <p:sp>
        <p:nvSpPr>
          <p:cNvPr id="18" name="文字方塊 51"/>
          <p:cNvSpPr txBox="1"/>
          <p:nvPr/>
        </p:nvSpPr>
        <p:spPr>
          <a:xfrm>
            <a:off x="5048125" y="4835295"/>
            <a:ext cx="1263786" cy="369332"/>
          </a:xfrm>
          <a:prstGeom prst="rect">
            <a:avLst/>
          </a:prstGeom>
          <a:noFill/>
        </p:spPr>
        <p:txBody>
          <a:bodyPr wrap="square" rtlCol="0">
            <a:spAutoFit/>
          </a:bodyPr>
          <a:lstStyle>
            <a:defPPr>
              <a:defRPr lang="zh-TW"/>
            </a:defPPr>
            <a:lvl1pPr>
              <a:defRPr kumimoji="1" b="1">
                <a:solidFill>
                  <a:srgbClr val="0070C0"/>
                </a:solidFill>
                <a:latin typeface="微软雅黑" panose="020B0503020204020204" pitchFamily="34" charset="-122"/>
                <a:ea typeface="微软雅黑" panose="020B0503020204020204" pitchFamily="34" charset="-122"/>
              </a:defRPr>
            </a:lvl1pPr>
          </a:lstStyle>
          <a:p>
            <a:r>
              <a:rPr lang="en-US" altLang="zh-TW" dirty="0"/>
              <a:t>P=0.041</a:t>
            </a:r>
            <a:endParaRPr lang="en-US" altLang="zh-TW" dirty="0"/>
          </a:p>
        </p:txBody>
      </p:sp>
      <p:sp>
        <p:nvSpPr>
          <p:cNvPr id="19" name="文字方塊 53"/>
          <p:cNvSpPr txBox="1"/>
          <p:nvPr/>
        </p:nvSpPr>
        <p:spPr>
          <a:xfrm>
            <a:off x="7525461" y="5658622"/>
            <a:ext cx="955743" cy="338554"/>
          </a:xfrm>
          <a:prstGeom prst="rect">
            <a:avLst/>
          </a:prstGeom>
          <a:noFill/>
        </p:spPr>
        <p:txBody>
          <a:bodyPr wrap="square" rtlCol="0">
            <a:spAutoFit/>
          </a:bodyPr>
          <a:lstStyle/>
          <a:p>
            <a:r>
              <a:rPr kumimoji="1" lang="en-US" altLang="zh-CN" sz="1600" b="1" dirty="0">
                <a:solidFill>
                  <a:schemeClr val="bg1"/>
                </a:solidFill>
                <a:latin typeface="微软雅黑" panose="020B0503020204020204" pitchFamily="34" charset="-122"/>
                <a:ea typeface="微软雅黑" panose="020B0503020204020204" pitchFamily="34" charset="-122"/>
              </a:rPr>
              <a:t>3.2%</a:t>
            </a:r>
            <a:endParaRPr kumimoji="1" lang="zh-TW"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文字方塊 54"/>
          <p:cNvSpPr txBox="1"/>
          <p:nvPr/>
        </p:nvSpPr>
        <p:spPr>
          <a:xfrm>
            <a:off x="8398200" y="4969258"/>
            <a:ext cx="955743" cy="369332"/>
          </a:xfrm>
          <a:prstGeom prst="rect">
            <a:avLst/>
          </a:prstGeom>
          <a:noFill/>
        </p:spPr>
        <p:txBody>
          <a:bodyPr wrap="square" rtlCol="0">
            <a:spAutoFit/>
          </a:bodyPr>
          <a:lstStyle/>
          <a:p>
            <a:r>
              <a:rPr kumimoji="1" lang="en-US" altLang="zh-CN" b="1" dirty="0">
                <a:solidFill>
                  <a:schemeClr val="bg1"/>
                </a:solidFill>
                <a:latin typeface="微软雅黑" panose="020B0503020204020204" pitchFamily="34" charset="-122"/>
                <a:ea typeface="微软雅黑" panose="020B0503020204020204" pitchFamily="34" charset="-122"/>
              </a:rPr>
              <a:t>19.2</a:t>
            </a:r>
            <a:r>
              <a:rPr kumimoji="1" lang="en-US" altLang="zh-TW" b="1" dirty="0">
                <a:solidFill>
                  <a:schemeClr val="bg1"/>
                </a:solidFill>
                <a:latin typeface="微软雅黑" panose="020B0503020204020204" pitchFamily="34" charset="-122"/>
                <a:ea typeface="微软雅黑" panose="020B0503020204020204" pitchFamily="34" charset="-122"/>
              </a:rPr>
              <a:t>%</a:t>
            </a:r>
            <a:endParaRPr kumimoji="1" lang="zh-TW" altLang="en-US" b="1" dirty="0">
              <a:solidFill>
                <a:schemeClr val="bg1"/>
              </a:solidFill>
              <a:latin typeface="微软雅黑" panose="020B0503020204020204" pitchFamily="34" charset="-122"/>
              <a:ea typeface="微软雅黑" panose="020B0503020204020204" pitchFamily="34" charset="-122"/>
            </a:endParaRPr>
          </a:p>
        </p:txBody>
      </p:sp>
      <p:cxnSp>
        <p:nvCxnSpPr>
          <p:cNvPr id="22" name="直線接點 55"/>
          <p:cNvCxnSpPr/>
          <p:nvPr/>
        </p:nvCxnSpPr>
        <p:spPr>
          <a:xfrm>
            <a:off x="7265235" y="5933293"/>
            <a:ext cx="21411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文字方塊 56"/>
          <p:cNvSpPr txBox="1"/>
          <p:nvPr/>
        </p:nvSpPr>
        <p:spPr>
          <a:xfrm>
            <a:off x="7347788"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p:txBody>
      </p:sp>
      <p:sp>
        <p:nvSpPr>
          <p:cNvPr id="24" name="文字方塊 57"/>
          <p:cNvSpPr txBox="1"/>
          <p:nvPr/>
        </p:nvSpPr>
        <p:spPr>
          <a:xfrm>
            <a:off x="8217033" y="5981060"/>
            <a:ext cx="1326822" cy="276999"/>
          </a:xfrm>
          <a:prstGeom prst="rect">
            <a:avLst/>
          </a:prstGeom>
          <a:noFill/>
        </p:spPr>
        <p:txBody>
          <a:bodyPr wrap="square" rtlCol="0">
            <a:spAutoFit/>
          </a:bodyPr>
          <a:lstStyle/>
          <a:p>
            <a:pPr algn="ctr"/>
            <a:r>
              <a:rPr kumimoji="1" lang="zh-CN" altLang="en-US" sz="1200" b="1" dirty="0">
                <a:latin typeface="微软雅黑" panose="020B0503020204020204" pitchFamily="34" charset="-122"/>
                <a:ea typeface="微软雅黑" panose="020B0503020204020204" pitchFamily="34" charset="-122"/>
              </a:rPr>
              <a:t>综合性治疗</a:t>
            </a:r>
            <a:endParaRPr kumimoji="1" lang="en-US" altLang="zh-TW" sz="1200" b="1" dirty="0">
              <a:latin typeface="微软雅黑" panose="020B0503020204020204" pitchFamily="34" charset="-122"/>
              <a:ea typeface="微软雅黑" panose="020B0503020204020204" pitchFamily="34" charset="-122"/>
            </a:endParaRPr>
          </a:p>
        </p:txBody>
      </p:sp>
      <p:sp>
        <p:nvSpPr>
          <p:cNvPr id="25" name="文字方塊 58"/>
          <p:cNvSpPr txBox="1"/>
          <p:nvPr/>
        </p:nvSpPr>
        <p:spPr>
          <a:xfrm>
            <a:off x="7144849" y="4833550"/>
            <a:ext cx="1263786" cy="369332"/>
          </a:xfrm>
          <a:prstGeom prst="rect">
            <a:avLst/>
          </a:prstGeom>
          <a:noFill/>
        </p:spPr>
        <p:txBody>
          <a:bodyPr wrap="square" rtlCol="0">
            <a:spAutoFit/>
          </a:bodyPr>
          <a:lstStyle>
            <a:defPPr>
              <a:defRPr lang="zh-TW"/>
            </a:defPPr>
            <a:lvl1pPr>
              <a:defRPr kumimoji="1" b="1">
                <a:solidFill>
                  <a:srgbClr val="0070C0"/>
                </a:solidFill>
                <a:latin typeface="微软雅黑" panose="020B0503020204020204" pitchFamily="34" charset="-122"/>
                <a:ea typeface="微软雅黑" panose="020B0503020204020204" pitchFamily="34" charset="-122"/>
              </a:defRPr>
            </a:lvl1pPr>
          </a:lstStyle>
          <a:p>
            <a:r>
              <a:rPr lang="en-US" altLang="zh-TW" dirty="0"/>
              <a:t>P=0.022</a:t>
            </a:r>
            <a:endParaRPr lang="en-US" altLang="zh-TW" dirty="0"/>
          </a:p>
        </p:txBody>
      </p:sp>
      <p:sp>
        <p:nvSpPr>
          <p:cNvPr id="27" name="文本框 21"/>
          <p:cNvSpPr txBox="1"/>
          <p:nvPr/>
        </p:nvSpPr>
        <p:spPr>
          <a:xfrm>
            <a:off x="9400675" y="3312192"/>
            <a:ext cx="2762259" cy="584775"/>
          </a:xfrm>
          <a:prstGeom prst="rect">
            <a:avLst/>
          </a:prstGeom>
          <a:noFill/>
        </p:spPr>
        <p:txBody>
          <a:bodyPr wrap="square">
            <a:spAutoFit/>
          </a:bodyPr>
          <a:lstStyle/>
          <a:p>
            <a:pPr algn="ctr"/>
            <a:r>
              <a:rPr lang="zh-TW" altLang="en-US" sz="1600" dirty="0">
                <a:latin typeface="微软雅黑" panose="020B0503020204020204" pitchFamily="34" charset="-122"/>
                <a:ea typeface="微软雅黑" panose="020B0503020204020204" pitchFamily="34" charset="-122"/>
              </a:rPr>
              <a:t>追踪截肢高危</a:t>
            </a:r>
            <a:endParaRPr lang="en-US" altLang="zh-TW" sz="1600" dirty="0">
              <a:latin typeface="微软雅黑" panose="020B0503020204020204" pitchFamily="34" charset="-122"/>
              <a:ea typeface="微软雅黑" panose="020B0503020204020204" pitchFamily="34" charset="-122"/>
            </a:endParaRPr>
          </a:p>
          <a:p>
            <a:pPr algn="ctr"/>
            <a:r>
              <a:rPr lang="en-US" altLang="zh-TW" sz="1600" dirty="0">
                <a:latin typeface="微软雅黑" panose="020B0503020204020204" pitchFamily="34" charset="-122"/>
                <a:ea typeface="微软雅黑" panose="020B0503020204020204" pitchFamily="34" charset="-122"/>
              </a:rPr>
              <a:t>(</a:t>
            </a:r>
            <a:r>
              <a:rPr lang="zh-TW" altLang="en-US" sz="1600" dirty="0">
                <a:solidFill>
                  <a:srgbClr val="0070C0"/>
                </a:solidFill>
                <a:latin typeface="微软雅黑" panose="020B0503020204020204" pitchFamily="34" charset="-122"/>
                <a:ea typeface="微软雅黑" panose="020B0503020204020204" pitchFamily="34" charset="-122"/>
              </a:rPr>
              <a:t>缺血</a:t>
            </a:r>
            <a:r>
              <a:rPr lang="en-US" altLang="zh-TW" sz="1600" dirty="0">
                <a:solidFill>
                  <a:schemeClr val="accent1"/>
                </a:solidFill>
                <a:latin typeface="微软雅黑" panose="020B0503020204020204" pitchFamily="34" charset="-122"/>
                <a:ea typeface="微软雅黑" panose="020B0503020204020204" pitchFamily="34" charset="-122"/>
              </a:rPr>
              <a:t>+</a:t>
            </a:r>
            <a:r>
              <a:rPr lang="zh-TW" altLang="en-US" sz="1600" dirty="0">
                <a:solidFill>
                  <a:srgbClr val="0070C0"/>
                </a:solidFill>
                <a:latin typeface="微软雅黑" panose="020B0503020204020204" pitchFamily="34" charset="-122"/>
                <a:ea typeface="微软雅黑" panose="020B0503020204020204" pitchFamily="34" charset="-122"/>
              </a:rPr>
              <a:t>感染族群</a:t>
            </a:r>
            <a:r>
              <a:rPr lang="en-US" altLang="zh-TW" sz="1600" dirty="0">
                <a:latin typeface="微软雅黑" panose="020B0503020204020204" pitchFamily="34" charset="-122"/>
                <a:ea typeface="微软雅黑" panose="020B0503020204020204" pitchFamily="34" charset="-122"/>
              </a:rPr>
              <a:t>)1</a:t>
            </a:r>
            <a:r>
              <a:rPr lang="zh-TW" altLang="en-US" sz="1600" dirty="0">
                <a:latin typeface="微软雅黑" panose="020B0503020204020204" pitchFamily="34" charset="-122"/>
                <a:ea typeface="微软雅黑" panose="020B0503020204020204" pitchFamily="34" charset="-122"/>
              </a:rPr>
              <a:t>年</a:t>
            </a:r>
            <a:r>
              <a:rPr lang="zh-TW" altLang="en-US" sz="1600" dirty="0">
                <a:solidFill>
                  <a:srgbClr val="0070C0"/>
                </a:solidFill>
                <a:latin typeface="微软雅黑" panose="020B0503020204020204" pitchFamily="34" charset="-122"/>
                <a:ea typeface="微软雅黑" panose="020B0503020204020204" pitchFamily="34" charset="-122"/>
              </a:rPr>
              <a:t>截肢率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aphicFrame>
        <p:nvGraphicFramePr>
          <p:cNvPr id="29" name="圖表 52"/>
          <p:cNvGraphicFramePr/>
          <p:nvPr/>
        </p:nvGraphicFramePr>
        <p:xfrm>
          <a:off x="9524092" y="3766109"/>
          <a:ext cx="2282566" cy="2325692"/>
        </p:xfrm>
        <a:graphic>
          <a:graphicData uri="http://schemas.openxmlformats.org/drawingml/2006/chart">
            <c:chart xmlns:c="http://schemas.openxmlformats.org/drawingml/2006/chart" xmlns:r="http://schemas.openxmlformats.org/officeDocument/2006/relationships" r:id="rId5"/>
          </a:graphicData>
        </a:graphic>
      </p:graphicFrame>
      <p:sp>
        <p:nvSpPr>
          <p:cNvPr id="30" name="文字方塊 53"/>
          <p:cNvSpPr txBox="1"/>
          <p:nvPr/>
        </p:nvSpPr>
        <p:spPr>
          <a:xfrm>
            <a:off x="9868164" y="5660676"/>
            <a:ext cx="955743" cy="338554"/>
          </a:xfrm>
          <a:prstGeom prst="rect">
            <a:avLst/>
          </a:prstGeom>
          <a:noFill/>
        </p:spPr>
        <p:txBody>
          <a:bodyPr wrap="square" rtlCol="0">
            <a:spAutoFit/>
          </a:bodyPr>
          <a:lstStyle/>
          <a:p>
            <a:r>
              <a:rPr kumimoji="1" lang="en-US" altLang="zh-CN" sz="1600" b="1" dirty="0">
                <a:solidFill>
                  <a:schemeClr val="bg1"/>
                </a:solidFill>
                <a:latin typeface="微软雅黑" panose="020B0503020204020204" pitchFamily="34" charset="-122"/>
                <a:ea typeface="微软雅黑" panose="020B0503020204020204" pitchFamily="34" charset="-122"/>
              </a:rPr>
              <a:t>3.5%</a:t>
            </a:r>
            <a:endParaRPr kumimoji="1" lang="zh-TW"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文字方塊 54"/>
          <p:cNvSpPr txBox="1"/>
          <p:nvPr/>
        </p:nvSpPr>
        <p:spPr>
          <a:xfrm>
            <a:off x="10768613" y="4962168"/>
            <a:ext cx="955743" cy="369332"/>
          </a:xfrm>
          <a:prstGeom prst="rect">
            <a:avLst/>
          </a:prstGeom>
          <a:noFill/>
        </p:spPr>
        <p:txBody>
          <a:bodyPr wrap="square" rtlCol="0">
            <a:spAutoFit/>
          </a:bodyPr>
          <a:lstStyle/>
          <a:p>
            <a:r>
              <a:rPr kumimoji="1" lang="en-US" altLang="zh-CN" b="1" dirty="0">
                <a:solidFill>
                  <a:schemeClr val="bg1"/>
                </a:solidFill>
                <a:latin typeface="微软雅黑" panose="020B0503020204020204" pitchFamily="34" charset="-122"/>
                <a:ea typeface="微软雅黑" panose="020B0503020204020204" pitchFamily="34" charset="-122"/>
              </a:rPr>
              <a:t>22.</a:t>
            </a:r>
            <a:r>
              <a:rPr kumimoji="1" lang="en-US" altLang="zh-TW" b="1" dirty="0">
                <a:solidFill>
                  <a:schemeClr val="bg1"/>
                </a:solidFill>
                <a:latin typeface="微软雅黑" panose="020B0503020204020204" pitchFamily="34" charset="-122"/>
                <a:ea typeface="微软雅黑" panose="020B0503020204020204" pitchFamily="34" charset="-122"/>
              </a:rPr>
              <a:t>7%</a:t>
            </a:r>
            <a:endParaRPr kumimoji="1" lang="zh-TW" altLang="en-US" b="1" dirty="0">
              <a:solidFill>
                <a:schemeClr val="bg1"/>
              </a:solidFill>
              <a:latin typeface="微软雅黑" panose="020B0503020204020204" pitchFamily="34" charset="-122"/>
              <a:ea typeface="微软雅黑" panose="020B0503020204020204" pitchFamily="34" charset="-122"/>
            </a:endParaRPr>
          </a:p>
        </p:txBody>
      </p:sp>
      <p:cxnSp>
        <p:nvCxnSpPr>
          <p:cNvPr id="32" name="直線接點 55"/>
          <p:cNvCxnSpPr/>
          <p:nvPr/>
        </p:nvCxnSpPr>
        <p:spPr>
          <a:xfrm>
            <a:off x="9607938" y="5934713"/>
            <a:ext cx="21411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文字方塊 56"/>
          <p:cNvSpPr txBox="1"/>
          <p:nvPr/>
        </p:nvSpPr>
        <p:spPr>
          <a:xfrm>
            <a:off x="9682531"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香雷糖足膏</a:t>
            </a:r>
            <a:endParaRPr kumimoji="1" lang="en-US" altLang="zh-TW" sz="1200" b="1" dirty="0">
              <a:latin typeface="微软雅黑" panose="020B0503020204020204" pitchFamily="34" charset="-122"/>
              <a:ea typeface="微软雅黑" panose="020B0503020204020204" pitchFamily="34" charset="-122"/>
            </a:endParaRPr>
          </a:p>
        </p:txBody>
      </p:sp>
      <p:sp>
        <p:nvSpPr>
          <p:cNvPr id="34" name="文字方塊 57"/>
          <p:cNvSpPr txBox="1"/>
          <p:nvPr/>
        </p:nvSpPr>
        <p:spPr>
          <a:xfrm>
            <a:off x="10576597" y="5981060"/>
            <a:ext cx="1294278" cy="276999"/>
          </a:xfrm>
          <a:prstGeom prst="rect">
            <a:avLst/>
          </a:prstGeom>
          <a:noFill/>
        </p:spPr>
        <p:txBody>
          <a:bodyPr wrap="square" rtlCol="0">
            <a:spAutoFit/>
          </a:bodyPr>
          <a:lstStyle/>
          <a:p>
            <a:pPr algn="ctr"/>
            <a:r>
              <a:rPr kumimoji="1" lang="zh-CN" altLang="en-US" sz="1200" b="1" dirty="0">
                <a:latin typeface="微软雅黑" panose="020B0503020204020204" pitchFamily="34" charset="-122"/>
                <a:ea typeface="微软雅黑" panose="020B0503020204020204" pitchFamily="34" charset="-122"/>
              </a:rPr>
              <a:t>综合性治疗</a:t>
            </a:r>
            <a:endParaRPr kumimoji="1" lang="en-US" altLang="zh-TW" sz="1200" b="1" dirty="0">
              <a:latin typeface="微软雅黑" panose="020B0503020204020204" pitchFamily="34" charset="-122"/>
              <a:ea typeface="微软雅黑" panose="020B0503020204020204" pitchFamily="34" charset="-122"/>
            </a:endParaRPr>
          </a:p>
        </p:txBody>
      </p:sp>
      <p:sp>
        <p:nvSpPr>
          <p:cNvPr id="35" name="文字方塊 58"/>
          <p:cNvSpPr txBox="1"/>
          <p:nvPr/>
        </p:nvSpPr>
        <p:spPr>
          <a:xfrm>
            <a:off x="9549337" y="4826460"/>
            <a:ext cx="1263786" cy="369332"/>
          </a:xfrm>
          <a:prstGeom prst="rect">
            <a:avLst/>
          </a:prstGeom>
          <a:noFill/>
        </p:spPr>
        <p:txBody>
          <a:bodyPr wrap="square" rtlCol="0">
            <a:spAutoFit/>
          </a:bodyPr>
          <a:lstStyle>
            <a:defPPr>
              <a:defRPr lang="zh-TW"/>
            </a:defPPr>
            <a:lvl1pPr>
              <a:defRPr kumimoji="1" b="1">
                <a:solidFill>
                  <a:srgbClr val="0070C0"/>
                </a:solidFill>
                <a:latin typeface="微软雅黑" panose="020B0503020204020204" pitchFamily="34" charset="-122"/>
                <a:ea typeface="微软雅黑" panose="020B0503020204020204" pitchFamily="34" charset="-122"/>
              </a:defRPr>
            </a:lvl1pPr>
          </a:lstStyle>
          <a:p>
            <a:r>
              <a:rPr lang="en-US" altLang="zh-TW" dirty="0"/>
              <a:t>P=0.016</a:t>
            </a:r>
            <a:endParaRPr lang="en-US" altLang="zh-TW" dirty="0"/>
          </a:p>
        </p:txBody>
      </p:sp>
      <p:sp>
        <p:nvSpPr>
          <p:cNvPr id="3" name="矩形 2"/>
          <p:cNvSpPr/>
          <p:nvPr/>
        </p:nvSpPr>
        <p:spPr>
          <a:xfrm>
            <a:off x="0" y="-14454"/>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noProof="1">
                <a:solidFill>
                  <a:schemeClr val="accent2">
                    <a:lumMod val="75000"/>
                  </a:schemeClr>
                </a:solidFill>
                <a:latin typeface="微软雅黑" panose="020B0503020204020204" pitchFamily="34" charset="-122"/>
                <a:ea typeface="微软雅黑" panose="020B0503020204020204" pitchFamily="34" charset="-122"/>
              </a:rPr>
              <a:t>有效性</a:t>
            </a:r>
            <a:endParaRPr lang="zh-CN" altLang="en-US" b="1"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椭圆 25"/>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noProof="1">
                <a:solidFill>
                  <a:schemeClr val="accent2">
                    <a:lumMod val="75000"/>
                  </a:schemeClr>
                </a:solidFill>
                <a:latin typeface="微软雅黑" panose="020B0503020204020204" pitchFamily="34" charset="-122"/>
              </a:rPr>
              <a:t>3</a:t>
            </a:r>
            <a:endParaRPr lang="en-US" altLang="zh-CN" sz="2000" b="1" noProof="1">
              <a:solidFill>
                <a:schemeClr val="accent2">
                  <a:lumMod val="75000"/>
                </a:schemeClr>
              </a:solidFill>
              <a:latin typeface="微软雅黑" panose="020B0503020204020204" pitchFamily="34" charset="-122"/>
            </a:endParaRPr>
          </a:p>
        </p:txBody>
      </p:sp>
      <p:sp>
        <p:nvSpPr>
          <p:cNvPr id="4" name="文字方塊 17"/>
          <p:cNvSpPr txBox="1"/>
          <p:nvPr/>
        </p:nvSpPr>
        <p:spPr>
          <a:xfrm>
            <a:off x="1228798"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亲水性敷料</a:t>
            </a:r>
            <a:endParaRPr kumimoji="1" lang="en-US" altLang="zh-TW" sz="1200" b="1" dirty="0">
              <a:latin typeface="微软雅黑" panose="020B0503020204020204" pitchFamily="34" charset="-122"/>
              <a:ea typeface="微软雅黑" panose="020B0503020204020204" pitchFamily="34" charset="-122"/>
            </a:endParaRPr>
          </a:p>
        </p:txBody>
      </p:sp>
      <p:sp>
        <p:nvSpPr>
          <p:cNvPr id="21" name="文字方塊 17"/>
          <p:cNvSpPr txBox="1"/>
          <p:nvPr/>
        </p:nvSpPr>
        <p:spPr>
          <a:xfrm>
            <a:off x="3526366" y="5981060"/>
            <a:ext cx="955744" cy="276999"/>
          </a:xfrm>
          <a:prstGeom prst="rect">
            <a:avLst/>
          </a:prstGeom>
          <a:noFill/>
        </p:spPr>
        <p:txBody>
          <a:bodyPr wrap="square" rtlCol="0">
            <a:spAutoFit/>
          </a:bodyPr>
          <a:lstStyle/>
          <a:p>
            <a:pPr algn="ctr"/>
            <a:r>
              <a:rPr kumimoji="1" lang="zh-TW" altLang="en-US" sz="1200" b="1" dirty="0">
                <a:latin typeface="微软雅黑" panose="020B0503020204020204" pitchFamily="34" charset="-122"/>
                <a:ea typeface="微软雅黑" panose="020B0503020204020204" pitchFamily="34" charset="-122"/>
              </a:rPr>
              <a:t>亲水性敷料</a:t>
            </a:r>
            <a:endParaRPr kumimoji="1" lang="en-US" altLang="zh-TW" sz="1200" b="1" dirty="0">
              <a:latin typeface="微软雅黑" panose="020B0503020204020204" pitchFamily="34" charset="-122"/>
              <a:ea typeface="微软雅黑" panose="020B0503020204020204" pitchFamily="34" charset="-122"/>
            </a:endParaRPr>
          </a:p>
        </p:txBody>
      </p:sp>
      <p:sp>
        <p:nvSpPr>
          <p:cNvPr id="26" name="矩形 25"/>
          <p:cNvSpPr/>
          <p:nvPr/>
        </p:nvSpPr>
        <p:spPr>
          <a:xfrm>
            <a:off x="7193424" y="3109190"/>
            <a:ext cx="2307802" cy="32075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9544015" y="3109190"/>
            <a:ext cx="2439214" cy="3207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4879393" y="3109190"/>
            <a:ext cx="2268000" cy="3207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2431129" y="3109190"/>
            <a:ext cx="2196000" cy="3207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192889" y="3109190"/>
            <a:ext cx="2196000" cy="32075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400873" y="3431754"/>
            <a:ext cx="1783669" cy="690543"/>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2592745" y="3431754"/>
            <a:ext cx="1783669" cy="690543"/>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5073682" y="3404303"/>
            <a:ext cx="1783669" cy="690543"/>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7296174" y="3293777"/>
            <a:ext cx="2098017" cy="801069"/>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a:off x="9543855" y="3272570"/>
            <a:ext cx="2482163" cy="776577"/>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8890" y="1403022"/>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10" name="矩形 9"/>
          <p:cNvSpPr/>
          <p:nvPr/>
        </p:nvSpPr>
        <p:spPr>
          <a:xfrm>
            <a:off x="85327" y="442651"/>
            <a:ext cx="12183110" cy="954107"/>
          </a:xfrm>
          <a:prstGeom prst="rect">
            <a:avLst/>
          </a:prstGeom>
        </p:spPr>
        <p:txBody>
          <a:bodyPr wrap="square">
            <a:spAutoFit/>
          </a:bodyPr>
          <a:lstStyle/>
          <a:p>
            <a:pPr>
              <a:defRPr/>
            </a:pPr>
            <a:r>
              <a:rPr kumimoji="1" lang="zh-TW" altLang="zh-TW" sz="2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附条件上市后RCT</a:t>
            </a:r>
            <a:r>
              <a:rPr kumimoji="1" lang="en-US" altLang="zh-TW" sz="2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a:t>
            </a:r>
            <a:r>
              <a:rPr kumimoji="1" lang="en-US" altLang="zh-TW" sz="2400" b="1" dirty="0">
                <a:solidFill>
                  <a:prstClr val="black">
                    <a:lumMod val="85000"/>
                    <a:lumOff val="15000"/>
                  </a:prstClr>
                </a:solidFill>
                <a:latin typeface="微软雅黑" panose="020B0503020204020204" pitchFamily="34" charset="-122"/>
                <a:ea typeface="微软雅黑" panose="020B0503020204020204" pitchFamily="34" charset="-122"/>
              </a:rPr>
              <a:t>N=120)</a:t>
            </a:r>
            <a:r>
              <a:rPr kumimoji="1" lang="zh-CN" altLang="en-US" sz="2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显示，</a:t>
            </a:r>
            <a:r>
              <a:rPr kumimoji="1" lang="en-US" altLang="zh-TW" sz="2800" b="1" dirty="0">
                <a:solidFill>
                  <a:srgbClr val="0070C0"/>
                </a:solidFill>
                <a:latin typeface="微软雅黑" panose="020B0503020204020204" pitchFamily="34" charset="-122"/>
                <a:ea typeface="微软雅黑" panose="020B0503020204020204" pitchFamily="34" charset="-122"/>
              </a:rPr>
              <a:t>6</a:t>
            </a:r>
            <a:r>
              <a:rPr kumimoji="1" lang="zh-TW" altLang="en-US" b="1" dirty="0">
                <a:solidFill>
                  <a:srgbClr val="0070C0"/>
                </a:solidFill>
                <a:latin typeface="微软雅黑" panose="020B0503020204020204" pitchFamily="34" charset="-122"/>
                <a:ea typeface="微软雅黑" panose="020B0503020204020204" pitchFamily="34" charset="-122"/>
              </a:rPr>
              <a:t> </a:t>
            </a:r>
            <a:r>
              <a:rPr kumimoji="1" lang="zh-TW" altLang="en-US" sz="2800" b="1" dirty="0">
                <a:solidFill>
                  <a:srgbClr val="0070C0"/>
                </a:solidFill>
                <a:latin typeface="微软雅黑" panose="020B0503020204020204" pitchFamily="34" charset="-122"/>
                <a:ea typeface="微软雅黑" panose="020B0503020204020204" pitchFamily="34" charset="-122"/>
              </a:rPr>
              <a:t>项难愈、高危亚组完全愈合率</a:t>
            </a:r>
            <a:r>
              <a:rPr kumimoji="1" lang="zh-CN" altLang="en-US" sz="2800" b="1" dirty="0">
                <a:solidFill>
                  <a:srgbClr val="0070C0"/>
                </a:solidFill>
                <a:latin typeface="微软雅黑" panose="020B0503020204020204" pitchFamily="34" charset="-122"/>
                <a:ea typeface="微软雅黑" panose="020B0503020204020204" pitchFamily="34" charset="-122"/>
              </a:rPr>
              <a:t>均具</a:t>
            </a:r>
            <a:r>
              <a:rPr kumimoji="1" lang="zh-TW" altLang="en-US" sz="2800" b="1" dirty="0">
                <a:solidFill>
                  <a:srgbClr val="0070C0"/>
                </a:solidFill>
                <a:latin typeface="微软雅黑" panose="020B0503020204020204" pitchFamily="34" charset="-122"/>
                <a:ea typeface="微软雅黑" panose="020B0503020204020204" pitchFamily="34" charset="-122"/>
              </a:rPr>
              <a:t>优势</a:t>
            </a:r>
            <a:endParaRPr kumimoji="1" lang="en-US" altLang="zh-TW" sz="2800" b="1" dirty="0">
              <a:solidFill>
                <a:srgbClr val="0070C0"/>
              </a:solidFill>
              <a:latin typeface="微软雅黑" panose="020B0503020204020204" pitchFamily="34" charset="-122"/>
              <a:ea typeface="微软雅黑" panose="020B0503020204020204" pitchFamily="34" charset="-122"/>
            </a:endParaRPr>
          </a:p>
          <a:p>
            <a:pPr>
              <a:defRPr/>
            </a:pPr>
            <a:r>
              <a:rPr kumimoji="1" lang="zh-TW" altLang="en-US" sz="2800" b="1" dirty="0">
                <a:latin typeface="微软雅黑" panose="020B0503020204020204" pitchFamily="34" charset="-122"/>
                <a:ea typeface="微软雅黑" panose="020B0503020204020204" pitchFamily="34" charset="-122"/>
              </a:rPr>
              <a:t>两岸医学会</a:t>
            </a:r>
            <a:r>
              <a:rPr kumimoji="1" lang="en-US" altLang="zh-TW" sz="2800" b="1" dirty="0">
                <a:solidFill>
                  <a:srgbClr val="0070C0"/>
                </a:solidFill>
                <a:latin typeface="微软雅黑" panose="020B0503020204020204" pitchFamily="34" charset="-122"/>
                <a:ea typeface="微软雅黑" panose="020B0503020204020204" pitchFamily="34" charset="-122"/>
              </a:rPr>
              <a:t>5</a:t>
            </a:r>
            <a:r>
              <a:rPr kumimoji="1" lang="zh-TW" altLang="en-US" sz="2800" b="1" dirty="0">
                <a:solidFill>
                  <a:srgbClr val="0070C0"/>
                </a:solidFill>
                <a:latin typeface="微软雅黑" panose="020B0503020204020204" pitchFamily="34" charset="-122"/>
                <a:ea typeface="微软雅黑" panose="020B0503020204020204" pitchFamily="34" charset="-122"/>
              </a:rPr>
              <a:t>项</a:t>
            </a:r>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指南</a:t>
            </a:r>
            <a:r>
              <a:rPr lang="en-US" altLang="zh-CN"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共识</a:t>
            </a:r>
            <a:r>
              <a:rPr lang="zh-TW"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强</a:t>
            </a:r>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2800" b="1" dirty="0">
                <a:latin typeface="微软雅黑" panose="020B0503020204020204" pitchFamily="34" charset="-122"/>
                <a:ea typeface="微软雅黑" panose="020B0503020204020204" pitchFamily="34" charset="-122"/>
                <a:sym typeface="+mn-ea"/>
              </a:rPr>
              <a:t>证据等级高</a:t>
            </a:r>
            <a:endParaRPr kumimoji="1" lang="zh-CN" altLang="en-US" sz="2800" b="1" dirty="0">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0" y="-223"/>
            <a:ext cx="2651125" cy="4318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noProof="1">
                <a:solidFill>
                  <a:schemeClr val="accent2">
                    <a:lumMod val="75000"/>
                  </a:schemeClr>
                </a:solidFill>
                <a:latin typeface="微软雅黑" panose="020B0503020204020204" pitchFamily="34" charset="-122"/>
                <a:ea typeface="微软雅黑" panose="020B0503020204020204" pitchFamily="34" charset="-122"/>
              </a:rPr>
              <a:t>有效性</a:t>
            </a:r>
            <a:endParaRPr lang="zh-CN" altLang="en-US" b="1"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9" name="椭圆 25"/>
          <p:cNvSpPr/>
          <p:nvPr/>
        </p:nvSpPr>
        <p:spPr>
          <a:xfrm>
            <a:off x="155575" y="71438"/>
            <a:ext cx="287338" cy="288925"/>
          </a:xfrm>
          <a:prstGeom prst="ellipse">
            <a:avLst/>
          </a:prstGeom>
          <a:solidFill>
            <a:schemeClr val="accent4">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noProof="1">
                <a:solidFill>
                  <a:schemeClr val="accent2">
                    <a:lumMod val="75000"/>
                  </a:schemeClr>
                </a:solidFill>
                <a:latin typeface="微软雅黑" panose="020B0503020204020204" pitchFamily="34" charset="-122"/>
              </a:rPr>
              <a:t>3</a:t>
            </a:r>
            <a:endParaRPr lang="en-US" altLang="zh-CN" sz="2000" b="1" noProof="1">
              <a:solidFill>
                <a:schemeClr val="accent2">
                  <a:lumMod val="75000"/>
                </a:schemeClr>
              </a:solidFill>
              <a:latin typeface="微软雅黑" panose="020B0503020204020204" pitchFamily="34" charset="-122"/>
            </a:endParaRPr>
          </a:p>
        </p:txBody>
      </p:sp>
      <p:grpSp>
        <p:nvGrpSpPr>
          <p:cNvPr id="25" name="群組 11"/>
          <p:cNvGrpSpPr/>
          <p:nvPr/>
        </p:nvGrpSpPr>
        <p:grpSpPr>
          <a:xfrm>
            <a:off x="160513" y="3129946"/>
            <a:ext cx="2588260" cy="1808048"/>
            <a:chOff x="4490822" y="1484391"/>
            <a:chExt cx="2525724" cy="1811653"/>
          </a:xfrm>
        </p:grpSpPr>
        <p:sp>
          <p:nvSpPr>
            <p:cNvPr id="31" name="文本框 17"/>
            <p:cNvSpPr txBox="1"/>
            <p:nvPr/>
          </p:nvSpPr>
          <p:spPr>
            <a:xfrm>
              <a:off x="4861377" y="1484391"/>
              <a:ext cx="1796387" cy="6769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prstClr val="black"/>
                </a:solidFill>
                <a:effectLst/>
                <a:uLnTx/>
                <a:uFillTx/>
                <a:latin typeface="Microsoft JhengHei" panose="020B0604030504040204" charset="-120"/>
                <a:ea typeface="Microsoft JhengHei" panose="020B060403050404020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TW" sz="1400" b="1" dirty="0">
                  <a:latin typeface="微软雅黑" panose="020B0503020204020204" pitchFamily="34" charset="-122"/>
                  <a:ea typeface="微软雅黑" panose="020B0503020204020204" pitchFamily="34" charset="-122"/>
                </a:rPr>
                <a:t>3</a:t>
              </a: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足底压力区 </a:t>
              </a:r>
              <a:r>
                <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亚组  </a:t>
              </a:r>
              <a:endPar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(N=30)</a:t>
              </a:r>
              <a:endPar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4490822" y="1688851"/>
              <a:ext cx="2525724" cy="1591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aphicFrame>
          <p:nvGraphicFramePr>
            <p:cNvPr id="37" name="圖表 2"/>
            <p:cNvGraphicFramePr/>
            <p:nvPr/>
          </p:nvGraphicFramePr>
          <p:xfrm>
            <a:off x="4728151" y="2050668"/>
            <a:ext cx="2010169" cy="1001483"/>
          </p:xfrm>
          <a:graphic>
            <a:graphicData uri="http://schemas.openxmlformats.org/drawingml/2006/chart">
              <c:chart xmlns:c="http://schemas.openxmlformats.org/drawingml/2006/chart" xmlns:r="http://schemas.openxmlformats.org/officeDocument/2006/relationships" r:id="rId1"/>
            </a:graphicData>
          </a:graphic>
        </p:graphicFrame>
        <p:sp>
          <p:nvSpPr>
            <p:cNvPr id="45" name="文字方塊 4"/>
            <p:cNvSpPr txBox="1"/>
            <p:nvPr/>
          </p:nvSpPr>
          <p:spPr>
            <a:xfrm>
              <a:off x="4988953" y="2206480"/>
              <a:ext cx="7712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72.2%</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46" name="文字方塊 5"/>
            <p:cNvSpPr txBox="1"/>
            <p:nvPr/>
          </p:nvSpPr>
          <p:spPr>
            <a:xfrm>
              <a:off x="5840593" y="2566520"/>
              <a:ext cx="6907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30.0%</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55" name="文字方塊 14"/>
            <p:cNvSpPr txBox="1"/>
            <p:nvPr/>
          </p:nvSpPr>
          <p:spPr>
            <a:xfrm>
              <a:off x="4689012" y="2895934"/>
              <a:ext cx="11345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(N=18)</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文字方塊 15"/>
            <p:cNvSpPr txBox="1"/>
            <p:nvPr/>
          </p:nvSpPr>
          <p:spPr>
            <a:xfrm>
              <a:off x="5415744" y="2890129"/>
              <a:ext cx="14441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(N=12)</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群組 20"/>
          <p:cNvGrpSpPr/>
          <p:nvPr/>
        </p:nvGrpSpPr>
        <p:grpSpPr>
          <a:xfrm>
            <a:off x="2934197" y="3115443"/>
            <a:ext cx="2637714" cy="1796400"/>
            <a:chOff x="6786164" y="1502741"/>
            <a:chExt cx="3241717" cy="1841116"/>
          </a:xfrm>
        </p:grpSpPr>
        <p:sp>
          <p:nvSpPr>
            <p:cNvPr id="75" name="文本框 17"/>
            <p:cNvSpPr txBox="1"/>
            <p:nvPr/>
          </p:nvSpPr>
          <p:spPr>
            <a:xfrm>
              <a:off x="6786164" y="1502741"/>
              <a:ext cx="3110598" cy="6939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prstClr val="black"/>
                </a:solidFill>
                <a:effectLst/>
                <a:uLnTx/>
                <a:uFillTx/>
                <a:latin typeface="Microsoft JhengHei" panose="020B0604030504040204" charset="-120"/>
                <a:ea typeface="Microsoft JhengHei" panose="020B060403050404020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TW" sz="1400" b="1" dirty="0">
                  <a:latin typeface="微软雅黑" panose="020B0503020204020204" pitchFamily="34" charset="-122"/>
                  <a:ea typeface="微软雅黑" panose="020B0503020204020204" pitchFamily="34" charset="-122"/>
                </a:rPr>
                <a:t>4</a:t>
              </a: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溃疡面积 </a:t>
              </a: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&gt; 5cm</a:t>
              </a:r>
              <a:r>
                <a:rPr kumimoji="0" lang="en-US" altLang="zh-TW" sz="14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2</a:t>
              </a:r>
              <a:r>
                <a:rPr kumimoji="0" lang="zh-TW" altLang="en-US" sz="14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 </a:t>
              </a:r>
              <a:r>
                <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亚组 </a:t>
              </a:r>
              <a:endPar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 52)</a:t>
              </a:r>
              <a:endParaRPr kumimoji="0" lang="en-US" altLang="zh-TW"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92" name="圖表 26"/>
            <p:cNvGraphicFramePr/>
            <p:nvPr/>
          </p:nvGraphicFramePr>
          <p:xfrm>
            <a:off x="7074915" y="2095626"/>
            <a:ext cx="2551150" cy="1025671"/>
          </p:xfrm>
          <a:graphic>
            <a:graphicData uri="http://schemas.openxmlformats.org/drawingml/2006/chart">
              <c:chart xmlns:c="http://schemas.openxmlformats.org/drawingml/2006/chart" xmlns:r="http://schemas.openxmlformats.org/officeDocument/2006/relationships" r:id="rId2"/>
            </a:graphicData>
          </a:graphic>
        </p:graphicFrame>
        <p:sp>
          <p:nvSpPr>
            <p:cNvPr id="94" name="文字方塊 27"/>
            <p:cNvSpPr txBox="1"/>
            <p:nvPr/>
          </p:nvSpPr>
          <p:spPr>
            <a:xfrm>
              <a:off x="7453412" y="2251168"/>
              <a:ext cx="953657" cy="314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73.9%</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95" name="文字方塊 28"/>
            <p:cNvSpPr txBox="1"/>
            <p:nvPr/>
          </p:nvSpPr>
          <p:spPr>
            <a:xfrm>
              <a:off x="8561591" y="2611064"/>
              <a:ext cx="907613" cy="314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37.5%</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96" name="文字方塊 29"/>
            <p:cNvSpPr txBox="1"/>
            <p:nvPr/>
          </p:nvSpPr>
          <p:spPr>
            <a:xfrm>
              <a:off x="8406876" y="2224367"/>
              <a:ext cx="1621005" cy="3067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0.012</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97" name="文字方塊 37"/>
            <p:cNvSpPr txBox="1"/>
            <p:nvPr/>
          </p:nvSpPr>
          <p:spPr>
            <a:xfrm>
              <a:off x="7272971" y="2945022"/>
              <a:ext cx="1134566" cy="3988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(N=23)</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8" name="文字方塊 38"/>
            <p:cNvSpPr txBox="1"/>
            <p:nvPr/>
          </p:nvSpPr>
          <p:spPr>
            <a:xfrm>
              <a:off x="8187308" y="2929790"/>
              <a:ext cx="1444162" cy="3988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(N=29)</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99" name="群組 21"/>
          <p:cNvGrpSpPr/>
          <p:nvPr/>
        </p:nvGrpSpPr>
        <p:grpSpPr>
          <a:xfrm>
            <a:off x="163753" y="5069937"/>
            <a:ext cx="2585720" cy="1682886"/>
            <a:chOff x="9797697" y="1845641"/>
            <a:chExt cx="2759239" cy="1547669"/>
          </a:xfrm>
        </p:grpSpPr>
        <p:sp>
          <p:nvSpPr>
            <p:cNvPr id="100" name="文字方塊 43"/>
            <p:cNvSpPr txBox="1"/>
            <p:nvPr/>
          </p:nvSpPr>
          <p:spPr>
            <a:xfrm>
              <a:off x="11255663" y="2290524"/>
              <a:ext cx="1154853" cy="315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0.010</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2" name="圖表 33"/>
            <p:cNvGraphicFramePr/>
            <p:nvPr/>
          </p:nvGraphicFramePr>
          <p:xfrm>
            <a:off x="10053835" y="2228731"/>
            <a:ext cx="2164973" cy="920351"/>
          </p:xfrm>
          <a:graphic>
            <a:graphicData uri="http://schemas.openxmlformats.org/drawingml/2006/chart">
              <c:chart xmlns:c="http://schemas.openxmlformats.org/drawingml/2006/chart" xmlns:r="http://schemas.openxmlformats.org/officeDocument/2006/relationships" r:id="rId3"/>
            </a:graphicData>
          </a:graphic>
        </p:graphicFrame>
        <p:sp>
          <p:nvSpPr>
            <p:cNvPr id="103" name="文字方塊 35"/>
            <p:cNvSpPr txBox="1"/>
            <p:nvPr/>
          </p:nvSpPr>
          <p:spPr>
            <a:xfrm>
              <a:off x="10393713" y="2361852"/>
              <a:ext cx="7712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75.0%</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104" name="文字方塊 39"/>
            <p:cNvSpPr txBox="1"/>
            <p:nvPr/>
          </p:nvSpPr>
          <p:spPr>
            <a:xfrm>
              <a:off x="11382432" y="2601300"/>
              <a:ext cx="6907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41.9%</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105" name="文字方塊 40"/>
            <p:cNvSpPr txBox="1"/>
            <p:nvPr/>
          </p:nvSpPr>
          <p:spPr>
            <a:xfrm>
              <a:off x="10142218" y="2993200"/>
              <a:ext cx="11345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(N=30)</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文字方塊 41"/>
            <p:cNvSpPr txBox="1"/>
            <p:nvPr/>
          </p:nvSpPr>
          <p:spPr>
            <a:xfrm>
              <a:off x="10953222" y="2987395"/>
              <a:ext cx="14441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(N=39)</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7" name="文本框 17"/>
            <p:cNvSpPr txBox="1"/>
            <p:nvPr/>
          </p:nvSpPr>
          <p:spPr>
            <a:xfrm>
              <a:off x="9797697" y="1845641"/>
              <a:ext cx="2759239" cy="480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TW" sz="1400" b="1" dirty="0">
                  <a:latin typeface="微软雅黑" panose="020B0503020204020204" pitchFamily="34" charset="-122"/>
                  <a:ea typeface="微软雅黑" panose="020B0503020204020204" pitchFamily="34" charset="-122"/>
                </a:rPr>
                <a:t>5</a:t>
              </a: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HbA1c &gt; 7% </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亚</a:t>
              </a:r>
              <a:r>
                <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组</a:t>
              </a:r>
              <a:endPar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 69)</a:t>
              </a:r>
              <a:endParaRPr kumimoji="0" lang="en-US" altLang="zh-TW"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25" name="群組 22"/>
          <p:cNvGrpSpPr/>
          <p:nvPr/>
        </p:nvGrpSpPr>
        <p:grpSpPr>
          <a:xfrm>
            <a:off x="3125706" y="5062484"/>
            <a:ext cx="2199887" cy="1674758"/>
            <a:chOff x="10187036" y="3428374"/>
            <a:chExt cx="2346759" cy="1674758"/>
          </a:xfrm>
        </p:grpSpPr>
        <p:graphicFrame>
          <p:nvGraphicFramePr>
            <p:cNvPr id="127" name="圖表 65"/>
            <p:cNvGraphicFramePr/>
            <p:nvPr/>
          </p:nvGraphicFramePr>
          <p:xfrm>
            <a:off x="10238518" y="3868429"/>
            <a:ext cx="2214404" cy="1002030"/>
          </p:xfrm>
          <a:graphic>
            <a:graphicData uri="http://schemas.openxmlformats.org/drawingml/2006/chart">
              <c:chart xmlns:c="http://schemas.openxmlformats.org/drawingml/2006/chart" xmlns:r="http://schemas.openxmlformats.org/officeDocument/2006/relationships" r:id="rId4"/>
            </a:graphicData>
          </a:graphic>
        </p:graphicFrame>
        <p:sp>
          <p:nvSpPr>
            <p:cNvPr id="128" name="文字方塊 66"/>
            <p:cNvSpPr txBox="1"/>
            <p:nvPr/>
          </p:nvSpPr>
          <p:spPr>
            <a:xfrm>
              <a:off x="10539097" y="4044982"/>
              <a:ext cx="77124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76.2%</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129" name="文字方塊 67"/>
            <p:cNvSpPr txBox="1"/>
            <p:nvPr/>
          </p:nvSpPr>
          <p:spPr>
            <a:xfrm>
              <a:off x="11396113" y="4310630"/>
              <a:ext cx="875148" cy="30670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39.1%</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130" name="文字方塊 68"/>
            <p:cNvSpPr txBox="1"/>
            <p:nvPr/>
          </p:nvSpPr>
          <p:spPr>
            <a:xfrm>
              <a:off x="10253678" y="4703022"/>
              <a:ext cx="1134566"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(N=22)</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1" name="文字方塊 69"/>
            <p:cNvSpPr txBox="1"/>
            <p:nvPr/>
          </p:nvSpPr>
          <p:spPr>
            <a:xfrm>
              <a:off x="11064682" y="4697217"/>
              <a:ext cx="1444162"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(N=28)</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2" name="文本框 17"/>
            <p:cNvSpPr txBox="1"/>
            <p:nvPr/>
          </p:nvSpPr>
          <p:spPr>
            <a:xfrm>
              <a:off x="10187036" y="3428374"/>
              <a:ext cx="2261144" cy="52197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 </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有截肢病史</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亚组</a:t>
              </a:r>
              <a:endPar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 50)</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3" name="文字方塊 71"/>
            <p:cNvSpPr txBox="1"/>
            <p:nvPr/>
          </p:nvSpPr>
          <p:spPr>
            <a:xfrm>
              <a:off x="11396226" y="3945128"/>
              <a:ext cx="1137569"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0.013</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134" name="群組 13"/>
          <p:cNvGrpSpPr/>
          <p:nvPr/>
        </p:nvGrpSpPr>
        <p:grpSpPr>
          <a:xfrm>
            <a:off x="3125277" y="1566348"/>
            <a:ext cx="2204343" cy="1684740"/>
            <a:chOff x="4651378" y="5074213"/>
            <a:chExt cx="2184606" cy="1684740"/>
          </a:xfrm>
        </p:grpSpPr>
        <p:sp>
          <p:nvSpPr>
            <p:cNvPr id="135" name="文本框 17"/>
            <p:cNvSpPr txBox="1"/>
            <p:nvPr/>
          </p:nvSpPr>
          <p:spPr>
            <a:xfrm>
              <a:off x="4651378" y="5074213"/>
              <a:ext cx="2050935" cy="7372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00" b="1" dirty="0">
                  <a:latin typeface="微软雅黑" panose="020B0503020204020204" pitchFamily="34" charset="-122"/>
                  <a:ea typeface="微软雅黑" panose="020B0503020204020204" pitchFamily="34" charset="-122"/>
                </a:rPr>
                <a:t>  </a:t>
              </a:r>
              <a:r>
                <a:rPr lang="en-US" altLang="zh-TW" sz="1400" b="1" dirty="0">
                  <a:latin typeface="微软雅黑" panose="020B0503020204020204" pitchFamily="34" charset="-122"/>
                  <a:ea typeface="微软雅黑" panose="020B0503020204020204" pitchFamily="34" charset="-122"/>
                </a:rPr>
                <a:t>2</a:t>
              </a: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血管病变 亚组</a:t>
              </a:r>
              <a:endPar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 90)</a:t>
              </a:r>
              <a:endPar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TW" sz="1400" b="1" i="0" u="none" strike="noStrike" kern="1200" cap="none" spc="0" normalizeH="0" baseline="0" noProof="0" dirty="0">
                  <a:ln>
                    <a:noFill/>
                  </a:ln>
                  <a:solidFill>
                    <a:prstClr val="black"/>
                  </a:solidFill>
                  <a:effectLst/>
                  <a:uLnTx/>
                  <a:uFillTx/>
                  <a:latin typeface="Microsoft JhengHei" panose="020B0604030504040204" charset="-120"/>
                  <a:ea typeface="Microsoft JhengHei" panose="020B0604030504040204" charset="-120"/>
                  <a:cs typeface="+mn-cs"/>
                </a:rPr>
                <a:t> </a:t>
              </a:r>
              <a:endParaRPr kumimoji="0" lang="en-US" altLang="zh-TW" sz="1400" b="1" i="0" u="none" strike="noStrike" kern="1200" cap="none" spc="0" normalizeH="0" baseline="0" noProof="0" dirty="0">
                <a:ln>
                  <a:noFill/>
                </a:ln>
                <a:solidFill>
                  <a:prstClr val="black"/>
                </a:solidFill>
                <a:effectLst/>
                <a:uLnTx/>
                <a:uFillTx/>
                <a:latin typeface="Microsoft JhengHei" panose="020B0604030504040204" charset="-120"/>
                <a:ea typeface="Microsoft JhengHei" panose="020B0604030504040204" charset="-120"/>
                <a:cs typeface="+mn-cs"/>
              </a:endParaRPr>
            </a:p>
          </p:txBody>
        </p:sp>
        <p:graphicFrame>
          <p:nvGraphicFramePr>
            <p:cNvPr id="137" name="圖表 76"/>
            <p:cNvGraphicFramePr/>
            <p:nvPr/>
          </p:nvGraphicFramePr>
          <p:xfrm>
            <a:off x="4694801" y="5523793"/>
            <a:ext cx="2052823" cy="1002030"/>
          </p:xfrm>
          <a:graphic>
            <a:graphicData uri="http://schemas.openxmlformats.org/drawingml/2006/chart">
              <c:chart xmlns:c="http://schemas.openxmlformats.org/drawingml/2006/chart" xmlns:r="http://schemas.openxmlformats.org/officeDocument/2006/relationships" r:id="rId5"/>
            </a:graphicData>
          </a:graphic>
        </p:graphicFrame>
        <p:sp>
          <p:nvSpPr>
            <p:cNvPr id="138" name="文字方塊 77"/>
            <p:cNvSpPr txBox="1"/>
            <p:nvPr/>
          </p:nvSpPr>
          <p:spPr>
            <a:xfrm>
              <a:off x="4898928" y="5691938"/>
              <a:ext cx="771497" cy="37274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81.8%</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139" name="文字方塊 78"/>
            <p:cNvSpPr txBox="1"/>
            <p:nvPr/>
          </p:nvSpPr>
          <p:spPr>
            <a:xfrm>
              <a:off x="5744681" y="5860213"/>
              <a:ext cx="690950" cy="37274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50%</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140" name="文字方塊 79"/>
            <p:cNvSpPr txBox="1"/>
            <p:nvPr/>
          </p:nvSpPr>
          <p:spPr>
            <a:xfrm>
              <a:off x="4698496" y="6358843"/>
              <a:ext cx="11345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(N=46)</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1" name="文字方塊 80"/>
            <p:cNvSpPr txBox="1"/>
            <p:nvPr/>
          </p:nvSpPr>
          <p:spPr>
            <a:xfrm>
              <a:off x="5391822" y="6353038"/>
              <a:ext cx="14441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(N=44)</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42" name="群組 18"/>
          <p:cNvGrpSpPr/>
          <p:nvPr/>
        </p:nvGrpSpPr>
        <p:grpSpPr>
          <a:xfrm>
            <a:off x="403860" y="1630680"/>
            <a:ext cx="2250440" cy="1601204"/>
            <a:chOff x="7058536" y="5236403"/>
            <a:chExt cx="2710129" cy="1463420"/>
          </a:xfrm>
        </p:grpSpPr>
        <p:graphicFrame>
          <p:nvGraphicFramePr>
            <p:cNvPr id="144" name="圖表 84"/>
            <p:cNvGraphicFramePr/>
            <p:nvPr/>
          </p:nvGraphicFramePr>
          <p:xfrm>
            <a:off x="7058536" y="5599127"/>
            <a:ext cx="2479952" cy="914644"/>
          </p:xfrm>
          <a:graphic>
            <a:graphicData uri="http://schemas.openxmlformats.org/drawingml/2006/chart">
              <c:chart xmlns:c="http://schemas.openxmlformats.org/drawingml/2006/chart" xmlns:r="http://schemas.openxmlformats.org/officeDocument/2006/relationships" r:id="rId6"/>
            </a:graphicData>
          </a:graphic>
        </p:graphicFrame>
        <p:sp>
          <p:nvSpPr>
            <p:cNvPr id="145" name="文字方塊 85"/>
            <p:cNvSpPr txBox="1"/>
            <p:nvPr/>
          </p:nvSpPr>
          <p:spPr>
            <a:xfrm>
              <a:off x="7426342" y="5751995"/>
              <a:ext cx="771247" cy="280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74.5%</a:t>
              </a:r>
              <a:endParaRPr kumimoji="1" lang="zh-TW" altLang="en-US" sz="1400" b="1" i="0" u="none" strike="noStrike" kern="1200" cap="none" spc="0" normalizeH="0" baseline="0" noProof="0" dirty="0">
                <a:ln>
                  <a:noFill/>
                </a:ln>
                <a:solidFill>
                  <a:prstClr val="white"/>
                </a:solidFill>
                <a:effectLst/>
                <a:uLnTx/>
                <a:uFillTx/>
                <a:latin typeface="Calibri" panose="020F0502020204030204"/>
                <a:ea typeface="PMingLiU" panose="02020500000000000000" pitchFamily="18" charset="-120"/>
                <a:cs typeface="+mn-cs"/>
              </a:endParaRPr>
            </a:p>
          </p:txBody>
        </p:sp>
        <p:sp>
          <p:nvSpPr>
            <p:cNvPr id="146" name="文字方塊 86"/>
            <p:cNvSpPr txBox="1"/>
            <p:nvPr/>
          </p:nvSpPr>
          <p:spPr>
            <a:xfrm>
              <a:off x="8558819" y="5939108"/>
              <a:ext cx="1112853" cy="280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43.5%</a:t>
              </a:r>
              <a:endParaRPr kumimoji="1" lang="zh-TW" altLang="en-US" sz="1400" b="1" i="0" u="none" strike="noStrike" kern="1200" cap="none" spc="0" normalizeH="0" baseline="0" noProof="0" dirty="0">
                <a:ln>
                  <a:noFill/>
                </a:ln>
                <a:solidFill>
                  <a:prstClr val="black"/>
                </a:solidFill>
                <a:effectLst/>
                <a:uLnTx/>
                <a:uFillTx/>
                <a:latin typeface="Calibri" panose="020F0502020204030204"/>
                <a:ea typeface="PMingLiU" panose="02020500000000000000" pitchFamily="18" charset="-120"/>
                <a:cs typeface="+mn-cs"/>
              </a:endParaRPr>
            </a:p>
          </p:txBody>
        </p:sp>
        <p:sp>
          <p:nvSpPr>
            <p:cNvPr id="147" name="文字方塊 87"/>
            <p:cNvSpPr txBox="1"/>
            <p:nvPr/>
          </p:nvSpPr>
          <p:spPr>
            <a:xfrm>
              <a:off x="7273858" y="6335358"/>
              <a:ext cx="1134566" cy="3644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香雷糖足膏</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(N=57)</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8" name="文字方塊 88"/>
            <p:cNvSpPr txBox="1"/>
            <p:nvPr/>
          </p:nvSpPr>
          <p:spPr>
            <a:xfrm>
              <a:off x="8188742" y="6329553"/>
              <a:ext cx="1444162" cy="3644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辅料</a:t>
              </a:r>
              <a:endPar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TW"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(N=55)</a:t>
              </a:r>
              <a:endParaRPr kumimoji="1" lang="zh-TW"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9" name="文本框 17"/>
            <p:cNvSpPr txBox="1"/>
            <p:nvPr/>
          </p:nvSpPr>
          <p:spPr>
            <a:xfrm>
              <a:off x="7215232" y="5236403"/>
              <a:ext cx="2237163" cy="4491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TW"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神经病变</a:t>
              </a:r>
              <a:r>
                <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亚组 </a:t>
              </a:r>
              <a:endParaRPr kumimoji="0" lang="zh-TW"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 112)</a:t>
              </a:r>
              <a:r>
                <a:rPr kumimoji="0" lang="en-US" altLang="zh-TW"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TW"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0" name="文字方塊 90"/>
            <p:cNvSpPr txBox="1"/>
            <p:nvPr/>
          </p:nvSpPr>
          <p:spPr>
            <a:xfrm>
              <a:off x="8409105" y="5648968"/>
              <a:ext cx="1359560" cy="280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0.001</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 name="矩形 2"/>
          <p:cNvSpPr/>
          <p:nvPr/>
        </p:nvSpPr>
        <p:spPr>
          <a:xfrm>
            <a:off x="2941993" y="3321910"/>
            <a:ext cx="2588260" cy="1588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 name="矩形 4"/>
          <p:cNvSpPr/>
          <p:nvPr/>
        </p:nvSpPr>
        <p:spPr>
          <a:xfrm>
            <a:off x="160512" y="5065751"/>
            <a:ext cx="2588260" cy="1588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 name="矩形 3"/>
          <p:cNvSpPr/>
          <p:nvPr/>
        </p:nvSpPr>
        <p:spPr>
          <a:xfrm>
            <a:off x="2941993" y="5065751"/>
            <a:ext cx="2588260" cy="1610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6" name="矩形 5"/>
          <p:cNvSpPr/>
          <p:nvPr/>
        </p:nvSpPr>
        <p:spPr>
          <a:xfrm>
            <a:off x="2953725" y="1602863"/>
            <a:ext cx="2588260" cy="1588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2" name="矩形 11"/>
          <p:cNvSpPr/>
          <p:nvPr/>
        </p:nvSpPr>
        <p:spPr>
          <a:xfrm>
            <a:off x="162052" y="1604364"/>
            <a:ext cx="2588260" cy="1588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3" name="文字方塊 29"/>
          <p:cNvSpPr txBox="1"/>
          <p:nvPr/>
        </p:nvSpPr>
        <p:spPr>
          <a:xfrm>
            <a:off x="1496970" y="3850773"/>
            <a:ext cx="1318976" cy="306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0.031</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82" name="文字方塊 81"/>
          <p:cNvSpPr txBox="1"/>
          <p:nvPr/>
        </p:nvSpPr>
        <p:spPr>
          <a:xfrm>
            <a:off x="4244097" y="2035622"/>
            <a:ext cx="16210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TW"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P = 0.002</a:t>
            </a:r>
            <a:endParaRPr kumimoji="1" lang="zh-TW"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531681" y="1602863"/>
            <a:ext cx="1859280" cy="477354"/>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p:nvSpPr>
        <p:spPr>
          <a:xfrm>
            <a:off x="3228107" y="1598295"/>
            <a:ext cx="2012547" cy="466725"/>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p:nvSpPr>
        <p:spPr>
          <a:xfrm>
            <a:off x="541020" y="3333515"/>
            <a:ext cx="1859280" cy="459975"/>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p:nvSpPr>
        <p:spPr>
          <a:xfrm>
            <a:off x="556222" y="5069199"/>
            <a:ext cx="1859280" cy="46686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矩形 108"/>
          <p:cNvSpPr/>
          <p:nvPr/>
        </p:nvSpPr>
        <p:spPr>
          <a:xfrm>
            <a:off x="3114675" y="3323291"/>
            <a:ext cx="2125345" cy="470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矩形 116"/>
          <p:cNvSpPr/>
          <p:nvPr/>
        </p:nvSpPr>
        <p:spPr>
          <a:xfrm>
            <a:off x="3125154" y="5069200"/>
            <a:ext cx="2095433" cy="473404"/>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7557887" y="1327294"/>
            <a:ext cx="2646878" cy="581057"/>
          </a:xfrm>
          <a:prstGeom prst="rect">
            <a:avLst/>
          </a:prstGeom>
        </p:spPr>
        <p:txBody>
          <a:bodyPr wrap="none">
            <a:spAutoFit/>
          </a:bodyPr>
          <a:lstStyle/>
          <a:p>
            <a:pPr lvl="0">
              <a:lnSpc>
                <a:spcPct val="150000"/>
              </a:lnSpc>
              <a:defRPr/>
            </a:pPr>
            <a:r>
              <a:rPr kumimoji="1" lang="zh-TW" altLang="en-US" sz="2400" b="1" dirty="0">
                <a:latin typeface="微软雅黑" panose="020B0503020204020204" pitchFamily="34" charset="-122"/>
                <a:ea typeface="微软雅黑" panose="020B0503020204020204" pitchFamily="34" charset="-122"/>
              </a:rPr>
              <a:t>两岸</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指南推荐</a:t>
            </a:r>
            <a:r>
              <a:rPr lang="zh-TW"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情況</a:t>
            </a:r>
            <a:endParaRPr kumimoji="1" lang="zh-CN" altLang="en-US" b="1" dirty="0">
              <a:latin typeface="微软雅黑" panose="020B0503020204020204" pitchFamily="34" charset="-122"/>
              <a:ea typeface="微软雅黑" panose="020B0503020204020204" pitchFamily="34" charset="-122"/>
              <a:sym typeface="+mn-ea"/>
            </a:endParaRPr>
          </a:p>
        </p:txBody>
      </p:sp>
      <p:sp>
        <p:nvSpPr>
          <p:cNvPr id="2"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9535C8-D4E6-4808-AC75-4FC803EFA159}" type="slidenum">
              <a:rPr kumimoji="1" lang="zh-TW" altLang="en-US" smtClean="0"/>
            </a:fld>
            <a:endParaRPr kumimoji="1" lang="zh-TW" altLang="en-US" dirty="0"/>
          </a:p>
        </p:txBody>
      </p:sp>
      <p:graphicFrame>
        <p:nvGraphicFramePr>
          <p:cNvPr id="7" name="表格 6"/>
          <p:cNvGraphicFramePr/>
          <p:nvPr>
            <p:custDataLst>
              <p:tags r:id="rId7"/>
            </p:custDataLst>
          </p:nvPr>
        </p:nvGraphicFramePr>
        <p:xfrm>
          <a:off x="5723132" y="1962425"/>
          <a:ext cx="6302746" cy="4736455"/>
        </p:xfrm>
        <a:graphic>
          <a:graphicData uri="http://schemas.openxmlformats.org/drawingml/2006/table">
            <a:tbl>
              <a:tblPr firstRow="1" bandRow="1">
                <a:tableStyleId>{5C22544A-7EE6-4342-B048-85BDC9FD1C3A}</a:tableStyleId>
              </a:tblPr>
              <a:tblGrid>
                <a:gridCol w="2321199"/>
                <a:gridCol w="3981547"/>
              </a:tblGrid>
              <a:tr h="224536">
                <a:tc>
                  <a:txBody>
                    <a:bodyPr/>
                    <a:lstStyle/>
                    <a:p>
                      <a:pPr algn="ctr">
                        <a:buNone/>
                      </a:pPr>
                      <a:r>
                        <a:rPr lang="zh-CN" altLang="en-US" sz="16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16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6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zh-CN" altLang="en-US" sz="1600" b="0" dirty="0">
                          <a:solidFill>
                            <a:schemeClr val="tx1"/>
                          </a:solidFill>
                          <a:latin typeface="微软雅黑" panose="020B0503020204020204" pitchFamily="34" charset="-122"/>
                          <a:ea typeface="微软雅黑" panose="020B0503020204020204" pitchFamily="34" charset="-122"/>
                        </a:rPr>
                        <a:t>推荐意见</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94097">
                <a:tc>
                  <a:txBody>
                    <a:bodyPr/>
                    <a:lstStyle/>
                    <a:p>
                      <a:pPr algn="ctr">
                        <a:buNone/>
                      </a:pPr>
                      <a:r>
                        <a:rPr kumimoji="1" lang="zh-TW"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中华医学会</a:t>
                      </a:r>
                      <a:endParaRPr kumimoji="1" lang="en-US" altLang="zh-TW"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kumimoji="1"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中国糖尿病足防治实践指南（</a:t>
                      </a:r>
                      <a:r>
                        <a:rPr kumimoji="1" lang="en-US" altLang="zh-CN"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2025</a:t>
                      </a:r>
                      <a:r>
                        <a:rPr kumimoji="1"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DFU</a:t>
                      </a:r>
                      <a:r>
                        <a:rPr lang="zh-CN" altLang="en-US"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愈合率具有优势（</a:t>
                      </a:r>
                      <a:r>
                        <a:rPr lang="en-US" altLang="zh-CN"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P&lt;0.001</a:t>
                      </a:r>
                      <a:r>
                        <a:rPr lang="zh-CN" altLang="en-US"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TW" altLang="en-US"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尤其是伴高</a:t>
                      </a:r>
                      <a:r>
                        <a:rPr lang="en-US" altLang="zh-CN"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HbA1c</a:t>
                      </a:r>
                      <a:r>
                        <a:rPr lang="zh-CN" altLang="en-US" sz="1300" b="0" kern="12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、肥胖、长病程等高风险者，安全性良好 </a:t>
                      </a:r>
                      <a:endParaRPr lang="en-US" altLang="zh-CN" sz="1300" b="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561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TW"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中华医学会</a:t>
                      </a:r>
                      <a:endParaRPr kumimoji="1" lang="en-US" altLang="zh-TW"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糖尿病足溃疡创面治疗</a:t>
                      </a:r>
                      <a:endPar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buNone/>
                      </a:pPr>
                      <a:r>
                        <a:rPr kumimoji="1" lang="zh-TW"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专家</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共识</a:t>
                      </a:r>
                      <a:r>
                        <a:rPr kumimoji="1" lang="zh-TW"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TW"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endPar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lvl="0" indent="-88900" algn="l" defTabSz="914400" rtl="0" eaLnBrk="1" fontAlgn="auto" latinLnBrk="0" hangingPunct="1">
                        <a:lnSpc>
                          <a:spcPts val="1900"/>
                        </a:lnSpc>
                        <a:spcBef>
                          <a:spcPts val="0"/>
                        </a:spcBef>
                        <a:spcAft>
                          <a:spcPts val="0"/>
                        </a:spcAft>
                        <a:buClrTx/>
                        <a:buSzTx/>
                        <a:buFont typeface="Arial" panose="020B0604020202020204" pitchFamily="34" charset="0"/>
                        <a:buChar char="•"/>
                        <a:defRPr/>
                      </a:pPr>
                      <a:r>
                        <a:rPr lang="zh-CN" altLang="en-US" sz="1300" b="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对透析、骨暴露、肌腱暴露与大面积等</a:t>
                      </a:r>
                      <a:r>
                        <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难愈性创面具有显著疗效</a:t>
                      </a:r>
                      <a:endParaRPr lang="en-US" altLang="zh-CN" sz="1300" b="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8900" marR="0" lvl="0" indent="-88900" algn="l" defTabSz="914400" rtl="0" eaLnBrk="1" fontAlgn="auto" latinLnBrk="0" hangingPunct="1">
                        <a:lnSpc>
                          <a:spcPts val="1900"/>
                        </a:lnSpc>
                        <a:spcBef>
                          <a:spcPts val="0"/>
                        </a:spcBef>
                        <a:spcAft>
                          <a:spcPts val="0"/>
                        </a:spcAft>
                        <a:buClrTx/>
                        <a:buSzTx/>
                        <a:buFont typeface="Arial" panose="020B0604020202020204" pitchFamily="34" charset="0"/>
                        <a:buChar char="•"/>
                        <a:defRPr/>
                      </a:pPr>
                      <a:r>
                        <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为糖足溃疡治疗的</a:t>
                      </a:r>
                      <a:r>
                        <a:rPr lang="zh-CN" altLang="en-US" sz="13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重要进展</a:t>
                      </a:r>
                      <a:endParaRPr lang="en-US" altLang="zh-CN" sz="13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2723">
                <a:tc>
                  <a:txBody>
                    <a:bodyPr/>
                    <a:lstStyle/>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创面换药疼痛控制专家共识（</a:t>
                      </a: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2025</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lvl="0" indent="-88900" algn="l" defTabSz="914400" rtl="0" eaLnBrk="1" fontAlgn="auto" latinLnBrk="0" hangingPunct="1">
                        <a:lnSpc>
                          <a:spcPts val="1900"/>
                        </a:lnSpc>
                        <a:spcBef>
                          <a:spcPts val="0"/>
                        </a:spcBef>
                        <a:spcAft>
                          <a:spcPts val="0"/>
                        </a:spcAft>
                        <a:buClrTx/>
                        <a:buSzTx/>
                        <a:buFont typeface="Arial" panose="020B0604020202020204" pitchFamily="34" charset="0"/>
                        <a:buChar char="•"/>
                        <a:defRPr/>
                      </a:pPr>
                      <a:r>
                        <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药理效应：控制创面炎症，快速进入增殖期</a:t>
                      </a:r>
                      <a:endPar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88900" marR="0" lvl="0" indent="-88900" algn="l" defTabSz="914400" rtl="0" eaLnBrk="1" fontAlgn="auto" latinLnBrk="0" hangingPunct="1">
                        <a:lnSpc>
                          <a:spcPts val="1900"/>
                        </a:lnSpc>
                        <a:spcBef>
                          <a:spcPts val="0"/>
                        </a:spcBef>
                        <a:spcAft>
                          <a:spcPts val="0"/>
                        </a:spcAft>
                        <a:buClr>
                          <a:prstClr val="black"/>
                        </a:buClr>
                        <a:buSzTx/>
                        <a:buFont typeface="Arial" panose="020B0604020202020204" pitchFamily="34" charset="0"/>
                        <a:buChar char="•"/>
                        <a:tabLst>
                          <a:tab pos="267970" algn="l"/>
                        </a:tabLst>
                        <a:defRPr/>
                      </a:pPr>
                      <a:r>
                        <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剂型优势：促进创面愈合，减轻疼痛</a:t>
                      </a:r>
                      <a:endPar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88900" marR="0" lvl="0" indent="-88900" algn="l" defTabSz="914400" rtl="0" eaLnBrk="1" fontAlgn="auto" latinLnBrk="0" hangingPunct="1">
                        <a:lnSpc>
                          <a:spcPts val="1900"/>
                        </a:lnSpc>
                        <a:spcBef>
                          <a:spcPts val="0"/>
                        </a:spcBef>
                        <a:spcAft>
                          <a:spcPts val="0"/>
                        </a:spcAft>
                        <a:buClr>
                          <a:prstClr val="black"/>
                        </a:buClr>
                        <a:buSzTx/>
                        <a:buFont typeface="Arial" panose="020B0604020202020204" pitchFamily="34" charset="0"/>
                        <a:buChar char="•"/>
                        <a:tabLst>
                          <a:tab pos="267970" algn="l"/>
                        </a:tabLst>
                        <a:defRPr/>
                      </a:pPr>
                      <a:r>
                        <a:rPr lang="zh-CN" altLang="en-US" sz="1300" b="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临床疗效：对糖尿病足等难愈性创面具有显著疗效</a:t>
                      </a:r>
                      <a:endParaRPr lang="zh-CN" altLang="en-US" sz="1300" b="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4064">
                <a:tc>
                  <a:txBody>
                    <a:bodyPr/>
                    <a:lstStyle/>
                    <a:p>
                      <a:pPr marL="0" algn="ctr" defTabSz="914400" rtl="0" eaLnBrk="1" latinLnBrk="0" hangingPunct="1">
                        <a:buNone/>
                      </a:pP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型糖尿病</a:t>
                      </a:r>
                      <a:endPar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临床照护指引</a:t>
                      </a:r>
                      <a:endPar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年更新版）</a:t>
                      </a:r>
                      <a:endPar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buFont typeface="Arial" panose="020B0604020202020204" pitchFamily="34" charset="0"/>
                        <a:buChar char="•"/>
                      </a:pP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 作用机制：</a:t>
                      </a:r>
                      <a:r>
                        <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重塑伤口微环境</a:t>
                      </a:r>
                      <a:r>
                        <a:rPr lang="en-US" altLang="zh-CN"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M1/M2</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巨噬细胞平衡</a:t>
                      </a:r>
                      <a:endParaRPr lang="en-US" altLang="zh-TW"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88900" marR="0" lvl="0" indent="-88900" algn="l" defTabSz="914400" rtl="0" eaLnBrk="1" fontAlgn="auto" latinLnBrk="0" hangingPunct="1">
                        <a:lnSpc>
                          <a:spcPts val="1900"/>
                        </a:lnSpc>
                        <a:spcBef>
                          <a:spcPts val="0"/>
                        </a:spcBef>
                        <a:spcAft>
                          <a:spcPts val="0"/>
                        </a:spcAft>
                        <a:buClr>
                          <a:prstClr val="black"/>
                        </a:buClr>
                        <a:buSzTx/>
                        <a:buFont typeface="Arial" panose="020B0604020202020204" pitchFamily="34" charset="0"/>
                        <a:buChar char="•"/>
                        <a:tabLst>
                          <a:tab pos="267970" algn="l"/>
                        </a:tabLst>
                        <a:defRPr/>
                      </a:pP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 疗效：促进溃疡愈合（国际多中心</a:t>
                      </a:r>
                      <a:r>
                        <a:rPr lang="en-US" altLang="zh-CN"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Ⅲ</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期</a:t>
                      </a:r>
                      <a:r>
                        <a:rPr lang="en-US" altLang="zh-CN"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RCT</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证据）</a:t>
                      </a:r>
                      <a:endPar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88900" marR="0" lvl="0" indent="-88900" algn="l" defTabSz="914400" rtl="0" eaLnBrk="1" fontAlgn="auto" latinLnBrk="0" hangingPunct="1">
                        <a:lnSpc>
                          <a:spcPts val="1900"/>
                        </a:lnSpc>
                        <a:spcBef>
                          <a:spcPts val="0"/>
                        </a:spcBef>
                        <a:spcAft>
                          <a:spcPts val="0"/>
                        </a:spcAft>
                        <a:buClr>
                          <a:prstClr val="black"/>
                        </a:buClr>
                        <a:buSzTx/>
                        <a:buFont typeface="Arial" panose="020B0604020202020204" pitchFamily="34" charset="0"/>
                        <a:buChar char="•"/>
                        <a:tabLst>
                          <a:tab pos="267970" algn="l"/>
                        </a:tabLst>
                        <a:defRPr/>
                      </a:pP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 定位：血循改善、清创、感染控制后的辅助治疗</a:t>
                      </a:r>
                      <a:endPar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7251">
                <a:tc>
                  <a:txBody>
                    <a:bodyPr/>
                    <a:lstStyle/>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动静脉血管病变伤口</a:t>
                      </a:r>
                      <a:endPar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ctr" defTabSz="914400" rtl="0" eaLnBrk="1" latinLnBrk="0" hangingPunct="1">
                        <a:buNone/>
                      </a:pP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临床治疗共识（</a:t>
                      </a:r>
                      <a:r>
                        <a:rPr kumimoji="1" lang="en-US" altLang="zh-CN"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2024</a:t>
                      </a:r>
                      <a:r>
                        <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400" b="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buFont typeface="Arial" panose="020B0604020202020204" pitchFamily="34" charset="0"/>
                        <a:buChar char="•"/>
                      </a:pPr>
                      <a:r>
                        <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对</a:t>
                      </a:r>
                      <a:r>
                        <a:rPr lang="en-US" altLang="zh-TW"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DFU</a:t>
                      </a:r>
                      <a:r>
                        <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具有显著疗效</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（国际多中心</a:t>
                      </a:r>
                      <a:r>
                        <a:rPr lang="en-US" altLang="zh-CN"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Ⅲ</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期</a:t>
                      </a:r>
                      <a:r>
                        <a:rPr lang="en-US" altLang="zh-CN"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RCT</a:t>
                      </a:r>
                      <a:r>
                        <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证据）</a:t>
                      </a:r>
                      <a:endParaRPr lang="zh-CN"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88900" marR="0" lvl="0" indent="-88900" algn="l" defTabSz="914400" rtl="0" eaLnBrk="1" fontAlgn="auto" latinLnBrk="0" hangingPunct="1">
                        <a:lnSpc>
                          <a:spcPts val="1900"/>
                        </a:lnSpc>
                        <a:spcBef>
                          <a:spcPts val="0"/>
                        </a:spcBef>
                        <a:spcAft>
                          <a:spcPts val="0"/>
                        </a:spcAft>
                        <a:buClr>
                          <a:prstClr val="black"/>
                        </a:buClr>
                        <a:buSzTx/>
                        <a:buFont typeface="Arial" panose="020B0604020202020204" pitchFamily="34" charset="0"/>
                        <a:buChar char="•"/>
                        <a:tabLst>
                          <a:tab pos="267970" algn="l"/>
                        </a:tabLst>
                        <a:defRPr/>
                      </a:pPr>
                      <a:r>
                        <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对缺血</a:t>
                      </a:r>
                      <a:r>
                        <a:rPr lang="en-US" altLang="zh-TW"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DFU</a:t>
                      </a:r>
                      <a:r>
                        <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，经血循改善、创面清创后即可使用</a:t>
                      </a:r>
                      <a:endParaRPr lang="zh-TW" altLang="en-US" sz="1300" b="0" kern="120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869133" y="1847644"/>
            <a:ext cx="4766945" cy="171056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869134" y="4155465"/>
            <a:ext cx="4766945" cy="11218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35170" y="584031"/>
            <a:ext cx="11526929" cy="566309"/>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FF0000"/>
              </a:buClr>
              <a:buSzPct val="66000"/>
              <a:buFontTx/>
              <a:buNone/>
              <a:defRPr/>
            </a:pP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全球</a:t>
            </a:r>
            <a:r>
              <a:rPr kumimoji="1" lang="zh-TW"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唯一靶向</a:t>
            </a:r>
            <a:r>
              <a:rPr kumimoji="1" lang="en-US" altLang="zh-TW"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DFU</a:t>
            </a:r>
            <a:r>
              <a:rPr kumimoji="1" lang="zh-TW"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病因学的</a:t>
            </a:r>
            <a:r>
              <a:rPr kumimoji="1"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突破性疗法</a:t>
            </a:r>
            <a:endParaRPr kumimoji="1"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35" name="直接连接符 34"/>
          <p:cNvCxnSpPr/>
          <p:nvPr/>
        </p:nvCxnSpPr>
        <p:spPr>
          <a:xfrm>
            <a:off x="4445" y="1245870"/>
            <a:ext cx="12183110" cy="0"/>
          </a:xfrm>
          <a:prstGeom prst="line">
            <a:avLst/>
          </a:prstGeom>
          <a:ln w="28575">
            <a:solidFill>
              <a:srgbClr val="1B7560"/>
            </a:solidFill>
          </a:ln>
        </p:spPr>
        <p:style>
          <a:lnRef idx="2">
            <a:schemeClr val="accent1"/>
          </a:lnRef>
          <a:fillRef idx="0">
            <a:srgbClr val="FFFFFF"/>
          </a:fillRef>
          <a:effectRef idx="0">
            <a:srgbClr val="FFFFFF"/>
          </a:effectRef>
          <a:fontRef idx="minor">
            <a:schemeClr val="tx1"/>
          </a:fontRef>
        </p:style>
      </p:cxnSp>
      <p:sp>
        <p:nvSpPr>
          <p:cNvPr id="24583" name="文本框 10"/>
          <p:cNvSpPr>
            <a:spLocks noChangeArrowheads="1"/>
          </p:cNvSpPr>
          <p:nvPr/>
        </p:nvSpPr>
        <p:spPr bwMode="auto">
          <a:xfrm>
            <a:off x="1419072" y="1232964"/>
            <a:ext cx="3928745" cy="6146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14:hiddenLine>
            </a:ext>
          </a:extLst>
        </p:spPr>
        <p:txBody>
          <a:bodyPr anchor="ctr" anchorCtr="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a:lnSpc>
                <a:spcPts val="2800"/>
              </a:lnSpc>
              <a:defRPr/>
            </a:pPr>
            <a:r>
              <a:rPr kumimoji="0" lang="zh-TW" altLang="en-US" sz="2300" b="1" i="0" u="none" strike="noStrike" kern="1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药理机制</a:t>
            </a:r>
            <a:r>
              <a:rPr lang="zh-CN" altLang="en-US" sz="2300" b="1" kern="100" dirty="0">
                <a:solidFill>
                  <a:srgbClr val="0070C0"/>
                </a:solidFill>
                <a:latin typeface="微软雅黑" panose="020B0503020204020204" pitchFamily="34" charset="-122"/>
                <a:cs typeface="Arial" panose="020B0604020202020204" pitchFamily="34" charset="0"/>
                <a:sym typeface="+mn-ea"/>
              </a:rPr>
              <a:t>创新</a:t>
            </a:r>
            <a:endParaRPr kumimoji="0" lang="zh-CN" altLang="en-US" sz="23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endParaRPr>
          </a:p>
        </p:txBody>
      </p:sp>
      <p:sp>
        <p:nvSpPr>
          <p:cNvPr id="42" name="文本框 10"/>
          <p:cNvSpPr>
            <a:spLocks noChangeArrowheads="1"/>
          </p:cNvSpPr>
          <p:nvPr/>
        </p:nvSpPr>
        <p:spPr bwMode="auto">
          <a:xfrm>
            <a:off x="6870065" y="1250393"/>
            <a:ext cx="4784090" cy="6146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14:hiddenLine>
            </a:ext>
          </a:extLst>
        </p:spPr>
        <p:txBody>
          <a:bodyPr anchor="ctr" anchorCtr="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a:lnSpc>
                <a:spcPts val="2800"/>
              </a:lnSpc>
              <a:defRPr/>
            </a:pPr>
            <a:r>
              <a:rPr lang="zh-CN" altLang="en-US" sz="2300" b="1" kern="100" dirty="0">
                <a:solidFill>
                  <a:srgbClr val="0070C0"/>
                </a:solidFill>
                <a:latin typeface="微软雅黑" panose="020B0503020204020204" pitchFamily="34" charset="-122"/>
                <a:cs typeface="Arial" panose="020B0604020202020204" pitchFamily="34" charset="0"/>
                <a:sym typeface="+mn-ea"/>
              </a:rPr>
              <a:t>国际高质量循证医学</a:t>
            </a:r>
            <a:endParaRPr kumimoji="0" lang="zh-CN" altLang="en-US" sz="2300" b="1" i="0" u="none" strike="noStrike" kern="1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矩形 1"/>
          <p:cNvSpPr/>
          <p:nvPr/>
        </p:nvSpPr>
        <p:spPr>
          <a:xfrm>
            <a:off x="6869133" y="5340224"/>
            <a:ext cx="4766945" cy="986479"/>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5000"/>
              </a:lnSpc>
              <a:spcBef>
                <a:spcPts val="600"/>
              </a:spcBef>
              <a:spcAft>
                <a:spcPts val="0"/>
              </a:spcAft>
              <a:buClr>
                <a:prstClr val="black"/>
              </a:buClr>
              <a:buSzTx/>
              <a:buFontTx/>
              <a:buNone/>
              <a:defRPr/>
            </a:pPr>
            <a:r>
              <a:rPr kumimoji="0" lang="zh-TW" altLang="en-US" sz="2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美国</a:t>
            </a:r>
            <a:r>
              <a:rPr kumimoji="0" lang="zh-CN" altLang="en-US" sz="2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哈佛医学院</a:t>
            </a:r>
            <a:r>
              <a:rPr kumimoji="0" lang="en-US" altLang="zh-TW" sz="2000" b="0" i="0" u="none" strike="noStrike" kern="1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5</a:t>
            </a:r>
            <a:r>
              <a:rPr kumimoji="0" lang="zh-TW" altLang="en-US" sz="2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发表综述</a:t>
            </a:r>
            <a:endParaRPr kumimoji="0" lang="zh-TW" altLang="en-US" sz="2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a:p>
            <a:pPr marL="0" marR="0" lvl="0" indent="0" algn="ctr" defTabSz="914400" rtl="0" eaLnBrk="1" fontAlgn="auto" latinLnBrk="0" hangingPunct="1">
              <a:lnSpc>
                <a:spcPct val="105000"/>
              </a:lnSpc>
              <a:spcBef>
                <a:spcPts val="600"/>
              </a:spcBef>
              <a:spcAft>
                <a:spcPts val="0"/>
              </a:spcAft>
              <a:buClr>
                <a:prstClr val="black"/>
              </a:buClr>
              <a:buSzTx/>
              <a:buFontTx/>
              <a:buNone/>
              <a:defRPr/>
            </a:pPr>
            <a:r>
              <a:rPr kumimoji="0" lang="zh-TW" altLang="en-US" sz="2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肯定本品创新机制，为</a:t>
            </a:r>
            <a:r>
              <a:rPr lang="en-US" altLang="zh-TW" sz="20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DFU</a:t>
            </a:r>
            <a:r>
              <a:rPr kumimoji="0" lang="zh-TW" altLang="en-US" sz="2000" b="1" i="0" u="none" strike="noStrike" kern="1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突破性疗法</a:t>
            </a:r>
            <a:endParaRPr kumimoji="0" lang="zh-TW" altLang="en-US" sz="2000" b="1" i="0" u="none" strike="noStrike" kern="100" cap="none" spc="0" normalizeH="0" baseline="300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0" name="投影片編號版面配置區 9"/>
          <p:cNvSpPr txBox="1"/>
          <p:nvPr/>
        </p:nvSpPr>
        <p:spPr>
          <a:xfrm>
            <a:off x="11792498" y="6546296"/>
            <a:ext cx="39950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59535C8-D4E6-4808-AC75-4FC803EFA159}" type="slidenum">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PMingLiU" panose="02020500000000000000" pitchFamily="18" charset="-120"/>
                <a:cs typeface="+mn-cs"/>
              </a:rPr>
            </a:fld>
            <a:endParaRPr kumimoji="1"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PMingLiU" panose="02020500000000000000" pitchFamily="18" charset="-120"/>
              <a:cs typeface="+mn-cs"/>
            </a:endParaRPr>
          </a:p>
        </p:txBody>
      </p:sp>
      <p:sp>
        <p:nvSpPr>
          <p:cNvPr id="9" name="矩形 8"/>
          <p:cNvSpPr/>
          <p:nvPr/>
        </p:nvSpPr>
        <p:spPr>
          <a:xfrm>
            <a:off x="0" y="0"/>
            <a:ext cx="2651125" cy="431800"/>
          </a:xfrm>
          <a:prstGeom prst="rect">
            <a:avLst/>
          </a:prstGeom>
          <a:solidFill>
            <a:srgbClr val="FFC000">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rPr>
              <a:t>创新性</a:t>
            </a:r>
            <a:endParaRPr kumimoji="0" lang="zh-CN" altLang="en-US" sz="1800" b="1" i="0" u="none" strike="noStrike" kern="0" cap="none" spc="0" normalizeH="0" baseline="0" noProof="1">
              <a:ln>
                <a:noFill/>
              </a:ln>
              <a:solidFill>
                <a:srgbClr val="ED7D31">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11" name="椭圆 3"/>
          <p:cNvSpPr/>
          <p:nvPr/>
        </p:nvSpPr>
        <p:spPr>
          <a:xfrm>
            <a:off x="155575" y="71438"/>
            <a:ext cx="287338" cy="288925"/>
          </a:xfrm>
          <a:prstGeom prst="ellipse">
            <a:avLst/>
          </a:prstGeom>
          <a:solidFill>
            <a:srgbClr val="FFC000">
              <a:lumMod val="20000"/>
              <a:lumOff val="80000"/>
            </a:srgbClr>
          </a:solidFill>
          <a:ln w="12700" cap="flat" cmpd="sng" algn="ctr">
            <a:solidFill>
              <a:srgbClr val="ED7D31">
                <a:lumMod val="75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rPr>
              <a:t>4</a:t>
            </a:r>
            <a:endParaRPr kumimoji="0" lang="en-US" altLang="zh-CN" sz="2000" b="1" i="0" u="none" strike="noStrike" kern="0" cap="none" spc="0" normalizeH="0" baseline="0" noProof="1">
              <a:ln>
                <a:noFill/>
              </a:ln>
              <a:solidFill>
                <a:srgbClr val="ED7D31">
                  <a:lumMod val="75000"/>
                </a:srgbClr>
              </a:solidFill>
              <a:effectLst/>
              <a:uLnTx/>
              <a:uFillTx/>
              <a:latin typeface="微软雅黑" panose="020B0503020204020204" pitchFamily="34" charset="-122"/>
              <a:ea typeface="等线" panose="02010600030101010101" pitchFamily="2" charset="-122"/>
              <a:cs typeface="+mn-cs"/>
            </a:endParaRPr>
          </a:p>
        </p:txBody>
      </p:sp>
      <p:sp>
        <p:nvSpPr>
          <p:cNvPr id="4" name="TextBox 3"/>
          <p:cNvSpPr txBox="1"/>
          <p:nvPr/>
        </p:nvSpPr>
        <p:spPr>
          <a:xfrm>
            <a:off x="6869133" y="1825156"/>
            <a:ext cx="4766945" cy="1705403"/>
          </a:xfrm>
          <a:prstGeom prst="rect">
            <a:avLst/>
          </a:prstGeom>
          <a:noFill/>
        </p:spPr>
        <p:txBody>
          <a:bodyPr wrap="square">
            <a:spAutoFit/>
          </a:bodyPr>
          <a:lstStyle/>
          <a:p>
            <a:pPr lvl="0" algn="just">
              <a:lnSpc>
                <a:spcPct val="150000"/>
              </a:lnSpc>
              <a:spcBef>
                <a:spcPts val="600"/>
              </a:spcBef>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一项纳入</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51</a:t>
            </a:r>
            <a:r>
              <a:rPr kumimoji="0" lang="zh-TW"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篇</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全球</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RCT</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的网络荟萃分析</a:t>
            </a:r>
            <a:r>
              <a:rPr kumimoji="0" lang="zh-TW"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zh-TW" dirty="0">
                <a:solidFill>
                  <a:prstClr val="black"/>
                </a:solidFill>
                <a:latin typeface="微软雅黑" panose="020B0503020204020204" pitchFamily="34" charset="-122"/>
                <a:ea typeface="微软雅黑" panose="020B0503020204020204" pitchFamily="34" charset="-122"/>
              </a:rPr>
              <a:t>本品</a:t>
            </a:r>
            <a:r>
              <a:rPr lang="zh-TW" altLang="en-US" dirty="0">
                <a:solidFill>
                  <a:prstClr val="black"/>
                </a:solidFill>
                <a:latin typeface="微软雅黑" panose="020B0503020204020204" pitchFamily="34" charset="-122"/>
                <a:ea typeface="微软雅黑" panose="020B0503020204020204" pitchFamily="34" charset="-122"/>
              </a:rPr>
              <a:t>为</a:t>
            </a:r>
            <a:r>
              <a:rPr lang="zh-CN" altLang="en-US" b="1" dirty="0">
                <a:solidFill>
                  <a:srgbClr val="0070C0"/>
                </a:solidFill>
                <a:latin typeface="微软雅黑" panose="020B0503020204020204" pitchFamily="34" charset="-122"/>
                <a:ea typeface="微软雅黑" panose="020B0503020204020204" pitchFamily="34" charset="-122"/>
              </a:rPr>
              <a:t>天然药物</a:t>
            </a:r>
            <a:r>
              <a:rPr lang="zh-TW" altLang="en-US" b="1" dirty="0">
                <a:solidFill>
                  <a:srgbClr val="0070C0"/>
                </a:solidFill>
                <a:latin typeface="微软雅黑" panose="020B0503020204020204" pitchFamily="34" charset="-122"/>
                <a:ea typeface="微软雅黑" panose="020B0503020204020204" pitchFamily="34" charset="-122"/>
              </a:rPr>
              <a:t>全球</a:t>
            </a:r>
            <a:r>
              <a:rPr lang="zh-CN" altLang="en-US" b="1" dirty="0">
                <a:solidFill>
                  <a:srgbClr val="0070C0"/>
                </a:solidFill>
                <a:latin typeface="微软雅黑" panose="020B0503020204020204" pitchFamily="34" charset="-122"/>
                <a:ea typeface="微软雅黑" panose="020B0503020204020204" pitchFamily="34" charset="-122"/>
              </a:rPr>
              <a:t>排名第</a:t>
            </a:r>
            <a:r>
              <a:rPr lang="en-US" altLang="zh-CN" b="1" dirty="0">
                <a:solidFill>
                  <a:srgbClr val="0070C0"/>
                </a:solidFill>
                <a:latin typeface="微软雅黑" panose="020B0503020204020204" pitchFamily="34" charset="-122"/>
                <a:ea typeface="微软雅黑" panose="020B0503020204020204" pitchFamily="34" charset="-122"/>
              </a:rPr>
              <a:t>1</a:t>
            </a:r>
            <a:r>
              <a:rPr lang="zh-TW" altLang="en-US" b="1" dirty="0">
                <a:solidFill>
                  <a:srgbClr val="0070C0"/>
                </a:solidFill>
                <a:latin typeface="微软雅黑" panose="020B0503020204020204" pitchFamily="34" charset="-122"/>
                <a:ea typeface="微软雅黑" panose="020B0503020204020204" pitchFamily="34" charset="-122"/>
              </a:rPr>
              <a:t>，</a:t>
            </a:r>
            <a:r>
              <a:rPr lang="zh-CN" altLang="zh-TW" dirty="0">
                <a:solidFill>
                  <a:prstClr val="black"/>
                </a:solidFill>
                <a:latin typeface="微软雅黑" panose="020B0503020204020204" pitchFamily="34" charset="-122"/>
                <a:ea typeface="微软雅黑" panose="020B0503020204020204" pitchFamily="34" charset="-122"/>
              </a:rPr>
              <a:t>在</a:t>
            </a:r>
            <a:r>
              <a:rPr lang="en-US" altLang="zh-CN" dirty="0">
                <a:solidFill>
                  <a:prstClr val="black"/>
                </a:solidFill>
                <a:latin typeface="微软雅黑" panose="020B0503020204020204" pitchFamily="34" charset="-122"/>
                <a:ea typeface="微软雅黑" panose="020B0503020204020204" pitchFamily="34" charset="-122"/>
              </a:rPr>
              <a:t>23</a:t>
            </a:r>
            <a:r>
              <a:rPr lang="zh-CN" altLang="en-US" dirty="0">
                <a:solidFill>
                  <a:prstClr val="black"/>
                </a:solidFill>
                <a:latin typeface="微软雅黑" panose="020B0503020204020204" pitchFamily="34" charset="-122"/>
                <a:ea typeface="微软雅黑" panose="020B0503020204020204" pitchFamily="34" charset="-122"/>
              </a:rPr>
              <a:t>种</a:t>
            </a:r>
            <a:r>
              <a:rPr lang="en-US" altLang="zh-CN" dirty="0">
                <a:solidFill>
                  <a:prstClr val="black"/>
                </a:solidFill>
                <a:latin typeface="微软雅黑" panose="020B0503020204020204" pitchFamily="34" charset="-122"/>
                <a:ea typeface="微软雅黑" panose="020B0503020204020204" pitchFamily="34" charset="-122"/>
              </a:rPr>
              <a:t>DFU</a:t>
            </a:r>
            <a:r>
              <a:rPr lang="zh-CN" altLang="en-US" dirty="0">
                <a:solidFill>
                  <a:prstClr val="black"/>
                </a:solidFill>
                <a:latin typeface="微软雅黑" panose="020B0503020204020204" pitchFamily="34" charset="-122"/>
                <a:ea typeface="微软雅黑" panose="020B0503020204020204" pitchFamily="34" charset="-122"/>
              </a:rPr>
              <a:t>治疗</a:t>
            </a:r>
            <a:r>
              <a:rPr lang="zh-TW" altLang="en-US" dirty="0">
                <a:solidFill>
                  <a:prstClr val="black"/>
                </a:solidFill>
                <a:latin typeface="微软雅黑" panose="020B0503020204020204" pitchFamily="34" charset="-122"/>
                <a:ea typeface="微软雅黑" panose="020B0503020204020204" pitchFamily="34" charset="-122"/>
              </a:rPr>
              <a:t>手段中，</a:t>
            </a:r>
            <a:r>
              <a:rPr kumimoji="0" lang="zh-CN" altLang="en-US"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全球排名</a:t>
            </a:r>
            <a:r>
              <a:rPr kumimoji="0" lang="zh-TW" altLang="en-US"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第</a:t>
            </a:r>
            <a:r>
              <a:rPr kumimoji="0" lang="en-US" altLang="zh-TW"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5</a:t>
            </a:r>
            <a:r>
              <a:rPr lang="zh-TW" altLang="en-US" dirty="0">
                <a:solidFill>
                  <a:prstClr val="black"/>
                </a:solidFill>
                <a:latin typeface="微软雅黑" panose="020B0503020204020204" pitchFamily="34" charset="-122"/>
                <a:ea typeface="微软雅黑" panose="020B0503020204020204" pitchFamily="34" charset="-122"/>
              </a:rPr>
              <a:t> ，疗效优于</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生长因子、</a:t>
            </a:r>
            <a:r>
              <a:rPr lang="zh-TW" altLang="en-US" dirty="0">
                <a:solidFill>
                  <a:prstClr val="black"/>
                </a:solidFill>
                <a:latin typeface="微软雅黑" panose="020B0503020204020204" pitchFamily="34" charset="-122"/>
                <a:ea typeface="微软雅黑" panose="020B0503020204020204" pitchFamily="34" charset="-122"/>
              </a:rPr>
              <a:t>人工真</a:t>
            </a:r>
            <a:r>
              <a:rPr lang="zh-CN" altLang="en-US" dirty="0">
                <a:solidFill>
                  <a:prstClr val="black"/>
                </a:solidFill>
                <a:latin typeface="微软雅黑" panose="020B0503020204020204" pitchFamily="34" charset="-122"/>
                <a:ea typeface="微软雅黑" panose="020B0503020204020204" pitchFamily="34" charset="-122"/>
              </a:rPr>
              <a:t>皮、多</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种先进敷料</a:t>
            </a:r>
            <a:r>
              <a:rPr kumimoji="0" lang="zh-TW"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及</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外用制剂</a:t>
            </a:r>
            <a:r>
              <a:rPr kumimoji="0" lang="zh-TW"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等</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产品</a:t>
            </a:r>
            <a:r>
              <a:rPr kumimoji="0" lang="en-US" altLang="zh-CN"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endPar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文字方塊 15"/>
          <p:cNvSpPr txBox="1"/>
          <p:nvPr/>
        </p:nvSpPr>
        <p:spPr>
          <a:xfrm>
            <a:off x="135170" y="6533560"/>
            <a:ext cx="3951798" cy="365116"/>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1</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da-DK"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Lin CW, Chen CC, Huang WY, et al. JID Innov. 2022;2:100138.</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2</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Huang YY, Lin CW, Cheng NC, et al. JAMA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Netw</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Open. 2021;4(9):e2122607.</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文字方塊 16"/>
          <p:cNvSpPr txBox="1"/>
          <p:nvPr/>
        </p:nvSpPr>
        <p:spPr>
          <a:xfrm>
            <a:off x="4229385" y="6533560"/>
            <a:ext cx="3523135" cy="365116"/>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3</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Leu WJ, Chen JC, Guh JH. Front Pharmacol. 2019;10:573.</a:t>
            </a:r>
            <a:b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4</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Li TB, Wei D, Wang J, et al. Curr Issues Mol Biol. 2025;47(7):485.</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8" name="文字方塊 17"/>
          <p:cNvSpPr txBox="1"/>
          <p:nvPr/>
        </p:nvSpPr>
        <p:spPr>
          <a:xfrm>
            <a:off x="7697479" y="6533560"/>
            <a:ext cx="4245379" cy="365116"/>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5</a:t>
            </a:r>
            <a:r>
              <a:rPr kumimoji="0" lang="zh-TW"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Freedman BR, Hwang C, Talbot S, et al. Sci Adv. 2023;9(20):eade7007.</a:t>
            </a:r>
            <a:br>
              <a:rPr kumimoji="0" lang="fr-FR"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en-US" altLang="zh-CN" sz="800" b="0" i="0" u="none" strike="noStrike" kern="1200" cap="none" spc="0" normalizeH="0" baseline="3000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6</a:t>
            </a: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Chen L, Chen JC, Lin T, et al. BMJ Open Diab Res Care. 2026;14:e000626.</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4" name="文本框 139"/>
          <p:cNvSpPr txBox="1"/>
          <p:nvPr/>
        </p:nvSpPr>
        <p:spPr>
          <a:xfrm>
            <a:off x="135170" y="1693524"/>
            <a:ext cx="6448838" cy="1906905"/>
          </a:xfrm>
          <a:prstGeom prst="rect">
            <a:avLst/>
          </a:prstGeom>
          <a:noFill/>
        </p:spPr>
        <p:txBody>
          <a:bodyPr wrap="square">
            <a:spAutoFit/>
          </a:bodyPr>
          <a:lstStyle/>
          <a:p>
            <a:pPr algn="ctr" eaLnBrk="1" fontAlgn="auto" hangingPunct="1">
              <a:lnSpc>
                <a:spcPct val="120000"/>
              </a:lnSpc>
              <a:spcBef>
                <a:spcPts val="0"/>
              </a:spcBef>
              <a:spcAft>
                <a:spcPts val="600"/>
              </a:spcAft>
              <a:defRPr/>
            </a:pP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全球唯一靶向</a:t>
            </a:r>
            <a:r>
              <a:rPr lang="en-US" altLang="zh-CN" sz="1500" b="1" kern="100" dirty="0">
                <a:latin typeface="微软雅黑" panose="020B0503020204020204" pitchFamily="34" charset="-122"/>
                <a:ea typeface="微软雅黑" panose="020B0503020204020204" pitchFamily="34" charset="-122"/>
                <a:cs typeface="Arial" panose="020B0604020202020204" pitchFamily="34" charset="0"/>
                <a:sym typeface="+mn-ea"/>
              </a:rPr>
              <a:t>M1/M2</a:t>
            </a: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巨噬细胞表型的创新药</a:t>
            </a:r>
            <a:endPar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177800" indent="-177800" algn="just" eaLnBrk="1" fontAlgn="auto" hangingPunct="1">
              <a:lnSpc>
                <a:spcPct val="150000"/>
              </a:lnSpc>
              <a:spcBef>
                <a:spcPts val="0"/>
              </a:spcBef>
              <a:spcAft>
                <a:spcPts val="600"/>
              </a:spcAft>
              <a:buFont typeface="Arial" panose="020B0604020202020204" pitchFamily="34" charset="0"/>
              <a:buChar char="•"/>
              <a:defRPr/>
            </a:pP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巨噬细胞稳态失衡</a:t>
            </a:r>
            <a:r>
              <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是</a:t>
            </a:r>
            <a:r>
              <a:rPr lang="en-US" altLang="zh-CN" sz="1500" b="1" kern="100" dirty="0">
                <a:latin typeface="微软雅黑" panose="020B0503020204020204" pitchFamily="34" charset="-122"/>
                <a:ea typeface="微软雅黑" panose="020B0503020204020204" pitchFamily="34" charset="-122"/>
                <a:cs typeface="Arial" panose="020B0604020202020204" pitchFamily="34" charset="0"/>
                <a:sym typeface="+mn-ea"/>
              </a:rPr>
              <a:t>DFU</a:t>
            </a: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慢性难愈的重要病因</a:t>
            </a:r>
            <a:r>
              <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，使溃疡创面表达过度持续炎症，无法促进肉芽组织生长与上皮化，最终导致恶化，甚至截肢</a:t>
            </a:r>
            <a:endParaRPr lang="en-US" altLang="zh-CN" sz="1500" kern="1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177800" indent="-177800" algn="just" eaLnBrk="1" fontAlgn="auto" hangingPunct="1">
              <a:lnSpc>
                <a:spcPct val="150000"/>
              </a:lnSpc>
              <a:spcBef>
                <a:spcPts val="0"/>
              </a:spcBef>
              <a:spcAft>
                <a:spcPts val="600"/>
              </a:spcAft>
              <a:buFont typeface="Arial" panose="020B0604020202020204" pitchFamily="34" charset="0"/>
              <a:buChar char="•"/>
              <a:defRPr/>
            </a:pPr>
            <a:r>
              <a:rPr lang="zh-CN"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全球唯一</a:t>
            </a:r>
            <a:r>
              <a:rPr lang="zh-CN" altLang="en-US" sz="1500" b="1" kern="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ea"/>
              </a:rPr>
              <a:t>靶向</a:t>
            </a:r>
            <a:r>
              <a:rPr lang="en-US" altLang="zh-CN" sz="1500" b="1" kern="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ea"/>
              </a:rPr>
              <a:t>M1/M2</a:t>
            </a:r>
            <a:r>
              <a:rPr lang="zh-CN" altLang="en-US" sz="1500" b="1" kern="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sym typeface="+mn-ea"/>
              </a:rPr>
              <a:t>巨噬细胞表型创新药</a:t>
            </a:r>
            <a:r>
              <a:rPr lang="en-US" altLang="zh-CN" sz="1500" kern="100" baseline="30000" dirty="0">
                <a:latin typeface="微软雅黑" panose="020B0503020204020204" pitchFamily="34" charset="-122"/>
                <a:ea typeface="微软雅黑" panose="020B0503020204020204" pitchFamily="34" charset="-122"/>
                <a:cs typeface="Arial" panose="020B0604020202020204" pitchFamily="34" charset="0"/>
                <a:sym typeface="+mn-ea"/>
              </a:rPr>
              <a:t>1,2</a:t>
            </a:r>
            <a:r>
              <a:rPr lang="zh-CN"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500" b="1" kern="100" dirty="0">
                <a:latin typeface="微软雅黑" panose="020B0503020204020204" pitchFamily="34" charset="-122"/>
                <a:ea typeface="微软雅黑" panose="020B0503020204020204" pitchFamily="34" charset="-122"/>
                <a:cs typeface="Arial" panose="020B0604020202020204" pitchFamily="34" charset="0"/>
                <a:sym typeface="+mn-ea"/>
              </a:rPr>
              <a:t>从病因层改善</a:t>
            </a:r>
            <a:r>
              <a:rPr lang="zh-CN"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慢性炎症，促进溃疡愈合；</a:t>
            </a:r>
            <a:r>
              <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人体网络药理学证实</a:t>
            </a:r>
            <a:r>
              <a:rPr lang="en-US" altLang="zh-TW" sz="1500" kern="100" baseline="30000" dirty="0">
                <a:latin typeface="微软雅黑" panose="020B0503020204020204" pitchFamily="34" charset="-122"/>
                <a:ea typeface="微软雅黑" panose="020B0503020204020204" pitchFamily="34" charset="-122"/>
                <a:cs typeface="Arial" panose="020B0604020202020204" pitchFamily="34" charset="0"/>
                <a:sym typeface="+mn-ea"/>
              </a:rPr>
              <a:t>3</a:t>
            </a:r>
            <a:r>
              <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zh-TW" sz="1500" kern="100" dirty="0">
                <a:latin typeface="微软雅黑" panose="020B0503020204020204" pitchFamily="34" charset="-122"/>
                <a:ea typeface="微软雅黑" panose="020B0503020204020204" pitchFamily="34" charset="-122"/>
                <a:cs typeface="Arial" panose="020B0604020202020204" pitchFamily="34" charset="0"/>
                <a:sym typeface="+mn-ea"/>
              </a:rPr>
              <a:t>能够</a:t>
            </a:r>
            <a:r>
              <a:rPr lang="zh-TW" altLang="en-US" sz="1500" kern="100" dirty="0">
                <a:latin typeface="微软雅黑" panose="020B0503020204020204" pitchFamily="34" charset="-122"/>
                <a:ea typeface="微软雅黑" panose="020B0503020204020204" pitchFamily="34" charset="-122"/>
                <a:cs typeface="Arial" panose="020B0604020202020204" pitchFamily="34" charset="0"/>
                <a:sym typeface="+mn-ea"/>
              </a:rPr>
              <a:t>抗炎、促进爬皮、加速愈合</a:t>
            </a:r>
            <a:endParaRPr lang="zh-CN" altLang="en-US" sz="1500" kern="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5" name="圖片 14"/>
          <p:cNvPicPr>
            <a:picLocks noChangeAspect="1"/>
          </p:cNvPicPr>
          <p:nvPr/>
        </p:nvPicPr>
        <p:blipFill>
          <a:blip r:embed="rId1"/>
          <a:stretch>
            <a:fillRect/>
          </a:stretch>
        </p:blipFill>
        <p:spPr>
          <a:xfrm>
            <a:off x="442913" y="4453713"/>
            <a:ext cx="5744683" cy="1872990"/>
          </a:xfrm>
          <a:prstGeom prst="rect">
            <a:avLst/>
          </a:prstGeom>
          <a:ln>
            <a:solidFill>
              <a:schemeClr val="tx1"/>
            </a:solidFill>
          </a:ln>
        </p:spPr>
      </p:pic>
      <p:sp>
        <p:nvSpPr>
          <p:cNvPr id="27" name="文本框 139"/>
          <p:cNvSpPr txBox="1"/>
          <p:nvPr/>
        </p:nvSpPr>
        <p:spPr>
          <a:xfrm>
            <a:off x="135170" y="3507646"/>
            <a:ext cx="6627272" cy="820994"/>
          </a:xfrm>
          <a:prstGeom prst="rect">
            <a:avLst/>
          </a:prstGeom>
          <a:noFill/>
        </p:spPr>
        <p:txBody>
          <a:bodyPr wrap="square">
            <a:spAutoFit/>
          </a:bodyPr>
          <a:lstStyle/>
          <a:p>
            <a:pPr marL="92075" indent="-92075" algn="just" eaLnBrk="1" fontAlgn="auto" hangingPunct="1">
              <a:lnSpc>
                <a:spcPct val="150000"/>
              </a:lnSpc>
              <a:spcBef>
                <a:spcPts val="0"/>
              </a:spcBef>
              <a:spcAft>
                <a:spcPts val="600"/>
              </a:spcAft>
              <a:buFont typeface="Arial" panose="020B0604020202020204" pitchFamily="34" charset="0"/>
              <a:buChar char="•"/>
              <a:defRPr/>
            </a:pPr>
            <a:r>
              <a:rPr lang="zh-TW"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抑制</a:t>
            </a:r>
            <a:r>
              <a:rPr lang="en-US" altLang="zh-CN"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M1</a:t>
            </a:r>
            <a:r>
              <a:rPr lang="zh-CN"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型巨噬细胞</a:t>
            </a:r>
            <a:r>
              <a:rPr lang="zh-CN" altLang="en-US" sz="1500" kern="1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mn-ea"/>
              </a:rPr>
              <a:t>促炎</a:t>
            </a:r>
            <a:r>
              <a:rPr lang="zh-CN" altLang="en-US" sz="1500" kern="1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作用，</a:t>
            </a:r>
            <a:r>
              <a:rPr lang="zh-TW" altLang="en-US" sz="15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抑制</a:t>
            </a:r>
            <a:r>
              <a:rPr lang="zh-CN"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持续性炎症</a:t>
            </a:r>
            <a:r>
              <a:rPr lang="zh-TW"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反应</a:t>
            </a:r>
            <a:endParaRPr lang="en-US" altLang="zh-CN" sz="15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92075" indent="-92075" algn="just" eaLnBrk="1" fontAlgn="auto" hangingPunct="1">
              <a:lnSpc>
                <a:spcPct val="150000"/>
              </a:lnSpc>
              <a:spcBef>
                <a:spcPts val="0"/>
              </a:spcBef>
              <a:spcAft>
                <a:spcPts val="600"/>
              </a:spcAft>
              <a:buFont typeface="Arial" panose="020B0604020202020204" pitchFamily="34" charset="0"/>
              <a:buChar char="•"/>
              <a:defRPr/>
            </a:pPr>
            <a:r>
              <a:rPr lang="zh-TW" altLang="en-US" sz="15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5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活化</a:t>
            </a:r>
            <a:r>
              <a:rPr lang="en-US" altLang="zh-CN"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M2</a:t>
            </a:r>
            <a:r>
              <a:rPr lang="zh-CN"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型巨噬细胞</a:t>
            </a:r>
            <a:r>
              <a:rPr lang="zh-CN" altLang="en-US" sz="1500" kern="1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，发挥抗炎、促进胞外基质沉积作用，</a:t>
            </a:r>
            <a:r>
              <a:rPr lang="zh-CN" altLang="en-US" sz="15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重塑创面微环境</a:t>
            </a:r>
            <a:r>
              <a:rPr lang="en-US" altLang="zh-CN" sz="1500" kern="100" baseline="300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1</a:t>
            </a:r>
            <a:endParaRPr lang="en-US" altLang="zh-CN" sz="1500" kern="100" baseline="300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8" name="TextBox 3"/>
          <p:cNvSpPr txBox="1"/>
          <p:nvPr/>
        </p:nvSpPr>
        <p:spPr>
          <a:xfrm>
            <a:off x="6762442" y="4216494"/>
            <a:ext cx="4980328" cy="1054135"/>
          </a:xfrm>
          <a:prstGeom prst="rect">
            <a:avLst/>
          </a:prstGeom>
          <a:noFill/>
        </p:spPr>
        <p:txBody>
          <a:bodyPr wrap="square">
            <a:spAutoFit/>
          </a:bodyPr>
          <a:lstStyle/>
          <a:p>
            <a:pPr lvl="0" algn="ctr">
              <a:lnSpc>
                <a:spcPct val="150000"/>
              </a:lnSpc>
              <a:spcBef>
                <a:spcPts val="300"/>
              </a:spcBef>
              <a:defRPr/>
            </a:pPr>
            <a:r>
              <a:rPr lang="zh-CN" altLang="en-US" sz="2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获选美国糖尿病学会</a:t>
            </a:r>
            <a:r>
              <a:rPr lang="en-US" altLang="zh-CN" sz="2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2026</a:t>
            </a:r>
            <a:r>
              <a:rPr lang="zh-CN" altLang="en-US" sz="2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年</a:t>
            </a:r>
            <a:endParaRPr lang="en-US" altLang="zh-CN" sz="2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algn="ctr">
              <a:lnSpc>
                <a:spcPct val="150000"/>
              </a:lnSpc>
              <a:spcBef>
                <a:spcPts val="300"/>
              </a:spcBef>
              <a:defRPr/>
            </a:pPr>
            <a:r>
              <a:rPr lang="zh-CN" altLang="en-US" sz="20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全球创新顶尖</a:t>
            </a:r>
            <a:r>
              <a:rPr lang="en-US" altLang="zh-CN" sz="20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sz="20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强</a:t>
            </a:r>
            <a:endParaRPr lang="zh-CN" altLang="en-US" sz="20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文本框 10"/>
          <p:cNvSpPr>
            <a:spLocks noChangeArrowheads="1"/>
          </p:cNvSpPr>
          <p:nvPr/>
        </p:nvSpPr>
        <p:spPr bwMode="auto">
          <a:xfrm>
            <a:off x="6629270" y="3850181"/>
            <a:ext cx="5246675" cy="6146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14:hiddenLine>
            </a:ext>
          </a:extLst>
        </p:spPr>
        <p:txBody>
          <a:bodyPr anchor="ctr" anchorCtr="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a:lnSpc>
                <a:spcPts val="2800"/>
              </a:lnSpc>
              <a:defRPr/>
            </a:pPr>
            <a:endParaRPr kumimoji="0" lang="zh-CN" altLang="en-US" sz="2300" b="1" i="0" u="none" strike="noStrike" kern="1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7" name="矩形 6"/>
          <p:cNvSpPr/>
          <p:nvPr/>
        </p:nvSpPr>
        <p:spPr>
          <a:xfrm>
            <a:off x="6870065" y="3652520"/>
            <a:ext cx="4766310" cy="450215"/>
          </a:xfrm>
          <a:prstGeom prst="rect">
            <a:avLst/>
          </a:prstGeom>
        </p:spPr>
        <p:txBody>
          <a:bodyPr wrap="square">
            <a:spAutoFit/>
          </a:bodyPr>
          <a:lstStyle/>
          <a:p>
            <a:pPr lvl="0" algn="ctr">
              <a:lnSpc>
                <a:spcPts val="2800"/>
              </a:lnSpc>
              <a:defRPr/>
            </a:pPr>
            <a:r>
              <a:rPr lang="zh-CN" altLang="en-US" sz="23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国际</a:t>
            </a:r>
            <a:r>
              <a:rPr lang="zh-TW" altLang="en-US" sz="23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医学界肯定 </a:t>
            </a:r>
            <a:endParaRPr lang="zh-CN" altLang="en-US" sz="2300" b="1" kern="100"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11.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12.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13.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TABLE_ENDDRAG_ORIGIN_RECT" val="450*374"/>
  <p:tag name="TABLE_ENDDRAG_RECT" val="11*122*450*374"/>
</p:tagLst>
</file>

<file path=ppt/tags/tag16.xml><?xml version="1.0" encoding="utf-8"?>
<p:tagLst xmlns:p="http://schemas.openxmlformats.org/presentationml/2006/main">
  <p:tag name="TABLE_ENDDRAG_ORIGIN_RECT" val="529*378"/>
  <p:tag name="TABLE_ENDDRAG_RECT" val="19*111*529*378"/>
</p:tagLst>
</file>

<file path=ppt/tags/tag17.xml><?xml version="1.0" encoding="utf-8"?>
<p:tagLst xmlns:p="http://schemas.openxmlformats.org/presentationml/2006/main">
  <p:tag name="PA_FULI" val="口袋动画_www.papocket.com"/>
  <p:tag name="PA" val="v5.0.0"/>
  <p:tag name="POCKET_APPLY_TIME" val="2020年2月24日"/>
  <p:tag name="POCKET_APPLY_TYPE" val="Slide"/>
</p:tagLst>
</file>

<file path=ppt/tags/tag18.xml><?xml version="1.0" encoding="utf-8"?>
<p:tagLst xmlns:p="http://schemas.openxmlformats.org/presentationml/2006/main">
  <p:tag name="TABLE_ENDDRAG_ORIGIN_RECT" val="412*214"/>
  <p:tag name="TABLE_ENDDRAG_RECT" val="17*150*412*214"/>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DIAGRAM_VIRTUALLY_FRAME" val="{&quot;height&quot;:434.54614173228344,&quot;left&quot;:0.45,&quot;top&quot;:77.55,&quot;width&quot;:939.95}"/>
</p:tagLst>
</file>

<file path=ppt/tags/tag21.xml><?xml version="1.0" encoding="utf-8"?>
<p:tagLst xmlns:p="http://schemas.openxmlformats.org/presentationml/2006/main">
  <p:tag name="KSO_WM_DIAGRAM_VIRTUALLY_FRAME" val="{&quot;height&quot;:434.54614173228344,&quot;left&quot;:0.45,&quot;top&quot;:77.55,&quot;width&quot;:939.95}"/>
</p:tagLst>
</file>

<file path=ppt/tags/tag22.xml><?xml version="1.0" encoding="utf-8"?>
<p:tagLst xmlns:p="http://schemas.openxmlformats.org/presentationml/2006/main">
  <p:tag name="KSO_WM_DIAGRAM_VIRTUALLY_FRAME" val="{&quot;height&quot;:434.54614173228344,&quot;left&quot;:0.45,&quot;top&quot;:77.55,&quot;width&quot;:939.95}"/>
</p:tagLst>
</file>

<file path=ppt/tags/tag23.xml><?xml version="1.0" encoding="utf-8"?>
<p:tagLst xmlns:p="http://schemas.openxmlformats.org/presentationml/2006/main">
  <p:tag name="KSO_WM_DIAGRAM_VIRTUALLY_FRAME" val="{&quot;height&quot;:434.54614173228344,&quot;left&quot;:0.45,&quot;top&quot;:77.55,&quot;width&quot;:939.95}"/>
</p:tagLst>
</file>

<file path=ppt/tags/tag24.xml><?xml version="1.0" encoding="utf-8"?>
<p:tagLst xmlns:p="http://schemas.openxmlformats.org/presentationml/2006/main">
  <p:tag name="KSO_WM_DIAGRAM_VIRTUALLY_FRAME" val="{&quot;height&quot;:434.54614173228344,&quot;left&quot;:0.45,&quot;top&quot;:77.55,&quot;width&quot;:939.95}"/>
</p:tagLst>
</file>

<file path=ppt/tags/tag25.xml><?xml version="1.0" encoding="utf-8"?>
<p:tagLst xmlns:p="http://schemas.openxmlformats.org/presentationml/2006/main">
  <p:tag name="KSO_WM_DIAGRAM_VIRTUALLY_FRAME" val="{&quot;height&quot;:434.54614173228344,&quot;left&quot;:0.45,&quot;top&quot;:77.55,&quot;width&quot;:939.95}"/>
</p:tagLst>
</file>

<file path=ppt/tags/tag26.xml><?xml version="1.0" encoding="utf-8"?>
<p:tagLst xmlns:p="http://schemas.openxmlformats.org/presentationml/2006/main">
  <p:tag name="KSO_WM_DIAGRAM_VIRTUALLY_FRAME" val="{&quot;height&quot;:434.54614173228344,&quot;left&quot;:0.45,&quot;top&quot;:77.55,&quot;width&quot;:939.95}"/>
</p:tagLst>
</file>

<file path=ppt/tags/tag27.xml><?xml version="1.0" encoding="utf-8"?>
<p:tagLst xmlns:p="http://schemas.openxmlformats.org/presentationml/2006/main">
  <p:tag name="KSO_WM_DIAGRAM_VIRTUALLY_FRAME" val="{&quot;height&quot;:434.54614173228344,&quot;left&quot;:0.45,&quot;top&quot;:77.55,&quot;width&quot;:939.95}"/>
</p:tagLst>
</file>

<file path=ppt/tags/tag3.xml><?xml version="1.0" encoding="utf-8"?>
<p:tagLst xmlns:p="http://schemas.openxmlformats.org/presentationml/2006/main">
  <p:tag name="PA_FULI" val="口袋动画_www.papocket.com"/>
  <p:tag name="PA" val="v5.0.0"/>
  <p:tag name="POCKET_APPLY_TIME" val="2020年2月24日"/>
  <p:tag name="POCKET_APPLY_TYPE" val="Slide"/>
</p:tagLst>
</file>

<file path=ppt/tags/tag31.xml><?xml version="1.0" encoding="utf-8"?>
<p:tagLst xmlns:p="http://schemas.openxmlformats.org/presentationml/2006/main">
  <p:tag name="THINKCELLUNDODONOTDELETE" val="0"/>
  <p:tag name="COMMONDATA" val="eyJoZGlkIjoiNDM4MDk4M2FhMDRmMmQyMDdjYzQ2N2EwNGM3YmI3NWYifQ=="/>
</p:tagLst>
</file>

<file path=ppt/tags/tag4.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5.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6.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7.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8.xml><?xml version="1.0" encoding="utf-8"?>
<p:tagLst xmlns:p="http://schemas.openxmlformats.org/presentationml/2006/main">
  <p:tag name="KSO_WM_DIAGRAM_VIRTUALLY_FRAME" val="{&quot;height&quot;:432.9636220472441,&quot;left&quot;:59.08496062992126,&quot;top&quot;:79.31535433070866,&quot;width&quot;:842.5896850393701}"/>
</p:tagLst>
</file>

<file path=ppt/tags/tag9.xml><?xml version="1.0" encoding="utf-8"?>
<p:tagLst xmlns:p="http://schemas.openxmlformats.org/presentationml/2006/main">
  <p:tag name="KSO_WM_DIAGRAM_VIRTUALLY_FRAME" val="{&quot;height&quot;:432.9636220472441,&quot;left&quot;:59.08496062992126,&quot;top&quot;:79.31535433070866,&quot;width&quot;:842.5896850393701}"/>
</p:tagLst>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0.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34C523D6A014C89DF41FD54C49295" ma:contentTypeVersion="14" ma:contentTypeDescription="Create a new document." ma:contentTypeScope="" ma:versionID="1283f284cc391281f76aa6f556c85d21">
  <xsd:schema xmlns:xsd="http://www.w3.org/2001/XMLSchema" xmlns:xs="http://www.w3.org/2001/XMLSchema" xmlns:p="http://schemas.microsoft.com/office/2006/metadata/properties" xmlns:ns2="60fd9ca5-230c-4a4d-af5b-c4fd4cf51c2f" xmlns:ns3="1750b7b0-c8fb-4f21-8c6e-17231c9ef585" targetNamespace="http://schemas.microsoft.com/office/2006/metadata/properties" ma:root="true" ma:fieldsID="24f73cce43567652f70fec0025f95055" ns2:_="" ns3:_="">
    <xsd:import namespace="60fd9ca5-230c-4a4d-af5b-c4fd4cf51c2f"/>
    <xsd:import namespace="1750b7b0-c8fb-4f21-8c6e-17231c9ef5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d9ca5-230c-4a4d-af5b-c4fd4cf51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b84754-db28-4f18-af47-9dd270c3bf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50b7b0-c8fb-4f21-8c6e-17231c9ef5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a2d91a-66b7-478d-9a1e-6777b6d330d9}" ma:internalName="TaxCatchAll" ma:showField="CatchAllData" ma:web="1750b7b0-c8fb-4f21-8c6e-17231c9ef5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fd9ca5-230c-4a4d-af5b-c4fd4cf51c2f">
      <Terms xmlns="http://schemas.microsoft.com/office/infopath/2007/PartnerControls"/>
    </lcf76f155ced4ddcb4097134ff3c332f>
    <TaxCatchAll xmlns="1750b7b0-c8fb-4f21-8c6e-17231c9ef5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28.xml><?xml version="1.0" encoding="utf-8"?>
<ds:datastoreItem xmlns:ds="http://schemas.openxmlformats.org/officeDocument/2006/customXml" ds:itemID="{4441438E-E28F-412C-BE8D-5AF1BD794B43}">
  <ds:schemaRefs/>
</ds:datastoreItem>
</file>

<file path=customXml/itemProps29.xml><?xml version="1.0" encoding="utf-8"?>
<ds:datastoreItem xmlns:ds="http://schemas.openxmlformats.org/officeDocument/2006/customXml" ds:itemID="{7D4214EA-22DE-4147-9FD3-0748C9196580}">
  <ds:schemaRefs/>
</ds:datastoreItem>
</file>

<file path=customXml/itemProps30.xml><?xml version="1.0" encoding="utf-8"?>
<ds:datastoreItem xmlns:ds="http://schemas.openxmlformats.org/officeDocument/2006/customXml" ds:itemID="{1E073A1A-01B7-40F4-9019-D4184559AF79}">
  <ds:schemaRefs/>
</ds:datastoreItem>
</file>

<file path=docProps/app.xml><?xml version="1.0" encoding="utf-8"?>
<Properties xmlns="http://schemas.openxmlformats.org/officeDocument/2006/extended-properties" xmlns:vt="http://schemas.openxmlformats.org/officeDocument/2006/docPropsVTypes">
  <TotalTime>0</TotalTime>
  <Words>6472</Words>
  <Application>润文档 演示</Application>
  <PresentationFormat>寬螢幕</PresentationFormat>
  <Paragraphs>696</Paragraphs>
  <Slides>11</Slides>
  <Notes>11</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4</vt:i4>
      </vt:variant>
      <vt:variant>
        <vt:lpstr>幻灯片标题</vt:lpstr>
      </vt:variant>
      <vt:variant>
        <vt:i4>11</vt:i4>
      </vt:variant>
    </vt:vector>
  </HeadingPairs>
  <TitlesOfParts>
    <vt:vector size="36" baseType="lpstr">
      <vt:lpstr>Arial</vt:lpstr>
      <vt:lpstr>宋体</vt:lpstr>
      <vt:lpstr>Wingdings</vt:lpstr>
      <vt:lpstr>Calibri</vt:lpstr>
      <vt:lpstr>PMingLiU</vt:lpstr>
      <vt:lpstr>微软雅黑</vt:lpstr>
      <vt:lpstr>Verdana</vt:lpstr>
      <vt:lpstr>Microsoft JhengHei</vt:lpstr>
      <vt:lpstr>Aptos</vt:lpstr>
      <vt:lpstr>华文楷体</vt:lpstr>
      <vt:lpstr>等线</vt:lpstr>
      <vt:lpstr>PMingLiU-ExtB</vt:lpstr>
      <vt:lpstr>OPPOSans R</vt:lpstr>
      <vt:lpstr>Times New Roman</vt:lpstr>
      <vt:lpstr>Arial Unicode MS</vt:lpstr>
      <vt:lpstr>Arial Unicode MS</vt:lpstr>
      <vt:lpstr>PMingLiU</vt:lpstr>
      <vt:lpstr>Segoe Print</vt:lpstr>
      <vt:lpstr>Calibri Light</vt:lpstr>
      <vt:lpstr>Segoe UI</vt:lpstr>
      <vt:lpstr>2_Office 佈景主題</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Michelle</dc:creator>
  <cp:lastModifiedBy>98681</cp:lastModifiedBy>
  <cp:revision>1354</cp:revision>
  <cp:lastPrinted>2026-06-09T11:08:00Z</cp:lastPrinted>
  <dcterms:created xsi:type="dcterms:W3CDTF">2024-02-24T13:23:00Z</dcterms:created>
  <dcterms:modified xsi:type="dcterms:W3CDTF">2026-06-09T14:42:54Z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0x01010090C34C523D6A014C89DF41FD54C49295</vt:lpwstr>
  </property>
  <property fmtid="{D5CDD505-2E9C-101B-9397-08002B2CF9AE}" pid="3" name="MediaServiceImageTags">
    <vt:lpwstr/>
  </property>
  <property fmtid="{D5CDD505-2E9C-101B-9397-08002B2CF9AE}" pid="4" name="KSOProductBuildVer">
    <vt:lpwstr>2052-12.8.2.21215</vt:lpwstr>
  </property>
  <property fmtid="{D5CDD505-2E9C-101B-9397-08002B2CF9AE}" pid="5" name="ICV">
    <vt:lpwstr>ADD3F81B2C1845AD88F1679C365E1E2C_13</vt:lpwstr>
  </property>
</Properties>
</file>