
<file path=[Content_Types].xml><?xml version="1.0" encoding="utf-8"?>
<Types xmlns="http://schemas.openxmlformats.org/package/2006/content-types">
  <Default Extension="vml" ContentType="application/vnd.openxmlformats-officedocument.vmlDrawing"/>
  <Default Extension="xlsx" ContentType="application/vnd.openxmlformats-officedocument.spreadsheetml.sheet"/>
  <Default Extension="bin" ContentType="application/vnd.openxmlformats-officedocument.oleObject"/>
  <Default Extension="emf" ContentType="image/x-emf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3"/>
  </p:sldMasterIdLst>
  <p:notesMasterIdLst>
    <p:notesMasterId r:id="rId6"/>
  </p:notesMasterIdLst>
  <p:handoutMasterIdLst>
    <p:handoutMasterId r:id="rId16"/>
  </p:handoutMasterIdLst>
  <p:sldIdLst>
    <p:sldId id="257" r:id="rId4"/>
    <p:sldId id="258" r:id="rId5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embeddedFontLst>
    <p:embeddedFont>
      <p:font typeface="微软雅黑" panose="020B0503020204020204" charset="-122"/>
      <p:regular r:id="rId21"/>
    </p:embeddedFont>
    <p:embeddedFont>
      <p:font typeface="微软雅黑" panose="020B0503020204020204" pitchFamily="34" charset="-120"/>
      <p:regular r:id="rId22"/>
    </p:embeddedFont>
    <p:embeddedFont>
      <p:font typeface="Calibri" panose="020F0502020204030204"/>
      <p:regular r:id="rId23"/>
      <p:bold r:id="rId24"/>
      <p:italic r:id="rId25"/>
      <p:boldItalic r:id="rId26"/>
    </p:embeddedFont>
    <p:embeddedFont>
      <p:font typeface="微软雅黑 Light" panose="020B0502040204020203" charset="-122"/>
      <p:regular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a Vida Villanueva" initials="MVV" lastIdx="1" clrIdx="0"/>
  <p:cmAuthor id="2" name="027142" initials="0" lastIdx="20" clrIdx="0"/>
  <p:cmAuthor id="3" name="bo fu" initials="bo fu" lastIdx="4" clrIdx="1"/>
  <p:cmAuthor id="4" name="Administrator" initials="A" lastIdx="39" clrIdx="2"/>
  <p:cmAuthor id="5" name="Bofu" initials="BF" lastIdx="29" clrIdx="4"/>
  <p:cmAuthor id="6" name="zengyu" initials="z" lastIdx="23" clrIdx="5"/>
  <p:cmAuthor id="7" name="tuhongtao" initials="t" lastIdx="27" clrIdx="6"/>
  <p:cmAuthor id="8" name="l qy" initials="lq" lastIdx="15" clrIdx="7"/>
  <p:cmAuthor id="9" name="蒋 静聆" initials="蒋" lastIdx="1" clrIdx="8"/>
  <p:cmAuthor id="10" name="兴齐高杨" initials="兴" lastIdx="1" clrIdx="9"/>
  <p:cmAuthor id="11" name="Windows 用户" initials="W用" lastIdx="39" clrIdx="8"/>
  <p:cmAuthor id="12" name="高杨" initials="高" lastIdx="13" clrIdx="11"/>
  <p:cmAuthor id="13" name="未知用户2" initials="未知用户2" lastIdx="1" clrIdx="2"/>
  <p:cmAuthor id="14" name="学健 穆" initials="学健" lastIdx="0" clrIdx="8"/>
  <p:cmAuthor id="15" name="mac" initials="m" lastIdx="1" clrIdx="15"/>
  <p:cmAuthor id="16" name="DELL" initials="D" lastIdx="1" clrIdx="25"/>
  <p:cmAuthor id="17" name="asus" initials="a" lastIdx="1" clrIdx="26"/>
  <p:cmAuthor id="18" name="Y L" initials="YL" lastIdx="1" clrIdx="2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CEEB"/>
    <a:srgbClr val="EAF3FF"/>
    <a:srgbClr val="E6E6E6"/>
    <a:srgbClr val="F5F9FF"/>
    <a:srgbClr val="FFFFFF"/>
    <a:srgbClr val="F7FBFF"/>
    <a:srgbClr val="2F5597"/>
    <a:srgbClr val="63A7D8"/>
    <a:srgbClr val="E7EFF5"/>
    <a:srgbClr val="E0E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90" autoAdjust="0"/>
    <p:restoredTop sz="95320" autoAdjust="0"/>
  </p:normalViewPr>
  <p:slideViewPr>
    <p:cSldViewPr snapToGrid="0" showGuides="1">
      <p:cViewPr>
        <p:scale>
          <a:sx n="90" d="100"/>
          <a:sy n="90" d="100"/>
        </p:scale>
        <p:origin x="706" y="53"/>
      </p:cViewPr>
      <p:guideLst>
        <p:guide orient="horz" pos="2146"/>
        <p:guide pos="38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4" Type="http://schemas.microsoft.com/office/2011/relationships/chartColorStyle" Target="colors2.xml"/><Relationship Id="rId3" Type="http://schemas.microsoft.com/office/2011/relationships/chartStyle" Target="style2.xml"/><Relationship Id="rId2" Type="http://schemas.openxmlformats.org/officeDocument/2006/relationships/themeOverride" Target="../theme/themeOverrid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82010729562637"/>
          <c:y val="0.136182432834205"/>
          <c:w val="0.875920716014476"/>
          <c:h val="0.8173743827656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E65A4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00256275488977552"/>
                  <c:y val="0.021958040281591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256272935923291"/>
                  <c:y val="0.00020687148059056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微软雅黑" panose="020B0503020204020204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利非司特组</c:v>
                </c:pt>
                <c:pt idx="1">
                  <c:v>安慰剂组</c:v>
                </c:pt>
              </c:strCache>
            </c:strRef>
          </c:cat>
          <c:val>
            <c:numRef>
              <c:f>Sheet1!$B$2:$B$3</c:f>
              <c:numCache>
                <c:formatCode>0.00_ </c:formatCode>
                <c:ptCount val="2"/>
                <c:pt idx="0">
                  <c:v>-1</c:v>
                </c:pt>
                <c:pt idx="1" c:formatCode="General">
                  <c:v>-0.82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94841344"/>
        <c:axId val="2094843264"/>
      </c:barChart>
      <c:catAx>
        <c:axId val="2094841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high"/>
        <c:spPr>
          <a:noFill/>
          <a:ln w="19050" cap="flat" cmpd="sng" algn="ctr">
            <a:solidFill>
              <a:schemeClr val="tx1">
                <a:lumMod val="95000"/>
                <a:lumOff val="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defRPr>
            </a:pPr>
          </a:p>
        </c:txPr>
        <c:crossAx val="2094843264"/>
        <c:crosses val="autoZero"/>
        <c:auto val="1"/>
        <c:lblAlgn val="ctr"/>
        <c:lblOffset val="0"/>
        <c:noMultiLvlLbl val="0"/>
      </c:catAx>
      <c:valAx>
        <c:axId val="2094843264"/>
        <c:scaling>
          <c:orientation val="minMax"/>
          <c:max val="-0.7"/>
          <c:min val="-1.1"/>
        </c:scaling>
        <c:delete val="0"/>
        <c:axPos val="l"/>
        <c:numFmt formatCode="0.0_ " sourceLinked="0"/>
        <c:majorTickMark val="out"/>
        <c:minorTickMark val="none"/>
        <c:tickLblPos val="nextTo"/>
        <c:spPr>
          <a:noFill/>
          <a:ln w="19050">
            <a:solidFill>
              <a:schemeClr val="tx1">
                <a:lumMod val="95000"/>
                <a:lumOff val="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defRPr>
            </a:pPr>
          </a:p>
        </c:txPr>
        <c:crossAx val="2094841344"/>
        <c:crosses val="autoZero"/>
        <c:crossBetween val="between"/>
        <c:majorUnit val="0.1"/>
        <c:min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200">
          <a:latin typeface="微软雅黑" panose="020B0503020204020204" charset="-122"/>
          <a:ea typeface="微软雅黑" panose="020B0503020204020204" charset="-122"/>
          <a:cs typeface="+mn-ea"/>
          <a:sym typeface="微软雅黑" panose="020B0503020204020204" charset="-122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EDS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EDS</c:v>
                </c:pt>
                <c:pt idx="1">
                  <c:v>OSDI</c:v>
                </c:pt>
                <c:pt idx="2">
                  <c:v>畏光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-8.19</c:v>
                </c:pt>
                <c:pt idx="1">
                  <c:v>-6.37</c:v>
                </c:pt>
                <c:pt idx="2">
                  <c:v>-4.12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OSDI</c:v>
                </c:pt>
              </c:strCache>
            </c:strRef>
          </c:tx>
          <c:spPr>
            <a:solidFill>
              <a:srgbClr val="0E65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EDS</c:v>
                </c:pt>
                <c:pt idx="1">
                  <c:v>OSDI</c:v>
                </c:pt>
                <c:pt idx="2">
                  <c:v>畏光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-12.39</c:v>
                </c:pt>
                <c:pt idx="1">
                  <c:v>-8.64</c:v>
                </c:pt>
                <c:pt idx="2">
                  <c:v>-8.3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畏光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85000">
                  <a:schemeClr val="accent3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EDS</c:v>
                </c:pt>
                <c:pt idx="1">
                  <c:v>OSDI</c:v>
                </c:pt>
                <c:pt idx="2">
                  <c:v>畏光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40"/>
        <c:axId val="514727043"/>
        <c:axId val="379583071"/>
      </c:barChart>
      <c:catAx>
        <c:axId val="5147270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high"/>
        <c:spPr>
          <a:noFill/>
          <a:ln w="6350" cap="flat" cmpd="sng" algn="ctr">
            <a:solidFill>
              <a:schemeClr val="tx1">
                <a:lumMod val="50000"/>
                <a:lumOff val="50000"/>
                <a:alpha val="2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10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  <c:crossAx val="379583071"/>
        <c:crosses val="autoZero"/>
        <c:auto val="1"/>
        <c:lblAlgn val="ctr"/>
        <c:lblOffset val="100"/>
        <c:noMultiLvlLbl val="0"/>
      </c:catAx>
      <c:valAx>
        <c:axId val="37958307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  <c:crossAx val="5147270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6350" cap="flat" cmpd="sng" algn="ctr">
      <a:solidFill>
        <a:schemeClr val="tx1">
          <a:lumMod val="50000"/>
          <a:lumOff val="50000"/>
          <a:alpha val="25000"/>
        </a:schemeClr>
      </a:solidFill>
      <a:round/>
    </a:ln>
    <a:effectLst/>
  </c:spPr>
  <c:txPr>
    <a:bodyPr/>
    <a:lstStyle/>
    <a:p>
      <a:pPr>
        <a:defRPr lang="zh-CN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32684547244094"/>
          <c:y val="0.12335173945917"/>
          <c:w val="0.813316371331097"/>
          <c:h val="0.6653350148288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环孢素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Schirmer</c:v>
                </c:pt>
                <c:pt idx="1">
                  <c:v>TBUT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1.8</c:v>
                </c:pt>
                <c:pt idx="1">
                  <c:v>1.7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利非司特</c:v>
                </c:pt>
              </c:strCache>
            </c:strRef>
          </c:tx>
          <c:spPr>
            <a:solidFill>
              <a:srgbClr val="2F55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Schirmer</c:v>
                </c:pt>
                <c:pt idx="1">
                  <c:v>TBUT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2.4</c:v>
                </c:pt>
                <c:pt idx="1">
                  <c:v>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8017616"/>
        <c:axId val="1218022608"/>
      </c:barChart>
      <c:catAx>
        <c:axId val="121801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1" i="0" u="none" strike="noStrike" kern="12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1218022608"/>
        <c:crosses val="autoZero"/>
        <c:auto val="1"/>
        <c:lblAlgn val="ctr"/>
        <c:lblOffset val="100"/>
        <c:tickLblSkip val="1"/>
        <c:noMultiLvlLbl val="0"/>
      </c:catAx>
      <c:valAx>
        <c:axId val="1218022608"/>
        <c:scaling>
          <c:orientation val="minMax"/>
          <c:min val="1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1218017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9940007734195"/>
          <c:y val="0.886913459122675"/>
          <c:w val="0.635148590297181"/>
          <c:h val="0.06852282698310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000" b="0" i="0" u="none" strike="noStrike" kern="1200" baseline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3586165601447"/>
          <c:y val="0.170440511282478"/>
          <c:w val="0.405065052132825"/>
          <c:h val="0.71141698137201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利非司特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9DC3E6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C000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bg2">
                  <a:lumMod val="90000"/>
                </a:schemeClr>
              </a:solidFill>
              <a:ln w="19050">
                <a:noFill/>
              </a:ln>
              <a:effectLst/>
            </c:spPr>
          </c:dPt>
          <c:dPt>
            <c:idx val="4"/>
            <c:bubble3D val="0"/>
            <c:spPr>
              <a:solidFill>
                <a:schemeClr val="bg2">
                  <a:lumMod val="90000"/>
                </a:schemeClr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0478891104275414"/>
                  <c:y val="0.165594232012902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lang="zh-CN" sz="1195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ea"/>
                      <a:sym typeface="+mn-lt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878517494875943"/>
                  <c:y val="-0.269896218586833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lang="zh-CN" sz="1195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ea"/>
                      <a:sym typeface="+mn-lt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</c:dLbl>
            <c:dLbl>
              <c:idx val="4"/>
              <c:layout>
                <c:manualLayout>
                  <c:x val="0.0629529849085309"/>
                  <c:y val="0.18370841476960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&lt;1个月</c:v>
                </c:pt>
                <c:pt idx="1">
                  <c:v>1-3个月</c:v>
                </c:pt>
                <c:pt idx="2">
                  <c:v>4-6个月</c:v>
                </c:pt>
                <c:pt idx="3">
                  <c:v>7-12个月</c:v>
                </c:pt>
                <c:pt idx="4">
                  <c:v>&gt;12个月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0.0833333333333333</c:v>
                </c:pt>
                <c:pt idx="1">
                  <c:v>0.666666666666667</c:v>
                </c:pt>
                <c:pt idx="2">
                  <c:v>0.0833333333333333</c:v>
                </c:pt>
                <c:pt idx="3">
                  <c:v>0</c:v>
                </c:pt>
                <c:pt idx="4">
                  <c:v>0.166666666666667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75961843024442"/>
          <c:y val="0.237375231176857"/>
          <c:w val="0.210384042973242"/>
          <c:h val="0.5494448183282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11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3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994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95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996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7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988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89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1048990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991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992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2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2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86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3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39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9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50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9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95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3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924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482600" indent="-278765" algn="l" rtl="0" eaLnBrk="0">
              <a:lnSpc>
                <a:spcPct val="93000"/>
              </a:lnSpc>
              <a:spcBef>
                <a:spcPts val="5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image" Target="../media/image1.emf"/><Relationship Id="rId3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image" Target="../media/image1.emf"/><Relationship Id="rId3" Type="http://schemas.openxmlformats.org/officeDocument/2006/relationships/oleObject" Target="../embeddings/oleObject2.bin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标题 5"/>
          <p:cNvSpPr>
            <a:spLocks noGrp="1"/>
          </p:cNvSpPr>
          <p:nvPr>
            <p:ph type="title"/>
          </p:nvPr>
        </p:nvSpPr>
        <p:spPr>
          <a:xfrm>
            <a:off x="669925" y="2"/>
            <a:ext cx="10850563" cy="111911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00000"/>
              </a:lnSpc>
              <a:defRPr lang="zh-CN" altLang="en-US" sz="2800" b="1" spc="0" baseline="0" dirty="0"/>
            </a:lvl1pPr>
          </a:lstStyle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048688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658812" y="6381750"/>
            <a:ext cx="10874375" cy="476250"/>
          </a:xfrm>
        </p:spPr>
        <p:txBody>
          <a:bodyPr anchor="b">
            <a:noAutofit/>
          </a:bodyPr>
          <a:lstStyle>
            <a:lvl1pPr marL="179705" indent="-179705">
              <a:spcBef>
                <a:spcPts val="0"/>
              </a:spcBef>
              <a:buFont typeface="+mj-lt"/>
              <a:buAutoNum type="arabicPeriod"/>
              <a:tabLst>
                <a:tab pos="179070" algn="l"/>
                <a:tab pos="356870" algn="l"/>
              </a:tabLst>
              <a:defRPr sz="1000"/>
            </a:lvl1pPr>
          </a:lstStyle>
          <a:p>
            <a:pPr lvl="0"/>
            <a:endParaRPr lang="zh-CN" altLang="en-US" dirty="0"/>
          </a:p>
        </p:txBody>
      </p:sp>
      <p:sp>
        <p:nvSpPr>
          <p:cNvPr id="1048689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658813" y="6092825"/>
            <a:ext cx="10874375" cy="2889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13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think-cell 幻灯片" showAsIcon="1" r:id="rId3" imgW="4445" imgH="4445" progId="TCLayout.ActiveDocument.1">
                  <p:embed/>
                </p:oleObj>
              </mc:Choice>
              <mc:Fallback>
                <p:oleObj name="think-cell 幻灯片" showAsIcon="1" r:id="rId3" imgW="4445" imgH="444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8980" name="标题 1"/>
          <p:cNvSpPr>
            <a:spLocks noGrp="1"/>
          </p:cNvSpPr>
          <p:nvPr>
            <p:ph type="title"/>
          </p:nvPr>
        </p:nvSpPr>
        <p:spPr>
          <a:xfrm>
            <a:off x="550861" y="1"/>
            <a:ext cx="11090278" cy="873124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>
              <a:lnSpc>
                <a:spcPct val="100000"/>
              </a:lnSpc>
              <a:defRPr sz="2800" b="1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981" name="文本框 8"/>
          <p:cNvSpPr txBox="1"/>
          <p:nvPr userDrawn="1"/>
        </p:nvSpPr>
        <p:spPr>
          <a:xfrm>
            <a:off x="587375" y="6237288"/>
            <a:ext cx="11074401" cy="620710"/>
          </a:xfrm>
          <a:prstGeom prst="rect">
            <a:avLst/>
          </a:prstGeom>
          <a:noFill/>
        </p:spPr>
        <p:txBody>
          <a:bodyPr wrap="square" lIns="0" tIns="0" rIns="0" bIns="0" numCol="2" rtlCol="0" anchor="t">
            <a:noAutofit/>
          </a:bodyPr>
          <a:lstStyle/>
          <a:p>
            <a:pPr marL="228600" indent="-228600">
              <a:buFont typeface="+mj-lt"/>
              <a:buAutoNum type="arabicPeriod"/>
            </a:pPr>
            <a:endParaRPr lang="zh-CN" altLang="en-US" sz="800" dirty="0">
              <a:latin typeface="+mn-ea"/>
              <a:ea typeface="+mn-ea"/>
            </a:endParaRPr>
          </a:p>
        </p:txBody>
      </p:sp>
      <p:sp>
        <p:nvSpPr>
          <p:cNvPr id="1048982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550861" y="6021388"/>
            <a:ext cx="11090278" cy="2159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048983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550861" y="6237288"/>
            <a:ext cx="11090278" cy="620710"/>
          </a:xfrm>
          <a:prstGeom prst="rect">
            <a:avLst/>
          </a:prstGeom>
        </p:spPr>
        <p:txBody>
          <a:bodyPr lIns="0" tIns="36000" rIns="0" bIns="0" numCol="2" anchor="b"/>
          <a:lstStyle>
            <a:lvl1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8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4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972805" y="7615515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85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5476805" y="7615515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48986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0238405" y="7615515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0" name="标题 5"/>
          <p:cNvSpPr>
            <a:spLocks noGrp="1"/>
          </p:cNvSpPr>
          <p:nvPr>
            <p:ph type="title"/>
          </p:nvPr>
        </p:nvSpPr>
        <p:spPr>
          <a:xfrm>
            <a:off x="669925" y="2"/>
            <a:ext cx="10850563" cy="111911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00000"/>
              </a:lnSpc>
              <a:defRPr lang="zh-CN" altLang="en-US" sz="2800" b="1" spc="0" baseline="0" dirty="0"/>
            </a:lvl1pPr>
          </a:lstStyle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048971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658812" y="6381750"/>
            <a:ext cx="10874375" cy="476250"/>
          </a:xfrm>
        </p:spPr>
        <p:txBody>
          <a:bodyPr anchor="b">
            <a:noAutofit/>
          </a:bodyPr>
          <a:lstStyle>
            <a:lvl1pPr marL="179705" indent="-179705">
              <a:spcBef>
                <a:spcPts val="0"/>
              </a:spcBef>
              <a:buFont typeface="+mj-lt"/>
              <a:buAutoNum type="arabicPeriod"/>
              <a:tabLst>
                <a:tab pos="179070" algn="l"/>
                <a:tab pos="356870" algn="l"/>
              </a:tabLst>
              <a:defRPr sz="1000"/>
            </a:lvl1pPr>
          </a:lstStyle>
          <a:p>
            <a:pPr lvl="0"/>
            <a:endParaRPr lang="zh-CN" altLang="en-US" dirty="0"/>
          </a:p>
        </p:txBody>
      </p:sp>
      <p:sp>
        <p:nvSpPr>
          <p:cNvPr id="1048972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658813" y="6092825"/>
            <a:ext cx="10874375" cy="2889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12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think-cell 幻灯片" showAsIcon="1" r:id="rId3" imgW="4445" imgH="4445" progId="TCLayout.ActiveDocument.1">
                  <p:embed/>
                </p:oleObj>
              </mc:Choice>
              <mc:Fallback>
                <p:oleObj name="think-cell 幻灯片" showAsIcon="1" r:id="rId3" imgW="4445" imgH="444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8973" name="标题 1"/>
          <p:cNvSpPr>
            <a:spLocks noGrp="1"/>
          </p:cNvSpPr>
          <p:nvPr>
            <p:ph type="title"/>
          </p:nvPr>
        </p:nvSpPr>
        <p:spPr>
          <a:xfrm>
            <a:off x="550861" y="1"/>
            <a:ext cx="11090278" cy="873124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>
              <a:lnSpc>
                <a:spcPct val="100000"/>
              </a:lnSpc>
              <a:defRPr sz="2800" b="1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974" name="文本框 8"/>
          <p:cNvSpPr txBox="1"/>
          <p:nvPr userDrawn="1"/>
        </p:nvSpPr>
        <p:spPr>
          <a:xfrm>
            <a:off x="587375" y="6237288"/>
            <a:ext cx="11074401" cy="620710"/>
          </a:xfrm>
          <a:prstGeom prst="rect">
            <a:avLst/>
          </a:prstGeom>
          <a:noFill/>
        </p:spPr>
        <p:txBody>
          <a:bodyPr wrap="square" lIns="0" tIns="0" rIns="0" bIns="0" numCol="2" rtlCol="0" anchor="t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48975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550861" y="6021388"/>
            <a:ext cx="11090278" cy="2159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048976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550861" y="6237288"/>
            <a:ext cx="11090278" cy="620710"/>
          </a:xfrm>
          <a:prstGeom prst="rect">
            <a:avLst/>
          </a:prstGeom>
        </p:spPr>
        <p:txBody>
          <a:bodyPr lIns="0" tIns="36000" rIns="0" bIns="0" numCol="2" anchor="b"/>
          <a:lstStyle>
            <a:lvl1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8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7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972805" y="7615515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48978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5476805" y="7615515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48979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0238405" y="7615515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tags" Target="../tags/tag5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4" Type="http://schemas.openxmlformats.org/officeDocument/2006/relationships/notesSlide" Target="../notesSlides/notesSlide1.xml"/><Relationship Id="rId33" Type="http://schemas.openxmlformats.org/officeDocument/2006/relationships/slideLayout" Target="../slideLayouts/slideLayout9.xml"/><Relationship Id="rId32" Type="http://schemas.openxmlformats.org/officeDocument/2006/relationships/tags" Target="../tags/tag43.xml"/><Relationship Id="rId31" Type="http://schemas.openxmlformats.org/officeDocument/2006/relationships/tags" Target="../tags/tag42.xml"/><Relationship Id="rId30" Type="http://schemas.openxmlformats.org/officeDocument/2006/relationships/tags" Target="../tags/tag41.xml"/><Relationship Id="rId3" Type="http://schemas.openxmlformats.org/officeDocument/2006/relationships/tags" Target="../tags/tag14.xml"/><Relationship Id="rId29" Type="http://schemas.openxmlformats.org/officeDocument/2006/relationships/tags" Target="../tags/tag40.xml"/><Relationship Id="rId28" Type="http://schemas.openxmlformats.org/officeDocument/2006/relationships/tags" Target="../tags/tag39.xml"/><Relationship Id="rId27" Type="http://schemas.openxmlformats.org/officeDocument/2006/relationships/tags" Target="../tags/tag38.xml"/><Relationship Id="rId26" Type="http://schemas.openxmlformats.org/officeDocument/2006/relationships/tags" Target="../tags/tag37.xml"/><Relationship Id="rId25" Type="http://schemas.openxmlformats.org/officeDocument/2006/relationships/tags" Target="../tags/tag36.xml"/><Relationship Id="rId24" Type="http://schemas.openxmlformats.org/officeDocument/2006/relationships/tags" Target="../tags/tag35.xml"/><Relationship Id="rId23" Type="http://schemas.openxmlformats.org/officeDocument/2006/relationships/tags" Target="../tags/tag34.xml"/><Relationship Id="rId22" Type="http://schemas.openxmlformats.org/officeDocument/2006/relationships/tags" Target="../tags/tag33.xml"/><Relationship Id="rId21" Type="http://schemas.openxmlformats.org/officeDocument/2006/relationships/tags" Target="../tags/tag32.xml"/><Relationship Id="rId20" Type="http://schemas.openxmlformats.org/officeDocument/2006/relationships/tags" Target="../tags/tag31.xml"/><Relationship Id="rId2" Type="http://schemas.openxmlformats.org/officeDocument/2006/relationships/tags" Target="../tags/tag13.xml"/><Relationship Id="rId19" Type="http://schemas.openxmlformats.org/officeDocument/2006/relationships/tags" Target="../tags/tag30.xml"/><Relationship Id="rId18" Type="http://schemas.openxmlformats.org/officeDocument/2006/relationships/tags" Target="../tags/tag29.xml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tags" Target="../tags/tag26.xml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tags" Target="../tags/tag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tags" Target="../tags/tag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5.xml"/><Relationship Id="rId1" Type="http://schemas.openxmlformats.org/officeDocument/2006/relationships/tags" Target="../tags/tag4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3" Type="http://schemas.openxmlformats.org/officeDocument/2006/relationships/tags" Target="../tags/tag48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9.xml"/><Relationship Id="rId2" Type="http://schemas.openxmlformats.org/officeDocument/2006/relationships/chart" Target="../charts/chart4.xml"/><Relationship Id="rId1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extbox 18"/>
          <p:cNvSpPr/>
          <p:nvPr/>
        </p:nvSpPr>
        <p:spPr>
          <a:xfrm>
            <a:off x="2727325" y="2451837"/>
            <a:ext cx="5986145" cy="6286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0" marR="0" lvl="0" indent="0" algn="l" defTabSz="914400" rtl="0" eaLnBrk="0" fontAlgn="auto" latinLnBrk="0" hangingPunct="1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sz="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0" marR="0" lvl="0" indent="0" algn="r" defTabSz="914400" rtl="0" eaLnBrk="0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500" b="1" i="0" u="none" strike="noStrike" kern="0" cap="none" spc="40" normalizeH="0" baseline="0" noProof="0" dirty="0">
                <a:ln>
                  <a:noFill/>
                </a:ln>
                <a:solidFill>
                  <a:srgbClr val="FFFFFF">
                    <a:alpha val="10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利非司特滴眼液</a:t>
            </a:r>
            <a:r>
              <a:rPr kumimoji="0" sz="3500" b="1" i="0" u="none" strike="noStrike" kern="0" cap="none" spc="40" normalizeH="0" baseline="0" noProof="0" dirty="0">
                <a:ln>
                  <a:noFill/>
                </a:ln>
                <a:solidFill>
                  <a:srgbClr val="FFFFFF">
                    <a:alpha val="10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kumimoji="0" lang="zh-CN" altLang="en-US" sz="3500" b="1" i="0" u="none" strike="noStrike" kern="0" cap="none" spc="40" normalizeH="0" baseline="0" noProof="0" dirty="0">
                <a:ln>
                  <a:noFill/>
                </a:ln>
                <a:solidFill>
                  <a:srgbClr val="FFFFFF">
                    <a:alpha val="10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朗悦明</a:t>
            </a:r>
            <a:r>
              <a:rPr kumimoji="0" sz="3500" b="1" i="0" u="none" strike="noStrike" kern="0" cap="none" spc="40" normalizeH="0" baseline="25000" noProof="0" dirty="0">
                <a:ln>
                  <a:noFill/>
                </a:ln>
                <a:solidFill>
                  <a:srgbClr val="FFFFFF">
                    <a:alpha val="100000"/>
                  </a:srgbClr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</a:rPr>
              <a:t>®</a:t>
            </a:r>
            <a:r>
              <a:rPr kumimoji="0" sz="2200" b="1" i="0" u="none" strike="noStrike" kern="0" cap="none" spc="-380" normalizeH="0" baseline="0" noProof="0" dirty="0">
                <a:ln>
                  <a:noFill/>
                </a:ln>
                <a:solidFill>
                  <a:srgbClr val="FFFFFF">
                    <a:alpha val="100000"/>
                  </a:srgbClr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umimoji="0" sz="3500" b="1" i="0" u="none" strike="noStrike" kern="0" cap="none" spc="40" normalizeH="0" baseline="0" noProof="0" dirty="0">
                <a:ln>
                  <a:noFill/>
                </a:ln>
                <a:solidFill>
                  <a:srgbClr val="FFFFFF">
                    <a:alpha val="10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kumimoji="0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577" name="path 2"/>
          <p:cNvSpPr/>
          <p:nvPr/>
        </p:nvSpPr>
        <p:spPr>
          <a:xfrm>
            <a:off x="0" y="2340143"/>
            <a:ext cx="12192000" cy="2134553"/>
          </a:xfrm>
          <a:custGeom>
            <a:avLst/>
            <a:gdLst/>
            <a:ahLst/>
            <a:cxnLst/>
            <a:rect l="0" t="0" r="0" b="0"/>
            <a:pathLst>
              <a:path w="18765" h="5172">
                <a:moveTo>
                  <a:pt x="0" y="0"/>
                </a:moveTo>
                <a:lnTo>
                  <a:pt x="18765" y="0"/>
                </a:lnTo>
                <a:lnTo>
                  <a:pt x="18765" y="5172"/>
                </a:lnTo>
                <a:lnTo>
                  <a:pt x="0" y="5172"/>
                </a:lnTo>
                <a:lnTo>
                  <a:pt x="0" y="0"/>
                </a:lnTo>
                <a:close/>
              </a:path>
            </a:pathLst>
          </a:custGeom>
          <a:solidFill>
            <a:srgbClr val="044A9E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8578" name="圆角矩形 9"/>
          <p:cNvSpPr/>
          <p:nvPr/>
        </p:nvSpPr>
        <p:spPr>
          <a:xfrm>
            <a:off x="0" y="2335344"/>
            <a:ext cx="12176760" cy="181610"/>
          </a:xfrm>
          <a:prstGeom prst="roundRect">
            <a:avLst/>
          </a:prstGeom>
          <a:gradFill>
            <a:gsLst>
              <a:gs pos="5000">
                <a:srgbClr val="EBB78F"/>
              </a:gs>
              <a:gs pos="63000">
                <a:srgbClr val="4073A4">
                  <a:alpha val="40000"/>
                </a:srgbClr>
              </a:gs>
              <a:gs pos="97000">
                <a:srgbClr val="0C4B7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8579" name="textbox 18"/>
          <p:cNvSpPr/>
          <p:nvPr/>
        </p:nvSpPr>
        <p:spPr>
          <a:xfrm>
            <a:off x="2133168" y="3028090"/>
            <a:ext cx="8263890" cy="9493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0" marR="0" lvl="0" indent="0" algn="l" defTabSz="914400" rtl="0" eaLnBrk="0" fontAlgn="auto" latinLnBrk="0" hangingPunct="1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r" defTabSz="914400" rtl="0" eaLnBrk="0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4800" b="1" i="0" u="none" strike="noStrike" kern="0" cap="none" spc="40" normalizeH="0" baseline="0" noProof="0" dirty="0">
                <a:ln>
                  <a:noFill/>
                </a:ln>
                <a:solidFill>
                  <a:srgbClr val="FFFFFF">
                    <a:alpha val="10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利非司特滴眼液</a:t>
            </a:r>
            <a:r>
              <a:rPr kumimoji="0" sz="4800" b="1" i="0" u="none" strike="noStrike" kern="0" cap="none" spc="40" normalizeH="0" baseline="0" noProof="0" dirty="0">
                <a:ln>
                  <a:noFill/>
                </a:ln>
                <a:solidFill>
                  <a:srgbClr val="FFFFFF">
                    <a:alpha val="10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kumimoji="0" lang="zh-CN" altLang="en-US" sz="4800" b="1" i="0" u="none" strike="noStrike" kern="0" cap="none" spc="40" normalizeH="0" baseline="0" noProof="0" dirty="0">
                <a:ln>
                  <a:noFill/>
                </a:ln>
                <a:solidFill>
                  <a:srgbClr val="FFFFFF">
                    <a:alpha val="10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朗悦明</a:t>
            </a:r>
            <a:r>
              <a:rPr kumimoji="0" sz="4800" b="1" i="0" u="none" strike="noStrike" kern="0" cap="none" spc="40" normalizeH="0" baseline="25000" noProof="0" dirty="0">
                <a:ln>
                  <a:noFill/>
                </a:ln>
                <a:solidFill>
                  <a:srgbClr val="FFFFFF">
                    <a:alpha val="10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®</a:t>
            </a:r>
            <a:r>
              <a:rPr kumimoji="0" sz="3600" b="1" i="0" u="none" strike="noStrike" kern="0" cap="none" spc="-380" normalizeH="0" baseline="0" noProof="0" dirty="0">
                <a:ln>
                  <a:noFill/>
                </a:ln>
                <a:solidFill>
                  <a:srgbClr val="FFFFFF">
                    <a:alpha val="10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0" sz="4800" b="1" i="0" u="none" strike="noStrike" kern="0" cap="none" spc="40" normalizeH="0" baseline="0" noProof="0" dirty="0">
                <a:ln>
                  <a:noFill/>
                </a:ln>
                <a:solidFill>
                  <a:srgbClr val="FFFFFF">
                    <a:alpha val="10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kumimoji="0" sz="4800" b="1" i="0" u="none" strike="noStrike" kern="0" cap="none" spc="40" normalizeH="0" baseline="0" noProof="0" dirty="0">
              <a:ln>
                <a:noFill/>
              </a:ln>
              <a:solidFill>
                <a:srgbClr val="FFFFFF">
                  <a:alpha val="10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580" name="文本框 1"/>
          <p:cNvSpPr txBox="1"/>
          <p:nvPr/>
        </p:nvSpPr>
        <p:spPr>
          <a:xfrm>
            <a:off x="98758" y="80097"/>
            <a:ext cx="12093242" cy="23633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lnSpc>
                <a:spcPct val="118000"/>
              </a:lnSpc>
              <a:buFont typeface="Arial" panose="020B0604020202020204" pitchFamily="34" charset="0"/>
              <a:buChar char="•"/>
            </a:pP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唯一</a:t>
            </a:r>
            <a:r>
              <a:rPr lang="zh-CN" altLang="en-US" sz="2200" b="1" kern="0" spc="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纳入国家《鼓励仿制药品目录》的干眼</a:t>
            </a:r>
            <a:r>
              <a:rPr lang="zh-CN" altLang="en-US" sz="2200" b="1" kern="0" spc="8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用药，</a:t>
            </a:r>
            <a:r>
              <a:rPr lang="zh-CN" altLang="en-US" sz="2200" b="1" kern="0" spc="80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首仿</a:t>
            </a:r>
            <a:r>
              <a:rPr lang="zh-CN" altLang="en-US" sz="2200" b="1" kern="0" spc="8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上市</a:t>
            </a:r>
            <a:endParaRPr lang="en-US" altLang="zh-CN" sz="2200" b="1" kern="0" spc="8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118000"/>
              </a:lnSpc>
              <a:buFont typeface="Arial" panose="020B0604020202020204" pitchFamily="34" charset="0"/>
              <a:buChar char="•"/>
            </a:pPr>
            <a:r>
              <a:rPr lang="zh-CN" altLang="en-US" sz="2200" b="1" kern="0" spc="8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纳入中国</a:t>
            </a:r>
            <a:r>
              <a:rPr lang="zh-CN" altLang="en-US" sz="2200" b="1" kern="0" spc="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、美国、</a:t>
            </a:r>
            <a:r>
              <a:rPr lang="en-US" altLang="zh-CN" sz="2200" b="1" kern="0" spc="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TFOS</a:t>
            </a:r>
            <a:r>
              <a:rPr lang="zh-CN" altLang="en-US" sz="2200" b="1" kern="0" spc="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等全球干眼权威学组</a:t>
            </a:r>
            <a:r>
              <a:rPr lang="zh-CN" altLang="en-US" sz="2200" b="1" kern="0" spc="8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一线指南</a:t>
            </a:r>
            <a:r>
              <a:rPr lang="zh-CN" altLang="en-US" sz="2200" b="1" kern="0" spc="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推荐用药</a:t>
            </a:r>
            <a:endParaRPr lang="en-US" altLang="zh-CN" sz="2200" b="1" kern="0" spc="8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lvl="0" indent="-457200">
              <a:lnSpc>
                <a:spcPct val="118000"/>
              </a:lnSpc>
              <a:buFont typeface="Arial" panose="020B0604020202020204" pitchFamily="34" charset="0"/>
              <a:buChar char="•"/>
            </a:pPr>
            <a:r>
              <a:rPr lang="zh-CN" altLang="en-US" sz="22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首</a:t>
            </a: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</a:t>
            </a:r>
            <a:r>
              <a:rPr lang="zh-CN" altLang="en-US" sz="2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新型小分子整合素抑制剂，也是</a:t>
            </a: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最新</a:t>
            </a:r>
            <a:r>
              <a:rPr lang="zh-CN" altLang="en-US" sz="2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的免疫抑制剂，</a:t>
            </a: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填补机制</a:t>
            </a:r>
            <a:r>
              <a:rPr lang="zh-CN" altLang="en-US" sz="22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空白</a:t>
            </a:r>
            <a:endParaRPr lang="en-US" altLang="zh-CN" sz="2200" b="1" dirty="0" smtClean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lvl="0" indent="-457200">
              <a:lnSpc>
                <a:spcPct val="118000"/>
              </a:lnSpc>
              <a:buFont typeface="Arial" panose="020B0604020202020204" pitchFamily="34" charset="0"/>
              <a:buChar char="•"/>
            </a:pPr>
            <a:r>
              <a:rPr lang="zh-CN" altLang="en-US" sz="2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开创性</a:t>
            </a:r>
            <a:r>
              <a:rPr lang="zh-CN" altLang="en-US" sz="2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满足快速治疗免疫性疾病相关性干眼、眼手术相关性干眼的</a:t>
            </a: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临床</a:t>
            </a:r>
            <a:r>
              <a:rPr lang="zh-CN" altLang="en-US" sz="22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空白</a:t>
            </a:r>
            <a:endParaRPr lang="zh-CN" altLang="en-US" sz="2200" b="1" kern="0" spc="8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1" name="组合 3"/>
          <p:cNvGrpSpPr/>
          <p:nvPr/>
        </p:nvGrpSpPr>
        <p:grpSpPr>
          <a:xfrm>
            <a:off x="3175" y="6180455"/>
            <a:ext cx="12284075" cy="677545"/>
            <a:chOff x="5" y="4910018"/>
            <a:chExt cx="9091720" cy="2073354"/>
          </a:xfrm>
        </p:grpSpPr>
        <p:sp>
          <p:nvSpPr>
            <p:cNvPr id="1048581" name="任意多边形: 形状 15"/>
            <p:cNvSpPr/>
            <p:nvPr>
              <p:custDataLst>
                <p:tags r:id="rId1"/>
              </p:custDataLst>
            </p:nvPr>
          </p:nvSpPr>
          <p:spPr>
            <a:xfrm rot="5400000">
              <a:off x="3791662" y="2113717"/>
              <a:ext cx="1451372" cy="8287937"/>
            </a:xfrm>
            <a:custGeom>
              <a:avLst/>
              <a:gdLst>
                <a:gd name="connsiteX0" fmla="*/ 0 w 1451371"/>
                <a:gd name="connsiteY0" fmla="*/ 4145375 h 8287937"/>
                <a:gd name="connsiteX1" fmla="*/ 1276824 w 1451371"/>
                <a:gd name="connsiteY1" fmla="*/ 225987 h 8287937"/>
                <a:gd name="connsiteX2" fmla="*/ 1451371 w 1451371"/>
                <a:gd name="connsiteY2" fmla="*/ 0 h 8287937"/>
                <a:gd name="connsiteX3" fmla="*/ 1451371 w 1451371"/>
                <a:gd name="connsiteY3" fmla="*/ 8287937 h 8287937"/>
                <a:gd name="connsiteX4" fmla="*/ 1276824 w 1451371"/>
                <a:gd name="connsiteY4" fmla="*/ 8061141 h 8287937"/>
                <a:gd name="connsiteX5" fmla="*/ 0 w 1451371"/>
                <a:gd name="connsiteY5" fmla="*/ 4145375 h 8287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1371" h="8287937">
                  <a:moveTo>
                    <a:pt x="0" y="4145375"/>
                  </a:moveTo>
                  <a:cubicBezTo>
                    <a:pt x="0" y="2679349"/>
                    <a:pt x="475000" y="1314100"/>
                    <a:pt x="1276824" y="225987"/>
                  </a:cubicBezTo>
                  <a:lnTo>
                    <a:pt x="1451371" y="0"/>
                  </a:lnTo>
                  <a:lnTo>
                    <a:pt x="1451371" y="8287937"/>
                  </a:lnTo>
                  <a:lnTo>
                    <a:pt x="1276824" y="8061141"/>
                  </a:lnTo>
                  <a:cubicBezTo>
                    <a:pt x="475001" y="6969930"/>
                    <a:pt x="0" y="5611399"/>
                    <a:pt x="0" y="4145375"/>
                  </a:cubicBezTo>
                  <a:close/>
                </a:path>
              </a:pathLst>
            </a:custGeom>
            <a:gradFill>
              <a:gsLst>
                <a:gs pos="0">
                  <a:srgbClr val="2A4B81"/>
                </a:gs>
                <a:gs pos="78000">
                  <a:schemeClr val="accent1">
                    <a:lumMod val="90000"/>
                    <a:lumOff val="10000"/>
                  </a:schemeClr>
                </a:gs>
              </a:gsLst>
              <a:lin ang="5400000" scaled="1"/>
            </a:gradFill>
            <a:ln w="7368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048582" name="任意多边形: 形状 17"/>
            <p:cNvSpPr/>
            <p:nvPr>
              <p:custDataLst>
                <p:tags r:id="rId2"/>
              </p:custDataLst>
            </p:nvPr>
          </p:nvSpPr>
          <p:spPr>
            <a:xfrm rot="5400000">
              <a:off x="4692786" y="2459062"/>
              <a:ext cx="1542639" cy="7255239"/>
            </a:xfrm>
            <a:custGeom>
              <a:avLst/>
              <a:gdLst>
                <a:gd name="connsiteX0" fmla="*/ 0 w 1542639"/>
                <a:gd name="connsiteY0" fmla="*/ 4403045 h 7255239"/>
                <a:gd name="connsiteX1" fmla="*/ 1401978 w 1542639"/>
                <a:gd name="connsiteY1" fmla="*/ 180148 h 7255239"/>
                <a:gd name="connsiteX2" fmla="*/ 1542639 w 1542639"/>
                <a:gd name="connsiteY2" fmla="*/ 0 h 7255239"/>
                <a:gd name="connsiteX3" fmla="*/ 1542639 w 1542639"/>
                <a:gd name="connsiteY3" fmla="*/ 743046 h 7255239"/>
                <a:gd name="connsiteX4" fmla="*/ 1370928 w 1542639"/>
                <a:gd name="connsiteY4" fmla="*/ 989017 h 7255239"/>
                <a:gd name="connsiteX5" fmla="*/ 196702 w 1542639"/>
                <a:gd name="connsiteY5" fmla="*/ 4894802 h 7255239"/>
                <a:gd name="connsiteX6" fmla="*/ 609780 w 1542639"/>
                <a:gd name="connsiteY6" fmla="*/ 7255239 h 7255239"/>
                <a:gd name="connsiteX7" fmla="*/ 0 w 1542639"/>
                <a:gd name="connsiteY7" fmla="*/ 4403045 h 725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2639" h="7255239">
                  <a:moveTo>
                    <a:pt x="0" y="4403045"/>
                  </a:moveTo>
                  <a:cubicBezTo>
                    <a:pt x="0" y="2817127"/>
                    <a:pt x="518651" y="1360871"/>
                    <a:pt x="1401978" y="180148"/>
                  </a:cubicBezTo>
                  <a:lnTo>
                    <a:pt x="1542639" y="0"/>
                  </a:lnTo>
                  <a:lnTo>
                    <a:pt x="1542639" y="743046"/>
                  </a:lnTo>
                  <a:lnTo>
                    <a:pt x="1370928" y="989017"/>
                  </a:lnTo>
                  <a:cubicBezTo>
                    <a:pt x="628220" y="2108380"/>
                    <a:pt x="196702" y="3449035"/>
                    <a:pt x="196702" y="4894802"/>
                  </a:cubicBezTo>
                  <a:cubicBezTo>
                    <a:pt x="196702" y="5720955"/>
                    <a:pt x="344230" y="6517603"/>
                    <a:pt x="609780" y="7255239"/>
                  </a:cubicBezTo>
                  <a:cubicBezTo>
                    <a:pt x="216373" y="6379911"/>
                    <a:pt x="0" y="5416066"/>
                    <a:pt x="0" y="4403045"/>
                  </a:cubicBezTo>
                  <a:close/>
                </a:path>
              </a:pathLst>
            </a:custGeom>
            <a:gradFill>
              <a:gsLst>
                <a:gs pos="0">
                  <a:srgbClr val="F36F30"/>
                </a:gs>
                <a:gs pos="78000">
                  <a:srgbClr val="FEE901"/>
                </a:gs>
              </a:gsLst>
              <a:lin ang="5400000" scaled="1"/>
            </a:gradFill>
            <a:ln w="7368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048583" name="任意多边形: 形状 12"/>
            <p:cNvSpPr/>
            <p:nvPr>
              <p:custDataLst>
                <p:tags r:id="rId3"/>
              </p:custDataLst>
            </p:nvPr>
          </p:nvSpPr>
          <p:spPr>
            <a:xfrm rot="5400000">
              <a:off x="2257172" y="2652851"/>
              <a:ext cx="1967032" cy="6481366"/>
            </a:xfrm>
            <a:custGeom>
              <a:avLst/>
              <a:gdLst>
                <a:gd name="connsiteX0" fmla="*/ 405701 w 1475274"/>
                <a:gd name="connsiteY0" fmla="*/ 0 h 4861025"/>
                <a:gd name="connsiteX1" fmla="*/ 132775 w 1475274"/>
                <a:gd name="connsiteY1" fmla="*/ 1571167 h 4861025"/>
                <a:gd name="connsiteX2" fmla="*/ 1475274 w 1475274"/>
                <a:gd name="connsiteY2" fmla="*/ 4861025 h 4861025"/>
                <a:gd name="connsiteX3" fmla="*/ 1054821 w 1475274"/>
                <a:gd name="connsiteY3" fmla="*/ 4861025 h 4861025"/>
                <a:gd name="connsiteX4" fmla="*/ 0 w 1475274"/>
                <a:gd name="connsiteY4" fmla="*/ 1903103 h 4861025"/>
                <a:gd name="connsiteX5" fmla="*/ 405701 w 1475274"/>
                <a:gd name="connsiteY5" fmla="*/ 0 h 486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5274" h="4861025">
                  <a:moveTo>
                    <a:pt x="405701" y="0"/>
                  </a:moveTo>
                  <a:cubicBezTo>
                    <a:pt x="228667" y="494216"/>
                    <a:pt x="132775" y="1017938"/>
                    <a:pt x="132775" y="1571167"/>
                  </a:cubicBezTo>
                  <a:cubicBezTo>
                    <a:pt x="132775" y="2854654"/>
                    <a:pt x="641745" y="4012743"/>
                    <a:pt x="1475274" y="4861025"/>
                  </a:cubicBezTo>
                  <a:lnTo>
                    <a:pt x="1054821" y="4861025"/>
                  </a:lnTo>
                  <a:cubicBezTo>
                    <a:pt x="398325" y="4057001"/>
                    <a:pt x="0" y="3024310"/>
                    <a:pt x="0" y="1903103"/>
                  </a:cubicBezTo>
                  <a:cubicBezTo>
                    <a:pt x="0" y="1224477"/>
                    <a:pt x="147527" y="582733"/>
                    <a:pt x="405701" y="0"/>
                  </a:cubicBezTo>
                  <a:close/>
                </a:path>
              </a:pathLst>
            </a:custGeom>
            <a:gradFill>
              <a:gsLst>
                <a:gs pos="0">
                  <a:srgbClr val="2A4B81"/>
                </a:gs>
                <a:gs pos="78000">
                  <a:schemeClr val="accent1">
                    <a:lumMod val="90000"/>
                    <a:lumOff val="10000"/>
                  </a:schemeClr>
                </a:gs>
              </a:gsLst>
              <a:lin ang="5400000" scaled="1"/>
            </a:gradFill>
            <a:ln w="736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</p:grpSp>
      <p:sp>
        <p:nvSpPr>
          <p:cNvPr id="1048584" name="textbox 26"/>
          <p:cNvSpPr/>
          <p:nvPr/>
        </p:nvSpPr>
        <p:spPr>
          <a:xfrm>
            <a:off x="4359527" y="6452364"/>
            <a:ext cx="4353943" cy="432006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0" marR="0" lvl="0" indent="0" algn="l" defTabSz="914400" rtl="0" eaLnBrk="0" fontAlgn="auto" latinLnBrk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sz="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marR="0" lvl="0" indent="0" algn="l" defTabSz="914400" rtl="0" eaLnBrk="0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sz="2000" b="1" i="0" u="none" strike="noStrike" kern="0" cap="none" spc="50" normalizeH="0" baseline="0" noProof="0" dirty="0">
                <a:ln>
                  <a:noFill/>
                </a:ln>
                <a:solidFill>
                  <a:srgbClr val="FFFFFF">
                    <a:alpha val="10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成都康弘药业集团股份有限公司</a:t>
            </a:r>
            <a:endParaRPr kumimoji="0" sz="2000" b="1" i="0" u="none" strike="noStrike" kern="0" cap="none" spc="50" normalizeH="0" baseline="0" noProof="0" dirty="0">
              <a:ln>
                <a:noFill/>
              </a:ln>
              <a:solidFill>
                <a:srgbClr val="FFFFFF">
                  <a:alpha val="10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152" name="图片 15"/>
          <p:cNvPicPr>
            <a:picLocks noChangeAspect="1"/>
          </p:cNvPicPr>
          <p:nvPr/>
        </p:nvPicPr>
        <p:blipFill rotWithShape="1">
          <a:blip r:embed="rId4"/>
          <a:srcRect l="1188" t="1033" r="873"/>
          <a:stretch>
            <a:fillRect/>
          </a:stretch>
        </p:blipFill>
        <p:spPr>
          <a:xfrm>
            <a:off x="1043305" y="2583815"/>
            <a:ext cx="1276350" cy="1877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9" name="文本框 4"/>
          <p:cNvSpPr txBox="1"/>
          <p:nvPr/>
        </p:nvSpPr>
        <p:spPr>
          <a:xfrm>
            <a:off x="689163" y="627484"/>
            <a:ext cx="1084034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利非司特安全性良好，不含防腐剂，刺激反应短暂，患者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依从性高达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98%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900" name="文本占位符 2"/>
          <p:cNvSpPr>
            <a:spLocks noGrp="1"/>
          </p:cNvSpPr>
          <p:nvPr/>
        </p:nvSpPr>
        <p:spPr>
          <a:xfrm>
            <a:off x="600074" y="5999480"/>
            <a:ext cx="11241405" cy="84518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marL="179705" indent="-179705" algn="l" rtl="0" eaLnBrk="1" latinLnBrk="0" hangingPunct="1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  <a:tabLst>
                <a:tab pos="179070" algn="l"/>
                <a:tab pos="356870" algn="l"/>
              </a:tabLst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1.LU Y, et al. </a:t>
            </a:r>
            <a:r>
              <a:rPr lang="en-US" altLang="zh-CN" sz="6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Ocul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 Surf. 2026;41:45-53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；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2.Donnenfeld ED, et al. Cornea. 2016;35(6):741-748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；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3.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利非司特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Ⅲ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期临床研究总结报告；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4.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殷丽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, 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姚勇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. 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南京医科大学学报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. 2025;45(6):875-882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；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5.Sall K, et al. Ophthalmology. 2000;107(4):631-639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；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6.Thygesen J. </a:t>
            </a:r>
            <a:r>
              <a:rPr lang="en-US" altLang="zh-CN" sz="6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Clin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 </a:t>
            </a:r>
            <a:r>
              <a:rPr lang="en-US" altLang="zh-CN" sz="6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Ophthalmol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. 2018;12:707-717.</a:t>
            </a:r>
            <a:endParaRPr lang="da-DK" altLang="zh-CN" sz="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grpSp>
        <p:nvGrpSpPr>
          <p:cNvPr id="124" name="组合 57"/>
          <p:cNvGrpSpPr/>
          <p:nvPr/>
        </p:nvGrpSpPr>
        <p:grpSpPr>
          <a:xfrm>
            <a:off x="592987" y="125804"/>
            <a:ext cx="11363427" cy="439426"/>
            <a:chOff x="592987" y="154988"/>
            <a:chExt cx="11363427" cy="439426"/>
          </a:xfrm>
        </p:grpSpPr>
        <p:sp>
          <p:nvSpPr>
            <p:cNvPr id="1048908" name="任意多边形: 形状 9"/>
            <p:cNvSpPr/>
            <p:nvPr>
              <p:custDataLst>
                <p:tags r:id="rId1"/>
              </p:custDataLst>
            </p:nvPr>
          </p:nvSpPr>
          <p:spPr>
            <a:xfrm>
              <a:off x="10329403" y="353697"/>
              <a:ext cx="1627011" cy="23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69" y="17800"/>
                  </a:moveTo>
                  <a:lnTo>
                    <a:pt x="15026" y="17800"/>
                  </a:lnTo>
                  <a:lnTo>
                    <a:pt x="15026" y="19996"/>
                  </a:lnTo>
                  <a:lnTo>
                    <a:pt x="13569" y="19996"/>
                  </a:lnTo>
                  <a:close/>
                  <a:moveTo>
                    <a:pt x="8059" y="17081"/>
                  </a:moveTo>
                  <a:lnTo>
                    <a:pt x="8315" y="17081"/>
                  </a:lnTo>
                  <a:lnTo>
                    <a:pt x="8315" y="17088"/>
                  </a:lnTo>
                  <a:lnTo>
                    <a:pt x="8341" y="17803"/>
                  </a:lnTo>
                  <a:lnTo>
                    <a:pt x="8638" y="17803"/>
                  </a:lnTo>
                  <a:lnTo>
                    <a:pt x="8638" y="20190"/>
                  </a:lnTo>
                  <a:lnTo>
                    <a:pt x="8058" y="20190"/>
                  </a:lnTo>
                  <a:cubicBezTo>
                    <a:pt x="7944" y="20142"/>
                    <a:pt x="7788" y="19996"/>
                    <a:pt x="7755" y="19186"/>
                  </a:cubicBezTo>
                  <a:lnTo>
                    <a:pt x="7714" y="18324"/>
                  </a:lnTo>
                  <a:lnTo>
                    <a:pt x="7654" y="17129"/>
                  </a:lnTo>
                  <a:lnTo>
                    <a:pt x="7714" y="17129"/>
                  </a:lnTo>
                  <a:close/>
                  <a:moveTo>
                    <a:pt x="6304" y="17078"/>
                  </a:moveTo>
                  <a:lnTo>
                    <a:pt x="6716" y="17078"/>
                  </a:lnTo>
                  <a:lnTo>
                    <a:pt x="6621" y="19131"/>
                  </a:lnTo>
                  <a:cubicBezTo>
                    <a:pt x="6581" y="19945"/>
                    <a:pt x="6426" y="20136"/>
                    <a:pt x="6304" y="20136"/>
                  </a:cubicBezTo>
                  <a:lnTo>
                    <a:pt x="5751" y="20136"/>
                  </a:lnTo>
                  <a:lnTo>
                    <a:pt x="5751" y="17748"/>
                  </a:lnTo>
                  <a:lnTo>
                    <a:pt x="6035" y="17748"/>
                  </a:lnTo>
                  <a:lnTo>
                    <a:pt x="6062" y="17081"/>
                  </a:lnTo>
                  <a:lnTo>
                    <a:pt x="6304" y="17081"/>
                  </a:lnTo>
                  <a:close/>
                  <a:moveTo>
                    <a:pt x="7938" y="13451"/>
                  </a:moveTo>
                  <a:lnTo>
                    <a:pt x="8477" y="13451"/>
                  </a:lnTo>
                  <a:cubicBezTo>
                    <a:pt x="8477" y="13451"/>
                    <a:pt x="8443" y="14408"/>
                    <a:pt x="8410" y="14789"/>
                  </a:cubicBezTo>
                  <a:cubicBezTo>
                    <a:pt x="8376" y="15317"/>
                    <a:pt x="8315" y="16032"/>
                    <a:pt x="8254" y="16175"/>
                  </a:cubicBezTo>
                  <a:cubicBezTo>
                    <a:pt x="8207" y="16271"/>
                    <a:pt x="8146" y="16366"/>
                    <a:pt x="8059" y="16366"/>
                  </a:cubicBezTo>
                  <a:lnTo>
                    <a:pt x="7714" y="16366"/>
                  </a:lnTo>
                  <a:lnTo>
                    <a:pt x="7715" y="16362"/>
                  </a:lnTo>
                  <a:lnTo>
                    <a:pt x="7654" y="16362"/>
                  </a:lnTo>
                  <a:lnTo>
                    <a:pt x="7648" y="14118"/>
                  </a:lnTo>
                  <a:lnTo>
                    <a:pt x="7938" y="14118"/>
                  </a:lnTo>
                  <a:close/>
                  <a:moveTo>
                    <a:pt x="5900" y="13451"/>
                  </a:moveTo>
                  <a:lnTo>
                    <a:pt x="6304" y="13451"/>
                  </a:lnTo>
                  <a:lnTo>
                    <a:pt x="6304" y="13454"/>
                  </a:lnTo>
                  <a:lnTo>
                    <a:pt x="6440" y="13454"/>
                  </a:lnTo>
                  <a:lnTo>
                    <a:pt x="6440" y="14122"/>
                  </a:lnTo>
                  <a:lnTo>
                    <a:pt x="6723" y="14122"/>
                  </a:lnTo>
                  <a:lnTo>
                    <a:pt x="6716" y="16366"/>
                  </a:lnTo>
                  <a:lnTo>
                    <a:pt x="6304" y="16366"/>
                  </a:lnTo>
                  <a:cubicBezTo>
                    <a:pt x="6224" y="16318"/>
                    <a:pt x="6169" y="16271"/>
                    <a:pt x="6115" y="16128"/>
                  </a:cubicBezTo>
                  <a:cubicBezTo>
                    <a:pt x="6055" y="16032"/>
                    <a:pt x="6001" y="15314"/>
                    <a:pt x="5960" y="14789"/>
                  </a:cubicBezTo>
                  <a:cubicBezTo>
                    <a:pt x="5933" y="14408"/>
                    <a:pt x="5900" y="13451"/>
                    <a:pt x="5900" y="13451"/>
                  </a:cubicBezTo>
                  <a:close/>
                  <a:moveTo>
                    <a:pt x="15222" y="11207"/>
                  </a:moveTo>
                  <a:lnTo>
                    <a:pt x="15796" y="11207"/>
                  </a:lnTo>
                  <a:lnTo>
                    <a:pt x="15910" y="13550"/>
                  </a:lnTo>
                  <a:cubicBezTo>
                    <a:pt x="15924" y="13836"/>
                    <a:pt x="15944" y="14026"/>
                    <a:pt x="15964" y="14122"/>
                  </a:cubicBezTo>
                  <a:cubicBezTo>
                    <a:pt x="15991" y="14217"/>
                    <a:pt x="16039" y="14265"/>
                    <a:pt x="16113" y="14265"/>
                  </a:cubicBezTo>
                  <a:lnTo>
                    <a:pt x="16349" y="14265"/>
                  </a:lnTo>
                  <a:lnTo>
                    <a:pt x="16349" y="16458"/>
                  </a:lnTo>
                  <a:lnTo>
                    <a:pt x="15788" y="16458"/>
                  </a:lnTo>
                  <a:cubicBezTo>
                    <a:pt x="15681" y="16458"/>
                    <a:pt x="15606" y="16362"/>
                    <a:pt x="15566" y="16172"/>
                  </a:cubicBezTo>
                  <a:cubicBezTo>
                    <a:pt x="15512" y="15933"/>
                    <a:pt x="15478" y="15695"/>
                    <a:pt x="15451" y="15457"/>
                  </a:cubicBezTo>
                  <a:cubicBezTo>
                    <a:pt x="15431" y="15171"/>
                    <a:pt x="15411" y="14932"/>
                    <a:pt x="15398" y="14646"/>
                  </a:cubicBezTo>
                  <a:close/>
                  <a:moveTo>
                    <a:pt x="7505" y="10063"/>
                  </a:moveTo>
                  <a:lnTo>
                    <a:pt x="7505" y="10921"/>
                  </a:lnTo>
                  <a:lnTo>
                    <a:pt x="7910" y="10921"/>
                  </a:lnTo>
                  <a:cubicBezTo>
                    <a:pt x="7917" y="10921"/>
                    <a:pt x="7917" y="10063"/>
                    <a:pt x="7917" y="10063"/>
                  </a:cubicBezTo>
                  <a:close/>
                  <a:moveTo>
                    <a:pt x="7512" y="7097"/>
                  </a:moveTo>
                  <a:lnTo>
                    <a:pt x="7505" y="8006"/>
                  </a:lnTo>
                  <a:lnTo>
                    <a:pt x="7917" y="8006"/>
                  </a:lnTo>
                  <a:lnTo>
                    <a:pt x="7917" y="7097"/>
                  </a:lnTo>
                  <a:close/>
                  <a:moveTo>
                    <a:pt x="14075" y="6092"/>
                  </a:moveTo>
                  <a:lnTo>
                    <a:pt x="14668" y="6092"/>
                  </a:lnTo>
                  <a:lnTo>
                    <a:pt x="14142" y="10345"/>
                  </a:lnTo>
                  <a:lnTo>
                    <a:pt x="14251" y="10345"/>
                  </a:lnTo>
                  <a:lnTo>
                    <a:pt x="14466" y="8912"/>
                  </a:lnTo>
                  <a:lnTo>
                    <a:pt x="15080" y="8912"/>
                  </a:lnTo>
                  <a:lnTo>
                    <a:pt x="14298" y="14309"/>
                  </a:lnTo>
                  <a:lnTo>
                    <a:pt x="15026" y="14309"/>
                  </a:lnTo>
                  <a:lnTo>
                    <a:pt x="15026" y="16509"/>
                  </a:lnTo>
                  <a:lnTo>
                    <a:pt x="13569" y="16509"/>
                  </a:lnTo>
                  <a:lnTo>
                    <a:pt x="13569" y="14694"/>
                  </a:lnTo>
                  <a:lnTo>
                    <a:pt x="13926" y="12542"/>
                  </a:lnTo>
                  <a:lnTo>
                    <a:pt x="13562" y="12542"/>
                  </a:lnTo>
                  <a:lnTo>
                    <a:pt x="13562" y="10155"/>
                  </a:lnTo>
                  <a:close/>
                  <a:moveTo>
                    <a:pt x="15518" y="5806"/>
                  </a:moveTo>
                  <a:lnTo>
                    <a:pt x="16118" y="5806"/>
                  </a:lnTo>
                  <a:lnTo>
                    <a:pt x="16051" y="6991"/>
                  </a:lnTo>
                  <a:lnTo>
                    <a:pt x="17245" y="6991"/>
                  </a:lnTo>
                  <a:lnTo>
                    <a:pt x="17245" y="17885"/>
                  </a:lnTo>
                  <a:cubicBezTo>
                    <a:pt x="17245" y="18222"/>
                    <a:pt x="17238" y="18556"/>
                    <a:pt x="17218" y="18842"/>
                  </a:cubicBezTo>
                  <a:cubicBezTo>
                    <a:pt x="17204" y="19131"/>
                    <a:pt x="17171" y="19417"/>
                    <a:pt x="17123" y="19703"/>
                  </a:cubicBezTo>
                  <a:cubicBezTo>
                    <a:pt x="17076" y="19942"/>
                    <a:pt x="16982" y="20085"/>
                    <a:pt x="16833" y="20085"/>
                  </a:cubicBezTo>
                  <a:lnTo>
                    <a:pt x="15801" y="20085"/>
                  </a:lnTo>
                  <a:lnTo>
                    <a:pt x="15801" y="17888"/>
                  </a:lnTo>
                  <a:lnTo>
                    <a:pt x="16510" y="17888"/>
                  </a:lnTo>
                  <a:cubicBezTo>
                    <a:pt x="16571" y="17888"/>
                    <a:pt x="16618" y="17841"/>
                    <a:pt x="16638" y="17745"/>
                  </a:cubicBezTo>
                  <a:cubicBezTo>
                    <a:pt x="16658" y="17650"/>
                    <a:pt x="16672" y="17411"/>
                    <a:pt x="16672" y="17030"/>
                  </a:cubicBezTo>
                  <a:lnTo>
                    <a:pt x="16672" y="9147"/>
                  </a:lnTo>
                  <a:lnTo>
                    <a:pt x="15923" y="9147"/>
                  </a:lnTo>
                  <a:cubicBezTo>
                    <a:pt x="15883" y="9579"/>
                    <a:pt x="15842" y="9865"/>
                    <a:pt x="15802" y="10008"/>
                  </a:cubicBezTo>
                  <a:cubicBezTo>
                    <a:pt x="15802" y="10008"/>
                    <a:pt x="15795" y="10056"/>
                    <a:pt x="15788" y="10056"/>
                  </a:cubicBezTo>
                  <a:cubicBezTo>
                    <a:pt x="15748" y="10199"/>
                    <a:pt x="15680" y="10247"/>
                    <a:pt x="15593" y="10247"/>
                  </a:cubicBezTo>
                  <a:lnTo>
                    <a:pt x="15141" y="10247"/>
                  </a:lnTo>
                  <a:lnTo>
                    <a:pt x="15141" y="8098"/>
                  </a:lnTo>
                  <a:lnTo>
                    <a:pt x="15242" y="8098"/>
                  </a:lnTo>
                  <a:cubicBezTo>
                    <a:pt x="15289" y="8098"/>
                    <a:pt x="15330" y="8050"/>
                    <a:pt x="15357" y="7955"/>
                  </a:cubicBezTo>
                  <a:cubicBezTo>
                    <a:pt x="15377" y="7863"/>
                    <a:pt x="15404" y="7669"/>
                    <a:pt x="15424" y="7287"/>
                  </a:cubicBezTo>
                  <a:close/>
                  <a:moveTo>
                    <a:pt x="16118" y="5796"/>
                  </a:moveTo>
                  <a:lnTo>
                    <a:pt x="16119" y="5806"/>
                  </a:lnTo>
                  <a:lnTo>
                    <a:pt x="16118" y="5806"/>
                  </a:lnTo>
                  <a:close/>
                  <a:moveTo>
                    <a:pt x="17876" y="2367"/>
                  </a:moveTo>
                  <a:lnTo>
                    <a:pt x="18402" y="2367"/>
                  </a:lnTo>
                  <a:lnTo>
                    <a:pt x="18509" y="11731"/>
                  </a:lnTo>
                  <a:cubicBezTo>
                    <a:pt x="18517" y="12256"/>
                    <a:pt x="18530" y="12542"/>
                    <a:pt x="18550" y="12685"/>
                  </a:cubicBezTo>
                  <a:cubicBezTo>
                    <a:pt x="18570" y="12780"/>
                    <a:pt x="18605" y="12828"/>
                    <a:pt x="18658" y="12828"/>
                  </a:cubicBezTo>
                  <a:lnTo>
                    <a:pt x="18746" y="12828"/>
                  </a:lnTo>
                  <a:lnTo>
                    <a:pt x="18746" y="15167"/>
                  </a:lnTo>
                  <a:lnTo>
                    <a:pt x="18402" y="15167"/>
                  </a:lnTo>
                  <a:cubicBezTo>
                    <a:pt x="18375" y="15167"/>
                    <a:pt x="18342" y="15167"/>
                    <a:pt x="18315" y="15120"/>
                  </a:cubicBezTo>
                  <a:cubicBezTo>
                    <a:pt x="18294" y="15120"/>
                    <a:pt x="18274" y="15072"/>
                    <a:pt x="18254" y="15072"/>
                  </a:cubicBezTo>
                  <a:cubicBezTo>
                    <a:pt x="18200" y="14977"/>
                    <a:pt x="18159" y="14881"/>
                    <a:pt x="18126" y="14738"/>
                  </a:cubicBezTo>
                  <a:cubicBezTo>
                    <a:pt x="18092" y="14595"/>
                    <a:pt x="18065" y="14357"/>
                    <a:pt x="18045" y="14118"/>
                  </a:cubicBezTo>
                  <a:lnTo>
                    <a:pt x="18044" y="14118"/>
                  </a:lnTo>
                  <a:cubicBezTo>
                    <a:pt x="18024" y="13832"/>
                    <a:pt x="18011" y="13546"/>
                    <a:pt x="18004" y="13213"/>
                  </a:cubicBezTo>
                  <a:close/>
                  <a:moveTo>
                    <a:pt x="21013" y="2224"/>
                  </a:moveTo>
                  <a:lnTo>
                    <a:pt x="21546" y="2224"/>
                  </a:lnTo>
                  <a:lnTo>
                    <a:pt x="21411" y="13117"/>
                  </a:lnTo>
                  <a:cubicBezTo>
                    <a:pt x="21411" y="13403"/>
                    <a:pt x="21391" y="13836"/>
                    <a:pt x="21350" y="14313"/>
                  </a:cubicBezTo>
                  <a:cubicBezTo>
                    <a:pt x="21323" y="14742"/>
                    <a:pt x="21243" y="14932"/>
                    <a:pt x="21108" y="15028"/>
                  </a:cubicBezTo>
                  <a:lnTo>
                    <a:pt x="20676" y="15028"/>
                  </a:lnTo>
                  <a:lnTo>
                    <a:pt x="20676" y="12736"/>
                  </a:lnTo>
                  <a:lnTo>
                    <a:pt x="20764" y="12736"/>
                  </a:lnTo>
                  <a:cubicBezTo>
                    <a:pt x="20818" y="12736"/>
                    <a:pt x="20851" y="12688"/>
                    <a:pt x="20871" y="12545"/>
                  </a:cubicBezTo>
                  <a:cubicBezTo>
                    <a:pt x="20892" y="12450"/>
                    <a:pt x="20905" y="12164"/>
                    <a:pt x="20912" y="11636"/>
                  </a:cubicBezTo>
                  <a:close/>
                  <a:moveTo>
                    <a:pt x="9248" y="2224"/>
                  </a:moveTo>
                  <a:lnTo>
                    <a:pt x="10854" y="2224"/>
                  </a:lnTo>
                  <a:lnTo>
                    <a:pt x="10854" y="9818"/>
                  </a:lnTo>
                  <a:lnTo>
                    <a:pt x="9869" y="9818"/>
                  </a:lnTo>
                  <a:lnTo>
                    <a:pt x="9869" y="12780"/>
                  </a:lnTo>
                  <a:lnTo>
                    <a:pt x="10854" y="12780"/>
                  </a:lnTo>
                  <a:lnTo>
                    <a:pt x="10854" y="17510"/>
                  </a:lnTo>
                  <a:cubicBezTo>
                    <a:pt x="10854" y="20044"/>
                    <a:pt x="10624" y="20187"/>
                    <a:pt x="10368" y="20187"/>
                  </a:cubicBezTo>
                  <a:lnTo>
                    <a:pt x="9255" y="20187"/>
                  </a:lnTo>
                  <a:lnTo>
                    <a:pt x="9255" y="17800"/>
                  </a:lnTo>
                  <a:lnTo>
                    <a:pt x="10219" y="17800"/>
                  </a:lnTo>
                  <a:lnTo>
                    <a:pt x="10219" y="15028"/>
                  </a:lnTo>
                  <a:lnTo>
                    <a:pt x="9255" y="14980"/>
                  </a:lnTo>
                  <a:lnTo>
                    <a:pt x="9255" y="7573"/>
                  </a:lnTo>
                  <a:lnTo>
                    <a:pt x="10219" y="7573"/>
                  </a:lnTo>
                  <a:lnTo>
                    <a:pt x="10226" y="4515"/>
                  </a:lnTo>
                  <a:lnTo>
                    <a:pt x="9255" y="4515"/>
                  </a:lnTo>
                  <a:close/>
                  <a:moveTo>
                    <a:pt x="18922" y="1413"/>
                  </a:moveTo>
                  <a:lnTo>
                    <a:pt x="19475" y="1413"/>
                  </a:lnTo>
                  <a:lnTo>
                    <a:pt x="19475" y="17605"/>
                  </a:lnTo>
                  <a:lnTo>
                    <a:pt x="19927" y="17605"/>
                  </a:lnTo>
                  <a:lnTo>
                    <a:pt x="19927" y="1413"/>
                  </a:lnTo>
                  <a:lnTo>
                    <a:pt x="20487" y="1413"/>
                  </a:lnTo>
                  <a:lnTo>
                    <a:pt x="20487" y="17605"/>
                  </a:lnTo>
                  <a:lnTo>
                    <a:pt x="21600" y="17605"/>
                  </a:lnTo>
                  <a:lnTo>
                    <a:pt x="21600" y="20044"/>
                  </a:lnTo>
                  <a:lnTo>
                    <a:pt x="17876" y="20044"/>
                  </a:lnTo>
                  <a:lnTo>
                    <a:pt x="17876" y="17605"/>
                  </a:lnTo>
                  <a:lnTo>
                    <a:pt x="18922" y="17605"/>
                  </a:lnTo>
                  <a:close/>
                  <a:moveTo>
                    <a:pt x="13859" y="1413"/>
                  </a:moveTo>
                  <a:lnTo>
                    <a:pt x="14439" y="1413"/>
                  </a:lnTo>
                  <a:lnTo>
                    <a:pt x="14439" y="2271"/>
                  </a:lnTo>
                  <a:lnTo>
                    <a:pt x="16382" y="2271"/>
                  </a:lnTo>
                  <a:lnTo>
                    <a:pt x="16382" y="1413"/>
                  </a:lnTo>
                  <a:lnTo>
                    <a:pt x="16962" y="1413"/>
                  </a:lnTo>
                  <a:lnTo>
                    <a:pt x="16962" y="2271"/>
                  </a:lnTo>
                  <a:lnTo>
                    <a:pt x="17280" y="2271"/>
                  </a:lnTo>
                  <a:lnTo>
                    <a:pt x="17280" y="4468"/>
                  </a:lnTo>
                  <a:lnTo>
                    <a:pt x="16962" y="4468"/>
                  </a:lnTo>
                  <a:lnTo>
                    <a:pt x="16962" y="5377"/>
                  </a:lnTo>
                  <a:lnTo>
                    <a:pt x="16382" y="5377"/>
                  </a:lnTo>
                  <a:lnTo>
                    <a:pt x="16382" y="4468"/>
                  </a:lnTo>
                  <a:lnTo>
                    <a:pt x="14439" y="4468"/>
                  </a:lnTo>
                  <a:lnTo>
                    <a:pt x="14439" y="5377"/>
                  </a:lnTo>
                  <a:lnTo>
                    <a:pt x="13859" y="5377"/>
                  </a:lnTo>
                  <a:lnTo>
                    <a:pt x="13859" y="4468"/>
                  </a:lnTo>
                  <a:lnTo>
                    <a:pt x="13569" y="4468"/>
                  </a:lnTo>
                  <a:lnTo>
                    <a:pt x="13569" y="2271"/>
                  </a:lnTo>
                  <a:lnTo>
                    <a:pt x="13859" y="2271"/>
                  </a:lnTo>
                  <a:close/>
                  <a:moveTo>
                    <a:pt x="11609" y="1413"/>
                  </a:moveTo>
                  <a:lnTo>
                    <a:pt x="12196" y="1413"/>
                  </a:lnTo>
                  <a:lnTo>
                    <a:pt x="11676" y="17800"/>
                  </a:lnTo>
                  <a:lnTo>
                    <a:pt x="12412" y="17800"/>
                  </a:lnTo>
                  <a:lnTo>
                    <a:pt x="12149" y="9678"/>
                  </a:lnTo>
                  <a:lnTo>
                    <a:pt x="12722" y="9630"/>
                  </a:lnTo>
                  <a:lnTo>
                    <a:pt x="12952" y="17800"/>
                  </a:lnTo>
                  <a:cubicBezTo>
                    <a:pt x="12965" y="18324"/>
                    <a:pt x="12978" y="19519"/>
                    <a:pt x="12844" y="19948"/>
                  </a:cubicBezTo>
                  <a:cubicBezTo>
                    <a:pt x="12736" y="20234"/>
                    <a:pt x="12560" y="20139"/>
                    <a:pt x="12391" y="20139"/>
                  </a:cubicBezTo>
                  <a:lnTo>
                    <a:pt x="11022" y="20139"/>
                  </a:lnTo>
                  <a:lnTo>
                    <a:pt x="11022" y="17800"/>
                  </a:lnTo>
                  <a:close/>
                  <a:moveTo>
                    <a:pt x="6871" y="1410"/>
                  </a:moveTo>
                  <a:lnTo>
                    <a:pt x="7512" y="1410"/>
                  </a:lnTo>
                  <a:lnTo>
                    <a:pt x="7512" y="2271"/>
                  </a:lnTo>
                  <a:lnTo>
                    <a:pt x="7714" y="2224"/>
                  </a:lnTo>
                  <a:lnTo>
                    <a:pt x="8639" y="2224"/>
                  </a:lnTo>
                  <a:lnTo>
                    <a:pt x="8639" y="4372"/>
                  </a:lnTo>
                  <a:lnTo>
                    <a:pt x="7505" y="4372"/>
                  </a:lnTo>
                  <a:lnTo>
                    <a:pt x="7505" y="5234"/>
                  </a:lnTo>
                  <a:lnTo>
                    <a:pt x="8477" y="5234"/>
                  </a:lnTo>
                  <a:lnTo>
                    <a:pt x="8477" y="7996"/>
                  </a:lnTo>
                  <a:lnTo>
                    <a:pt x="8475" y="7996"/>
                  </a:lnTo>
                  <a:lnTo>
                    <a:pt x="8477" y="8006"/>
                  </a:lnTo>
                  <a:lnTo>
                    <a:pt x="8477" y="7996"/>
                  </a:lnTo>
                  <a:lnTo>
                    <a:pt x="8644" y="7996"/>
                  </a:lnTo>
                  <a:lnTo>
                    <a:pt x="8644" y="10192"/>
                  </a:lnTo>
                  <a:lnTo>
                    <a:pt x="8550" y="10192"/>
                  </a:lnTo>
                  <a:lnTo>
                    <a:pt x="8476" y="10240"/>
                  </a:lnTo>
                  <a:lnTo>
                    <a:pt x="8476" y="12583"/>
                  </a:lnTo>
                  <a:lnTo>
                    <a:pt x="7511" y="12583"/>
                  </a:lnTo>
                  <a:lnTo>
                    <a:pt x="7511" y="18794"/>
                  </a:lnTo>
                  <a:cubicBezTo>
                    <a:pt x="7511" y="19655"/>
                    <a:pt x="7471" y="20180"/>
                    <a:pt x="7342" y="20180"/>
                  </a:cubicBezTo>
                  <a:lnTo>
                    <a:pt x="6816" y="20180"/>
                  </a:lnTo>
                  <a:lnTo>
                    <a:pt x="6702" y="17793"/>
                  </a:lnTo>
                  <a:lnTo>
                    <a:pt x="6870" y="17793"/>
                  </a:lnTo>
                  <a:lnTo>
                    <a:pt x="6870" y="12586"/>
                  </a:lnTo>
                  <a:lnTo>
                    <a:pt x="5899" y="12586"/>
                  </a:lnTo>
                  <a:lnTo>
                    <a:pt x="5899" y="10914"/>
                  </a:lnTo>
                  <a:lnTo>
                    <a:pt x="6870" y="10914"/>
                  </a:lnTo>
                  <a:lnTo>
                    <a:pt x="6870" y="10104"/>
                  </a:lnTo>
                  <a:lnTo>
                    <a:pt x="5899" y="10104"/>
                  </a:lnTo>
                  <a:lnTo>
                    <a:pt x="5899" y="8002"/>
                  </a:lnTo>
                  <a:lnTo>
                    <a:pt x="6870" y="8002"/>
                  </a:lnTo>
                  <a:lnTo>
                    <a:pt x="6877" y="7093"/>
                  </a:lnTo>
                  <a:lnTo>
                    <a:pt x="5899" y="7093"/>
                  </a:lnTo>
                  <a:lnTo>
                    <a:pt x="5899" y="5183"/>
                  </a:lnTo>
                  <a:lnTo>
                    <a:pt x="6870" y="5183"/>
                  </a:lnTo>
                  <a:lnTo>
                    <a:pt x="6877" y="4372"/>
                  </a:lnTo>
                  <a:lnTo>
                    <a:pt x="5697" y="4372"/>
                  </a:lnTo>
                  <a:lnTo>
                    <a:pt x="5697" y="17510"/>
                  </a:lnTo>
                  <a:cubicBezTo>
                    <a:pt x="5697" y="19996"/>
                    <a:pt x="5460" y="20139"/>
                    <a:pt x="5184" y="20139"/>
                  </a:cubicBezTo>
                  <a:lnTo>
                    <a:pt x="4928" y="20139"/>
                  </a:lnTo>
                  <a:cubicBezTo>
                    <a:pt x="4928" y="20187"/>
                    <a:pt x="4928" y="17510"/>
                    <a:pt x="4928" y="17510"/>
                  </a:cubicBezTo>
                  <a:lnTo>
                    <a:pt x="5103" y="17510"/>
                  </a:lnTo>
                  <a:lnTo>
                    <a:pt x="5103" y="2224"/>
                  </a:lnTo>
                  <a:lnTo>
                    <a:pt x="6871" y="2224"/>
                  </a:lnTo>
                  <a:close/>
                  <a:moveTo>
                    <a:pt x="3257" y="0"/>
                  </a:moveTo>
                  <a:lnTo>
                    <a:pt x="3660" y="0"/>
                  </a:lnTo>
                  <a:cubicBezTo>
                    <a:pt x="3903" y="112"/>
                    <a:pt x="4053" y="1137"/>
                    <a:pt x="4068" y="2857"/>
                  </a:cubicBezTo>
                  <a:lnTo>
                    <a:pt x="4074" y="18746"/>
                  </a:lnTo>
                  <a:cubicBezTo>
                    <a:pt x="4043" y="20537"/>
                    <a:pt x="3898" y="21454"/>
                    <a:pt x="3665" y="21600"/>
                  </a:cubicBezTo>
                  <a:lnTo>
                    <a:pt x="3257" y="21600"/>
                  </a:lnTo>
                  <a:lnTo>
                    <a:pt x="2140" y="9848"/>
                  </a:lnTo>
                  <a:lnTo>
                    <a:pt x="1898" y="7284"/>
                  </a:lnTo>
                  <a:cubicBezTo>
                    <a:pt x="1763" y="5820"/>
                    <a:pt x="1872" y="4100"/>
                    <a:pt x="1996" y="3477"/>
                  </a:cubicBezTo>
                  <a:cubicBezTo>
                    <a:pt x="2022" y="3368"/>
                    <a:pt x="2052" y="3184"/>
                    <a:pt x="2084" y="3113"/>
                  </a:cubicBezTo>
                  <a:lnTo>
                    <a:pt x="2140" y="2966"/>
                  </a:lnTo>
                  <a:close/>
                  <a:moveTo>
                    <a:pt x="408" y="0"/>
                  </a:moveTo>
                  <a:lnTo>
                    <a:pt x="2445" y="0"/>
                  </a:lnTo>
                  <a:lnTo>
                    <a:pt x="2140" y="661"/>
                  </a:lnTo>
                  <a:lnTo>
                    <a:pt x="1365" y="2414"/>
                  </a:lnTo>
                  <a:cubicBezTo>
                    <a:pt x="1085" y="3075"/>
                    <a:pt x="920" y="5602"/>
                    <a:pt x="1091" y="7614"/>
                  </a:cubicBezTo>
                  <a:lnTo>
                    <a:pt x="2140" y="20391"/>
                  </a:lnTo>
                  <a:lnTo>
                    <a:pt x="2239" y="21600"/>
                  </a:lnTo>
                  <a:lnTo>
                    <a:pt x="2140" y="21600"/>
                  </a:lnTo>
                  <a:lnTo>
                    <a:pt x="2140" y="21597"/>
                  </a:lnTo>
                  <a:lnTo>
                    <a:pt x="408" y="21597"/>
                  </a:lnTo>
                  <a:cubicBezTo>
                    <a:pt x="181" y="21450"/>
                    <a:pt x="26" y="20646"/>
                    <a:pt x="0" y="18705"/>
                  </a:cubicBezTo>
                  <a:lnTo>
                    <a:pt x="0" y="2891"/>
                  </a:lnTo>
                  <a:cubicBezTo>
                    <a:pt x="21" y="1171"/>
                    <a:pt x="150" y="184"/>
                    <a:pt x="40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>
                <a:defRPr b="1">
                  <a:solidFill>
                    <a:srgbClr val="FFFFFF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25" name="组合 59"/>
            <p:cNvGrpSpPr/>
            <p:nvPr/>
          </p:nvGrpSpPr>
          <p:grpSpPr>
            <a:xfrm>
              <a:off x="592987" y="154988"/>
              <a:ext cx="9032157" cy="439426"/>
              <a:chOff x="955123" y="132202"/>
              <a:chExt cx="9032157" cy="439426"/>
            </a:xfrm>
          </p:grpSpPr>
          <p:grpSp>
            <p:nvGrpSpPr>
              <p:cNvPr id="126" name="组合 60"/>
              <p:cNvGrpSpPr/>
              <p:nvPr/>
            </p:nvGrpSpPr>
            <p:grpSpPr>
              <a:xfrm>
                <a:off x="955123" y="132202"/>
                <a:ext cx="8924601" cy="439426"/>
                <a:chOff x="457200" y="-17385"/>
                <a:chExt cx="8924601" cy="439426"/>
              </a:xfrm>
            </p:grpSpPr>
            <p:sp>
              <p:nvSpPr>
                <p:cNvPr id="1048909" name="同侧圆角矩形 62"/>
                <p:cNvSpPr/>
                <p:nvPr/>
              </p:nvSpPr>
              <p:spPr>
                <a:xfrm>
                  <a:off x="2131897" y="107150"/>
                  <a:ext cx="1640775" cy="310271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400" b="1" dirty="0">
                      <a:latin typeface="微软雅黑" panose="020B0503020204020204" charset="-122"/>
                      <a:ea typeface="微软雅黑" panose="020B0503020204020204" charset="-122"/>
                    </a:rPr>
                    <a:t>创新性</a:t>
                  </a:r>
                  <a:endParaRPr lang="zh-CN" altLang="en-US" sz="1400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910" name="同侧圆角矩形 63"/>
                <p:cNvSpPr/>
                <p:nvPr/>
              </p:nvSpPr>
              <p:spPr>
                <a:xfrm>
                  <a:off x="3829422" y="116109"/>
                  <a:ext cx="1625926" cy="302599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400" b="1" dirty="0">
                      <a:latin typeface="微软雅黑" panose="020B0503020204020204" charset="-122"/>
                      <a:ea typeface="微软雅黑" panose="020B0503020204020204" charset="-122"/>
                    </a:rPr>
                    <a:t>有效性</a:t>
                  </a:r>
                  <a:endParaRPr lang="zh-CN" altLang="en-US" sz="1400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911" name="同侧圆角矩形 64"/>
                <p:cNvSpPr/>
                <p:nvPr/>
              </p:nvSpPr>
              <p:spPr>
                <a:xfrm>
                  <a:off x="7850944" y="126961"/>
                  <a:ext cx="1530857" cy="295080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400" b="1" dirty="0">
                      <a:latin typeface="微软雅黑" panose="020B0503020204020204" charset="-122"/>
                      <a:ea typeface="微软雅黑" panose="020B0503020204020204" charset="-122"/>
                    </a:rPr>
                    <a:t>公平性</a:t>
                  </a:r>
                  <a:endParaRPr lang="zh-CN" altLang="en-US" sz="1400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912" name="同侧圆角矩形 65"/>
                <p:cNvSpPr/>
                <p:nvPr/>
              </p:nvSpPr>
              <p:spPr>
                <a:xfrm>
                  <a:off x="457200" y="97977"/>
                  <a:ext cx="1617947" cy="321533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400" b="1" dirty="0">
                      <a:latin typeface="微软雅黑" panose="020B0503020204020204" charset="-122"/>
                      <a:ea typeface="微软雅黑" panose="020B0503020204020204" charset="-122"/>
                    </a:rPr>
                    <a:t>基本信息</a:t>
                  </a:r>
                  <a:endParaRPr lang="zh-CN" altLang="en-US" sz="1400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913" name="同侧圆角矩形 66"/>
                <p:cNvSpPr/>
                <p:nvPr/>
              </p:nvSpPr>
              <p:spPr>
                <a:xfrm>
                  <a:off x="5540570" y="-17385"/>
                  <a:ext cx="2225151" cy="429255"/>
                </a:xfrm>
                <a:prstGeom prst="round2SameRect">
                  <a:avLst/>
                </a:prstGeom>
                <a:solidFill>
                  <a:srgbClr val="044196"/>
                </a:solidFill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b="1" dirty="0">
                      <a:latin typeface="微软雅黑" panose="020B0503020204020204" charset="-122"/>
                      <a:ea typeface="微软雅黑" panose="020B0503020204020204" charset="-122"/>
                    </a:rPr>
                    <a:t>安全性</a:t>
                  </a:r>
                  <a:endParaRPr lang="zh-CN" altLang="en-US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cxnSp>
            <p:nvCxnSpPr>
              <p:cNvPr id="3145748" name="直接箭头连接符 61"/>
              <p:cNvCxnSpPr/>
              <p:nvPr/>
            </p:nvCxnSpPr>
            <p:spPr>
              <a:xfrm flipV="1">
                <a:off x="955123" y="557363"/>
                <a:ext cx="9032157" cy="11514"/>
              </a:xfrm>
              <a:prstGeom prst="straightConnector1">
                <a:avLst/>
              </a:prstGeom>
              <a:ln w="28575">
                <a:solidFill>
                  <a:srgbClr val="9DC3E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8920" name="textbox 92"/>
          <p:cNvSpPr/>
          <p:nvPr/>
        </p:nvSpPr>
        <p:spPr>
          <a:xfrm>
            <a:off x="11855223" y="6542405"/>
            <a:ext cx="428625" cy="3155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6000"/>
              </a:lnSpc>
            </a:pPr>
            <a:r>
              <a:rPr lang="en-US" sz="1500" b="1" kern="0" spc="-20" dirty="0">
                <a:solidFill>
                  <a:srgbClr val="2F559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10</a:t>
            </a:r>
            <a:endParaRPr lang="en-US" sz="1500" b="1" kern="0" spc="-20" dirty="0">
              <a:solidFill>
                <a:srgbClr val="2F5597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02324" y="1366459"/>
            <a:ext cx="11059473" cy="5085210"/>
            <a:chOff x="402324" y="1146325"/>
            <a:chExt cx="11059473" cy="5085210"/>
          </a:xfrm>
        </p:grpSpPr>
        <p:sp>
          <p:nvSpPr>
            <p:cNvPr id="1048901" name="矩形 23"/>
            <p:cNvSpPr/>
            <p:nvPr/>
          </p:nvSpPr>
          <p:spPr>
            <a:xfrm>
              <a:off x="6307568" y="4511847"/>
              <a:ext cx="5154229" cy="1719688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902" name="圆角矩形 24"/>
            <p:cNvSpPr/>
            <p:nvPr/>
          </p:nvSpPr>
          <p:spPr>
            <a:xfrm>
              <a:off x="6484954" y="4204809"/>
              <a:ext cx="4816366" cy="395854"/>
            </a:xfrm>
            <a:prstGeom prst="roundRect">
              <a:avLst/>
            </a:prstGeom>
            <a:solidFill>
              <a:srgbClr val="EAF3FF"/>
            </a:solidFill>
            <a:ln>
              <a:solidFill>
                <a:srgbClr val="AFCEEB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kern="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不含防腐剂，适合老年及敏感人群</a:t>
              </a:r>
              <a:endParaRPr lang="zh-CN" altLang="en-US" sz="1600" b="1" kern="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048903" name="文本框 25"/>
            <p:cNvSpPr txBox="1"/>
            <p:nvPr/>
          </p:nvSpPr>
          <p:spPr>
            <a:xfrm>
              <a:off x="6220776" y="4993535"/>
              <a:ext cx="5107940" cy="65825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207010" eaLnBrk="0">
                <a:lnSpc>
                  <a:spcPct val="120000"/>
                </a:lnSpc>
                <a:spcAft>
                  <a:spcPts val="400"/>
                </a:spcAft>
              </a:pPr>
              <a:r>
                <a:rPr lang="zh-CN" altLang="en-US" sz="1600" b="1" kern="0" spc="-1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单剂量包装</a:t>
              </a:r>
              <a:r>
                <a:rPr lang="zh-CN" altLang="en-US" sz="1600" kern="0" spc="-1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、不含防腐剂，</a:t>
              </a:r>
              <a:r>
                <a:rPr lang="zh-CN" altLang="en-US" sz="1600" kern="0" spc="-1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对于老年患者、</a:t>
              </a:r>
              <a:r>
                <a:rPr lang="zh-CN" altLang="en-US" sz="1600" kern="0" spc="-1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敏感</a:t>
              </a:r>
              <a:r>
                <a:rPr lang="zh-CN" altLang="en-US" sz="1600" kern="0" spc="-1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人群、及合并其他眼</a:t>
              </a:r>
              <a:r>
                <a:rPr lang="zh-CN" altLang="en-US" sz="1600" kern="0" spc="-1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表</a:t>
              </a:r>
              <a:r>
                <a:rPr lang="zh-CN" altLang="en-US" sz="1600" kern="0" spc="-1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疾病等患者，更</a:t>
              </a:r>
              <a:r>
                <a:rPr lang="zh-CN" altLang="en-US" sz="1600" kern="0" spc="-1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安全</a:t>
              </a:r>
              <a:r>
                <a:rPr lang="en-US" altLang="zh-CN" sz="1600" kern="0" spc="-10" baseline="30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6</a:t>
              </a:r>
              <a:r>
                <a:rPr lang="zh-CN" altLang="en-US" sz="1600" kern="0" spc="-1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。</a:t>
              </a:r>
              <a:endParaRPr lang="en-US" altLang="zh-CN" sz="1600" kern="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grpSp>
          <p:nvGrpSpPr>
            <p:cNvPr id="122" name="组合 18"/>
            <p:cNvGrpSpPr/>
            <p:nvPr/>
          </p:nvGrpSpPr>
          <p:grpSpPr>
            <a:xfrm>
              <a:off x="644121" y="4200613"/>
              <a:ext cx="5330055" cy="2022799"/>
              <a:chOff x="6340610" y="1714810"/>
              <a:chExt cx="5330055" cy="2022799"/>
            </a:xfrm>
          </p:grpSpPr>
          <p:sp>
            <p:nvSpPr>
              <p:cNvPr id="1048904" name="矩形 2"/>
              <p:cNvSpPr/>
              <p:nvPr/>
            </p:nvSpPr>
            <p:spPr>
              <a:xfrm>
                <a:off x="6340610" y="2028122"/>
                <a:ext cx="5330055" cy="1709487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123" name="组合 16"/>
              <p:cNvGrpSpPr/>
              <p:nvPr/>
            </p:nvGrpSpPr>
            <p:grpSpPr>
              <a:xfrm>
                <a:off x="6540363" y="1714810"/>
                <a:ext cx="5075408" cy="1678083"/>
                <a:chOff x="6540363" y="1714810"/>
                <a:chExt cx="5075408" cy="1678083"/>
              </a:xfrm>
            </p:grpSpPr>
            <p:sp>
              <p:nvSpPr>
                <p:cNvPr id="1048905" name="圆角矩形 3"/>
                <p:cNvSpPr/>
                <p:nvPr/>
              </p:nvSpPr>
              <p:spPr>
                <a:xfrm>
                  <a:off x="6894402" y="1714810"/>
                  <a:ext cx="4244196" cy="400050"/>
                </a:xfrm>
                <a:prstGeom prst="roundRect">
                  <a:avLst/>
                </a:prstGeom>
                <a:solidFill>
                  <a:srgbClr val="EAF3FF"/>
                </a:solidFill>
                <a:ln>
                  <a:solidFill>
                    <a:srgbClr val="AFCEEB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600" b="1" kern="0" spc="100" dirty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更快缓解主要不良反应（如灼烧感）</a:t>
                  </a:r>
                  <a:endParaRPr lang="zh-CN" altLang="en-US" sz="1600" b="1" kern="0" spc="1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</p:txBody>
            </p:sp>
            <p:sp>
              <p:nvSpPr>
                <p:cNvPr id="1048906" name="文本框 7"/>
                <p:cNvSpPr txBox="1"/>
                <p:nvPr/>
              </p:nvSpPr>
              <p:spPr>
                <a:xfrm>
                  <a:off x="6540363" y="2680069"/>
                  <a:ext cx="1062264" cy="71282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 eaLnBrk="0">
                    <a:lnSpc>
                      <a:spcPct val="108000"/>
                    </a:lnSpc>
                  </a:pPr>
                  <a:r>
                    <a:rPr lang="zh-CN" altLang="en-US" sz="1400" b="1" kern="0" spc="10" dirty="0">
                      <a:solidFill>
                        <a:schemeClr val="accent6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利非司特快速缓解</a:t>
                  </a:r>
                  <a:r>
                    <a:rPr lang="en-US" altLang="zh-CN" sz="1400" b="1" baseline="30000" dirty="0">
                      <a:solidFill>
                        <a:schemeClr val="accent6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3</a:t>
                  </a:r>
                  <a:endParaRPr lang="en-US" altLang="zh-CN" sz="1400" b="1" kern="0" spc="10" dirty="0">
                    <a:solidFill>
                      <a:schemeClr val="accent6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Arial" panose="020B0604020202020204" pitchFamily="34" charset="0"/>
                  </a:endParaRPr>
                </a:p>
                <a:p>
                  <a:pPr algn="ctr" rtl="0" eaLnBrk="0">
                    <a:lnSpc>
                      <a:spcPct val="108000"/>
                    </a:lnSpc>
                  </a:pPr>
                  <a:endParaRPr lang="zh-CN" altLang="en-US" sz="1400" b="1" baseline="30000" dirty="0">
                    <a:solidFill>
                      <a:schemeClr val="accent6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</p:txBody>
            </p:sp>
            <p:sp>
              <p:nvSpPr>
                <p:cNvPr id="1048907" name="文本框 22"/>
                <p:cNvSpPr txBox="1"/>
                <p:nvPr/>
              </p:nvSpPr>
              <p:spPr>
                <a:xfrm>
                  <a:off x="10307239" y="2602484"/>
                  <a:ext cx="1308532" cy="749808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 rtl="0" eaLnBrk="0">
                    <a:lnSpc>
                      <a:spcPct val="108000"/>
                    </a:lnSpc>
                  </a:pPr>
                  <a:r>
                    <a:rPr lang="zh-CN" altLang="en-US" sz="1400" b="1" kern="0" spc="10" dirty="0">
                      <a:solidFill>
                        <a:srgbClr val="C00000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环孢素</a:t>
                  </a:r>
                  <a:endParaRPr lang="en-US" altLang="zh-CN" sz="1400" b="1" kern="0" spc="10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  <a:p>
                  <a:pPr algn="ctr" rtl="0" eaLnBrk="0">
                    <a:lnSpc>
                      <a:spcPct val="108000"/>
                    </a:lnSpc>
                  </a:pPr>
                  <a:r>
                    <a:rPr lang="zh-CN" altLang="en-US" sz="1400" b="1" kern="0" spc="10" dirty="0">
                      <a:solidFill>
                        <a:srgbClr val="C00000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缓解较慢</a:t>
                  </a:r>
                  <a:r>
                    <a:rPr lang="en-US" altLang="zh-CN" sz="1400" b="1" baseline="30000" dirty="0">
                      <a:solidFill>
                        <a:srgbClr val="C00000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4</a:t>
                  </a:r>
                  <a:endParaRPr lang="zh-CN" altLang="en-US" sz="1400" b="1" kern="0" spc="10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  <a:p>
                  <a:pPr algn="ctr" rtl="0" eaLnBrk="0">
                    <a:lnSpc>
                      <a:spcPct val="108000"/>
                    </a:lnSpc>
                  </a:pPr>
                  <a:endParaRPr lang="en-US" altLang="zh-CN" sz="1400" b="1" i="1" kern="0" spc="10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</p:txBody>
            </p:sp>
          </p:grpSp>
        </p:grpSp>
        <p:grpSp>
          <p:nvGrpSpPr>
            <p:cNvPr id="127" name="组合 67"/>
            <p:cNvGrpSpPr/>
            <p:nvPr/>
          </p:nvGrpSpPr>
          <p:grpSpPr>
            <a:xfrm>
              <a:off x="402324" y="1171009"/>
              <a:ext cx="5704933" cy="2964423"/>
              <a:chOff x="473848" y="3165313"/>
              <a:chExt cx="5704933" cy="2964423"/>
            </a:xfrm>
          </p:grpSpPr>
          <p:sp>
            <p:nvSpPr>
              <p:cNvPr id="1048914" name="矩形 68"/>
              <p:cNvSpPr/>
              <p:nvPr/>
            </p:nvSpPr>
            <p:spPr>
              <a:xfrm>
                <a:off x="715645" y="3449741"/>
                <a:ext cx="5351780" cy="2376495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8915" name="圆角矩形 69"/>
              <p:cNvSpPr/>
              <p:nvPr/>
            </p:nvSpPr>
            <p:spPr>
              <a:xfrm>
                <a:off x="1505795" y="3165313"/>
                <a:ext cx="3890010" cy="400050"/>
              </a:xfrm>
              <a:prstGeom prst="roundRect">
                <a:avLst/>
              </a:prstGeom>
              <a:solidFill>
                <a:srgbClr val="EAF3FF"/>
              </a:solidFill>
              <a:ln>
                <a:solidFill>
                  <a:srgbClr val="AFCEEB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sz="1600" b="1" kern="0" dirty="0" err="1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安全性</a:t>
                </a:r>
                <a:r>
                  <a:rPr lang="zh-CN" altLang="en-US" sz="1600" b="1" kern="0" dirty="0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良好</a:t>
                </a:r>
                <a:r>
                  <a:rPr sz="1600" b="1" kern="0" dirty="0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，刺激反应短暂</a:t>
                </a:r>
                <a:endParaRPr lang="zh-CN" altLang="en-US" sz="1600" b="1" kern="0" dirty="0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048916" name="文本框 70"/>
              <p:cNvSpPr txBox="1"/>
              <p:nvPr/>
            </p:nvSpPr>
            <p:spPr>
              <a:xfrm>
                <a:off x="473848" y="3776867"/>
                <a:ext cx="5704933" cy="186080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207010" indent="0" algn="l" rtl="0" eaLnBrk="0" fontAlgn="auto">
                  <a:lnSpc>
                    <a:spcPct val="88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FontTx/>
                </a:pPr>
                <a:r>
                  <a:rPr lang="zh-CN" sz="1400" b="1" kern="0" spc="-1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国内：以局部、轻度刺激为主，无需</a:t>
                </a:r>
                <a:r>
                  <a:rPr lang="zh-CN" altLang="en-US" sz="1400" b="1" kern="0" spc="-1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额外处理</a:t>
                </a:r>
                <a:endParaRPr lang="zh-CN" sz="1400" b="1" kern="0" spc="-1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marL="489585" indent="-171450" algn="l" rtl="0" eaLnBrk="0" fontAlgn="auto">
                  <a:lnSpc>
                    <a:spcPct val="94000"/>
                  </a:lnSpc>
                  <a:spcBef>
                    <a:spcPts val="800"/>
                  </a:spcBef>
                  <a:buSzPct val="50000"/>
                  <a:buFont typeface="Wingdings" panose="05000000000000000000" charset="0"/>
                  <a:buChar char="l"/>
                </a:pPr>
                <a:r>
                  <a:rPr lang="zh-CN" altLang="en-US" sz="1300" b="1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最常见不良反应：</a:t>
                </a:r>
                <a:r>
                  <a:rPr lang="zh-CN" altLang="en-US" sz="13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给药部位疼痛、瘙痒、分泌物，发生率为</a:t>
                </a:r>
                <a:r>
                  <a:rPr lang="en-US" altLang="zh-CN" sz="13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5%</a:t>
                </a:r>
                <a:r>
                  <a:rPr lang="zh-CN" altLang="en-US" sz="13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以上</a:t>
                </a:r>
                <a:r>
                  <a:rPr lang="en-US" altLang="zh-CN" sz="1300" baseline="300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1</a:t>
                </a:r>
                <a:endParaRPr lang="zh-CN" altLang="en-US" sz="1300" baseline="30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marL="489585" indent="-171450" algn="l" rtl="0" eaLnBrk="0" fontAlgn="auto">
                  <a:lnSpc>
                    <a:spcPct val="94000"/>
                  </a:lnSpc>
                  <a:spcBef>
                    <a:spcPts val="800"/>
                  </a:spcBef>
                  <a:buSzPct val="50000"/>
                  <a:buFont typeface="Wingdings" panose="05000000000000000000" charset="0"/>
                  <a:buChar char="l"/>
                </a:pPr>
                <a:r>
                  <a:rPr lang="zh-CN" altLang="en-US" sz="1300" b="1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其他不良反应：</a:t>
                </a:r>
                <a:r>
                  <a:rPr lang="zh-CN" altLang="en-US" sz="13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给药部位刺激、味觉倒错、红斑，发生率为</a:t>
                </a:r>
                <a:r>
                  <a:rPr lang="en-US" altLang="zh-CN" sz="13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1-5%</a:t>
                </a:r>
                <a:endParaRPr lang="zh-CN" sz="1300" b="1" kern="0" spc="-1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marL="207010" indent="0" algn="l" rtl="0" eaLnBrk="0" fontAlgn="auto">
                  <a:lnSpc>
                    <a:spcPct val="94000"/>
                  </a:lnSpc>
                  <a:spcBef>
                    <a:spcPts val="900"/>
                  </a:spcBef>
                  <a:buClrTx/>
                  <a:buSzTx/>
                  <a:buFontTx/>
                </a:pPr>
                <a:r>
                  <a:rPr lang="zh-CN" sz="1400" b="1" kern="0" spc="-1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国外：原研不良反应与本品情况相当</a:t>
                </a:r>
                <a:endParaRPr lang="en-US" altLang="zh-CN" sz="1400" b="1" kern="0" spc="-1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marL="489585" indent="-171450" eaLnBrk="0">
                  <a:lnSpc>
                    <a:spcPct val="150000"/>
                  </a:lnSpc>
                  <a:spcBef>
                    <a:spcPts val="800"/>
                  </a:spcBef>
                  <a:buSzPct val="50000"/>
                  <a:buFont typeface="Wingdings" panose="05000000000000000000" charset="0"/>
                  <a:buChar char="l"/>
                </a:pPr>
                <a:r>
                  <a:rPr lang="zh-CN" altLang="en-US" sz="1300" b="1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长期耐受性良好：</a:t>
                </a:r>
                <a:r>
                  <a:rPr lang="en-US" altLang="zh-CN" sz="13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12</a:t>
                </a:r>
                <a:r>
                  <a:rPr lang="zh-CN" altLang="en-US" sz="13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个月的安全性研究，未发现非预期的不良事件，也未发现全身性毒性或局部感染并发症</a:t>
                </a:r>
                <a:r>
                  <a:rPr lang="en-US" altLang="zh-CN" sz="1300" baseline="300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2</a:t>
                </a:r>
                <a:r>
                  <a:rPr lang="zh-CN" altLang="en-US" sz="13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。</a:t>
                </a:r>
                <a:endParaRPr lang="zh-CN" altLang="en-US" sz="13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048917" name="文本框 71"/>
              <p:cNvSpPr txBox="1"/>
              <p:nvPr/>
            </p:nvSpPr>
            <p:spPr>
              <a:xfrm>
                <a:off x="715645" y="5852737"/>
                <a:ext cx="4892040" cy="27699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sz="1200" kern="0" spc="50" dirty="0">
                    <a:solidFill>
                      <a:schemeClr val="bg2">
                        <a:lumMod val="50000"/>
                        <a:alpha val="10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*</a:t>
                </a:r>
                <a:r>
                  <a:rPr lang="zh-CN" altLang="en-US" sz="1200" kern="0" spc="50" dirty="0">
                    <a:solidFill>
                      <a:schemeClr val="bg2">
                        <a:lumMod val="50000"/>
                        <a:alpha val="10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本品</a:t>
                </a:r>
                <a:r>
                  <a:rPr sz="1200" kern="0" spc="50" dirty="0">
                    <a:solidFill>
                      <a:schemeClr val="bg2">
                        <a:lumMod val="50000"/>
                        <a:alpha val="10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说明书收载的安全性信</a:t>
                </a:r>
                <a:r>
                  <a:rPr sz="1200" kern="0" spc="40" dirty="0">
                    <a:solidFill>
                      <a:schemeClr val="bg2">
                        <a:lumMod val="50000"/>
                        <a:alpha val="10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息</a:t>
                </a:r>
                <a:r>
                  <a:rPr lang="zh-CN" sz="1200" kern="0" spc="40" dirty="0">
                    <a:solidFill>
                      <a:schemeClr val="bg2">
                        <a:lumMod val="50000"/>
                        <a:alpha val="10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，</a:t>
                </a:r>
                <a:r>
                  <a:rPr lang="zh-CN" altLang="en-US" sz="1200" kern="0" spc="40" dirty="0">
                    <a:solidFill>
                      <a:schemeClr val="bg2">
                        <a:lumMod val="50000"/>
                        <a:alpha val="10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无安全性警告和黑框警告</a:t>
                </a:r>
                <a:endParaRPr lang="zh-CN" altLang="en-US" sz="1200" kern="0" spc="40" dirty="0">
                  <a:solidFill>
                    <a:schemeClr val="bg2">
                      <a:lumMod val="50000"/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1048918" name="矩形 72"/>
            <p:cNvSpPr/>
            <p:nvPr/>
          </p:nvSpPr>
          <p:spPr>
            <a:xfrm>
              <a:off x="6307568" y="1452843"/>
              <a:ext cx="5126355" cy="2387176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919" name="圆角矩形 73"/>
            <p:cNvSpPr/>
            <p:nvPr/>
          </p:nvSpPr>
          <p:spPr>
            <a:xfrm>
              <a:off x="6452939" y="1146325"/>
              <a:ext cx="4827591" cy="395854"/>
            </a:xfrm>
            <a:prstGeom prst="roundRect">
              <a:avLst/>
            </a:prstGeom>
            <a:solidFill>
              <a:srgbClr val="EAF3FF"/>
            </a:solidFill>
            <a:ln>
              <a:solidFill>
                <a:srgbClr val="AFCEEB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42570" indent="-229870" algn="ctr" eaLnBrk="0">
                <a:lnSpc>
                  <a:spcPct val="98000"/>
                </a:lnSpc>
              </a:pPr>
              <a:r>
                <a:rPr lang="zh-CN" altLang="en-US" sz="1600" b="1" kern="0" spc="11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依从性更高</a:t>
              </a:r>
              <a:r>
                <a:rPr lang="en-US" altLang="zh-CN" sz="1600" b="1" kern="0" spc="110" baseline="30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3,5</a:t>
              </a:r>
              <a:r>
                <a:rPr lang="zh-CN" altLang="en-US" sz="800" b="1" kern="0" spc="11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</a:t>
              </a:r>
              <a:r>
                <a:rPr lang="en-US" altLang="zh-CN" sz="800" b="1" kern="0" spc="11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Ⅲ</a:t>
              </a:r>
              <a:r>
                <a:rPr lang="zh-CN" altLang="en-US" sz="800" b="1" kern="0" spc="11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期临床试验）</a:t>
              </a:r>
              <a:endParaRPr lang="zh-CN" altLang="en-US" sz="800" b="1" kern="0" spc="11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048921" name="文本框 33"/>
            <p:cNvSpPr txBox="1"/>
            <p:nvPr/>
          </p:nvSpPr>
          <p:spPr>
            <a:xfrm>
              <a:off x="9271519" y="2167823"/>
              <a:ext cx="2087077" cy="14218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rtl="0" eaLnBrk="0">
                <a:lnSpc>
                  <a:spcPct val="108000"/>
                </a:lnSpc>
              </a:pPr>
              <a:endParaRPr lang="en-US" altLang="zh-CN" sz="1400" b="1" kern="0" spc="1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ctr" eaLnBrk="0">
                <a:lnSpc>
                  <a:spcPct val="108000"/>
                </a:lnSpc>
              </a:pPr>
              <a:r>
                <a:rPr lang="zh-CN" altLang="en-US" sz="1400" kern="0" spc="1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比环</a:t>
              </a:r>
              <a:r>
                <a:rPr lang="zh-CN" altLang="en-US" sz="1400" kern="0" spc="1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孢</a:t>
              </a:r>
              <a:r>
                <a:rPr lang="zh-CN" altLang="en-US" sz="1400" kern="0" spc="1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素滴眼液（</a:t>
              </a:r>
              <a:r>
                <a:rPr lang="en-US" altLang="zh-CN" sz="1400" kern="0" spc="1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II</a:t>
              </a:r>
              <a:r>
                <a:rPr lang="zh-CN" altLang="en-US" sz="1400" kern="0" spc="1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）</a:t>
              </a:r>
              <a:r>
                <a:rPr lang="en-US" altLang="zh-CN" sz="1400" kern="0" spc="1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80%</a:t>
              </a:r>
              <a:r>
                <a:rPr lang="zh-CN" altLang="en-US" sz="1400" kern="0" spc="1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的依从性</a:t>
              </a:r>
              <a:endParaRPr lang="en-US" altLang="zh-CN" sz="1400" kern="0" spc="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ctr" eaLnBrk="0">
                <a:lnSpc>
                  <a:spcPct val="108000"/>
                </a:lnSpc>
              </a:pPr>
              <a:r>
                <a:rPr lang="zh-CN" altLang="en-US" sz="2800" b="1" kern="0" spc="10" dirty="0" smtClean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高出</a:t>
              </a:r>
              <a:r>
                <a:rPr lang="en-US" altLang="zh-CN" sz="2800" b="1" kern="0" spc="10" dirty="0" smtClean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18</a:t>
              </a:r>
              <a:r>
                <a:rPr lang="en-US" altLang="zh-CN" sz="2800" b="1" kern="0" spc="10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%</a:t>
              </a:r>
              <a:endParaRPr lang="zh-CN" altLang="en-US" sz="2800" b="1" kern="0" spc="1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ctr" rtl="0" eaLnBrk="0">
                <a:lnSpc>
                  <a:spcPct val="108000"/>
                </a:lnSpc>
              </a:pPr>
              <a:endParaRPr lang="en-US" altLang="zh-CN" sz="1400" b="1" i="1" kern="0" spc="1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grpSp>
          <p:nvGrpSpPr>
            <p:cNvPr id="128" name="组合 35"/>
            <p:cNvGrpSpPr/>
            <p:nvPr/>
          </p:nvGrpSpPr>
          <p:grpSpPr>
            <a:xfrm>
              <a:off x="6514707" y="1687269"/>
              <a:ext cx="2773601" cy="1902446"/>
              <a:chOff x="6661520" y="1735194"/>
              <a:chExt cx="2773601" cy="1902446"/>
            </a:xfrm>
          </p:grpSpPr>
          <p:pic>
            <p:nvPicPr>
              <p:cNvPr id="2097194" name="图片 36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661520" y="1903564"/>
                <a:ext cx="2773601" cy="1734076"/>
              </a:xfrm>
              <a:prstGeom prst="rect">
                <a:avLst/>
              </a:prstGeom>
            </p:spPr>
          </p:pic>
          <p:sp>
            <p:nvSpPr>
              <p:cNvPr id="1048922" name="矩形 37"/>
              <p:cNvSpPr/>
              <p:nvPr/>
            </p:nvSpPr>
            <p:spPr>
              <a:xfrm>
                <a:off x="6926984" y="1735194"/>
                <a:ext cx="2062480" cy="4754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 eaLnBrk="0">
                  <a:lnSpc>
                    <a:spcPct val="108000"/>
                  </a:lnSpc>
                </a:pPr>
                <a:r>
                  <a:rPr lang="en-US" altLang="zh-CN" sz="2400" b="1" kern="0" spc="10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98%</a:t>
                </a:r>
                <a:r>
                  <a:rPr lang="zh-CN" altLang="en-US" sz="1400" b="1" kern="0" spc="1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患者依从性更高</a:t>
                </a:r>
                <a:endParaRPr lang="zh-CN" altLang="en-US" sz="1400" b="1" kern="0" spc="1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</p:grpSp>
        <p:pic>
          <p:nvPicPr>
            <p:cNvPr id="2097195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7092" y="4629501"/>
              <a:ext cx="2786923" cy="156847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5" name="文本框 33"/>
          <p:cNvSpPr txBox="1"/>
          <p:nvPr/>
        </p:nvSpPr>
        <p:spPr>
          <a:xfrm>
            <a:off x="276052" y="6580822"/>
            <a:ext cx="1117871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1.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截至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2026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年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6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月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5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日，国家发布的所有鼓励仿制药品目录中，利非司特滴眼液是唯一被纳入的干眼药物，且无其他同通用名产品获批。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2.“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十四五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”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全国眼健康规划（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2021-2025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年）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3.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眼表疾病包括：干眼及角膜缘干细胞损害性疾病等</a:t>
            </a:r>
            <a:endParaRPr lang="zh-CN" altLang="en-US" sz="1400"/>
          </a:p>
        </p:txBody>
      </p:sp>
      <p:sp>
        <p:nvSpPr>
          <p:cNvPr id="1048926" name="文本框 2"/>
          <p:cNvSpPr txBox="1"/>
          <p:nvPr/>
        </p:nvSpPr>
        <p:spPr>
          <a:xfrm>
            <a:off x="337081" y="808721"/>
            <a:ext cx="11882959" cy="802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利非司特开创性满足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快速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治疗免疫性疾病相关性干眼、眼手术相关性干眼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的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临床空白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，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是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唯一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纳入国家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《鼓励仿制药品目录》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的干眼药物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grpSp>
        <p:nvGrpSpPr>
          <p:cNvPr id="132" name="组合 44"/>
          <p:cNvGrpSpPr/>
          <p:nvPr/>
        </p:nvGrpSpPr>
        <p:grpSpPr>
          <a:xfrm>
            <a:off x="592987" y="118390"/>
            <a:ext cx="11363427" cy="446188"/>
            <a:chOff x="592987" y="147574"/>
            <a:chExt cx="11363427" cy="446188"/>
          </a:xfrm>
        </p:grpSpPr>
        <p:sp>
          <p:nvSpPr>
            <p:cNvPr id="1048927" name="任意多边形: 形状 9"/>
            <p:cNvSpPr/>
            <p:nvPr>
              <p:custDataLst>
                <p:tags r:id="rId1"/>
              </p:custDataLst>
            </p:nvPr>
          </p:nvSpPr>
          <p:spPr>
            <a:xfrm>
              <a:off x="10329403" y="353697"/>
              <a:ext cx="1627011" cy="23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69" y="17800"/>
                  </a:moveTo>
                  <a:lnTo>
                    <a:pt x="15026" y="17800"/>
                  </a:lnTo>
                  <a:lnTo>
                    <a:pt x="15026" y="19996"/>
                  </a:lnTo>
                  <a:lnTo>
                    <a:pt x="13569" y="19996"/>
                  </a:lnTo>
                  <a:close/>
                  <a:moveTo>
                    <a:pt x="8059" y="17081"/>
                  </a:moveTo>
                  <a:lnTo>
                    <a:pt x="8315" y="17081"/>
                  </a:lnTo>
                  <a:lnTo>
                    <a:pt x="8315" y="17088"/>
                  </a:lnTo>
                  <a:lnTo>
                    <a:pt x="8341" y="17803"/>
                  </a:lnTo>
                  <a:lnTo>
                    <a:pt x="8638" y="17803"/>
                  </a:lnTo>
                  <a:lnTo>
                    <a:pt x="8638" y="20190"/>
                  </a:lnTo>
                  <a:lnTo>
                    <a:pt x="8058" y="20190"/>
                  </a:lnTo>
                  <a:cubicBezTo>
                    <a:pt x="7944" y="20142"/>
                    <a:pt x="7788" y="19996"/>
                    <a:pt x="7755" y="19186"/>
                  </a:cubicBezTo>
                  <a:lnTo>
                    <a:pt x="7714" y="18324"/>
                  </a:lnTo>
                  <a:lnTo>
                    <a:pt x="7654" y="17129"/>
                  </a:lnTo>
                  <a:lnTo>
                    <a:pt x="7714" y="17129"/>
                  </a:lnTo>
                  <a:close/>
                  <a:moveTo>
                    <a:pt x="6304" y="17078"/>
                  </a:moveTo>
                  <a:lnTo>
                    <a:pt x="6716" y="17078"/>
                  </a:lnTo>
                  <a:lnTo>
                    <a:pt x="6621" y="19131"/>
                  </a:lnTo>
                  <a:cubicBezTo>
                    <a:pt x="6581" y="19945"/>
                    <a:pt x="6426" y="20136"/>
                    <a:pt x="6304" y="20136"/>
                  </a:cubicBezTo>
                  <a:lnTo>
                    <a:pt x="5751" y="20136"/>
                  </a:lnTo>
                  <a:lnTo>
                    <a:pt x="5751" y="17748"/>
                  </a:lnTo>
                  <a:lnTo>
                    <a:pt x="6035" y="17748"/>
                  </a:lnTo>
                  <a:lnTo>
                    <a:pt x="6062" y="17081"/>
                  </a:lnTo>
                  <a:lnTo>
                    <a:pt x="6304" y="17081"/>
                  </a:lnTo>
                  <a:close/>
                  <a:moveTo>
                    <a:pt x="7938" y="13451"/>
                  </a:moveTo>
                  <a:lnTo>
                    <a:pt x="8477" y="13451"/>
                  </a:lnTo>
                  <a:cubicBezTo>
                    <a:pt x="8477" y="13451"/>
                    <a:pt x="8443" y="14408"/>
                    <a:pt x="8410" y="14789"/>
                  </a:cubicBezTo>
                  <a:cubicBezTo>
                    <a:pt x="8376" y="15317"/>
                    <a:pt x="8315" y="16032"/>
                    <a:pt x="8254" y="16175"/>
                  </a:cubicBezTo>
                  <a:cubicBezTo>
                    <a:pt x="8207" y="16271"/>
                    <a:pt x="8146" y="16366"/>
                    <a:pt x="8059" y="16366"/>
                  </a:cubicBezTo>
                  <a:lnTo>
                    <a:pt x="7714" y="16366"/>
                  </a:lnTo>
                  <a:lnTo>
                    <a:pt x="7715" y="16362"/>
                  </a:lnTo>
                  <a:lnTo>
                    <a:pt x="7654" y="16362"/>
                  </a:lnTo>
                  <a:lnTo>
                    <a:pt x="7648" y="14118"/>
                  </a:lnTo>
                  <a:lnTo>
                    <a:pt x="7938" y="14118"/>
                  </a:lnTo>
                  <a:close/>
                  <a:moveTo>
                    <a:pt x="5900" y="13451"/>
                  </a:moveTo>
                  <a:lnTo>
                    <a:pt x="6304" y="13451"/>
                  </a:lnTo>
                  <a:lnTo>
                    <a:pt x="6304" y="13454"/>
                  </a:lnTo>
                  <a:lnTo>
                    <a:pt x="6440" y="13454"/>
                  </a:lnTo>
                  <a:lnTo>
                    <a:pt x="6440" y="14122"/>
                  </a:lnTo>
                  <a:lnTo>
                    <a:pt x="6723" y="14122"/>
                  </a:lnTo>
                  <a:lnTo>
                    <a:pt x="6716" y="16366"/>
                  </a:lnTo>
                  <a:lnTo>
                    <a:pt x="6304" y="16366"/>
                  </a:lnTo>
                  <a:cubicBezTo>
                    <a:pt x="6224" y="16318"/>
                    <a:pt x="6169" y="16271"/>
                    <a:pt x="6115" y="16128"/>
                  </a:cubicBezTo>
                  <a:cubicBezTo>
                    <a:pt x="6055" y="16032"/>
                    <a:pt x="6001" y="15314"/>
                    <a:pt x="5960" y="14789"/>
                  </a:cubicBezTo>
                  <a:cubicBezTo>
                    <a:pt x="5933" y="14408"/>
                    <a:pt x="5900" y="13451"/>
                    <a:pt x="5900" y="13451"/>
                  </a:cubicBezTo>
                  <a:close/>
                  <a:moveTo>
                    <a:pt x="15222" y="11207"/>
                  </a:moveTo>
                  <a:lnTo>
                    <a:pt x="15796" y="11207"/>
                  </a:lnTo>
                  <a:lnTo>
                    <a:pt x="15910" y="13550"/>
                  </a:lnTo>
                  <a:cubicBezTo>
                    <a:pt x="15924" y="13836"/>
                    <a:pt x="15944" y="14026"/>
                    <a:pt x="15964" y="14122"/>
                  </a:cubicBezTo>
                  <a:cubicBezTo>
                    <a:pt x="15991" y="14217"/>
                    <a:pt x="16039" y="14265"/>
                    <a:pt x="16113" y="14265"/>
                  </a:cubicBezTo>
                  <a:lnTo>
                    <a:pt x="16349" y="14265"/>
                  </a:lnTo>
                  <a:lnTo>
                    <a:pt x="16349" y="16458"/>
                  </a:lnTo>
                  <a:lnTo>
                    <a:pt x="15788" y="16458"/>
                  </a:lnTo>
                  <a:cubicBezTo>
                    <a:pt x="15681" y="16458"/>
                    <a:pt x="15606" y="16362"/>
                    <a:pt x="15566" y="16172"/>
                  </a:cubicBezTo>
                  <a:cubicBezTo>
                    <a:pt x="15512" y="15933"/>
                    <a:pt x="15478" y="15695"/>
                    <a:pt x="15451" y="15457"/>
                  </a:cubicBezTo>
                  <a:cubicBezTo>
                    <a:pt x="15431" y="15171"/>
                    <a:pt x="15411" y="14932"/>
                    <a:pt x="15398" y="14646"/>
                  </a:cubicBezTo>
                  <a:close/>
                  <a:moveTo>
                    <a:pt x="7505" y="10063"/>
                  </a:moveTo>
                  <a:lnTo>
                    <a:pt x="7505" y="10921"/>
                  </a:lnTo>
                  <a:lnTo>
                    <a:pt x="7910" y="10921"/>
                  </a:lnTo>
                  <a:cubicBezTo>
                    <a:pt x="7917" y="10921"/>
                    <a:pt x="7917" y="10063"/>
                    <a:pt x="7917" y="10063"/>
                  </a:cubicBezTo>
                  <a:close/>
                  <a:moveTo>
                    <a:pt x="7512" y="7097"/>
                  </a:moveTo>
                  <a:lnTo>
                    <a:pt x="7505" y="8006"/>
                  </a:lnTo>
                  <a:lnTo>
                    <a:pt x="7917" y="8006"/>
                  </a:lnTo>
                  <a:lnTo>
                    <a:pt x="7917" y="7097"/>
                  </a:lnTo>
                  <a:close/>
                  <a:moveTo>
                    <a:pt x="14075" y="6092"/>
                  </a:moveTo>
                  <a:lnTo>
                    <a:pt x="14668" y="6092"/>
                  </a:lnTo>
                  <a:lnTo>
                    <a:pt x="14142" y="10345"/>
                  </a:lnTo>
                  <a:lnTo>
                    <a:pt x="14251" y="10345"/>
                  </a:lnTo>
                  <a:lnTo>
                    <a:pt x="14466" y="8912"/>
                  </a:lnTo>
                  <a:lnTo>
                    <a:pt x="15080" y="8912"/>
                  </a:lnTo>
                  <a:lnTo>
                    <a:pt x="14298" y="14309"/>
                  </a:lnTo>
                  <a:lnTo>
                    <a:pt x="15026" y="14309"/>
                  </a:lnTo>
                  <a:lnTo>
                    <a:pt x="15026" y="16509"/>
                  </a:lnTo>
                  <a:lnTo>
                    <a:pt x="13569" y="16509"/>
                  </a:lnTo>
                  <a:lnTo>
                    <a:pt x="13569" y="14694"/>
                  </a:lnTo>
                  <a:lnTo>
                    <a:pt x="13926" y="12542"/>
                  </a:lnTo>
                  <a:lnTo>
                    <a:pt x="13562" y="12542"/>
                  </a:lnTo>
                  <a:lnTo>
                    <a:pt x="13562" y="10155"/>
                  </a:lnTo>
                  <a:close/>
                  <a:moveTo>
                    <a:pt x="15518" y="5806"/>
                  </a:moveTo>
                  <a:lnTo>
                    <a:pt x="16118" y="5806"/>
                  </a:lnTo>
                  <a:lnTo>
                    <a:pt x="16051" y="6991"/>
                  </a:lnTo>
                  <a:lnTo>
                    <a:pt x="17245" y="6991"/>
                  </a:lnTo>
                  <a:lnTo>
                    <a:pt x="17245" y="17885"/>
                  </a:lnTo>
                  <a:cubicBezTo>
                    <a:pt x="17245" y="18222"/>
                    <a:pt x="17238" y="18556"/>
                    <a:pt x="17218" y="18842"/>
                  </a:cubicBezTo>
                  <a:cubicBezTo>
                    <a:pt x="17204" y="19131"/>
                    <a:pt x="17171" y="19417"/>
                    <a:pt x="17123" y="19703"/>
                  </a:cubicBezTo>
                  <a:cubicBezTo>
                    <a:pt x="17076" y="19942"/>
                    <a:pt x="16982" y="20085"/>
                    <a:pt x="16833" y="20085"/>
                  </a:cubicBezTo>
                  <a:lnTo>
                    <a:pt x="15801" y="20085"/>
                  </a:lnTo>
                  <a:lnTo>
                    <a:pt x="15801" y="17888"/>
                  </a:lnTo>
                  <a:lnTo>
                    <a:pt x="16510" y="17888"/>
                  </a:lnTo>
                  <a:cubicBezTo>
                    <a:pt x="16571" y="17888"/>
                    <a:pt x="16618" y="17841"/>
                    <a:pt x="16638" y="17745"/>
                  </a:cubicBezTo>
                  <a:cubicBezTo>
                    <a:pt x="16658" y="17650"/>
                    <a:pt x="16672" y="17411"/>
                    <a:pt x="16672" y="17030"/>
                  </a:cubicBezTo>
                  <a:lnTo>
                    <a:pt x="16672" y="9147"/>
                  </a:lnTo>
                  <a:lnTo>
                    <a:pt x="15923" y="9147"/>
                  </a:lnTo>
                  <a:cubicBezTo>
                    <a:pt x="15883" y="9579"/>
                    <a:pt x="15842" y="9865"/>
                    <a:pt x="15802" y="10008"/>
                  </a:cubicBezTo>
                  <a:cubicBezTo>
                    <a:pt x="15802" y="10008"/>
                    <a:pt x="15795" y="10056"/>
                    <a:pt x="15788" y="10056"/>
                  </a:cubicBezTo>
                  <a:cubicBezTo>
                    <a:pt x="15748" y="10199"/>
                    <a:pt x="15680" y="10247"/>
                    <a:pt x="15593" y="10247"/>
                  </a:cubicBezTo>
                  <a:lnTo>
                    <a:pt x="15141" y="10247"/>
                  </a:lnTo>
                  <a:lnTo>
                    <a:pt x="15141" y="8098"/>
                  </a:lnTo>
                  <a:lnTo>
                    <a:pt x="15242" y="8098"/>
                  </a:lnTo>
                  <a:cubicBezTo>
                    <a:pt x="15289" y="8098"/>
                    <a:pt x="15330" y="8050"/>
                    <a:pt x="15357" y="7955"/>
                  </a:cubicBezTo>
                  <a:cubicBezTo>
                    <a:pt x="15377" y="7863"/>
                    <a:pt x="15404" y="7669"/>
                    <a:pt x="15424" y="7287"/>
                  </a:cubicBezTo>
                  <a:close/>
                  <a:moveTo>
                    <a:pt x="16118" y="5796"/>
                  </a:moveTo>
                  <a:lnTo>
                    <a:pt x="16119" y="5806"/>
                  </a:lnTo>
                  <a:lnTo>
                    <a:pt x="16118" y="5806"/>
                  </a:lnTo>
                  <a:close/>
                  <a:moveTo>
                    <a:pt x="17876" y="2367"/>
                  </a:moveTo>
                  <a:lnTo>
                    <a:pt x="18402" y="2367"/>
                  </a:lnTo>
                  <a:lnTo>
                    <a:pt x="18509" y="11731"/>
                  </a:lnTo>
                  <a:cubicBezTo>
                    <a:pt x="18517" y="12256"/>
                    <a:pt x="18530" y="12542"/>
                    <a:pt x="18550" y="12685"/>
                  </a:cubicBezTo>
                  <a:cubicBezTo>
                    <a:pt x="18570" y="12780"/>
                    <a:pt x="18605" y="12828"/>
                    <a:pt x="18658" y="12828"/>
                  </a:cubicBezTo>
                  <a:lnTo>
                    <a:pt x="18746" y="12828"/>
                  </a:lnTo>
                  <a:lnTo>
                    <a:pt x="18746" y="15167"/>
                  </a:lnTo>
                  <a:lnTo>
                    <a:pt x="18402" y="15167"/>
                  </a:lnTo>
                  <a:cubicBezTo>
                    <a:pt x="18375" y="15167"/>
                    <a:pt x="18342" y="15167"/>
                    <a:pt x="18315" y="15120"/>
                  </a:cubicBezTo>
                  <a:cubicBezTo>
                    <a:pt x="18294" y="15120"/>
                    <a:pt x="18274" y="15072"/>
                    <a:pt x="18254" y="15072"/>
                  </a:cubicBezTo>
                  <a:cubicBezTo>
                    <a:pt x="18200" y="14977"/>
                    <a:pt x="18159" y="14881"/>
                    <a:pt x="18126" y="14738"/>
                  </a:cubicBezTo>
                  <a:cubicBezTo>
                    <a:pt x="18092" y="14595"/>
                    <a:pt x="18065" y="14357"/>
                    <a:pt x="18045" y="14118"/>
                  </a:cubicBezTo>
                  <a:lnTo>
                    <a:pt x="18044" y="14118"/>
                  </a:lnTo>
                  <a:cubicBezTo>
                    <a:pt x="18024" y="13832"/>
                    <a:pt x="18011" y="13546"/>
                    <a:pt x="18004" y="13213"/>
                  </a:cubicBezTo>
                  <a:close/>
                  <a:moveTo>
                    <a:pt x="21013" y="2224"/>
                  </a:moveTo>
                  <a:lnTo>
                    <a:pt x="21546" y="2224"/>
                  </a:lnTo>
                  <a:lnTo>
                    <a:pt x="21411" y="13117"/>
                  </a:lnTo>
                  <a:cubicBezTo>
                    <a:pt x="21411" y="13403"/>
                    <a:pt x="21391" y="13836"/>
                    <a:pt x="21350" y="14313"/>
                  </a:cubicBezTo>
                  <a:cubicBezTo>
                    <a:pt x="21323" y="14742"/>
                    <a:pt x="21243" y="14932"/>
                    <a:pt x="21108" y="15028"/>
                  </a:cubicBezTo>
                  <a:lnTo>
                    <a:pt x="20676" y="15028"/>
                  </a:lnTo>
                  <a:lnTo>
                    <a:pt x="20676" y="12736"/>
                  </a:lnTo>
                  <a:lnTo>
                    <a:pt x="20764" y="12736"/>
                  </a:lnTo>
                  <a:cubicBezTo>
                    <a:pt x="20818" y="12736"/>
                    <a:pt x="20851" y="12688"/>
                    <a:pt x="20871" y="12545"/>
                  </a:cubicBezTo>
                  <a:cubicBezTo>
                    <a:pt x="20892" y="12450"/>
                    <a:pt x="20905" y="12164"/>
                    <a:pt x="20912" y="11636"/>
                  </a:cubicBezTo>
                  <a:close/>
                  <a:moveTo>
                    <a:pt x="9248" y="2224"/>
                  </a:moveTo>
                  <a:lnTo>
                    <a:pt x="10854" y="2224"/>
                  </a:lnTo>
                  <a:lnTo>
                    <a:pt x="10854" y="9818"/>
                  </a:lnTo>
                  <a:lnTo>
                    <a:pt x="9869" y="9818"/>
                  </a:lnTo>
                  <a:lnTo>
                    <a:pt x="9869" y="12780"/>
                  </a:lnTo>
                  <a:lnTo>
                    <a:pt x="10854" y="12780"/>
                  </a:lnTo>
                  <a:lnTo>
                    <a:pt x="10854" y="17510"/>
                  </a:lnTo>
                  <a:cubicBezTo>
                    <a:pt x="10854" y="20044"/>
                    <a:pt x="10624" y="20187"/>
                    <a:pt x="10368" y="20187"/>
                  </a:cubicBezTo>
                  <a:lnTo>
                    <a:pt x="9255" y="20187"/>
                  </a:lnTo>
                  <a:lnTo>
                    <a:pt x="9255" y="17800"/>
                  </a:lnTo>
                  <a:lnTo>
                    <a:pt x="10219" y="17800"/>
                  </a:lnTo>
                  <a:lnTo>
                    <a:pt x="10219" y="15028"/>
                  </a:lnTo>
                  <a:lnTo>
                    <a:pt x="9255" y="14980"/>
                  </a:lnTo>
                  <a:lnTo>
                    <a:pt x="9255" y="7573"/>
                  </a:lnTo>
                  <a:lnTo>
                    <a:pt x="10219" y="7573"/>
                  </a:lnTo>
                  <a:lnTo>
                    <a:pt x="10226" y="4515"/>
                  </a:lnTo>
                  <a:lnTo>
                    <a:pt x="9255" y="4515"/>
                  </a:lnTo>
                  <a:close/>
                  <a:moveTo>
                    <a:pt x="18922" y="1413"/>
                  </a:moveTo>
                  <a:lnTo>
                    <a:pt x="19475" y="1413"/>
                  </a:lnTo>
                  <a:lnTo>
                    <a:pt x="19475" y="17605"/>
                  </a:lnTo>
                  <a:lnTo>
                    <a:pt x="19927" y="17605"/>
                  </a:lnTo>
                  <a:lnTo>
                    <a:pt x="19927" y="1413"/>
                  </a:lnTo>
                  <a:lnTo>
                    <a:pt x="20487" y="1413"/>
                  </a:lnTo>
                  <a:lnTo>
                    <a:pt x="20487" y="17605"/>
                  </a:lnTo>
                  <a:lnTo>
                    <a:pt x="21600" y="17605"/>
                  </a:lnTo>
                  <a:lnTo>
                    <a:pt x="21600" y="20044"/>
                  </a:lnTo>
                  <a:lnTo>
                    <a:pt x="17876" y="20044"/>
                  </a:lnTo>
                  <a:lnTo>
                    <a:pt x="17876" y="17605"/>
                  </a:lnTo>
                  <a:lnTo>
                    <a:pt x="18922" y="17605"/>
                  </a:lnTo>
                  <a:close/>
                  <a:moveTo>
                    <a:pt x="13859" y="1413"/>
                  </a:moveTo>
                  <a:lnTo>
                    <a:pt x="14439" y="1413"/>
                  </a:lnTo>
                  <a:lnTo>
                    <a:pt x="14439" y="2271"/>
                  </a:lnTo>
                  <a:lnTo>
                    <a:pt x="16382" y="2271"/>
                  </a:lnTo>
                  <a:lnTo>
                    <a:pt x="16382" y="1413"/>
                  </a:lnTo>
                  <a:lnTo>
                    <a:pt x="16962" y="1413"/>
                  </a:lnTo>
                  <a:lnTo>
                    <a:pt x="16962" y="2271"/>
                  </a:lnTo>
                  <a:lnTo>
                    <a:pt x="17280" y="2271"/>
                  </a:lnTo>
                  <a:lnTo>
                    <a:pt x="17280" y="4468"/>
                  </a:lnTo>
                  <a:lnTo>
                    <a:pt x="16962" y="4468"/>
                  </a:lnTo>
                  <a:lnTo>
                    <a:pt x="16962" y="5377"/>
                  </a:lnTo>
                  <a:lnTo>
                    <a:pt x="16382" y="5377"/>
                  </a:lnTo>
                  <a:lnTo>
                    <a:pt x="16382" y="4468"/>
                  </a:lnTo>
                  <a:lnTo>
                    <a:pt x="14439" y="4468"/>
                  </a:lnTo>
                  <a:lnTo>
                    <a:pt x="14439" y="5377"/>
                  </a:lnTo>
                  <a:lnTo>
                    <a:pt x="13859" y="5377"/>
                  </a:lnTo>
                  <a:lnTo>
                    <a:pt x="13859" y="4468"/>
                  </a:lnTo>
                  <a:lnTo>
                    <a:pt x="13569" y="4468"/>
                  </a:lnTo>
                  <a:lnTo>
                    <a:pt x="13569" y="2271"/>
                  </a:lnTo>
                  <a:lnTo>
                    <a:pt x="13859" y="2271"/>
                  </a:lnTo>
                  <a:close/>
                  <a:moveTo>
                    <a:pt x="11609" y="1413"/>
                  </a:moveTo>
                  <a:lnTo>
                    <a:pt x="12196" y="1413"/>
                  </a:lnTo>
                  <a:lnTo>
                    <a:pt x="11676" y="17800"/>
                  </a:lnTo>
                  <a:lnTo>
                    <a:pt x="12412" y="17800"/>
                  </a:lnTo>
                  <a:lnTo>
                    <a:pt x="12149" y="9678"/>
                  </a:lnTo>
                  <a:lnTo>
                    <a:pt x="12722" y="9630"/>
                  </a:lnTo>
                  <a:lnTo>
                    <a:pt x="12952" y="17800"/>
                  </a:lnTo>
                  <a:cubicBezTo>
                    <a:pt x="12965" y="18324"/>
                    <a:pt x="12978" y="19519"/>
                    <a:pt x="12844" y="19948"/>
                  </a:cubicBezTo>
                  <a:cubicBezTo>
                    <a:pt x="12736" y="20234"/>
                    <a:pt x="12560" y="20139"/>
                    <a:pt x="12391" y="20139"/>
                  </a:cubicBezTo>
                  <a:lnTo>
                    <a:pt x="11022" y="20139"/>
                  </a:lnTo>
                  <a:lnTo>
                    <a:pt x="11022" y="17800"/>
                  </a:lnTo>
                  <a:close/>
                  <a:moveTo>
                    <a:pt x="6871" y="1410"/>
                  </a:moveTo>
                  <a:lnTo>
                    <a:pt x="7512" y="1410"/>
                  </a:lnTo>
                  <a:lnTo>
                    <a:pt x="7512" y="2271"/>
                  </a:lnTo>
                  <a:lnTo>
                    <a:pt x="7714" y="2224"/>
                  </a:lnTo>
                  <a:lnTo>
                    <a:pt x="8639" y="2224"/>
                  </a:lnTo>
                  <a:lnTo>
                    <a:pt x="8639" y="4372"/>
                  </a:lnTo>
                  <a:lnTo>
                    <a:pt x="7505" y="4372"/>
                  </a:lnTo>
                  <a:lnTo>
                    <a:pt x="7505" y="5234"/>
                  </a:lnTo>
                  <a:lnTo>
                    <a:pt x="8477" y="5234"/>
                  </a:lnTo>
                  <a:lnTo>
                    <a:pt x="8477" y="7996"/>
                  </a:lnTo>
                  <a:lnTo>
                    <a:pt x="8475" y="7996"/>
                  </a:lnTo>
                  <a:lnTo>
                    <a:pt x="8477" y="8006"/>
                  </a:lnTo>
                  <a:lnTo>
                    <a:pt x="8477" y="7996"/>
                  </a:lnTo>
                  <a:lnTo>
                    <a:pt x="8644" y="7996"/>
                  </a:lnTo>
                  <a:lnTo>
                    <a:pt x="8644" y="10192"/>
                  </a:lnTo>
                  <a:lnTo>
                    <a:pt x="8550" y="10192"/>
                  </a:lnTo>
                  <a:lnTo>
                    <a:pt x="8476" y="10240"/>
                  </a:lnTo>
                  <a:lnTo>
                    <a:pt x="8476" y="12583"/>
                  </a:lnTo>
                  <a:lnTo>
                    <a:pt x="7511" y="12583"/>
                  </a:lnTo>
                  <a:lnTo>
                    <a:pt x="7511" y="18794"/>
                  </a:lnTo>
                  <a:cubicBezTo>
                    <a:pt x="7511" y="19655"/>
                    <a:pt x="7471" y="20180"/>
                    <a:pt x="7342" y="20180"/>
                  </a:cubicBezTo>
                  <a:lnTo>
                    <a:pt x="6816" y="20180"/>
                  </a:lnTo>
                  <a:lnTo>
                    <a:pt x="6702" y="17793"/>
                  </a:lnTo>
                  <a:lnTo>
                    <a:pt x="6870" y="17793"/>
                  </a:lnTo>
                  <a:lnTo>
                    <a:pt x="6870" y="12586"/>
                  </a:lnTo>
                  <a:lnTo>
                    <a:pt x="5899" y="12586"/>
                  </a:lnTo>
                  <a:lnTo>
                    <a:pt x="5899" y="10914"/>
                  </a:lnTo>
                  <a:lnTo>
                    <a:pt x="6870" y="10914"/>
                  </a:lnTo>
                  <a:lnTo>
                    <a:pt x="6870" y="10104"/>
                  </a:lnTo>
                  <a:lnTo>
                    <a:pt x="5899" y="10104"/>
                  </a:lnTo>
                  <a:lnTo>
                    <a:pt x="5899" y="8002"/>
                  </a:lnTo>
                  <a:lnTo>
                    <a:pt x="6870" y="8002"/>
                  </a:lnTo>
                  <a:lnTo>
                    <a:pt x="6877" y="7093"/>
                  </a:lnTo>
                  <a:lnTo>
                    <a:pt x="5899" y="7093"/>
                  </a:lnTo>
                  <a:lnTo>
                    <a:pt x="5899" y="5183"/>
                  </a:lnTo>
                  <a:lnTo>
                    <a:pt x="6870" y="5183"/>
                  </a:lnTo>
                  <a:lnTo>
                    <a:pt x="6877" y="4372"/>
                  </a:lnTo>
                  <a:lnTo>
                    <a:pt x="5697" y="4372"/>
                  </a:lnTo>
                  <a:lnTo>
                    <a:pt x="5697" y="17510"/>
                  </a:lnTo>
                  <a:cubicBezTo>
                    <a:pt x="5697" y="19996"/>
                    <a:pt x="5460" y="20139"/>
                    <a:pt x="5184" y="20139"/>
                  </a:cubicBezTo>
                  <a:lnTo>
                    <a:pt x="4928" y="20139"/>
                  </a:lnTo>
                  <a:cubicBezTo>
                    <a:pt x="4928" y="20187"/>
                    <a:pt x="4928" y="17510"/>
                    <a:pt x="4928" y="17510"/>
                  </a:cubicBezTo>
                  <a:lnTo>
                    <a:pt x="5103" y="17510"/>
                  </a:lnTo>
                  <a:lnTo>
                    <a:pt x="5103" y="2224"/>
                  </a:lnTo>
                  <a:lnTo>
                    <a:pt x="6871" y="2224"/>
                  </a:lnTo>
                  <a:close/>
                  <a:moveTo>
                    <a:pt x="3257" y="0"/>
                  </a:moveTo>
                  <a:lnTo>
                    <a:pt x="3660" y="0"/>
                  </a:lnTo>
                  <a:cubicBezTo>
                    <a:pt x="3903" y="112"/>
                    <a:pt x="4053" y="1137"/>
                    <a:pt x="4068" y="2857"/>
                  </a:cubicBezTo>
                  <a:lnTo>
                    <a:pt x="4074" y="18746"/>
                  </a:lnTo>
                  <a:cubicBezTo>
                    <a:pt x="4043" y="20537"/>
                    <a:pt x="3898" y="21454"/>
                    <a:pt x="3665" y="21600"/>
                  </a:cubicBezTo>
                  <a:lnTo>
                    <a:pt x="3257" y="21600"/>
                  </a:lnTo>
                  <a:lnTo>
                    <a:pt x="2140" y="9848"/>
                  </a:lnTo>
                  <a:lnTo>
                    <a:pt x="1898" y="7284"/>
                  </a:lnTo>
                  <a:cubicBezTo>
                    <a:pt x="1763" y="5820"/>
                    <a:pt x="1872" y="4100"/>
                    <a:pt x="1996" y="3477"/>
                  </a:cubicBezTo>
                  <a:cubicBezTo>
                    <a:pt x="2022" y="3368"/>
                    <a:pt x="2052" y="3184"/>
                    <a:pt x="2084" y="3113"/>
                  </a:cubicBezTo>
                  <a:lnTo>
                    <a:pt x="2140" y="2966"/>
                  </a:lnTo>
                  <a:close/>
                  <a:moveTo>
                    <a:pt x="408" y="0"/>
                  </a:moveTo>
                  <a:lnTo>
                    <a:pt x="2445" y="0"/>
                  </a:lnTo>
                  <a:lnTo>
                    <a:pt x="2140" y="661"/>
                  </a:lnTo>
                  <a:lnTo>
                    <a:pt x="1365" y="2414"/>
                  </a:lnTo>
                  <a:cubicBezTo>
                    <a:pt x="1085" y="3075"/>
                    <a:pt x="920" y="5602"/>
                    <a:pt x="1091" y="7614"/>
                  </a:cubicBezTo>
                  <a:lnTo>
                    <a:pt x="2140" y="20391"/>
                  </a:lnTo>
                  <a:lnTo>
                    <a:pt x="2239" y="21600"/>
                  </a:lnTo>
                  <a:lnTo>
                    <a:pt x="2140" y="21600"/>
                  </a:lnTo>
                  <a:lnTo>
                    <a:pt x="2140" y="21597"/>
                  </a:lnTo>
                  <a:lnTo>
                    <a:pt x="408" y="21597"/>
                  </a:lnTo>
                  <a:cubicBezTo>
                    <a:pt x="181" y="21450"/>
                    <a:pt x="26" y="20646"/>
                    <a:pt x="0" y="18705"/>
                  </a:cubicBezTo>
                  <a:lnTo>
                    <a:pt x="0" y="2891"/>
                  </a:lnTo>
                  <a:cubicBezTo>
                    <a:pt x="21" y="1171"/>
                    <a:pt x="150" y="184"/>
                    <a:pt x="40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b="1">
                  <a:solidFill>
                    <a:srgbClr val="FFFFFF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grpSp>
          <p:nvGrpSpPr>
            <p:cNvPr id="133" name="组合 46"/>
            <p:cNvGrpSpPr/>
            <p:nvPr/>
          </p:nvGrpSpPr>
          <p:grpSpPr>
            <a:xfrm>
              <a:off x="592987" y="147574"/>
              <a:ext cx="9032157" cy="446188"/>
              <a:chOff x="955123" y="124788"/>
              <a:chExt cx="9032157" cy="446188"/>
            </a:xfrm>
          </p:grpSpPr>
          <p:grpSp>
            <p:nvGrpSpPr>
              <p:cNvPr id="134" name="组合 47"/>
              <p:cNvGrpSpPr/>
              <p:nvPr/>
            </p:nvGrpSpPr>
            <p:grpSpPr>
              <a:xfrm>
                <a:off x="955123" y="124788"/>
                <a:ext cx="8880294" cy="446188"/>
                <a:chOff x="457200" y="-24799"/>
                <a:chExt cx="8880294" cy="446188"/>
              </a:xfrm>
            </p:grpSpPr>
            <p:sp>
              <p:nvSpPr>
                <p:cNvPr id="1048928" name="同侧圆角矩形 51"/>
                <p:cNvSpPr/>
                <p:nvPr/>
              </p:nvSpPr>
              <p:spPr>
                <a:xfrm>
                  <a:off x="2131897" y="107150"/>
                  <a:ext cx="1640775" cy="310271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rPr>
                    <a:t>创新性</a:t>
                  </a:r>
                  <a:endPara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48929" name="同侧圆角矩形 52"/>
                <p:cNvSpPr/>
                <p:nvPr/>
              </p:nvSpPr>
              <p:spPr>
                <a:xfrm>
                  <a:off x="3829422" y="116109"/>
                  <a:ext cx="1625926" cy="302599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rPr>
                    <a:t>有效性</a:t>
                  </a:r>
                  <a:endPara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48930" name="同侧圆角矩形 53"/>
                <p:cNvSpPr/>
                <p:nvPr/>
              </p:nvSpPr>
              <p:spPr>
                <a:xfrm>
                  <a:off x="5512098" y="126309"/>
                  <a:ext cx="1530857" cy="295080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rPr>
                    <a:t>安全性</a:t>
                  </a:r>
                  <a:endPara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48931" name="同侧圆角矩形 54"/>
                <p:cNvSpPr/>
                <p:nvPr/>
              </p:nvSpPr>
              <p:spPr>
                <a:xfrm>
                  <a:off x="457200" y="97977"/>
                  <a:ext cx="1617947" cy="321533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rPr>
                    <a:t>基本信息</a:t>
                  </a:r>
                  <a:endPara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48932" name="同侧圆角矩形 55"/>
                <p:cNvSpPr/>
                <p:nvPr/>
              </p:nvSpPr>
              <p:spPr>
                <a:xfrm>
                  <a:off x="7112343" y="-24799"/>
                  <a:ext cx="2225151" cy="429255"/>
                </a:xfrm>
                <a:prstGeom prst="round2SameRect">
                  <a:avLst/>
                </a:prstGeom>
                <a:solidFill>
                  <a:srgbClr val="044196"/>
                </a:solidFill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r>
                    <a: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rPr>
                    <a:t>公平性</a:t>
                  </a: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</p:grpSp>
          <p:cxnSp>
            <p:nvCxnSpPr>
              <p:cNvPr id="3145749" name="直接箭头连接符 50"/>
              <p:cNvCxnSpPr/>
              <p:nvPr/>
            </p:nvCxnSpPr>
            <p:spPr>
              <a:xfrm flipV="1">
                <a:off x="955123" y="548896"/>
                <a:ext cx="9032157" cy="11514"/>
              </a:xfrm>
              <a:prstGeom prst="straightConnector1">
                <a:avLst/>
              </a:prstGeom>
              <a:ln w="28575">
                <a:solidFill>
                  <a:srgbClr val="9DC3E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8933" name="textbox 92"/>
          <p:cNvSpPr/>
          <p:nvPr/>
        </p:nvSpPr>
        <p:spPr>
          <a:xfrm>
            <a:off x="11855223" y="6542405"/>
            <a:ext cx="428625" cy="3155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0" marR="0" lvl="0" indent="0" algn="l" defTabSz="914400" rtl="0" eaLnBrk="0" fontAlgn="auto" latinLnBrk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sz="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marR="0" lvl="0" indent="0" algn="l" defTabSz="914400" rtl="0" eaLnBrk="0" fontAlgn="auto" latinLnBrk="0" hangingPunct="1">
              <a:lnSpc>
                <a:spcPct val="7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500" b="1" i="0" u="none" strike="noStrike" kern="0" cap="none" spc="-20" normalizeH="0" baseline="0" noProof="0" dirty="0">
                <a:ln>
                  <a:noFill/>
                </a:ln>
                <a:solidFill>
                  <a:srgbClr val="2F5597">
                    <a:alpha val="100000"/>
                  </a:srgbClr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</a:rPr>
              <a:t>11</a:t>
            </a:r>
            <a:endParaRPr kumimoji="0" lang="en-US" sz="1500" b="1" i="0" u="none" strike="noStrike" kern="0" cap="none" spc="-20" normalizeH="0" baseline="0" noProof="0" dirty="0">
              <a:ln>
                <a:noFill/>
              </a:ln>
              <a:solidFill>
                <a:srgbClr val="2F5597">
                  <a:alpha val="100000"/>
                </a:srgbClr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2402" y="1863523"/>
            <a:ext cx="11897149" cy="4584831"/>
            <a:chOff x="152402" y="1863523"/>
            <a:chExt cx="11897149" cy="4584831"/>
          </a:xfrm>
        </p:grpSpPr>
        <p:sp>
          <p:nvSpPr>
            <p:cNvPr id="1048934" name="Shape 0"/>
            <p:cNvSpPr/>
            <p:nvPr/>
          </p:nvSpPr>
          <p:spPr>
            <a:xfrm>
              <a:off x="506857" y="5671114"/>
              <a:ext cx="10789920" cy="777240"/>
            </a:xfrm>
            <a:prstGeom prst="arc">
              <a:avLst>
                <a:gd name="adj1" fmla="val 16200000"/>
                <a:gd name="adj2" fmla="val 21509329"/>
              </a:avLst>
            </a:prstGeom>
            <a:noFill/>
            <a:ln w="25400">
              <a:solidFill>
                <a:srgbClr val="D6E8FB">
                  <a:alpha val="85000"/>
                </a:srgbClr>
              </a:solidFill>
              <a:prstDash val="soli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8935" name="Shape 1"/>
            <p:cNvSpPr/>
            <p:nvPr/>
          </p:nvSpPr>
          <p:spPr>
            <a:xfrm>
              <a:off x="811608" y="5933797"/>
              <a:ext cx="10518034" cy="335573"/>
            </a:xfrm>
            <a:prstGeom prst="ellipse">
              <a:avLst/>
            </a:prstGeom>
            <a:solidFill>
              <a:srgbClr val="F6FAFF"/>
            </a:solidFill>
            <a:ln w="15240">
              <a:solidFill>
                <a:srgbClr val="D8E9FA"/>
              </a:solidFill>
              <a:prstDash val="solid"/>
            </a:ln>
            <a:effectLst>
              <a:outerShdw blurRad="31750" dist="19050" dir="5400000" algn="bl" rotWithShape="0">
                <a:srgbClr val="9DBEE5">
                  <a:alpha val="18000"/>
                </a:srgbClr>
              </a:outerShdw>
            </a:effectLst>
          </p:spPr>
        </p:sp>
        <p:sp>
          <p:nvSpPr>
            <p:cNvPr id="1048936" name="Shape 2"/>
            <p:cNvSpPr/>
            <p:nvPr/>
          </p:nvSpPr>
          <p:spPr>
            <a:xfrm>
              <a:off x="960814" y="5923276"/>
              <a:ext cx="10241280" cy="283464"/>
            </a:xfrm>
            <a:prstGeom prst="ellipse">
              <a:avLst/>
            </a:prstGeom>
            <a:solidFill>
              <a:srgbClr val="FFFFFF">
                <a:alpha val="95000"/>
              </a:srgbClr>
            </a:solidFill>
            <a:ln w="13970">
              <a:solidFill>
                <a:srgbClr val="87B6E8"/>
              </a:solidFill>
              <a:prstDash val="solid"/>
            </a:ln>
          </p:spPr>
        </p:sp>
        <p:sp>
          <p:nvSpPr>
            <p:cNvPr id="1048937" name="Shape 27"/>
            <p:cNvSpPr/>
            <p:nvPr/>
          </p:nvSpPr>
          <p:spPr>
            <a:xfrm rot="21597469">
              <a:off x="8507523" y="1876615"/>
              <a:ext cx="3542028" cy="4035574"/>
            </a:xfrm>
            <a:prstGeom prst="roundRect">
              <a:avLst>
                <a:gd name="adj" fmla="val 2192"/>
              </a:avLst>
            </a:prstGeom>
            <a:solidFill>
              <a:srgbClr val="E8F2FF">
                <a:alpha val="92000"/>
              </a:srgbClr>
            </a:solidFill>
            <a:ln w="11430">
              <a:solidFill>
                <a:srgbClr val="C3DCF7"/>
              </a:solidFill>
              <a:prstDash val="solid"/>
            </a:ln>
          </p:spPr>
        </p:sp>
        <p:sp>
          <p:nvSpPr>
            <p:cNvPr id="1048938" name="Shape 28"/>
            <p:cNvSpPr/>
            <p:nvPr/>
          </p:nvSpPr>
          <p:spPr>
            <a:xfrm rot="21597469">
              <a:off x="8456373" y="1912550"/>
              <a:ext cx="3542028" cy="4035574"/>
            </a:xfrm>
            <a:prstGeom prst="roundRect">
              <a:avLst>
                <a:gd name="adj" fmla="val 2192"/>
              </a:avLst>
            </a:prstGeom>
            <a:solidFill>
              <a:srgbClr val="F7FBFF">
                <a:alpha val="98000"/>
              </a:srgbClr>
            </a:solidFill>
            <a:ln w="11430">
              <a:solidFill>
                <a:srgbClr val="C3DCF7"/>
              </a:solidFill>
              <a:prstDash val="soli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8939" name="Shape 29"/>
            <p:cNvSpPr/>
            <p:nvPr/>
          </p:nvSpPr>
          <p:spPr>
            <a:xfrm rot="21597469">
              <a:off x="8405223" y="1948484"/>
              <a:ext cx="3542028" cy="4035574"/>
            </a:xfrm>
            <a:prstGeom prst="roundRect">
              <a:avLst>
                <a:gd name="adj" fmla="val 2192"/>
              </a:avLst>
            </a:prstGeom>
            <a:solidFill>
              <a:srgbClr val="F7FBFF">
                <a:alpha val="98000"/>
              </a:srgbClr>
            </a:solidFill>
            <a:ln w="11430">
              <a:solidFill>
                <a:srgbClr val="C3DCF7"/>
              </a:solidFill>
              <a:prstDash val="solid"/>
            </a:ln>
            <a:effectLst>
              <a:outerShdw blurRad="19050" dist="19050" dir="2700000" algn="bl" rotWithShape="0">
                <a:srgbClr val="BDD5F2">
                  <a:alpha val="18000"/>
                </a:srgbClr>
              </a:outerShdw>
            </a:effectLst>
          </p:spPr>
        </p:sp>
        <p:sp>
          <p:nvSpPr>
            <p:cNvPr id="1048940" name="Shape 30"/>
            <p:cNvSpPr/>
            <p:nvPr/>
          </p:nvSpPr>
          <p:spPr>
            <a:xfrm rot="21597469">
              <a:off x="8354073" y="1984418"/>
              <a:ext cx="3542028" cy="4035574"/>
            </a:xfrm>
            <a:prstGeom prst="roundRect">
              <a:avLst>
                <a:gd name="adj" fmla="val 2192"/>
              </a:avLst>
            </a:prstGeom>
            <a:solidFill>
              <a:srgbClr val="F7FBFF"/>
            </a:solidFill>
            <a:ln w="13970">
              <a:solidFill>
                <a:srgbClr val="7EADE2"/>
              </a:solidFill>
              <a:prstDash val="solid"/>
            </a:ln>
            <a:effectLst>
              <a:outerShdw blurRad="25400" dist="21590" dir="2700000" algn="bl" rotWithShape="0">
                <a:srgbClr val="6EA0DA">
                  <a:alpha val="18000"/>
                </a:srgbClr>
              </a:outerShdw>
            </a:effectLst>
          </p:spPr>
        </p:sp>
        <p:sp>
          <p:nvSpPr>
            <p:cNvPr id="1048941" name="Shape 32"/>
            <p:cNvSpPr/>
            <p:nvPr/>
          </p:nvSpPr>
          <p:spPr>
            <a:xfrm rot="21597469">
              <a:off x="8615092" y="2277860"/>
              <a:ext cx="2862735" cy="464367"/>
            </a:xfrm>
            <a:prstGeom prst="roundRect">
              <a:avLst>
                <a:gd name="adj" fmla="val 19048"/>
              </a:avLst>
            </a:prstGeom>
            <a:solidFill>
              <a:srgbClr val="DAE8FA">
                <a:alpha val="97000"/>
              </a:srgbClr>
            </a:solidFill>
            <a:ln w="12700">
              <a:solidFill>
                <a:srgbClr val="DAE8FA">
                  <a:alpha val="0"/>
                </a:srgbClr>
              </a:solidFill>
              <a:prstDash val="solid"/>
            </a:ln>
          </p:spPr>
        </p:sp>
        <p:sp>
          <p:nvSpPr>
            <p:cNvPr id="1048942" name="Text 33"/>
            <p:cNvSpPr/>
            <p:nvPr/>
          </p:nvSpPr>
          <p:spPr>
            <a:xfrm rot="21597469">
              <a:off x="8692754" y="2337211"/>
              <a:ext cx="2785102" cy="386973"/>
            </a:xfrm>
            <a:prstGeom prst="rect">
              <a:avLst/>
            </a:prstGeom>
            <a:noFill/>
          </p:spPr>
          <p:txBody>
            <a:bodyPr wrap="square" lIns="254" tIns="254" rIns="254" bIns="254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3. </a:t>
              </a:r>
              <a:r>
                <a:rPr kumimoji="0" lang="zh-CN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保基本，</a:t>
              </a:r>
              <a:r>
                <a:rPr kumimoji="0" lang="en-US" sz="1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降低临床管理难度</a:t>
              </a:r>
              <a:endParaRPr lang="en-US" altLang="zh-CN" sz="16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pitchFamily="34" charset="-120"/>
              </a:endParaRPr>
            </a:p>
          </p:txBody>
        </p:sp>
        <p:sp>
          <p:nvSpPr>
            <p:cNvPr id="1048943" name="Shape 36"/>
            <p:cNvSpPr/>
            <p:nvPr/>
          </p:nvSpPr>
          <p:spPr>
            <a:xfrm>
              <a:off x="3978334" y="1879811"/>
              <a:ext cx="4265868" cy="4157765"/>
            </a:xfrm>
            <a:prstGeom prst="roundRect">
              <a:avLst>
                <a:gd name="adj" fmla="val 1649"/>
              </a:avLst>
            </a:prstGeom>
            <a:solidFill>
              <a:srgbClr val="D6ECFF">
                <a:alpha val="85000"/>
              </a:srgbClr>
            </a:solidFill>
            <a:ln w="12700">
              <a:solidFill>
                <a:srgbClr val="D6ECFF">
                  <a:alpha val="0"/>
                </a:srgbClr>
              </a:solidFill>
              <a:prstDash val="solid"/>
            </a:ln>
            <a:effectLst>
              <a:outerShdw blurRad="38100" dist="27940" dir="2700000" algn="bl" rotWithShape="0">
                <a:srgbClr val="1E77D1">
                  <a:alpha val="32000"/>
                </a:srgbClr>
              </a:outerShdw>
            </a:effec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8944" name="Shape 37"/>
            <p:cNvSpPr/>
            <p:nvPr/>
          </p:nvSpPr>
          <p:spPr>
            <a:xfrm>
              <a:off x="4051486" y="1952963"/>
              <a:ext cx="4143683" cy="4032504"/>
            </a:xfrm>
            <a:prstGeom prst="roundRect">
              <a:avLst>
                <a:gd name="adj" fmla="val 1720"/>
              </a:avLst>
            </a:prstGeom>
            <a:solidFill>
              <a:srgbClr val="F2F8FF"/>
            </a:solidFill>
            <a:ln w="21590">
              <a:solidFill>
                <a:srgbClr val="4B9BE8"/>
              </a:solidFill>
              <a:prstDash val="solid"/>
            </a:ln>
            <a:effectLst>
              <a:outerShdw blurRad="31750" dist="22860" dir="2700000" algn="bl" rotWithShape="0">
                <a:srgbClr val="0068C9">
                  <a:alpha val="35000"/>
                </a:srgbClr>
              </a:outerShdw>
            </a:effectLst>
          </p:spPr>
        </p:sp>
        <p:sp>
          <p:nvSpPr>
            <p:cNvPr id="1048945" name="Shape 38"/>
            <p:cNvSpPr/>
            <p:nvPr/>
          </p:nvSpPr>
          <p:spPr>
            <a:xfrm>
              <a:off x="4172740" y="2950413"/>
              <a:ext cx="3877056" cy="2906671"/>
            </a:xfrm>
            <a:prstGeom prst="roundRect">
              <a:avLst>
                <a:gd name="adj" fmla="val 2235"/>
              </a:avLst>
            </a:prstGeom>
            <a:solidFill>
              <a:srgbClr val="FFFFFF"/>
            </a:solidFill>
            <a:ln w="10160">
              <a:solidFill>
                <a:srgbClr val="6EA2E5"/>
              </a:solidFill>
              <a:prstDash val="solid"/>
            </a:ln>
          </p:spPr>
        </p:sp>
        <p:sp>
          <p:nvSpPr>
            <p:cNvPr id="1048946" name="Shape 39"/>
            <p:cNvSpPr/>
            <p:nvPr/>
          </p:nvSpPr>
          <p:spPr>
            <a:xfrm>
              <a:off x="5129809" y="2295066"/>
              <a:ext cx="2011680" cy="438098"/>
            </a:xfrm>
            <a:prstGeom prst="roundRect">
              <a:avLst>
                <a:gd name="adj" fmla="val 16667"/>
              </a:avLst>
            </a:prstGeom>
            <a:solidFill>
              <a:srgbClr val="D9EDFE"/>
            </a:solidFill>
            <a:ln w="12700">
              <a:solidFill>
                <a:srgbClr val="D6E6F8">
                  <a:alpha val="0"/>
                </a:srgbClr>
              </a:solidFill>
              <a:prstDash val="solid"/>
            </a:ln>
            <a:effectLst>
              <a:outerShdw blurRad="15240" dist="10160" dir="5400000" algn="bl" rotWithShape="0">
                <a:srgbClr val="9DBBE6">
                  <a:alpha val="16000"/>
                </a:srgbClr>
              </a:outerShdw>
            </a:effectLst>
          </p:spPr>
        </p:sp>
        <p:sp>
          <p:nvSpPr>
            <p:cNvPr id="1048947" name="Text 40"/>
            <p:cNvSpPr/>
            <p:nvPr/>
          </p:nvSpPr>
          <p:spPr>
            <a:xfrm>
              <a:off x="5167054" y="2364852"/>
              <a:ext cx="1828800" cy="274320"/>
            </a:xfrm>
            <a:prstGeom prst="rect">
              <a:avLst/>
            </a:prstGeom>
            <a:noFill/>
          </p:spPr>
          <p:txBody>
            <a:bodyPr wrap="square" lIns="254" tIns="254" rIns="254" bIns="254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2</a:t>
              </a:r>
              <a:r>
                <a:rPr lang="en-US" sz="1600" b="1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. </a:t>
              </a:r>
              <a:r>
                <a:rPr lang="en-US" sz="1600" b="1" dirty="0" err="1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弥补目录短板</a:t>
              </a:r>
              <a:endParaRPr lang="en-US" sz="16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pitchFamily="34" charset="-120"/>
              </a:endParaRPr>
            </a:p>
          </p:txBody>
        </p:sp>
        <p:sp>
          <p:nvSpPr>
            <p:cNvPr id="1048948" name="Text 41"/>
            <p:cNvSpPr/>
            <p:nvPr/>
          </p:nvSpPr>
          <p:spPr>
            <a:xfrm>
              <a:off x="4218690" y="3105931"/>
              <a:ext cx="3833917" cy="2695398"/>
            </a:xfrm>
            <a:prstGeom prst="rect">
              <a:avLst/>
            </a:prstGeom>
            <a:noFill/>
          </p:spPr>
          <p:txBody>
            <a:bodyPr wrap="square" lIns="254" tIns="254" rIns="254" bIns="254" rtlCol="0" anchor="t">
              <a:norm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利非司特是</a:t>
              </a:r>
              <a:r>
                <a:rPr kumimoji="0" lang="en-U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唯一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纳入国家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《鼓励仿制药品目录》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的干眼药物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。</a:t>
              </a:r>
              <a:endPara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pitchFamily="34" charset="-120"/>
              </a:endParaRPr>
            </a:p>
            <a:p>
              <a:pPr marL="285750" indent="-285750">
                <a:lnSpc>
                  <a:spcPct val="120000"/>
                </a:lnSpc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zh-CN" altLang="en-US" sz="1400" kern="0" spc="-2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利非司特是</a:t>
              </a:r>
              <a:r>
                <a:rPr lang="en-US" altLang="zh-CN" sz="1400" dirty="0" err="1">
                  <a:solidFill>
                    <a:srgbClr val="11111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国内</a:t>
              </a:r>
              <a:r>
                <a:rPr lang="en-US" altLang="zh-CN" sz="1400" b="1" dirty="0" err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首个</a:t>
              </a:r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新型小分子整合素抑制剂</a:t>
              </a:r>
              <a:r>
                <a:rPr lang="en-US" altLang="zh-CN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，</a:t>
              </a:r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也是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最新</a:t>
              </a:r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的免疫抑制剂，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填补</a:t>
              </a:r>
              <a:r>
                <a:rPr lang="en-US" altLang="zh-CN" sz="1400" b="1" dirty="0" err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机制空白</a:t>
              </a:r>
              <a:r>
                <a:rPr lang="zh-CN" altLang="en-US" sz="140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；</a:t>
              </a:r>
              <a:endParaRPr lang="en-US" altLang="zh-CN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pitchFamily="34" charset="-120"/>
              </a:endParaRPr>
            </a:p>
            <a:p>
              <a:pPr marL="285750" indent="-285750">
                <a:lnSpc>
                  <a:spcPct val="120000"/>
                </a:lnSpc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zh-CN" altLang="en-US" sz="1400" b="1" kern="0" spc="-20" dirty="0" smtClean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头对头研究和真实世界研究均证明：</a:t>
              </a:r>
              <a:r>
                <a:rPr lang="zh-CN" altLang="en-US" sz="1400" kern="0" spc="-2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利非司特较</a:t>
              </a:r>
              <a:r>
                <a:rPr lang="zh-CN" altLang="en-US" sz="1400" kern="0" spc="-2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环孢素更快速、更强效改善干眼</a:t>
              </a:r>
              <a:r>
                <a:rPr lang="zh-CN" altLang="en-US" sz="1400" kern="0" spc="-2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。</a:t>
              </a:r>
              <a:endParaRPr lang="en-US" altLang="zh-CN" sz="1400" kern="0" spc="-2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285750" lvl="0" indent="-285750">
                <a:lnSpc>
                  <a:spcPct val="120000"/>
                </a:lnSpc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en-US" altLang="zh-CN" sz="1400" dirty="0" err="1">
                  <a:solidFill>
                    <a:srgbClr val="11111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开创性满足快速治疗</a:t>
              </a:r>
              <a:r>
                <a:rPr lang="en-US" altLang="zh-CN" sz="1400" dirty="0" err="1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免疫性疾病相关性干眼</a:t>
              </a:r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、</a:t>
              </a:r>
              <a:r>
                <a:rPr lang="en-US" altLang="zh-CN" sz="1400" dirty="0" err="1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眼手术相关性干眼的</a:t>
              </a:r>
              <a:r>
                <a:rPr lang="en-US" altLang="zh-CN" sz="1400" b="1" dirty="0" err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临床空白</a:t>
              </a:r>
              <a:r>
                <a:rPr lang="en-US" altLang="zh-CN" sz="140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。</a:t>
              </a:r>
              <a:endPara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85750" indent="-285750">
                <a:lnSpc>
                  <a:spcPct val="120000"/>
                </a:lnSpc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endPara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949" name="Text 42"/>
            <p:cNvSpPr/>
            <p:nvPr/>
          </p:nvSpPr>
          <p:spPr>
            <a:xfrm>
              <a:off x="4338018" y="3769788"/>
              <a:ext cx="3546500" cy="1080612"/>
            </a:xfrm>
            <a:prstGeom prst="rect">
              <a:avLst/>
            </a:prstGeom>
            <a:noFill/>
          </p:spPr>
          <p:txBody>
            <a:bodyPr wrap="square" lIns="254" tIns="254" rIns="254" bIns="254" rtlCol="0" anchor="t">
              <a:norm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8950" name="Text 43"/>
            <p:cNvSpPr/>
            <p:nvPr/>
          </p:nvSpPr>
          <p:spPr>
            <a:xfrm>
              <a:off x="4359001" y="4702262"/>
              <a:ext cx="3606757" cy="841248"/>
            </a:xfrm>
            <a:prstGeom prst="rect">
              <a:avLst/>
            </a:prstGeom>
            <a:noFill/>
          </p:spPr>
          <p:txBody>
            <a:bodyPr wrap="square" lIns="254" tIns="254" rIns="254" bIns="254" rtlCol="0" anchor="t">
              <a:norm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152402" y="1863523"/>
              <a:ext cx="3717391" cy="4170549"/>
              <a:chOff x="194711" y="1905736"/>
              <a:chExt cx="3615813" cy="4128336"/>
            </a:xfrm>
          </p:grpSpPr>
          <p:sp>
            <p:nvSpPr>
              <p:cNvPr id="1048951" name="Shape 18"/>
              <p:cNvSpPr/>
              <p:nvPr/>
            </p:nvSpPr>
            <p:spPr>
              <a:xfrm rot="21590218">
                <a:off x="194711" y="1905736"/>
                <a:ext cx="3465396" cy="4021599"/>
              </a:xfrm>
              <a:prstGeom prst="roundRect">
                <a:avLst>
                  <a:gd name="adj" fmla="val 2192"/>
                </a:avLst>
              </a:prstGeom>
              <a:solidFill>
                <a:srgbClr val="E8F2FF">
                  <a:alpha val="92000"/>
                </a:srgbClr>
              </a:solidFill>
              <a:ln w="11430">
                <a:solidFill>
                  <a:srgbClr val="C3DCF7"/>
                </a:solidFill>
                <a:prstDash val="solid"/>
              </a:ln>
            </p:spPr>
          </p:sp>
          <p:sp>
            <p:nvSpPr>
              <p:cNvPr id="1048952" name="Shape 19"/>
              <p:cNvSpPr/>
              <p:nvPr/>
            </p:nvSpPr>
            <p:spPr>
              <a:xfrm rot="21590218">
                <a:off x="244851" y="1941316"/>
                <a:ext cx="3465396" cy="4021599"/>
              </a:xfrm>
              <a:prstGeom prst="roundRect">
                <a:avLst>
                  <a:gd name="adj" fmla="val 2192"/>
                </a:avLst>
              </a:prstGeom>
              <a:solidFill>
                <a:srgbClr val="F7FBFF">
                  <a:alpha val="98000"/>
                </a:srgbClr>
              </a:solidFill>
              <a:ln w="11430">
                <a:solidFill>
                  <a:srgbClr val="C3DCF7"/>
                </a:solidFill>
                <a:prstDash val="solid"/>
              </a:ln>
            </p:spPr>
          </p:sp>
          <p:sp>
            <p:nvSpPr>
              <p:cNvPr id="1048953" name="Shape 20"/>
              <p:cNvSpPr/>
              <p:nvPr/>
            </p:nvSpPr>
            <p:spPr>
              <a:xfrm rot="21590218">
                <a:off x="294990" y="1976895"/>
                <a:ext cx="3465396" cy="4021599"/>
              </a:xfrm>
              <a:prstGeom prst="roundRect">
                <a:avLst>
                  <a:gd name="adj" fmla="val 2192"/>
                </a:avLst>
              </a:prstGeom>
              <a:solidFill>
                <a:srgbClr val="F7FBFF">
                  <a:alpha val="98000"/>
                </a:srgbClr>
              </a:solidFill>
              <a:ln w="11430">
                <a:solidFill>
                  <a:srgbClr val="C3DCF7"/>
                </a:solidFill>
                <a:prstDash val="solid"/>
              </a:ln>
              <a:effectLst>
                <a:outerShdw blurRad="19050" dist="19050" dir="2700000" algn="bl" rotWithShape="0">
                  <a:srgbClr val="BDD5F2">
                    <a:alpha val="18000"/>
                  </a:srgbClr>
                </a:outerShdw>
              </a:effectLst>
            </p:spPr>
          </p:sp>
          <p:sp>
            <p:nvSpPr>
              <p:cNvPr id="1048954" name="Shape 21"/>
              <p:cNvSpPr/>
              <p:nvPr/>
            </p:nvSpPr>
            <p:spPr>
              <a:xfrm rot="21590218">
                <a:off x="345129" y="2012473"/>
                <a:ext cx="3465395" cy="4021599"/>
              </a:xfrm>
              <a:prstGeom prst="roundRect">
                <a:avLst>
                  <a:gd name="adj" fmla="val 2192"/>
                </a:avLst>
              </a:prstGeom>
              <a:solidFill>
                <a:srgbClr val="F7FBFF"/>
              </a:solidFill>
              <a:ln w="13970">
                <a:solidFill>
                  <a:srgbClr val="7EADE2"/>
                </a:solidFill>
                <a:prstDash val="solid"/>
              </a:ln>
              <a:effectLst>
                <a:outerShdw blurRad="25400" dist="21590" dir="2700000" algn="bl" rotWithShape="0">
                  <a:srgbClr val="6EA0DA">
                    <a:alpha val="18000"/>
                  </a:srgbClr>
                </a:outerShdw>
              </a:effectLst>
            </p:spPr>
          </p:sp>
          <p:sp>
            <p:nvSpPr>
              <p:cNvPr id="1048955" name="Shape 23"/>
              <p:cNvSpPr/>
              <p:nvPr/>
            </p:nvSpPr>
            <p:spPr>
              <a:xfrm rot="21590218">
                <a:off x="681710" y="2266421"/>
                <a:ext cx="2800800" cy="462759"/>
              </a:xfrm>
              <a:prstGeom prst="roundRect">
                <a:avLst>
                  <a:gd name="adj" fmla="val 19048"/>
                </a:avLst>
              </a:prstGeom>
              <a:solidFill>
                <a:srgbClr val="DAE8FA">
                  <a:alpha val="97000"/>
                </a:srgbClr>
              </a:solidFill>
              <a:ln w="12700">
                <a:solidFill>
                  <a:srgbClr val="DAE8FA">
                    <a:alpha val="0"/>
                  </a:srgbClr>
                </a:solidFill>
                <a:prstDash val="solid"/>
              </a:ln>
            </p:spPr>
          </p:sp>
          <p:sp>
            <p:nvSpPr>
              <p:cNvPr id="1048956" name="Text 24"/>
              <p:cNvSpPr/>
              <p:nvPr/>
            </p:nvSpPr>
            <p:spPr>
              <a:xfrm rot="21590218">
                <a:off x="752883" y="2321396"/>
                <a:ext cx="2724846" cy="385633"/>
              </a:xfrm>
              <a:prstGeom prst="rect">
                <a:avLst/>
              </a:prstGeom>
              <a:noFill/>
            </p:spPr>
            <p:txBody>
              <a:bodyPr wrap="square" lIns="254" tIns="254" rIns="254" bIns="254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pitchFamily="34" charset="-120"/>
                  </a:rPr>
                  <a:t>1. 助力“健康中国”战略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48957" name="Shape 38"/>
              <p:cNvSpPr/>
              <p:nvPr/>
            </p:nvSpPr>
            <p:spPr>
              <a:xfrm>
                <a:off x="413873" y="2943855"/>
                <a:ext cx="3277981" cy="2906671"/>
              </a:xfrm>
              <a:prstGeom prst="roundRect">
                <a:avLst>
                  <a:gd name="adj" fmla="val 2235"/>
                </a:avLst>
              </a:prstGeom>
              <a:solidFill>
                <a:srgbClr val="FFFFFF"/>
              </a:solidFill>
              <a:ln w="10160">
                <a:solidFill>
                  <a:srgbClr val="6EA2E5"/>
                </a:solidFill>
                <a:prstDash val="solid"/>
              </a:ln>
            </p:spPr>
          </p:sp>
          <p:sp>
            <p:nvSpPr>
              <p:cNvPr id="1048958" name="矩形 57"/>
              <p:cNvSpPr/>
              <p:nvPr>
                <p:custDataLst>
                  <p:tags r:id="rId2"/>
                </p:custDataLst>
              </p:nvPr>
            </p:nvSpPr>
            <p:spPr>
              <a:xfrm rot="21588029">
                <a:off x="375605" y="3117632"/>
                <a:ext cx="3340128" cy="26794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lvl="0" indent="-285750">
                  <a:lnSpc>
                    <a:spcPct val="12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ü"/>
                </a:pPr>
                <a:r>
                  <a:rPr lang="zh-CN" altLang="en-US" sz="14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严重眼</a:t>
                </a: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表疾病（含干眼</a:t>
                </a:r>
                <a:r>
                  <a:rPr kumimoji="0" lang="zh-CN" alt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）可能导致心理疾病，甚至</a:t>
                </a:r>
                <a:r>
                  <a:rPr lang="zh-CN" altLang="en-US" sz="1400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失明，</a:t>
                </a:r>
                <a:r>
                  <a:rPr lang="zh-CN" altLang="en-US" sz="14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严重危害公共卫生</a:t>
                </a:r>
                <a:r>
                  <a:rPr lang="zh-CN" altLang="en-US" sz="1400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健康，大幅提高社会成本，因此被列为</a:t>
                </a:r>
                <a:r>
                  <a:rPr kumimoji="0" lang="zh-CN" alt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“十四五”</a:t>
                </a: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眼健康</a:t>
                </a:r>
                <a:r>
                  <a:rPr kumimoji="0" lang="zh-CN" alt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规划的</a:t>
                </a:r>
                <a:r>
                  <a:rPr kumimoji="0" lang="zh-CN" alt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重点眼病</a:t>
                </a:r>
                <a:r>
                  <a:rPr kumimoji="0" lang="zh-CN" altLang="en-US" sz="140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防治方向</a:t>
                </a:r>
                <a:r>
                  <a:rPr kumimoji="0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。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T</a:t>
                </a: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细胞介导的炎症是干眼的核心致病机制，</a:t>
                </a: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抗炎治疗</a:t>
                </a:r>
                <a:r>
                  <a: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是干眼管理的核心。</a:t>
                </a:r>
                <a:endPara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</a:pP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利非司特在</a:t>
                </a:r>
                <a:r>
                  <a: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细胞外即可快速起效，</a:t>
                </a: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双环节</a:t>
                </a:r>
                <a:r>
                  <a: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抑制</a:t>
                </a:r>
                <a:r>
                  <a:rPr kumimoji="0" lang="en-US" altLang="zh-CN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T</a:t>
                </a:r>
                <a:r>
                  <a: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细胞活化、</a:t>
                </a:r>
                <a:r>
                  <a:rPr kumimoji="0" lang="en-US" altLang="zh-CN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T</a:t>
                </a:r>
                <a:r>
                  <a: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细胞迁移，</a:t>
                </a:r>
                <a:r>
                  <a:rPr kumimoji="0" sz="14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更强</a:t>
                </a:r>
                <a:r>
                  <a: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效</a:t>
                </a:r>
                <a:r>
                  <a:rPr kumimoji="0" sz="14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改善干眼，提高患者生活质量</a:t>
                </a:r>
                <a:r>
                  <a:rPr kumimoji="0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。</a:t>
                </a:r>
                <a:endParaRPr kumimoji="0" sz="1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1048959" name="Shape 38"/>
            <p:cNvSpPr/>
            <p:nvPr/>
          </p:nvSpPr>
          <p:spPr>
            <a:xfrm>
              <a:off x="8407468" y="2971711"/>
              <a:ext cx="3394416" cy="2878815"/>
            </a:xfrm>
            <a:prstGeom prst="roundRect">
              <a:avLst>
                <a:gd name="adj" fmla="val 2235"/>
              </a:avLst>
            </a:prstGeom>
            <a:solidFill>
              <a:srgbClr val="FFFFFF"/>
            </a:solidFill>
            <a:ln w="10160">
              <a:solidFill>
                <a:srgbClr val="6EA2E5"/>
              </a:solidFill>
              <a:prstDash val="solid"/>
            </a:ln>
          </p:spPr>
        </p:sp>
        <p:sp>
          <p:nvSpPr>
            <p:cNvPr id="1048960" name="矩形 58"/>
            <p:cNvSpPr/>
            <p:nvPr>
              <p:custDataLst>
                <p:tags r:id="rId3"/>
              </p:custDataLst>
            </p:nvPr>
          </p:nvSpPr>
          <p:spPr>
            <a:xfrm>
              <a:off x="8384513" y="2865485"/>
              <a:ext cx="3376415" cy="32728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120000"/>
                </a:lnSpc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kumimoji="0" lang="zh-CN" altLang="en-US" sz="1400" b="1" i="0" u="none" strike="noStrike" kern="0" cap="none" spc="-2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单</a:t>
              </a:r>
              <a:r>
                <a:rPr kumimoji="0" lang="zh-CN" altLang="en-US" sz="1400" b="1" i="0" u="none" strike="noStrike" kern="0" cap="none" spc="-2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药</a:t>
              </a:r>
              <a:r>
                <a:rPr kumimoji="0" lang="zh-CN" altLang="en-US" sz="1400" i="0" u="none" strike="noStrike" kern="0" cap="none" spc="-2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治疗效果好</a:t>
              </a:r>
              <a:r>
                <a:rPr kumimoji="0" lang="zh-CN" altLang="en-US" sz="1400" i="0" u="none" strike="noStrike" kern="0" cap="none" spc="-2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、显著减少联合</a:t>
              </a:r>
              <a:r>
                <a:rPr kumimoji="0" lang="zh-CN" altLang="en-US" sz="1400" i="0" u="none" strike="noStrike" kern="0" cap="none" spc="-2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治疗</a:t>
              </a:r>
              <a:r>
                <a:rPr lang="zh-CN" altLang="en-US" sz="1400" kern="0" spc="-20" noProof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，</a:t>
              </a:r>
              <a:r>
                <a:rPr kumimoji="0" lang="zh-CN" altLang="en-US" sz="1400" b="1" i="0" u="none" strike="noStrike" kern="0" cap="none" spc="-2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疗程</a:t>
              </a:r>
              <a:r>
                <a:rPr kumimoji="0" lang="zh-CN" altLang="en-US" sz="1400" i="0" u="none" strike="noStrike" kern="0" cap="none" spc="-2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更短，总体经济负担下降</a:t>
              </a:r>
              <a:r>
                <a:rPr kumimoji="0" lang="en-US" altLang="zh-CN" sz="1400" i="0" u="none" strike="noStrike" kern="0" cap="none" spc="-2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80</a:t>
              </a:r>
              <a:r>
                <a:rPr kumimoji="0" lang="en-US" altLang="zh-CN" sz="1400" i="0" u="none" strike="noStrike" kern="0" cap="none" spc="-2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%</a:t>
              </a:r>
              <a:r>
                <a:rPr kumimoji="0" lang="zh-CN" altLang="en-US" sz="1400" i="0" u="none" strike="noStrike" kern="0" cap="none" spc="-2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，</a:t>
              </a:r>
              <a:r>
                <a:rPr kumimoji="0" lang="zh-CN" altLang="en-US" sz="1400" b="1" i="0" u="none" strike="noStrike" kern="0" cap="none" spc="-2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减少</a:t>
              </a:r>
              <a:r>
                <a:rPr kumimoji="0" lang="zh-CN" altLang="en-US" sz="1400" i="0" u="none" strike="noStrike" kern="0" cap="none" spc="-2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医保基金支出。</a:t>
              </a:r>
              <a:endParaRPr kumimoji="0" lang="en-US" altLang="zh-CN" sz="1400" i="0" u="none" strike="noStrike" kern="0" cap="none" spc="-2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285750" indent="-285750">
                <a:lnSpc>
                  <a:spcPct val="120000"/>
                </a:lnSpc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kumimoji="0" lang="zh-CN" altLang="en-US" sz="1400" b="0" i="0" u="none" strike="noStrike" kern="0" cap="none" spc="-20" normalizeH="0" baseline="0" noProof="0" dirty="0" smtClean="0">
                  <a:ln>
                    <a:noFill/>
                  </a:ln>
                  <a:solidFill>
                    <a:srgbClr val="000000">
                      <a:alpha val="100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长期治疗持续获益</a:t>
              </a:r>
              <a:r>
                <a:rPr kumimoji="0" lang="zh-CN" altLang="en-US" sz="1400" b="0" i="0" u="none" strike="noStrike" kern="0" cap="none" spc="-20" normalizeH="0" baseline="0" noProof="0" dirty="0">
                  <a:ln>
                    <a:noFill/>
                  </a:ln>
                  <a:solidFill>
                    <a:srgbClr val="000000">
                      <a:alpha val="100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，患者</a:t>
              </a:r>
              <a:r>
                <a:rPr kumimoji="0" lang="zh-CN" altLang="en-US" sz="1400" i="0" u="none" strike="noStrike" kern="0" cap="none" spc="-2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依从性高。</a:t>
              </a:r>
              <a:endParaRPr kumimoji="0" lang="zh-CN" altLang="en-US" sz="1400" i="0" u="none" strike="noStrike" kern="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kumimoji="0" lang="zh-CN" altLang="en-US" sz="1400" b="0" i="0" u="none" strike="noStrike" kern="0" cap="none" spc="-20" normalizeH="0" baseline="0" noProof="0" dirty="0">
                  <a:ln>
                    <a:noFill/>
                  </a:ln>
                  <a:solidFill>
                    <a:srgbClr val="000000">
                      <a:alpha val="100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是中国、美国、</a:t>
              </a:r>
              <a:r>
                <a:rPr kumimoji="0" lang="en-US" altLang="zh-CN" sz="1400" b="0" i="0" u="none" strike="noStrike" kern="0" cap="none" spc="-20" normalizeH="0" baseline="0" noProof="0" dirty="0">
                  <a:ln>
                    <a:noFill/>
                  </a:ln>
                  <a:solidFill>
                    <a:srgbClr val="000000">
                      <a:alpha val="100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TFOS</a:t>
              </a:r>
              <a:r>
                <a:rPr kumimoji="0" lang="zh-CN" altLang="en-US" sz="1400" b="0" i="0" u="none" strike="noStrike" kern="0" cap="none" spc="-20" normalizeH="0" baseline="0" noProof="0" dirty="0">
                  <a:ln>
                    <a:noFill/>
                  </a:ln>
                  <a:solidFill>
                    <a:srgbClr val="000000">
                      <a:alpha val="100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等全球干眼权威学组</a:t>
              </a:r>
              <a:r>
                <a:rPr kumimoji="0" lang="zh-CN" altLang="en-US" sz="1400" b="1" i="0" u="none" strike="noStrike" kern="0" cap="none" spc="-2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一线指南</a:t>
              </a:r>
              <a:r>
                <a:rPr kumimoji="0" lang="zh-CN" altLang="en-US" sz="1400" i="0" u="none" strike="noStrike" kern="0" cap="none" spc="-2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推荐用药</a:t>
              </a:r>
              <a:r>
                <a:rPr kumimoji="0" lang="zh-CN" altLang="en-US" sz="1400" b="0" i="0" u="none" strike="noStrike" kern="0" cap="none" spc="-20" normalizeH="0" baseline="0" noProof="0" dirty="0">
                  <a:ln>
                    <a:noFill/>
                  </a:ln>
                  <a:solidFill>
                    <a:srgbClr val="000000">
                      <a:alpha val="100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；</a:t>
              </a:r>
              <a:r>
                <a:rPr kumimoji="0" lang="zh-CN" altLang="en-US" sz="1400" b="0" i="0" u="none" strike="noStrike" kern="0" cap="none" spc="-20" normalizeH="0" baseline="0" noProof="0" dirty="0">
                  <a:ln>
                    <a:noFill/>
                  </a:ln>
                  <a:solidFill>
                    <a:srgbClr val="000000">
                      <a:alpha val="100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适应症确切，用法用量清晰，无临床滥用或超说明书使用风险，方便医保经办审核，降低临床管理难度。</a:t>
              </a:r>
              <a:endParaRPr kumimoji="0" lang="zh-CN" altLang="en-US" sz="1400" b="0" i="0" u="none" strike="noStrike" kern="0" cap="none" spc="-20" normalizeH="0" baseline="0" noProof="0" dirty="0">
                <a:ln>
                  <a:noFill/>
                </a:ln>
                <a:solidFill>
                  <a:srgbClr val="000000">
                    <a:alpha val="10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endParaRPr kumimoji="0" lang="en-US" sz="1400" b="0" i="0" u="none" strike="noStrike" kern="0" cap="none" spc="-20" normalizeH="0" baseline="0" noProof="0" dirty="0">
                <a:ln>
                  <a:noFill/>
                </a:ln>
                <a:solidFill>
                  <a:srgbClr val="000000">
                    <a:alpha val="10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Shape 1"/>
          <p:cNvSpPr/>
          <p:nvPr/>
        </p:nvSpPr>
        <p:spPr>
          <a:xfrm>
            <a:off x="325334" y="117708"/>
            <a:ext cx="1883664" cy="6359893"/>
          </a:xfrm>
          <a:prstGeom prst="rect">
            <a:avLst/>
          </a:prstGeom>
          <a:solidFill>
            <a:srgbClr val="F5FAFF"/>
          </a:solidFill>
          <a:ln w="7620">
            <a:solidFill>
              <a:srgbClr val="F5FAFF">
                <a:alpha val="0"/>
              </a:srgbClr>
            </a:solidFill>
            <a:prstDash val="solid"/>
          </a:ln>
        </p:spPr>
      </p:sp>
      <p:sp>
        <p:nvSpPr>
          <p:cNvPr id="1048586" name="Shape 2"/>
          <p:cNvSpPr/>
          <p:nvPr/>
        </p:nvSpPr>
        <p:spPr>
          <a:xfrm>
            <a:off x="325334" y="98658"/>
            <a:ext cx="117428" cy="6427269"/>
          </a:xfrm>
          <a:prstGeom prst="rect">
            <a:avLst/>
          </a:prstGeom>
          <a:solidFill>
            <a:srgbClr val="2F5597"/>
          </a:solidFill>
          <a:ln w="7620">
            <a:solidFill>
              <a:srgbClr val="173B63">
                <a:alpha val="0"/>
              </a:srgbClr>
            </a:solidFill>
            <a:prstDash val="solid"/>
          </a:ln>
        </p:spPr>
      </p:sp>
      <p:sp>
        <p:nvSpPr>
          <p:cNvPr id="1048587" name="Text 3"/>
          <p:cNvSpPr/>
          <p:nvPr/>
        </p:nvSpPr>
        <p:spPr>
          <a:xfrm>
            <a:off x="599654" y="251219"/>
            <a:ext cx="1325880" cy="50292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pitchFamily="34" charset="-120"/>
              </a:rPr>
              <a:t>目录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588" name="Shape 4"/>
          <p:cNvSpPr/>
          <p:nvPr/>
        </p:nvSpPr>
        <p:spPr>
          <a:xfrm>
            <a:off x="617942" y="882155"/>
            <a:ext cx="1353312" cy="0"/>
          </a:xfrm>
          <a:prstGeom prst="line">
            <a:avLst/>
          </a:prstGeom>
          <a:noFill/>
          <a:ln w="25400">
            <a:solidFill>
              <a:srgbClr val="5B9BD5"/>
            </a:solidFill>
            <a:prstDash val="solid"/>
          </a:ln>
        </p:spPr>
      </p:sp>
      <p:grpSp>
        <p:nvGrpSpPr>
          <p:cNvPr id="32" name="组合 8"/>
          <p:cNvGrpSpPr/>
          <p:nvPr>
            <p:custDataLst>
              <p:tags r:id="rId1"/>
            </p:custDataLst>
          </p:nvPr>
        </p:nvGrpSpPr>
        <p:grpSpPr>
          <a:xfrm>
            <a:off x="1294598" y="1171214"/>
            <a:ext cx="10545857" cy="5017328"/>
            <a:chOff x="1288821" y="1050116"/>
            <a:chExt cx="10545857" cy="5017328"/>
          </a:xfrm>
        </p:grpSpPr>
        <p:sp>
          <p:nvSpPr>
            <p:cNvPr id="1048589" name="Shape 24"/>
            <p:cNvSpPr/>
            <p:nvPr>
              <p:custDataLst>
                <p:tags r:id="rId2"/>
              </p:custDataLst>
            </p:nvPr>
          </p:nvSpPr>
          <p:spPr>
            <a:xfrm>
              <a:off x="1288821" y="1929792"/>
              <a:ext cx="10434750" cy="649059"/>
            </a:xfrm>
            <a:prstGeom prst="roundRect">
              <a:avLst>
                <a:gd name="adj" fmla="val 9091"/>
              </a:avLst>
            </a:prstGeom>
            <a:solidFill>
              <a:srgbClr val="F7FBFF"/>
            </a:solidFill>
            <a:ln w="7620">
              <a:solidFill>
                <a:srgbClr val="E1EEF8"/>
              </a:solidFill>
              <a:prstDash val="solid"/>
            </a:ln>
            <a:effectLst>
              <a:outerShdw blurRad="15240" dist="10160" dir="2700000" algn="bl" rotWithShape="0">
                <a:srgbClr val="7E93AA">
                  <a:alpha val="16000"/>
                </a:srgbClr>
              </a:outerShdw>
            </a:effectLst>
          </p:spPr>
        </p:sp>
        <p:sp>
          <p:nvSpPr>
            <p:cNvPr id="1048590" name="Shape 25"/>
            <p:cNvSpPr/>
            <p:nvPr>
              <p:custDataLst>
                <p:tags r:id="rId3"/>
              </p:custDataLst>
            </p:nvPr>
          </p:nvSpPr>
          <p:spPr>
            <a:xfrm>
              <a:off x="1288821" y="1919868"/>
              <a:ext cx="1734265" cy="663119"/>
            </a:xfrm>
            <a:prstGeom prst="roundRect">
              <a:avLst>
                <a:gd name="adj" fmla="val 9091"/>
              </a:avLst>
            </a:prstGeom>
            <a:solidFill>
              <a:srgbClr val="63A7D8"/>
            </a:solidFill>
            <a:ln w="7620">
              <a:solidFill>
                <a:srgbClr val="28699E">
                  <a:alpha val="0"/>
                </a:srgbClr>
              </a:solidFill>
              <a:prstDash val="solid"/>
            </a:ln>
          </p:spPr>
        </p:sp>
        <p:sp>
          <p:nvSpPr>
            <p:cNvPr id="1048591" name="Text 26"/>
            <p:cNvSpPr/>
            <p:nvPr>
              <p:custDataLst>
                <p:tags r:id="rId4"/>
              </p:custDataLst>
            </p:nvPr>
          </p:nvSpPr>
          <p:spPr>
            <a:xfrm>
              <a:off x="1444269" y="1980035"/>
              <a:ext cx="442791" cy="63605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-122"/>
                  <a:cs typeface="Arial" panose="020B0604020202020204" pitchFamily="34" charset="-120"/>
                </a:rPr>
                <a:t>2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592" name="Text 27"/>
            <p:cNvSpPr/>
            <p:nvPr>
              <p:custDataLst>
                <p:tags r:id="rId5"/>
              </p:custDataLst>
            </p:nvPr>
          </p:nvSpPr>
          <p:spPr>
            <a:xfrm>
              <a:off x="1947189" y="1962845"/>
              <a:ext cx="968605" cy="670438"/>
            </a:xfrm>
            <a:prstGeom prst="rect">
              <a:avLst/>
            </a:prstGeom>
            <a:noFill/>
          </p:spPr>
          <p:txBody>
            <a:bodyPr wrap="square" lIns="254" tIns="254" rIns="254" bIns="254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创新性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593" name="矩形 52"/>
            <p:cNvSpPr/>
            <p:nvPr>
              <p:custDataLst>
                <p:tags r:id="rId6"/>
              </p:custDataLst>
            </p:nvPr>
          </p:nvSpPr>
          <p:spPr>
            <a:xfrm>
              <a:off x="3101063" y="2065412"/>
              <a:ext cx="8498425" cy="359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8000"/>
                </a:lnSpc>
              </a:pP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首个</a:t>
              </a:r>
              <a:r>
                <a:rPr lang="zh-CN" altLang="en-US" sz="1600" b="1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新型小分子整合素抑制剂，也是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最新</a:t>
              </a:r>
              <a:r>
                <a:rPr lang="zh-CN" altLang="en-US" sz="1600" b="1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的免疫抑制剂，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填补机制空白</a:t>
              </a:r>
              <a:endPara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48594" name="Shape 29"/>
            <p:cNvSpPr/>
            <p:nvPr>
              <p:custDataLst>
                <p:tags r:id="rId7"/>
              </p:custDataLst>
            </p:nvPr>
          </p:nvSpPr>
          <p:spPr>
            <a:xfrm>
              <a:off x="1288821" y="2789621"/>
              <a:ext cx="10434750" cy="698782"/>
            </a:xfrm>
            <a:prstGeom prst="roundRect">
              <a:avLst>
                <a:gd name="adj" fmla="val 7843"/>
              </a:avLst>
            </a:prstGeom>
            <a:solidFill>
              <a:srgbClr val="F7FBFF"/>
            </a:solidFill>
            <a:ln w="7620">
              <a:solidFill>
                <a:srgbClr val="E1EEF8"/>
              </a:solidFill>
              <a:prstDash val="solid"/>
            </a:ln>
            <a:effectLst>
              <a:outerShdw blurRad="15240" dist="10160" dir="2700000" algn="bl" rotWithShape="0">
                <a:srgbClr val="7E93AA">
                  <a:alpha val="16000"/>
                </a:srgbClr>
              </a:outerShdw>
            </a:effectLst>
          </p:spPr>
        </p:sp>
        <p:sp>
          <p:nvSpPr>
            <p:cNvPr id="1048595" name="Shape 30"/>
            <p:cNvSpPr/>
            <p:nvPr>
              <p:custDataLst>
                <p:tags r:id="rId8"/>
              </p:custDataLst>
            </p:nvPr>
          </p:nvSpPr>
          <p:spPr>
            <a:xfrm>
              <a:off x="1288821" y="2789620"/>
              <a:ext cx="1734265" cy="680875"/>
            </a:xfrm>
            <a:prstGeom prst="roundRect">
              <a:avLst>
                <a:gd name="adj" fmla="val 7843"/>
              </a:avLst>
            </a:prstGeom>
            <a:solidFill>
              <a:srgbClr val="63A7D8"/>
            </a:solidFill>
            <a:ln w="7620">
              <a:solidFill>
                <a:srgbClr val="317CB8">
                  <a:alpha val="0"/>
                </a:srgbClr>
              </a:solidFill>
              <a:prstDash val="solid"/>
            </a:ln>
          </p:spPr>
        </p:sp>
        <p:sp>
          <p:nvSpPr>
            <p:cNvPr id="1048596" name="Text 31"/>
            <p:cNvSpPr/>
            <p:nvPr>
              <p:custDataLst>
                <p:tags r:id="rId9"/>
              </p:custDataLst>
            </p:nvPr>
          </p:nvSpPr>
          <p:spPr>
            <a:xfrm>
              <a:off x="1444269" y="2823247"/>
              <a:ext cx="442791" cy="66986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-122"/>
                  <a:cs typeface="Arial" panose="020B0604020202020204" pitchFamily="34" charset="-120"/>
                </a:rPr>
                <a:t>3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597" name="Text 32"/>
            <p:cNvSpPr/>
            <p:nvPr>
              <p:custDataLst>
                <p:tags r:id="rId10"/>
              </p:custDataLst>
            </p:nvPr>
          </p:nvSpPr>
          <p:spPr>
            <a:xfrm>
              <a:off x="1933740" y="2867910"/>
              <a:ext cx="968605" cy="563420"/>
            </a:xfrm>
            <a:prstGeom prst="rect">
              <a:avLst/>
            </a:prstGeom>
            <a:noFill/>
          </p:spPr>
          <p:txBody>
            <a:bodyPr wrap="square" lIns="254" tIns="254" rIns="254" bIns="254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有效性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598" name="矩形 53"/>
            <p:cNvSpPr/>
            <p:nvPr>
              <p:custDataLst>
                <p:tags r:id="rId11"/>
              </p:custDataLst>
            </p:nvPr>
          </p:nvSpPr>
          <p:spPr>
            <a:xfrm>
              <a:off x="3101063" y="2977734"/>
              <a:ext cx="6067961" cy="3233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marR="0" lvl="0" indent="0" algn="l" defTabSz="9144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600" b="1" i="0" u="none" strike="noStrike" kern="0" cap="none" spc="-1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较</a:t>
              </a:r>
              <a:r>
                <a:rPr kumimoji="0" lang="zh-CN" altLang="en-US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环孢素</a:t>
              </a:r>
              <a:r>
                <a:rPr kumimoji="0" lang="zh-CN" altLang="en-US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C00000">
                      <a:alpha val="100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更快速、更强效</a:t>
              </a:r>
              <a:r>
                <a:rPr kumimoji="0" lang="zh-CN" altLang="en-US" sz="1600" b="1" i="0" u="none" strike="noStrike" kern="0" cap="none" spc="-1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改善干</a:t>
              </a:r>
              <a:r>
                <a:rPr kumimoji="0" lang="zh-CN" altLang="en-US" sz="1600" b="1" i="0" u="none" strike="noStrike" kern="0" cap="none" spc="-1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眼，为</a:t>
              </a:r>
              <a:r>
                <a:rPr kumimoji="0" lang="zh-CN" altLang="en-US" sz="1600" b="1" i="0" u="none" strike="noStrike" kern="0" cap="none" spc="-1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国内外</a:t>
              </a:r>
              <a:r>
                <a:rPr kumimoji="0" lang="zh-CN" altLang="en-US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一线指南</a:t>
              </a:r>
              <a:r>
                <a:rPr kumimoji="0" lang="zh-CN" altLang="en-US" sz="1600" b="1" i="0" u="none" strike="noStrike" kern="0" cap="none" spc="-1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推荐用药</a:t>
              </a:r>
              <a:endParaRPr kumimoji="0" lang="zh-CN" altLang="zh-CN" sz="1600" b="1" i="0" u="none" strike="noStrike" kern="0" cap="none" spc="-1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048599" name="Shape 34"/>
            <p:cNvSpPr/>
            <p:nvPr>
              <p:custDataLst>
                <p:tags r:id="rId12"/>
              </p:custDataLst>
            </p:nvPr>
          </p:nvSpPr>
          <p:spPr>
            <a:xfrm>
              <a:off x="1288821" y="3677128"/>
              <a:ext cx="10434750" cy="644941"/>
            </a:xfrm>
            <a:prstGeom prst="roundRect">
              <a:avLst>
                <a:gd name="adj" fmla="val 10526"/>
              </a:avLst>
            </a:prstGeom>
            <a:solidFill>
              <a:srgbClr val="F7FBFF"/>
            </a:solidFill>
            <a:ln w="7620">
              <a:solidFill>
                <a:srgbClr val="E1EEF8"/>
              </a:solidFill>
              <a:prstDash val="solid"/>
            </a:ln>
            <a:effectLst>
              <a:outerShdw blurRad="15240" dist="10160" dir="2700000" algn="bl" rotWithShape="0">
                <a:srgbClr val="7E93AA">
                  <a:alpha val="16000"/>
                </a:srgbClr>
              </a:outerShdw>
            </a:effectLst>
          </p:spPr>
        </p:sp>
        <p:sp>
          <p:nvSpPr>
            <p:cNvPr id="1048600" name="Shape 35"/>
            <p:cNvSpPr/>
            <p:nvPr>
              <p:custDataLst>
                <p:tags r:id="rId13"/>
              </p:custDataLst>
            </p:nvPr>
          </p:nvSpPr>
          <p:spPr>
            <a:xfrm>
              <a:off x="1288821" y="3659372"/>
              <a:ext cx="1734265" cy="662697"/>
            </a:xfrm>
            <a:prstGeom prst="roundRect">
              <a:avLst>
                <a:gd name="adj" fmla="val 10526"/>
              </a:avLst>
            </a:prstGeom>
            <a:solidFill>
              <a:srgbClr val="63A7D8"/>
            </a:solidFill>
            <a:ln w="7620">
              <a:solidFill>
                <a:srgbClr val="4693C9">
                  <a:alpha val="0"/>
                </a:srgbClr>
              </a:solidFill>
              <a:prstDash val="solid"/>
            </a:ln>
          </p:spPr>
        </p:sp>
        <p:sp>
          <p:nvSpPr>
            <p:cNvPr id="1048601" name="Text 36"/>
            <p:cNvSpPr/>
            <p:nvPr>
              <p:custDataLst>
                <p:tags r:id="rId14"/>
              </p:custDataLst>
            </p:nvPr>
          </p:nvSpPr>
          <p:spPr>
            <a:xfrm>
              <a:off x="1444269" y="3723166"/>
              <a:ext cx="442791" cy="56503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-122"/>
                  <a:cs typeface="Arial" panose="020B0604020202020204" pitchFamily="34" charset="-120"/>
                </a:rPr>
                <a:t>4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02" name="Text 37"/>
            <p:cNvSpPr/>
            <p:nvPr>
              <p:custDataLst>
                <p:tags r:id="rId15"/>
              </p:custDataLst>
            </p:nvPr>
          </p:nvSpPr>
          <p:spPr>
            <a:xfrm>
              <a:off x="1947189" y="3704939"/>
              <a:ext cx="968605" cy="601487"/>
            </a:xfrm>
            <a:prstGeom prst="rect">
              <a:avLst/>
            </a:prstGeom>
            <a:noFill/>
          </p:spPr>
          <p:txBody>
            <a:bodyPr wrap="square" lIns="254" tIns="254" rIns="254" bIns="254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安全性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03" name="矩形 54"/>
            <p:cNvSpPr/>
            <p:nvPr>
              <p:custDataLst>
                <p:tags r:id="rId16"/>
              </p:custDataLst>
            </p:nvPr>
          </p:nvSpPr>
          <p:spPr>
            <a:xfrm>
              <a:off x="3125995" y="3834339"/>
              <a:ext cx="6927850" cy="3360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安全性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良好，不含防腐剂，刺激反应短暂，患者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依从性</a:t>
              </a:r>
              <a:r>
                <a:rPr kumimoji="0" lang="zh-CN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高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48604" name="Shape 39"/>
            <p:cNvSpPr/>
            <p:nvPr>
              <p:custDataLst>
                <p:tags r:id="rId17"/>
              </p:custDataLst>
            </p:nvPr>
          </p:nvSpPr>
          <p:spPr>
            <a:xfrm>
              <a:off x="1288821" y="4529121"/>
              <a:ext cx="10434750" cy="663120"/>
            </a:xfrm>
            <a:prstGeom prst="roundRect">
              <a:avLst>
                <a:gd name="adj" fmla="val 9091"/>
              </a:avLst>
            </a:prstGeom>
            <a:solidFill>
              <a:srgbClr val="F7FBFF"/>
            </a:solidFill>
            <a:ln w="7620">
              <a:solidFill>
                <a:srgbClr val="E1EEF8"/>
              </a:solidFill>
              <a:prstDash val="solid"/>
            </a:ln>
            <a:effectLst>
              <a:outerShdw blurRad="15240" dist="10160" dir="2700000" algn="bl" rotWithShape="0">
                <a:srgbClr val="7E93AA">
                  <a:alpha val="16000"/>
                </a:srgbClr>
              </a:outerShdw>
            </a:effectLst>
          </p:spPr>
        </p:sp>
        <p:sp>
          <p:nvSpPr>
            <p:cNvPr id="1048605" name="Shape 40"/>
            <p:cNvSpPr/>
            <p:nvPr>
              <p:custDataLst>
                <p:tags r:id="rId18"/>
              </p:custDataLst>
            </p:nvPr>
          </p:nvSpPr>
          <p:spPr>
            <a:xfrm>
              <a:off x="1288821" y="4529121"/>
              <a:ext cx="1734265" cy="663120"/>
            </a:xfrm>
            <a:prstGeom prst="roundRect">
              <a:avLst>
                <a:gd name="adj" fmla="val 9091"/>
              </a:avLst>
            </a:prstGeom>
            <a:solidFill>
              <a:srgbClr val="63A7D8"/>
            </a:solidFill>
            <a:ln w="7620">
              <a:solidFill>
                <a:srgbClr val="63A7D8">
                  <a:alpha val="0"/>
                </a:srgbClr>
              </a:solidFill>
              <a:prstDash val="solid"/>
            </a:ln>
          </p:spPr>
        </p:sp>
        <p:sp>
          <p:nvSpPr>
            <p:cNvPr id="1048606" name="Text 41"/>
            <p:cNvSpPr/>
            <p:nvPr>
              <p:custDataLst>
                <p:tags r:id="rId19"/>
              </p:custDataLst>
            </p:nvPr>
          </p:nvSpPr>
          <p:spPr>
            <a:xfrm>
              <a:off x="1444268" y="4546468"/>
              <a:ext cx="442791" cy="64192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-122"/>
                  <a:cs typeface="Arial" panose="020B0604020202020204" pitchFamily="34" charset="-120"/>
                </a:rPr>
                <a:t>5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07" name="Text 42"/>
            <p:cNvSpPr/>
            <p:nvPr>
              <p:custDataLst>
                <p:tags r:id="rId20"/>
              </p:custDataLst>
            </p:nvPr>
          </p:nvSpPr>
          <p:spPr>
            <a:xfrm>
              <a:off x="1836836" y="4522158"/>
              <a:ext cx="1249719" cy="676627"/>
            </a:xfrm>
            <a:prstGeom prst="rect">
              <a:avLst/>
            </a:prstGeom>
            <a:noFill/>
          </p:spPr>
          <p:txBody>
            <a:bodyPr wrap="square" lIns="254" tIns="254" rIns="254" bIns="254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公平性（一）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08" name="矩形 55"/>
            <p:cNvSpPr/>
            <p:nvPr>
              <p:custDataLst>
                <p:tags r:id="rId21"/>
              </p:custDataLst>
            </p:nvPr>
          </p:nvSpPr>
          <p:spPr>
            <a:xfrm>
              <a:off x="3150025" y="4700093"/>
              <a:ext cx="8684653" cy="3211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开创性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满足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快速治疗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免疫性疾病相关性干眼、眼手术相关性干眼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的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临床</a:t>
              </a:r>
              <a:r>
                <a:rPr kumimoji="0" lang="zh-CN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空白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endParaRPr>
            </a:p>
          </p:txBody>
        </p:sp>
        <p:sp>
          <p:nvSpPr>
            <p:cNvPr id="1048609" name="Shape 44"/>
            <p:cNvSpPr/>
            <p:nvPr>
              <p:custDataLst>
                <p:tags r:id="rId22"/>
              </p:custDataLst>
            </p:nvPr>
          </p:nvSpPr>
          <p:spPr>
            <a:xfrm>
              <a:off x="1288821" y="5398874"/>
              <a:ext cx="10434750" cy="648000"/>
            </a:xfrm>
            <a:prstGeom prst="roundRect">
              <a:avLst>
                <a:gd name="adj" fmla="val 11429"/>
              </a:avLst>
            </a:prstGeom>
            <a:solidFill>
              <a:srgbClr val="F7FBFF"/>
            </a:solidFill>
            <a:ln w="7620">
              <a:solidFill>
                <a:srgbClr val="E1EEF8"/>
              </a:solidFill>
              <a:prstDash val="solid"/>
            </a:ln>
            <a:effectLst>
              <a:outerShdw blurRad="15240" dist="10160" dir="2700000" algn="bl" rotWithShape="0">
                <a:srgbClr val="7E93AA">
                  <a:alpha val="16000"/>
                </a:srgbClr>
              </a:outerShdw>
            </a:effectLst>
          </p:spPr>
        </p:sp>
        <p:sp>
          <p:nvSpPr>
            <p:cNvPr id="1048610" name="Shape 45"/>
            <p:cNvSpPr/>
            <p:nvPr>
              <p:custDataLst>
                <p:tags r:id="rId23"/>
              </p:custDataLst>
            </p:nvPr>
          </p:nvSpPr>
          <p:spPr>
            <a:xfrm>
              <a:off x="1288821" y="5398874"/>
              <a:ext cx="1734265" cy="668570"/>
            </a:xfrm>
            <a:prstGeom prst="roundRect">
              <a:avLst>
                <a:gd name="adj" fmla="val 11429"/>
              </a:avLst>
            </a:prstGeom>
            <a:solidFill>
              <a:srgbClr val="63A7D8"/>
            </a:solidFill>
            <a:ln w="7620">
              <a:solidFill>
                <a:srgbClr val="8BBFE6">
                  <a:alpha val="0"/>
                </a:srgbClr>
              </a:solidFill>
              <a:prstDash val="solid"/>
            </a:ln>
          </p:spPr>
        </p:sp>
        <p:sp>
          <p:nvSpPr>
            <p:cNvPr id="1048611" name="Text 46"/>
            <p:cNvSpPr/>
            <p:nvPr>
              <p:custDataLst>
                <p:tags r:id="rId24"/>
              </p:custDataLst>
            </p:nvPr>
          </p:nvSpPr>
          <p:spPr>
            <a:xfrm>
              <a:off x="1444269" y="5470874"/>
              <a:ext cx="442791" cy="576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-122"/>
                  <a:cs typeface="Arial" panose="020B0604020202020204" pitchFamily="34" charset="-120"/>
                </a:rPr>
                <a:t>6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12" name="Text 47"/>
            <p:cNvSpPr/>
            <p:nvPr>
              <p:custDataLst>
                <p:tags r:id="rId25"/>
              </p:custDataLst>
            </p:nvPr>
          </p:nvSpPr>
          <p:spPr>
            <a:xfrm>
              <a:off x="1859223" y="5450301"/>
              <a:ext cx="1298271" cy="617143"/>
            </a:xfrm>
            <a:prstGeom prst="rect">
              <a:avLst/>
            </a:prstGeom>
            <a:noFill/>
          </p:spPr>
          <p:txBody>
            <a:bodyPr wrap="square" lIns="254" tIns="254" rIns="254" bIns="254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公平性（二）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13" name="矩形 56"/>
            <p:cNvSpPr/>
            <p:nvPr>
              <p:custDataLst>
                <p:tags r:id="rId26"/>
              </p:custDataLst>
            </p:nvPr>
          </p:nvSpPr>
          <p:spPr>
            <a:xfrm>
              <a:off x="3150025" y="5472354"/>
              <a:ext cx="8573546" cy="453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1219200">
                <a:lnSpc>
                  <a:spcPct val="150000"/>
                </a:lnSpc>
              </a:pPr>
              <a:r>
                <a:rPr kumimoji="0" lang="zh-CN" altLang="en-US" sz="1600" b="1" i="0" u="none" strike="noStrike" kern="0" cap="none" spc="8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响应国家号召，研发</a:t>
              </a:r>
              <a:r>
                <a:rPr lang="zh-CN" altLang="en-US" sz="1600" b="1" kern="0" spc="8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出</a:t>
              </a:r>
              <a:r>
                <a:rPr lang="zh-CN" altLang="en-US" sz="1600" b="1" kern="0" spc="80" dirty="0" smtClean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唯一</a:t>
              </a:r>
              <a:r>
                <a:rPr lang="zh-CN" altLang="en-US" sz="1600" b="1" kern="0" spc="8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纳入国家</a:t>
              </a:r>
              <a:r>
                <a:rPr lang="en-US" altLang="zh-CN" sz="1600" b="1" kern="0" spc="8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《</a:t>
              </a:r>
              <a:r>
                <a:rPr lang="zh-CN" altLang="en-US" sz="1600" b="1" kern="0" spc="8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鼓励仿制药品目录</a:t>
              </a:r>
              <a:r>
                <a:rPr lang="en-US" altLang="zh-CN" sz="1600" b="1" kern="0" spc="8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》</a:t>
              </a:r>
              <a:r>
                <a:rPr lang="zh-CN" altLang="en-US" sz="1600" b="1" kern="0" spc="8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的干眼药</a:t>
              </a:r>
              <a:r>
                <a:rPr lang="zh-CN" altLang="en-US" sz="1600" b="1" kern="0" spc="8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物</a:t>
              </a:r>
              <a:r>
                <a:rPr kumimoji="0" lang="zh-CN" altLang="en-US" sz="1600" b="1" i="0" u="none" strike="noStrike" kern="0" cap="none" spc="8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，</a:t>
              </a:r>
              <a:r>
                <a:rPr kumimoji="0" lang="zh-CN" altLang="en-US" sz="1600" b="1" i="0" u="none" strike="noStrike" kern="0" cap="none" spc="8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首仿</a:t>
              </a:r>
              <a:r>
                <a:rPr kumimoji="0" lang="zh-CN" altLang="en-US" sz="1600" b="1" i="0" u="none" strike="noStrike" kern="0" cap="none" spc="8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上市</a:t>
              </a:r>
              <a:endParaRPr kumimoji="0" lang="zh-CN" altLang="en-US" sz="1600" b="1" i="0" u="none" strike="noStrike" kern="0" cap="none" spc="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048614" name="Shape 19"/>
            <p:cNvSpPr/>
            <p:nvPr>
              <p:custDataLst>
                <p:tags r:id="rId27"/>
              </p:custDataLst>
            </p:nvPr>
          </p:nvSpPr>
          <p:spPr>
            <a:xfrm>
              <a:off x="1288821" y="1050116"/>
              <a:ext cx="10434750" cy="673043"/>
            </a:xfrm>
            <a:prstGeom prst="roundRect">
              <a:avLst>
                <a:gd name="adj" fmla="val 9302"/>
              </a:avLst>
            </a:prstGeom>
            <a:solidFill>
              <a:srgbClr val="F7FBFF"/>
            </a:solidFill>
            <a:ln w="7620">
              <a:solidFill>
                <a:srgbClr val="E1EEF8"/>
              </a:solidFill>
              <a:prstDash val="solid"/>
            </a:ln>
            <a:effectLst>
              <a:outerShdw blurRad="15240" dist="10160" dir="2700000" algn="bl" rotWithShape="0">
                <a:srgbClr val="7E93AA">
                  <a:alpha val="16000"/>
                </a:srgbClr>
              </a:outerShdw>
            </a:effectLst>
          </p:spPr>
        </p:sp>
        <p:sp>
          <p:nvSpPr>
            <p:cNvPr id="1048615" name="Shape 20"/>
            <p:cNvSpPr/>
            <p:nvPr>
              <p:custDataLst>
                <p:tags r:id="rId28"/>
              </p:custDataLst>
            </p:nvPr>
          </p:nvSpPr>
          <p:spPr>
            <a:xfrm>
              <a:off x="1288821" y="1050116"/>
              <a:ext cx="1734265" cy="680006"/>
            </a:xfrm>
            <a:prstGeom prst="roundRect">
              <a:avLst>
                <a:gd name="adj" fmla="val 9302"/>
              </a:avLst>
            </a:prstGeom>
            <a:solidFill>
              <a:srgbClr val="63A7D8"/>
            </a:solidFill>
            <a:ln w="7620">
              <a:solidFill>
                <a:srgbClr val="1F4E79">
                  <a:alpha val="0"/>
                </a:srgbClr>
              </a:solidFill>
              <a:prstDash val="solid"/>
            </a:ln>
          </p:spPr>
        </p:sp>
        <p:sp>
          <p:nvSpPr>
            <p:cNvPr id="1048616" name="Text 21"/>
            <p:cNvSpPr/>
            <p:nvPr>
              <p:custDataLst>
                <p:tags r:id="rId29"/>
              </p:custDataLst>
            </p:nvPr>
          </p:nvSpPr>
          <p:spPr>
            <a:xfrm>
              <a:off x="1444269" y="1104899"/>
              <a:ext cx="442791" cy="56347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-122"/>
                  <a:cs typeface="Arial" panose="020B0604020202020204" pitchFamily="34" charset="-120"/>
                </a:rPr>
                <a:t>1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17" name="Text 22"/>
            <p:cNvSpPr/>
            <p:nvPr>
              <p:custDataLst>
                <p:tags r:id="rId30"/>
              </p:custDataLst>
            </p:nvPr>
          </p:nvSpPr>
          <p:spPr>
            <a:xfrm>
              <a:off x="1947189" y="1089246"/>
              <a:ext cx="968605" cy="594783"/>
            </a:xfrm>
            <a:prstGeom prst="rect">
              <a:avLst/>
            </a:prstGeom>
            <a:noFill/>
          </p:spPr>
          <p:txBody>
            <a:bodyPr wrap="square" lIns="254" tIns="254" rIns="254" bIns="254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基本信息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18" name="矩形 57"/>
            <p:cNvSpPr/>
            <p:nvPr>
              <p:custDataLst>
                <p:tags r:id="rId31"/>
              </p:custDataLst>
            </p:nvPr>
          </p:nvSpPr>
          <p:spPr>
            <a:xfrm>
              <a:off x="3091455" y="1208664"/>
              <a:ext cx="5897217" cy="57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抗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炎治疗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是干</a:t>
              </a:r>
              <a:r>
                <a:rPr kumimoji="0" lang="zh-CN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眼治疗的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核心</a:t>
              </a:r>
              <a:r>
                <a:rPr kumimoji="0" lang="zh-CN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，临床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存在</a:t>
              </a:r>
              <a:r>
                <a:rPr kumimoji="0" lang="zh-CN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诸多尚未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满足的</a:t>
              </a:r>
              <a:r>
                <a:rPr kumimoji="0" lang="zh-CN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需求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048619" name="任意多边形: 形状 9"/>
          <p:cNvSpPr/>
          <p:nvPr>
            <p:custDataLst>
              <p:tags r:id="rId32"/>
            </p:custDataLst>
          </p:nvPr>
        </p:nvSpPr>
        <p:spPr>
          <a:xfrm>
            <a:off x="10100169" y="399757"/>
            <a:ext cx="1627011" cy="23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69" y="17800"/>
                </a:moveTo>
                <a:lnTo>
                  <a:pt x="15026" y="17800"/>
                </a:lnTo>
                <a:lnTo>
                  <a:pt x="15026" y="19996"/>
                </a:lnTo>
                <a:lnTo>
                  <a:pt x="13569" y="19996"/>
                </a:lnTo>
                <a:close/>
                <a:moveTo>
                  <a:pt x="8059" y="17081"/>
                </a:moveTo>
                <a:lnTo>
                  <a:pt x="8315" y="17081"/>
                </a:lnTo>
                <a:lnTo>
                  <a:pt x="8315" y="17088"/>
                </a:lnTo>
                <a:lnTo>
                  <a:pt x="8341" y="17803"/>
                </a:lnTo>
                <a:lnTo>
                  <a:pt x="8638" y="17803"/>
                </a:lnTo>
                <a:lnTo>
                  <a:pt x="8638" y="20190"/>
                </a:lnTo>
                <a:lnTo>
                  <a:pt x="8058" y="20190"/>
                </a:lnTo>
                <a:cubicBezTo>
                  <a:pt x="7944" y="20142"/>
                  <a:pt x="7788" y="19996"/>
                  <a:pt x="7755" y="19186"/>
                </a:cubicBezTo>
                <a:lnTo>
                  <a:pt x="7714" y="18324"/>
                </a:lnTo>
                <a:lnTo>
                  <a:pt x="7654" y="17129"/>
                </a:lnTo>
                <a:lnTo>
                  <a:pt x="7714" y="17129"/>
                </a:lnTo>
                <a:close/>
                <a:moveTo>
                  <a:pt x="6304" y="17078"/>
                </a:moveTo>
                <a:lnTo>
                  <a:pt x="6716" y="17078"/>
                </a:lnTo>
                <a:lnTo>
                  <a:pt x="6621" y="19131"/>
                </a:lnTo>
                <a:cubicBezTo>
                  <a:pt x="6581" y="19945"/>
                  <a:pt x="6426" y="20136"/>
                  <a:pt x="6304" y="20136"/>
                </a:cubicBezTo>
                <a:lnTo>
                  <a:pt x="5751" y="20136"/>
                </a:lnTo>
                <a:lnTo>
                  <a:pt x="5751" y="17748"/>
                </a:lnTo>
                <a:lnTo>
                  <a:pt x="6035" y="17748"/>
                </a:lnTo>
                <a:lnTo>
                  <a:pt x="6062" y="17081"/>
                </a:lnTo>
                <a:lnTo>
                  <a:pt x="6304" y="17081"/>
                </a:lnTo>
                <a:close/>
                <a:moveTo>
                  <a:pt x="7938" y="13451"/>
                </a:moveTo>
                <a:lnTo>
                  <a:pt x="8477" y="13451"/>
                </a:lnTo>
                <a:cubicBezTo>
                  <a:pt x="8477" y="13451"/>
                  <a:pt x="8443" y="14408"/>
                  <a:pt x="8410" y="14789"/>
                </a:cubicBezTo>
                <a:cubicBezTo>
                  <a:pt x="8376" y="15317"/>
                  <a:pt x="8315" y="16032"/>
                  <a:pt x="8254" y="16175"/>
                </a:cubicBezTo>
                <a:cubicBezTo>
                  <a:pt x="8207" y="16271"/>
                  <a:pt x="8146" y="16366"/>
                  <a:pt x="8059" y="16366"/>
                </a:cubicBezTo>
                <a:lnTo>
                  <a:pt x="7714" y="16366"/>
                </a:lnTo>
                <a:lnTo>
                  <a:pt x="7715" y="16362"/>
                </a:lnTo>
                <a:lnTo>
                  <a:pt x="7654" y="16362"/>
                </a:lnTo>
                <a:lnTo>
                  <a:pt x="7648" y="14118"/>
                </a:lnTo>
                <a:lnTo>
                  <a:pt x="7938" y="14118"/>
                </a:lnTo>
                <a:close/>
                <a:moveTo>
                  <a:pt x="5900" y="13451"/>
                </a:moveTo>
                <a:lnTo>
                  <a:pt x="6304" y="13451"/>
                </a:lnTo>
                <a:lnTo>
                  <a:pt x="6304" y="13454"/>
                </a:lnTo>
                <a:lnTo>
                  <a:pt x="6440" y="13454"/>
                </a:lnTo>
                <a:lnTo>
                  <a:pt x="6440" y="14122"/>
                </a:lnTo>
                <a:lnTo>
                  <a:pt x="6723" y="14122"/>
                </a:lnTo>
                <a:lnTo>
                  <a:pt x="6716" y="16366"/>
                </a:lnTo>
                <a:lnTo>
                  <a:pt x="6304" y="16366"/>
                </a:lnTo>
                <a:cubicBezTo>
                  <a:pt x="6224" y="16318"/>
                  <a:pt x="6169" y="16271"/>
                  <a:pt x="6115" y="16128"/>
                </a:cubicBezTo>
                <a:cubicBezTo>
                  <a:pt x="6055" y="16032"/>
                  <a:pt x="6001" y="15314"/>
                  <a:pt x="5960" y="14789"/>
                </a:cubicBezTo>
                <a:cubicBezTo>
                  <a:pt x="5933" y="14408"/>
                  <a:pt x="5900" y="13451"/>
                  <a:pt x="5900" y="13451"/>
                </a:cubicBezTo>
                <a:close/>
                <a:moveTo>
                  <a:pt x="15222" y="11207"/>
                </a:moveTo>
                <a:lnTo>
                  <a:pt x="15796" y="11207"/>
                </a:lnTo>
                <a:lnTo>
                  <a:pt x="15910" y="13550"/>
                </a:lnTo>
                <a:cubicBezTo>
                  <a:pt x="15924" y="13836"/>
                  <a:pt x="15944" y="14026"/>
                  <a:pt x="15964" y="14122"/>
                </a:cubicBezTo>
                <a:cubicBezTo>
                  <a:pt x="15991" y="14217"/>
                  <a:pt x="16039" y="14265"/>
                  <a:pt x="16113" y="14265"/>
                </a:cubicBezTo>
                <a:lnTo>
                  <a:pt x="16349" y="14265"/>
                </a:lnTo>
                <a:lnTo>
                  <a:pt x="16349" y="16458"/>
                </a:lnTo>
                <a:lnTo>
                  <a:pt x="15788" y="16458"/>
                </a:lnTo>
                <a:cubicBezTo>
                  <a:pt x="15681" y="16458"/>
                  <a:pt x="15606" y="16362"/>
                  <a:pt x="15566" y="16172"/>
                </a:cubicBezTo>
                <a:cubicBezTo>
                  <a:pt x="15512" y="15933"/>
                  <a:pt x="15478" y="15695"/>
                  <a:pt x="15451" y="15457"/>
                </a:cubicBezTo>
                <a:cubicBezTo>
                  <a:pt x="15431" y="15171"/>
                  <a:pt x="15411" y="14932"/>
                  <a:pt x="15398" y="14646"/>
                </a:cubicBezTo>
                <a:close/>
                <a:moveTo>
                  <a:pt x="7505" y="10063"/>
                </a:moveTo>
                <a:lnTo>
                  <a:pt x="7505" y="10921"/>
                </a:lnTo>
                <a:lnTo>
                  <a:pt x="7910" y="10921"/>
                </a:lnTo>
                <a:cubicBezTo>
                  <a:pt x="7917" y="10921"/>
                  <a:pt x="7917" y="10063"/>
                  <a:pt x="7917" y="10063"/>
                </a:cubicBezTo>
                <a:close/>
                <a:moveTo>
                  <a:pt x="7512" y="7097"/>
                </a:moveTo>
                <a:lnTo>
                  <a:pt x="7505" y="8006"/>
                </a:lnTo>
                <a:lnTo>
                  <a:pt x="7917" y="8006"/>
                </a:lnTo>
                <a:lnTo>
                  <a:pt x="7917" y="7097"/>
                </a:lnTo>
                <a:close/>
                <a:moveTo>
                  <a:pt x="14075" y="6092"/>
                </a:moveTo>
                <a:lnTo>
                  <a:pt x="14668" y="6092"/>
                </a:lnTo>
                <a:lnTo>
                  <a:pt x="14142" y="10345"/>
                </a:lnTo>
                <a:lnTo>
                  <a:pt x="14251" y="10345"/>
                </a:lnTo>
                <a:lnTo>
                  <a:pt x="14466" y="8912"/>
                </a:lnTo>
                <a:lnTo>
                  <a:pt x="15080" y="8912"/>
                </a:lnTo>
                <a:lnTo>
                  <a:pt x="14298" y="14309"/>
                </a:lnTo>
                <a:lnTo>
                  <a:pt x="15026" y="14309"/>
                </a:lnTo>
                <a:lnTo>
                  <a:pt x="15026" y="16509"/>
                </a:lnTo>
                <a:lnTo>
                  <a:pt x="13569" y="16509"/>
                </a:lnTo>
                <a:lnTo>
                  <a:pt x="13569" y="14694"/>
                </a:lnTo>
                <a:lnTo>
                  <a:pt x="13926" y="12542"/>
                </a:lnTo>
                <a:lnTo>
                  <a:pt x="13562" y="12542"/>
                </a:lnTo>
                <a:lnTo>
                  <a:pt x="13562" y="10155"/>
                </a:lnTo>
                <a:close/>
                <a:moveTo>
                  <a:pt x="15518" y="5806"/>
                </a:moveTo>
                <a:lnTo>
                  <a:pt x="16118" y="5806"/>
                </a:lnTo>
                <a:lnTo>
                  <a:pt x="16051" y="6991"/>
                </a:lnTo>
                <a:lnTo>
                  <a:pt x="17245" y="6991"/>
                </a:lnTo>
                <a:lnTo>
                  <a:pt x="17245" y="17885"/>
                </a:lnTo>
                <a:cubicBezTo>
                  <a:pt x="17245" y="18222"/>
                  <a:pt x="17238" y="18556"/>
                  <a:pt x="17218" y="18842"/>
                </a:cubicBezTo>
                <a:cubicBezTo>
                  <a:pt x="17204" y="19131"/>
                  <a:pt x="17171" y="19417"/>
                  <a:pt x="17123" y="19703"/>
                </a:cubicBezTo>
                <a:cubicBezTo>
                  <a:pt x="17076" y="19942"/>
                  <a:pt x="16982" y="20085"/>
                  <a:pt x="16833" y="20085"/>
                </a:cubicBezTo>
                <a:lnTo>
                  <a:pt x="15801" y="20085"/>
                </a:lnTo>
                <a:lnTo>
                  <a:pt x="15801" y="17888"/>
                </a:lnTo>
                <a:lnTo>
                  <a:pt x="16510" y="17888"/>
                </a:lnTo>
                <a:cubicBezTo>
                  <a:pt x="16571" y="17888"/>
                  <a:pt x="16618" y="17841"/>
                  <a:pt x="16638" y="17745"/>
                </a:cubicBezTo>
                <a:cubicBezTo>
                  <a:pt x="16658" y="17650"/>
                  <a:pt x="16672" y="17411"/>
                  <a:pt x="16672" y="17030"/>
                </a:cubicBezTo>
                <a:lnTo>
                  <a:pt x="16672" y="9147"/>
                </a:lnTo>
                <a:lnTo>
                  <a:pt x="15923" y="9147"/>
                </a:lnTo>
                <a:cubicBezTo>
                  <a:pt x="15883" y="9579"/>
                  <a:pt x="15842" y="9865"/>
                  <a:pt x="15802" y="10008"/>
                </a:cubicBezTo>
                <a:cubicBezTo>
                  <a:pt x="15802" y="10008"/>
                  <a:pt x="15795" y="10056"/>
                  <a:pt x="15788" y="10056"/>
                </a:cubicBezTo>
                <a:cubicBezTo>
                  <a:pt x="15748" y="10199"/>
                  <a:pt x="15680" y="10247"/>
                  <a:pt x="15593" y="10247"/>
                </a:cubicBezTo>
                <a:lnTo>
                  <a:pt x="15141" y="10247"/>
                </a:lnTo>
                <a:lnTo>
                  <a:pt x="15141" y="8098"/>
                </a:lnTo>
                <a:lnTo>
                  <a:pt x="15242" y="8098"/>
                </a:lnTo>
                <a:cubicBezTo>
                  <a:pt x="15289" y="8098"/>
                  <a:pt x="15330" y="8050"/>
                  <a:pt x="15357" y="7955"/>
                </a:cubicBezTo>
                <a:cubicBezTo>
                  <a:pt x="15377" y="7863"/>
                  <a:pt x="15404" y="7669"/>
                  <a:pt x="15424" y="7287"/>
                </a:cubicBezTo>
                <a:close/>
                <a:moveTo>
                  <a:pt x="16118" y="5796"/>
                </a:moveTo>
                <a:lnTo>
                  <a:pt x="16119" y="5806"/>
                </a:lnTo>
                <a:lnTo>
                  <a:pt x="16118" y="5806"/>
                </a:lnTo>
                <a:close/>
                <a:moveTo>
                  <a:pt x="17876" y="2367"/>
                </a:moveTo>
                <a:lnTo>
                  <a:pt x="18402" y="2367"/>
                </a:lnTo>
                <a:lnTo>
                  <a:pt x="18509" y="11731"/>
                </a:lnTo>
                <a:cubicBezTo>
                  <a:pt x="18517" y="12256"/>
                  <a:pt x="18530" y="12542"/>
                  <a:pt x="18550" y="12685"/>
                </a:cubicBezTo>
                <a:cubicBezTo>
                  <a:pt x="18570" y="12780"/>
                  <a:pt x="18605" y="12828"/>
                  <a:pt x="18658" y="12828"/>
                </a:cubicBezTo>
                <a:lnTo>
                  <a:pt x="18746" y="12828"/>
                </a:lnTo>
                <a:lnTo>
                  <a:pt x="18746" y="15167"/>
                </a:lnTo>
                <a:lnTo>
                  <a:pt x="18402" y="15167"/>
                </a:lnTo>
                <a:cubicBezTo>
                  <a:pt x="18375" y="15167"/>
                  <a:pt x="18342" y="15167"/>
                  <a:pt x="18315" y="15120"/>
                </a:cubicBezTo>
                <a:cubicBezTo>
                  <a:pt x="18294" y="15120"/>
                  <a:pt x="18274" y="15072"/>
                  <a:pt x="18254" y="15072"/>
                </a:cubicBezTo>
                <a:cubicBezTo>
                  <a:pt x="18200" y="14977"/>
                  <a:pt x="18159" y="14881"/>
                  <a:pt x="18126" y="14738"/>
                </a:cubicBezTo>
                <a:cubicBezTo>
                  <a:pt x="18092" y="14595"/>
                  <a:pt x="18065" y="14357"/>
                  <a:pt x="18045" y="14118"/>
                </a:cubicBezTo>
                <a:lnTo>
                  <a:pt x="18044" y="14118"/>
                </a:lnTo>
                <a:cubicBezTo>
                  <a:pt x="18024" y="13832"/>
                  <a:pt x="18011" y="13546"/>
                  <a:pt x="18004" y="13213"/>
                </a:cubicBezTo>
                <a:close/>
                <a:moveTo>
                  <a:pt x="21013" y="2224"/>
                </a:moveTo>
                <a:lnTo>
                  <a:pt x="21546" y="2224"/>
                </a:lnTo>
                <a:lnTo>
                  <a:pt x="21411" y="13117"/>
                </a:lnTo>
                <a:cubicBezTo>
                  <a:pt x="21411" y="13403"/>
                  <a:pt x="21391" y="13836"/>
                  <a:pt x="21350" y="14313"/>
                </a:cubicBezTo>
                <a:cubicBezTo>
                  <a:pt x="21323" y="14742"/>
                  <a:pt x="21243" y="14932"/>
                  <a:pt x="21108" y="15028"/>
                </a:cubicBezTo>
                <a:lnTo>
                  <a:pt x="20676" y="15028"/>
                </a:lnTo>
                <a:lnTo>
                  <a:pt x="20676" y="12736"/>
                </a:lnTo>
                <a:lnTo>
                  <a:pt x="20764" y="12736"/>
                </a:lnTo>
                <a:cubicBezTo>
                  <a:pt x="20818" y="12736"/>
                  <a:pt x="20851" y="12688"/>
                  <a:pt x="20871" y="12545"/>
                </a:cubicBezTo>
                <a:cubicBezTo>
                  <a:pt x="20892" y="12450"/>
                  <a:pt x="20905" y="12164"/>
                  <a:pt x="20912" y="11636"/>
                </a:cubicBezTo>
                <a:close/>
                <a:moveTo>
                  <a:pt x="9248" y="2224"/>
                </a:moveTo>
                <a:lnTo>
                  <a:pt x="10854" y="2224"/>
                </a:lnTo>
                <a:lnTo>
                  <a:pt x="10854" y="9818"/>
                </a:lnTo>
                <a:lnTo>
                  <a:pt x="9869" y="9818"/>
                </a:lnTo>
                <a:lnTo>
                  <a:pt x="9869" y="12780"/>
                </a:lnTo>
                <a:lnTo>
                  <a:pt x="10854" y="12780"/>
                </a:lnTo>
                <a:lnTo>
                  <a:pt x="10854" y="17510"/>
                </a:lnTo>
                <a:cubicBezTo>
                  <a:pt x="10854" y="20044"/>
                  <a:pt x="10624" y="20187"/>
                  <a:pt x="10368" y="20187"/>
                </a:cubicBezTo>
                <a:lnTo>
                  <a:pt x="9255" y="20187"/>
                </a:lnTo>
                <a:lnTo>
                  <a:pt x="9255" y="17800"/>
                </a:lnTo>
                <a:lnTo>
                  <a:pt x="10219" y="17800"/>
                </a:lnTo>
                <a:lnTo>
                  <a:pt x="10219" y="15028"/>
                </a:lnTo>
                <a:lnTo>
                  <a:pt x="9255" y="14980"/>
                </a:lnTo>
                <a:lnTo>
                  <a:pt x="9255" y="7573"/>
                </a:lnTo>
                <a:lnTo>
                  <a:pt x="10219" y="7573"/>
                </a:lnTo>
                <a:lnTo>
                  <a:pt x="10226" y="4515"/>
                </a:lnTo>
                <a:lnTo>
                  <a:pt x="9255" y="4515"/>
                </a:lnTo>
                <a:close/>
                <a:moveTo>
                  <a:pt x="18922" y="1413"/>
                </a:moveTo>
                <a:lnTo>
                  <a:pt x="19475" y="1413"/>
                </a:lnTo>
                <a:lnTo>
                  <a:pt x="19475" y="17605"/>
                </a:lnTo>
                <a:lnTo>
                  <a:pt x="19927" y="17605"/>
                </a:lnTo>
                <a:lnTo>
                  <a:pt x="19927" y="1413"/>
                </a:lnTo>
                <a:lnTo>
                  <a:pt x="20487" y="1413"/>
                </a:lnTo>
                <a:lnTo>
                  <a:pt x="20487" y="17605"/>
                </a:lnTo>
                <a:lnTo>
                  <a:pt x="21600" y="17605"/>
                </a:lnTo>
                <a:lnTo>
                  <a:pt x="21600" y="20044"/>
                </a:lnTo>
                <a:lnTo>
                  <a:pt x="17876" y="20044"/>
                </a:lnTo>
                <a:lnTo>
                  <a:pt x="17876" y="17605"/>
                </a:lnTo>
                <a:lnTo>
                  <a:pt x="18922" y="17605"/>
                </a:lnTo>
                <a:close/>
                <a:moveTo>
                  <a:pt x="13859" y="1413"/>
                </a:moveTo>
                <a:lnTo>
                  <a:pt x="14439" y="1413"/>
                </a:lnTo>
                <a:lnTo>
                  <a:pt x="14439" y="2271"/>
                </a:lnTo>
                <a:lnTo>
                  <a:pt x="16382" y="2271"/>
                </a:lnTo>
                <a:lnTo>
                  <a:pt x="16382" y="1413"/>
                </a:lnTo>
                <a:lnTo>
                  <a:pt x="16962" y="1413"/>
                </a:lnTo>
                <a:lnTo>
                  <a:pt x="16962" y="2271"/>
                </a:lnTo>
                <a:lnTo>
                  <a:pt x="17280" y="2271"/>
                </a:lnTo>
                <a:lnTo>
                  <a:pt x="17280" y="4468"/>
                </a:lnTo>
                <a:lnTo>
                  <a:pt x="16962" y="4468"/>
                </a:lnTo>
                <a:lnTo>
                  <a:pt x="16962" y="5377"/>
                </a:lnTo>
                <a:lnTo>
                  <a:pt x="16382" y="5377"/>
                </a:lnTo>
                <a:lnTo>
                  <a:pt x="16382" y="4468"/>
                </a:lnTo>
                <a:lnTo>
                  <a:pt x="14439" y="4468"/>
                </a:lnTo>
                <a:lnTo>
                  <a:pt x="14439" y="5377"/>
                </a:lnTo>
                <a:lnTo>
                  <a:pt x="13859" y="5377"/>
                </a:lnTo>
                <a:lnTo>
                  <a:pt x="13859" y="4468"/>
                </a:lnTo>
                <a:lnTo>
                  <a:pt x="13569" y="4468"/>
                </a:lnTo>
                <a:lnTo>
                  <a:pt x="13569" y="2271"/>
                </a:lnTo>
                <a:lnTo>
                  <a:pt x="13859" y="2271"/>
                </a:lnTo>
                <a:close/>
                <a:moveTo>
                  <a:pt x="11609" y="1413"/>
                </a:moveTo>
                <a:lnTo>
                  <a:pt x="12196" y="1413"/>
                </a:lnTo>
                <a:lnTo>
                  <a:pt x="11676" y="17800"/>
                </a:lnTo>
                <a:lnTo>
                  <a:pt x="12412" y="17800"/>
                </a:lnTo>
                <a:lnTo>
                  <a:pt x="12149" y="9678"/>
                </a:lnTo>
                <a:lnTo>
                  <a:pt x="12722" y="9630"/>
                </a:lnTo>
                <a:lnTo>
                  <a:pt x="12952" y="17800"/>
                </a:lnTo>
                <a:cubicBezTo>
                  <a:pt x="12965" y="18324"/>
                  <a:pt x="12978" y="19519"/>
                  <a:pt x="12844" y="19948"/>
                </a:cubicBezTo>
                <a:cubicBezTo>
                  <a:pt x="12736" y="20234"/>
                  <a:pt x="12560" y="20139"/>
                  <a:pt x="12391" y="20139"/>
                </a:cubicBezTo>
                <a:lnTo>
                  <a:pt x="11022" y="20139"/>
                </a:lnTo>
                <a:lnTo>
                  <a:pt x="11022" y="17800"/>
                </a:lnTo>
                <a:close/>
                <a:moveTo>
                  <a:pt x="6871" y="1410"/>
                </a:moveTo>
                <a:lnTo>
                  <a:pt x="7512" y="1410"/>
                </a:lnTo>
                <a:lnTo>
                  <a:pt x="7512" y="2271"/>
                </a:lnTo>
                <a:lnTo>
                  <a:pt x="7714" y="2224"/>
                </a:lnTo>
                <a:lnTo>
                  <a:pt x="8639" y="2224"/>
                </a:lnTo>
                <a:lnTo>
                  <a:pt x="8639" y="4372"/>
                </a:lnTo>
                <a:lnTo>
                  <a:pt x="7505" y="4372"/>
                </a:lnTo>
                <a:lnTo>
                  <a:pt x="7505" y="5234"/>
                </a:lnTo>
                <a:lnTo>
                  <a:pt x="8477" y="5234"/>
                </a:lnTo>
                <a:lnTo>
                  <a:pt x="8477" y="7996"/>
                </a:lnTo>
                <a:lnTo>
                  <a:pt x="8475" y="7996"/>
                </a:lnTo>
                <a:lnTo>
                  <a:pt x="8477" y="8006"/>
                </a:lnTo>
                <a:lnTo>
                  <a:pt x="8477" y="7996"/>
                </a:lnTo>
                <a:lnTo>
                  <a:pt x="8644" y="7996"/>
                </a:lnTo>
                <a:lnTo>
                  <a:pt x="8644" y="10192"/>
                </a:lnTo>
                <a:lnTo>
                  <a:pt x="8550" y="10192"/>
                </a:lnTo>
                <a:lnTo>
                  <a:pt x="8476" y="10240"/>
                </a:lnTo>
                <a:lnTo>
                  <a:pt x="8476" y="12583"/>
                </a:lnTo>
                <a:lnTo>
                  <a:pt x="7511" y="12583"/>
                </a:lnTo>
                <a:lnTo>
                  <a:pt x="7511" y="18794"/>
                </a:lnTo>
                <a:cubicBezTo>
                  <a:pt x="7511" y="19655"/>
                  <a:pt x="7471" y="20180"/>
                  <a:pt x="7342" y="20180"/>
                </a:cubicBezTo>
                <a:lnTo>
                  <a:pt x="6816" y="20180"/>
                </a:lnTo>
                <a:lnTo>
                  <a:pt x="6702" y="17793"/>
                </a:lnTo>
                <a:lnTo>
                  <a:pt x="6870" y="17793"/>
                </a:lnTo>
                <a:lnTo>
                  <a:pt x="6870" y="12586"/>
                </a:lnTo>
                <a:lnTo>
                  <a:pt x="5899" y="12586"/>
                </a:lnTo>
                <a:lnTo>
                  <a:pt x="5899" y="10914"/>
                </a:lnTo>
                <a:lnTo>
                  <a:pt x="6870" y="10914"/>
                </a:lnTo>
                <a:lnTo>
                  <a:pt x="6870" y="10104"/>
                </a:lnTo>
                <a:lnTo>
                  <a:pt x="5899" y="10104"/>
                </a:lnTo>
                <a:lnTo>
                  <a:pt x="5899" y="8002"/>
                </a:lnTo>
                <a:lnTo>
                  <a:pt x="6870" y="8002"/>
                </a:lnTo>
                <a:lnTo>
                  <a:pt x="6877" y="7093"/>
                </a:lnTo>
                <a:lnTo>
                  <a:pt x="5899" y="7093"/>
                </a:lnTo>
                <a:lnTo>
                  <a:pt x="5899" y="5183"/>
                </a:lnTo>
                <a:lnTo>
                  <a:pt x="6870" y="5183"/>
                </a:lnTo>
                <a:lnTo>
                  <a:pt x="6877" y="4372"/>
                </a:lnTo>
                <a:lnTo>
                  <a:pt x="5697" y="4372"/>
                </a:lnTo>
                <a:lnTo>
                  <a:pt x="5697" y="17510"/>
                </a:lnTo>
                <a:cubicBezTo>
                  <a:pt x="5697" y="19996"/>
                  <a:pt x="5460" y="20139"/>
                  <a:pt x="5184" y="20139"/>
                </a:cubicBezTo>
                <a:lnTo>
                  <a:pt x="4928" y="20139"/>
                </a:lnTo>
                <a:cubicBezTo>
                  <a:pt x="4928" y="20187"/>
                  <a:pt x="4928" y="17510"/>
                  <a:pt x="4928" y="17510"/>
                </a:cubicBezTo>
                <a:lnTo>
                  <a:pt x="5103" y="17510"/>
                </a:lnTo>
                <a:lnTo>
                  <a:pt x="5103" y="2224"/>
                </a:lnTo>
                <a:lnTo>
                  <a:pt x="6871" y="2224"/>
                </a:lnTo>
                <a:close/>
                <a:moveTo>
                  <a:pt x="3257" y="0"/>
                </a:moveTo>
                <a:lnTo>
                  <a:pt x="3660" y="0"/>
                </a:lnTo>
                <a:cubicBezTo>
                  <a:pt x="3903" y="112"/>
                  <a:pt x="4053" y="1137"/>
                  <a:pt x="4068" y="2857"/>
                </a:cubicBezTo>
                <a:lnTo>
                  <a:pt x="4074" y="18746"/>
                </a:lnTo>
                <a:cubicBezTo>
                  <a:pt x="4043" y="20537"/>
                  <a:pt x="3898" y="21454"/>
                  <a:pt x="3665" y="21600"/>
                </a:cubicBezTo>
                <a:lnTo>
                  <a:pt x="3257" y="21600"/>
                </a:lnTo>
                <a:lnTo>
                  <a:pt x="2140" y="9848"/>
                </a:lnTo>
                <a:lnTo>
                  <a:pt x="1898" y="7284"/>
                </a:lnTo>
                <a:cubicBezTo>
                  <a:pt x="1763" y="5820"/>
                  <a:pt x="1872" y="4100"/>
                  <a:pt x="1996" y="3477"/>
                </a:cubicBezTo>
                <a:cubicBezTo>
                  <a:pt x="2022" y="3368"/>
                  <a:pt x="2052" y="3184"/>
                  <a:pt x="2084" y="3113"/>
                </a:cubicBezTo>
                <a:lnTo>
                  <a:pt x="2140" y="2966"/>
                </a:lnTo>
                <a:close/>
                <a:moveTo>
                  <a:pt x="408" y="0"/>
                </a:moveTo>
                <a:lnTo>
                  <a:pt x="2445" y="0"/>
                </a:lnTo>
                <a:lnTo>
                  <a:pt x="2140" y="661"/>
                </a:lnTo>
                <a:lnTo>
                  <a:pt x="1365" y="2414"/>
                </a:lnTo>
                <a:cubicBezTo>
                  <a:pt x="1085" y="3075"/>
                  <a:pt x="920" y="5602"/>
                  <a:pt x="1091" y="7614"/>
                </a:cubicBezTo>
                <a:lnTo>
                  <a:pt x="2140" y="20391"/>
                </a:lnTo>
                <a:lnTo>
                  <a:pt x="2239" y="21600"/>
                </a:lnTo>
                <a:lnTo>
                  <a:pt x="2140" y="21600"/>
                </a:lnTo>
                <a:lnTo>
                  <a:pt x="2140" y="21597"/>
                </a:lnTo>
                <a:lnTo>
                  <a:pt x="408" y="21597"/>
                </a:lnTo>
                <a:cubicBezTo>
                  <a:pt x="181" y="21450"/>
                  <a:pt x="26" y="20646"/>
                  <a:pt x="0" y="18705"/>
                </a:cubicBezTo>
                <a:lnTo>
                  <a:pt x="0" y="2891"/>
                </a:lnTo>
                <a:cubicBezTo>
                  <a:pt x="21" y="1171"/>
                  <a:pt x="150" y="184"/>
                  <a:pt x="40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41"/>
          <p:cNvGrpSpPr/>
          <p:nvPr/>
        </p:nvGrpSpPr>
        <p:grpSpPr>
          <a:xfrm>
            <a:off x="592987" y="68444"/>
            <a:ext cx="11190670" cy="455381"/>
            <a:chOff x="955123" y="142373"/>
            <a:chExt cx="11190670" cy="455381"/>
          </a:xfrm>
        </p:grpSpPr>
        <p:sp>
          <p:nvSpPr>
            <p:cNvPr id="1048623" name="任意多边形: 形状 9"/>
            <p:cNvSpPr/>
            <p:nvPr>
              <p:custDataLst>
                <p:tags r:id="rId1"/>
              </p:custDataLst>
            </p:nvPr>
          </p:nvSpPr>
          <p:spPr>
            <a:xfrm>
              <a:off x="10518782" y="363754"/>
              <a:ext cx="1627011" cy="23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69" y="17800"/>
                  </a:moveTo>
                  <a:lnTo>
                    <a:pt x="15026" y="17800"/>
                  </a:lnTo>
                  <a:lnTo>
                    <a:pt x="15026" y="19996"/>
                  </a:lnTo>
                  <a:lnTo>
                    <a:pt x="13569" y="19996"/>
                  </a:lnTo>
                  <a:close/>
                  <a:moveTo>
                    <a:pt x="8059" y="17081"/>
                  </a:moveTo>
                  <a:lnTo>
                    <a:pt x="8315" y="17081"/>
                  </a:lnTo>
                  <a:lnTo>
                    <a:pt x="8315" y="17088"/>
                  </a:lnTo>
                  <a:lnTo>
                    <a:pt x="8341" y="17803"/>
                  </a:lnTo>
                  <a:lnTo>
                    <a:pt x="8638" y="17803"/>
                  </a:lnTo>
                  <a:lnTo>
                    <a:pt x="8638" y="20190"/>
                  </a:lnTo>
                  <a:lnTo>
                    <a:pt x="8058" y="20190"/>
                  </a:lnTo>
                  <a:cubicBezTo>
                    <a:pt x="7944" y="20142"/>
                    <a:pt x="7788" y="19996"/>
                    <a:pt x="7755" y="19186"/>
                  </a:cubicBezTo>
                  <a:lnTo>
                    <a:pt x="7714" y="18324"/>
                  </a:lnTo>
                  <a:lnTo>
                    <a:pt x="7654" y="17129"/>
                  </a:lnTo>
                  <a:lnTo>
                    <a:pt x="7714" y="17129"/>
                  </a:lnTo>
                  <a:close/>
                  <a:moveTo>
                    <a:pt x="6304" y="17078"/>
                  </a:moveTo>
                  <a:lnTo>
                    <a:pt x="6716" y="17078"/>
                  </a:lnTo>
                  <a:lnTo>
                    <a:pt x="6621" y="19131"/>
                  </a:lnTo>
                  <a:cubicBezTo>
                    <a:pt x="6581" y="19945"/>
                    <a:pt x="6426" y="20136"/>
                    <a:pt x="6304" y="20136"/>
                  </a:cubicBezTo>
                  <a:lnTo>
                    <a:pt x="5751" y="20136"/>
                  </a:lnTo>
                  <a:lnTo>
                    <a:pt x="5751" y="17748"/>
                  </a:lnTo>
                  <a:lnTo>
                    <a:pt x="6035" y="17748"/>
                  </a:lnTo>
                  <a:lnTo>
                    <a:pt x="6062" y="17081"/>
                  </a:lnTo>
                  <a:lnTo>
                    <a:pt x="6304" y="17081"/>
                  </a:lnTo>
                  <a:close/>
                  <a:moveTo>
                    <a:pt x="7938" y="13451"/>
                  </a:moveTo>
                  <a:lnTo>
                    <a:pt x="8477" y="13451"/>
                  </a:lnTo>
                  <a:cubicBezTo>
                    <a:pt x="8477" y="13451"/>
                    <a:pt x="8443" y="14408"/>
                    <a:pt x="8410" y="14789"/>
                  </a:cubicBezTo>
                  <a:cubicBezTo>
                    <a:pt x="8376" y="15317"/>
                    <a:pt x="8315" y="16032"/>
                    <a:pt x="8254" y="16175"/>
                  </a:cubicBezTo>
                  <a:cubicBezTo>
                    <a:pt x="8207" y="16271"/>
                    <a:pt x="8146" y="16366"/>
                    <a:pt x="8059" y="16366"/>
                  </a:cubicBezTo>
                  <a:lnTo>
                    <a:pt x="7714" y="16366"/>
                  </a:lnTo>
                  <a:lnTo>
                    <a:pt x="7715" y="16362"/>
                  </a:lnTo>
                  <a:lnTo>
                    <a:pt x="7654" y="16362"/>
                  </a:lnTo>
                  <a:lnTo>
                    <a:pt x="7648" y="14118"/>
                  </a:lnTo>
                  <a:lnTo>
                    <a:pt x="7938" y="14118"/>
                  </a:lnTo>
                  <a:close/>
                  <a:moveTo>
                    <a:pt x="5900" y="13451"/>
                  </a:moveTo>
                  <a:lnTo>
                    <a:pt x="6304" y="13451"/>
                  </a:lnTo>
                  <a:lnTo>
                    <a:pt x="6304" y="13454"/>
                  </a:lnTo>
                  <a:lnTo>
                    <a:pt x="6440" y="13454"/>
                  </a:lnTo>
                  <a:lnTo>
                    <a:pt x="6440" y="14122"/>
                  </a:lnTo>
                  <a:lnTo>
                    <a:pt x="6723" y="14122"/>
                  </a:lnTo>
                  <a:lnTo>
                    <a:pt x="6716" y="16366"/>
                  </a:lnTo>
                  <a:lnTo>
                    <a:pt x="6304" y="16366"/>
                  </a:lnTo>
                  <a:cubicBezTo>
                    <a:pt x="6224" y="16318"/>
                    <a:pt x="6169" y="16271"/>
                    <a:pt x="6115" y="16128"/>
                  </a:cubicBezTo>
                  <a:cubicBezTo>
                    <a:pt x="6055" y="16032"/>
                    <a:pt x="6001" y="15314"/>
                    <a:pt x="5960" y="14789"/>
                  </a:cubicBezTo>
                  <a:cubicBezTo>
                    <a:pt x="5933" y="14408"/>
                    <a:pt x="5900" y="13451"/>
                    <a:pt x="5900" y="13451"/>
                  </a:cubicBezTo>
                  <a:close/>
                  <a:moveTo>
                    <a:pt x="15222" y="11207"/>
                  </a:moveTo>
                  <a:lnTo>
                    <a:pt x="15796" y="11207"/>
                  </a:lnTo>
                  <a:lnTo>
                    <a:pt x="15910" y="13550"/>
                  </a:lnTo>
                  <a:cubicBezTo>
                    <a:pt x="15924" y="13836"/>
                    <a:pt x="15944" y="14026"/>
                    <a:pt x="15964" y="14122"/>
                  </a:cubicBezTo>
                  <a:cubicBezTo>
                    <a:pt x="15991" y="14217"/>
                    <a:pt x="16039" y="14265"/>
                    <a:pt x="16113" y="14265"/>
                  </a:cubicBezTo>
                  <a:lnTo>
                    <a:pt x="16349" y="14265"/>
                  </a:lnTo>
                  <a:lnTo>
                    <a:pt x="16349" y="16458"/>
                  </a:lnTo>
                  <a:lnTo>
                    <a:pt x="15788" y="16458"/>
                  </a:lnTo>
                  <a:cubicBezTo>
                    <a:pt x="15681" y="16458"/>
                    <a:pt x="15606" y="16362"/>
                    <a:pt x="15566" y="16172"/>
                  </a:cubicBezTo>
                  <a:cubicBezTo>
                    <a:pt x="15512" y="15933"/>
                    <a:pt x="15478" y="15695"/>
                    <a:pt x="15451" y="15457"/>
                  </a:cubicBezTo>
                  <a:cubicBezTo>
                    <a:pt x="15431" y="15171"/>
                    <a:pt x="15411" y="14932"/>
                    <a:pt x="15398" y="14646"/>
                  </a:cubicBezTo>
                  <a:close/>
                  <a:moveTo>
                    <a:pt x="7505" y="10063"/>
                  </a:moveTo>
                  <a:lnTo>
                    <a:pt x="7505" y="10921"/>
                  </a:lnTo>
                  <a:lnTo>
                    <a:pt x="7910" y="10921"/>
                  </a:lnTo>
                  <a:cubicBezTo>
                    <a:pt x="7917" y="10921"/>
                    <a:pt x="7917" y="10063"/>
                    <a:pt x="7917" y="10063"/>
                  </a:cubicBezTo>
                  <a:close/>
                  <a:moveTo>
                    <a:pt x="7512" y="7097"/>
                  </a:moveTo>
                  <a:lnTo>
                    <a:pt x="7505" y="8006"/>
                  </a:lnTo>
                  <a:lnTo>
                    <a:pt x="7917" y="8006"/>
                  </a:lnTo>
                  <a:lnTo>
                    <a:pt x="7917" y="7097"/>
                  </a:lnTo>
                  <a:close/>
                  <a:moveTo>
                    <a:pt x="14075" y="6092"/>
                  </a:moveTo>
                  <a:lnTo>
                    <a:pt x="14668" y="6092"/>
                  </a:lnTo>
                  <a:lnTo>
                    <a:pt x="14142" y="10345"/>
                  </a:lnTo>
                  <a:lnTo>
                    <a:pt x="14251" y="10345"/>
                  </a:lnTo>
                  <a:lnTo>
                    <a:pt x="14466" y="8912"/>
                  </a:lnTo>
                  <a:lnTo>
                    <a:pt x="15080" y="8912"/>
                  </a:lnTo>
                  <a:lnTo>
                    <a:pt x="14298" y="14309"/>
                  </a:lnTo>
                  <a:lnTo>
                    <a:pt x="15026" y="14309"/>
                  </a:lnTo>
                  <a:lnTo>
                    <a:pt x="15026" y="16509"/>
                  </a:lnTo>
                  <a:lnTo>
                    <a:pt x="13569" y="16509"/>
                  </a:lnTo>
                  <a:lnTo>
                    <a:pt x="13569" y="14694"/>
                  </a:lnTo>
                  <a:lnTo>
                    <a:pt x="13926" y="12542"/>
                  </a:lnTo>
                  <a:lnTo>
                    <a:pt x="13562" y="12542"/>
                  </a:lnTo>
                  <a:lnTo>
                    <a:pt x="13562" y="10155"/>
                  </a:lnTo>
                  <a:close/>
                  <a:moveTo>
                    <a:pt x="15518" y="5806"/>
                  </a:moveTo>
                  <a:lnTo>
                    <a:pt x="16118" y="5806"/>
                  </a:lnTo>
                  <a:lnTo>
                    <a:pt x="16051" y="6991"/>
                  </a:lnTo>
                  <a:lnTo>
                    <a:pt x="17245" y="6991"/>
                  </a:lnTo>
                  <a:lnTo>
                    <a:pt x="17245" y="17885"/>
                  </a:lnTo>
                  <a:cubicBezTo>
                    <a:pt x="17245" y="18222"/>
                    <a:pt x="17238" y="18556"/>
                    <a:pt x="17218" y="18842"/>
                  </a:cubicBezTo>
                  <a:cubicBezTo>
                    <a:pt x="17204" y="19131"/>
                    <a:pt x="17171" y="19417"/>
                    <a:pt x="17123" y="19703"/>
                  </a:cubicBezTo>
                  <a:cubicBezTo>
                    <a:pt x="17076" y="19942"/>
                    <a:pt x="16982" y="20085"/>
                    <a:pt x="16833" y="20085"/>
                  </a:cubicBezTo>
                  <a:lnTo>
                    <a:pt x="15801" y="20085"/>
                  </a:lnTo>
                  <a:lnTo>
                    <a:pt x="15801" y="17888"/>
                  </a:lnTo>
                  <a:lnTo>
                    <a:pt x="16510" y="17888"/>
                  </a:lnTo>
                  <a:cubicBezTo>
                    <a:pt x="16571" y="17888"/>
                    <a:pt x="16618" y="17841"/>
                    <a:pt x="16638" y="17745"/>
                  </a:cubicBezTo>
                  <a:cubicBezTo>
                    <a:pt x="16658" y="17650"/>
                    <a:pt x="16672" y="17411"/>
                    <a:pt x="16672" y="17030"/>
                  </a:cubicBezTo>
                  <a:lnTo>
                    <a:pt x="16672" y="9147"/>
                  </a:lnTo>
                  <a:lnTo>
                    <a:pt x="15923" y="9147"/>
                  </a:lnTo>
                  <a:cubicBezTo>
                    <a:pt x="15883" y="9579"/>
                    <a:pt x="15842" y="9865"/>
                    <a:pt x="15802" y="10008"/>
                  </a:cubicBezTo>
                  <a:cubicBezTo>
                    <a:pt x="15802" y="10008"/>
                    <a:pt x="15795" y="10056"/>
                    <a:pt x="15788" y="10056"/>
                  </a:cubicBezTo>
                  <a:cubicBezTo>
                    <a:pt x="15748" y="10199"/>
                    <a:pt x="15680" y="10247"/>
                    <a:pt x="15593" y="10247"/>
                  </a:cubicBezTo>
                  <a:lnTo>
                    <a:pt x="15141" y="10247"/>
                  </a:lnTo>
                  <a:lnTo>
                    <a:pt x="15141" y="8098"/>
                  </a:lnTo>
                  <a:lnTo>
                    <a:pt x="15242" y="8098"/>
                  </a:lnTo>
                  <a:cubicBezTo>
                    <a:pt x="15289" y="8098"/>
                    <a:pt x="15330" y="8050"/>
                    <a:pt x="15357" y="7955"/>
                  </a:cubicBezTo>
                  <a:cubicBezTo>
                    <a:pt x="15377" y="7863"/>
                    <a:pt x="15404" y="7669"/>
                    <a:pt x="15424" y="7287"/>
                  </a:cubicBezTo>
                  <a:close/>
                  <a:moveTo>
                    <a:pt x="16118" y="5796"/>
                  </a:moveTo>
                  <a:lnTo>
                    <a:pt x="16119" y="5806"/>
                  </a:lnTo>
                  <a:lnTo>
                    <a:pt x="16118" y="5806"/>
                  </a:lnTo>
                  <a:close/>
                  <a:moveTo>
                    <a:pt x="17876" y="2367"/>
                  </a:moveTo>
                  <a:lnTo>
                    <a:pt x="18402" y="2367"/>
                  </a:lnTo>
                  <a:lnTo>
                    <a:pt x="18509" y="11731"/>
                  </a:lnTo>
                  <a:cubicBezTo>
                    <a:pt x="18517" y="12256"/>
                    <a:pt x="18530" y="12542"/>
                    <a:pt x="18550" y="12685"/>
                  </a:cubicBezTo>
                  <a:cubicBezTo>
                    <a:pt x="18570" y="12780"/>
                    <a:pt x="18605" y="12828"/>
                    <a:pt x="18658" y="12828"/>
                  </a:cubicBezTo>
                  <a:lnTo>
                    <a:pt x="18746" y="12828"/>
                  </a:lnTo>
                  <a:lnTo>
                    <a:pt x="18746" y="15167"/>
                  </a:lnTo>
                  <a:lnTo>
                    <a:pt x="18402" y="15167"/>
                  </a:lnTo>
                  <a:cubicBezTo>
                    <a:pt x="18375" y="15167"/>
                    <a:pt x="18342" y="15167"/>
                    <a:pt x="18315" y="15120"/>
                  </a:cubicBezTo>
                  <a:cubicBezTo>
                    <a:pt x="18294" y="15120"/>
                    <a:pt x="18274" y="15072"/>
                    <a:pt x="18254" y="15072"/>
                  </a:cubicBezTo>
                  <a:cubicBezTo>
                    <a:pt x="18200" y="14977"/>
                    <a:pt x="18159" y="14881"/>
                    <a:pt x="18126" y="14738"/>
                  </a:cubicBezTo>
                  <a:cubicBezTo>
                    <a:pt x="18092" y="14595"/>
                    <a:pt x="18065" y="14357"/>
                    <a:pt x="18045" y="14118"/>
                  </a:cubicBezTo>
                  <a:lnTo>
                    <a:pt x="18044" y="14118"/>
                  </a:lnTo>
                  <a:cubicBezTo>
                    <a:pt x="18024" y="13832"/>
                    <a:pt x="18011" y="13546"/>
                    <a:pt x="18004" y="13213"/>
                  </a:cubicBezTo>
                  <a:close/>
                  <a:moveTo>
                    <a:pt x="21013" y="2224"/>
                  </a:moveTo>
                  <a:lnTo>
                    <a:pt x="21546" y="2224"/>
                  </a:lnTo>
                  <a:lnTo>
                    <a:pt x="21411" y="13117"/>
                  </a:lnTo>
                  <a:cubicBezTo>
                    <a:pt x="21411" y="13403"/>
                    <a:pt x="21391" y="13836"/>
                    <a:pt x="21350" y="14313"/>
                  </a:cubicBezTo>
                  <a:cubicBezTo>
                    <a:pt x="21323" y="14742"/>
                    <a:pt x="21243" y="14932"/>
                    <a:pt x="21108" y="15028"/>
                  </a:cubicBezTo>
                  <a:lnTo>
                    <a:pt x="20676" y="15028"/>
                  </a:lnTo>
                  <a:lnTo>
                    <a:pt x="20676" y="12736"/>
                  </a:lnTo>
                  <a:lnTo>
                    <a:pt x="20764" y="12736"/>
                  </a:lnTo>
                  <a:cubicBezTo>
                    <a:pt x="20818" y="12736"/>
                    <a:pt x="20851" y="12688"/>
                    <a:pt x="20871" y="12545"/>
                  </a:cubicBezTo>
                  <a:cubicBezTo>
                    <a:pt x="20892" y="12450"/>
                    <a:pt x="20905" y="12164"/>
                    <a:pt x="20912" y="11636"/>
                  </a:cubicBezTo>
                  <a:close/>
                  <a:moveTo>
                    <a:pt x="9248" y="2224"/>
                  </a:moveTo>
                  <a:lnTo>
                    <a:pt x="10854" y="2224"/>
                  </a:lnTo>
                  <a:lnTo>
                    <a:pt x="10854" y="9818"/>
                  </a:lnTo>
                  <a:lnTo>
                    <a:pt x="9869" y="9818"/>
                  </a:lnTo>
                  <a:lnTo>
                    <a:pt x="9869" y="12780"/>
                  </a:lnTo>
                  <a:lnTo>
                    <a:pt x="10854" y="12780"/>
                  </a:lnTo>
                  <a:lnTo>
                    <a:pt x="10854" y="17510"/>
                  </a:lnTo>
                  <a:cubicBezTo>
                    <a:pt x="10854" y="20044"/>
                    <a:pt x="10624" y="20187"/>
                    <a:pt x="10368" y="20187"/>
                  </a:cubicBezTo>
                  <a:lnTo>
                    <a:pt x="9255" y="20187"/>
                  </a:lnTo>
                  <a:lnTo>
                    <a:pt x="9255" y="17800"/>
                  </a:lnTo>
                  <a:lnTo>
                    <a:pt x="10219" y="17800"/>
                  </a:lnTo>
                  <a:lnTo>
                    <a:pt x="10219" y="15028"/>
                  </a:lnTo>
                  <a:lnTo>
                    <a:pt x="9255" y="14980"/>
                  </a:lnTo>
                  <a:lnTo>
                    <a:pt x="9255" y="7573"/>
                  </a:lnTo>
                  <a:lnTo>
                    <a:pt x="10219" y="7573"/>
                  </a:lnTo>
                  <a:lnTo>
                    <a:pt x="10226" y="4515"/>
                  </a:lnTo>
                  <a:lnTo>
                    <a:pt x="9255" y="4515"/>
                  </a:lnTo>
                  <a:close/>
                  <a:moveTo>
                    <a:pt x="18922" y="1413"/>
                  </a:moveTo>
                  <a:lnTo>
                    <a:pt x="19475" y="1413"/>
                  </a:lnTo>
                  <a:lnTo>
                    <a:pt x="19475" y="17605"/>
                  </a:lnTo>
                  <a:lnTo>
                    <a:pt x="19927" y="17605"/>
                  </a:lnTo>
                  <a:lnTo>
                    <a:pt x="19927" y="1413"/>
                  </a:lnTo>
                  <a:lnTo>
                    <a:pt x="20487" y="1413"/>
                  </a:lnTo>
                  <a:lnTo>
                    <a:pt x="20487" y="17605"/>
                  </a:lnTo>
                  <a:lnTo>
                    <a:pt x="21600" y="17605"/>
                  </a:lnTo>
                  <a:lnTo>
                    <a:pt x="21600" y="20044"/>
                  </a:lnTo>
                  <a:lnTo>
                    <a:pt x="17876" y="20044"/>
                  </a:lnTo>
                  <a:lnTo>
                    <a:pt x="17876" y="17605"/>
                  </a:lnTo>
                  <a:lnTo>
                    <a:pt x="18922" y="17605"/>
                  </a:lnTo>
                  <a:close/>
                  <a:moveTo>
                    <a:pt x="13859" y="1413"/>
                  </a:moveTo>
                  <a:lnTo>
                    <a:pt x="14439" y="1413"/>
                  </a:lnTo>
                  <a:lnTo>
                    <a:pt x="14439" y="2271"/>
                  </a:lnTo>
                  <a:lnTo>
                    <a:pt x="16382" y="2271"/>
                  </a:lnTo>
                  <a:lnTo>
                    <a:pt x="16382" y="1413"/>
                  </a:lnTo>
                  <a:lnTo>
                    <a:pt x="16962" y="1413"/>
                  </a:lnTo>
                  <a:lnTo>
                    <a:pt x="16962" y="2271"/>
                  </a:lnTo>
                  <a:lnTo>
                    <a:pt x="17280" y="2271"/>
                  </a:lnTo>
                  <a:lnTo>
                    <a:pt x="17280" y="4468"/>
                  </a:lnTo>
                  <a:lnTo>
                    <a:pt x="16962" y="4468"/>
                  </a:lnTo>
                  <a:lnTo>
                    <a:pt x="16962" y="5377"/>
                  </a:lnTo>
                  <a:lnTo>
                    <a:pt x="16382" y="5377"/>
                  </a:lnTo>
                  <a:lnTo>
                    <a:pt x="16382" y="4468"/>
                  </a:lnTo>
                  <a:lnTo>
                    <a:pt x="14439" y="4468"/>
                  </a:lnTo>
                  <a:lnTo>
                    <a:pt x="14439" y="5377"/>
                  </a:lnTo>
                  <a:lnTo>
                    <a:pt x="13859" y="5377"/>
                  </a:lnTo>
                  <a:lnTo>
                    <a:pt x="13859" y="4468"/>
                  </a:lnTo>
                  <a:lnTo>
                    <a:pt x="13569" y="4468"/>
                  </a:lnTo>
                  <a:lnTo>
                    <a:pt x="13569" y="2271"/>
                  </a:lnTo>
                  <a:lnTo>
                    <a:pt x="13859" y="2271"/>
                  </a:lnTo>
                  <a:close/>
                  <a:moveTo>
                    <a:pt x="11609" y="1413"/>
                  </a:moveTo>
                  <a:lnTo>
                    <a:pt x="12196" y="1413"/>
                  </a:lnTo>
                  <a:lnTo>
                    <a:pt x="11676" y="17800"/>
                  </a:lnTo>
                  <a:lnTo>
                    <a:pt x="12412" y="17800"/>
                  </a:lnTo>
                  <a:lnTo>
                    <a:pt x="12149" y="9678"/>
                  </a:lnTo>
                  <a:lnTo>
                    <a:pt x="12722" y="9630"/>
                  </a:lnTo>
                  <a:lnTo>
                    <a:pt x="12952" y="17800"/>
                  </a:lnTo>
                  <a:cubicBezTo>
                    <a:pt x="12965" y="18324"/>
                    <a:pt x="12978" y="19519"/>
                    <a:pt x="12844" y="19948"/>
                  </a:cubicBezTo>
                  <a:cubicBezTo>
                    <a:pt x="12736" y="20234"/>
                    <a:pt x="12560" y="20139"/>
                    <a:pt x="12391" y="20139"/>
                  </a:cubicBezTo>
                  <a:lnTo>
                    <a:pt x="11022" y="20139"/>
                  </a:lnTo>
                  <a:lnTo>
                    <a:pt x="11022" y="17800"/>
                  </a:lnTo>
                  <a:close/>
                  <a:moveTo>
                    <a:pt x="6871" y="1410"/>
                  </a:moveTo>
                  <a:lnTo>
                    <a:pt x="7512" y="1410"/>
                  </a:lnTo>
                  <a:lnTo>
                    <a:pt x="7512" y="2271"/>
                  </a:lnTo>
                  <a:lnTo>
                    <a:pt x="7714" y="2224"/>
                  </a:lnTo>
                  <a:lnTo>
                    <a:pt x="8639" y="2224"/>
                  </a:lnTo>
                  <a:lnTo>
                    <a:pt x="8639" y="4372"/>
                  </a:lnTo>
                  <a:lnTo>
                    <a:pt x="7505" y="4372"/>
                  </a:lnTo>
                  <a:lnTo>
                    <a:pt x="7505" y="5234"/>
                  </a:lnTo>
                  <a:lnTo>
                    <a:pt x="8477" y="5234"/>
                  </a:lnTo>
                  <a:lnTo>
                    <a:pt x="8477" y="7996"/>
                  </a:lnTo>
                  <a:lnTo>
                    <a:pt x="8475" y="7996"/>
                  </a:lnTo>
                  <a:lnTo>
                    <a:pt x="8477" y="8006"/>
                  </a:lnTo>
                  <a:lnTo>
                    <a:pt x="8477" y="7996"/>
                  </a:lnTo>
                  <a:lnTo>
                    <a:pt x="8644" y="7996"/>
                  </a:lnTo>
                  <a:lnTo>
                    <a:pt x="8644" y="10192"/>
                  </a:lnTo>
                  <a:lnTo>
                    <a:pt x="8550" y="10192"/>
                  </a:lnTo>
                  <a:lnTo>
                    <a:pt x="8476" y="10240"/>
                  </a:lnTo>
                  <a:lnTo>
                    <a:pt x="8476" y="12583"/>
                  </a:lnTo>
                  <a:lnTo>
                    <a:pt x="7511" y="12583"/>
                  </a:lnTo>
                  <a:lnTo>
                    <a:pt x="7511" y="18794"/>
                  </a:lnTo>
                  <a:cubicBezTo>
                    <a:pt x="7511" y="19655"/>
                    <a:pt x="7471" y="20180"/>
                    <a:pt x="7342" y="20180"/>
                  </a:cubicBezTo>
                  <a:lnTo>
                    <a:pt x="6816" y="20180"/>
                  </a:lnTo>
                  <a:lnTo>
                    <a:pt x="6702" y="17793"/>
                  </a:lnTo>
                  <a:lnTo>
                    <a:pt x="6870" y="17793"/>
                  </a:lnTo>
                  <a:lnTo>
                    <a:pt x="6870" y="12586"/>
                  </a:lnTo>
                  <a:lnTo>
                    <a:pt x="5899" y="12586"/>
                  </a:lnTo>
                  <a:lnTo>
                    <a:pt x="5899" y="10914"/>
                  </a:lnTo>
                  <a:lnTo>
                    <a:pt x="6870" y="10914"/>
                  </a:lnTo>
                  <a:lnTo>
                    <a:pt x="6870" y="10104"/>
                  </a:lnTo>
                  <a:lnTo>
                    <a:pt x="5899" y="10104"/>
                  </a:lnTo>
                  <a:lnTo>
                    <a:pt x="5899" y="8002"/>
                  </a:lnTo>
                  <a:lnTo>
                    <a:pt x="6870" y="8002"/>
                  </a:lnTo>
                  <a:lnTo>
                    <a:pt x="6877" y="7093"/>
                  </a:lnTo>
                  <a:lnTo>
                    <a:pt x="5899" y="7093"/>
                  </a:lnTo>
                  <a:lnTo>
                    <a:pt x="5899" y="5183"/>
                  </a:lnTo>
                  <a:lnTo>
                    <a:pt x="6870" y="5183"/>
                  </a:lnTo>
                  <a:lnTo>
                    <a:pt x="6877" y="4372"/>
                  </a:lnTo>
                  <a:lnTo>
                    <a:pt x="5697" y="4372"/>
                  </a:lnTo>
                  <a:lnTo>
                    <a:pt x="5697" y="17510"/>
                  </a:lnTo>
                  <a:cubicBezTo>
                    <a:pt x="5697" y="19996"/>
                    <a:pt x="5460" y="20139"/>
                    <a:pt x="5184" y="20139"/>
                  </a:cubicBezTo>
                  <a:lnTo>
                    <a:pt x="4928" y="20139"/>
                  </a:lnTo>
                  <a:cubicBezTo>
                    <a:pt x="4928" y="20187"/>
                    <a:pt x="4928" y="17510"/>
                    <a:pt x="4928" y="17510"/>
                  </a:cubicBezTo>
                  <a:lnTo>
                    <a:pt x="5103" y="17510"/>
                  </a:lnTo>
                  <a:lnTo>
                    <a:pt x="5103" y="2224"/>
                  </a:lnTo>
                  <a:lnTo>
                    <a:pt x="6871" y="2224"/>
                  </a:lnTo>
                  <a:close/>
                  <a:moveTo>
                    <a:pt x="3257" y="0"/>
                  </a:moveTo>
                  <a:lnTo>
                    <a:pt x="3660" y="0"/>
                  </a:lnTo>
                  <a:cubicBezTo>
                    <a:pt x="3903" y="112"/>
                    <a:pt x="4053" y="1137"/>
                    <a:pt x="4068" y="2857"/>
                  </a:cubicBezTo>
                  <a:lnTo>
                    <a:pt x="4074" y="18746"/>
                  </a:lnTo>
                  <a:cubicBezTo>
                    <a:pt x="4043" y="20537"/>
                    <a:pt x="3898" y="21454"/>
                    <a:pt x="3665" y="21600"/>
                  </a:cubicBezTo>
                  <a:lnTo>
                    <a:pt x="3257" y="21600"/>
                  </a:lnTo>
                  <a:lnTo>
                    <a:pt x="2140" y="9848"/>
                  </a:lnTo>
                  <a:lnTo>
                    <a:pt x="1898" y="7284"/>
                  </a:lnTo>
                  <a:cubicBezTo>
                    <a:pt x="1763" y="5820"/>
                    <a:pt x="1872" y="4100"/>
                    <a:pt x="1996" y="3477"/>
                  </a:cubicBezTo>
                  <a:cubicBezTo>
                    <a:pt x="2022" y="3368"/>
                    <a:pt x="2052" y="3184"/>
                    <a:pt x="2084" y="3113"/>
                  </a:cubicBezTo>
                  <a:lnTo>
                    <a:pt x="2140" y="2966"/>
                  </a:lnTo>
                  <a:close/>
                  <a:moveTo>
                    <a:pt x="408" y="0"/>
                  </a:moveTo>
                  <a:lnTo>
                    <a:pt x="2445" y="0"/>
                  </a:lnTo>
                  <a:lnTo>
                    <a:pt x="2140" y="661"/>
                  </a:lnTo>
                  <a:lnTo>
                    <a:pt x="1365" y="2414"/>
                  </a:lnTo>
                  <a:cubicBezTo>
                    <a:pt x="1085" y="3075"/>
                    <a:pt x="920" y="5602"/>
                    <a:pt x="1091" y="7614"/>
                  </a:cubicBezTo>
                  <a:lnTo>
                    <a:pt x="2140" y="20391"/>
                  </a:lnTo>
                  <a:lnTo>
                    <a:pt x="2239" y="21600"/>
                  </a:lnTo>
                  <a:lnTo>
                    <a:pt x="2140" y="21600"/>
                  </a:lnTo>
                  <a:lnTo>
                    <a:pt x="2140" y="21597"/>
                  </a:lnTo>
                  <a:lnTo>
                    <a:pt x="408" y="21597"/>
                  </a:lnTo>
                  <a:cubicBezTo>
                    <a:pt x="181" y="21450"/>
                    <a:pt x="26" y="20646"/>
                    <a:pt x="0" y="18705"/>
                  </a:cubicBezTo>
                  <a:lnTo>
                    <a:pt x="0" y="2891"/>
                  </a:lnTo>
                  <a:cubicBezTo>
                    <a:pt x="21" y="1171"/>
                    <a:pt x="150" y="184"/>
                    <a:pt x="40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b="1">
                  <a:solidFill>
                    <a:srgbClr val="FFFFFF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grpSp>
          <p:nvGrpSpPr>
            <p:cNvPr id="38" name="组合 44"/>
            <p:cNvGrpSpPr/>
            <p:nvPr/>
          </p:nvGrpSpPr>
          <p:grpSpPr>
            <a:xfrm>
              <a:off x="973157" y="142373"/>
              <a:ext cx="8906567" cy="444088"/>
              <a:chOff x="475234" y="-7214"/>
              <a:chExt cx="8906567" cy="444088"/>
            </a:xfrm>
          </p:grpSpPr>
          <p:sp>
            <p:nvSpPr>
              <p:cNvPr id="1048624" name="同侧圆角矩形 48"/>
              <p:cNvSpPr/>
              <p:nvPr/>
            </p:nvSpPr>
            <p:spPr>
              <a:xfrm>
                <a:off x="475234" y="-7214"/>
                <a:ext cx="2225151" cy="429255"/>
              </a:xfrm>
              <a:prstGeom prst="round2SameRect">
                <a:avLst/>
              </a:prstGeom>
              <a:solidFill>
                <a:srgbClr val="044196"/>
              </a:solidFill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基本信息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048625" name="同侧圆角矩形 49"/>
              <p:cNvSpPr/>
              <p:nvPr/>
            </p:nvSpPr>
            <p:spPr>
              <a:xfrm>
                <a:off x="2766863" y="115341"/>
                <a:ext cx="1617947" cy="321533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创新性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048626" name="同侧圆角矩形 50"/>
              <p:cNvSpPr/>
              <p:nvPr/>
            </p:nvSpPr>
            <p:spPr>
              <a:xfrm>
                <a:off x="4451287" y="136335"/>
                <a:ext cx="1640775" cy="293225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有效性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048627" name="同侧圆角矩形 51"/>
              <p:cNvSpPr/>
              <p:nvPr/>
            </p:nvSpPr>
            <p:spPr>
              <a:xfrm>
                <a:off x="6158540" y="126961"/>
                <a:ext cx="1625926" cy="302599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安全性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048628" name="同侧圆角矩形 53"/>
              <p:cNvSpPr/>
              <p:nvPr/>
            </p:nvSpPr>
            <p:spPr>
              <a:xfrm>
                <a:off x="7850944" y="126961"/>
                <a:ext cx="1530857" cy="295080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公平性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cxnSp>
          <p:nvCxnSpPr>
            <p:cNvPr id="3145728" name="直接箭头连接符 45"/>
            <p:cNvCxnSpPr/>
            <p:nvPr/>
          </p:nvCxnSpPr>
          <p:spPr>
            <a:xfrm flipV="1">
              <a:off x="955123" y="574947"/>
              <a:ext cx="9032157" cy="11514"/>
            </a:xfrm>
            <a:prstGeom prst="straightConnector1">
              <a:avLst/>
            </a:prstGeom>
            <a:ln w="28575">
              <a:solidFill>
                <a:srgbClr val="9DC3E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629" name="textbox 92"/>
          <p:cNvSpPr/>
          <p:nvPr/>
        </p:nvSpPr>
        <p:spPr>
          <a:xfrm>
            <a:off x="11855223" y="6542405"/>
            <a:ext cx="428625" cy="3155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0" marR="0" lvl="0" indent="0" algn="l" defTabSz="914400" rtl="0" eaLnBrk="0" fontAlgn="auto" latinLnBrk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sz="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marR="0" lvl="0" indent="0" algn="l" defTabSz="914400" rtl="0" eaLnBrk="0" fontAlgn="auto" latinLnBrk="0" hangingPunct="1">
              <a:lnSpc>
                <a:spcPct val="7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500" b="1" i="0" u="none" strike="noStrike" kern="0" cap="none" spc="-20" normalizeH="0" baseline="0" noProof="0" dirty="0">
                <a:ln>
                  <a:noFill/>
                </a:ln>
                <a:solidFill>
                  <a:srgbClr val="2F5597">
                    <a:alpha val="100000"/>
                  </a:srgbClr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</a:rPr>
              <a:t>3</a:t>
            </a:r>
            <a:endParaRPr kumimoji="0" lang="en-US" sz="1500" b="1" i="0" u="none" strike="noStrike" kern="0" cap="none" spc="-20" normalizeH="0" baseline="0" noProof="0" dirty="0">
              <a:ln>
                <a:noFill/>
              </a:ln>
              <a:solidFill>
                <a:srgbClr val="2F5597">
                  <a:alpha val="100000"/>
                </a:srgbClr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39" name="组合 94"/>
          <p:cNvGrpSpPr>
            <a:grpSpLocks noChangeAspect="1"/>
          </p:cNvGrpSpPr>
          <p:nvPr/>
        </p:nvGrpSpPr>
        <p:grpSpPr>
          <a:xfrm>
            <a:off x="344077" y="1428848"/>
            <a:ext cx="5293242" cy="4683113"/>
            <a:chOff x="749808" y="1399032"/>
            <a:chExt cx="4071573" cy="4133088"/>
          </a:xfrm>
        </p:grpSpPr>
        <p:sp>
          <p:nvSpPr>
            <p:cNvPr id="1048630" name="Text 3"/>
            <p:cNvSpPr/>
            <p:nvPr/>
          </p:nvSpPr>
          <p:spPr>
            <a:xfrm>
              <a:off x="749808" y="1417320"/>
              <a:ext cx="384048" cy="384048"/>
            </a:xfrm>
            <a:prstGeom prst="ellipse">
              <a:avLst/>
            </a:prstGeom>
            <a:solidFill>
              <a:srgbClr val="4A86C5"/>
            </a:solidFill>
            <a:ln>
              <a:solidFill>
                <a:srgbClr val="4A86C5">
                  <a:alpha val="0"/>
                </a:srgbClr>
              </a:solidFill>
            </a:ln>
          </p:spPr>
          <p:txBody>
            <a:bodyPr wrap="squar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-122"/>
                  <a:cs typeface="Arial" panose="020B0604020202020204" pitchFamily="34" charset="-120"/>
                </a:rPr>
                <a:t>1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8631" name="Shape 4"/>
            <p:cNvSpPr/>
            <p:nvPr/>
          </p:nvSpPr>
          <p:spPr>
            <a:xfrm>
              <a:off x="941832" y="1801368"/>
              <a:ext cx="0" cy="438912"/>
            </a:xfrm>
            <a:prstGeom prst="line">
              <a:avLst/>
            </a:prstGeom>
            <a:noFill/>
            <a:ln w="12700">
              <a:solidFill>
                <a:srgbClr val="D6E6F7"/>
              </a:solidFill>
              <a:prstDash val="solid"/>
            </a:ln>
          </p:spPr>
        </p:sp>
        <p:sp>
          <p:nvSpPr>
            <p:cNvPr id="1048632" name="Text 5"/>
            <p:cNvSpPr txBox="1"/>
            <p:nvPr/>
          </p:nvSpPr>
          <p:spPr>
            <a:xfrm>
              <a:off x="1298448" y="1399032"/>
              <a:ext cx="3461730" cy="5029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635" rIns="635" bIns="508" rtlCol="0" anchor="ctr">
              <a:noAutofit/>
            </a:bodyPr>
            <a:lstStyle/>
            <a:p>
              <a:pPr lvl="0">
                <a:lnSpc>
                  <a:spcPct val="118000"/>
                </a:lnSpc>
              </a:pP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唯一</a:t>
              </a:r>
              <a:r>
                <a:rPr lang="zh-CN" altLang="en-US" sz="1600" b="1" kern="0" spc="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纳入国家《鼓励仿制药品目录》的干眼用药</a:t>
              </a:r>
              <a:r>
                <a:rPr lang="zh-CN" altLang="en-US" sz="1600" b="1" kern="0" spc="8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，</a:t>
              </a:r>
              <a:r>
                <a:rPr lang="zh-CN" altLang="en-US" sz="1600" b="1" kern="0" spc="80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首仿</a:t>
              </a:r>
              <a:r>
                <a:rPr lang="zh-CN" altLang="en-US" sz="1600" b="1" kern="0" spc="8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上市</a:t>
              </a:r>
              <a:endParaRPr lang="en-US" altLang="zh-CN" sz="1600" b="1" kern="0" spc="8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048633" name="Text 6"/>
            <p:cNvSpPr/>
            <p:nvPr/>
          </p:nvSpPr>
          <p:spPr>
            <a:xfrm>
              <a:off x="749808" y="2240280"/>
              <a:ext cx="384048" cy="384048"/>
            </a:xfrm>
            <a:prstGeom prst="ellipse">
              <a:avLst/>
            </a:prstGeom>
            <a:solidFill>
              <a:srgbClr val="4A86C5"/>
            </a:solidFill>
            <a:ln>
              <a:solidFill>
                <a:srgbClr val="4A86C5">
                  <a:alpha val="0"/>
                </a:srgbClr>
              </a:solidFill>
            </a:ln>
          </p:spPr>
          <p:txBody>
            <a:bodyPr wrap="squar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-122"/>
                  <a:cs typeface="Arial" panose="020B0604020202020204" pitchFamily="34" charset="-120"/>
                </a:rPr>
                <a:t>2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8634" name="Shape 7"/>
            <p:cNvSpPr/>
            <p:nvPr/>
          </p:nvSpPr>
          <p:spPr>
            <a:xfrm>
              <a:off x="941832" y="2624328"/>
              <a:ext cx="0" cy="438912"/>
            </a:xfrm>
            <a:prstGeom prst="line">
              <a:avLst/>
            </a:prstGeom>
            <a:noFill/>
            <a:ln w="12700">
              <a:solidFill>
                <a:srgbClr val="D6E6F7"/>
              </a:solidFill>
              <a:prstDash val="solid"/>
            </a:ln>
          </p:spPr>
        </p:sp>
        <p:sp>
          <p:nvSpPr>
            <p:cNvPr id="1048635" name="Text 8"/>
            <p:cNvSpPr txBox="1"/>
            <p:nvPr/>
          </p:nvSpPr>
          <p:spPr>
            <a:xfrm>
              <a:off x="1284938" y="2272983"/>
              <a:ext cx="3419025" cy="5029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635" rIns="635" bIns="508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6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中国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、美国、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TFOS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等全球干眼权威学组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一线指南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推荐用药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pitchFamily="34" charset="-120"/>
              </a:endParaRPr>
            </a:p>
          </p:txBody>
        </p:sp>
        <p:sp>
          <p:nvSpPr>
            <p:cNvPr id="1048636" name="Text 9"/>
            <p:cNvSpPr/>
            <p:nvPr/>
          </p:nvSpPr>
          <p:spPr>
            <a:xfrm>
              <a:off x="749808" y="3063240"/>
              <a:ext cx="384048" cy="384048"/>
            </a:xfrm>
            <a:prstGeom prst="ellipse">
              <a:avLst/>
            </a:prstGeom>
            <a:solidFill>
              <a:srgbClr val="4A86C5"/>
            </a:solidFill>
            <a:ln>
              <a:solidFill>
                <a:srgbClr val="4A86C5">
                  <a:alpha val="0"/>
                </a:srgbClr>
              </a:solidFill>
            </a:ln>
          </p:spPr>
          <p:txBody>
            <a:bodyPr wrap="squar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-122"/>
                  <a:cs typeface="Arial" panose="020B0604020202020204" pitchFamily="34" charset="-120"/>
                </a:rPr>
                <a:t>3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8637" name="Shape 10"/>
            <p:cNvSpPr/>
            <p:nvPr/>
          </p:nvSpPr>
          <p:spPr>
            <a:xfrm>
              <a:off x="941832" y="3447288"/>
              <a:ext cx="0" cy="438912"/>
            </a:xfrm>
            <a:prstGeom prst="line">
              <a:avLst/>
            </a:prstGeom>
            <a:noFill/>
            <a:ln w="12700">
              <a:solidFill>
                <a:srgbClr val="D6E6F7"/>
              </a:solidFill>
              <a:prstDash val="solid"/>
            </a:ln>
          </p:spPr>
        </p:sp>
        <p:sp>
          <p:nvSpPr>
            <p:cNvPr id="1048638" name="Text 11"/>
            <p:cNvSpPr txBox="1"/>
            <p:nvPr/>
          </p:nvSpPr>
          <p:spPr>
            <a:xfrm>
              <a:off x="1298447" y="3093490"/>
              <a:ext cx="3466852" cy="5029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635" rIns="635" bIns="508" rtlCol="0" anchor="ctr">
              <a:noAutofit/>
            </a:bodyPr>
            <a:lstStyle/>
            <a:p>
              <a:pPr lvl="0">
                <a:lnSpc>
                  <a:spcPct val="118000"/>
                </a:lnSpc>
              </a:pP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首个</a:t>
              </a:r>
              <a:r>
                <a:rPr lang="zh-CN" altLang="en-US" sz="1600" b="1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新型小分子整合素抑制剂，也是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最新</a:t>
              </a:r>
              <a:r>
                <a:rPr lang="zh-CN" altLang="en-US" sz="1600" b="1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的免疫抑制剂，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填补机制空白</a:t>
              </a:r>
              <a:endPara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48639" name="Text 12"/>
            <p:cNvSpPr/>
            <p:nvPr/>
          </p:nvSpPr>
          <p:spPr>
            <a:xfrm>
              <a:off x="749808" y="3886200"/>
              <a:ext cx="384048" cy="384048"/>
            </a:xfrm>
            <a:prstGeom prst="ellipse">
              <a:avLst/>
            </a:prstGeom>
            <a:solidFill>
              <a:srgbClr val="4A86C5"/>
            </a:solidFill>
            <a:ln>
              <a:solidFill>
                <a:srgbClr val="4A86C5">
                  <a:alpha val="0"/>
                </a:srgbClr>
              </a:solidFill>
            </a:ln>
          </p:spPr>
          <p:txBody>
            <a:bodyPr wrap="squar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-122"/>
                  <a:cs typeface="Arial" panose="020B0604020202020204" pitchFamily="34" charset="-120"/>
                </a:rPr>
                <a:t>4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8640" name="Shape 13"/>
            <p:cNvSpPr/>
            <p:nvPr/>
          </p:nvSpPr>
          <p:spPr>
            <a:xfrm>
              <a:off x="941832" y="4270248"/>
              <a:ext cx="0" cy="438912"/>
            </a:xfrm>
            <a:prstGeom prst="line">
              <a:avLst/>
            </a:prstGeom>
            <a:noFill/>
            <a:ln w="12700">
              <a:solidFill>
                <a:srgbClr val="D6E6F7"/>
              </a:solidFill>
              <a:prstDash val="solid"/>
            </a:ln>
          </p:spPr>
        </p:sp>
        <p:sp>
          <p:nvSpPr>
            <p:cNvPr id="1048641" name="Text 14"/>
            <p:cNvSpPr txBox="1"/>
            <p:nvPr/>
          </p:nvSpPr>
          <p:spPr>
            <a:xfrm>
              <a:off x="1298447" y="3954551"/>
              <a:ext cx="3522934" cy="5029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635" rIns="635" bIns="508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开创性满足快速治疗免疫性疾病相关性干眼、眼手术相关性干眼的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临床空白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pitchFamily="34" charset="-120"/>
              </a:endParaRPr>
            </a:p>
          </p:txBody>
        </p:sp>
        <p:sp>
          <p:nvSpPr>
            <p:cNvPr id="1048642" name="Text 15"/>
            <p:cNvSpPr/>
            <p:nvPr/>
          </p:nvSpPr>
          <p:spPr>
            <a:xfrm>
              <a:off x="749808" y="4709160"/>
              <a:ext cx="384048" cy="384048"/>
            </a:xfrm>
            <a:prstGeom prst="ellipse">
              <a:avLst/>
            </a:prstGeom>
            <a:solidFill>
              <a:srgbClr val="4A86C5"/>
            </a:solidFill>
            <a:ln>
              <a:solidFill>
                <a:srgbClr val="4A86C5">
                  <a:alpha val="0"/>
                </a:srgbClr>
              </a:solidFill>
            </a:ln>
          </p:spPr>
          <p:txBody>
            <a:bodyPr wrap="squar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-122"/>
                  <a:cs typeface="Arial" panose="020B0604020202020204" pitchFamily="34" charset="-120"/>
                </a:rPr>
                <a:t>5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8643" name="Shape 16"/>
            <p:cNvSpPr/>
            <p:nvPr/>
          </p:nvSpPr>
          <p:spPr>
            <a:xfrm>
              <a:off x="941832" y="5093208"/>
              <a:ext cx="0" cy="438912"/>
            </a:xfrm>
            <a:prstGeom prst="line">
              <a:avLst/>
            </a:prstGeom>
            <a:noFill/>
            <a:ln w="12700">
              <a:solidFill>
                <a:srgbClr val="D6E6F7">
                  <a:alpha val="0"/>
                </a:srgbClr>
              </a:solidFill>
              <a:prstDash val="solid"/>
            </a:ln>
          </p:spPr>
        </p:sp>
        <p:sp>
          <p:nvSpPr>
            <p:cNvPr id="1048644" name="Text 17"/>
            <p:cNvSpPr txBox="1"/>
            <p:nvPr/>
          </p:nvSpPr>
          <p:spPr>
            <a:xfrm>
              <a:off x="1307140" y="4754544"/>
              <a:ext cx="3514241" cy="5029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635" rIns="635" bIns="508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头对头研究显示：比环孢素</a:t>
              </a:r>
              <a:r>
                <a:rPr kumimoji="0" lang="zh-CN" altLang="en-US" sz="16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更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快速，更强效，缩短疗程，减少复发，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降低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医保基金支出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pitchFamily="34" charset="-120"/>
              </a:endParaRPr>
            </a:p>
          </p:txBody>
        </p:sp>
      </p:grpSp>
      <p:grpSp>
        <p:nvGrpSpPr>
          <p:cNvPr id="40" name="组合 150"/>
          <p:cNvGrpSpPr/>
          <p:nvPr/>
        </p:nvGrpSpPr>
        <p:grpSpPr>
          <a:xfrm>
            <a:off x="5873896" y="998405"/>
            <a:ext cx="5955884" cy="5544000"/>
            <a:chOff x="5259244" y="1086693"/>
            <a:chExt cx="6144768" cy="4727448"/>
          </a:xfrm>
        </p:grpSpPr>
        <p:sp>
          <p:nvSpPr>
            <p:cNvPr id="1048645" name="Shape 18"/>
            <p:cNvSpPr/>
            <p:nvPr/>
          </p:nvSpPr>
          <p:spPr>
            <a:xfrm>
              <a:off x="5259244" y="1086693"/>
              <a:ext cx="6144768" cy="0"/>
            </a:xfrm>
            <a:prstGeom prst="line">
              <a:avLst/>
            </a:prstGeom>
            <a:noFill/>
            <a:ln w="17780">
              <a:solidFill>
                <a:srgbClr val="4A86C5"/>
              </a:solidFill>
              <a:prstDash val="solid"/>
            </a:ln>
          </p:spPr>
        </p:sp>
        <p:sp>
          <p:nvSpPr>
            <p:cNvPr id="1048646" name="Text 19"/>
            <p:cNvSpPr txBox="1"/>
            <p:nvPr/>
          </p:nvSpPr>
          <p:spPr>
            <a:xfrm>
              <a:off x="5259244" y="1086693"/>
              <a:ext cx="2176272" cy="39319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药品通用名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47" name="Text 20"/>
            <p:cNvSpPr txBox="1"/>
            <p:nvPr/>
          </p:nvSpPr>
          <p:spPr>
            <a:xfrm>
              <a:off x="7435516" y="1086693"/>
              <a:ext cx="3968496" cy="39319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利非司特滴眼液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48" name="Shape 21"/>
            <p:cNvSpPr/>
            <p:nvPr/>
          </p:nvSpPr>
          <p:spPr>
            <a:xfrm>
              <a:off x="5259244" y="1479885"/>
              <a:ext cx="6144768" cy="0"/>
            </a:xfrm>
            <a:prstGeom prst="line">
              <a:avLst/>
            </a:prstGeom>
            <a:noFill/>
            <a:ln w="17780">
              <a:solidFill>
                <a:srgbClr val="4A86C5"/>
              </a:solidFill>
              <a:prstDash val="solid"/>
            </a:ln>
          </p:spPr>
        </p:sp>
        <p:sp>
          <p:nvSpPr>
            <p:cNvPr id="1048649" name="Text 22"/>
            <p:cNvSpPr txBox="1"/>
            <p:nvPr/>
          </p:nvSpPr>
          <p:spPr>
            <a:xfrm>
              <a:off x="5368972" y="1479885"/>
              <a:ext cx="2011680" cy="33832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申报目录类型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50" name="Text 23"/>
            <p:cNvSpPr txBox="1"/>
            <p:nvPr/>
          </p:nvSpPr>
          <p:spPr>
            <a:xfrm>
              <a:off x="7490380" y="1479885"/>
              <a:ext cx="3803904" cy="33832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基本医保目录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51" name="Shape 24"/>
            <p:cNvSpPr/>
            <p:nvPr/>
          </p:nvSpPr>
          <p:spPr>
            <a:xfrm>
              <a:off x="5259244" y="1818213"/>
              <a:ext cx="6144768" cy="0"/>
            </a:xfrm>
            <a:prstGeom prst="line">
              <a:avLst/>
            </a:prstGeom>
            <a:noFill/>
            <a:ln w="4445">
              <a:solidFill>
                <a:srgbClr val="E7ECEF"/>
              </a:solidFill>
              <a:prstDash val="solid"/>
            </a:ln>
          </p:spPr>
        </p:sp>
        <p:sp>
          <p:nvSpPr>
            <p:cNvPr id="1048652" name="Shape 25"/>
            <p:cNvSpPr/>
            <p:nvPr/>
          </p:nvSpPr>
          <p:spPr>
            <a:xfrm>
              <a:off x="5259244" y="1818213"/>
              <a:ext cx="6144768" cy="338328"/>
            </a:xfrm>
            <a:prstGeom prst="rect">
              <a:avLst/>
            </a:prstGeom>
            <a:solidFill>
              <a:srgbClr val="F5F9FF"/>
            </a:solidFill>
            <a:ln w="12700">
              <a:solidFill>
                <a:srgbClr val="F5F9FF">
                  <a:alpha val="0"/>
                </a:srgbClr>
              </a:solidFill>
              <a:prstDash val="solid"/>
            </a:ln>
          </p:spPr>
        </p:sp>
        <p:sp>
          <p:nvSpPr>
            <p:cNvPr id="1048653" name="Text 26"/>
            <p:cNvSpPr txBox="1"/>
            <p:nvPr/>
          </p:nvSpPr>
          <p:spPr>
            <a:xfrm>
              <a:off x="5368972" y="1818213"/>
              <a:ext cx="2011680" cy="33832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注册规格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54" name="Text 27"/>
            <p:cNvSpPr txBox="1"/>
            <p:nvPr/>
          </p:nvSpPr>
          <p:spPr>
            <a:xfrm>
              <a:off x="7490380" y="1818213"/>
              <a:ext cx="3803904" cy="33832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5%（0.2ml:10mg）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55" name="Shape 28"/>
            <p:cNvSpPr/>
            <p:nvPr/>
          </p:nvSpPr>
          <p:spPr>
            <a:xfrm>
              <a:off x="5259244" y="2156541"/>
              <a:ext cx="6144768" cy="0"/>
            </a:xfrm>
            <a:prstGeom prst="line">
              <a:avLst/>
            </a:prstGeom>
            <a:noFill/>
            <a:ln w="4445">
              <a:solidFill>
                <a:srgbClr val="E7ECEF"/>
              </a:solidFill>
              <a:prstDash val="solid"/>
            </a:ln>
          </p:spPr>
        </p:sp>
        <p:sp>
          <p:nvSpPr>
            <p:cNvPr id="1048656" name="Text 29"/>
            <p:cNvSpPr txBox="1"/>
            <p:nvPr/>
          </p:nvSpPr>
          <p:spPr>
            <a:xfrm>
              <a:off x="5368972" y="2156541"/>
              <a:ext cx="2011680" cy="438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适应症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57" name="Text 30"/>
            <p:cNvSpPr txBox="1"/>
            <p:nvPr/>
          </p:nvSpPr>
          <p:spPr>
            <a:xfrm>
              <a:off x="7490380" y="2156541"/>
              <a:ext cx="3803904" cy="4389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适用于治疗干眼（DED）的体征和症状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58" name="Shape 31"/>
            <p:cNvSpPr/>
            <p:nvPr/>
          </p:nvSpPr>
          <p:spPr>
            <a:xfrm>
              <a:off x="5259244" y="2595453"/>
              <a:ext cx="6144768" cy="0"/>
            </a:xfrm>
            <a:prstGeom prst="line">
              <a:avLst/>
            </a:prstGeom>
            <a:noFill/>
            <a:ln w="4445">
              <a:solidFill>
                <a:srgbClr val="E7ECEF"/>
              </a:solidFill>
              <a:prstDash val="solid"/>
            </a:ln>
          </p:spPr>
        </p:sp>
        <p:sp>
          <p:nvSpPr>
            <p:cNvPr id="1048659" name="Shape 32"/>
            <p:cNvSpPr/>
            <p:nvPr/>
          </p:nvSpPr>
          <p:spPr>
            <a:xfrm>
              <a:off x="5259244" y="2595453"/>
              <a:ext cx="6144768" cy="621792"/>
            </a:xfrm>
            <a:prstGeom prst="rect">
              <a:avLst/>
            </a:prstGeom>
            <a:solidFill>
              <a:srgbClr val="F5F9FF"/>
            </a:solidFill>
            <a:ln w="12700">
              <a:solidFill>
                <a:srgbClr val="F5F9FF">
                  <a:alpha val="0"/>
                </a:srgbClr>
              </a:solidFill>
              <a:prstDash val="solid"/>
            </a:ln>
          </p:spPr>
        </p:sp>
        <p:sp>
          <p:nvSpPr>
            <p:cNvPr id="1048660" name="Text 33"/>
            <p:cNvSpPr txBox="1"/>
            <p:nvPr/>
          </p:nvSpPr>
          <p:spPr>
            <a:xfrm>
              <a:off x="5368972" y="2595453"/>
              <a:ext cx="2011680" cy="62179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用法用量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61" name="Text 34"/>
            <p:cNvSpPr txBox="1"/>
            <p:nvPr/>
          </p:nvSpPr>
          <p:spPr>
            <a:xfrm>
              <a:off x="7490379" y="2595453"/>
              <a:ext cx="3864902" cy="62179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滴眼，1次1滴，一日2次，需间隔12小时。本品为单剂量包装滴眼液，不含防腐剂，使用后应立即丢弃。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62" name="Shape 35"/>
            <p:cNvSpPr/>
            <p:nvPr/>
          </p:nvSpPr>
          <p:spPr>
            <a:xfrm>
              <a:off x="5259244" y="3217245"/>
              <a:ext cx="6144768" cy="0"/>
            </a:xfrm>
            <a:prstGeom prst="line">
              <a:avLst/>
            </a:prstGeom>
            <a:noFill/>
            <a:ln w="4445">
              <a:solidFill>
                <a:srgbClr val="E7ECEF"/>
              </a:solidFill>
              <a:prstDash val="solid"/>
            </a:ln>
          </p:spPr>
        </p:sp>
        <p:sp>
          <p:nvSpPr>
            <p:cNvPr id="1048663" name="Text 36"/>
            <p:cNvSpPr txBox="1"/>
            <p:nvPr/>
          </p:nvSpPr>
          <p:spPr>
            <a:xfrm>
              <a:off x="5277532" y="3235533"/>
              <a:ext cx="2157984" cy="36576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txBody>
            <a:bodyPr wrap="square" lIns="508" tIns="1016" rIns="1016" bIns="508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纳入国家清单情况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pitchFamily="34" charset="-120"/>
              </a:endParaRPr>
            </a:p>
          </p:txBody>
        </p:sp>
        <p:sp>
          <p:nvSpPr>
            <p:cNvPr id="1048664" name="Text 37"/>
            <p:cNvSpPr txBox="1"/>
            <p:nvPr/>
          </p:nvSpPr>
          <p:spPr>
            <a:xfrm>
              <a:off x="7435516" y="3235533"/>
              <a:ext cx="3950208" cy="365760"/>
            </a:xfrm>
            <a:prstGeom prst="rect">
              <a:avLst/>
            </a:prstGeom>
            <a:solidFill>
              <a:srgbClr val="4A86C5"/>
            </a:solidFill>
            <a:ln w="6350">
              <a:solidFill>
                <a:srgbClr val="4A86C5"/>
              </a:solidFill>
            </a:ln>
          </p:spPr>
          <p:txBody>
            <a:bodyPr wrap="square" lIns="508" tIns="1016" rIns="1016" bIns="508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  唯一纳入国家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《鼓励仿制药品目录》的干眼药物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65" name="Shape 38"/>
            <p:cNvSpPr/>
            <p:nvPr/>
          </p:nvSpPr>
          <p:spPr>
            <a:xfrm>
              <a:off x="5259244" y="3619581"/>
              <a:ext cx="6144768" cy="548640"/>
            </a:xfrm>
            <a:prstGeom prst="rect">
              <a:avLst/>
            </a:prstGeom>
            <a:solidFill>
              <a:srgbClr val="F5F9FF"/>
            </a:solidFill>
            <a:ln w="12700">
              <a:solidFill>
                <a:srgbClr val="F5F9FF">
                  <a:alpha val="0"/>
                </a:srgbClr>
              </a:solidFill>
              <a:prstDash val="solid"/>
            </a:ln>
          </p:spPr>
        </p:sp>
        <p:sp>
          <p:nvSpPr>
            <p:cNvPr id="1048666" name="Text 39"/>
            <p:cNvSpPr txBox="1"/>
            <p:nvPr/>
          </p:nvSpPr>
          <p:spPr>
            <a:xfrm>
              <a:off x="5368972" y="3619581"/>
              <a:ext cx="2011680" cy="54864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中国大陆首次上市时间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67" name="Text 40"/>
            <p:cNvSpPr txBox="1"/>
            <p:nvPr/>
          </p:nvSpPr>
          <p:spPr>
            <a:xfrm>
              <a:off x="7490380" y="3619581"/>
              <a:ext cx="3803904" cy="54864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康弘药业利非司特（朗悦明®）成功首仿，于2025年6月24日获批独家上市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68" name="Shape 41"/>
            <p:cNvSpPr/>
            <p:nvPr/>
          </p:nvSpPr>
          <p:spPr>
            <a:xfrm>
              <a:off x="5259244" y="4168221"/>
              <a:ext cx="6144768" cy="0"/>
            </a:xfrm>
            <a:prstGeom prst="line">
              <a:avLst/>
            </a:prstGeom>
            <a:noFill/>
            <a:ln w="4445">
              <a:solidFill>
                <a:srgbClr val="E7ECEF"/>
              </a:solidFill>
              <a:prstDash val="solid"/>
            </a:ln>
          </p:spPr>
        </p:sp>
        <p:sp>
          <p:nvSpPr>
            <p:cNvPr id="1048669" name="Text 42"/>
            <p:cNvSpPr txBox="1"/>
            <p:nvPr/>
          </p:nvSpPr>
          <p:spPr>
            <a:xfrm>
              <a:off x="5368972" y="4168221"/>
              <a:ext cx="2011680" cy="64008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目前大陆地区同通用名药品的上市情况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70" name="Text 43"/>
            <p:cNvSpPr txBox="1"/>
            <p:nvPr/>
          </p:nvSpPr>
          <p:spPr>
            <a:xfrm>
              <a:off x="7490380" y="4168221"/>
              <a:ext cx="3803904" cy="64008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1.康弘药业自主研发、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首仿上市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2.博士伦授权齐鲁制药于2026年1月20日仿制上市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71" name="Shape 44"/>
            <p:cNvSpPr/>
            <p:nvPr/>
          </p:nvSpPr>
          <p:spPr>
            <a:xfrm>
              <a:off x="5259244" y="4808301"/>
              <a:ext cx="6144768" cy="0"/>
            </a:xfrm>
            <a:prstGeom prst="line">
              <a:avLst/>
            </a:prstGeom>
            <a:noFill/>
            <a:ln w="4445">
              <a:solidFill>
                <a:srgbClr val="E7ECEF"/>
              </a:solidFill>
              <a:prstDash val="solid"/>
            </a:ln>
          </p:spPr>
        </p:sp>
        <p:sp>
          <p:nvSpPr>
            <p:cNvPr id="1048672" name="Shape 45"/>
            <p:cNvSpPr/>
            <p:nvPr/>
          </p:nvSpPr>
          <p:spPr>
            <a:xfrm>
              <a:off x="5259244" y="4808301"/>
              <a:ext cx="6144768" cy="347472"/>
            </a:xfrm>
            <a:prstGeom prst="rect">
              <a:avLst/>
            </a:prstGeom>
            <a:solidFill>
              <a:srgbClr val="F5F9FF"/>
            </a:solidFill>
            <a:ln w="12700">
              <a:solidFill>
                <a:srgbClr val="F5F9FF">
                  <a:alpha val="0"/>
                </a:srgbClr>
              </a:solidFill>
              <a:prstDash val="solid"/>
            </a:ln>
          </p:spPr>
        </p:sp>
        <p:sp>
          <p:nvSpPr>
            <p:cNvPr id="1048673" name="Text 46"/>
            <p:cNvSpPr txBox="1"/>
            <p:nvPr/>
          </p:nvSpPr>
          <p:spPr>
            <a:xfrm>
              <a:off x="5368972" y="4808301"/>
              <a:ext cx="2011680" cy="34747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全球首个上市国家及时间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74" name="Text 47"/>
            <p:cNvSpPr txBox="1"/>
            <p:nvPr/>
          </p:nvSpPr>
          <p:spPr>
            <a:xfrm>
              <a:off x="7490380" y="4808301"/>
              <a:ext cx="3803904" cy="34747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美国，2016年7月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75" name="Shape 48"/>
            <p:cNvSpPr/>
            <p:nvPr/>
          </p:nvSpPr>
          <p:spPr>
            <a:xfrm>
              <a:off x="5259244" y="5155773"/>
              <a:ext cx="6144768" cy="0"/>
            </a:xfrm>
            <a:prstGeom prst="line">
              <a:avLst/>
            </a:prstGeom>
            <a:noFill/>
            <a:ln w="4445">
              <a:solidFill>
                <a:srgbClr val="E7ECEF"/>
              </a:solidFill>
              <a:prstDash val="solid"/>
            </a:ln>
          </p:spPr>
        </p:sp>
        <p:sp>
          <p:nvSpPr>
            <p:cNvPr id="1048676" name="Text 49"/>
            <p:cNvSpPr txBox="1"/>
            <p:nvPr/>
          </p:nvSpPr>
          <p:spPr>
            <a:xfrm>
              <a:off x="5368972" y="5155773"/>
              <a:ext cx="2011680" cy="32918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注册类型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77" name="Text 50"/>
            <p:cNvSpPr txBox="1"/>
            <p:nvPr/>
          </p:nvSpPr>
          <p:spPr>
            <a:xfrm>
              <a:off x="7490380" y="5155773"/>
              <a:ext cx="3803904" cy="32918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化药3类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78" name="Shape 51"/>
            <p:cNvSpPr/>
            <p:nvPr/>
          </p:nvSpPr>
          <p:spPr>
            <a:xfrm>
              <a:off x="5259244" y="5484957"/>
              <a:ext cx="6144768" cy="0"/>
            </a:xfrm>
            <a:prstGeom prst="line">
              <a:avLst/>
            </a:prstGeom>
            <a:noFill/>
            <a:ln w="4445">
              <a:solidFill>
                <a:srgbClr val="E7ECEF"/>
              </a:solidFill>
              <a:prstDash val="solid"/>
            </a:ln>
          </p:spPr>
        </p:sp>
        <p:sp>
          <p:nvSpPr>
            <p:cNvPr id="1048679" name="Shape 52"/>
            <p:cNvSpPr/>
            <p:nvPr/>
          </p:nvSpPr>
          <p:spPr>
            <a:xfrm>
              <a:off x="5259244" y="5484957"/>
              <a:ext cx="6144768" cy="329184"/>
            </a:xfrm>
            <a:prstGeom prst="rect">
              <a:avLst/>
            </a:prstGeom>
            <a:solidFill>
              <a:srgbClr val="F5F9FF"/>
            </a:solidFill>
            <a:ln w="12700">
              <a:solidFill>
                <a:srgbClr val="F5F9FF">
                  <a:alpha val="0"/>
                </a:srgbClr>
              </a:solidFill>
              <a:prstDash val="solid"/>
            </a:ln>
          </p:spPr>
        </p:sp>
        <p:sp>
          <p:nvSpPr>
            <p:cNvPr id="1048680" name="Text 53"/>
            <p:cNvSpPr txBox="1"/>
            <p:nvPr/>
          </p:nvSpPr>
          <p:spPr>
            <a:xfrm>
              <a:off x="5368972" y="5484957"/>
              <a:ext cx="2011680" cy="32918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是否为OTC药品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81" name="Text 54"/>
            <p:cNvSpPr txBox="1"/>
            <p:nvPr/>
          </p:nvSpPr>
          <p:spPr>
            <a:xfrm>
              <a:off x="7490380" y="5484957"/>
              <a:ext cx="3803904" cy="32918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否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82" name="Shape 55"/>
            <p:cNvSpPr/>
            <p:nvPr/>
          </p:nvSpPr>
          <p:spPr>
            <a:xfrm>
              <a:off x="5259244" y="5814141"/>
              <a:ext cx="6144768" cy="0"/>
            </a:xfrm>
            <a:prstGeom prst="line">
              <a:avLst/>
            </a:prstGeom>
            <a:noFill/>
            <a:ln w="4445">
              <a:solidFill>
                <a:srgbClr val="E7ECEF"/>
              </a:solidFill>
              <a:prstDash val="solid"/>
            </a:ln>
          </p:spPr>
        </p:sp>
        <p:sp>
          <p:nvSpPr>
            <p:cNvPr id="1048683" name="Shape 56"/>
            <p:cNvSpPr/>
            <p:nvPr/>
          </p:nvSpPr>
          <p:spPr>
            <a:xfrm>
              <a:off x="7435516" y="1086693"/>
              <a:ext cx="0" cy="4727448"/>
            </a:xfrm>
            <a:prstGeom prst="line">
              <a:avLst/>
            </a:prstGeom>
            <a:noFill/>
            <a:ln w="3810">
              <a:solidFill>
                <a:srgbClr val="E7ECEF">
                  <a:alpha val="80000"/>
                </a:srgbClr>
              </a:solidFill>
              <a:prstDash val="solid"/>
            </a:ln>
          </p:spPr>
        </p:sp>
        <p:sp>
          <p:nvSpPr>
            <p:cNvPr id="1048684" name="Shape 57"/>
            <p:cNvSpPr/>
            <p:nvPr/>
          </p:nvSpPr>
          <p:spPr>
            <a:xfrm>
              <a:off x="5259244" y="5814141"/>
              <a:ext cx="6144768" cy="0"/>
            </a:xfrm>
            <a:prstGeom prst="line">
              <a:avLst/>
            </a:prstGeom>
            <a:noFill/>
            <a:ln w="15240">
              <a:solidFill>
                <a:srgbClr val="4A86C5"/>
              </a:solidFill>
              <a:prstDash val="solid"/>
            </a:ln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0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90215" y="6492367"/>
            <a:ext cx="11340396" cy="365633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1.Stapleton F, et al. Am J </a:t>
            </a:r>
            <a:r>
              <a:rPr lang="en-US" altLang="zh-CN" sz="600" dirty="0" err="1">
                <a:latin typeface="微软雅黑" panose="020B0503020204020204" charset="-122"/>
                <a:ea typeface="微软雅黑" panose="020B0503020204020204" charset="-122"/>
              </a:rPr>
              <a:t>Ophthalmol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. 2025;279:451-553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干眼临床诊疗专家共识（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2013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年）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. 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中华眼科杂志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. 2013;49(1):73-75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3.Wang X, et al. J Glob Health. 2023;13:06052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4.Gupta S, et al. Rom J </a:t>
            </a:r>
            <a:r>
              <a:rPr lang="en-US" altLang="zh-CN" sz="600" dirty="0" err="1">
                <a:latin typeface="微软雅黑" panose="020B0503020204020204" charset="-122"/>
                <a:ea typeface="微软雅黑" panose="020B0503020204020204" charset="-122"/>
              </a:rPr>
              <a:t>Ophthalmol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. 2024;68(3):225-232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；杨梦舒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, 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等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. 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眼科学报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. 2024;39(1):11-18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；中华医学会眼科学分会角膜病学组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, 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中国医师协会眼科医师分会角膜病学组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. 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中华眼科杂志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. 2024;60(12):968-976.</a:t>
            </a:r>
            <a:endParaRPr lang="zh-CN" altLang="en-US" sz="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91" name="矩形 48"/>
          <p:cNvSpPr/>
          <p:nvPr/>
        </p:nvSpPr>
        <p:spPr>
          <a:xfrm>
            <a:off x="468559" y="1575534"/>
            <a:ext cx="11207186" cy="1734956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grpSp>
        <p:nvGrpSpPr>
          <p:cNvPr id="45" name="组合 108"/>
          <p:cNvGrpSpPr/>
          <p:nvPr/>
        </p:nvGrpSpPr>
        <p:grpSpPr>
          <a:xfrm>
            <a:off x="468559" y="1394241"/>
            <a:ext cx="5528844" cy="4440838"/>
            <a:chOff x="6298112" y="-2777663"/>
            <a:chExt cx="4985540" cy="4162896"/>
          </a:xfrm>
        </p:grpSpPr>
        <p:sp>
          <p:nvSpPr>
            <p:cNvPr id="1048692" name="任意多边形: 形状 57"/>
            <p:cNvSpPr/>
            <p:nvPr/>
          </p:nvSpPr>
          <p:spPr>
            <a:xfrm>
              <a:off x="6298112" y="-2777663"/>
              <a:ext cx="1182707" cy="383017"/>
            </a:xfrm>
            <a:custGeom>
              <a:avLst/>
              <a:gdLst>
                <a:gd name="connsiteX0" fmla="*/ 11550 w 1245087"/>
                <a:gd name="connsiteY0" fmla="*/ 330360 h 333275"/>
                <a:gd name="connsiteX1" fmla="*/ 39466 w 1245087"/>
                <a:gd name="connsiteY1" fmla="*/ 289279 h 333275"/>
                <a:gd name="connsiteX2" fmla="*/ 1237499 w 1245087"/>
                <a:gd name="connsiteY2" fmla="*/ 289279 h 333275"/>
                <a:gd name="connsiteX3" fmla="*/ 1106090 w 1245087"/>
                <a:gd name="connsiteY3" fmla="*/ 150314 h 333275"/>
                <a:gd name="connsiteX4" fmla="*/ 1241888 w 1245087"/>
                <a:gd name="connsiteY4" fmla="*/ -2915 h 333275"/>
                <a:gd name="connsiteX5" fmla="*/ 114436 w 1245087"/>
                <a:gd name="connsiteY5" fmla="*/ -2915 h 333275"/>
                <a:gd name="connsiteX6" fmla="*/ 28008 w 1245087"/>
                <a:gd name="connsiteY6" fmla="*/ 6959 h 333275"/>
                <a:gd name="connsiteX7" fmla="*/ -1003 w 1245087"/>
                <a:gd name="connsiteY7" fmla="*/ 41943 h 333275"/>
                <a:gd name="connsiteX8" fmla="*/ -3199 w 1245087"/>
                <a:gd name="connsiteY8" fmla="*/ 300248 h 333275"/>
                <a:gd name="connsiteX9" fmla="*/ 11550 w 1245087"/>
                <a:gd name="connsiteY9" fmla="*/ 330360 h 33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5087" h="333275">
                  <a:moveTo>
                    <a:pt x="11550" y="330360"/>
                  </a:moveTo>
                  <a:cubicBezTo>
                    <a:pt x="11550" y="330360"/>
                    <a:pt x="2285" y="291472"/>
                    <a:pt x="39466" y="289279"/>
                  </a:cubicBezTo>
                  <a:lnTo>
                    <a:pt x="1237499" y="289279"/>
                  </a:lnTo>
                  <a:lnTo>
                    <a:pt x="1106090" y="150314"/>
                  </a:lnTo>
                  <a:lnTo>
                    <a:pt x="1241888" y="-2915"/>
                  </a:lnTo>
                  <a:lnTo>
                    <a:pt x="114436" y="-2915"/>
                  </a:lnTo>
                  <a:cubicBezTo>
                    <a:pt x="85422" y="-2427"/>
                    <a:pt x="56411" y="864"/>
                    <a:pt x="28008" y="6959"/>
                  </a:cubicBezTo>
                  <a:cubicBezTo>
                    <a:pt x="-2101" y="15736"/>
                    <a:pt x="92" y="32069"/>
                    <a:pt x="-1003" y="41943"/>
                  </a:cubicBezTo>
                  <a:cubicBezTo>
                    <a:pt x="-2101" y="51818"/>
                    <a:pt x="-3199" y="300248"/>
                    <a:pt x="-3199" y="300248"/>
                  </a:cubicBezTo>
                  <a:cubicBezTo>
                    <a:pt x="-3199" y="300248"/>
                    <a:pt x="-518" y="323777"/>
                    <a:pt x="11550" y="330360"/>
                  </a:cubicBezTo>
                  <a:close/>
                </a:path>
              </a:pathLst>
            </a:custGeom>
            <a:gradFill>
              <a:gsLst>
                <a:gs pos="0">
                  <a:srgbClr val="96CBE4"/>
                </a:gs>
                <a:gs pos="86000">
                  <a:srgbClr val="0E65A4"/>
                </a:gs>
              </a:gsLst>
              <a:lin ang="0" scaled="1"/>
            </a:gradFill>
            <a:ln w="121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疾病概述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  <p:sp>
          <p:nvSpPr>
            <p:cNvPr id="1048693" name="矩形 69"/>
            <p:cNvSpPr/>
            <p:nvPr/>
          </p:nvSpPr>
          <p:spPr>
            <a:xfrm>
              <a:off x="6358245" y="1096719"/>
              <a:ext cx="4925407" cy="2885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048694" name="矩形 50"/>
          <p:cNvSpPr/>
          <p:nvPr/>
        </p:nvSpPr>
        <p:spPr>
          <a:xfrm>
            <a:off x="561500" y="1716218"/>
            <a:ext cx="7808039" cy="15646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干眼</a:t>
            </a:r>
            <a:r>
              <a:rPr lang="zh-CN" altLang="en-US" sz="12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是以炎症为核心致病机制的一类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多因素、有症状的眼表</a:t>
            </a:r>
            <a:r>
              <a:rPr kumimoji="0" lang="zh-CN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疾病</a:t>
            </a:r>
            <a:r>
              <a:rPr kumimoji="0" lang="en-US" altLang="zh-CN" sz="12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1</a:t>
            </a:r>
            <a:r>
              <a:rPr kumimoji="0" lang="zh-CN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。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干眼的症状包括眼干涩、</a:t>
            </a: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灼烧感、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异物感、畏光、视物模糊等，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体征包括结膜充血、角膜着染、睑板腺萎缩、泪液分泌减少等。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常用体征评估指标为角膜</a:t>
            </a: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荧光染色（如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ICSS</a:t>
            </a: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等），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泪膜破裂时间，泪液分泌试验；症状主要以问卷进行评估，常用眼干涩评分（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EDS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）、眼表疾病指数（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OSDI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）等。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中国患病率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为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21%-30%</a:t>
            </a: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中重度患者占比为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74%</a:t>
            </a: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3</a:t>
            </a: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，约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80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%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的中重度干眼患者存在炎症</a:t>
            </a: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4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干眼</a:t>
            </a: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会导致</a:t>
            </a:r>
            <a:r>
              <a:rPr kumimoji="0" lang="zh-CN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抑郁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等心理问题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，临床上多被忽视，中重度干眼严重影响生活质量</a:t>
            </a: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，与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Ⅱ-Ⅳ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级心绞痛及髋关节骨折影响程度相当，重度干眼导致视力障碍，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更严重者甚至导致失明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695" name="文本框 212"/>
          <p:cNvSpPr txBox="1"/>
          <p:nvPr/>
        </p:nvSpPr>
        <p:spPr>
          <a:xfrm>
            <a:off x="440705" y="494096"/>
            <a:ext cx="11239416" cy="873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T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细胞介导的炎症是干眼的核心致病机制，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抗炎治疗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是干眼管理的核心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，临床存在诸多尚未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满足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的治疗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需求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46" name="组合 121"/>
          <p:cNvGrpSpPr/>
          <p:nvPr/>
        </p:nvGrpSpPr>
        <p:grpSpPr>
          <a:xfrm>
            <a:off x="610870" y="68580"/>
            <a:ext cx="11190605" cy="417830"/>
            <a:chOff x="955123" y="142373"/>
            <a:chExt cx="11190670" cy="455381"/>
          </a:xfrm>
        </p:grpSpPr>
        <p:sp>
          <p:nvSpPr>
            <p:cNvPr id="1048696" name="任意多边形: 形状 9"/>
            <p:cNvSpPr/>
            <p:nvPr>
              <p:custDataLst>
                <p:tags r:id="rId1"/>
              </p:custDataLst>
            </p:nvPr>
          </p:nvSpPr>
          <p:spPr>
            <a:xfrm>
              <a:off x="10518782" y="363754"/>
              <a:ext cx="1627011" cy="23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69" y="17800"/>
                  </a:moveTo>
                  <a:lnTo>
                    <a:pt x="15026" y="17800"/>
                  </a:lnTo>
                  <a:lnTo>
                    <a:pt x="15026" y="19996"/>
                  </a:lnTo>
                  <a:lnTo>
                    <a:pt x="13569" y="19996"/>
                  </a:lnTo>
                  <a:close/>
                  <a:moveTo>
                    <a:pt x="8059" y="17081"/>
                  </a:moveTo>
                  <a:lnTo>
                    <a:pt x="8315" y="17081"/>
                  </a:lnTo>
                  <a:lnTo>
                    <a:pt x="8315" y="17088"/>
                  </a:lnTo>
                  <a:lnTo>
                    <a:pt x="8341" y="17803"/>
                  </a:lnTo>
                  <a:lnTo>
                    <a:pt x="8638" y="17803"/>
                  </a:lnTo>
                  <a:lnTo>
                    <a:pt x="8638" y="20190"/>
                  </a:lnTo>
                  <a:lnTo>
                    <a:pt x="8058" y="20190"/>
                  </a:lnTo>
                  <a:cubicBezTo>
                    <a:pt x="7944" y="20142"/>
                    <a:pt x="7788" y="19996"/>
                    <a:pt x="7755" y="19186"/>
                  </a:cubicBezTo>
                  <a:lnTo>
                    <a:pt x="7714" y="18324"/>
                  </a:lnTo>
                  <a:lnTo>
                    <a:pt x="7654" y="17129"/>
                  </a:lnTo>
                  <a:lnTo>
                    <a:pt x="7714" y="17129"/>
                  </a:lnTo>
                  <a:close/>
                  <a:moveTo>
                    <a:pt x="6304" y="17078"/>
                  </a:moveTo>
                  <a:lnTo>
                    <a:pt x="6716" y="17078"/>
                  </a:lnTo>
                  <a:lnTo>
                    <a:pt x="6621" y="19131"/>
                  </a:lnTo>
                  <a:cubicBezTo>
                    <a:pt x="6581" y="19945"/>
                    <a:pt x="6426" y="20136"/>
                    <a:pt x="6304" y="20136"/>
                  </a:cubicBezTo>
                  <a:lnTo>
                    <a:pt x="5751" y="20136"/>
                  </a:lnTo>
                  <a:lnTo>
                    <a:pt x="5751" y="17748"/>
                  </a:lnTo>
                  <a:lnTo>
                    <a:pt x="6035" y="17748"/>
                  </a:lnTo>
                  <a:lnTo>
                    <a:pt x="6062" y="17081"/>
                  </a:lnTo>
                  <a:lnTo>
                    <a:pt x="6304" y="17081"/>
                  </a:lnTo>
                  <a:close/>
                  <a:moveTo>
                    <a:pt x="7938" y="13451"/>
                  </a:moveTo>
                  <a:lnTo>
                    <a:pt x="8477" y="13451"/>
                  </a:lnTo>
                  <a:cubicBezTo>
                    <a:pt x="8477" y="13451"/>
                    <a:pt x="8443" y="14408"/>
                    <a:pt x="8410" y="14789"/>
                  </a:cubicBezTo>
                  <a:cubicBezTo>
                    <a:pt x="8376" y="15317"/>
                    <a:pt x="8315" y="16032"/>
                    <a:pt x="8254" y="16175"/>
                  </a:cubicBezTo>
                  <a:cubicBezTo>
                    <a:pt x="8207" y="16271"/>
                    <a:pt x="8146" y="16366"/>
                    <a:pt x="8059" y="16366"/>
                  </a:cubicBezTo>
                  <a:lnTo>
                    <a:pt x="7714" y="16366"/>
                  </a:lnTo>
                  <a:lnTo>
                    <a:pt x="7715" y="16362"/>
                  </a:lnTo>
                  <a:lnTo>
                    <a:pt x="7654" y="16362"/>
                  </a:lnTo>
                  <a:lnTo>
                    <a:pt x="7648" y="14118"/>
                  </a:lnTo>
                  <a:lnTo>
                    <a:pt x="7938" y="14118"/>
                  </a:lnTo>
                  <a:close/>
                  <a:moveTo>
                    <a:pt x="5900" y="13451"/>
                  </a:moveTo>
                  <a:lnTo>
                    <a:pt x="6304" y="13451"/>
                  </a:lnTo>
                  <a:lnTo>
                    <a:pt x="6304" y="13454"/>
                  </a:lnTo>
                  <a:lnTo>
                    <a:pt x="6440" y="13454"/>
                  </a:lnTo>
                  <a:lnTo>
                    <a:pt x="6440" y="14122"/>
                  </a:lnTo>
                  <a:lnTo>
                    <a:pt x="6723" y="14122"/>
                  </a:lnTo>
                  <a:lnTo>
                    <a:pt x="6716" y="16366"/>
                  </a:lnTo>
                  <a:lnTo>
                    <a:pt x="6304" y="16366"/>
                  </a:lnTo>
                  <a:cubicBezTo>
                    <a:pt x="6224" y="16318"/>
                    <a:pt x="6169" y="16271"/>
                    <a:pt x="6115" y="16128"/>
                  </a:cubicBezTo>
                  <a:cubicBezTo>
                    <a:pt x="6055" y="16032"/>
                    <a:pt x="6001" y="15314"/>
                    <a:pt x="5960" y="14789"/>
                  </a:cubicBezTo>
                  <a:cubicBezTo>
                    <a:pt x="5933" y="14408"/>
                    <a:pt x="5900" y="13451"/>
                    <a:pt x="5900" y="13451"/>
                  </a:cubicBezTo>
                  <a:close/>
                  <a:moveTo>
                    <a:pt x="15222" y="11207"/>
                  </a:moveTo>
                  <a:lnTo>
                    <a:pt x="15796" y="11207"/>
                  </a:lnTo>
                  <a:lnTo>
                    <a:pt x="15910" y="13550"/>
                  </a:lnTo>
                  <a:cubicBezTo>
                    <a:pt x="15924" y="13836"/>
                    <a:pt x="15944" y="14026"/>
                    <a:pt x="15964" y="14122"/>
                  </a:cubicBezTo>
                  <a:cubicBezTo>
                    <a:pt x="15991" y="14217"/>
                    <a:pt x="16039" y="14265"/>
                    <a:pt x="16113" y="14265"/>
                  </a:cubicBezTo>
                  <a:lnTo>
                    <a:pt x="16349" y="14265"/>
                  </a:lnTo>
                  <a:lnTo>
                    <a:pt x="16349" y="16458"/>
                  </a:lnTo>
                  <a:lnTo>
                    <a:pt x="15788" y="16458"/>
                  </a:lnTo>
                  <a:cubicBezTo>
                    <a:pt x="15681" y="16458"/>
                    <a:pt x="15606" y="16362"/>
                    <a:pt x="15566" y="16172"/>
                  </a:cubicBezTo>
                  <a:cubicBezTo>
                    <a:pt x="15512" y="15933"/>
                    <a:pt x="15478" y="15695"/>
                    <a:pt x="15451" y="15457"/>
                  </a:cubicBezTo>
                  <a:cubicBezTo>
                    <a:pt x="15431" y="15171"/>
                    <a:pt x="15411" y="14932"/>
                    <a:pt x="15398" y="14646"/>
                  </a:cubicBezTo>
                  <a:close/>
                  <a:moveTo>
                    <a:pt x="7505" y="10063"/>
                  </a:moveTo>
                  <a:lnTo>
                    <a:pt x="7505" y="10921"/>
                  </a:lnTo>
                  <a:lnTo>
                    <a:pt x="7910" y="10921"/>
                  </a:lnTo>
                  <a:cubicBezTo>
                    <a:pt x="7917" y="10921"/>
                    <a:pt x="7917" y="10063"/>
                    <a:pt x="7917" y="10063"/>
                  </a:cubicBezTo>
                  <a:close/>
                  <a:moveTo>
                    <a:pt x="7512" y="7097"/>
                  </a:moveTo>
                  <a:lnTo>
                    <a:pt x="7505" y="8006"/>
                  </a:lnTo>
                  <a:lnTo>
                    <a:pt x="7917" y="8006"/>
                  </a:lnTo>
                  <a:lnTo>
                    <a:pt x="7917" y="7097"/>
                  </a:lnTo>
                  <a:close/>
                  <a:moveTo>
                    <a:pt x="14075" y="6092"/>
                  </a:moveTo>
                  <a:lnTo>
                    <a:pt x="14668" y="6092"/>
                  </a:lnTo>
                  <a:lnTo>
                    <a:pt x="14142" y="10345"/>
                  </a:lnTo>
                  <a:lnTo>
                    <a:pt x="14251" y="10345"/>
                  </a:lnTo>
                  <a:lnTo>
                    <a:pt x="14466" y="8912"/>
                  </a:lnTo>
                  <a:lnTo>
                    <a:pt x="15080" y="8912"/>
                  </a:lnTo>
                  <a:lnTo>
                    <a:pt x="14298" y="14309"/>
                  </a:lnTo>
                  <a:lnTo>
                    <a:pt x="15026" y="14309"/>
                  </a:lnTo>
                  <a:lnTo>
                    <a:pt x="15026" y="16509"/>
                  </a:lnTo>
                  <a:lnTo>
                    <a:pt x="13569" y="16509"/>
                  </a:lnTo>
                  <a:lnTo>
                    <a:pt x="13569" y="14694"/>
                  </a:lnTo>
                  <a:lnTo>
                    <a:pt x="13926" y="12542"/>
                  </a:lnTo>
                  <a:lnTo>
                    <a:pt x="13562" y="12542"/>
                  </a:lnTo>
                  <a:lnTo>
                    <a:pt x="13562" y="10155"/>
                  </a:lnTo>
                  <a:close/>
                  <a:moveTo>
                    <a:pt x="15518" y="5806"/>
                  </a:moveTo>
                  <a:lnTo>
                    <a:pt x="16118" y="5806"/>
                  </a:lnTo>
                  <a:lnTo>
                    <a:pt x="16051" y="6991"/>
                  </a:lnTo>
                  <a:lnTo>
                    <a:pt x="17245" y="6991"/>
                  </a:lnTo>
                  <a:lnTo>
                    <a:pt x="17245" y="17885"/>
                  </a:lnTo>
                  <a:cubicBezTo>
                    <a:pt x="17245" y="18222"/>
                    <a:pt x="17238" y="18556"/>
                    <a:pt x="17218" y="18842"/>
                  </a:cubicBezTo>
                  <a:cubicBezTo>
                    <a:pt x="17204" y="19131"/>
                    <a:pt x="17171" y="19417"/>
                    <a:pt x="17123" y="19703"/>
                  </a:cubicBezTo>
                  <a:cubicBezTo>
                    <a:pt x="17076" y="19942"/>
                    <a:pt x="16982" y="20085"/>
                    <a:pt x="16833" y="20085"/>
                  </a:cubicBezTo>
                  <a:lnTo>
                    <a:pt x="15801" y="20085"/>
                  </a:lnTo>
                  <a:lnTo>
                    <a:pt x="15801" y="17888"/>
                  </a:lnTo>
                  <a:lnTo>
                    <a:pt x="16510" y="17888"/>
                  </a:lnTo>
                  <a:cubicBezTo>
                    <a:pt x="16571" y="17888"/>
                    <a:pt x="16618" y="17841"/>
                    <a:pt x="16638" y="17745"/>
                  </a:cubicBezTo>
                  <a:cubicBezTo>
                    <a:pt x="16658" y="17650"/>
                    <a:pt x="16672" y="17411"/>
                    <a:pt x="16672" y="17030"/>
                  </a:cubicBezTo>
                  <a:lnTo>
                    <a:pt x="16672" y="9147"/>
                  </a:lnTo>
                  <a:lnTo>
                    <a:pt x="15923" y="9147"/>
                  </a:lnTo>
                  <a:cubicBezTo>
                    <a:pt x="15883" y="9579"/>
                    <a:pt x="15842" y="9865"/>
                    <a:pt x="15802" y="10008"/>
                  </a:cubicBezTo>
                  <a:cubicBezTo>
                    <a:pt x="15802" y="10008"/>
                    <a:pt x="15795" y="10056"/>
                    <a:pt x="15788" y="10056"/>
                  </a:cubicBezTo>
                  <a:cubicBezTo>
                    <a:pt x="15748" y="10199"/>
                    <a:pt x="15680" y="10247"/>
                    <a:pt x="15593" y="10247"/>
                  </a:cubicBezTo>
                  <a:lnTo>
                    <a:pt x="15141" y="10247"/>
                  </a:lnTo>
                  <a:lnTo>
                    <a:pt x="15141" y="8098"/>
                  </a:lnTo>
                  <a:lnTo>
                    <a:pt x="15242" y="8098"/>
                  </a:lnTo>
                  <a:cubicBezTo>
                    <a:pt x="15289" y="8098"/>
                    <a:pt x="15330" y="8050"/>
                    <a:pt x="15357" y="7955"/>
                  </a:cubicBezTo>
                  <a:cubicBezTo>
                    <a:pt x="15377" y="7863"/>
                    <a:pt x="15404" y="7669"/>
                    <a:pt x="15424" y="7287"/>
                  </a:cubicBezTo>
                  <a:close/>
                  <a:moveTo>
                    <a:pt x="16118" y="5796"/>
                  </a:moveTo>
                  <a:lnTo>
                    <a:pt x="16119" y="5806"/>
                  </a:lnTo>
                  <a:lnTo>
                    <a:pt x="16118" y="5806"/>
                  </a:lnTo>
                  <a:close/>
                  <a:moveTo>
                    <a:pt x="17876" y="2367"/>
                  </a:moveTo>
                  <a:lnTo>
                    <a:pt x="18402" y="2367"/>
                  </a:lnTo>
                  <a:lnTo>
                    <a:pt x="18509" y="11731"/>
                  </a:lnTo>
                  <a:cubicBezTo>
                    <a:pt x="18517" y="12256"/>
                    <a:pt x="18530" y="12542"/>
                    <a:pt x="18550" y="12685"/>
                  </a:cubicBezTo>
                  <a:cubicBezTo>
                    <a:pt x="18570" y="12780"/>
                    <a:pt x="18605" y="12828"/>
                    <a:pt x="18658" y="12828"/>
                  </a:cubicBezTo>
                  <a:lnTo>
                    <a:pt x="18746" y="12828"/>
                  </a:lnTo>
                  <a:lnTo>
                    <a:pt x="18746" y="15167"/>
                  </a:lnTo>
                  <a:lnTo>
                    <a:pt x="18402" y="15167"/>
                  </a:lnTo>
                  <a:cubicBezTo>
                    <a:pt x="18375" y="15167"/>
                    <a:pt x="18342" y="15167"/>
                    <a:pt x="18315" y="15120"/>
                  </a:cubicBezTo>
                  <a:cubicBezTo>
                    <a:pt x="18294" y="15120"/>
                    <a:pt x="18274" y="15072"/>
                    <a:pt x="18254" y="15072"/>
                  </a:cubicBezTo>
                  <a:cubicBezTo>
                    <a:pt x="18200" y="14977"/>
                    <a:pt x="18159" y="14881"/>
                    <a:pt x="18126" y="14738"/>
                  </a:cubicBezTo>
                  <a:cubicBezTo>
                    <a:pt x="18092" y="14595"/>
                    <a:pt x="18065" y="14357"/>
                    <a:pt x="18045" y="14118"/>
                  </a:cubicBezTo>
                  <a:lnTo>
                    <a:pt x="18044" y="14118"/>
                  </a:lnTo>
                  <a:cubicBezTo>
                    <a:pt x="18024" y="13832"/>
                    <a:pt x="18011" y="13546"/>
                    <a:pt x="18004" y="13213"/>
                  </a:cubicBezTo>
                  <a:close/>
                  <a:moveTo>
                    <a:pt x="21013" y="2224"/>
                  </a:moveTo>
                  <a:lnTo>
                    <a:pt x="21546" y="2224"/>
                  </a:lnTo>
                  <a:lnTo>
                    <a:pt x="21411" y="13117"/>
                  </a:lnTo>
                  <a:cubicBezTo>
                    <a:pt x="21411" y="13403"/>
                    <a:pt x="21391" y="13836"/>
                    <a:pt x="21350" y="14313"/>
                  </a:cubicBezTo>
                  <a:cubicBezTo>
                    <a:pt x="21323" y="14742"/>
                    <a:pt x="21243" y="14932"/>
                    <a:pt x="21108" y="15028"/>
                  </a:cubicBezTo>
                  <a:lnTo>
                    <a:pt x="20676" y="15028"/>
                  </a:lnTo>
                  <a:lnTo>
                    <a:pt x="20676" y="12736"/>
                  </a:lnTo>
                  <a:lnTo>
                    <a:pt x="20764" y="12736"/>
                  </a:lnTo>
                  <a:cubicBezTo>
                    <a:pt x="20818" y="12736"/>
                    <a:pt x="20851" y="12688"/>
                    <a:pt x="20871" y="12545"/>
                  </a:cubicBezTo>
                  <a:cubicBezTo>
                    <a:pt x="20892" y="12450"/>
                    <a:pt x="20905" y="12164"/>
                    <a:pt x="20912" y="11636"/>
                  </a:cubicBezTo>
                  <a:close/>
                  <a:moveTo>
                    <a:pt x="9248" y="2224"/>
                  </a:moveTo>
                  <a:lnTo>
                    <a:pt x="10854" y="2224"/>
                  </a:lnTo>
                  <a:lnTo>
                    <a:pt x="10854" y="9818"/>
                  </a:lnTo>
                  <a:lnTo>
                    <a:pt x="9869" y="9818"/>
                  </a:lnTo>
                  <a:lnTo>
                    <a:pt x="9869" y="12780"/>
                  </a:lnTo>
                  <a:lnTo>
                    <a:pt x="10854" y="12780"/>
                  </a:lnTo>
                  <a:lnTo>
                    <a:pt x="10854" y="17510"/>
                  </a:lnTo>
                  <a:cubicBezTo>
                    <a:pt x="10854" y="20044"/>
                    <a:pt x="10624" y="20187"/>
                    <a:pt x="10368" y="20187"/>
                  </a:cubicBezTo>
                  <a:lnTo>
                    <a:pt x="9255" y="20187"/>
                  </a:lnTo>
                  <a:lnTo>
                    <a:pt x="9255" y="17800"/>
                  </a:lnTo>
                  <a:lnTo>
                    <a:pt x="10219" y="17800"/>
                  </a:lnTo>
                  <a:lnTo>
                    <a:pt x="10219" y="15028"/>
                  </a:lnTo>
                  <a:lnTo>
                    <a:pt x="9255" y="14980"/>
                  </a:lnTo>
                  <a:lnTo>
                    <a:pt x="9255" y="7573"/>
                  </a:lnTo>
                  <a:lnTo>
                    <a:pt x="10219" y="7573"/>
                  </a:lnTo>
                  <a:lnTo>
                    <a:pt x="10226" y="4515"/>
                  </a:lnTo>
                  <a:lnTo>
                    <a:pt x="9255" y="4515"/>
                  </a:lnTo>
                  <a:close/>
                  <a:moveTo>
                    <a:pt x="18922" y="1413"/>
                  </a:moveTo>
                  <a:lnTo>
                    <a:pt x="19475" y="1413"/>
                  </a:lnTo>
                  <a:lnTo>
                    <a:pt x="19475" y="17605"/>
                  </a:lnTo>
                  <a:lnTo>
                    <a:pt x="19927" y="17605"/>
                  </a:lnTo>
                  <a:lnTo>
                    <a:pt x="19927" y="1413"/>
                  </a:lnTo>
                  <a:lnTo>
                    <a:pt x="20487" y="1413"/>
                  </a:lnTo>
                  <a:lnTo>
                    <a:pt x="20487" y="17605"/>
                  </a:lnTo>
                  <a:lnTo>
                    <a:pt x="21600" y="17605"/>
                  </a:lnTo>
                  <a:lnTo>
                    <a:pt x="21600" y="20044"/>
                  </a:lnTo>
                  <a:lnTo>
                    <a:pt x="17876" y="20044"/>
                  </a:lnTo>
                  <a:lnTo>
                    <a:pt x="17876" y="17605"/>
                  </a:lnTo>
                  <a:lnTo>
                    <a:pt x="18922" y="17605"/>
                  </a:lnTo>
                  <a:close/>
                  <a:moveTo>
                    <a:pt x="13859" y="1413"/>
                  </a:moveTo>
                  <a:lnTo>
                    <a:pt x="14439" y="1413"/>
                  </a:lnTo>
                  <a:lnTo>
                    <a:pt x="14439" y="2271"/>
                  </a:lnTo>
                  <a:lnTo>
                    <a:pt x="16382" y="2271"/>
                  </a:lnTo>
                  <a:lnTo>
                    <a:pt x="16382" y="1413"/>
                  </a:lnTo>
                  <a:lnTo>
                    <a:pt x="16962" y="1413"/>
                  </a:lnTo>
                  <a:lnTo>
                    <a:pt x="16962" y="2271"/>
                  </a:lnTo>
                  <a:lnTo>
                    <a:pt x="17280" y="2271"/>
                  </a:lnTo>
                  <a:lnTo>
                    <a:pt x="17280" y="4468"/>
                  </a:lnTo>
                  <a:lnTo>
                    <a:pt x="16962" y="4468"/>
                  </a:lnTo>
                  <a:lnTo>
                    <a:pt x="16962" y="5377"/>
                  </a:lnTo>
                  <a:lnTo>
                    <a:pt x="16382" y="5377"/>
                  </a:lnTo>
                  <a:lnTo>
                    <a:pt x="16382" y="4468"/>
                  </a:lnTo>
                  <a:lnTo>
                    <a:pt x="14439" y="4468"/>
                  </a:lnTo>
                  <a:lnTo>
                    <a:pt x="14439" y="5377"/>
                  </a:lnTo>
                  <a:lnTo>
                    <a:pt x="13859" y="5377"/>
                  </a:lnTo>
                  <a:lnTo>
                    <a:pt x="13859" y="4468"/>
                  </a:lnTo>
                  <a:lnTo>
                    <a:pt x="13569" y="4468"/>
                  </a:lnTo>
                  <a:lnTo>
                    <a:pt x="13569" y="2271"/>
                  </a:lnTo>
                  <a:lnTo>
                    <a:pt x="13859" y="2271"/>
                  </a:lnTo>
                  <a:close/>
                  <a:moveTo>
                    <a:pt x="11609" y="1413"/>
                  </a:moveTo>
                  <a:lnTo>
                    <a:pt x="12196" y="1413"/>
                  </a:lnTo>
                  <a:lnTo>
                    <a:pt x="11676" y="17800"/>
                  </a:lnTo>
                  <a:lnTo>
                    <a:pt x="12412" y="17800"/>
                  </a:lnTo>
                  <a:lnTo>
                    <a:pt x="12149" y="9678"/>
                  </a:lnTo>
                  <a:lnTo>
                    <a:pt x="12722" y="9630"/>
                  </a:lnTo>
                  <a:lnTo>
                    <a:pt x="12952" y="17800"/>
                  </a:lnTo>
                  <a:cubicBezTo>
                    <a:pt x="12965" y="18324"/>
                    <a:pt x="12978" y="19519"/>
                    <a:pt x="12844" y="19948"/>
                  </a:cubicBezTo>
                  <a:cubicBezTo>
                    <a:pt x="12736" y="20234"/>
                    <a:pt x="12560" y="20139"/>
                    <a:pt x="12391" y="20139"/>
                  </a:cubicBezTo>
                  <a:lnTo>
                    <a:pt x="11022" y="20139"/>
                  </a:lnTo>
                  <a:lnTo>
                    <a:pt x="11022" y="17800"/>
                  </a:lnTo>
                  <a:close/>
                  <a:moveTo>
                    <a:pt x="6871" y="1410"/>
                  </a:moveTo>
                  <a:lnTo>
                    <a:pt x="7512" y="1410"/>
                  </a:lnTo>
                  <a:lnTo>
                    <a:pt x="7512" y="2271"/>
                  </a:lnTo>
                  <a:lnTo>
                    <a:pt x="7714" y="2224"/>
                  </a:lnTo>
                  <a:lnTo>
                    <a:pt x="8639" y="2224"/>
                  </a:lnTo>
                  <a:lnTo>
                    <a:pt x="8639" y="4372"/>
                  </a:lnTo>
                  <a:lnTo>
                    <a:pt x="7505" y="4372"/>
                  </a:lnTo>
                  <a:lnTo>
                    <a:pt x="7505" y="5234"/>
                  </a:lnTo>
                  <a:lnTo>
                    <a:pt x="8477" y="5234"/>
                  </a:lnTo>
                  <a:lnTo>
                    <a:pt x="8477" y="7996"/>
                  </a:lnTo>
                  <a:lnTo>
                    <a:pt x="8475" y="7996"/>
                  </a:lnTo>
                  <a:lnTo>
                    <a:pt x="8477" y="8006"/>
                  </a:lnTo>
                  <a:lnTo>
                    <a:pt x="8477" y="7996"/>
                  </a:lnTo>
                  <a:lnTo>
                    <a:pt x="8644" y="7996"/>
                  </a:lnTo>
                  <a:lnTo>
                    <a:pt x="8644" y="10192"/>
                  </a:lnTo>
                  <a:lnTo>
                    <a:pt x="8550" y="10192"/>
                  </a:lnTo>
                  <a:lnTo>
                    <a:pt x="8476" y="10240"/>
                  </a:lnTo>
                  <a:lnTo>
                    <a:pt x="8476" y="12583"/>
                  </a:lnTo>
                  <a:lnTo>
                    <a:pt x="7511" y="12583"/>
                  </a:lnTo>
                  <a:lnTo>
                    <a:pt x="7511" y="18794"/>
                  </a:lnTo>
                  <a:cubicBezTo>
                    <a:pt x="7511" y="19655"/>
                    <a:pt x="7471" y="20180"/>
                    <a:pt x="7342" y="20180"/>
                  </a:cubicBezTo>
                  <a:lnTo>
                    <a:pt x="6816" y="20180"/>
                  </a:lnTo>
                  <a:lnTo>
                    <a:pt x="6702" y="17793"/>
                  </a:lnTo>
                  <a:lnTo>
                    <a:pt x="6870" y="17793"/>
                  </a:lnTo>
                  <a:lnTo>
                    <a:pt x="6870" y="12586"/>
                  </a:lnTo>
                  <a:lnTo>
                    <a:pt x="5899" y="12586"/>
                  </a:lnTo>
                  <a:lnTo>
                    <a:pt x="5899" y="10914"/>
                  </a:lnTo>
                  <a:lnTo>
                    <a:pt x="6870" y="10914"/>
                  </a:lnTo>
                  <a:lnTo>
                    <a:pt x="6870" y="10104"/>
                  </a:lnTo>
                  <a:lnTo>
                    <a:pt x="5899" y="10104"/>
                  </a:lnTo>
                  <a:lnTo>
                    <a:pt x="5899" y="8002"/>
                  </a:lnTo>
                  <a:lnTo>
                    <a:pt x="6870" y="8002"/>
                  </a:lnTo>
                  <a:lnTo>
                    <a:pt x="6877" y="7093"/>
                  </a:lnTo>
                  <a:lnTo>
                    <a:pt x="5899" y="7093"/>
                  </a:lnTo>
                  <a:lnTo>
                    <a:pt x="5899" y="5183"/>
                  </a:lnTo>
                  <a:lnTo>
                    <a:pt x="6870" y="5183"/>
                  </a:lnTo>
                  <a:lnTo>
                    <a:pt x="6877" y="4372"/>
                  </a:lnTo>
                  <a:lnTo>
                    <a:pt x="5697" y="4372"/>
                  </a:lnTo>
                  <a:lnTo>
                    <a:pt x="5697" y="17510"/>
                  </a:lnTo>
                  <a:cubicBezTo>
                    <a:pt x="5697" y="19996"/>
                    <a:pt x="5460" y="20139"/>
                    <a:pt x="5184" y="20139"/>
                  </a:cubicBezTo>
                  <a:lnTo>
                    <a:pt x="4928" y="20139"/>
                  </a:lnTo>
                  <a:cubicBezTo>
                    <a:pt x="4928" y="20187"/>
                    <a:pt x="4928" y="17510"/>
                    <a:pt x="4928" y="17510"/>
                  </a:cubicBezTo>
                  <a:lnTo>
                    <a:pt x="5103" y="17510"/>
                  </a:lnTo>
                  <a:lnTo>
                    <a:pt x="5103" y="2224"/>
                  </a:lnTo>
                  <a:lnTo>
                    <a:pt x="6871" y="2224"/>
                  </a:lnTo>
                  <a:close/>
                  <a:moveTo>
                    <a:pt x="3257" y="0"/>
                  </a:moveTo>
                  <a:lnTo>
                    <a:pt x="3660" y="0"/>
                  </a:lnTo>
                  <a:cubicBezTo>
                    <a:pt x="3903" y="112"/>
                    <a:pt x="4053" y="1137"/>
                    <a:pt x="4068" y="2857"/>
                  </a:cubicBezTo>
                  <a:lnTo>
                    <a:pt x="4074" y="18746"/>
                  </a:lnTo>
                  <a:cubicBezTo>
                    <a:pt x="4043" y="20537"/>
                    <a:pt x="3898" y="21454"/>
                    <a:pt x="3665" y="21600"/>
                  </a:cubicBezTo>
                  <a:lnTo>
                    <a:pt x="3257" y="21600"/>
                  </a:lnTo>
                  <a:lnTo>
                    <a:pt x="2140" y="9848"/>
                  </a:lnTo>
                  <a:lnTo>
                    <a:pt x="1898" y="7284"/>
                  </a:lnTo>
                  <a:cubicBezTo>
                    <a:pt x="1763" y="5820"/>
                    <a:pt x="1872" y="4100"/>
                    <a:pt x="1996" y="3477"/>
                  </a:cubicBezTo>
                  <a:cubicBezTo>
                    <a:pt x="2022" y="3368"/>
                    <a:pt x="2052" y="3184"/>
                    <a:pt x="2084" y="3113"/>
                  </a:cubicBezTo>
                  <a:lnTo>
                    <a:pt x="2140" y="2966"/>
                  </a:lnTo>
                  <a:close/>
                  <a:moveTo>
                    <a:pt x="408" y="0"/>
                  </a:moveTo>
                  <a:lnTo>
                    <a:pt x="2445" y="0"/>
                  </a:lnTo>
                  <a:lnTo>
                    <a:pt x="2140" y="661"/>
                  </a:lnTo>
                  <a:lnTo>
                    <a:pt x="1365" y="2414"/>
                  </a:lnTo>
                  <a:cubicBezTo>
                    <a:pt x="1085" y="3075"/>
                    <a:pt x="920" y="5602"/>
                    <a:pt x="1091" y="7614"/>
                  </a:cubicBezTo>
                  <a:lnTo>
                    <a:pt x="2140" y="20391"/>
                  </a:lnTo>
                  <a:lnTo>
                    <a:pt x="2239" y="21600"/>
                  </a:lnTo>
                  <a:lnTo>
                    <a:pt x="2140" y="21600"/>
                  </a:lnTo>
                  <a:lnTo>
                    <a:pt x="2140" y="21597"/>
                  </a:lnTo>
                  <a:lnTo>
                    <a:pt x="408" y="21597"/>
                  </a:lnTo>
                  <a:cubicBezTo>
                    <a:pt x="181" y="21450"/>
                    <a:pt x="26" y="20646"/>
                    <a:pt x="0" y="18705"/>
                  </a:cubicBezTo>
                  <a:lnTo>
                    <a:pt x="0" y="2891"/>
                  </a:lnTo>
                  <a:cubicBezTo>
                    <a:pt x="21" y="1171"/>
                    <a:pt x="150" y="184"/>
                    <a:pt x="40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b="1">
                  <a:solidFill>
                    <a:srgbClr val="FFFFFF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grpSp>
          <p:nvGrpSpPr>
            <p:cNvPr id="47" name="组合 123"/>
            <p:cNvGrpSpPr/>
            <p:nvPr/>
          </p:nvGrpSpPr>
          <p:grpSpPr>
            <a:xfrm>
              <a:off x="973157" y="142373"/>
              <a:ext cx="8906567" cy="444088"/>
              <a:chOff x="475234" y="-7214"/>
              <a:chExt cx="8906567" cy="444088"/>
            </a:xfrm>
          </p:grpSpPr>
          <p:sp>
            <p:nvSpPr>
              <p:cNvPr id="1048697" name="同侧圆角矩形 125"/>
              <p:cNvSpPr/>
              <p:nvPr/>
            </p:nvSpPr>
            <p:spPr>
              <a:xfrm>
                <a:off x="475234" y="-7214"/>
                <a:ext cx="2225151" cy="429255"/>
              </a:xfrm>
              <a:prstGeom prst="round2SameRect">
                <a:avLst/>
              </a:prstGeom>
              <a:solidFill>
                <a:srgbClr val="044196"/>
              </a:solidFill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基本信息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048698" name="同侧圆角矩形 126"/>
              <p:cNvSpPr/>
              <p:nvPr/>
            </p:nvSpPr>
            <p:spPr>
              <a:xfrm>
                <a:off x="2766863" y="115341"/>
                <a:ext cx="1617947" cy="321533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创新性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048699" name="同侧圆角矩形 127"/>
              <p:cNvSpPr/>
              <p:nvPr/>
            </p:nvSpPr>
            <p:spPr>
              <a:xfrm>
                <a:off x="4451287" y="136335"/>
                <a:ext cx="1640775" cy="293225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有效性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048700" name="同侧圆角矩形 128"/>
              <p:cNvSpPr/>
              <p:nvPr/>
            </p:nvSpPr>
            <p:spPr>
              <a:xfrm>
                <a:off x="6158540" y="126961"/>
                <a:ext cx="1625926" cy="302599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安全性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048701" name="同侧圆角矩形 129"/>
              <p:cNvSpPr/>
              <p:nvPr/>
            </p:nvSpPr>
            <p:spPr>
              <a:xfrm>
                <a:off x="7850944" y="126961"/>
                <a:ext cx="1530857" cy="295080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公平性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cxnSp>
          <p:nvCxnSpPr>
            <p:cNvPr id="3145729" name="直接箭头连接符 124"/>
            <p:cNvCxnSpPr/>
            <p:nvPr/>
          </p:nvCxnSpPr>
          <p:spPr>
            <a:xfrm flipV="1">
              <a:off x="955123" y="574947"/>
              <a:ext cx="9032157" cy="11514"/>
            </a:xfrm>
            <a:prstGeom prst="straightConnector1">
              <a:avLst/>
            </a:prstGeom>
            <a:ln w="28575">
              <a:solidFill>
                <a:srgbClr val="9DC3E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组合 4"/>
          <p:cNvGrpSpPr/>
          <p:nvPr/>
        </p:nvGrpSpPr>
        <p:grpSpPr>
          <a:xfrm>
            <a:off x="8559626" y="1502145"/>
            <a:ext cx="3278630" cy="1772012"/>
            <a:chOff x="8554051" y="1446340"/>
            <a:chExt cx="3057920" cy="1565208"/>
          </a:xfrm>
        </p:grpSpPr>
        <p:sp>
          <p:nvSpPr>
            <p:cNvPr id="1048702" name="文本框 13"/>
            <p:cNvSpPr txBox="1"/>
            <p:nvPr/>
          </p:nvSpPr>
          <p:spPr>
            <a:xfrm>
              <a:off x="8554051" y="2794062"/>
              <a:ext cx="1956110" cy="217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散状绿色亮点</a:t>
              </a:r>
              <a:r>
                <a:rPr kumimoji="0" lang="zh-CN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提示</a:t>
              </a:r>
              <a:r>
                <a:rPr kumimoji="0" lang="en-US" altLang="zh-CN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ICSS</a:t>
              </a:r>
              <a:r>
                <a:rPr kumimoji="0" lang="zh-CN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炎症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8703" name="文本框 88"/>
            <p:cNvSpPr txBox="1"/>
            <p:nvPr/>
          </p:nvSpPr>
          <p:spPr>
            <a:xfrm>
              <a:off x="10139923" y="2801713"/>
              <a:ext cx="1225056" cy="204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结膜充血提示炎症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49" name="组合 3"/>
            <p:cNvGrpSpPr/>
            <p:nvPr/>
          </p:nvGrpSpPr>
          <p:grpSpPr>
            <a:xfrm>
              <a:off x="8603161" y="1446340"/>
              <a:ext cx="3008810" cy="1389215"/>
              <a:chOff x="8603161" y="1446340"/>
              <a:chExt cx="3008810" cy="1389215"/>
            </a:xfrm>
          </p:grpSpPr>
          <p:grpSp>
            <p:nvGrpSpPr>
              <p:cNvPr id="50" name="组合 1"/>
              <p:cNvGrpSpPr/>
              <p:nvPr/>
            </p:nvGrpSpPr>
            <p:grpSpPr>
              <a:xfrm>
                <a:off x="8603161" y="1750555"/>
                <a:ext cx="3008810" cy="1085000"/>
                <a:chOff x="8552854" y="1516894"/>
                <a:chExt cx="3008810" cy="1085000"/>
              </a:xfrm>
            </p:grpSpPr>
            <p:pic>
              <p:nvPicPr>
                <p:cNvPr id="2097153" name="图片 7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674180" y="1685670"/>
                  <a:ext cx="1238145" cy="916224"/>
                </a:xfrm>
                <a:prstGeom prst="rect">
                  <a:avLst/>
                </a:prstGeom>
              </p:spPr>
            </p:pic>
            <p:pic>
              <p:nvPicPr>
                <p:cNvPr id="2097154" name="图片 7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44873" y="1693161"/>
                  <a:ext cx="1223723" cy="901241"/>
                </a:xfrm>
                <a:prstGeom prst="rect">
                  <a:avLst/>
                </a:prstGeom>
              </p:spPr>
            </p:pic>
            <p:sp>
              <p:nvSpPr>
                <p:cNvPr id="1048704" name="矩形 75"/>
                <p:cNvSpPr/>
                <p:nvPr/>
              </p:nvSpPr>
              <p:spPr>
                <a:xfrm>
                  <a:off x="8552854" y="1516894"/>
                  <a:ext cx="1458654" cy="237820"/>
                </a:xfrm>
                <a:prstGeom prst="rect">
                  <a:avLst/>
                </a:prstGeom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ea"/>
                      <a:sym typeface="+mn-lt"/>
                    </a:rPr>
                    <a:t>角膜荧光染色</a:t>
                  </a:r>
                  <a:endPara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048705" name="矩形 76"/>
                <p:cNvSpPr/>
                <p:nvPr/>
              </p:nvSpPr>
              <p:spPr>
                <a:xfrm>
                  <a:off x="9942455" y="1533749"/>
                  <a:ext cx="1619209" cy="237820"/>
                </a:xfrm>
                <a:prstGeom prst="rect">
                  <a:avLst/>
                </a:prstGeom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ea"/>
                      <a:sym typeface="+mn-lt"/>
                    </a:rPr>
                    <a:t>结膜充血（眼红）</a:t>
                  </a:r>
                  <a:endPara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048706" name="右箭头 9"/>
                <p:cNvSpPr/>
                <p:nvPr/>
              </p:nvSpPr>
              <p:spPr>
                <a:xfrm rot="16200000">
                  <a:off x="9055789" y="2376648"/>
                  <a:ext cx="335141" cy="64493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48707" name="右箭头 87"/>
                <p:cNvSpPr/>
                <p:nvPr/>
              </p:nvSpPr>
              <p:spPr>
                <a:xfrm rot="16200000">
                  <a:off x="10579354" y="2383357"/>
                  <a:ext cx="335141" cy="51074"/>
                </a:xfrm>
                <a:prstGeom prst="rightArrow">
                  <a:avLst>
                    <a:gd name="adj1" fmla="val 50000"/>
                    <a:gd name="adj2" fmla="val 73902"/>
                  </a:avLst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</p:grpSp>
          <p:sp>
            <p:nvSpPr>
              <p:cNvPr id="1048708" name="Number1"/>
              <p:cNvSpPr/>
              <p:nvPr/>
            </p:nvSpPr>
            <p:spPr>
              <a:xfrm>
                <a:off x="9599855" y="1446340"/>
                <a:ext cx="934861" cy="331251"/>
              </a:xfrm>
              <a:prstGeom prst="rect">
                <a:avLst/>
              </a:prstGeom>
              <a:noFill/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b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典型体征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48709" name="textbox 92"/>
          <p:cNvSpPr/>
          <p:nvPr/>
        </p:nvSpPr>
        <p:spPr>
          <a:xfrm>
            <a:off x="11855223" y="6542405"/>
            <a:ext cx="428625" cy="3155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0" marR="0" lvl="0" indent="0" algn="l" defTabSz="914400" rtl="0" eaLnBrk="0" fontAlgn="auto" latinLnBrk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sz="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marR="0" lvl="0" indent="0" algn="l" defTabSz="914400" rtl="0" eaLnBrk="0" fontAlgn="auto" latinLnBrk="0" hangingPunct="1">
              <a:lnSpc>
                <a:spcPct val="7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500" b="1" i="0" u="none" strike="noStrike" kern="0" cap="none" spc="-20" normalizeH="0" baseline="0" noProof="0" dirty="0">
                <a:ln>
                  <a:noFill/>
                </a:ln>
                <a:solidFill>
                  <a:srgbClr val="2F5597">
                    <a:alpha val="100000"/>
                  </a:srgbClr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endParaRPr kumimoji="0" lang="en-US" sz="1500" b="1" i="0" u="none" strike="noStrike" kern="0" cap="none" spc="-20" normalizeH="0" baseline="0" noProof="0" dirty="0">
              <a:ln>
                <a:noFill/>
              </a:ln>
              <a:solidFill>
                <a:srgbClr val="2F5597">
                  <a:alpha val="100000"/>
                </a:srgbClr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51" name="组合 7"/>
          <p:cNvGrpSpPr/>
          <p:nvPr/>
        </p:nvGrpSpPr>
        <p:grpSpPr>
          <a:xfrm>
            <a:off x="456456" y="3437133"/>
            <a:ext cx="11340274" cy="3162538"/>
            <a:chOff x="456456" y="3295085"/>
            <a:chExt cx="11340274" cy="3162538"/>
          </a:xfrm>
        </p:grpSpPr>
        <p:sp>
          <p:nvSpPr>
            <p:cNvPr id="1048710" name="标题 302"/>
            <p:cNvSpPr txBox="1"/>
            <p:nvPr/>
          </p:nvSpPr>
          <p:spPr>
            <a:xfrm>
              <a:off x="487261" y="3877608"/>
              <a:ext cx="5297236" cy="352800"/>
            </a:xfr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zh-CN" altLang="en-US" sz="2800" b="1" kern="1200" spc="0" baseline="0" dirty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R="0" lvl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j-cs"/>
                  <a:sym typeface="微软雅黑" panose="020B0503020204020204" charset="-122"/>
                </a:rPr>
                <a:t>最新国内外干眼指南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j-cs"/>
                  <a:sym typeface="微软雅黑" panose="020B0503020204020204" charset="-122"/>
                </a:rPr>
                <a:t>/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j-cs"/>
                  <a:sym typeface="微软雅黑" panose="020B0503020204020204" charset="-122"/>
                </a:rPr>
                <a:t>共识已明确，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j-cs"/>
                  <a:sym typeface="微软雅黑" panose="020B0503020204020204" charset="-122"/>
                </a:rPr>
                <a:t>炎症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j-cs"/>
                  <a:sym typeface="微软雅黑" panose="020B0503020204020204" charset="-122"/>
                </a:rPr>
                <a:t>是干眼的核心致病机制，其中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j-cs"/>
                  <a:sym typeface="微软雅黑" panose="020B0503020204020204" charset="-122"/>
                </a:rPr>
                <a:t>LFA-1/ICAM-1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j-cs"/>
                  <a:sym typeface="微软雅黑" panose="020B0503020204020204" charset="-122"/>
                </a:rPr>
                <a:t>介导的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j-cs"/>
                  <a:sym typeface="微软雅黑" panose="020B0503020204020204" charset="-122"/>
                </a:rPr>
                <a:t>T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j-cs"/>
                  <a:sym typeface="微软雅黑" panose="020B0503020204020204" charset="-122"/>
                </a:rPr>
                <a:t>细胞活化和迁移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j-cs"/>
                  <a:sym typeface="微软雅黑" panose="020B0503020204020204" charset="-122"/>
                </a:rPr>
                <a:t>是两个关键环节。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微软雅黑" panose="020B0503020204020204" charset="-122"/>
              </a:endParaRPr>
            </a:p>
          </p:txBody>
        </p:sp>
        <p:sp>
          <p:nvSpPr>
            <p:cNvPr id="1048711" name="标题 302"/>
            <p:cNvSpPr txBox="1"/>
            <p:nvPr/>
          </p:nvSpPr>
          <p:spPr>
            <a:xfrm>
              <a:off x="5976399" y="3502580"/>
              <a:ext cx="5820331" cy="529287"/>
            </a:xfr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zh-CN" altLang="en-US" sz="2800" b="1" kern="1200" spc="0" baseline="0" dirty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R="0" lvl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</a:pPr>
              <a:r>
                <a:rPr kumimoji="0" lang="zh-CN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j-cs"/>
                  <a:sym typeface="微软雅黑" panose="020B0503020204020204" charset="-122"/>
                </a:rPr>
                <a:t>现有</a:t>
              </a:r>
              <a:r>
                <a:rPr kumimoji="0" lang="zh-CN" altLang="en-US" sz="12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j-cs"/>
                  <a:sym typeface="微软雅黑" panose="020B0503020204020204" charset="-122"/>
                </a:rPr>
                <a:t>抗炎药物</a:t>
              </a:r>
              <a:r>
                <a:rPr kumimoji="0" lang="zh-CN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j-cs"/>
                  <a:sym typeface="微软雅黑" panose="020B0503020204020204" charset="-122"/>
                </a:rPr>
                <a:t>无法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j-cs"/>
                  <a:sym typeface="微软雅黑" panose="020B0503020204020204" charset="-122"/>
                </a:rPr>
                <a:t>满足同时满足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j-cs"/>
                  <a:sym typeface="微软雅黑" panose="020B0503020204020204" charset="-122"/>
                </a:rPr>
                <a:t>快速起效、精准抗炎、安全耐受、降低治疗负担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j-cs"/>
                  <a:sym typeface="微软雅黑" panose="020B0503020204020204" charset="-122"/>
                </a:rPr>
                <a:t>的治疗</a:t>
              </a:r>
              <a:r>
                <a:rPr kumimoji="0" lang="zh-CN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j-cs"/>
                  <a:sym typeface="微软雅黑" panose="020B0503020204020204" charset="-122"/>
                </a:rPr>
                <a:t>需求：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微软雅黑" panose="020B0503020204020204" charset="-122"/>
              </a:endParaRPr>
            </a:p>
          </p:txBody>
        </p:sp>
        <p:grpSp>
          <p:nvGrpSpPr>
            <p:cNvPr id="52" name="组合 133"/>
            <p:cNvGrpSpPr/>
            <p:nvPr/>
          </p:nvGrpSpPr>
          <p:grpSpPr>
            <a:xfrm>
              <a:off x="5733179" y="4012473"/>
              <a:ext cx="5762841" cy="686864"/>
              <a:chOff x="5572512" y="5528874"/>
              <a:chExt cx="5762841" cy="686864"/>
            </a:xfrm>
          </p:grpSpPr>
          <p:sp>
            <p:nvSpPr>
              <p:cNvPr id="1048712" name="圆角矩形 134"/>
              <p:cNvSpPr/>
              <p:nvPr/>
            </p:nvSpPr>
            <p:spPr>
              <a:xfrm>
                <a:off x="5945026" y="5528874"/>
                <a:ext cx="5376174" cy="663491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048713" name="矩形 135"/>
              <p:cNvSpPr/>
              <p:nvPr/>
            </p:nvSpPr>
            <p:spPr>
              <a:xfrm>
                <a:off x="5945025" y="5530935"/>
                <a:ext cx="5390328" cy="684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糖皮质激素：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仅用于控制急性炎症</a:t>
                </a:r>
                <a:r>
                  <a:rPr kumimoji="0" lang="zh-CN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，禁止长期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使用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可广谱抗炎控制急性炎症，指南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/</a:t>
                </a: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共识</a:t>
                </a:r>
                <a:r>
                  <a:rPr kumimoji="0" lang="zh-CN" alt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均要求</a:t>
                </a:r>
                <a:r>
                  <a:rPr kumimoji="0" lang="zh-CN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严格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控制使用时长</a:t>
                </a: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，临床多在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2</a:t>
                </a: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周内短期使用，长期使用可引起眼压升高、白内障及继发感染等。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048714" name="warning-exclamation-sign-in-a-circle_59132"/>
              <p:cNvSpPr/>
              <p:nvPr/>
            </p:nvSpPr>
            <p:spPr>
              <a:xfrm>
                <a:off x="5572512" y="5667862"/>
                <a:ext cx="362524" cy="365602"/>
              </a:xfrm>
              <a:custGeom>
                <a:avLst/>
                <a:gdLst>
                  <a:gd name="T0" fmla="*/ 634 w 1268"/>
                  <a:gd name="T1" fmla="*/ 0 h 1268"/>
                  <a:gd name="T2" fmla="*/ 0 w 1268"/>
                  <a:gd name="T3" fmla="*/ 634 h 1268"/>
                  <a:gd name="T4" fmla="*/ 634 w 1268"/>
                  <a:gd name="T5" fmla="*/ 1268 h 1268"/>
                  <a:gd name="T6" fmla="*/ 1268 w 1268"/>
                  <a:gd name="T7" fmla="*/ 634 h 1268"/>
                  <a:gd name="T8" fmla="*/ 634 w 1268"/>
                  <a:gd name="T9" fmla="*/ 0 h 1268"/>
                  <a:gd name="T10" fmla="*/ 742 w 1268"/>
                  <a:gd name="T11" fmla="*/ 1067 h 1268"/>
                  <a:gd name="T12" fmla="*/ 723 w 1268"/>
                  <a:gd name="T13" fmla="*/ 1086 h 1268"/>
                  <a:gd name="T14" fmla="*/ 545 w 1268"/>
                  <a:gd name="T15" fmla="*/ 1086 h 1268"/>
                  <a:gd name="T16" fmla="*/ 526 w 1268"/>
                  <a:gd name="T17" fmla="*/ 1067 h 1268"/>
                  <a:gd name="T18" fmla="*/ 526 w 1268"/>
                  <a:gd name="T19" fmla="*/ 903 h 1268"/>
                  <a:gd name="T20" fmla="*/ 545 w 1268"/>
                  <a:gd name="T21" fmla="*/ 884 h 1268"/>
                  <a:gd name="T22" fmla="*/ 723 w 1268"/>
                  <a:gd name="T23" fmla="*/ 884 h 1268"/>
                  <a:gd name="T24" fmla="*/ 742 w 1268"/>
                  <a:gd name="T25" fmla="*/ 903 h 1268"/>
                  <a:gd name="T26" fmla="*/ 742 w 1268"/>
                  <a:gd name="T27" fmla="*/ 1067 h 1268"/>
                  <a:gd name="T28" fmla="*/ 742 w 1268"/>
                  <a:gd name="T29" fmla="*/ 770 h 1268"/>
                  <a:gd name="T30" fmla="*/ 723 w 1268"/>
                  <a:gd name="T31" fmla="*/ 789 h 1268"/>
                  <a:gd name="T32" fmla="*/ 545 w 1268"/>
                  <a:gd name="T33" fmla="*/ 789 h 1268"/>
                  <a:gd name="T34" fmla="*/ 526 w 1268"/>
                  <a:gd name="T35" fmla="*/ 770 h 1268"/>
                  <a:gd name="T36" fmla="*/ 510 w 1268"/>
                  <a:gd name="T37" fmla="*/ 201 h 1268"/>
                  <a:gd name="T38" fmla="*/ 516 w 1268"/>
                  <a:gd name="T39" fmla="*/ 187 h 1268"/>
                  <a:gd name="T40" fmla="*/ 529 w 1268"/>
                  <a:gd name="T41" fmla="*/ 182 h 1268"/>
                  <a:gd name="T42" fmla="*/ 739 w 1268"/>
                  <a:gd name="T43" fmla="*/ 182 h 1268"/>
                  <a:gd name="T44" fmla="*/ 752 w 1268"/>
                  <a:gd name="T45" fmla="*/ 187 h 1268"/>
                  <a:gd name="T46" fmla="*/ 758 w 1268"/>
                  <a:gd name="T47" fmla="*/ 201 h 1268"/>
                  <a:gd name="T48" fmla="*/ 742 w 1268"/>
                  <a:gd name="T49" fmla="*/ 770 h 1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68" h="1268">
                    <a:moveTo>
                      <a:pt x="634" y="0"/>
                    </a:moveTo>
                    <a:cubicBezTo>
                      <a:pt x="284" y="0"/>
                      <a:pt x="0" y="284"/>
                      <a:pt x="0" y="634"/>
                    </a:cubicBezTo>
                    <a:cubicBezTo>
                      <a:pt x="0" y="984"/>
                      <a:pt x="284" y="1268"/>
                      <a:pt x="634" y="1268"/>
                    </a:cubicBezTo>
                    <a:cubicBezTo>
                      <a:pt x="984" y="1268"/>
                      <a:pt x="1268" y="984"/>
                      <a:pt x="1268" y="634"/>
                    </a:cubicBezTo>
                    <a:cubicBezTo>
                      <a:pt x="1268" y="284"/>
                      <a:pt x="984" y="0"/>
                      <a:pt x="634" y="0"/>
                    </a:cubicBezTo>
                    <a:close/>
                    <a:moveTo>
                      <a:pt x="742" y="1067"/>
                    </a:moveTo>
                    <a:cubicBezTo>
                      <a:pt x="742" y="1078"/>
                      <a:pt x="733" y="1086"/>
                      <a:pt x="723" y="1086"/>
                    </a:cubicBezTo>
                    <a:lnTo>
                      <a:pt x="545" y="1086"/>
                    </a:lnTo>
                    <a:cubicBezTo>
                      <a:pt x="535" y="1086"/>
                      <a:pt x="526" y="1078"/>
                      <a:pt x="526" y="1067"/>
                    </a:cubicBezTo>
                    <a:lnTo>
                      <a:pt x="526" y="903"/>
                    </a:lnTo>
                    <a:cubicBezTo>
                      <a:pt x="526" y="893"/>
                      <a:pt x="535" y="884"/>
                      <a:pt x="545" y="884"/>
                    </a:cubicBezTo>
                    <a:lnTo>
                      <a:pt x="723" y="884"/>
                    </a:lnTo>
                    <a:cubicBezTo>
                      <a:pt x="733" y="884"/>
                      <a:pt x="742" y="893"/>
                      <a:pt x="742" y="903"/>
                    </a:cubicBezTo>
                    <a:lnTo>
                      <a:pt x="742" y="1067"/>
                    </a:lnTo>
                    <a:close/>
                    <a:moveTo>
                      <a:pt x="742" y="770"/>
                    </a:moveTo>
                    <a:cubicBezTo>
                      <a:pt x="742" y="781"/>
                      <a:pt x="733" y="789"/>
                      <a:pt x="723" y="789"/>
                    </a:cubicBezTo>
                    <a:lnTo>
                      <a:pt x="545" y="789"/>
                    </a:lnTo>
                    <a:cubicBezTo>
                      <a:pt x="535" y="789"/>
                      <a:pt x="526" y="781"/>
                      <a:pt x="526" y="770"/>
                    </a:cubicBezTo>
                    <a:lnTo>
                      <a:pt x="510" y="201"/>
                    </a:lnTo>
                    <a:cubicBezTo>
                      <a:pt x="510" y="196"/>
                      <a:pt x="512" y="191"/>
                      <a:pt x="516" y="187"/>
                    </a:cubicBezTo>
                    <a:cubicBezTo>
                      <a:pt x="519" y="184"/>
                      <a:pt x="524" y="182"/>
                      <a:pt x="529" y="182"/>
                    </a:cubicBezTo>
                    <a:lnTo>
                      <a:pt x="739" y="182"/>
                    </a:lnTo>
                    <a:cubicBezTo>
                      <a:pt x="744" y="182"/>
                      <a:pt x="749" y="184"/>
                      <a:pt x="752" y="187"/>
                    </a:cubicBezTo>
                    <a:cubicBezTo>
                      <a:pt x="756" y="191"/>
                      <a:pt x="758" y="196"/>
                      <a:pt x="758" y="201"/>
                    </a:cubicBezTo>
                    <a:lnTo>
                      <a:pt x="742" y="77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53" name="组合 137"/>
            <p:cNvGrpSpPr/>
            <p:nvPr/>
          </p:nvGrpSpPr>
          <p:grpSpPr>
            <a:xfrm>
              <a:off x="5719822" y="4796672"/>
              <a:ext cx="5734893" cy="667756"/>
              <a:chOff x="5667613" y="5500132"/>
              <a:chExt cx="5734893" cy="667756"/>
            </a:xfrm>
          </p:grpSpPr>
          <p:grpSp>
            <p:nvGrpSpPr>
              <p:cNvPr id="54" name="Group 9"/>
              <p:cNvGrpSpPr/>
              <p:nvPr/>
            </p:nvGrpSpPr>
            <p:grpSpPr>
              <a:xfrm>
                <a:off x="5667613" y="5500132"/>
                <a:ext cx="5734893" cy="667642"/>
                <a:chOff x="5612568" y="5512040"/>
                <a:chExt cx="5734893" cy="667642"/>
              </a:xfrm>
            </p:grpSpPr>
            <p:sp>
              <p:nvSpPr>
                <p:cNvPr id="1048715" name="圆角矩形 140"/>
                <p:cNvSpPr/>
                <p:nvPr/>
              </p:nvSpPr>
              <p:spPr>
                <a:xfrm>
                  <a:off x="5994698" y="5512040"/>
                  <a:ext cx="5352763" cy="667642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48716" name="warning-exclamation-sign-in-a-circle_59132"/>
                <p:cNvSpPr/>
                <p:nvPr/>
              </p:nvSpPr>
              <p:spPr>
                <a:xfrm>
                  <a:off x="5612568" y="5678398"/>
                  <a:ext cx="365602" cy="365533"/>
                </a:xfrm>
                <a:custGeom>
                  <a:avLst/>
                  <a:gdLst>
                    <a:gd name="T0" fmla="*/ 5695 w 10975"/>
                    <a:gd name="T1" fmla="*/ 0 h 10975"/>
                    <a:gd name="T2" fmla="*/ 817 w 10975"/>
                    <a:gd name="T3" fmla="*/ 3259 h 10975"/>
                    <a:gd name="T4" fmla="*/ 1962 w 10975"/>
                    <a:gd name="T5" fmla="*/ 9013 h 10975"/>
                    <a:gd name="T6" fmla="*/ 7716 w 10975"/>
                    <a:gd name="T7" fmla="*/ 10158 h 10975"/>
                    <a:gd name="T8" fmla="*/ 10975 w 10975"/>
                    <a:gd name="T9" fmla="*/ 5280 h 10975"/>
                    <a:gd name="T10" fmla="*/ 9429 w 10975"/>
                    <a:gd name="T11" fmla="*/ 1546 h 10975"/>
                    <a:gd name="T12" fmla="*/ 5695 w 10975"/>
                    <a:gd name="T13" fmla="*/ 0 h 10975"/>
                    <a:gd name="T14" fmla="*/ 6028 w 10975"/>
                    <a:gd name="T15" fmla="*/ 7872 h 10975"/>
                    <a:gd name="T16" fmla="*/ 5637 w 10975"/>
                    <a:gd name="T17" fmla="*/ 8025 h 10975"/>
                    <a:gd name="T18" fmla="*/ 5247 w 10975"/>
                    <a:gd name="T19" fmla="*/ 7865 h 10975"/>
                    <a:gd name="T20" fmla="*/ 5087 w 10975"/>
                    <a:gd name="T21" fmla="*/ 7481 h 10975"/>
                    <a:gd name="T22" fmla="*/ 5247 w 10975"/>
                    <a:gd name="T23" fmla="*/ 7097 h 10975"/>
                    <a:gd name="T24" fmla="*/ 5637 w 10975"/>
                    <a:gd name="T25" fmla="*/ 6944 h 10975"/>
                    <a:gd name="T26" fmla="*/ 6034 w 10975"/>
                    <a:gd name="T27" fmla="*/ 7097 h 10975"/>
                    <a:gd name="T28" fmla="*/ 6194 w 10975"/>
                    <a:gd name="T29" fmla="*/ 7481 h 10975"/>
                    <a:gd name="T30" fmla="*/ 6028 w 10975"/>
                    <a:gd name="T31" fmla="*/ 7878 h 10975"/>
                    <a:gd name="T32" fmla="*/ 6028 w 10975"/>
                    <a:gd name="T33" fmla="*/ 7872 h 10975"/>
                    <a:gd name="T34" fmla="*/ 7116 w 10975"/>
                    <a:gd name="T35" fmla="*/ 4928 h 10975"/>
                    <a:gd name="T36" fmla="*/ 6476 w 10975"/>
                    <a:gd name="T37" fmla="*/ 5516 h 10975"/>
                    <a:gd name="T38" fmla="*/ 6162 w 10975"/>
                    <a:gd name="T39" fmla="*/ 5907 h 10975"/>
                    <a:gd name="T40" fmla="*/ 6041 w 10975"/>
                    <a:gd name="T41" fmla="*/ 6406 h 10975"/>
                    <a:gd name="T42" fmla="*/ 6041 w 10975"/>
                    <a:gd name="T43" fmla="*/ 6534 h 10975"/>
                    <a:gd name="T44" fmla="*/ 5241 w 10975"/>
                    <a:gd name="T45" fmla="*/ 6534 h 10975"/>
                    <a:gd name="T46" fmla="*/ 5241 w 10975"/>
                    <a:gd name="T47" fmla="*/ 6406 h 10975"/>
                    <a:gd name="T48" fmla="*/ 5394 w 10975"/>
                    <a:gd name="T49" fmla="*/ 5689 h 10975"/>
                    <a:gd name="T50" fmla="*/ 6239 w 10975"/>
                    <a:gd name="T51" fmla="*/ 4742 h 10975"/>
                    <a:gd name="T52" fmla="*/ 6367 w 10975"/>
                    <a:gd name="T53" fmla="*/ 4601 h 10975"/>
                    <a:gd name="T54" fmla="*/ 6578 w 10975"/>
                    <a:gd name="T55" fmla="*/ 4051 h 10975"/>
                    <a:gd name="T56" fmla="*/ 6335 w 10975"/>
                    <a:gd name="T57" fmla="*/ 3462 h 10975"/>
                    <a:gd name="T58" fmla="*/ 5695 w 10975"/>
                    <a:gd name="T59" fmla="*/ 3238 h 10975"/>
                    <a:gd name="T60" fmla="*/ 4959 w 10975"/>
                    <a:gd name="T61" fmla="*/ 3564 h 10975"/>
                    <a:gd name="T62" fmla="*/ 4754 w 10975"/>
                    <a:gd name="T63" fmla="*/ 4332 h 10975"/>
                    <a:gd name="T64" fmla="*/ 3986 w 10975"/>
                    <a:gd name="T65" fmla="*/ 4332 h 10975"/>
                    <a:gd name="T66" fmla="*/ 4460 w 10975"/>
                    <a:gd name="T67" fmla="*/ 3052 h 10975"/>
                    <a:gd name="T68" fmla="*/ 5772 w 10975"/>
                    <a:gd name="T69" fmla="*/ 2572 h 10975"/>
                    <a:gd name="T70" fmla="*/ 6975 w 10975"/>
                    <a:gd name="T71" fmla="*/ 2937 h 10975"/>
                    <a:gd name="T72" fmla="*/ 7429 w 10975"/>
                    <a:gd name="T73" fmla="*/ 4019 h 10975"/>
                    <a:gd name="T74" fmla="*/ 7116 w 10975"/>
                    <a:gd name="T75" fmla="*/ 4934 h 10975"/>
                    <a:gd name="T76" fmla="*/ 7116 w 10975"/>
                    <a:gd name="T77" fmla="*/ 4928 h 109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0975" h="10975">
                      <a:moveTo>
                        <a:pt x="5695" y="0"/>
                      </a:moveTo>
                      <a:cubicBezTo>
                        <a:pt x="3559" y="0"/>
                        <a:pt x="1634" y="1286"/>
                        <a:pt x="817" y="3259"/>
                      </a:cubicBezTo>
                      <a:cubicBezTo>
                        <a:pt x="0" y="5232"/>
                        <a:pt x="452" y="7503"/>
                        <a:pt x="1962" y="9013"/>
                      </a:cubicBezTo>
                      <a:cubicBezTo>
                        <a:pt x="3472" y="10523"/>
                        <a:pt x="5743" y="10975"/>
                        <a:pt x="7716" y="10158"/>
                      </a:cubicBezTo>
                      <a:cubicBezTo>
                        <a:pt x="9689" y="9340"/>
                        <a:pt x="10975" y="7415"/>
                        <a:pt x="10975" y="5280"/>
                      </a:cubicBezTo>
                      <a:cubicBezTo>
                        <a:pt x="10975" y="3879"/>
                        <a:pt x="10419" y="2536"/>
                        <a:pt x="9429" y="1546"/>
                      </a:cubicBezTo>
                      <a:cubicBezTo>
                        <a:pt x="8438" y="556"/>
                        <a:pt x="7095" y="0"/>
                        <a:pt x="5695" y="0"/>
                      </a:cubicBezTo>
                      <a:close/>
                      <a:moveTo>
                        <a:pt x="6028" y="7872"/>
                      </a:moveTo>
                      <a:cubicBezTo>
                        <a:pt x="5922" y="7971"/>
                        <a:pt x="5782" y="8026"/>
                        <a:pt x="5637" y="8025"/>
                      </a:cubicBezTo>
                      <a:cubicBezTo>
                        <a:pt x="5491" y="8028"/>
                        <a:pt x="5349" y="7970"/>
                        <a:pt x="5247" y="7865"/>
                      </a:cubicBezTo>
                      <a:cubicBezTo>
                        <a:pt x="5143" y="7765"/>
                        <a:pt x="5085" y="7626"/>
                        <a:pt x="5087" y="7481"/>
                      </a:cubicBezTo>
                      <a:cubicBezTo>
                        <a:pt x="5081" y="7336"/>
                        <a:pt x="5140" y="7195"/>
                        <a:pt x="5247" y="7097"/>
                      </a:cubicBezTo>
                      <a:cubicBezTo>
                        <a:pt x="5351" y="6995"/>
                        <a:pt x="5492" y="6939"/>
                        <a:pt x="5637" y="6944"/>
                      </a:cubicBezTo>
                      <a:cubicBezTo>
                        <a:pt x="5785" y="6938"/>
                        <a:pt x="5929" y="6994"/>
                        <a:pt x="6034" y="7097"/>
                      </a:cubicBezTo>
                      <a:cubicBezTo>
                        <a:pt x="6142" y="7195"/>
                        <a:pt x="6200" y="7336"/>
                        <a:pt x="6194" y="7481"/>
                      </a:cubicBezTo>
                      <a:cubicBezTo>
                        <a:pt x="6196" y="7631"/>
                        <a:pt x="6136" y="7775"/>
                        <a:pt x="6028" y="7878"/>
                      </a:cubicBezTo>
                      <a:lnTo>
                        <a:pt x="6028" y="7872"/>
                      </a:lnTo>
                      <a:close/>
                      <a:moveTo>
                        <a:pt x="7116" y="4928"/>
                      </a:moveTo>
                      <a:cubicBezTo>
                        <a:pt x="6914" y="5136"/>
                        <a:pt x="6700" y="5332"/>
                        <a:pt x="6476" y="5516"/>
                      </a:cubicBezTo>
                      <a:cubicBezTo>
                        <a:pt x="6344" y="5622"/>
                        <a:pt x="6237" y="5755"/>
                        <a:pt x="6162" y="5907"/>
                      </a:cubicBezTo>
                      <a:cubicBezTo>
                        <a:pt x="6079" y="6060"/>
                        <a:pt x="6037" y="6232"/>
                        <a:pt x="6041" y="6406"/>
                      </a:cubicBezTo>
                      <a:lnTo>
                        <a:pt x="6041" y="6534"/>
                      </a:lnTo>
                      <a:lnTo>
                        <a:pt x="5241" y="6534"/>
                      </a:lnTo>
                      <a:lnTo>
                        <a:pt x="5241" y="6406"/>
                      </a:lnTo>
                      <a:cubicBezTo>
                        <a:pt x="5232" y="6158"/>
                        <a:pt x="5284" y="5912"/>
                        <a:pt x="5394" y="5689"/>
                      </a:cubicBezTo>
                      <a:cubicBezTo>
                        <a:pt x="5622" y="5329"/>
                        <a:pt x="5907" y="5009"/>
                        <a:pt x="6239" y="4742"/>
                      </a:cubicBezTo>
                      <a:lnTo>
                        <a:pt x="6367" y="4601"/>
                      </a:lnTo>
                      <a:cubicBezTo>
                        <a:pt x="6498" y="4447"/>
                        <a:pt x="6572" y="4253"/>
                        <a:pt x="6578" y="4051"/>
                      </a:cubicBezTo>
                      <a:cubicBezTo>
                        <a:pt x="6574" y="3831"/>
                        <a:pt x="6488" y="3620"/>
                        <a:pt x="6335" y="3462"/>
                      </a:cubicBezTo>
                      <a:cubicBezTo>
                        <a:pt x="6161" y="3304"/>
                        <a:pt x="5930" y="3223"/>
                        <a:pt x="5695" y="3238"/>
                      </a:cubicBezTo>
                      <a:cubicBezTo>
                        <a:pt x="5410" y="3214"/>
                        <a:pt x="5133" y="3337"/>
                        <a:pt x="4959" y="3564"/>
                      </a:cubicBezTo>
                      <a:cubicBezTo>
                        <a:pt x="4811" y="3792"/>
                        <a:pt x="4739" y="4061"/>
                        <a:pt x="4754" y="4332"/>
                      </a:cubicBezTo>
                      <a:lnTo>
                        <a:pt x="3986" y="4332"/>
                      </a:lnTo>
                      <a:cubicBezTo>
                        <a:pt x="3965" y="3859"/>
                        <a:pt x="4136" y="3398"/>
                        <a:pt x="4460" y="3052"/>
                      </a:cubicBezTo>
                      <a:cubicBezTo>
                        <a:pt x="4812" y="2718"/>
                        <a:pt x="5287" y="2545"/>
                        <a:pt x="5772" y="2572"/>
                      </a:cubicBezTo>
                      <a:cubicBezTo>
                        <a:pt x="6205" y="2535"/>
                        <a:pt x="6635" y="2666"/>
                        <a:pt x="6975" y="2937"/>
                      </a:cubicBezTo>
                      <a:cubicBezTo>
                        <a:pt x="7283" y="3210"/>
                        <a:pt x="7451" y="3608"/>
                        <a:pt x="7429" y="4019"/>
                      </a:cubicBezTo>
                      <a:cubicBezTo>
                        <a:pt x="7432" y="4351"/>
                        <a:pt x="7321" y="4673"/>
                        <a:pt x="7116" y="4934"/>
                      </a:cubicBezTo>
                      <a:lnTo>
                        <a:pt x="7116" y="49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</p:grpSp>
          <p:sp>
            <p:nvSpPr>
              <p:cNvPr id="1048717" name="矩形 139"/>
              <p:cNvSpPr/>
              <p:nvPr/>
            </p:nvSpPr>
            <p:spPr>
              <a:xfrm>
                <a:off x="6044811" y="5521557"/>
                <a:ext cx="521667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非甾体类抗炎药：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抗炎效果有限，长期使用存在角膜毒性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往往</a:t>
                </a:r>
                <a:r>
                  <a:rPr kumimoji="0" lang="zh-CN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仅用于围手术期或短期辅助抗炎，</a:t>
                </a: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且存在一定眼部刺激症状，长期使用会引起角膜毒性，</a:t>
                </a:r>
                <a:r>
                  <a:rPr kumimoji="0" lang="zh-CN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不宜作为干眼慢性期的维持</a:t>
                </a:r>
                <a:r>
                  <a:rPr kumimoji="0" lang="zh-CN" altLang="zh-CN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用药</a:t>
                </a:r>
                <a:r>
                  <a:rPr kumimoji="0" lang="zh-CN" alt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。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55" name="组合 142"/>
            <p:cNvGrpSpPr/>
            <p:nvPr/>
          </p:nvGrpSpPr>
          <p:grpSpPr>
            <a:xfrm>
              <a:off x="6080077" y="5611476"/>
              <a:ext cx="5564183" cy="846147"/>
              <a:chOff x="5979631" y="5454634"/>
              <a:chExt cx="5564183" cy="846147"/>
            </a:xfrm>
          </p:grpSpPr>
          <p:sp>
            <p:nvSpPr>
              <p:cNvPr id="1048718" name="圆角矩形 143"/>
              <p:cNvSpPr/>
              <p:nvPr/>
            </p:nvSpPr>
            <p:spPr>
              <a:xfrm>
                <a:off x="6023047" y="5454634"/>
                <a:ext cx="5352763" cy="80804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048719" name="矩形 144"/>
              <p:cNvSpPr/>
              <p:nvPr/>
            </p:nvSpPr>
            <p:spPr>
              <a:xfrm>
                <a:off x="5979631" y="5469784"/>
                <a:ext cx="556418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免疫抑制剂：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目录内药物起效较慢，单药疗效有限</a:t>
                </a:r>
                <a:endPara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指南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/</a:t>
                </a: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共识推荐免疫抑制剂作为干</a:t>
                </a:r>
                <a:r>
                  <a:rPr kumimoji="0" lang="zh-CN" alt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眼慢性炎症</a:t>
                </a: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治疗优选药物，应尽早使用。然而目录内药物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只能抑制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T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细胞的活化，因此起效慢</a:t>
                </a: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；单药治疗效果不佳，需联合人工泪液</a:t>
                </a:r>
                <a:r>
                  <a:rPr kumimoji="0" lang="zh-CN" alt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治疗。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1048720" name="success_149691"/>
            <p:cNvSpPr/>
            <p:nvPr/>
          </p:nvSpPr>
          <p:spPr>
            <a:xfrm>
              <a:off x="5715789" y="5817504"/>
              <a:ext cx="368873" cy="357561"/>
            </a:xfrm>
            <a:custGeom>
              <a:avLst/>
              <a:gdLst>
                <a:gd name="T0" fmla="*/ 347 w 693"/>
                <a:gd name="T1" fmla="*/ 0 h 693"/>
                <a:gd name="T2" fmla="*/ 0 w 693"/>
                <a:gd name="T3" fmla="*/ 347 h 693"/>
                <a:gd name="T4" fmla="*/ 347 w 693"/>
                <a:gd name="T5" fmla="*/ 693 h 693"/>
                <a:gd name="T6" fmla="*/ 693 w 693"/>
                <a:gd name="T7" fmla="*/ 347 h 693"/>
                <a:gd name="T8" fmla="*/ 347 w 693"/>
                <a:gd name="T9" fmla="*/ 0 h 693"/>
                <a:gd name="T10" fmla="*/ 540 w 693"/>
                <a:gd name="T11" fmla="*/ 231 h 693"/>
                <a:gd name="T12" fmla="*/ 327 w 693"/>
                <a:gd name="T13" fmla="*/ 471 h 693"/>
                <a:gd name="T14" fmla="*/ 307 w 693"/>
                <a:gd name="T15" fmla="*/ 480 h 693"/>
                <a:gd name="T16" fmla="*/ 290 w 693"/>
                <a:gd name="T17" fmla="*/ 474 h 693"/>
                <a:gd name="T18" fmla="*/ 157 w 693"/>
                <a:gd name="T19" fmla="*/ 367 h 693"/>
                <a:gd name="T20" fmla="*/ 153 w 693"/>
                <a:gd name="T21" fmla="*/ 330 h 693"/>
                <a:gd name="T22" fmla="*/ 190 w 693"/>
                <a:gd name="T23" fmla="*/ 326 h 693"/>
                <a:gd name="T24" fmla="*/ 304 w 693"/>
                <a:gd name="T25" fmla="*/ 417 h 693"/>
                <a:gd name="T26" fmla="*/ 500 w 693"/>
                <a:gd name="T27" fmla="*/ 196 h 693"/>
                <a:gd name="T28" fmla="*/ 538 w 693"/>
                <a:gd name="T29" fmla="*/ 193 h 693"/>
                <a:gd name="T30" fmla="*/ 540 w 693"/>
                <a:gd name="T31" fmla="*/ 231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93" h="693">
                  <a:moveTo>
                    <a:pt x="347" y="0"/>
                  </a:moveTo>
                  <a:cubicBezTo>
                    <a:pt x="156" y="0"/>
                    <a:pt x="0" y="156"/>
                    <a:pt x="0" y="347"/>
                  </a:cubicBezTo>
                  <a:cubicBezTo>
                    <a:pt x="0" y="538"/>
                    <a:pt x="156" y="693"/>
                    <a:pt x="347" y="693"/>
                  </a:cubicBezTo>
                  <a:cubicBezTo>
                    <a:pt x="538" y="693"/>
                    <a:pt x="693" y="538"/>
                    <a:pt x="693" y="347"/>
                  </a:cubicBezTo>
                  <a:cubicBezTo>
                    <a:pt x="693" y="156"/>
                    <a:pt x="538" y="0"/>
                    <a:pt x="347" y="0"/>
                  </a:cubicBezTo>
                  <a:close/>
                  <a:moveTo>
                    <a:pt x="540" y="231"/>
                  </a:moveTo>
                  <a:lnTo>
                    <a:pt x="327" y="471"/>
                  </a:lnTo>
                  <a:cubicBezTo>
                    <a:pt x="321" y="477"/>
                    <a:pt x="314" y="480"/>
                    <a:pt x="307" y="480"/>
                  </a:cubicBezTo>
                  <a:cubicBezTo>
                    <a:pt x="301" y="480"/>
                    <a:pt x="295" y="478"/>
                    <a:pt x="290" y="474"/>
                  </a:cubicBezTo>
                  <a:lnTo>
                    <a:pt x="157" y="367"/>
                  </a:lnTo>
                  <a:cubicBezTo>
                    <a:pt x="145" y="358"/>
                    <a:pt x="143" y="342"/>
                    <a:pt x="153" y="330"/>
                  </a:cubicBezTo>
                  <a:cubicBezTo>
                    <a:pt x="162" y="319"/>
                    <a:pt x="178" y="317"/>
                    <a:pt x="190" y="326"/>
                  </a:cubicBezTo>
                  <a:lnTo>
                    <a:pt x="304" y="417"/>
                  </a:lnTo>
                  <a:lnTo>
                    <a:pt x="500" y="196"/>
                  </a:lnTo>
                  <a:cubicBezTo>
                    <a:pt x="510" y="185"/>
                    <a:pt x="527" y="184"/>
                    <a:pt x="538" y="193"/>
                  </a:cubicBezTo>
                  <a:cubicBezTo>
                    <a:pt x="549" y="203"/>
                    <a:pt x="550" y="220"/>
                    <a:pt x="540" y="2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8721" name="矩形 146"/>
            <p:cNvSpPr/>
            <p:nvPr/>
          </p:nvSpPr>
          <p:spPr>
            <a:xfrm>
              <a:off x="456457" y="3474424"/>
              <a:ext cx="11214208" cy="2971989"/>
            </a:xfrm>
            <a:prstGeom prst="rect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  <p:sp>
          <p:nvSpPr>
            <p:cNvPr id="1048722" name="任意多边形: 形状 57"/>
            <p:cNvSpPr/>
            <p:nvPr/>
          </p:nvSpPr>
          <p:spPr>
            <a:xfrm>
              <a:off x="456456" y="3295085"/>
              <a:ext cx="3468853" cy="408590"/>
            </a:xfrm>
            <a:custGeom>
              <a:avLst/>
              <a:gdLst>
                <a:gd name="connsiteX0" fmla="*/ 11550 w 1245087"/>
                <a:gd name="connsiteY0" fmla="*/ 330360 h 333275"/>
                <a:gd name="connsiteX1" fmla="*/ 39466 w 1245087"/>
                <a:gd name="connsiteY1" fmla="*/ 289279 h 333275"/>
                <a:gd name="connsiteX2" fmla="*/ 1237499 w 1245087"/>
                <a:gd name="connsiteY2" fmla="*/ 289279 h 333275"/>
                <a:gd name="connsiteX3" fmla="*/ 1106090 w 1245087"/>
                <a:gd name="connsiteY3" fmla="*/ 150314 h 333275"/>
                <a:gd name="connsiteX4" fmla="*/ 1241888 w 1245087"/>
                <a:gd name="connsiteY4" fmla="*/ -2915 h 333275"/>
                <a:gd name="connsiteX5" fmla="*/ 114436 w 1245087"/>
                <a:gd name="connsiteY5" fmla="*/ -2915 h 333275"/>
                <a:gd name="connsiteX6" fmla="*/ 28008 w 1245087"/>
                <a:gd name="connsiteY6" fmla="*/ 6959 h 333275"/>
                <a:gd name="connsiteX7" fmla="*/ -1003 w 1245087"/>
                <a:gd name="connsiteY7" fmla="*/ 41943 h 333275"/>
                <a:gd name="connsiteX8" fmla="*/ -3199 w 1245087"/>
                <a:gd name="connsiteY8" fmla="*/ 300248 h 333275"/>
                <a:gd name="connsiteX9" fmla="*/ 11550 w 1245087"/>
                <a:gd name="connsiteY9" fmla="*/ 330360 h 33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5087" h="333275">
                  <a:moveTo>
                    <a:pt x="11550" y="330360"/>
                  </a:moveTo>
                  <a:cubicBezTo>
                    <a:pt x="11550" y="330360"/>
                    <a:pt x="2285" y="291472"/>
                    <a:pt x="39466" y="289279"/>
                  </a:cubicBezTo>
                  <a:lnTo>
                    <a:pt x="1237499" y="289279"/>
                  </a:lnTo>
                  <a:lnTo>
                    <a:pt x="1106090" y="150314"/>
                  </a:lnTo>
                  <a:lnTo>
                    <a:pt x="1241888" y="-2915"/>
                  </a:lnTo>
                  <a:lnTo>
                    <a:pt x="114436" y="-2915"/>
                  </a:lnTo>
                  <a:cubicBezTo>
                    <a:pt x="85422" y="-2427"/>
                    <a:pt x="56411" y="864"/>
                    <a:pt x="28008" y="6959"/>
                  </a:cubicBezTo>
                  <a:cubicBezTo>
                    <a:pt x="-2101" y="15736"/>
                    <a:pt x="92" y="32069"/>
                    <a:pt x="-1003" y="41943"/>
                  </a:cubicBezTo>
                  <a:cubicBezTo>
                    <a:pt x="-2101" y="51818"/>
                    <a:pt x="-3199" y="300248"/>
                    <a:pt x="-3199" y="300248"/>
                  </a:cubicBezTo>
                  <a:cubicBezTo>
                    <a:pt x="-3199" y="300248"/>
                    <a:pt x="-518" y="323777"/>
                    <a:pt x="11550" y="330360"/>
                  </a:cubicBezTo>
                  <a:close/>
                </a:path>
              </a:pathLst>
            </a:custGeom>
            <a:gradFill>
              <a:gsLst>
                <a:gs pos="0">
                  <a:srgbClr val="96CBE4"/>
                </a:gs>
                <a:gs pos="86000">
                  <a:srgbClr val="0E65A4"/>
                </a:gs>
              </a:gsLst>
              <a:lin ang="0" scaled="1"/>
            </a:gradFill>
            <a:ln w="121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疾病机制及临床未满足的需求</a:t>
              </a:r>
              <a:r>
                <a:rPr kumimoji="0" lang="en-US" altLang="zh-CN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微软雅黑" panose="020B0503020204020204" charset="-122"/>
                </a:rPr>
                <a:t>1,6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  <p:grpSp>
          <p:nvGrpSpPr>
            <p:cNvPr id="56" name="组合 114"/>
            <p:cNvGrpSpPr/>
            <p:nvPr/>
          </p:nvGrpSpPr>
          <p:grpSpPr>
            <a:xfrm>
              <a:off x="591561" y="4338955"/>
              <a:ext cx="5263628" cy="1863385"/>
              <a:chOff x="773786" y="4356055"/>
              <a:chExt cx="5263628" cy="1863385"/>
            </a:xfrm>
          </p:grpSpPr>
          <p:grpSp>
            <p:nvGrpSpPr>
              <p:cNvPr id="57" name="组合 115"/>
              <p:cNvGrpSpPr/>
              <p:nvPr/>
            </p:nvGrpSpPr>
            <p:grpSpPr>
              <a:xfrm>
                <a:off x="773786" y="4356055"/>
                <a:ext cx="5263628" cy="1863385"/>
                <a:chOff x="1241783" y="4317399"/>
                <a:chExt cx="5263628" cy="1863385"/>
              </a:xfrm>
            </p:grpSpPr>
            <p:sp>
              <p:nvSpPr>
                <p:cNvPr id="1048723" name="矩形 119"/>
                <p:cNvSpPr/>
                <p:nvPr/>
              </p:nvSpPr>
              <p:spPr>
                <a:xfrm>
                  <a:off x="4069476" y="4560832"/>
                  <a:ext cx="2170445" cy="1619952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50000"/>
                    </a:schemeClr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8724" name="矩形 120"/>
                <p:cNvSpPr/>
                <p:nvPr/>
              </p:nvSpPr>
              <p:spPr>
                <a:xfrm>
                  <a:off x="1260923" y="4560832"/>
                  <a:ext cx="2622875" cy="1619952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50000"/>
                    </a:schemeClr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8725" name="右箭头 130"/>
                <p:cNvSpPr/>
                <p:nvPr/>
              </p:nvSpPr>
              <p:spPr>
                <a:xfrm>
                  <a:off x="2632796" y="5437944"/>
                  <a:ext cx="159774" cy="61493"/>
                </a:xfrm>
                <a:prstGeom prst="rightArrow">
                  <a:avLst/>
                </a:prstGeom>
                <a:solidFill>
                  <a:srgbClr val="044196"/>
                </a:solidFill>
                <a:ln>
                  <a:solidFill>
                    <a:srgbClr val="0441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2097155" name="图片 13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791848" y="4922591"/>
                  <a:ext cx="1155170" cy="1099425"/>
                </a:xfrm>
                <a:prstGeom prst="rect">
                  <a:avLst/>
                </a:prstGeom>
              </p:spPr>
            </p:pic>
            <p:pic>
              <p:nvPicPr>
                <p:cNvPr id="2097156" name="图片 147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6598"/>
                <a:stretch>
                  <a:fillRect/>
                </a:stretch>
              </p:blipFill>
              <p:spPr>
                <a:xfrm>
                  <a:off x="4304952" y="4725166"/>
                  <a:ext cx="1746219" cy="1415002"/>
                </a:xfrm>
                <a:prstGeom prst="rect">
                  <a:avLst/>
                </a:prstGeom>
              </p:spPr>
            </p:pic>
            <p:sp>
              <p:nvSpPr>
                <p:cNvPr id="1048726" name="文本框 148"/>
                <p:cNvSpPr txBox="1"/>
                <p:nvPr/>
              </p:nvSpPr>
              <p:spPr>
                <a:xfrm>
                  <a:off x="2914306" y="5931357"/>
                  <a:ext cx="792139" cy="2494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000" b="1" dirty="0">
                      <a:solidFill>
                        <a:srgbClr val="2F5597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活化</a:t>
                  </a:r>
                  <a:r>
                    <a:rPr lang="en-US" altLang="zh-CN" sz="1000" b="1" dirty="0">
                      <a:solidFill>
                        <a:srgbClr val="2F5597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T</a:t>
                  </a:r>
                  <a:r>
                    <a:rPr lang="zh-CN" altLang="en-US" sz="1000" b="1" dirty="0">
                      <a:solidFill>
                        <a:srgbClr val="2F5597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细胞</a:t>
                  </a:r>
                  <a:endParaRPr lang="zh-CN" altLang="en-US" sz="1000" b="1" dirty="0">
                    <a:solidFill>
                      <a:srgbClr val="2F5597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grpSp>
              <p:nvGrpSpPr>
                <p:cNvPr id="58" name="组合 169"/>
                <p:cNvGrpSpPr/>
                <p:nvPr/>
              </p:nvGrpSpPr>
              <p:grpSpPr>
                <a:xfrm>
                  <a:off x="1732791" y="4331007"/>
                  <a:ext cx="1526167" cy="373986"/>
                  <a:chOff x="1526995" y="4443011"/>
                  <a:chExt cx="1526167" cy="373986"/>
                </a:xfrm>
              </p:grpSpPr>
              <p:sp>
                <p:nvSpPr>
                  <p:cNvPr id="1048727" name="圆角矩形 185"/>
                  <p:cNvSpPr/>
                  <p:nvPr/>
                </p:nvSpPr>
                <p:spPr>
                  <a:xfrm>
                    <a:off x="1743643" y="4456997"/>
                    <a:ext cx="1309519" cy="360000"/>
                  </a:xfrm>
                  <a:prstGeom prst="roundRect">
                    <a:avLst/>
                  </a:prstGeom>
                  <a:solidFill>
                    <a:srgbClr val="E5F8FD"/>
                  </a:solidFill>
                  <a:ln>
                    <a:solidFill>
                      <a:srgbClr val="E5F8F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1400" b="1" dirty="0">
                        <a:solidFill>
                          <a:srgbClr val="2F5597"/>
                        </a:solidFill>
                        <a:latin typeface="微软雅黑" panose="020B0503020204020204" charset="-122"/>
                        <a:ea typeface="微软雅黑" panose="020B0503020204020204" charset="-122"/>
                      </a:rPr>
                      <a:t>T</a:t>
                    </a:r>
                    <a:r>
                      <a:rPr lang="zh-CN" altLang="en-US" sz="1400" b="1" dirty="0">
                        <a:solidFill>
                          <a:srgbClr val="2F5597"/>
                        </a:solidFill>
                        <a:latin typeface="微软雅黑" panose="020B0503020204020204" charset="-122"/>
                        <a:ea typeface="微软雅黑" panose="020B0503020204020204" charset="-122"/>
                      </a:rPr>
                      <a:t>细胞活化</a:t>
                    </a:r>
                    <a:endParaRPr lang="zh-CN" altLang="en-US" sz="1400" b="1" dirty="0">
                      <a:solidFill>
                        <a:srgbClr val="2F5597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048728" name="椭圆 186"/>
                  <p:cNvSpPr/>
                  <p:nvPr/>
                </p:nvSpPr>
                <p:spPr>
                  <a:xfrm>
                    <a:off x="1526995" y="4443011"/>
                    <a:ext cx="334864" cy="352347"/>
                  </a:xfrm>
                  <a:prstGeom prst="ellipse">
                    <a:avLst/>
                  </a:prstGeom>
                  <a:solidFill>
                    <a:srgbClr val="2F5597"/>
                  </a:solidFill>
                  <a:ln>
                    <a:solidFill>
                      <a:srgbClr val="2F559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dirty="0"/>
                      <a:t>1</a:t>
                    </a:r>
                    <a:endParaRPr lang="zh-CN" altLang="en-US" dirty="0"/>
                  </a:p>
                </p:txBody>
              </p:sp>
            </p:grpSp>
            <p:sp>
              <p:nvSpPr>
                <p:cNvPr id="1048729" name="圆角矩形 170"/>
                <p:cNvSpPr/>
                <p:nvPr/>
              </p:nvSpPr>
              <p:spPr>
                <a:xfrm>
                  <a:off x="4421827" y="4332552"/>
                  <a:ext cx="1666657" cy="360000"/>
                </a:xfrm>
                <a:prstGeom prst="roundRect">
                  <a:avLst/>
                </a:prstGeom>
                <a:solidFill>
                  <a:srgbClr val="E5F8FD"/>
                </a:solidFill>
                <a:ln>
                  <a:solidFill>
                    <a:srgbClr val="E5F8F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b="1" dirty="0">
                      <a:solidFill>
                        <a:srgbClr val="2F5597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 T</a:t>
                  </a:r>
                  <a:r>
                    <a:rPr lang="zh-CN" altLang="en-US" sz="1400" b="1" dirty="0">
                      <a:solidFill>
                        <a:srgbClr val="2F5597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细胞迁移至眼表</a:t>
                  </a:r>
                  <a:endParaRPr lang="zh-CN" altLang="en-US" sz="1400" b="1" dirty="0">
                    <a:solidFill>
                      <a:srgbClr val="2F5597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730" name="椭圆 171"/>
                <p:cNvSpPr/>
                <p:nvPr/>
              </p:nvSpPr>
              <p:spPr>
                <a:xfrm>
                  <a:off x="4222695" y="4317399"/>
                  <a:ext cx="334864" cy="352347"/>
                </a:xfrm>
                <a:prstGeom prst="ellipse">
                  <a:avLst/>
                </a:prstGeom>
                <a:solidFill>
                  <a:srgbClr val="2F5597"/>
                </a:solidFill>
                <a:ln>
                  <a:solidFill>
                    <a:srgbClr val="2F559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/>
                    <a:t>2</a:t>
                  </a:r>
                  <a:endParaRPr lang="zh-CN" altLang="en-US" dirty="0"/>
                </a:p>
              </p:txBody>
            </p:sp>
            <p:sp>
              <p:nvSpPr>
                <p:cNvPr id="1048731" name="up-right-arrow_50696"/>
                <p:cNvSpPr/>
                <p:nvPr/>
              </p:nvSpPr>
              <p:spPr>
                <a:xfrm rot="537026">
                  <a:off x="5204280" y="4851069"/>
                  <a:ext cx="555885" cy="609685"/>
                </a:xfrm>
                <a:custGeom>
                  <a:avLst/>
                  <a:gdLst>
                    <a:gd name="T0" fmla="*/ 3880 w 4987"/>
                    <a:gd name="T1" fmla="*/ 336 h 5478"/>
                    <a:gd name="T2" fmla="*/ 2772 w 4987"/>
                    <a:gd name="T3" fmla="*/ 0 h 5478"/>
                    <a:gd name="T4" fmla="*/ 2946 w 4987"/>
                    <a:gd name="T5" fmla="*/ 748 h 5478"/>
                    <a:gd name="T6" fmla="*/ 742 w 4987"/>
                    <a:gd name="T7" fmla="*/ 2455 h 5478"/>
                    <a:gd name="T8" fmla="*/ 243 w 4987"/>
                    <a:gd name="T9" fmla="*/ 5478 h 5478"/>
                    <a:gd name="T10" fmla="*/ 969 w 4987"/>
                    <a:gd name="T11" fmla="*/ 5309 h 5478"/>
                    <a:gd name="T12" fmla="*/ 3116 w 4987"/>
                    <a:gd name="T13" fmla="*/ 1477 h 5478"/>
                    <a:gd name="T14" fmla="*/ 3297 w 4987"/>
                    <a:gd name="T15" fmla="*/ 2255 h 5478"/>
                    <a:gd name="T16" fmla="*/ 4142 w 4987"/>
                    <a:gd name="T17" fmla="*/ 1463 h 5478"/>
                    <a:gd name="T18" fmla="*/ 4987 w 4987"/>
                    <a:gd name="T19" fmla="*/ 672 h 5478"/>
                    <a:gd name="T20" fmla="*/ 3880 w 4987"/>
                    <a:gd name="T21" fmla="*/ 336 h 54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987" h="5478">
                      <a:moveTo>
                        <a:pt x="3880" y="336"/>
                      </a:moveTo>
                      <a:lnTo>
                        <a:pt x="2772" y="0"/>
                      </a:lnTo>
                      <a:lnTo>
                        <a:pt x="2946" y="748"/>
                      </a:lnTo>
                      <a:cubicBezTo>
                        <a:pt x="2030" y="1033"/>
                        <a:pt x="1255" y="1631"/>
                        <a:pt x="742" y="2455"/>
                      </a:cubicBezTo>
                      <a:cubicBezTo>
                        <a:pt x="177" y="3363"/>
                        <a:pt x="0" y="4437"/>
                        <a:pt x="243" y="5478"/>
                      </a:cubicBezTo>
                      <a:lnTo>
                        <a:pt x="969" y="5309"/>
                      </a:lnTo>
                      <a:cubicBezTo>
                        <a:pt x="584" y="3657"/>
                        <a:pt x="1536" y="2000"/>
                        <a:pt x="3116" y="1477"/>
                      </a:cubicBezTo>
                      <a:lnTo>
                        <a:pt x="3297" y="2255"/>
                      </a:lnTo>
                      <a:lnTo>
                        <a:pt x="4142" y="1463"/>
                      </a:lnTo>
                      <a:lnTo>
                        <a:pt x="4987" y="672"/>
                      </a:lnTo>
                      <a:lnTo>
                        <a:pt x="3880" y="33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9" name="组合 173"/>
                <p:cNvGrpSpPr/>
                <p:nvPr/>
              </p:nvGrpSpPr>
              <p:grpSpPr>
                <a:xfrm>
                  <a:off x="1241783" y="4666716"/>
                  <a:ext cx="1402870" cy="1493157"/>
                  <a:chOff x="1075861" y="4763296"/>
                  <a:chExt cx="1330016" cy="1432413"/>
                </a:xfrm>
              </p:grpSpPr>
              <p:sp>
                <p:nvSpPr>
                  <p:cNvPr id="1048732" name="文本框 175"/>
                  <p:cNvSpPr txBox="1"/>
                  <p:nvPr/>
                </p:nvSpPr>
                <p:spPr>
                  <a:xfrm>
                    <a:off x="1457585" y="5959505"/>
                    <a:ext cx="908390" cy="2362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1000" b="1" dirty="0">
                        <a:solidFill>
                          <a:srgbClr val="2F5597"/>
                        </a:solidFill>
                        <a:latin typeface="微软雅黑" panose="020B0503020204020204" charset="-122"/>
                        <a:ea typeface="微软雅黑" panose="020B0503020204020204" charset="-122"/>
                      </a:rPr>
                      <a:t>未活化</a:t>
                    </a:r>
                    <a:r>
                      <a:rPr lang="en-US" altLang="zh-CN" sz="1000" b="1" dirty="0">
                        <a:solidFill>
                          <a:srgbClr val="2F5597"/>
                        </a:solidFill>
                        <a:latin typeface="微软雅黑" panose="020B0503020204020204" charset="-122"/>
                        <a:ea typeface="微软雅黑" panose="020B0503020204020204" charset="-122"/>
                      </a:rPr>
                      <a:t>T</a:t>
                    </a:r>
                    <a:r>
                      <a:rPr lang="zh-CN" altLang="en-US" sz="1000" b="1" dirty="0">
                        <a:solidFill>
                          <a:srgbClr val="2F5597"/>
                        </a:solidFill>
                        <a:latin typeface="微软雅黑" panose="020B0503020204020204" charset="-122"/>
                        <a:ea typeface="微软雅黑" panose="020B0503020204020204" charset="-122"/>
                      </a:rPr>
                      <a:t>细胞</a:t>
                    </a:r>
                    <a:endParaRPr lang="zh-CN" altLang="en-US" sz="1000" b="1" dirty="0">
                      <a:solidFill>
                        <a:srgbClr val="2F5597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grpSp>
                <p:nvGrpSpPr>
                  <p:cNvPr id="60" name="组合 176"/>
                  <p:cNvGrpSpPr/>
                  <p:nvPr/>
                </p:nvGrpSpPr>
                <p:grpSpPr>
                  <a:xfrm>
                    <a:off x="1075861" y="4763296"/>
                    <a:ext cx="1330016" cy="1290809"/>
                    <a:chOff x="1082274" y="4857537"/>
                    <a:chExt cx="1330016" cy="1290809"/>
                  </a:xfrm>
                </p:grpSpPr>
                <p:grpSp>
                  <p:nvGrpSpPr>
                    <p:cNvPr id="61" name="组合 177"/>
                    <p:cNvGrpSpPr/>
                    <p:nvPr/>
                  </p:nvGrpSpPr>
                  <p:grpSpPr>
                    <a:xfrm>
                      <a:off x="1203055" y="4908322"/>
                      <a:ext cx="1209235" cy="1240024"/>
                      <a:chOff x="8452264" y="2677892"/>
                      <a:chExt cx="927740" cy="921937"/>
                    </a:xfrm>
                  </p:grpSpPr>
                  <p:pic>
                    <p:nvPicPr>
                      <p:cNvPr id="2097157" name="图片 180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72891" y="2918173"/>
                        <a:ext cx="692419" cy="63989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097158" name="图片 18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/>
                      <a:srcRect l="606" t="26499" r="78294" b="7760"/>
                      <a:stretch>
                        <a:fillRect/>
                      </a:stretch>
                    </p:blipFill>
                    <p:spPr>
                      <a:xfrm>
                        <a:off x="8962932" y="2793747"/>
                        <a:ext cx="190326" cy="23171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097159" name="图片 182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/>
                      <a:srcRect l="606" t="26499" r="78294" b="7760"/>
                      <a:stretch>
                        <a:fillRect/>
                      </a:stretch>
                    </p:blipFill>
                    <p:spPr>
                      <a:xfrm>
                        <a:off x="8716117" y="2677892"/>
                        <a:ext cx="190326" cy="23171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097160" name="图片 18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/>
                      <a:srcRect l="606" t="26499" r="78294" b="7760"/>
                      <a:stretch>
                        <a:fillRect/>
                      </a:stretch>
                    </p:blipFill>
                    <p:spPr>
                      <a:xfrm>
                        <a:off x="9189678" y="2930062"/>
                        <a:ext cx="190326" cy="23171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097161" name="图片 184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/>
                      <a:srcRect l="606" t="26499" r="78294" b="7760"/>
                      <a:stretch>
                        <a:fillRect/>
                      </a:stretch>
                    </p:blipFill>
                    <p:spPr>
                      <a:xfrm>
                        <a:off x="8452264" y="3368118"/>
                        <a:ext cx="190326" cy="231711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1048733" name="文本框 178"/>
                    <p:cNvSpPr txBox="1"/>
                    <p:nvPr/>
                  </p:nvSpPr>
                  <p:spPr>
                    <a:xfrm>
                      <a:off x="1082274" y="4857537"/>
                      <a:ext cx="693555" cy="22173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000" b="1" dirty="0">
                          <a:solidFill>
                            <a:srgbClr val="2F5597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ICAM-1</a:t>
                      </a:r>
                      <a:endParaRPr lang="zh-CN" altLang="en-US" sz="1000" b="1" dirty="0">
                        <a:solidFill>
                          <a:srgbClr val="2F5597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p:txBody>
                </p:sp>
                <p:sp>
                  <p:nvSpPr>
                    <p:cNvPr id="1048734" name="文本框 179"/>
                    <p:cNvSpPr txBox="1"/>
                    <p:nvPr/>
                  </p:nvSpPr>
                  <p:spPr>
                    <a:xfrm>
                      <a:off x="1220508" y="5306257"/>
                      <a:ext cx="561223" cy="22173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000" b="1" dirty="0">
                          <a:solidFill>
                            <a:srgbClr val="2F5597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LFA-1</a:t>
                      </a:r>
                      <a:endParaRPr lang="zh-CN" altLang="en-US" sz="1000" b="1" dirty="0">
                        <a:solidFill>
                          <a:srgbClr val="2F5597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p:txBody>
                </p:sp>
              </p:grpSp>
            </p:grpSp>
            <p:sp>
              <p:nvSpPr>
                <p:cNvPr id="1048735" name="文本框 174"/>
                <p:cNvSpPr txBox="1"/>
                <p:nvPr/>
              </p:nvSpPr>
              <p:spPr>
                <a:xfrm>
                  <a:off x="4520246" y="5570715"/>
                  <a:ext cx="792139" cy="2494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000" b="1" dirty="0">
                      <a:solidFill>
                        <a:srgbClr val="2F5597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活化</a:t>
                  </a:r>
                  <a:r>
                    <a:rPr lang="en-US" altLang="zh-CN" sz="1000" b="1" dirty="0">
                      <a:solidFill>
                        <a:srgbClr val="2F5597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T</a:t>
                  </a:r>
                  <a:r>
                    <a:rPr lang="zh-CN" altLang="en-US" sz="1000" b="1" dirty="0">
                      <a:solidFill>
                        <a:srgbClr val="2F5597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细胞</a:t>
                  </a:r>
                  <a:endParaRPr lang="zh-CN" altLang="en-US" sz="1000" b="1" dirty="0">
                    <a:solidFill>
                      <a:srgbClr val="2F5597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736" name="文本框 174"/>
                <p:cNvSpPr txBox="1"/>
                <p:nvPr/>
              </p:nvSpPr>
              <p:spPr>
                <a:xfrm>
                  <a:off x="5713272" y="4674846"/>
                  <a:ext cx="792139" cy="2494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000" b="1" dirty="0" smtClean="0">
                      <a:solidFill>
                        <a:srgbClr val="2F5597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眼表</a:t>
                  </a:r>
                  <a:endParaRPr lang="zh-CN" altLang="en-US" sz="1000" b="1" dirty="0">
                    <a:solidFill>
                      <a:srgbClr val="2F5597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cxnSp>
            <p:nvCxnSpPr>
              <p:cNvPr id="3145730" name="直接箭头连接符 116"/>
              <p:cNvCxnSpPr/>
              <p:nvPr/>
            </p:nvCxnSpPr>
            <p:spPr>
              <a:xfrm>
                <a:off x="1425827" y="4954853"/>
                <a:ext cx="30989" cy="242722"/>
              </a:xfrm>
              <a:prstGeom prst="straightConnector1">
                <a:avLst/>
              </a:prstGeom>
              <a:ln>
                <a:solidFill>
                  <a:srgbClr val="2F559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31" name="直接箭头连接符 118"/>
              <p:cNvCxnSpPr/>
              <p:nvPr/>
            </p:nvCxnSpPr>
            <p:spPr>
              <a:xfrm flipV="1">
                <a:off x="1131174" y="5799194"/>
                <a:ext cx="225367" cy="53861"/>
              </a:xfrm>
              <a:prstGeom prst="straightConnector1">
                <a:avLst/>
              </a:prstGeom>
              <a:ln>
                <a:solidFill>
                  <a:srgbClr val="2F559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0" name="文本框 109"/>
          <p:cNvSpPr txBox="1"/>
          <p:nvPr/>
        </p:nvSpPr>
        <p:spPr>
          <a:xfrm>
            <a:off x="505867" y="634694"/>
            <a:ext cx="11418808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根据国家医保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局指导原则，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选择同治疗领域、同作用机制、临床应用最广泛的医保目录内药品环孢素滴眼液（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II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作为本品的参照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药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65" name="组合 156"/>
          <p:cNvGrpSpPr/>
          <p:nvPr/>
        </p:nvGrpSpPr>
        <p:grpSpPr>
          <a:xfrm>
            <a:off x="592987" y="84474"/>
            <a:ext cx="11190670" cy="455381"/>
            <a:chOff x="955123" y="142373"/>
            <a:chExt cx="11190670" cy="455381"/>
          </a:xfrm>
        </p:grpSpPr>
        <p:sp>
          <p:nvSpPr>
            <p:cNvPr id="1048741" name="任意多边形: 形状 9"/>
            <p:cNvSpPr/>
            <p:nvPr>
              <p:custDataLst>
                <p:tags r:id="rId1"/>
              </p:custDataLst>
            </p:nvPr>
          </p:nvSpPr>
          <p:spPr>
            <a:xfrm>
              <a:off x="10518782" y="363754"/>
              <a:ext cx="1627011" cy="23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69" y="17800"/>
                  </a:moveTo>
                  <a:lnTo>
                    <a:pt x="15026" y="17800"/>
                  </a:lnTo>
                  <a:lnTo>
                    <a:pt x="15026" y="19996"/>
                  </a:lnTo>
                  <a:lnTo>
                    <a:pt x="13569" y="19996"/>
                  </a:lnTo>
                  <a:close/>
                  <a:moveTo>
                    <a:pt x="8059" y="17081"/>
                  </a:moveTo>
                  <a:lnTo>
                    <a:pt x="8315" y="17081"/>
                  </a:lnTo>
                  <a:lnTo>
                    <a:pt x="8315" y="17088"/>
                  </a:lnTo>
                  <a:lnTo>
                    <a:pt x="8341" y="17803"/>
                  </a:lnTo>
                  <a:lnTo>
                    <a:pt x="8638" y="17803"/>
                  </a:lnTo>
                  <a:lnTo>
                    <a:pt x="8638" y="20190"/>
                  </a:lnTo>
                  <a:lnTo>
                    <a:pt x="8058" y="20190"/>
                  </a:lnTo>
                  <a:cubicBezTo>
                    <a:pt x="7944" y="20142"/>
                    <a:pt x="7788" y="19996"/>
                    <a:pt x="7755" y="19186"/>
                  </a:cubicBezTo>
                  <a:lnTo>
                    <a:pt x="7714" y="18324"/>
                  </a:lnTo>
                  <a:lnTo>
                    <a:pt x="7654" y="17129"/>
                  </a:lnTo>
                  <a:lnTo>
                    <a:pt x="7714" y="17129"/>
                  </a:lnTo>
                  <a:close/>
                  <a:moveTo>
                    <a:pt x="6304" y="17078"/>
                  </a:moveTo>
                  <a:lnTo>
                    <a:pt x="6716" y="17078"/>
                  </a:lnTo>
                  <a:lnTo>
                    <a:pt x="6621" y="19131"/>
                  </a:lnTo>
                  <a:cubicBezTo>
                    <a:pt x="6581" y="19945"/>
                    <a:pt x="6426" y="20136"/>
                    <a:pt x="6304" y="20136"/>
                  </a:cubicBezTo>
                  <a:lnTo>
                    <a:pt x="5751" y="20136"/>
                  </a:lnTo>
                  <a:lnTo>
                    <a:pt x="5751" y="17748"/>
                  </a:lnTo>
                  <a:lnTo>
                    <a:pt x="6035" y="17748"/>
                  </a:lnTo>
                  <a:lnTo>
                    <a:pt x="6062" y="17081"/>
                  </a:lnTo>
                  <a:lnTo>
                    <a:pt x="6304" y="17081"/>
                  </a:lnTo>
                  <a:close/>
                  <a:moveTo>
                    <a:pt x="7938" y="13451"/>
                  </a:moveTo>
                  <a:lnTo>
                    <a:pt x="8477" y="13451"/>
                  </a:lnTo>
                  <a:cubicBezTo>
                    <a:pt x="8477" y="13451"/>
                    <a:pt x="8443" y="14408"/>
                    <a:pt x="8410" y="14789"/>
                  </a:cubicBezTo>
                  <a:cubicBezTo>
                    <a:pt x="8376" y="15317"/>
                    <a:pt x="8315" y="16032"/>
                    <a:pt x="8254" y="16175"/>
                  </a:cubicBezTo>
                  <a:cubicBezTo>
                    <a:pt x="8207" y="16271"/>
                    <a:pt x="8146" y="16366"/>
                    <a:pt x="8059" y="16366"/>
                  </a:cubicBezTo>
                  <a:lnTo>
                    <a:pt x="7714" y="16366"/>
                  </a:lnTo>
                  <a:lnTo>
                    <a:pt x="7715" y="16362"/>
                  </a:lnTo>
                  <a:lnTo>
                    <a:pt x="7654" y="16362"/>
                  </a:lnTo>
                  <a:lnTo>
                    <a:pt x="7648" y="14118"/>
                  </a:lnTo>
                  <a:lnTo>
                    <a:pt x="7938" y="14118"/>
                  </a:lnTo>
                  <a:close/>
                  <a:moveTo>
                    <a:pt x="5900" y="13451"/>
                  </a:moveTo>
                  <a:lnTo>
                    <a:pt x="6304" y="13451"/>
                  </a:lnTo>
                  <a:lnTo>
                    <a:pt x="6304" y="13454"/>
                  </a:lnTo>
                  <a:lnTo>
                    <a:pt x="6440" y="13454"/>
                  </a:lnTo>
                  <a:lnTo>
                    <a:pt x="6440" y="14122"/>
                  </a:lnTo>
                  <a:lnTo>
                    <a:pt x="6723" y="14122"/>
                  </a:lnTo>
                  <a:lnTo>
                    <a:pt x="6716" y="16366"/>
                  </a:lnTo>
                  <a:lnTo>
                    <a:pt x="6304" y="16366"/>
                  </a:lnTo>
                  <a:cubicBezTo>
                    <a:pt x="6224" y="16318"/>
                    <a:pt x="6169" y="16271"/>
                    <a:pt x="6115" y="16128"/>
                  </a:cubicBezTo>
                  <a:cubicBezTo>
                    <a:pt x="6055" y="16032"/>
                    <a:pt x="6001" y="15314"/>
                    <a:pt x="5960" y="14789"/>
                  </a:cubicBezTo>
                  <a:cubicBezTo>
                    <a:pt x="5933" y="14408"/>
                    <a:pt x="5900" y="13451"/>
                    <a:pt x="5900" y="13451"/>
                  </a:cubicBezTo>
                  <a:close/>
                  <a:moveTo>
                    <a:pt x="15222" y="11207"/>
                  </a:moveTo>
                  <a:lnTo>
                    <a:pt x="15796" y="11207"/>
                  </a:lnTo>
                  <a:lnTo>
                    <a:pt x="15910" y="13550"/>
                  </a:lnTo>
                  <a:cubicBezTo>
                    <a:pt x="15924" y="13836"/>
                    <a:pt x="15944" y="14026"/>
                    <a:pt x="15964" y="14122"/>
                  </a:cubicBezTo>
                  <a:cubicBezTo>
                    <a:pt x="15991" y="14217"/>
                    <a:pt x="16039" y="14265"/>
                    <a:pt x="16113" y="14265"/>
                  </a:cubicBezTo>
                  <a:lnTo>
                    <a:pt x="16349" y="14265"/>
                  </a:lnTo>
                  <a:lnTo>
                    <a:pt x="16349" y="16458"/>
                  </a:lnTo>
                  <a:lnTo>
                    <a:pt x="15788" y="16458"/>
                  </a:lnTo>
                  <a:cubicBezTo>
                    <a:pt x="15681" y="16458"/>
                    <a:pt x="15606" y="16362"/>
                    <a:pt x="15566" y="16172"/>
                  </a:cubicBezTo>
                  <a:cubicBezTo>
                    <a:pt x="15512" y="15933"/>
                    <a:pt x="15478" y="15695"/>
                    <a:pt x="15451" y="15457"/>
                  </a:cubicBezTo>
                  <a:cubicBezTo>
                    <a:pt x="15431" y="15171"/>
                    <a:pt x="15411" y="14932"/>
                    <a:pt x="15398" y="14646"/>
                  </a:cubicBezTo>
                  <a:close/>
                  <a:moveTo>
                    <a:pt x="7505" y="10063"/>
                  </a:moveTo>
                  <a:lnTo>
                    <a:pt x="7505" y="10921"/>
                  </a:lnTo>
                  <a:lnTo>
                    <a:pt x="7910" y="10921"/>
                  </a:lnTo>
                  <a:cubicBezTo>
                    <a:pt x="7917" y="10921"/>
                    <a:pt x="7917" y="10063"/>
                    <a:pt x="7917" y="10063"/>
                  </a:cubicBezTo>
                  <a:close/>
                  <a:moveTo>
                    <a:pt x="7512" y="7097"/>
                  </a:moveTo>
                  <a:lnTo>
                    <a:pt x="7505" y="8006"/>
                  </a:lnTo>
                  <a:lnTo>
                    <a:pt x="7917" y="8006"/>
                  </a:lnTo>
                  <a:lnTo>
                    <a:pt x="7917" y="7097"/>
                  </a:lnTo>
                  <a:close/>
                  <a:moveTo>
                    <a:pt x="14075" y="6092"/>
                  </a:moveTo>
                  <a:lnTo>
                    <a:pt x="14668" y="6092"/>
                  </a:lnTo>
                  <a:lnTo>
                    <a:pt x="14142" y="10345"/>
                  </a:lnTo>
                  <a:lnTo>
                    <a:pt x="14251" y="10345"/>
                  </a:lnTo>
                  <a:lnTo>
                    <a:pt x="14466" y="8912"/>
                  </a:lnTo>
                  <a:lnTo>
                    <a:pt x="15080" y="8912"/>
                  </a:lnTo>
                  <a:lnTo>
                    <a:pt x="14298" y="14309"/>
                  </a:lnTo>
                  <a:lnTo>
                    <a:pt x="15026" y="14309"/>
                  </a:lnTo>
                  <a:lnTo>
                    <a:pt x="15026" y="16509"/>
                  </a:lnTo>
                  <a:lnTo>
                    <a:pt x="13569" y="16509"/>
                  </a:lnTo>
                  <a:lnTo>
                    <a:pt x="13569" y="14694"/>
                  </a:lnTo>
                  <a:lnTo>
                    <a:pt x="13926" y="12542"/>
                  </a:lnTo>
                  <a:lnTo>
                    <a:pt x="13562" y="12542"/>
                  </a:lnTo>
                  <a:lnTo>
                    <a:pt x="13562" y="10155"/>
                  </a:lnTo>
                  <a:close/>
                  <a:moveTo>
                    <a:pt x="15518" y="5806"/>
                  </a:moveTo>
                  <a:lnTo>
                    <a:pt x="16118" y="5806"/>
                  </a:lnTo>
                  <a:lnTo>
                    <a:pt x="16051" y="6991"/>
                  </a:lnTo>
                  <a:lnTo>
                    <a:pt x="17245" y="6991"/>
                  </a:lnTo>
                  <a:lnTo>
                    <a:pt x="17245" y="17885"/>
                  </a:lnTo>
                  <a:cubicBezTo>
                    <a:pt x="17245" y="18222"/>
                    <a:pt x="17238" y="18556"/>
                    <a:pt x="17218" y="18842"/>
                  </a:cubicBezTo>
                  <a:cubicBezTo>
                    <a:pt x="17204" y="19131"/>
                    <a:pt x="17171" y="19417"/>
                    <a:pt x="17123" y="19703"/>
                  </a:cubicBezTo>
                  <a:cubicBezTo>
                    <a:pt x="17076" y="19942"/>
                    <a:pt x="16982" y="20085"/>
                    <a:pt x="16833" y="20085"/>
                  </a:cubicBezTo>
                  <a:lnTo>
                    <a:pt x="15801" y="20085"/>
                  </a:lnTo>
                  <a:lnTo>
                    <a:pt x="15801" y="17888"/>
                  </a:lnTo>
                  <a:lnTo>
                    <a:pt x="16510" y="17888"/>
                  </a:lnTo>
                  <a:cubicBezTo>
                    <a:pt x="16571" y="17888"/>
                    <a:pt x="16618" y="17841"/>
                    <a:pt x="16638" y="17745"/>
                  </a:cubicBezTo>
                  <a:cubicBezTo>
                    <a:pt x="16658" y="17650"/>
                    <a:pt x="16672" y="17411"/>
                    <a:pt x="16672" y="17030"/>
                  </a:cubicBezTo>
                  <a:lnTo>
                    <a:pt x="16672" y="9147"/>
                  </a:lnTo>
                  <a:lnTo>
                    <a:pt x="15923" y="9147"/>
                  </a:lnTo>
                  <a:cubicBezTo>
                    <a:pt x="15883" y="9579"/>
                    <a:pt x="15842" y="9865"/>
                    <a:pt x="15802" y="10008"/>
                  </a:cubicBezTo>
                  <a:cubicBezTo>
                    <a:pt x="15802" y="10008"/>
                    <a:pt x="15795" y="10056"/>
                    <a:pt x="15788" y="10056"/>
                  </a:cubicBezTo>
                  <a:cubicBezTo>
                    <a:pt x="15748" y="10199"/>
                    <a:pt x="15680" y="10247"/>
                    <a:pt x="15593" y="10247"/>
                  </a:cubicBezTo>
                  <a:lnTo>
                    <a:pt x="15141" y="10247"/>
                  </a:lnTo>
                  <a:lnTo>
                    <a:pt x="15141" y="8098"/>
                  </a:lnTo>
                  <a:lnTo>
                    <a:pt x="15242" y="8098"/>
                  </a:lnTo>
                  <a:cubicBezTo>
                    <a:pt x="15289" y="8098"/>
                    <a:pt x="15330" y="8050"/>
                    <a:pt x="15357" y="7955"/>
                  </a:cubicBezTo>
                  <a:cubicBezTo>
                    <a:pt x="15377" y="7863"/>
                    <a:pt x="15404" y="7669"/>
                    <a:pt x="15424" y="7287"/>
                  </a:cubicBezTo>
                  <a:close/>
                  <a:moveTo>
                    <a:pt x="16118" y="5796"/>
                  </a:moveTo>
                  <a:lnTo>
                    <a:pt x="16119" y="5806"/>
                  </a:lnTo>
                  <a:lnTo>
                    <a:pt x="16118" y="5806"/>
                  </a:lnTo>
                  <a:close/>
                  <a:moveTo>
                    <a:pt x="17876" y="2367"/>
                  </a:moveTo>
                  <a:lnTo>
                    <a:pt x="18402" y="2367"/>
                  </a:lnTo>
                  <a:lnTo>
                    <a:pt x="18509" y="11731"/>
                  </a:lnTo>
                  <a:cubicBezTo>
                    <a:pt x="18517" y="12256"/>
                    <a:pt x="18530" y="12542"/>
                    <a:pt x="18550" y="12685"/>
                  </a:cubicBezTo>
                  <a:cubicBezTo>
                    <a:pt x="18570" y="12780"/>
                    <a:pt x="18605" y="12828"/>
                    <a:pt x="18658" y="12828"/>
                  </a:cubicBezTo>
                  <a:lnTo>
                    <a:pt x="18746" y="12828"/>
                  </a:lnTo>
                  <a:lnTo>
                    <a:pt x="18746" y="15167"/>
                  </a:lnTo>
                  <a:lnTo>
                    <a:pt x="18402" y="15167"/>
                  </a:lnTo>
                  <a:cubicBezTo>
                    <a:pt x="18375" y="15167"/>
                    <a:pt x="18342" y="15167"/>
                    <a:pt x="18315" y="15120"/>
                  </a:cubicBezTo>
                  <a:cubicBezTo>
                    <a:pt x="18294" y="15120"/>
                    <a:pt x="18274" y="15072"/>
                    <a:pt x="18254" y="15072"/>
                  </a:cubicBezTo>
                  <a:cubicBezTo>
                    <a:pt x="18200" y="14977"/>
                    <a:pt x="18159" y="14881"/>
                    <a:pt x="18126" y="14738"/>
                  </a:cubicBezTo>
                  <a:cubicBezTo>
                    <a:pt x="18092" y="14595"/>
                    <a:pt x="18065" y="14357"/>
                    <a:pt x="18045" y="14118"/>
                  </a:cubicBezTo>
                  <a:lnTo>
                    <a:pt x="18044" y="14118"/>
                  </a:lnTo>
                  <a:cubicBezTo>
                    <a:pt x="18024" y="13832"/>
                    <a:pt x="18011" y="13546"/>
                    <a:pt x="18004" y="13213"/>
                  </a:cubicBezTo>
                  <a:close/>
                  <a:moveTo>
                    <a:pt x="21013" y="2224"/>
                  </a:moveTo>
                  <a:lnTo>
                    <a:pt x="21546" y="2224"/>
                  </a:lnTo>
                  <a:lnTo>
                    <a:pt x="21411" y="13117"/>
                  </a:lnTo>
                  <a:cubicBezTo>
                    <a:pt x="21411" y="13403"/>
                    <a:pt x="21391" y="13836"/>
                    <a:pt x="21350" y="14313"/>
                  </a:cubicBezTo>
                  <a:cubicBezTo>
                    <a:pt x="21323" y="14742"/>
                    <a:pt x="21243" y="14932"/>
                    <a:pt x="21108" y="15028"/>
                  </a:cubicBezTo>
                  <a:lnTo>
                    <a:pt x="20676" y="15028"/>
                  </a:lnTo>
                  <a:lnTo>
                    <a:pt x="20676" y="12736"/>
                  </a:lnTo>
                  <a:lnTo>
                    <a:pt x="20764" y="12736"/>
                  </a:lnTo>
                  <a:cubicBezTo>
                    <a:pt x="20818" y="12736"/>
                    <a:pt x="20851" y="12688"/>
                    <a:pt x="20871" y="12545"/>
                  </a:cubicBezTo>
                  <a:cubicBezTo>
                    <a:pt x="20892" y="12450"/>
                    <a:pt x="20905" y="12164"/>
                    <a:pt x="20912" y="11636"/>
                  </a:cubicBezTo>
                  <a:close/>
                  <a:moveTo>
                    <a:pt x="9248" y="2224"/>
                  </a:moveTo>
                  <a:lnTo>
                    <a:pt x="10854" y="2224"/>
                  </a:lnTo>
                  <a:lnTo>
                    <a:pt x="10854" y="9818"/>
                  </a:lnTo>
                  <a:lnTo>
                    <a:pt x="9869" y="9818"/>
                  </a:lnTo>
                  <a:lnTo>
                    <a:pt x="9869" y="12780"/>
                  </a:lnTo>
                  <a:lnTo>
                    <a:pt x="10854" y="12780"/>
                  </a:lnTo>
                  <a:lnTo>
                    <a:pt x="10854" y="17510"/>
                  </a:lnTo>
                  <a:cubicBezTo>
                    <a:pt x="10854" y="20044"/>
                    <a:pt x="10624" y="20187"/>
                    <a:pt x="10368" y="20187"/>
                  </a:cubicBezTo>
                  <a:lnTo>
                    <a:pt x="9255" y="20187"/>
                  </a:lnTo>
                  <a:lnTo>
                    <a:pt x="9255" y="17800"/>
                  </a:lnTo>
                  <a:lnTo>
                    <a:pt x="10219" y="17800"/>
                  </a:lnTo>
                  <a:lnTo>
                    <a:pt x="10219" y="15028"/>
                  </a:lnTo>
                  <a:lnTo>
                    <a:pt x="9255" y="14980"/>
                  </a:lnTo>
                  <a:lnTo>
                    <a:pt x="9255" y="7573"/>
                  </a:lnTo>
                  <a:lnTo>
                    <a:pt x="10219" y="7573"/>
                  </a:lnTo>
                  <a:lnTo>
                    <a:pt x="10226" y="4515"/>
                  </a:lnTo>
                  <a:lnTo>
                    <a:pt x="9255" y="4515"/>
                  </a:lnTo>
                  <a:close/>
                  <a:moveTo>
                    <a:pt x="18922" y="1413"/>
                  </a:moveTo>
                  <a:lnTo>
                    <a:pt x="19475" y="1413"/>
                  </a:lnTo>
                  <a:lnTo>
                    <a:pt x="19475" y="17605"/>
                  </a:lnTo>
                  <a:lnTo>
                    <a:pt x="19927" y="17605"/>
                  </a:lnTo>
                  <a:lnTo>
                    <a:pt x="19927" y="1413"/>
                  </a:lnTo>
                  <a:lnTo>
                    <a:pt x="20487" y="1413"/>
                  </a:lnTo>
                  <a:lnTo>
                    <a:pt x="20487" y="17605"/>
                  </a:lnTo>
                  <a:lnTo>
                    <a:pt x="21600" y="17605"/>
                  </a:lnTo>
                  <a:lnTo>
                    <a:pt x="21600" y="20044"/>
                  </a:lnTo>
                  <a:lnTo>
                    <a:pt x="17876" y="20044"/>
                  </a:lnTo>
                  <a:lnTo>
                    <a:pt x="17876" y="17605"/>
                  </a:lnTo>
                  <a:lnTo>
                    <a:pt x="18922" y="17605"/>
                  </a:lnTo>
                  <a:close/>
                  <a:moveTo>
                    <a:pt x="13859" y="1413"/>
                  </a:moveTo>
                  <a:lnTo>
                    <a:pt x="14439" y="1413"/>
                  </a:lnTo>
                  <a:lnTo>
                    <a:pt x="14439" y="2271"/>
                  </a:lnTo>
                  <a:lnTo>
                    <a:pt x="16382" y="2271"/>
                  </a:lnTo>
                  <a:lnTo>
                    <a:pt x="16382" y="1413"/>
                  </a:lnTo>
                  <a:lnTo>
                    <a:pt x="16962" y="1413"/>
                  </a:lnTo>
                  <a:lnTo>
                    <a:pt x="16962" y="2271"/>
                  </a:lnTo>
                  <a:lnTo>
                    <a:pt x="17280" y="2271"/>
                  </a:lnTo>
                  <a:lnTo>
                    <a:pt x="17280" y="4468"/>
                  </a:lnTo>
                  <a:lnTo>
                    <a:pt x="16962" y="4468"/>
                  </a:lnTo>
                  <a:lnTo>
                    <a:pt x="16962" y="5377"/>
                  </a:lnTo>
                  <a:lnTo>
                    <a:pt x="16382" y="5377"/>
                  </a:lnTo>
                  <a:lnTo>
                    <a:pt x="16382" y="4468"/>
                  </a:lnTo>
                  <a:lnTo>
                    <a:pt x="14439" y="4468"/>
                  </a:lnTo>
                  <a:lnTo>
                    <a:pt x="14439" y="5377"/>
                  </a:lnTo>
                  <a:lnTo>
                    <a:pt x="13859" y="5377"/>
                  </a:lnTo>
                  <a:lnTo>
                    <a:pt x="13859" y="4468"/>
                  </a:lnTo>
                  <a:lnTo>
                    <a:pt x="13569" y="4468"/>
                  </a:lnTo>
                  <a:lnTo>
                    <a:pt x="13569" y="2271"/>
                  </a:lnTo>
                  <a:lnTo>
                    <a:pt x="13859" y="2271"/>
                  </a:lnTo>
                  <a:close/>
                  <a:moveTo>
                    <a:pt x="11609" y="1413"/>
                  </a:moveTo>
                  <a:lnTo>
                    <a:pt x="12196" y="1413"/>
                  </a:lnTo>
                  <a:lnTo>
                    <a:pt x="11676" y="17800"/>
                  </a:lnTo>
                  <a:lnTo>
                    <a:pt x="12412" y="17800"/>
                  </a:lnTo>
                  <a:lnTo>
                    <a:pt x="12149" y="9678"/>
                  </a:lnTo>
                  <a:lnTo>
                    <a:pt x="12722" y="9630"/>
                  </a:lnTo>
                  <a:lnTo>
                    <a:pt x="12952" y="17800"/>
                  </a:lnTo>
                  <a:cubicBezTo>
                    <a:pt x="12965" y="18324"/>
                    <a:pt x="12978" y="19519"/>
                    <a:pt x="12844" y="19948"/>
                  </a:cubicBezTo>
                  <a:cubicBezTo>
                    <a:pt x="12736" y="20234"/>
                    <a:pt x="12560" y="20139"/>
                    <a:pt x="12391" y="20139"/>
                  </a:cubicBezTo>
                  <a:lnTo>
                    <a:pt x="11022" y="20139"/>
                  </a:lnTo>
                  <a:lnTo>
                    <a:pt x="11022" y="17800"/>
                  </a:lnTo>
                  <a:close/>
                  <a:moveTo>
                    <a:pt x="6871" y="1410"/>
                  </a:moveTo>
                  <a:lnTo>
                    <a:pt x="7512" y="1410"/>
                  </a:lnTo>
                  <a:lnTo>
                    <a:pt x="7512" y="2271"/>
                  </a:lnTo>
                  <a:lnTo>
                    <a:pt x="7714" y="2224"/>
                  </a:lnTo>
                  <a:lnTo>
                    <a:pt x="8639" y="2224"/>
                  </a:lnTo>
                  <a:lnTo>
                    <a:pt x="8639" y="4372"/>
                  </a:lnTo>
                  <a:lnTo>
                    <a:pt x="7505" y="4372"/>
                  </a:lnTo>
                  <a:lnTo>
                    <a:pt x="7505" y="5234"/>
                  </a:lnTo>
                  <a:lnTo>
                    <a:pt x="8477" y="5234"/>
                  </a:lnTo>
                  <a:lnTo>
                    <a:pt x="8477" y="7996"/>
                  </a:lnTo>
                  <a:lnTo>
                    <a:pt x="8475" y="7996"/>
                  </a:lnTo>
                  <a:lnTo>
                    <a:pt x="8477" y="8006"/>
                  </a:lnTo>
                  <a:lnTo>
                    <a:pt x="8477" y="7996"/>
                  </a:lnTo>
                  <a:lnTo>
                    <a:pt x="8644" y="7996"/>
                  </a:lnTo>
                  <a:lnTo>
                    <a:pt x="8644" y="10192"/>
                  </a:lnTo>
                  <a:lnTo>
                    <a:pt x="8550" y="10192"/>
                  </a:lnTo>
                  <a:lnTo>
                    <a:pt x="8476" y="10240"/>
                  </a:lnTo>
                  <a:lnTo>
                    <a:pt x="8476" y="12583"/>
                  </a:lnTo>
                  <a:lnTo>
                    <a:pt x="7511" y="12583"/>
                  </a:lnTo>
                  <a:lnTo>
                    <a:pt x="7511" y="18794"/>
                  </a:lnTo>
                  <a:cubicBezTo>
                    <a:pt x="7511" y="19655"/>
                    <a:pt x="7471" y="20180"/>
                    <a:pt x="7342" y="20180"/>
                  </a:cubicBezTo>
                  <a:lnTo>
                    <a:pt x="6816" y="20180"/>
                  </a:lnTo>
                  <a:lnTo>
                    <a:pt x="6702" y="17793"/>
                  </a:lnTo>
                  <a:lnTo>
                    <a:pt x="6870" y="17793"/>
                  </a:lnTo>
                  <a:lnTo>
                    <a:pt x="6870" y="12586"/>
                  </a:lnTo>
                  <a:lnTo>
                    <a:pt x="5899" y="12586"/>
                  </a:lnTo>
                  <a:lnTo>
                    <a:pt x="5899" y="10914"/>
                  </a:lnTo>
                  <a:lnTo>
                    <a:pt x="6870" y="10914"/>
                  </a:lnTo>
                  <a:lnTo>
                    <a:pt x="6870" y="10104"/>
                  </a:lnTo>
                  <a:lnTo>
                    <a:pt x="5899" y="10104"/>
                  </a:lnTo>
                  <a:lnTo>
                    <a:pt x="5899" y="8002"/>
                  </a:lnTo>
                  <a:lnTo>
                    <a:pt x="6870" y="8002"/>
                  </a:lnTo>
                  <a:lnTo>
                    <a:pt x="6877" y="7093"/>
                  </a:lnTo>
                  <a:lnTo>
                    <a:pt x="5899" y="7093"/>
                  </a:lnTo>
                  <a:lnTo>
                    <a:pt x="5899" y="5183"/>
                  </a:lnTo>
                  <a:lnTo>
                    <a:pt x="6870" y="5183"/>
                  </a:lnTo>
                  <a:lnTo>
                    <a:pt x="6877" y="4372"/>
                  </a:lnTo>
                  <a:lnTo>
                    <a:pt x="5697" y="4372"/>
                  </a:lnTo>
                  <a:lnTo>
                    <a:pt x="5697" y="17510"/>
                  </a:lnTo>
                  <a:cubicBezTo>
                    <a:pt x="5697" y="19996"/>
                    <a:pt x="5460" y="20139"/>
                    <a:pt x="5184" y="20139"/>
                  </a:cubicBezTo>
                  <a:lnTo>
                    <a:pt x="4928" y="20139"/>
                  </a:lnTo>
                  <a:cubicBezTo>
                    <a:pt x="4928" y="20187"/>
                    <a:pt x="4928" y="17510"/>
                    <a:pt x="4928" y="17510"/>
                  </a:cubicBezTo>
                  <a:lnTo>
                    <a:pt x="5103" y="17510"/>
                  </a:lnTo>
                  <a:lnTo>
                    <a:pt x="5103" y="2224"/>
                  </a:lnTo>
                  <a:lnTo>
                    <a:pt x="6871" y="2224"/>
                  </a:lnTo>
                  <a:close/>
                  <a:moveTo>
                    <a:pt x="3257" y="0"/>
                  </a:moveTo>
                  <a:lnTo>
                    <a:pt x="3660" y="0"/>
                  </a:lnTo>
                  <a:cubicBezTo>
                    <a:pt x="3903" y="112"/>
                    <a:pt x="4053" y="1137"/>
                    <a:pt x="4068" y="2857"/>
                  </a:cubicBezTo>
                  <a:lnTo>
                    <a:pt x="4074" y="18746"/>
                  </a:lnTo>
                  <a:cubicBezTo>
                    <a:pt x="4043" y="20537"/>
                    <a:pt x="3898" y="21454"/>
                    <a:pt x="3665" y="21600"/>
                  </a:cubicBezTo>
                  <a:lnTo>
                    <a:pt x="3257" y="21600"/>
                  </a:lnTo>
                  <a:lnTo>
                    <a:pt x="2140" y="9848"/>
                  </a:lnTo>
                  <a:lnTo>
                    <a:pt x="1898" y="7284"/>
                  </a:lnTo>
                  <a:cubicBezTo>
                    <a:pt x="1763" y="5820"/>
                    <a:pt x="1872" y="4100"/>
                    <a:pt x="1996" y="3477"/>
                  </a:cubicBezTo>
                  <a:cubicBezTo>
                    <a:pt x="2022" y="3368"/>
                    <a:pt x="2052" y="3184"/>
                    <a:pt x="2084" y="3113"/>
                  </a:cubicBezTo>
                  <a:lnTo>
                    <a:pt x="2140" y="2966"/>
                  </a:lnTo>
                  <a:close/>
                  <a:moveTo>
                    <a:pt x="408" y="0"/>
                  </a:moveTo>
                  <a:lnTo>
                    <a:pt x="2445" y="0"/>
                  </a:lnTo>
                  <a:lnTo>
                    <a:pt x="2140" y="661"/>
                  </a:lnTo>
                  <a:lnTo>
                    <a:pt x="1365" y="2414"/>
                  </a:lnTo>
                  <a:cubicBezTo>
                    <a:pt x="1085" y="3075"/>
                    <a:pt x="920" y="5602"/>
                    <a:pt x="1091" y="7614"/>
                  </a:cubicBezTo>
                  <a:lnTo>
                    <a:pt x="2140" y="20391"/>
                  </a:lnTo>
                  <a:lnTo>
                    <a:pt x="2239" y="21600"/>
                  </a:lnTo>
                  <a:lnTo>
                    <a:pt x="2140" y="21600"/>
                  </a:lnTo>
                  <a:lnTo>
                    <a:pt x="2140" y="21597"/>
                  </a:lnTo>
                  <a:lnTo>
                    <a:pt x="408" y="21597"/>
                  </a:lnTo>
                  <a:cubicBezTo>
                    <a:pt x="181" y="21450"/>
                    <a:pt x="26" y="20646"/>
                    <a:pt x="0" y="18705"/>
                  </a:cubicBezTo>
                  <a:lnTo>
                    <a:pt x="0" y="2891"/>
                  </a:lnTo>
                  <a:cubicBezTo>
                    <a:pt x="21" y="1171"/>
                    <a:pt x="150" y="184"/>
                    <a:pt x="40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>
                <a:defRPr b="1">
                  <a:solidFill>
                    <a:srgbClr val="FFFFFF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66" name="组合 162"/>
            <p:cNvGrpSpPr/>
            <p:nvPr/>
          </p:nvGrpSpPr>
          <p:grpSpPr>
            <a:xfrm>
              <a:off x="973157" y="142373"/>
              <a:ext cx="8906567" cy="444088"/>
              <a:chOff x="475234" y="-7214"/>
              <a:chExt cx="8906567" cy="444088"/>
            </a:xfrm>
          </p:grpSpPr>
          <p:sp>
            <p:nvSpPr>
              <p:cNvPr id="1048742" name="同侧圆角矩形 164"/>
              <p:cNvSpPr/>
              <p:nvPr/>
            </p:nvSpPr>
            <p:spPr>
              <a:xfrm>
                <a:off x="475234" y="-7214"/>
                <a:ext cx="2225151" cy="429255"/>
              </a:xfrm>
              <a:prstGeom prst="round2SameRect">
                <a:avLst/>
              </a:prstGeom>
              <a:solidFill>
                <a:srgbClr val="044196"/>
              </a:solidFill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latin typeface="微软雅黑" panose="020B0503020204020204" charset="-122"/>
                    <a:ea typeface="微软雅黑" panose="020B0503020204020204" charset="-122"/>
                  </a:rPr>
                  <a:t>基本信息</a:t>
                </a:r>
                <a:endParaRPr lang="zh-CN" altLang="en-US" b="1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48743" name="同侧圆角矩形 165"/>
              <p:cNvSpPr/>
              <p:nvPr/>
            </p:nvSpPr>
            <p:spPr>
              <a:xfrm>
                <a:off x="2766863" y="115341"/>
                <a:ext cx="1617947" cy="321533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latin typeface="微软雅黑" panose="020B0503020204020204" charset="-122"/>
                    <a:ea typeface="微软雅黑" panose="020B0503020204020204" charset="-122"/>
                  </a:rPr>
                  <a:t>创新性</a:t>
                </a:r>
                <a:endParaRPr lang="zh-CN" altLang="en-US" sz="1400" b="1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48744" name="同侧圆角矩形 166"/>
              <p:cNvSpPr/>
              <p:nvPr/>
            </p:nvSpPr>
            <p:spPr>
              <a:xfrm>
                <a:off x="4451287" y="136335"/>
                <a:ext cx="1640775" cy="293225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latin typeface="微软雅黑" panose="020B0503020204020204" charset="-122"/>
                    <a:ea typeface="微软雅黑" panose="020B0503020204020204" charset="-122"/>
                  </a:rPr>
                  <a:t>有效性</a:t>
                </a:r>
                <a:endParaRPr lang="zh-CN" altLang="en-US" sz="1400" b="1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48745" name="同侧圆角矩形 167"/>
              <p:cNvSpPr/>
              <p:nvPr/>
            </p:nvSpPr>
            <p:spPr>
              <a:xfrm>
                <a:off x="6158540" y="126961"/>
                <a:ext cx="1625926" cy="302599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latin typeface="微软雅黑" panose="020B0503020204020204" charset="-122"/>
                    <a:ea typeface="微软雅黑" panose="020B0503020204020204" charset="-122"/>
                  </a:rPr>
                  <a:t>安全性</a:t>
                </a:r>
                <a:endParaRPr lang="zh-CN" altLang="en-US" sz="1400" b="1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48746" name="同侧圆角矩形 168"/>
              <p:cNvSpPr/>
              <p:nvPr/>
            </p:nvSpPr>
            <p:spPr>
              <a:xfrm>
                <a:off x="7850944" y="126961"/>
                <a:ext cx="1530857" cy="295080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latin typeface="微软雅黑" panose="020B0503020204020204" charset="-122"/>
                    <a:ea typeface="微软雅黑" panose="020B0503020204020204" charset="-122"/>
                  </a:rPr>
                  <a:t>公平性</a:t>
                </a:r>
                <a:endParaRPr lang="zh-CN" altLang="en-US" sz="1400" b="1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cxnSp>
          <p:nvCxnSpPr>
            <p:cNvPr id="3145732" name="直接箭头连接符 163"/>
            <p:cNvCxnSpPr/>
            <p:nvPr/>
          </p:nvCxnSpPr>
          <p:spPr>
            <a:xfrm flipV="1">
              <a:off x="955123" y="574947"/>
              <a:ext cx="9032157" cy="11514"/>
            </a:xfrm>
            <a:prstGeom prst="straightConnector1">
              <a:avLst/>
            </a:prstGeom>
            <a:ln w="28575">
              <a:solidFill>
                <a:srgbClr val="9DC3E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747" name="textbox 92"/>
          <p:cNvSpPr/>
          <p:nvPr/>
        </p:nvSpPr>
        <p:spPr>
          <a:xfrm>
            <a:off x="11855223" y="6542405"/>
            <a:ext cx="428625" cy="3155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6000"/>
              </a:lnSpc>
            </a:pPr>
            <a:r>
              <a:rPr lang="en-US" sz="1500" b="1" kern="0" spc="-20" dirty="0">
                <a:solidFill>
                  <a:srgbClr val="2F559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endParaRPr lang="en-US" sz="1500" b="1" kern="0" spc="-20" dirty="0">
              <a:solidFill>
                <a:srgbClr val="2F5597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aphicFrame>
        <p:nvGraphicFramePr>
          <p:cNvPr id="4194304" name="表格 14"/>
          <p:cNvGraphicFramePr/>
          <p:nvPr/>
        </p:nvGraphicFramePr>
        <p:xfrm>
          <a:off x="611021" y="1717531"/>
          <a:ext cx="10981518" cy="4573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219"/>
                <a:gridCol w="2464448"/>
                <a:gridCol w="1998912"/>
                <a:gridCol w="2050958"/>
                <a:gridCol w="1060327"/>
                <a:gridCol w="2096654"/>
              </a:tblGrid>
              <a:tr h="41165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药物类别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眼部抗炎药物</a:t>
                      </a:r>
                      <a:r>
                        <a:rPr lang="en-US" altLang="zh-CN" sz="16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—</a:t>
                      </a:r>
                      <a:r>
                        <a:rPr lang="zh-CN" altLang="en-US" sz="16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免疫抑制剂</a:t>
                      </a:r>
                      <a:endParaRPr lang="zh-CN" altLang="en-US" sz="16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</a:gra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400" b="1" kern="1200" dirty="0">
                        <a:solidFill>
                          <a:schemeClr val="lt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目录内其它</a:t>
                      </a:r>
                      <a:endParaRPr lang="en-US" altLang="zh-CN" sz="12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作用机制药物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rgbClr val="8497B0"/>
                    </a:solidFill>
                  </a:tcPr>
                </a:tc>
              </a:tr>
              <a:tr h="41051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通用名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利非司特滴眼液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环孢素滴眼液(</a:t>
                      </a:r>
                      <a:r>
                        <a:rPr lang="en-US" altLang="en-US" sz="14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Ⅱ)</a:t>
                      </a:r>
                      <a:endParaRPr lang="en-US" altLang="en-US" sz="14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400" b="1" kern="1200" dirty="0">
                          <a:solidFill>
                            <a:schemeClr val="lt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他克莫司滴眼液</a:t>
                      </a:r>
                      <a:endParaRPr lang="zh-CN" altLang="en-US" sz="1400" b="1" kern="1200" dirty="0">
                        <a:solidFill>
                          <a:schemeClr val="lt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4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全氟己基辛烷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8036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适应症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医保支付限定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sz="1600" b="1" kern="0" spc="-1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治疗干眼的体征和症状</a:t>
                      </a:r>
                      <a:endParaRPr lang="zh-CN" altLang="en-US" sz="16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400" b="1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仅限于</a:t>
                      </a:r>
                      <a:r>
                        <a:rPr lang="zh-CN" altLang="en-US" sz="1400" b="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干眼</a:t>
                      </a:r>
                      <a:endParaRPr lang="zh-CN" altLang="en-US" sz="1400" b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仅限于有眼睑结膜巨大乳头增殖的患者</a:t>
                      </a: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400" b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1" kern="1200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仅限于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睑板腺功能障碍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引起的干眼</a:t>
                      </a:r>
                      <a:endParaRPr lang="zh-CN" altLang="en-US" sz="1400" b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7192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有效性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达到症状、体征双终点</a:t>
                      </a:r>
                      <a:endParaRPr lang="en-US" altLang="zh-CN" sz="16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达到症状、体征双终点</a:t>
                      </a:r>
                      <a:endParaRPr lang="en-US" altLang="zh-CN" sz="1400" b="0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无干眼适应症</a:t>
                      </a:r>
                      <a:endParaRPr lang="zh-CN" altLang="en-US" sz="1600" b="1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altLang="zh-CN" sz="1400" b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达到症状、体征双终点</a:t>
                      </a:r>
                      <a:endParaRPr lang="en-US" altLang="zh-CN" sz="1400" b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80362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临床</a:t>
                      </a:r>
                      <a:r>
                        <a:rPr lang="zh-CN" altLang="en-US" sz="1600" b="1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应用</a:t>
                      </a:r>
                      <a:endParaRPr lang="en-US" altLang="zh-CN" sz="1600" b="1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b="1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广泛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程度</a:t>
                      </a:r>
                      <a:endParaRPr lang="zh-CN" altLang="en-US" sz="1600" b="1" baseline="300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 dirty="0"/>
                        <a:t>\</a:t>
                      </a:r>
                      <a:endParaRPr lang="zh-CN" alt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目录内唯一免疫抑制剂，年销售额约</a:t>
                      </a: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5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亿元</a:t>
                      </a: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不详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400" b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不详</a:t>
                      </a:r>
                      <a:endParaRPr lang="zh-CN" altLang="en-US" sz="1400" b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41051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医保情况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400" b="1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申请纳入基本医保</a:t>
                      </a:r>
                      <a:endParaRPr lang="zh-CN" altLang="en-US" sz="1400" b="1" dirty="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2022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年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1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月进入医保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2020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月进入医保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400" b="0" dirty="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2026</a:t>
                      </a:r>
                      <a:r>
                        <a:rPr lang="zh-CN" altLang="en-US" sz="1400" b="0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年</a:t>
                      </a:r>
                      <a:r>
                        <a:rPr lang="en-US" altLang="zh-CN" sz="1400" b="0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1</a:t>
                      </a:r>
                      <a:r>
                        <a:rPr lang="zh-CN" altLang="en-US" sz="1400" b="0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月进入医保</a:t>
                      </a:r>
                      <a:endParaRPr lang="zh-CN" altLang="en-US" sz="1400" b="0" dirty="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43210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性状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水性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水性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水性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200" b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油性</a:t>
                      </a:r>
                      <a:endParaRPr lang="zh-CN" altLang="en-US" sz="1600" b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41051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包装规格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单剂量包装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单剂量包装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瓶装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瓶装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8748" name="矩形 15"/>
          <p:cNvSpPr/>
          <p:nvPr/>
        </p:nvSpPr>
        <p:spPr>
          <a:xfrm>
            <a:off x="1922089" y="2281561"/>
            <a:ext cx="4433433" cy="40090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矩形: 圆角 75"/>
          <p:cNvSpPr/>
          <p:nvPr/>
        </p:nvSpPr>
        <p:spPr>
          <a:xfrm>
            <a:off x="386935" y="4670680"/>
            <a:ext cx="4443153" cy="1645822"/>
          </a:xfrm>
          <a:prstGeom prst="roundRect">
            <a:avLst>
              <a:gd name="adj" fmla="val 5392"/>
            </a:avLst>
          </a:prstGeom>
          <a:solidFill>
            <a:sysClr val="window" lastClr="FFFFFF"/>
          </a:solidFill>
          <a:ln w="12700" cap="flat" cmpd="sng" algn="ctr">
            <a:gradFill>
              <a:gsLst>
                <a:gs pos="0">
                  <a:srgbClr val="2A73AA">
                    <a:alpha val="10000"/>
                  </a:srgbClr>
                </a:gs>
                <a:gs pos="100000">
                  <a:srgbClr val="2A73AA"/>
                </a:gs>
              </a:gsLst>
              <a:lin ang="5400000" scaled="1"/>
            </a:gradFill>
            <a:prstDash val="solid"/>
            <a:miter lim="800000"/>
          </a:ln>
          <a:effectLst>
            <a:outerShdw blurRad="63500" algn="ctr" rotWithShape="0">
              <a:srgbClr val="2A73AA">
                <a:alpha val="40000"/>
              </a:srgbClr>
            </a:outerShdw>
          </a:effectLst>
        </p:spPr>
        <p:txBody>
          <a:bodyPr lIns="72000" tIns="36000" rIns="72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0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048751" name="textbox 316"/>
          <p:cNvSpPr/>
          <p:nvPr/>
        </p:nvSpPr>
        <p:spPr>
          <a:xfrm>
            <a:off x="357401" y="279624"/>
            <a:ext cx="11599013" cy="107444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0" marR="0" lvl="0" indent="0" defTabSz="914400" rtl="0" eaLnBrk="0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1D50A4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lvl="0" eaLnBrk="0">
              <a:lnSpc>
                <a:spcPct val="110000"/>
              </a:lnSpc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利非司特在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细胞外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即可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快速起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效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；双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环节抑制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细胞活化、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细胞迁移，因此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疗效更强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药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治疗即可满足临床需求，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降低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医保基金支出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70" name="组合 15"/>
          <p:cNvGrpSpPr/>
          <p:nvPr/>
        </p:nvGrpSpPr>
        <p:grpSpPr>
          <a:xfrm>
            <a:off x="592987" y="167191"/>
            <a:ext cx="11363427" cy="436267"/>
            <a:chOff x="592987" y="167191"/>
            <a:chExt cx="11363427" cy="436267"/>
          </a:xfrm>
        </p:grpSpPr>
        <p:sp>
          <p:nvSpPr>
            <p:cNvPr id="1048752" name="任意多边形: 形状 9"/>
            <p:cNvSpPr/>
            <p:nvPr>
              <p:custDataLst>
                <p:tags r:id="rId1"/>
              </p:custDataLst>
            </p:nvPr>
          </p:nvSpPr>
          <p:spPr>
            <a:xfrm>
              <a:off x="10329403" y="353697"/>
              <a:ext cx="1627011" cy="23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69" y="17800"/>
                  </a:moveTo>
                  <a:lnTo>
                    <a:pt x="15026" y="17800"/>
                  </a:lnTo>
                  <a:lnTo>
                    <a:pt x="15026" y="19996"/>
                  </a:lnTo>
                  <a:lnTo>
                    <a:pt x="13569" y="19996"/>
                  </a:lnTo>
                  <a:close/>
                  <a:moveTo>
                    <a:pt x="8059" y="17081"/>
                  </a:moveTo>
                  <a:lnTo>
                    <a:pt x="8315" y="17081"/>
                  </a:lnTo>
                  <a:lnTo>
                    <a:pt x="8315" y="17088"/>
                  </a:lnTo>
                  <a:lnTo>
                    <a:pt x="8341" y="17803"/>
                  </a:lnTo>
                  <a:lnTo>
                    <a:pt x="8638" y="17803"/>
                  </a:lnTo>
                  <a:lnTo>
                    <a:pt x="8638" y="20190"/>
                  </a:lnTo>
                  <a:lnTo>
                    <a:pt x="8058" y="20190"/>
                  </a:lnTo>
                  <a:cubicBezTo>
                    <a:pt x="7944" y="20142"/>
                    <a:pt x="7788" y="19996"/>
                    <a:pt x="7755" y="19186"/>
                  </a:cubicBezTo>
                  <a:lnTo>
                    <a:pt x="7714" y="18324"/>
                  </a:lnTo>
                  <a:lnTo>
                    <a:pt x="7654" y="17129"/>
                  </a:lnTo>
                  <a:lnTo>
                    <a:pt x="7714" y="17129"/>
                  </a:lnTo>
                  <a:close/>
                  <a:moveTo>
                    <a:pt x="6304" y="17078"/>
                  </a:moveTo>
                  <a:lnTo>
                    <a:pt x="6716" y="17078"/>
                  </a:lnTo>
                  <a:lnTo>
                    <a:pt x="6621" y="19131"/>
                  </a:lnTo>
                  <a:cubicBezTo>
                    <a:pt x="6581" y="19945"/>
                    <a:pt x="6426" y="20136"/>
                    <a:pt x="6304" y="20136"/>
                  </a:cubicBezTo>
                  <a:lnTo>
                    <a:pt x="5751" y="20136"/>
                  </a:lnTo>
                  <a:lnTo>
                    <a:pt x="5751" y="17748"/>
                  </a:lnTo>
                  <a:lnTo>
                    <a:pt x="6035" y="17748"/>
                  </a:lnTo>
                  <a:lnTo>
                    <a:pt x="6062" y="17081"/>
                  </a:lnTo>
                  <a:lnTo>
                    <a:pt x="6304" y="17081"/>
                  </a:lnTo>
                  <a:close/>
                  <a:moveTo>
                    <a:pt x="7938" y="13451"/>
                  </a:moveTo>
                  <a:lnTo>
                    <a:pt x="8477" y="13451"/>
                  </a:lnTo>
                  <a:cubicBezTo>
                    <a:pt x="8477" y="13451"/>
                    <a:pt x="8443" y="14408"/>
                    <a:pt x="8410" y="14789"/>
                  </a:cubicBezTo>
                  <a:cubicBezTo>
                    <a:pt x="8376" y="15317"/>
                    <a:pt x="8315" y="16032"/>
                    <a:pt x="8254" y="16175"/>
                  </a:cubicBezTo>
                  <a:cubicBezTo>
                    <a:pt x="8207" y="16271"/>
                    <a:pt x="8146" y="16366"/>
                    <a:pt x="8059" y="16366"/>
                  </a:cubicBezTo>
                  <a:lnTo>
                    <a:pt x="7714" y="16366"/>
                  </a:lnTo>
                  <a:lnTo>
                    <a:pt x="7715" y="16362"/>
                  </a:lnTo>
                  <a:lnTo>
                    <a:pt x="7654" y="16362"/>
                  </a:lnTo>
                  <a:lnTo>
                    <a:pt x="7648" y="14118"/>
                  </a:lnTo>
                  <a:lnTo>
                    <a:pt x="7938" y="14118"/>
                  </a:lnTo>
                  <a:close/>
                  <a:moveTo>
                    <a:pt x="5900" y="13451"/>
                  </a:moveTo>
                  <a:lnTo>
                    <a:pt x="6304" y="13451"/>
                  </a:lnTo>
                  <a:lnTo>
                    <a:pt x="6304" y="13454"/>
                  </a:lnTo>
                  <a:lnTo>
                    <a:pt x="6440" y="13454"/>
                  </a:lnTo>
                  <a:lnTo>
                    <a:pt x="6440" y="14122"/>
                  </a:lnTo>
                  <a:lnTo>
                    <a:pt x="6723" y="14122"/>
                  </a:lnTo>
                  <a:lnTo>
                    <a:pt x="6716" y="16366"/>
                  </a:lnTo>
                  <a:lnTo>
                    <a:pt x="6304" y="16366"/>
                  </a:lnTo>
                  <a:cubicBezTo>
                    <a:pt x="6224" y="16318"/>
                    <a:pt x="6169" y="16271"/>
                    <a:pt x="6115" y="16128"/>
                  </a:cubicBezTo>
                  <a:cubicBezTo>
                    <a:pt x="6055" y="16032"/>
                    <a:pt x="6001" y="15314"/>
                    <a:pt x="5960" y="14789"/>
                  </a:cubicBezTo>
                  <a:cubicBezTo>
                    <a:pt x="5933" y="14408"/>
                    <a:pt x="5900" y="13451"/>
                    <a:pt x="5900" y="13451"/>
                  </a:cubicBezTo>
                  <a:close/>
                  <a:moveTo>
                    <a:pt x="15222" y="11207"/>
                  </a:moveTo>
                  <a:lnTo>
                    <a:pt x="15796" y="11207"/>
                  </a:lnTo>
                  <a:lnTo>
                    <a:pt x="15910" y="13550"/>
                  </a:lnTo>
                  <a:cubicBezTo>
                    <a:pt x="15924" y="13836"/>
                    <a:pt x="15944" y="14026"/>
                    <a:pt x="15964" y="14122"/>
                  </a:cubicBezTo>
                  <a:cubicBezTo>
                    <a:pt x="15991" y="14217"/>
                    <a:pt x="16039" y="14265"/>
                    <a:pt x="16113" y="14265"/>
                  </a:cubicBezTo>
                  <a:lnTo>
                    <a:pt x="16349" y="14265"/>
                  </a:lnTo>
                  <a:lnTo>
                    <a:pt x="16349" y="16458"/>
                  </a:lnTo>
                  <a:lnTo>
                    <a:pt x="15788" y="16458"/>
                  </a:lnTo>
                  <a:cubicBezTo>
                    <a:pt x="15681" y="16458"/>
                    <a:pt x="15606" y="16362"/>
                    <a:pt x="15566" y="16172"/>
                  </a:cubicBezTo>
                  <a:cubicBezTo>
                    <a:pt x="15512" y="15933"/>
                    <a:pt x="15478" y="15695"/>
                    <a:pt x="15451" y="15457"/>
                  </a:cubicBezTo>
                  <a:cubicBezTo>
                    <a:pt x="15431" y="15171"/>
                    <a:pt x="15411" y="14932"/>
                    <a:pt x="15398" y="14646"/>
                  </a:cubicBezTo>
                  <a:close/>
                  <a:moveTo>
                    <a:pt x="7505" y="10063"/>
                  </a:moveTo>
                  <a:lnTo>
                    <a:pt x="7505" y="10921"/>
                  </a:lnTo>
                  <a:lnTo>
                    <a:pt x="7910" y="10921"/>
                  </a:lnTo>
                  <a:cubicBezTo>
                    <a:pt x="7917" y="10921"/>
                    <a:pt x="7917" y="10063"/>
                    <a:pt x="7917" y="10063"/>
                  </a:cubicBezTo>
                  <a:close/>
                  <a:moveTo>
                    <a:pt x="7512" y="7097"/>
                  </a:moveTo>
                  <a:lnTo>
                    <a:pt x="7505" y="8006"/>
                  </a:lnTo>
                  <a:lnTo>
                    <a:pt x="7917" y="8006"/>
                  </a:lnTo>
                  <a:lnTo>
                    <a:pt x="7917" y="7097"/>
                  </a:lnTo>
                  <a:close/>
                  <a:moveTo>
                    <a:pt x="14075" y="6092"/>
                  </a:moveTo>
                  <a:lnTo>
                    <a:pt x="14668" y="6092"/>
                  </a:lnTo>
                  <a:lnTo>
                    <a:pt x="14142" y="10345"/>
                  </a:lnTo>
                  <a:lnTo>
                    <a:pt x="14251" y="10345"/>
                  </a:lnTo>
                  <a:lnTo>
                    <a:pt x="14466" y="8912"/>
                  </a:lnTo>
                  <a:lnTo>
                    <a:pt x="15080" y="8912"/>
                  </a:lnTo>
                  <a:lnTo>
                    <a:pt x="14298" y="14309"/>
                  </a:lnTo>
                  <a:lnTo>
                    <a:pt x="15026" y="14309"/>
                  </a:lnTo>
                  <a:lnTo>
                    <a:pt x="15026" y="16509"/>
                  </a:lnTo>
                  <a:lnTo>
                    <a:pt x="13569" y="16509"/>
                  </a:lnTo>
                  <a:lnTo>
                    <a:pt x="13569" y="14694"/>
                  </a:lnTo>
                  <a:lnTo>
                    <a:pt x="13926" y="12542"/>
                  </a:lnTo>
                  <a:lnTo>
                    <a:pt x="13562" y="12542"/>
                  </a:lnTo>
                  <a:lnTo>
                    <a:pt x="13562" y="10155"/>
                  </a:lnTo>
                  <a:close/>
                  <a:moveTo>
                    <a:pt x="15518" y="5806"/>
                  </a:moveTo>
                  <a:lnTo>
                    <a:pt x="16118" y="5806"/>
                  </a:lnTo>
                  <a:lnTo>
                    <a:pt x="16051" y="6991"/>
                  </a:lnTo>
                  <a:lnTo>
                    <a:pt x="17245" y="6991"/>
                  </a:lnTo>
                  <a:lnTo>
                    <a:pt x="17245" y="17885"/>
                  </a:lnTo>
                  <a:cubicBezTo>
                    <a:pt x="17245" y="18222"/>
                    <a:pt x="17238" y="18556"/>
                    <a:pt x="17218" y="18842"/>
                  </a:cubicBezTo>
                  <a:cubicBezTo>
                    <a:pt x="17204" y="19131"/>
                    <a:pt x="17171" y="19417"/>
                    <a:pt x="17123" y="19703"/>
                  </a:cubicBezTo>
                  <a:cubicBezTo>
                    <a:pt x="17076" y="19942"/>
                    <a:pt x="16982" y="20085"/>
                    <a:pt x="16833" y="20085"/>
                  </a:cubicBezTo>
                  <a:lnTo>
                    <a:pt x="15801" y="20085"/>
                  </a:lnTo>
                  <a:lnTo>
                    <a:pt x="15801" y="17888"/>
                  </a:lnTo>
                  <a:lnTo>
                    <a:pt x="16510" y="17888"/>
                  </a:lnTo>
                  <a:cubicBezTo>
                    <a:pt x="16571" y="17888"/>
                    <a:pt x="16618" y="17841"/>
                    <a:pt x="16638" y="17745"/>
                  </a:cubicBezTo>
                  <a:cubicBezTo>
                    <a:pt x="16658" y="17650"/>
                    <a:pt x="16672" y="17411"/>
                    <a:pt x="16672" y="17030"/>
                  </a:cubicBezTo>
                  <a:lnTo>
                    <a:pt x="16672" y="9147"/>
                  </a:lnTo>
                  <a:lnTo>
                    <a:pt x="15923" y="9147"/>
                  </a:lnTo>
                  <a:cubicBezTo>
                    <a:pt x="15883" y="9579"/>
                    <a:pt x="15842" y="9865"/>
                    <a:pt x="15802" y="10008"/>
                  </a:cubicBezTo>
                  <a:cubicBezTo>
                    <a:pt x="15802" y="10008"/>
                    <a:pt x="15795" y="10056"/>
                    <a:pt x="15788" y="10056"/>
                  </a:cubicBezTo>
                  <a:cubicBezTo>
                    <a:pt x="15748" y="10199"/>
                    <a:pt x="15680" y="10247"/>
                    <a:pt x="15593" y="10247"/>
                  </a:cubicBezTo>
                  <a:lnTo>
                    <a:pt x="15141" y="10247"/>
                  </a:lnTo>
                  <a:lnTo>
                    <a:pt x="15141" y="8098"/>
                  </a:lnTo>
                  <a:lnTo>
                    <a:pt x="15242" y="8098"/>
                  </a:lnTo>
                  <a:cubicBezTo>
                    <a:pt x="15289" y="8098"/>
                    <a:pt x="15330" y="8050"/>
                    <a:pt x="15357" y="7955"/>
                  </a:cubicBezTo>
                  <a:cubicBezTo>
                    <a:pt x="15377" y="7863"/>
                    <a:pt x="15404" y="7669"/>
                    <a:pt x="15424" y="7287"/>
                  </a:cubicBezTo>
                  <a:close/>
                  <a:moveTo>
                    <a:pt x="16118" y="5796"/>
                  </a:moveTo>
                  <a:lnTo>
                    <a:pt x="16119" y="5806"/>
                  </a:lnTo>
                  <a:lnTo>
                    <a:pt x="16118" y="5806"/>
                  </a:lnTo>
                  <a:close/>
                  <a:moveTo>
                    <a:pt x="17876" y="2367"/>
                  </a:moveTo>
                  <a:lnTo>
                    <a:pt x="18402" y="2367"/>
                  </a:lnTo>
                  <a:lnTo>
                    <a:pt x="18509" y="11731"/>
                  </a:lnTo>
                  <a:cubicBezTo>
                    <a:pt x="18517" y="12256"/>
                    <a:pt x="18530" y="12542"/>
                    <a:pt x="18550" y="12685"/>
                  </a:cubicBezTo>
                  <a:cubicBezTo>
                    <a:pt x="18570" y="12780"/>
                    <a:pt x="18605" y="12828"/>
                    <a:pt x="18658" y="12828"/>
                  </a:cubicBezTo>
                  <a:lnTo>
                    <a:pt x="18746" y="12828"/>
                  </a:lnTo>
                  <a:lnTo>
                    <a:pt x="18746" y="15167"/>
                  </a:lnTo>
                  <a:lnTo>
                    <a:pt x="18402" y="15167"/>
                  </a:lnTo>
                  <a:cubicBezTo>
                    <a:pt x="18375" y="15167"/>
                    <a:pt x="18342" y="15167"/>
                    <a:pt x="18315" y="15120"/>
                  </a:cubicBezTo>
                  <a:cubicBezTo>
                    <a:pt x="18294" y="15120"/>
                    <a:pt x="18274" y="15072"/>
                    <a:pt x="18254" y="15072"/>
                  </a:cubicBezTo>
                  <a:cubicBezTo>
                    <a:pt x="18200" y="14977"/>
                    <a:pt x="18159" y="14881"/>
                    <a:pt x="18126" y="14738"/>
                  </a:cubicBezTo>
                  <a:cubicBezTo>
                    <a:pt x="18092" y="14595"/>
                    <a:pt x="18065" y="14357"/>
                    <a:pt x="18045" y="14118"/>
                  </a:cubicBezTo>
                  <a:lnTo>
                    <a:pt x="18044" y="14118"/>
                  </a:lnTo>
                  <a:cubicBezTo>
                    <a:pt x="18024" y="13832"/>
                    <a:pt x="18011" y="13546"/>
                    <a:pt x="18004" y="13213"/>
                  </a:cubicBezTo>
                  <a:close/>
                  <a:moveTo>
                    <a:pt x="21013" y="2224"/>
                  </a:moveTo>
                  <a:lnTo>
                    <a:pt x="21546" y="2224"/>
                  </a:lnTo>
                  <a:lnTo>
                    <a:pt x="21411" y="13117"/>
                  </a:lnTo>
                  <a:cubicBezTo>
                    <a:pt x="21411" y="13403"/>
                    <a:pt x="21391" y="13836"/>
                    <a:pt x="21350" y="14313"/>
                  </a:cubicBezTo>
                  <a:cubicBezTo>
                    <a:pt x="21323" y="14742"/>
                    <a:pt x="21243" y="14932"/>
                    <a:pt x="21108" y="15028"/>
                  </a:cubicBezTo>
                  <a:lnTo>
                    <a:pt x="20676" y="15028"/>
                  </a:lnTo>
                  <a:lnTo>
                    <a:pt x="20676" y="12736"/>
                  </a:lnTo>
                  <a:lnTo>
                    <a:pt x="20764" y="12736"/>
                  </a:lnTo>
                  <a:cubicBezTo>
                    <a:pt x="20818" y="12736"/>
                    <a:pt x="20851" y="12688"/>
                    <a:pt x="20871" y="12545"/>
                  </a:cubicBezTo>
                  <a:cubicBezTo>
                    <a:pt x="20892" y="12450"/>
                    <a:pt x="20905" y="12164"/>
                    <a:pt x="20912" y="11636"/>
                  </a:cubicBezTo>
                  <a:close/>
                  <a:moveTo>
                    <a:pt x="9248" y="2224"/>
                  </a:moveTo>
                  <a:lnTo>
                    <a:pt x="10854" y="2224"/>
                  </a:lnTo>
                  <a:lnTo>
                    <a:pt x="10854" y="9818"/>
                  </a:lnTo>
                  <a:lnTo>
                    <a:pt x="9869" y="9818"/>
                  </a:lnTo>
                  <a:lnTo>
                    <a:pt x="9869" y="12780"/>
                  </a:lnTo>
                  <a:lnTo>
                    <a:pt x="10854" y="12780"/>
                  </a:lnTo>
                  <a:lnTo>
                    <a:pt x="10854" y="17510"/>
                  </a:lnTo>
                  <a:cubicBezTo>
                    <a:pt x="10854" y="20044"/>
                    <a:pt x="10624" y="20187"/>
                    <a:pt x="10368" y="20187"/>
                  </a:cubicBezTo>
                  <a:lnTo>
                    <a:pt x="9255" y="20187"/>
                  </a:lnTo>
                  <a:lnTo>
                    <a:pt x="9255" y="17800"/>
                  </a:lnTo>
                  <a:lnTo>
                    <a:pt x="10219" y="17800"/>
                  </a:lnTo>
                  <a:lnTo>
                    <a:pt x="10219" y="15028"/>
                  </a:lnTo>
                  <a:lnTo>
                    <a:pt x="9255" y="14980"/>
                  </a:lnTo>
                  <a:lnTo>
                    <a:pt x="9255" y="7573"/>
                  </a:lnTo>
                  <a:lnTo>
                    <a:pt x="10219" y="7573"/>
                  </a:lnTo>
                  <a:lnTo>
                    <a:pt x="10226" y="4515"/>
                  </a:lnTo>
                  <a:lnTo>
                    <a:pt x="9255" y="4515"/>
                  </a:lnTo>
                  <a:close/>
                  <a:moveTo>
                    <a:pt x="18922" y="1413"/>
                  </a:moveTo>
                  <a:lnTo>
                    <a:pt x="19475" y="1413"/>
                  </a:lnTo>
                  <a:lnTo>
                    <a:pt x="19475" y="17605"/>
                  </a:lnTo>
                  <a:lnTo>
                    <a:pt x="19927" y="17605"/>
                  </a:lnTo>
                  <a:lnTo>
                    <a:pt x="19927" y="1413"/>
                  </a:lnTo>
                  <a:lnTo>
                    <a:pt x="20487" y="1413"/>
                  </a:lnTo>
                  <a:lnTo>
                    <a:pt x="20487" y="17605"/>
                  </a:lnTo>
                  <a:lnTo>
                    <a:pt x="21600" y="17605"/>
                  </a:lnTo>
                  <a:lnTo>
                    <a:pt x="21600" y="20044"/>
                  </a:lnTo>
                  <a:lnTo>
                    <a:pt x="17876" y="20044"/>
                  </a:lnTo>
                  <a:lnTo>
                    <a:pt x="17876" y="17605"/>
                  </a:lnTo>
                  <a:lnTo>
                    <a:pt x="18922" y="17605"/>
                  </a:lnTo>
                  <a:close/>
                  <a:moveTo>
                    <a:pt x="13859" y="1413"/>
                  </a:moveTo>
                  <a:lnTo>
                    <a:pt x="14439" y="1413"/>
                  </a:lnTo>
                  <a:lnTo>
                    <a:pt x="14439" y="2271"/>
                  </a:lnTo>
                  <a:lnTo>
                    <a:pt x="16382" y="2271"/>
                  </a:lnTo>
                  <a:lnTo>
                    <a:pt x="16382" y="1413"/>
                  </a:lnTo>
                  <a:lnTo>
                    <a:pt x="16962" y="1413"/>
                  </a:lnTo>
                  <a:lnTo>
                    <a:pt x="16962" y="2271"/>
                  </a:lnTo>
                  <a:lnTo>
                    <a:pt x="17280" y="2271"/>
                  </a:lnTo>
                  <a:lnTo>
                    <a:pt x="17280" y="4468"/>
                  </a:lnTo>
                  <a:lnTo>
                    <a:pt x="16962" y="4468"/>
                  </a:lnTo>
                  <a:lnTo>
                    <a:pt x="16962" y="5377"/>
                  </a:lnTo>
                  <a:lnTo>
                    <a:pt x="16382" y="5377"/>
                  </a:lnTo>
                  <a:lnTo>
                    <a:pt x="16382" y="4468"/>
                  </a:lnTo>
                  <a:lnTo>
                    <a:pt x="14439" y="4468"/>
                  </a:lnTo>
                  <a:lnTo>
                    <a:pt x="14439" y="5377"/>
                  </a:lnTo>
                  <a:lnTo>
                    <a:pt x="13859" y="5377"/>
                  </a:lnTo>
                  <a:lnTo>
                    <a:pt x="13859" y="4468"/>
                  </a:lnTo>
                  <a:lnTo>
                    <a:pt x="13569" y="4468"/>
                  </a:lnTo>
                  <a:lnTo>
                    <a:pt x="13569" y="2271"/>
                  </a:lnTo>
                  <a:lnTo>
                    <a:pt x="13859" y="2271"/>
                  </a:lnTo>
                  <a:close/>
                  <a:moveTo>
                    <a:pt x="11609" y="1413"/>
                  </a:moveTo>
                  <a:lnTo>
                    <a:pt x="12196" y="1413"/>
                  </a:lnTo>
                  <a:lnTo>
                    <a:pt x="11676" y="17800"/>
                  </a:lnTo>
                  <a:lnTo>
                    <a:pt x="12412" y="17800"/>
                  </a:lnTo>
                  <a:lnTo>
                    <a:pt x="12149" y="9678"/>
                  </a:lnTo>
                  <a:lnTo>
                    <a:pt x="12722" y="9630"/>
                  </a:lnTo>
                  <a:lnTo>
                    <a:pt x="12952" y="17800"/>
                  </a:lnTo>
                  <a:cubicBezTo>
                    <a:pt x="12965" y="18324"/>
                    <a:pt x="12978" y="19519"/>
                    <a:pt x="12844" y="19948"/>
                  </a:cubicBezTo>
                  <a:cubicBezTo>
                    <a:pt x="12736" y="20234"/>
                    <a:pt x="12560" y="20139"/>
                    <a:pt x="12391" y="20139"/>
                  </a:cubicBezTo>
                  <a:lnTo>
                    <a:pt x="11022" y="20139"/>
                  </a:lnTo>
                  <a:lnTo>
                    <a:pt x="11022" y="17800"/>
                  </a:lnTo>
                  <a:close/>
                  <a:moveTo>
                    <a:pt x="6871" y="1410"/>
                  </a:moveTo>
                  <a:lnTo>
                    <a:pt x="7512" y="1410"/>
                  </a:lnTo>
                  <a:lnTo>
                    <a:pt x="7512" y="2271"/>
                  </a:lnTo>
                  <a:lnTo>
                    <a:pt x="7714" y="2224"/>
                  </a:lnTo>
                  <a:lnTo>
                    <a:pt x="8639" y="2224"/>
                  </a:lnTo>
                  <a:lnTo>
                    <a:pt x="8639" y="4372"/>
                  </a:lnTo>
                  <a:lnTo>
                    <a:pt x="7505" y="4372"/>
                  </a:lnTo>
                  <a:lnTo>
                    <a:pt x="7505" y="5234"/>
                  </a:lnTo>
                  <a:lnTo>
                    <a:pt x="8477" y="5234"/>
                  </a:lnTo>
                  <a:lnTo>
                    <a:pt x="8477" y="7996"/>
                  </a:lnTo>
                  <a:lnTo>
                    <a:pt x="8475" y="7996"/>
                  </a:lnTo>
                  <a:lnTo>
                    <a:pt x="8477" y="8006"/>
                  </a:lnTo>
                  <a:lnTo>
                    <a:pt x="8477" y="7996"/>
                  </a:lnTo>
                  <a:lnTo>
                    <a:pt x="8644" y="7996"/>
                  </a:lnTo>
                  <a:lnTo>
                    <a:pt x="8644" y="10192"/>
                  </a:lnTo>
                  <a:lnTo>
                    <a:pt x="8550" y="10192"/>
                  </a:lnTo>
                  <a:lnTo>
                    <a:pt x="8476" y="10240"/>
                  </a:lnTo>
                  <a:lnTo>
                    <a:pt x="8476" y="12583"/>
                  </a:lnTo>
                  <a:lnTo>
                    <a:pt x="7511" y="12583"/>
                  </a:lnTo>
                  <a:lnTo>
                    <a:pt x="7511" y="18794"/>
                  </a:lnTo>
                  <a:cubicBezTo>
                    <a:pt x="7511" y="19655"/>
                    <a:pt x="7471" y="20180"/>
                    <a:pt x="7342" y="20180"/>
                  </a:cubicBezTo>
                  <a:lnTo>
                    <a:pt x="6816" y="20180"/>
                  </a:lnTo>
                  <a:lnTo>
                    <a:pt x="6702" y="17793"/>
                  </a:lnTo>
                  <a:lnTo>
                    <a:pt x="6870" y="17793"/>
                  </a:lnTo>
                  <a:lnTo>
                    <a:pt x="6870" y="12586"/>
                  </a:lnTo>
                  <a:lnTo>
                    <a:pt x="5899" y="12586"/>
                  </a:lnTo>
                  <a:lnTo>
                    <a:pt x="5899" y="10914"/>
                  </a:lnTo>
                  <a:lnTo>
                    <a:pt x="6870" y="10914"/>
                  </a:lnTo>
                  <a:lnTo>
                    <a:pt x="6870" y="10104"/>
                  </a:lnTo>
                  <a:lnTo>
                    <a:pt x="5899" y="10104"/>
                  </a:lnTo>
                  <a:lnTo>
                    <a:pt x="5899" y="8002"/>
                  </a:lnTo>
                  <a:lnTo>
                    <a:pt x="6870" y="8002"/>
                  </a:lnTo>
                  <a:lnTo>
                    <a:pt x="6877" y="7093"/>
                  </a:lnTo>
                  <a:lnTo>
                    <a:pt x="5899" y="7093"/>
                  </a:lnTo>
                  <a:lnTo>
                    <a:pt x="5899" y="5183"/>
                  </a:lnTo>
                  <a:lnTo>
                    <a:pt x="6870" y="5183"/>
                  </a:lnTo>
                  <a:lnTo>
                    <a:pt x="6877" y="4372"/>
                  </a:lnTo>
                  <a:lnTo>
                    <a:pt x="5697" y="4372"/>
                  </a:lnTo>
                  <a:lnTo>
                    <a:pt x="5697" y="17510"/>
                  </a:lnTo>
                  <a:cubicBezTo>
                    <a:pt x="5697" y="19996"/>
                    <a:pt x="5460" y="20139"/>
                    <a:pt x="5184" y="20139"/>
                  </a:cubicBezTo>
                  <a:lnTo>
                    <a:pt x="4928" y="20139"/>
                  </a:lnTo>
                  <a:cubicBezTo>
                    <a:pt x="4928" y="20187"/>
                    <a:pt x="4928" y="17510"/>
                    <a:pt x="4928" y="17510"/>
                  </a:cubicBezTo>
                  <a:lnTo>
                    <a:pt x="5103" y="17510"/>
                  </a:lnTo>
                  <a:lnTo>
                    <a:pt x="5103" y="2224"/>
                  </a:lnTo>
                  <a:lnTo>
                    <a:pt x="6871" y="2224"/>
                  </a:lnTo>
                  <a:close/>
                  <a:moveTo>
                    <a:pt x="3257" y="0"/>
                  </a:moveTo>
                  <a:lnTo>
                    <a:pt x="3660" y="0"/>
                  </a:lnTo>
                  <a:cubicBezTo>
                    <a:pt x="3903" y="112"/>
                    <a:pt x="4053" y="1137"/>
                    <a:pt x="4068" y="2857"/>
                  </a:cubicBezTo>
                  <a:lnTo>
                    <a:pt x="4074" y="18746"/>
                  </a:lnTo>
                  <a:cubicBezTo>
                    <a:pt x="4043" y="20537"/>
                    <a:pt x="3898" y="21454"/>
                    <a:pt x="3665" y="21600"/>
                  </a:cubicBezTo>
                  <a:lnTo>
                    <a:pt x="3257" y="21600"/>
                  </a:lnTo>
                  <a:lnTo>
                    <a:pt x="2140" y="9848"/>
                  </a:lnTo>
                  <a:lnTo>
                    <a:pt x="1898" y="7284"/>
                  </a:lnTo>
                  <a:cubicBezTo>
                    <a:pt x="1763" y="5820"/>
                    <a:pt x="1872" y="4100"/>
                    <a:pt x="1996" y="3477"/>
                  </a:cubicBezTo>
                  <a:cubicBezTo>
                    <a:pt x="2022" y="3368"/>
                    <a:pt x="2052" y="3184"/>
                    <a:pt x="2084" y="3113"/>
                  </a:cubicBezTo>
                  <a:lnTo>
                    <a:pt x="2140" y="2966"/>
                  </a:lnTo>
                  <a:close/>
                  <a:moveTo>
                    <a:pt x="408" y="0"/>
                  </a:moveTo>
                  <a:lnTo>
                    <a:pt x="2445" y="0"/>
                  </a:lnTo>
                  <a:lnTo>
                    <a:pt x="2140" y="661"/>
                  </a:lnTo>
                  <a:lnTo>
                    <a:pt x="1365" y="2414"/>
                  </a:lnTo>
                  <a:cubicBezTo>
                    <a:pt x="1085" y="3075"/>
                    <a:pt x="920" y="5602"/>
                    <a:pt x="1091" y="7614"/>
                  </a:cubicBezTo>
                  <a:lnTo>
                    <a:pt x="2140" y="20391"/>
                  </a:lnTo>
                  <a:lnTo>
                    <a:pt x="2239" y="21600"/>
                  </a:lnTo>
                  <a:lnTo>
                    <a:pt x="2140" y="21600"/>
                  </a:lnTo>
                  <a:lnTo>
                    <a:pt x="2140" y="21597"/>
                  </a:lnTo>
                  <a:lnTo>
                    <a:pt x="408" y="21597"/>
                  </a:lnTo>
                  <a:cubicBezTo>
                    <a:pt x="181" y="21450"/>
                    <a:pt x="26" y="20646"/>
                    <a:pt x="0" y="18705"/>
                  </a:cubicBezTo>
                  <a:lnTo>
                    <a:pt x="0" y="2891"/>
                  </a:lnTo>
                  <a:cubicBezTo>
                    <a:pt x="21" y="1171"/>
                    <a:pt x="150" y="184"/>
                    <a:pt x="40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b="1">
                  <a:solidFill>
                    <a:srgbClr val="FFFFFF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grpSp>
          <p:nvGrpSpPr>
            <p:cNvPr id="71" name="组合 58"/>
            <p:cNvGrpSpPr/>
            <p:nvPr/>
          </p:nvGrpSpPr>
          <p:grpSpPr>
            <a:xfrm>
              <a:off x="592987" y="167191"/>
              <a:ext cx="9032157" cy="436267"/>
              <a:chOff x="955123" y="144405"/>
              <a:chExt cx="9032157" cy="436267"/>
            </a:xfrm>
          </p:grpSpPr>
          <p:grpSp>
            <p:nvGrpSpPr>
              <p:cNvPr id="72" name="组合 67"/>
              <p:cNvGrpSpPr/>
              <p:nvPr/>
            </p:nvGrpSpPr>
            <p:grpSpPr>
              <a:xfrm>
                <a:off x="955123" y="144405"/>
                <a:ext cx="8924601" cy="436267"/>
                <a:chOff x="457200" y="-5182"/>
                <a:chExt cx="8924601" cy="436267"/>
              </a:xfrm>
            </p:grpSpPr>
            <p:sp>
              <p:nvSpPr>
                <p:cNvPr id="1048753" name="同侧圆角矩形 72"/>
                <p:cNvSpPr/>
                <p:nvPr/>
              </p:nvSpPr>
              <p:spPr>
                <a:xfrm>
                  <a:off x="4451287" y="136335"/>
                  <a:ext cx="1640775" cy="293225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rPr>
                    <a:t>有效性</a:t>
                  </a:r>
                  <a:endPara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48754" name="同侧圆角矩形 73"/>
                <p:cNvSpPr/>
                <p:nvPr/>
              </p:nvSpPr>
              <p:spPr>
                <a:xfrm>
                  <a:off x="6158540" y="126961"/>
                  <a:ext cx="1625926" cy="302599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rPr>
                    <a:t>安全性</a:t>
                  </a:r>
                  <a:endPara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48755" name="同侧圆角矩形 74"/>
                <p:cNvSpPr/>
                <p:nvPr/>
              </p:nvSpPr>
              <p:spPr>
                <a:xfrm>
                  <a:off x="7850944" y="126961"/>
                  <a:ext cx="1530857" cy="295080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rPr>
                    <a:t>公平性</a:t>
                  </a:r>
                  <a:endPara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48756" name="同侧圆角矩形 75"/>
                <p:cNvSpPr/>
                <p:nvPr/>
              </p:nvSpPr>
              <p:spPr>
                <a:xfrm>
                  <a:off x="2159658" y="-5182"/>
                  <a:ext cx="2225151" cy="429255"/>
                </a:xfrm>
                <a:prstGeom prst="round2SameRect">
                  <a:avLst/>
                </a:prstGeom>
                <a:solidFill>
                  <a:srgbClr val="044196"/>
                </a:solidFill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r>
                    <a: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rPr>
                    <a:t>创新性</a:t>
                  </a: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48757" name="同侧圆角矩形 76"/>
                <p:cNvSpPr/>
                <p:nvPr/>
              </p:nvSpPr>
              <p:spPr>
                <a:xfrm>
                  <a:off x="457200" y="109552"/>
                  <a:ext cx="1617947" cy="321533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rPr>
                    <a:t>基本信息</a:t>
                  </a:r>
                  <a:endPara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</p:grpSp>
          <p:cxnSp>
            <p:nvCxnSpPr>
              <p:cNvPr id="3145733" name="直接箭头连接符 68"/>
              <p:cNvCxnSpPr/>
              <p:nvPr/>
            </p:nvCxnSpPr>
            <p:spPr>
              <a:xfrm flipV="1">
                <a:off x="955123" y="566480"/>
                <a:ext cx="9032157" cy="11514"/>
              </a:xfrm>
              <a:prstGeom prst="straightConnector1">
                <a:avLst/>
              </a:prstGeom>
              <a:ln w="28575">
                <a:solidFill>
                  <a:srgbClr val="9DC3E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8758" name="矩形 4"/>
          <p:cNvSpPr/>
          <p:nvPr/>
        </p:nvSpPr>
        <p:spPr>
          <a:xfrm>
            <a:off x="147003" y="6477093"/>
            <a:ext cx="11794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1.Landsend ECS, et al. J </a:t>
            </a:r>
            <a:r>
              <a:rPr kumimoji="0" lang="en-US" altLang="zh-CN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Ophthalmol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. 2025;2025:6504111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；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2.Qian W, et al. J </a:t>
            </a:r>
            <a:r>
              <a:rPr kumimoji="0" lang="en-US" altLang="zh-CN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Ophthal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 </a:t>
            </a:r>
            <a:r>
              <a:rPr kumimoji="0" lang="en-US" altLang="zh-CN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Inflamm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 Infect. 2025;15(1):36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；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3.Guimaraes de Souza R, et al. J </a:t>
            </a:r>
            <a:r>
              <a:rPr kumimoji="0" lang="en-US" altLang="zh-CN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Ocul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 </a:t>
            </a:r>
            <a:r>
              <a:rPr kumimoji="0" lang="en-US" altLang="zh-CN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Pharmacol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 </a:t>
            </a:r>
            <a:r>
              <a:rPr kumimoji="0" lang="en-US" altLang="zh-CN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Ther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. 2018;34(7):543-549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；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4.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林琳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, 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等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. 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中医眼耳鼻喉杂志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. 2021;11(1):1-5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；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5.</a:t>
            </a:r>
            <a:r>
              <a:rPr lang="en-US" altLang="zh-CN" sz="600" dirty="0">
                <a:solidFill>
                  <a:srgbClr val="000000"/>
                </a:solidFill>
                <a:latin typeface="+mn-ea"/>
                <a:cs typeface="微软雅黑" panose="020B0503020204020204" charset="-122"/>
                <a:sym typeface="+mn-lt"/>
              </a:rPr>
              <a:t>LU Y, et al. </a:t>
            </a:r>
            <a:r>
              <a:rPr lang="en-US" altLang="zh-CN" sz="600" dirty="0" err="1">
                <a:solidFill>
                  <a:srgbClr val="000000"/>
                </a:solidFill>
                <a:latin typeface="+mn-ea"/>
                <a:cs typeface="微软雅黑" panose="020B0503020204020204" charset="-122"/>
                <a:sym typeface="+mn-lt"/>
              </a:rPr>
              <a:t>Ocul</a:t>
            </a:r>
            <a:r>
              <a:rPr lang="en-US" altLang="zh-CN" sz="600" dirty="0">
                <a:solidFill>
                  <a:srgbClr val="000000"/>
                </a:solidFill>
                <a:latin typeface="+mn-ea"/>
                <a:cs typeface="微软雅黑" panose="020B0503020204020204" charset="-122"/>
                <a:sym typeface="+mn-lt"/>
              </a:rPr>
              <a:t> Surf. 2026;41:45-53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；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6.Chen D, et al. Medicine (Baltimore). 2019;98(31):e16710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；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7.Koetting C, et al. </a:t>
            </a:r>
            <a:r>
              <a:rPr kumimoji="0" lang="en-US" altLang="zh-CN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Ophthalmol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 </a:t>
            </a:r>
            <a:r>
              <a:rPr kumimoji="0" lang="en-US" altLang="zh-CN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Ther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. 2025;14(9):2109-2124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；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8.Geerling G, et al. </a:t>
            </a:r>
            <a:r>
              <a:rPr kumimoji="0" lang="en-US" altLang="zh-CN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Ophthalmol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 </a:t>
            </a:r>
            <a:r>
              <a:rPr kumimoji="0" lang="en-US" altLang="zh-CN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Ther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. 2022;11(3):1101-1117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；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9</a:t>
            </a:r>
            <a:r>
              <a:rPr lang="en-US" altLang="zh-CN" sz="600" dirty="0">
                <a:solidFill>
                  <a:srgbClr val="000000"/>
                </a:solidFill>
                <a:latin typeface="+mn-ea"/>
              </a:rPr>
              <a:t>. </a:t>
            </a:r>
            <a:r>
              <a:rPr lang="en-US" altLang="zh-CN" sz="600" dirty="0" smtClean="0">
                <a:solidFill>
                  <a:srgbClr val="000000"/>
                </a:solidFill>
                <a:latin typeface="+mn-ea"/>
              </a:rPr>
              <a:t>Agarwal </a:t>
            </a:r>
            <a:r>
              <a:rPr lang="en-US" altLang="zh-CN" sz="600" dirty="0">
                <a:solidFill>
                  <a:srgbClr val="000000"/>
                </a:solidFill>
                <a:latin typeface="+mn-ea"/>
              </a:rPr>
              <a:t>S, et al. </a:t>
            </a:r>
            <a:r>
              <a:rPr lang="en-US" altLang="zh-CN" sz="600" dirty="0" err="1">
                <a:solidFill>
                  <a:srgbClr val="000000"/>
                </a:solidFill>
                <a:latin typeface="+mn-ea"/>
              </a:rPr>
              <a:t>Int</a:t>
            </a:r>
            <a:r>
              <a:rPr lang="en-US" altLang="zh-CN" sz="600" dirty="0">
                <a:solidFill>
                  <a:srgbClr val="000000"/>
                </a:solidFill>
                <a:latin typeface="+mn-ea"/>
              </a:rPr>
              <a:t> J Life </a:t>
            </a:r>
            <a:r>
              <a:rPr lang="en-US" altLang="zh-CN" sz="600" dirty="0" err="1">
                <a:solidFill>
                  <a:srgbClr val="000000"/>
                </a:solidFill>
                <a:latin typeface="+mn-ea"/>
              </a:rPr>
              <a:t>Sci</a:t>
            </a:r>
            <a:r>
              <a:rPr lang="en-US" altLang="zh-CN" sz="6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CN" sz="600" dirty="0" err="1">
                <a:solidFill>
                  <a:srgbClr val="000000"/>
                </a:solidFill>
                <a:latin typeface="+mn-ea"/>
              </a:rPr>
              <a:t>Biotechnol</a:t>
            </a:r>
            <a:r>
              <a:rPr lang="en-US" altLang="zh-CN" sz="600" dirty="0">
                <a:solidFill>
                  <a:srgbClr val="000000"/>
                </a:solidFill>
                <a:latin typeface="+mn-ea"/>
              </a:rPr>
              <a:t> Pharma Res. 2025;14(6):</a:t>
            </a:r>
            <a:r>
              <a:rPr lang="en-US" altLang="zh-CN" sz="600" dirty="0" smtClean="0">
                <a:solidFill>
                  <a:srgbClr val="000000"/>
                </a:solidFill>
                <a:latin typeface="+mn-ea"/>
              </a:rPr>
              <a:t>420-425</a:t>
            </a:r>
            <a:r>
              <a:rPr lang="zh-CN" altLang="en-US" sz="600" dirty="0" smtClean="0">
                <a:solidFill>
                  <a:srgbClr val="000000"/>
                </a:solidFill>
                <a:latin typeface="+mn-ea"/>
              </a:rPr>
              <a:t>；</a:t>
            </a:r>
            <a:r>
              <a:rPr lang="en-US" altLang="zh-CN" sz="600" dirty="0" smtClean="0">
                <a:solidFill>
                  <a:srgbClr val="000000"/>
                </a:solidFill>
                <a:latin typeface="+mn-ea"/>
              </a:rPr>
              <a:t>10.Chhabra 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S, et al. </a:t>
            </a:r>
            <a:r>
              <a:rPr kumimoji="0" lang="en-US" altLang="zh-CN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Leuk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 Lymphoma. 2020;61(4):869-874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；</a:t>
            </a:r>
            <a:r>
              <a:rPr kumimoji="0" lang="en-US" altLang="zh-CN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11.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刘姝婉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, 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等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. 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中华眼科杂志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. 2023;59(10):805-813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；</a:t>
            </a:r>
            <a:r>
              <a:rPr kumimoji="0" lang="en-US" altLang="zh-CN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12.Hovanesian 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J, et al. </a:t>
            </a:r>
            <a:r>
              <a:rPr kumimoji="0" lang="en-US" altLang="zh-CN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Clin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 </a:t>
            </a:r>
            <a:r>
              <a:rPr kumimoji="0" lang="en-US" altLang="zh-CN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Ophthalmol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. 2020;14:2709-2716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；</a:t>
            </a:r>
            <a:r>
              <a:rPr kumimoji="0" lang="en-US" altLang="zh-CN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13.Donnenfeld 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rPr>
              <a:t>ED, et al. J Cataract Refract Surg. 2010;36(7):1095-1100</a:t>
            </a:r>
            <a:r>
              <a:rPr lang="en-US" altLang="zh-CN" sz="600" dirty="0">
                <a:solidFill>
                  <a:srgbClr val="000000"/>
                </a:solidFill>
                <a:latin typeface="+mn-ea"/>
              </a:rPr>
              <a:t>.</a:t>
            </a:r>
            <a:endParaRPr lang="en-US" altLang="zh-CN" sz="600" kern="0" dirty="0">
              <a:solidFill>
                <a:srgbClr val="000000">
                  <a:alpha val="100000"/>
                </a:srgbClr>
              </a:solidFill>
              <a:latin typeface="+mn-ea"/>
              <a:cs typeface="微软雅黑" panose="020B0503020204020204" charset="-122"/>
            </a:endParaRPr>
          </a:p>
        </p:txBody>
      </p:sp>
      <p:sp>
        <p:nvSpPr>
          <p:cNvPr id="1048759" name="textbox 92"/>
          <p:cNvSpPr/>
          <p:nvPr/>
        </p:nvSpPr>
        <p:spPr>
          <a:xfrm>
            <a:off x="11855223" y="6542405"/>
            <a:ext cx="428625" cy="3155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6000"/>
              </a:lnSpc>
            </a:pPr>
            <a:r>
              <a:rPr lang="en-US" sz="1500" b="1" kern="0" spc="-20" dirty="0">
                <a:solidFill>
                  <a:srgbClr val="2F559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endParaRPr lang="en-US" sz="1500" b="1" kern="0" spc="-20" dirty="0">
              <a:solidFill>
                <a:srgbClr val="2F5597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73" name="组合 38"/>
          <p:cNvGrpSpPr/>
          <p:nvPr/>
        </p:nvGrpSpPr>
        <p:grpSpPr>
          <a:xfrm>
            <a:off x="333445" y="1963906"/>
            <a:ext cx="4660234" cy="1964464"/>
            <a:chOff x="411672" y="2023620"/>
            <a:chExt cx="3861940" cy="1886394"/>
          </a:xfrm>
        </p:grpSpPr>
        <p:grpSp>
          <p:nvGrpSpPr>
            <p:cNvPr id="74" name="组合 56"/>
            <p:cNvGrpSpPr/>
            <p:nvPr/>
          </p:nvGrpSpPr>
          <p:grpSpPr>
            <a:xfrm>
              <a:off x="411672" y="2035653"/>
              <a:ext cx="1884199" cy="1874361"/>
              <a:chOff x="337853" y="3645235"/>
              <a:chExt cx="1786288" cy="1748851"/>
            </a:xfrm>
          </p:grpSpPr>
          <p:sp>
            <p:nvSpPr>
              <p:cNvPr id="1048760" name="圆角矩形 81"/>
              <p:cNvSpPr/>
              <p:nvPr/>
            </p:nvSpPr>
            <p:spPr>
              <a:xfrm>
                <a:off x="343048" y="3713809"/>
                <a:ext cx="1726934" cy="1680088"/>
              </a:xfrm>
              <a:prstGeom prst="roundRect">
                <a:avLst/>
              </a:prstGeom>
              <a:noFill/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5" name="组合 82"/>
              <p:cNvGrpSpPr/>
              <p:nvPr/>
            </p:nvGrpSpPr>
            <p:grpSpPr>
              <a:xfrm>
                <a:off x="352288" y="4126679"/>
                <a:ext cx="1771853" cy="1267407"/>
                <a:chOff x="337281" y="4699567"/>
                <a:chExt cx="1771853" cy="1267407"/>
              </a:xfrm>
            </p:grpSpPr>
            <p:cxnSp>
              <p:nvCxnSpPr>
                <p:cNvPr id="3145734" name="直接箭头连接符 85"/>
                <p:cNvCxnSpPr/>
                <p:nvPr/>
              </p:nvCxnSpPr>
              <p:spPr>
                <a:xfrm flipV="1">
                  <a:off x="1366347" y="5555672"/>
                  <a:ext cx="35688" cy="233206"/>
                </a:xfrm>
                <a:prstGeom prst="straightConnector1">
                  <a:avLst/>
                </a:prstGeom>
                <a:ln>
                  <a:solidFill>
                    <a:srgbClr val="2F559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6" name="组合 86"/>
                <p:cNvGrpSpPr/>
                <p:nvPr/>
              </p:nvGrpSpPr>
              <p:grpSpPr>
                <a:xfrm>
                  <a:off x="1292543" y="5367117"/>
                  <a:ext cx="816591" cy="599857"/>
                  <a:chOff x="9346754" y="3232461"/>
                  <a:chExt cx="753288" cy="570091"/>
                </a:xfrm>
              </p:grpSpPr>
              <p:pic>
                <p:nvPicPr>
                  <p:cNvPr id="2097162" name="图片 100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7382" t="38046" r="82410" b="36455"/>
                  <a:stretch>
                    <a:fillRect/>
                  </a:stretch>
                </p:blipFill>
                <p:spPr>
                  <a:xfrm>
                    <a:off x="9346754" y="3624327"/>
                    <a:ext cx="120656" cy="117760"/>
                  </a:xfrm>
                  <a:prstGeom prst="rect">
                    <a:avLst/>
                  </a:prstGeom>
                </p:spPr>
              </p:pic>
              <p:grpSp>
                <p:nvGrpSpPr>
                  <p:cNvPr id="77" name="组合 101"/>
                  <p:cNvGrpSpPr/>
                  <p:nvPr/>
                </p:nvGrpSpPr>
                <p:grpSpPr>
                  <a:xfrm>
                    <a:off x="9407082" y="3232461"/>
                    <a:ext cx="692960" cy="570091"/>
                    <a:chOff x="9766933" y="3318594"/>
                    <a:chExt cx="692960" cy="570091"/>
                  </a:xfrm>
                </p:grpSpPr>
                <p:sp>
                  <p:nvSpPr>
                    <p:cNvPr id="1048761" name="文本框 102"/>
                    <p:cNvSpPr txBox="1"/>
                    <p:nvPr/>
                  </p:nvSpPr>
                  <p:spPr>
                    <a:xfrm>
                      <a:off x="9766933" y="3679028"/>
                      <a:ext cx="692960" cy="20965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000" b="1" dirty="0">
                          <a:solidFill>
                            <a:srgbClr val="2F5597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ICAM-1</a:t>
                      </a:r>
                      <a:endParaRPr lang="zh-CN" altLang="en-US" sz="1000" b="1" dirty="0">
                        <a:solidFill>
                          <a:srgbClr val="2F5597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p:txBody>
                </p:sp>
                <p:sp>
                  <p:nvSpPr>
                    <p:cNvPr id="1048762" name="文本框 103"/>
                    <p:cNvSpPr txBox="1"/>
                    <p:nvPr/>
                  </p:nvSpPr>
                  <p:spPr>
                    <a:xfrm>
                      <a:off x="9897826" y="3318594"/>
                      <a:ext cx="512106" cy="20965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000" b="1" dirty="0">
                          <a:solidFill>
                            <a:srgbClr val="2F5597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LFA-1</a:t>
                      </a:r>
                      <a:endParaRPr lang="zh-CN" altLang="en-US" sz="1000" b="1" dirty="0">
                        <a:solidFill>
                          <a:srgbClr val="2F5597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p:txBody>
                </p:sp>
              </p:grpSp>
            </p:grpSp>
            <p:sp>
              <p:nvSpPr>
                <p:cNvPr id="1048763" name="文本框 87"/>
                <p:cNvSpPr txBox="1"/>
                <p:nvPr/>
              </p:nvSpPr>
              <p:spPr>
                <a:xfrm>
                  <a:off x="337281" y="4699567"/>
                  <a:ext cx="703649" cy="2206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000" b="1" dirty="0">
                      <a:solidFill>
                        <a:srgbClr val="2F5597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利非司特</a:t>
                  </a:r>
                  <a:endParaRPr lang="zh-CN" altLang="en-US" sz="1000" b="1" dirty="0">
                    <a:solidFill>
                      <a:srgbClr val="2F5597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pic>
              <p:nvPicPr>
                <p:cNvPr id="2097163" name="图片 8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-9815" b="25980"/>
                <a:stretch>
                  <a:fillRect/>
                </a:stretch>
              </p:blipFill>
              <p:spPr>
                <a:xfrm>
                  <a:off x="827218" y="5583452"/>
                  <a:ext cx="115646" cy="101037"/>
                </a:xfrm>
                <a:prstGeom prst="rect">
                  <a:avLst/>
                </a:prstGeom>
              </p:spPr>
            </p:pic>
            <p:pic>
              <p:nvPicPr>
                <p:cNvPr id="2097164" name="图片 89"/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39132"/>
                <a:stretch>
                  <a:fillRect/>
                </a:stretch>
              </p:blipFill>
              <p:spPr>
                <a:xfrm>
                  <a:off x="942864" y="4834152"/>
                  <a:ext cx="923741" cy="488378"/>
                </a:xfrm>
                <a:prstGeom prst="rect">
                  <a:avLst/>
                </a:prstGeom>
              </p:spPr>
            </p:pic>
            <p:pic>
              <p:nvPicPr>
                <p:cNvPr id="2097165" name="图片 90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43821"/>
                <a:stretch>
                  <a:fillRect/>
                </a:stretch>
              </p:blipFill>
              <p:spPr>
                <a:xfrm>
                  <a:off x="992130" y="5318930"/>
                  <a:ext cx="869712" cy="246852"/>
                </a:xfrm>
                <a:prstGeom prst="rect">
                  <a:avLst/>
                </a:prstGeom>
              </p:spPr>
            </p:pic>
            <p:sp>
              <p:nvSpPr>
                <p:cNvPr id="1048764" name="乘号 91"/>
                <p:cNvSpPr/>
                <p:nvPr/>
              </p:nvSpPr>
              <p:spPr>
                <a:xfrm>
                  <a:off x="1310292" y="5610190"/>
                  <a:ext cx="149804" cy="203051"/>
                </a:xfrm>
                <a:prstGeom prst="mathMultiply">
                  <a:avLst>
                    <a:gd name="adj1" fmla="val 3830"/>
                  </a:avLst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145735" name="直接箭头连接符 92"/>
                <p:cNvCxnSpPr/>
                <p:nvPr/>
              </p:nvCxnSpPr>
              <p:spPr>
                <a:xfrm flipV="1">
                  <a:off x="930780" y="5452690"/>
                  <a:ext cx="177278" cy="129875"/>
                </a:xfrm>
                <a:prstGeom prst="straightConnector1">
                  <a:avLst/>
                </a:prstGeom>
                <a:ln>
                  <a:solidFill>
                    <a:srgbClr val="2F559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097166" name="图片 93"/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-9815" b="25980"/>
                <a:stretch>
                  <a:fillRect/>
                </a:stretch>
              </p:blipFill>
              <p:spPr>
                <a:xfrm>
                  <a:off x="573460" y="5036632"/>
                  <a:ext cx="115646" cy="101037"/>
                </a:xfrm>
                <a:prstGeom prst="rect">
                  <a:avLst/>
                </a:prstGeom>
              </p:spPr>
            </p:pic>
            <p:pic>
              <p:nvPicPr>
                <p:cNvPr id="2097167" name="图片 9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-9815" b="25980"/>
                <a:stretch>
                  <a:fillRect/>
                </a:stretch>
              </p:blipFill>
              <p:spPr>
                <a:xfrm>
                  <a:off x="509550" y="5161767"/>
                  <a:ext cx="115646" cy="101037"/>
                </a:xfrm>
                <a:prstGeom prst="rect">
                  <a:avLst/>
                </a:prstGeom>
              </p:spPr>
            </p:pic>
            <p:pic>
              <p:nvPicPr>
                <p:cNvPr id="2097168" name="图片 95"/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-9815" b="25980"/>
                <a:stretch>
                  <a:fillRect/>
                </a:stretch>
              </p:blipFill>
              <p:spPr>
                <a:xfrm>
                  <a:off x="680458" y="5282857"/>
                  <a:ext cx="115646" cy="101037"/>
                </a:xfrm>
                <a:prstGeom prst="rect">
                  <a:avLst/>
                </a:prstGeom>
              </p:spPr>
            </p:pic>
            <p:pic>
              <p:nvPicPr>
                <p:cNvPr id="2097169" name="图片 9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-9815" b="25980"/>
                <a:stretch>
                  <a:fillRect/>
                </a:stretch>
              </p:blipFill>
              <p:spPr>
                <a:xfrm>
                  <a:off x="689698" y="4916305"/>
                  <a:ext cx="115646" cy="101037"/>
                </a:xfrm>
                <a:prstGeom prst="rect">
                  <a:avLst/>
                </a:prstGeom>
              </p:spPr>
            </p:pic>
            <p:pic>
              <p:nvPicPr>
                <p:cNvPr id="2097170" name="图片 97"/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-9815" b="25980"/>
                <a:stretch>
                  <a:fillRect/>
                </a:stretch>
              </p:blipFill>
              <p:spPr>
                <a:xfrm>
                  <a:off x="422519" y="5268411"/>
                  <a:ext cx="115646" cy="101037"/>
                </a:xfrm>
                <a:prstGeom prst="rect">
                  <a:avLst/>
                </a:prstGeom>
              </p:spPr>
            </p:pic>
            <p:pic>
              <p:nvPicPr>
                <p:cNvPr id="2097171" name="图片 9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-9815" b="25980"/>
                <a:stretch>
                  <a:fillRect/>
                </a:stretch>
              </p:blipFill>
              <p:spPr>
                <a:xfrm>
                  <a:off x="431759" y="4901859"/>
                  <a:ext cx="115646" cy="101037"/>
                </a:xfrm>
                <a:prstGeom prst="rect">
                  <a:avLst/>
                </a:prstGeom>
              </p:spPr>
            </p:pic>
            <p:cxnSp>
              <p:nvCxnSpPr>
                <p:cNvPr id="3145736" name="直接箭头连接符 99"/>
                <p:cNvCxnSpPr/>
                <p:nvPr/>
              </p:nvCxnSpPr>
              <p:spPr>
                <a:xfrm>
                  <a:off x="771956" y="5010465"/>
                  <a:ext cx="190273" cy="162491"/>
                </a:xfrm>
                <a:prstGeom prst="straightConnector1">
                  <a:avLst/>
                </a:prstGeom>
                <a:ln>
                  <a:solidFill>
                    <a:srgbClr val="2F559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8765" name="剪去同侧角的矩形 83"/>
              <p:cNvSpPr/>
              <p:nvPr/>
            </p:nvSpPr>
            <p:spPr>
              <a:xfrm>
                <a:off x="337853" y="3658270"/>
                <a:ext cx="1726513" cy="370793"/>
              </a:xfrm>
              <a:prstGeom prst="snip2Same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8766" name="文本框 84"/>
              <p:cNvSpPr txBox="1"/>
              <p:nvPr/>
            </p:nvSpPr>
            <p:spPr>
              <a:xfrm>
                <a:off x="406986" y="3645235"/>
                <a:ext cx="1616487" cy="366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050" b="1" dirty="0">
                    <a:solidFill>
                      <a:schemeClr val="bg1"/>
                    </a:solidFill>
                  </a:rPr>
                  <a:t>利非司特在</a:t>
                </a:r>
                <a:r>
                  <a:rPr lang="zh-CN" altLang="en-US" sz="1200" b="1" dirty="0">
                    <a:solidFill>
                      <a:schemeClr val="accent4"/>
                    </a:solidFill>
                  </a:rPr>
                  <a:t>细胞外</a:t>
                </a:r>
                <a:r>
                  <a:rPr lang="zh-CN" altLang="en-US" sz="1050" b="1" dirty="0">
                    <a:solidFill>
                      <a:schemeClr val="bg1"/>
                    </a:solidFill>
                  </a:rPr>
                  <a:t>发挥</a:t>
                </a:r>
                <a:r>
                  <a:rPr lang="zh-CN" altLang="en-US" sz="1050" b="1" dirty="0" smtClean="0">
                    <a:solidFill>
                      <a:schemeClr val="bg1"/>
                    </a:solidFill>
                  </a:rPr>
                  <a:t>作用，所以更快速</a:t>
                </a:r>
                <a:r>
                  <a:rPr lang="zh-CN" altLang="en-US" sz="1050" b="1" dirty="0">
                    <a:solidFill>
                      <a:schemeClr val="bg1"/>
                    </a:solidFill>
                  </a:rPr>
                  <a:t>精准</a:t>
                </a:r>
                <a:r>
                  <a:rPr lang="zh-CN" altLang="en-US" sz="1050" b="1" dirty="0" smtClean="0">
                    <a:solidFill>
                      <a:schemeClr val="bg1"/>
                    </a:solidFill>
                  </a:rPr>
                  <a:t>的抗炎</a:t>
                </a:r>
                <a:r>
                  <a:rPr lang="en-US" altLang="zh-CN" sz="1050" b="1" baseline="30000" dirty="0" smtClean="0">
                    <a:solidFill>
                      <a:schemeClr val="bg1"/>
                    </a:solidFill>
                  </a:rPr>
                  <a:t>1</a:t>
                </a:r>
                <a:endParaRPr lang="zh-CN" altLang="en-US" sz="1050" b="1" baseline="30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8" name="组合 59"/>
            <p:cNvGrpSpPr/>
            <p:nvPr/>
          </p:nvGrpSpPr>
          <p:grpSpPr>
            <a:xfrm>
              <a:off x="2382272" y="2023620"/>
              <a:ext cx="1891340" cy="1876217"/>
              <a:chOff x="2113465" y="3642509"/>
              <a:chExt cx="1793058" cy="1750585"/>
            </a:xfrm>
          </p:grpSpPr>
          <p:pic>
            <p:nvPicPr>
              <p:cNvPr id="2097172" name="图片 63"/>
              <p:cNvPicPr>
                <a:picLocks noChangeAspect="1"/>
              </p:cNvPicPr>
              <p:nvPr/>
            </p:nvPicPr>
            <p:blipFill rotWithShape="1">
              <a:blip r:embed="rId6"/>
              <a:srcRect l="678" t="-111" r="18111" b="17074"/>
              <a:stretch>
                <a:fillRect/>
              </a:stretch>
            </p:blipFill>
            <p:spPr>
              <a:xfrm>
                <a:off x="2135138" y="4095211"/>
                <a:ext cx="1652995" cy="1197399"/>
              </a:xfrm>
              <a:prstGeom prst="rect">
                <a:avLst/>
              </a:prstGeom>
            </p:spPr>
          </p:pic>
          <p:sp>
            <p:nvSpPr>
              <p:cNvPr id="1048767" name="圆角矩形 64"/>
              <p:cNvSpPr/>
              <p:nvPr/>
            </p:nvSpPr>
            <p:spPr>
              <a:xfrm>
                <a:off x="2113465" y="3713006"/>
                <a:ext cx="1719063" cy="1680088"/>
              </a:xfrm>
              <a:prstGeom prst="roundRect">
                <a:avLst/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8768" name="剪去同侧角的矩形 65"/>
              <p:cNvSpPr/>
              <p:nvPr/>
            </p:nvSpPr>
            <p:spPr>
              <a:xfrm>
                <a:off x="2115684" y="3658270"/>
                <a:ext cx="1711649" cy="375070"/>
              </a:xfrm>
              <a:prstGeom prst="snip2Same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8769" name="文本框 66"/>
              <p:cNvSpPr txBox="1"/>
              <p:nvPr/>
            </p:nvSpPr>
            <p:spPr>
              <a:xfrm>
                <a:off x="2189076" y="3642509"/>
                <a:ext cx="1717447" cy="366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050" b="1" dirty="0"/>
                  <a:t>环孢素在</a:t>
                </a:r>
                <a:r>
                  <a:rPr lang="zh-CN" altLang="en-US" sz="1200" b="1" dirty="0">
                    <a:solidFill>
                      <a:srgbClr val="C00000"/>
                    </a:solidFill>
                  </a:rPr>
                  <a:t>细胞内</a:t>
                </a:r>
                <a:r>
                  <a:rPr lang="zh-CN" altLang="en-US" sz="1200" b="1" dirty="0"/>
                  <a:t>才能</a:t>
                </a:r>
                <a:r>
                  <a:rPr lang="zh-CN" altLang="en-US" sz="1050" b="1" dirty="0"/>
                  <a:t>发挥</a:t>
                </a:r>
                <a:r>
                  <a:rPr lang="zh-CN" altLang="en-US" sz="1050" b="1" dirty="0" smtClean="0"/>
                  <a:t>作用</a:t>
                </a:r>
                <a:r>
                  <a:rPr lang="zh-CN" altLang="en-US" sz="1050" b="1" dirty="0"/>
                  <a:t>，抗炎起</a:t>
                </a:r>
                <a:r>
                  <a:rPr lang="zh-CN" altLang="en-US" sz="1050" b="1" dirty="0" smtClean="0"/>
                  <a:t>效较慢</a:t>
                </a:r>
                <a:r>
                  <a:rPr lang="en-US" altLang="zh-CN" sz="1050" b="1" baseline="30000" dirty="0" smtClean="0"/>
                  <a:t>2</a:t>
                </a:r>
                <a:endParaRPr lang="zh-CN" altLang="en-US" sz="1050" b="1" baseline="30000" dirty="0"/>
              </a:p>
            </p:txBody>
          </p:sp>
          <p:grpSp>
            <p:nvGrpSpPr>
              <p:cNvPr id="79" name="组合 69"/>
              <p:cNvGrpSpPr/>
              <p:nvPr/>
            </p:nvGrpSpPr>
            <p:grpSpPr>
              <a:xfrm>
                <a:off x="3272832" y="4273467"/>
                <a:ext cx="416601" cy="156541"/>
                <a:chOff x="3272832" y="4273467"/>
                <a:chExt cx="416601" cy="156541"/>
              </a:xfrm>
            </p:grpSpPr>
            <p:sp>
              <p:nvSpPr>
                <p:cNvPr id="1048770" name="矩形 79"/>
                <p:cNvSpPr/>
                <p:nvPr/>
              </p:nvSpPr>
              <p:spPr>
                <a:xfrm>
                  <a:off x="3272832" y="4273467"/>
                  <a:ext cx="394928" cy="1100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8771" name="矩形 80"/>
                <p:cNvSpPr/>
                <p:nvPr/>
              </p:nvSpPr>
              <p:spPr>
                <a:xfrm>
                  <a:off x="3497965" y="4349980"/>
                  <a:ext cx="191468" cy="800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048772" name="文本框 70"/>
              <p:cNvSpPr txBox="1"/>
              <p:nvPr/>
            </p:nvSpPr>
            <p:spPr>
              <a:xfrm>
                <a:off x="3307595" y="4228154"/>
                <a:ext cx="502735" cy="2206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b="1" dirty="0">
                    <a:solidFill>
                      <a:srgbClr val="2F5597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环孢素</a:t>
                </a:r>
                <a:endParaRPr lang="zh-CN" altLang="en-US" sz="1000" b="1" dirty="0">
                  <a:solidFill>
                    <a:srgbClr val="2F5597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80" name="组合 71"/>
              <p:cNvGrpSpPr/>
              <p:nvPr/>
            </p:nvGrpSpPr>
            <p:grpSpPr>
              <a:xfrm>
                <a:off x="2124141" y="4064275"/>
                <a:ext cx="512895" cy="220604"/>
                <a:chOff x="4146527" y="4001285"/>
                <a:chExt cx="512895" cy="220604"/>
              </a:xfrm>
            </p:grpSpPr>
            <p:sp>
              <p:nvSpPr>
                <p:cNvPr id="1048773" name="矩形 77"/>
                <p:cNvSpPr/>
                <p:nvPr/>
              </p:nvSpPr>
              <p:spPr>
                <a:xfrm>
                  <a:off x="4223139" y="4056618"/>
                  <a:ext cx="425229" cy="1329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8774" name="文本框 78"/>
                <p:cNvSpPr txBox="1"/>
                <p:nvPr/>
              </p:nvSpPr>
              <p:spPr>
                <a:xfrm>
                  <a:off x="4146527" y="4001285"/>
                  <a:ext cx="512895" cy="2206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000" b="1" dirty="0">
                      <a:solidFill>
                        <a:srgbClr val="2F5597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细胞膜</a:t>
                  </a:r>
                  <a:endParaRPr lang="zh-CN" altLang="en-US" sz="1000" b="1" dirty="0">
                    <a:solidFill>
                      <a:srgbClr val="2F5597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sp>
          <p:nvSpPr>
            <p:cNvPr id="1048775" name="椭圆 60"/>
            <p:cNvSpPr/>
            <p:nvPr/>
          </p:nvSpPr>
          <p:spPr>
            <a:xfrm>
              <a:off x="2131945" y="2085216"/>
              <a:ext cx="360317" cy="33090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dirty="0"/>
            </a:p>
          </p:txBody>
        </p:sp>
        <p:sp>
          <p:nvSpPr>
            <p:cNvPr id="1048776" name="文本框 61"/>
            <p:cNvSpPr txBox="1"/>
            <p:nvPr/>
          </p:nvSpPr>
          <p:spPr>
            <a:xfrm>
              <a:off x="2121700" y="2104412"/>
              <a:ext cx="4268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chemeClr val="bg1"/>
                  </a:solidFill>
                </a:rPr>
                <a:t>VS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48777" name="文本框 32"/>
          <p:cNvSpPr txBox="1"/>
          <p:nvPr/>
        </p:nvSpPr>
        <p:spPr>
          <a:xfrm>
            <a:off x="286958" y="1535811"/>
            <a:ext cx="47107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100" b="1" dirty="0">
                <a:latin typeface="+mn-ea"/>
              </a:rPr>
              <a:t>细胞外直接物理性阻断</a:t>
            </a:r>
            <a:r>
              <a:rPr lang="en-US" altLang="zh-CN" sz="1100" b="1" dirty="0">
                <a:latin typeface="+mn-ea"/>
              </a:rPr>
              <a:t>LFA-1/ICAM-1</a:t>
            </a:r>
            <a:r>
              <a:rPr lang="zh-CN" altLang="en-US" sz="1100" b="1" dirty="0">
                <a:latin typeface="+mn-ea"/>
              </a:rPr>
              <a:t>分子间结合，无需依赖细胞内信号传导。</a:t>
            </a:r>
            <a:endParaRPr lang="zh-CN" altLang="en-US" sz="1100" b="1" dirty="0">
              <a:latin typeface="+mn-ea"/>
            </a:endParaRPr>
          </a:p>
        </p:txBody>
      </p:sp>
      <p:sp>
        <p:nvSpPr>
          <p:cNvPr id="1048778" name="文本框 21"/>
          <p:cNvSpPr txBox="1"/>
          <p:nvPr/>
        </p:nvSpPr>
        <p:spPr>
          <a:xfrm>
            <a:off x="286958" y="4160417"/>
            <a:ext cx="3607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100" b="1" dirty="0">
                <a:latin typeface="+mn-ea"/>
              </a:rPr>
              <a:t>利非司特</a:t>
            </a:r>
            <a:r>
              <a:rPr lang="zh-CN" altLang="en-US" sz="1400" b="1" dirty="0">
                <a:solidFill>
                  <a:srgbClr val="C00000"/>
                </a:solidFill>
                <a:latin typeface="+mn-ea"/>
              </a:rPr>
              <a:t>双环节抑制</a:t>
            </a:r>
            <a:r>
              <a:rPr lang="en-US" altLang="zh-CN" sz="1100" b="1" dirty="0">
                <a:latin typeface="+mn-ea"/>
              </a:rPr>
              <a:t>T</a:t>
            </a:r>
            <a:r>
              <a:rPr lang="zh-CN" altLang="en-US" sz="1100" b="1" dirty="0">
                <a:latin typeface="+mn-ea"/>
              </a:rPr>
              <a:t>细胞活化、</a:t>
            </a:r>
            <a:r>
              <a:rPr lang="en-US" altLang="zh-CN" sz="1100" b="1" dirty="0">
                <a:latin typeface="+mn-ea"/>
              </a:rPr>
              <a:t>T</a:t>
            </a:r>
            <a:r>
              <a:rPr lang="zh-CN" altLang="en-US" sz="1100" b="1" dirty="0">
                <a:latin typeface="+mn-ea"/>
              </a:rPr>
              <a:t>细胞迁移</a:t>
            </a:r>
            <a:endParaRPr lang="zh-CN" altLang="en-US" sz="1100" b="1" dirty="0">
              <a:latin typeface="+mn-ea"/>
            </a:endParaRPr>
          </a:p>
        </p:txBody>
      </p:sp>
      <p:grpSp>
        <p:nvGrpSpPr>
          <p:cNvPr id="81" name="组合 36"/>
          <p:cNvGrpSpPr/>
          <p:nvPr/>
        </p:nvGrpSpPr>
        <p:grpSpPr>
          <a:xfrm>
            <a:off x="351819" y="4551577"/>
            <a:ext cx="4579501" cy="1698538"/>
            <a:chOff x="436555" y="4413642"/>
            <a:chExt cx="3924182" cy="1720671"/>
          </a:xfrm>
        </p:grpSpPr>
        <p:sp>
          <p:nvSpPr>
            <p:cNvPr id="1048779" name="圆角矩形 138"/>
            <p:cNvSpPr/>
            <p:nvPr/>
          </p:nvSpPr>
          <p:spPr>
            <a:xfrm>
              <a:off x="2618510" y="4418188"/>
              <a:ext cx="1586827" cy="234988"/>
            </a:xfrm>
            <a:prstGeom prst="roundRect">
              <a:avLst/>
            </a:prstGeom>
            <a:solidFill>
              <a:srgbClr val="E5F8FD"/>
            </a:solidFill>
            <a:ln>
              <a:solidFill>
                <a:srgbClr val="E5F8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>
                  <a:solidFill>
                    <a:srgbClr val="2F5597"/>
                  </a:solidFill>
                  <a:latin typeface="微软雅黑" panose="020B0503020204020204" charset="-122"/>
                  <a:ea typeface="微软雅黑" panose="020B0503020204020204" charset="-122"/>
                </a:rPr>
                <a:t>抑制</a:t>
              </a:r>
              <a:r>
                <a:rPr lang="en-US" altLang="zh-CN" sz="1200" b="1" dirty="0">
                  <a:solidFill>
                    <a:srgbClr val="2F5597"/>
                  </a:solidFill>
                  <a:latin typeface="微软雅黑" panose="020B0503020204020204" charset="-122"/>
                  <a:ea typeface="微软雅黑" panose="020B0503020204020204" charset="-122"/>
                </a:rPr>
                <a:t>T</a:t>
              </a:r>
              <a:r>
                <a:rPr lang="zh-CN" altLang="en-US" sz="1200" b="1" dirty="0">
                  <a:solidFill>
                    <a:srgbClr val="2F5597"/>
                  </a:solidFill>
                  <a:latin typeface="微软雅黑" panose="020B0503020204020204" charset="-122"/>
                  <a:ea typeface="微软雅黑" panose="020B0503020204020204" charset="-122"/>
                </a:rPr>
                <a:t>细胞迁移</a:t>
              </a:r>
              <a:endParaRPr lang="zh-CN" altLang="en-US" sz="12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82" name="组合 104"/>
            <p:cNvGrpSpPr/>
            <p:nvPr/>
          </p:nvGrpSpPr>
          <p:grpSpPr>
            <a:xfrm>
              <a:off x="436555" y="4413642"/>
              <a:ext cx="2310338" cy="1677448"/>
              <a:chOff x="576257" y="4134147"/>
              <a:chExt cx="2310338" cy="1677448"/>
            </a:xfrm>
          </p:grpSpPr>
          <p:grpSp>
            <p:nvGrpSpPr>
              <p:cNvPr id="83" name="组合 105"/>
              <p:cNvGrpSpPr/>
              <p:nvPr/>
            </p:nvGrpSpPr>
            <p:grpSpPr>
              <a:xfrm>
                <a:off x="576257" y="4510868"/>
                <a:ext cx="1771853" cy="1300727"/>
                <a:chOff x="337281" y="4699567"/>
                <a:chExt cx="1771853" cy="1300727"/>
              </a:xfrm>
            </p:grpSpPr>
            <p:cxnSp>
              <p:nvCxnSpPr>
                <p:cNvPr id="3145737" name="直接箭头连接符 109"/>
                <p:cNvCxnSpPr/>
                <p:nvPr/>
              </p:nvCxnSpPr>
              <p:spPr>
                <a:xfrm flipV="1">
                  <a:off x="1366347" y="5555672"/>
                  <a:ext cx="35688" cy="233206"/>
                </a:xfrm>
                <a:prstGeom prst="straightConnector1">
                  <a:avLst/>
                </a:prstGeom>
                <a:ln>
                  <a:solidFill>
                    <a:srgbClr val="2F559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4" name="组合 110"/>
                <p:cNvGrpSpPr/>
                <p:nvPr/>
              </p:nvGrpSpPr>
              <p:grpSpPr>
                <a:xfrm>
                  <a:off x="1292543" y="5358645"/>
                  <a:ext cx="816591" cy="641649"/>
                  <a:chOff x="9346754" y="3224403"/>
                  <a:chExt cx="753288" cy="609808"/>
                </a:xfrm>
              </p:grpSpPr>
              <p:pic>
                <p:nvPicPr>
                  <p:cNvPr id="2097173" name="图片 124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7382" t="38046" r="82410" b="36455"/>
                  <a:stretch>
                    <a:fillRect/>
                  </a:stretch>
                </p:blipFill>
                <p:spPr>
                  <a:xfrm>
                    <a:off x="9346754" y="3624327"/>
                    <a:ext cx="120656" cy="117760"/>
                  </a:xfrm>
                  <a:prstGeom prst="rect">
                    <a:avLst/>
                  </a:prstGeom>
                </p:spPr>
              </p:pic>
              <p:grpSp>
                <p:nvGrpSpPr>
                  <p:cNvPr id="85" name="组合 125"/>
                  <p:cNvGrpSpPr/>
                  <p:nvPr/>
                </p:nvGrpSpPr>
                <p:grpSpPr>
                  <a:xfrm>
                    <a:off x="9407082" y="3224403"/>
                    <a:ext cx="692960" cy="609808"/>
                    <a:chOff x="9766933" y="3310536"/>
                    <a:chExt cx="692960" cy="609808"/>
                  </a:xfrm>
                </p:grpSpPr>
                <p:sp>
                  <p:nvSpPr>
                    <p:cNvPr id="1048780" name="文本框 126"/>
                    <p:cNvSpPr txBox="1"/>
                    <p:nvPr/>
                  </p:nvSpPr>
                  <p:spPr>
                    <a:xfrm>
                      <a:off x="9766933" y="3679028"/>
                      <a:ext cx="692960" cy="24131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000" b="1" dirty="0">
                          <a:solidFill>
                            <a:srgbClr val="2F5597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ICAM-1</a:t>
                      </a:r>
                      <a:endParaRPr lang="zh-CN" altLang="en-US" sz="1000" b="1" dirty="0">
                        <a:solidFill>
                          <a:srgbClr val="2F5597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p:txBody>
                </p:sp>
                <p:sp>
                  <p:nvSpPr>
                    <p:cNvPr id="1048781" name="文本框 127"/>
                    <p:cNvSpPr txBox="1"/>
                    <p:nvPr/>
                  </p:nvSpPr>
                  <p:spPr>
                    <a:xfrm>
                      <a:off x="9836677" y="3310536"/>
                      <a:ext cx="512106" cy="24131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000" b="1" dirty="0">
                          <a:solidFill>
                            <a:srgbClr val="2F5597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LFA-1</a:t>
                      </a:r>
                      <a:endParaRPr lang="zh-CN" altLang="en-US" sz="1000" b="1" dirty="0">
                        <a:solidFill>
                          <a:srgbClr val="2F5597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p:txBody>
                </p:sp>
              </p:grpSp>
            </p:grpSp>
            <p:sp>
              <p:nvSpPr>
                <p:cNvPr id="1048782" name="文本框 111"/>
                <p:cNvSpPr txBox="1"/>
                <p:nvPr/>
              </p:nvSpPr>
              <p:spPr>
                <a:xfrm>
                  <a:off x="337281" y="4699567"/>
                  <a:ext cx="703649" cy="25391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000" b="1" dirty="0">
                      <a:solidFill>
                        <a:srgbClr val="2F5597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利非司特</a:t>
                  </a:r>
                  <a:endParaRPr lang="zh-CN" altLang="en-US" sz="1000" b="1" dirty="0">
                    <a:solidFill>
                      <a:srgbClr val="2F5597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pic>
              <p:nvPicPr>
                <p:cNvPr id="2097174" name="图片 11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-9815" b="25980"/>
                <a:stretch>
                  <a:fillRect/>
                </a:stretch>
              </p:blipFill>
              <p:spPr>
                <a:xfrm>
                  <a:off x="827218" y="5583452"/>
                  <a:ext cx="115646" cy="101037"/>
                </a:xfrm>
                <a:prstGeom prst="rect">
                  <a:avLst/>
                </a:prstGeom>
              </p:spPr>
            </p:pic>
            <p:pic>
              <p:nvPicPr>
                <p:cNvPr id="2097175" name="图片 113"/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39132"/>
                <a:stretch>
                  <a:fillRect/>
                </a:stretch>
              </p:blipFill>
              <p:spPr>
                <a:xfrm>
                  <a:off x="942864" y="4834152"/>
                  <a:ext cx="786343" cy="488378"/>
                </a:xfrm>
                <a:prstGeom prst="rect">
                  <a:avLst/>
                </a:prstGeom>
              </p:spPr>
            </p:pic>
            <p:pic>
              <p:nvPicPr>
                <p:cNvPr id="2097176" name="图片 114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43821"/>
                <a:stretch>
                  <a:fillRect/>
                </a:stretch>
              </p:blipFill>
              <p:spPr>
                <a:xfrm>
                  <a:off x="992130" y="5318930"/>
                  <a:ext cx="740351" cy="246852"/>
                </a:xfrm>
                <a:prstGeom prst="rect">
                  <a:avLst/>
                </a:prstGeom>
              </p:spPr>
            </p:pic>
            <p:sp>
              <p:nvSpPr>
                <p:cNvPr id="1048783" name="乘号 115"/>
                <p:cNvSpPr/>
                <p:nvPr/>
              </p:nvSpPr>
              <p:spPr>
                <a:xfrm>
                  <a:off x="1310292" y="5610190"/>
                  <a:ext cx="149804" cy="203051"/>
                </a:xfrm>
                <a:prstGeom prst="mathMultiply">
                  <a:avLst>
                    <a:gd name="adj1" fmla="val 3830"/>
                  </a:avLst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/>
                </a:p>
              </p:txBody>
            </p:sp>
            <p:cxnSp>
              <p:nvCxnSpPr>
                <p:cNvPr id="3145738" name="直接箭头连接符 116"/>
                <p:cNvCxnSpPr/>
                <p:nvPr/>
              </p:nvCxnSpPr>
              <p:spPr>
                <a:xfrm flipV="1">
                  <a:off x="930780" y="5452690"/>
                  <a:ext cx="177278" cy="129875"/>
                </a:xfrm>
                <a:prstGeom prst="straightConnector1">
                  <a:avLst/>
                </a:prstGeom>
                <a:ln>
                  <a:solidFill>
                    <a:srgbClr val="2F559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097177" name="图片 117"/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-9815" b="25980"/>
                <a:stretch>
                  <a:fillRect/>
                </a:stretch>
              </p:blipFill>
              <p:spPr>
                <a:xfrm>
                  <a:off x="573460" y="5036632"/>
                  <a:ext cx="115646" cy="101037"/>
                </a:xfrm>
                <a:prstGeom prst="rect">
                  <a:avLst/>
                </a:prstGeom>
              </p:spPr>
            </p:pic>
            <p:pic>
              <p:nvPicPr>
                <p:cNvPr id="2097178" name="图片 11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-9815" b="25980"/>
                <a:stretch>
                  <a:fillRect/>
                </a:stretch>
              </p:blipFill>
              <p:spPr>
                <a:xfrm>
                  <a:off x="509550" y="5161767"/>
                  <a:ext cx="115646" cy="101037"/>
                </a:xfrm>
                <a:prstGeom prst="rect">
                  <a:avLst/>
                </a:prstGeom>
              </p:spPr>
            </p:pic>
            <p:pic>
              <p:nvPicPr>
                <p:cNvPr id="2097179" name="图片 119"/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-9815" b="25980"/>
                <a:stretch>
                  <a:fillRect/>
                </a:stretch>
              </p:blipFill>
              <p:spPr>
                <a:xfrm>
                  <a:off x="680458" y="5282857"/>
                  <a:ext cx="115646" cy="101037"/>
                </a:xfrm>
                <a:prstGeom prst="rect">
                  <a:avLst/>
                </a:prstGeom>
              </p:spPr>
            </p:pic>
            <p:pic>
              <p:nvPicPr>
                <p:cNvPr id="2097180" name="图片 120"/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-9815" b="25980"/>
                <a:stretch>
                  <a:fillRect/>
                </a:stretch>
              </p:blipFill>
              <p:spPr>
                <a:xfrm>
                  <a:off x="689698" y="4916305"/>
                  <a:ext cx="115646" cy="101037"/>
                </a:xfrm>
                <a:prstGeom prst="rect">
                  <a:avLst/>
                </a:prstGeom>
              </p:spPr>
            </p:pic>
            <p:pic>
              <p:nvPicPr>
                <p:cNvPr id="2097181" name="图片 121"/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-9815" b="25980"/>
                <a:stretch>
                  <a:fillRect/>
                </a:stretch>
              </p:blipFill>
              <p:spPr>
                <a:xfrm>
                  <a:off x="422519" y="5268411"/>
                  <a:ext cx="115646" cy="101037"/>
                </a:xfrm>
                <a:prstGeom prst="rect">
                  <a:avLst/>
                </a:prstGeom>
              </p:spPr>
            </p:pic>
            <p:pic>
              <p:nvPicPr>
                <p:cNvPr id="2097182" name="图片 12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-9815" b="25980"/>
                <a:stretch>
                  <a:fillRect/>
                </a:stretch>
              </p:blipFill>
              <p:spPr>
                <a:xfrm>
                  <a:off x="431759" y="4901859"/>
                  <a:ext cx="115646" cy="101037"/>
                </a:xfrm>
                <a:prstGeom prst="rect">
                  <a:avLst/>
                </a:prstGeom>
              </p:spPr>
            </p:pic>
            <p:cxnSp>
              <p:nvCxnSpPr>
                <p:cNvPr id="3145739" name="直接箭头连接符 123"/>
                <p:cNvCxnSpPr/>
                <p:nvPr/>
              </p:nvCxnSpPr>
              <p:spPr>
                <a:xfrm>
                  <a:off x="771956" y="5010465"/>
                  <a:ext cx="190273" cy="162491"/>
                </a:xfrm>
                <a:prstGeom prst="straightConnector1">
                  <a:avLst/>
                </a:prstGeom>
                <a:ln>
                  <a:solidFill>
                    <a:srgbClr val="2F559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8784" name="圆角矩形 106"/>
              <p:cNvSpPr/>
              <p:nvPr/>
            </p:nvSpPr>
            <p:spPr>
              <a:xfrm>
                <a:off x="719855" y="4134147"/>
                <a:ext cx="1610486" cy="232674"/>
              </a:xfrm>
              <a:prstGeom prst="roundRect">
                <a:avLst/>
              </a:prstGeom>
              <a:solidFill>
                <a:srgbClr val="E5F8FD"/>
              </a:solidFill>
              <a:ln>
                <a:solidFill>
                  <a:srgbClr val="E5F8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200" b="1" dirty="0">
                    <a:solidFill>
                      <a:srgbClr val="2F5597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抑制</a:t>
                </a:r>
                <a:r>
                  <a:rPr lang="en-US" altLang="zh-CN" sz="1200" b="1" dirty="0">
                    <a:solidFill>
                      <a:srgbClr val="2F5597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T</a:t>
                </a:r>
                <a:r>
                  <a:rPr lang="zh-CN" altLang="en-US" sz="1200" b="1" dirty="0">
                    <a:solidFill>
                      <a:srgbClr val="2F5597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细胞活化</a:t>
                </a:r>
                <a:endParaRPr lang="zh-CN" altLang="en-US" sz="1200" b="1" dirty="0">
                  <a:solidFill>
                    <a:srgbClr val="2F5597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48785" name="椭圆 107"/>
              <p:cNvSpPr/>
              <p:nvPr/>
            </p:nvSpPr>
            <p:spPr>
              <a:xfrm>
                <a:off x="622983" y="4135372"/>
                <a:ext cx="256766" cy="243084"/>
              </a:xfrm>
              <a:prstGeom prst="ellipse">
                <a:avLst/>
              </a:prstGeom>
              <a:solidFill>
                <a:srgbClr val="2F5597"/>
              </a:solidFill>
              <a:ln>
                <a:solidFill>
                  <a:srgbClr val="2F55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1</a:t>
                </a:r>
                <a:endParaRPr lang="zh-CN" altLang="en-US" b="1" dirty="0"/>
              </a:p>
            </p:txBody>
          </p:sp>
          <p:sp>
            <p:nvSpPr>
              <p:cNvPr id="1048786" name="文本框 108"/>
              <p:cNvSpPr txBox="1"/>
              <p:nvPr/>
            </p:nvSpPr>
            <p:spPr>
              <a:xfrm>
                <a:off x="1671788" y="4804746"/>
                <a:ext cx="958149" cy="249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b="1" dirty="0">
                    <a:solidFill>
                      <a:srgbClr val="2F5597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未活化</a:t>
                </a:r>
                <a:r>
                  <a:rPr lang="en-US" altLang="zh-CN" sz="1000" b="1" dirty="0">
                    <a:solidFill>
                      <a:srgbClr val="2F5597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T</a:t>
                </a:r>
                <a:r>
                  <a:rPr lang="zh-CN" altLang="en-US" sz="1000" b="1" dirty="0">
                    <a:solidFill>
                      <a:srgbClr val="2F5597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细胞</a:t>
                </a:r>
                <a:endParaRPr lang="zh-CN" altLang="en-US" sz="1000" b="1" dirty="0">
                  <a:solidFill>
                    <a:srgbClr val="2F5597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48787" name="椭圆 140"/>
              <p:cNvSpPr/>
              <p:nvPr/>
            </p:nvSpPr>
            <p:spPr>
              <a:xfrm>
                <a:off x="2629829" y="4142904"/>
                <a:ext cx="256766" cy="243084"/>
              </a:xfrm>
              <a:prstGeom prst="ellipse">
                <a:avLst/>
              </a:prstGeom>
              <a:solidFill>
                <a:srgbClr val="2F5597"/>
              </a:solidFill>
              <a:ln>
                <a:solidFill>
                  <a:srgbClr val="2F55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2</a:t>
                </a:r>
                <a:endParaRPr lang="zh-CN" altLang="en-US" b="1" dirty="0"/>
              </a:p>
            </p:txBody>
          </p:sp>
        </p:grpSp>
        <p:grpSp>
          <p:nvGrpSpPr>
            <p:cNvPr id="86" name="组合 130"/>
            <p:cNvGrpSpPr/>
            <p:nvPr/>
          </p:nvGrpSpPr>
          <p:grpSpPr>
            <a:xfrm>
              <a:off x="2438940" y="4685137"/>
              <a:ext cx="1766490" cy="1449176"/>
              <a:chOff x="2985484" y="4379288"/>
              <a:chExt cx="1766490" cy="1449176"/>
            </a:xfrm>
          </p:grpSpPr>
          <p:grpSp>
            <p:nvGrpSpPr>
              <p:cNvPr id="87" name="组合 133"/>
              <p:cNvGrpSpPr/>
              <p:nvPr/>
            </p:nvGrpSpPr>
            <p:grpSpPr>
              <a:xfrm>
                <a:off x="3013434" y="4379288"/>
                <a:ext cx="1738540" cy="1449176"/>
                <a:chOff x="3008499" y="4395339"/>
                <a:chExt cx="1738540" cy="1449176"/>
              </a:xfrm>
            </p:grpSpPr>
            <p:pic>
              <p:nvPicPr>
                <p:cNvPr id="2097183" name="图片 135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08499" y="4395339"/>
                  <a:ext cx="1738540" cy="1449176"/>
                </a:xfrm>
                <a:prstGeom prst="rect">
                  <a:avLst/>
                </a:prstGeom>
              </p:spPr>
            </p:pic>
            <p:sp>
              <p:nvSpPr>
                <p:cNvPr id="1048788" name="乘号 136"/>
                <p:cNvSpPr/>
                <p:nvPr/>
              </p:nvSpPr>
              <p:spPr>
                <a:xfrm rot="1451604">
                  <a:off x="3141043" y="4921054"/>
                  <a:ext cx="469705" cy="452849"/>
                </a:xfrm>
                <a:prstGeom prst="mathMultiply">
                  <a:avLst>
                    <a:gd name="adj1" fmla="val 3830"/>
                  </a:avLst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/>
                </a:p>
              </p:txBody>
            </p:sp>
            <p:sp>
              <p:nvSpPr>
                <p:cNvPr id="1048789" name="矩形 137"/>
                <p:cNvSpPr/>
                <p:nvPr/>
              </p:nvSpPr>
              <p:spPr>
                <a:xfrm>
                  <a:off x="3474830" y="5556957"/>
                  <a:ext cx="598599" cy="2731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/>
                </a:p>
              </p:txBody>
            </p:sp>
          </p:grpSp>
          <p:pic>
            <p:nvPicPr>
              <p:cNvPr id="2097184" name="图片 13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85484" y="5245543"/>
                <a:ext cx="457746" cy="502284"/>
              </a:xfrm>
              <a:prstGeom prst="rect">
                <a:avLst/>
              </a:prstGeom>
            </p:spPr>
          </p:pic>
        </p:grpSp>
        <p:sp>
          <p:nvSpPr>
            <p:cNvPr id="1048790" name="文本框 131"/>
            <p:cNvSpPr txBox="1"/>
            <p:nvPr/>
          </p:nvSpPr>
          <p:spPr>
            <a:xfrm>
              <a:off x="2818125" y="5678301"/>
              <a:ext cx="886309" cy="249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b="1" dirty="0">
                  <a:solidFill>
                    <a:srgbClr val="2F5597"/>
                  </a:solidFill>
                  <a:latin typeface="微软雅黑" panose="020B0503020204020204" charset="-122"/>
                  <a:ea typeface="微软雅黑" panose="020B0503020204020204" charset="-122"/>
                </a:rPr>
                <a:t>活化</a:t>
              </a:r>
              <a:r>
                <a:rPr lang="en-US" altLang="zh-CN" sz="1000" b="1" dirty="0">
                  <a:solidFill>
                    <a:srgbClr val="2F5597"/>
                  </a:solidFill>
                  <a:latin typeface="微软雅黑" panose="020B0503020204020204" charset="-122"/>
                  <a:ea typeface="微软雅黑" panose="020B0503020204020204" charset="-122"/>
                </a:rPr>
                <a:t>T</a:t>
              </a:r>
              <a:r>
                <a:rPr lang="zh-CN" altLang="en-US" sz="1000" b="1" dirty="0">
                  <a:solidFill>
                    <a:srgbClr val="2F5597"/>
                  </a:solidFill>
                  <a:latin typeface="微软雅黑" panose="020B0503020204020204" charset="-122"/>
                  <a:ea typeface="微软雅黑" panose="020B0503020204020204" charset="-122"/>
                </a:rPr>
                <a:t>细胞</a:t>
              </a:r>
              <a:endParaRPr lang="zh-CN" altLang="en-US" sz="10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791" name="文本框 132"/>
            <p:cNvSpPr txBox="1"/>
            <p:nvPr/>
          </p:nvSpPr>
          <p:spPr>
            <a:xfrm>
              <a:off x="3866604" y="4622000"/>
              <a:ext cx="494133" cy="249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b="1" dirty="0">
                  <a:solidFill>
                    <a:srgbClr val="2F5597"/>
                  </a:solidFill>
                  <a:latin typeface="微软雅黑" panose="020B0503020204020204" charset="-122"/>
                  <a:ea typeface="微软雅黑" panose="020B0503020204020204" charset="-122"/>
                </a:rPr>
                <a:t>眼表</a:t>
              </a:r>
              <a:endParaRPr lang="zh-CN" altLang="en-US" sz="10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48792" name="矩形 1"/>
          <p:cNvSpPr/>
          <p:nvPr/>
        </p:nvSpPr>
        <p:spPr>
          <a:xfrm>
            <a:off x="8568499" y="1550659"/>
            <a:ext cx="106310" cy="4765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194305" name="表格 159"/>
          <p:cNvGraphicFramePr>
            <a:graphicFrameLocks noGrp="1"/>
          </p:cNvGraphicFramePr>
          <p:nvPr/>
        </p:nvGraphicFramePr>
        <p:xfrm>
          <a:off x="5226429" y="1582610"/>
          <a:ext cx="6695933" cy="4815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246"/>
                <a:gridCol w="2978473"/>
                <a:gridCol w="208280"/>
                <a:gridCol w="2680934"/>
              </a:tblGrid>
              <a:tr h="2282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对比维度</a:t>
                      </a:r>
                      <a:endParaRPr kumimoji="0" lang="en-US" altLang="zh-CN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利非司特</a:t>
                      </a:r>
                      <a:r>
                        <a:rPr kumimoji="0" lang="zh-CN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滴眼液</a:t>
                      </a:r>
                      <a:endParaRPr kumimoji="0" lang="en-US" altLang="zh-CN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环孢素</a:t>
                      </a:r>
                      <a:r>
                        <a:rPr kumimoji="0" lang="zh-CN" altLang="en-US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滴眼液（</a:t>
                      </a:r>
                      <a:r>
                        <a:rPr kumimoji="0" lang="en-US" altLang="zh-CN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II</a:t>
                      </a:r>
                      <a:r>
                        <a:rPr kumimoji="0" lang="zh-CN" altLang="en-US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）</a:t>
                      </a:r>
                      <a:endParaRPr kumimoji="0" lang="en-US" altLang="zh-CN" sz="12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</a:tr>
              <a:tr h="6525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作用机制</a:t>
                      </a:r>
                      <a:endParaRPr kumimoji="0" lang="en-US" altLang="zh-CN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ea"/>
                        </a:rPr>
                        <a:t>1.</a:t>
                      </a:r>
                      <a:r>
                        <a:rPr kumimoji="0" lang="zh-CN" altLang="en-US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ea"/>
                        </a:rPr>
                        <a:t>在</a:t>
                      </a:r>
                      <a:r>
                        <a:rPr kumimoji="0" lang="zh-CN" altLang="en-US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ea"/>
                        </a:rPr>
                        <a:t>细胞外</a:t>
                      </a:r>
                      <a:r>
                        <a:rPr kumimoji="0" lang="zh-CN" altLang="en-US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ea"/>
                        </a:rPr>
                        <a:t>即可发挥作用，所以起效快</a:t>
                      </a:r>
                      <a:endParaRPr kumimoji="0" lang="en-US" altLang="zh-CN" sz="1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ea"/>
                        </a:rPr>
                        <a:t>2.</a:t>
                      </a:r>
                      <a:r>
                        <a:rPr kumimoji="0" lang="zh-CN" altLang="en-US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ea"/>
                        </a:rPr>
                        <a:t>唯一同时双环节</a:t>
                      </a:r>
                      <a:r>
                        <a:rPr kumimoji="0" lang="zh-CN" altLang="en-US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ea"/>
                        </a:rPr>
                        <a:t>抑制</a:t>
                      </a:r>
                      <a:r>
                        <a:rPr kumimoji="0" lang="en-US" altLang="zh-CN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ea"/>
                        </a:rPr>
                        <a:t>T</a:t>
                      </a:r>
                      <a:r>
                        <a:rPr kumimoji="0" lang="zh-CN" altLang="en-US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ea"/>
                        </a:rPr>
                        <a:t>细胞活化、</a:t>
                      </a:r>
                      <a:r>
                        <a:rPr kumimoji="0" lang="en-US" altLang="zh-CN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ea"/>
                        </a:rPr>
                        <a:t>T</a:t>
                      </a:r>
                      <a:r>
                        <a:rPr kumimoji="0" lang="zh-CN" altLang="en-US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ea"/>
                        </a:rPr>
                        <a:t>细胞迁移双环节的免疫抑制剂，所以更强效</a:t>
                      </a:r>
                      <a:endParaRPr kumimoji="0" lang="en-US" altLang="zh-CN" sz="1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1. </a:t>
                      </a:r>
                      <a:r>
                        <a:rPr kumimoji="0" lang="en-US" altLang="zh-CN" sz="105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只能在</a:t>
                      </a:r>
                      <a:r>
                        <a:rPr kumimoji="0" lang="en-US" altLang="zh-CN" sz="11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细胞内</a:t>
                      </a:r>
                      <a:r>
                        <a:rPr kumimoji="0" lang="en-US" altLang="zh-CN" sz="105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发挥作用，所以起效慢</a:t>
                      </a:r>
                      <a:endParaRPr kumimoji="0" lang="en-US" altLang="zh-CN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2. </a:t>
                      </a:r>
                      <a:r>
                        <a:rPr kumimoji="0" lang="en-US" altLang="zh-CN" sz="105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只能抑制T细胞活化，所以效果有限</a:t>
                      </a:r>
                      <a:endParaRPr kumimoji="0" lang="en-US" altLang="zh-CN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F2933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微软雅黑" panose="020B050302020402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930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起效时间</a:t>
                      </a:r>
                      <a:endParaRPr kumimoji="0" lang="en-US" altLang="zh-CN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治疗</a:t>
                      </a:r>
                      <a:r>
                        <a:rPr kumimoji="0" lang="en-US" altLang="zh-CN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5天后</a:t>
                      </a:r>
                      <a:r>
                        <a:rPr kumimoji="0" lang="en-US" altLang="zh-CN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，炎症指标显著降低，角膜屏障功能明显改善</a:t>
                      </a:r>
                      <a:r>
                        <a:rPr kumimoji="0" lang="en-US" altLang="zh-CN" sz="10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3</a:t>
                      </a:r>
                      <a:endParaRPr kumimoji="0" lang="en-US" altLang="zh-CN" sz="10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治疗</a:t>
                      </a:r>
                      <a:r>
                        <a:rPr kumimoji="0" lang="en-US" altLang="zh-CN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28天后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，炎症指标降低，且未改善角膜屏障功能</a:t>
                      </a:r>
                      <a:r>
                        <a:rPr kumimoji="0" lang="en-US" altLang="zh-CN" sz="105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endParaRPr kumimoji="0" lang="en-US" altLang="zh-CN" sz="105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1F2933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0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1F2933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92">
                <a:tc vMerge="1"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三期研究：治疗</a:t>
                      </a:r>
                      <a:r>
                        <a:rPr kumimoji="0" lang="en-US" altLang="zh-CN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14天后</a:t>
                      </a:r>
                      <a:r>
                        <a:rPr kumimoji="0" lang="en-US" altLang="zh-CN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，EDS/OSDI/畏光等症状已显著改善</a:t>
                      </a:r>
                      <a:r>
                        <a:rPr kumimoji="0" lang="en-US" altLang="zh-CN" sz="10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endParaRPr kumimoji="0" lang="en-US" altLang="zh-CN" sz="10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1F2933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三期研究：治疗</a:t>
                      </a:r>
                      <a:r>
                        <a:rPr kumimoji="0" lang="en-US" altLang="zh-CN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56天后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，OSDI</a:t>
                      </a:r>
                      <a:r>
                        <a:rPr kumimoji="0" lang="zh-CN" alt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、</a:t>
                      </a:r>
                      <a:r>
                        <a:rPr kumimoji="0" lang="en-US" altLang="zh-CN" sz="105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畏光</a:t>
                      </a:r>
                      <a:r>
                        <a:rPr kumimoji="0" lang="zh-CN" alt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等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症状才改善</a:t>
                      </a:r>
                      <a:r>
                        <a:rPr kumimoji="0" lang="en-US" altLang="zh-CN" sz="105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6</a:t>
                      </a:r>
                      <a:endParaRPr kumimoji="0" lang="en-US" altLang="zh-CN" sz="105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1F2933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92">
                <a:tc vMerge="1"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真实世界：34.2% 患者</a:t>
                      </a:r>
                      <a:r>
                        <a:rPr kumimoji="0" lang="en-US" altLang="zh-CN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第一天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用药后</a:t>
                      </a:r>
                      <a:r>
                        <a:rPr kumimoji="0" lang="en-US" altLang="zh-CN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，症状即明显改善</a:t>
                      </a:r>
                      <a:r>
                        <a:rPr kumimoji="0" lang="en-US" altLang="zh-CN" sz="10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7</a:t>
                      </a:r>
                      <a:endParaRPr kumimoji="0" lang="en-US" altLang="zh-CN" sz="10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1F2933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真实世界：治疗</a:t>
                      </a:r>
                      <a:r>
                        <a:rPr kumimoji="0" lang="en-US" altLang="zh-CN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28天后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，干眼体征和症状才开始改善</a:t>
                      </a:r>
                      <a:r>
                        <a:rPr kumimoji="0" lang="en-US" altLang="zh-CN" sz="105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8</a:t>
                      </a:r>
                      <a:endParaRPr kumimoji="0" lang="en-US" altLang="zh-CN" sz="105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1F2933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9378">
                <a:tc vMerge="1"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头对头研究显示</a:t>
                      </a:r>
                      <a:r>
                        <a:rPr kumimoji="0" lang="zh-CN" alt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：利非司特较环孢素</a:t>
                      </a:r>
                      <a:r>
                        <a:rPr kumimoji="0" lang="zh-CN" altLang="en-US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更快速</a:t>
                      </a:r>
                      <a:r>
                        <a:rPr kumimoji="0" lang="zh-CN" alt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缓解干眼的症状（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OSDI</a:t>
                      </a:r>
                      <a:r>
                        <a:rPr kumimoji="0" lang="zh-CN" alt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）和体征（</a:t>
                      </a:r>
                      <a:r>
                        <a:rPr kumimoji="0" lang="en-US" altLang="zh-CN" sz="105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Schirmer</a:t>
                      </a:r>
                      <a:r>
                        <a:rPr kumimoji="0" lang="zh-CN" alt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值、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TBUT</a:t>
                      </a:r>
                      <a:r>
                        <a:rPr kumimoji="0" lang="zh-CN" alt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）</a:t>
                      </a:r>
                      <a:r>
                        <a:rPr kumimoji="0" lang="en-US" altLang="zh-CN" sz="105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9</a:t>
                      </a:r>
                      <a:endParaRPr kumimoji="0" lang="zh-CN" altLang="en-US" sz="12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</a:tr>
              <a:tr h="4238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单药治疗</a:t>
                      </a:r>
                      <a:endParaRPr kumimoji="0" lang="en-US" altLang="zh-CN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效果</a:t>
                      </a:r>
                      <a:endParaRPr kumimoji="0" lang="en-US" altLang="zh-CN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单药治疗14天后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，即可快速改善干眼体征和症状</a:t>
                      </a:r>
                      <a:r>
                        <a:rPr kumimoji="0" lang="en-US" altLang="zh-CN" sz="105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endParaRPr kumimoji="0" lang="en-US" altLang="zh-CN" sz="105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1F2933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联合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人工泪液治疗</a:t>
                      </a:r>
                      <a:r>
                        <a:rPr kumimoji="0" lang="en-US" altLang="zh-CN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56-120天后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，才能改善体征和症状</a:t>
                      </a:r>
                      <a:r>
                        <a:rPr kumimoji="0" lang="en-US" altLang="zh-CN" sz="105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6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；单药治疗疗效有限</a:t>
                      </a:r>
                      <a:endParaRPr kumimoji="0" lang="en-US" altLang="zh-CN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547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altLang="zh-CN" sz="1200" b="1" dirty="0" smtClean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疗效对比</a:t>
                      </a:r>
                      <a:endParaRPr kumimoji="0" lang="en-US" altLang="zh-CN" sz="12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pitchFamily="34" charset="-120"/>
                      </a:endParaRPr>
                    </a:p>
                    <a:p>
                      <a:pPr algn="ctr"/>
                      <a:endParaRPr lang="zh-CN" altLang="en-US" sz="1200" dirty="0"/>
                    </a:p>
                  </a:txBody>
                  <a:tcPr anchor="ctr"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5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免疫性疾病相关性干眼（如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 GVHD）：联合利非司特治疗</a:t>
                      </a:r>
                      <a:r>
                        <a:rPr kumimoji="0" lang="en-US" altLang="zh-CN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3个月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，近</a:t>
                      </a:r>
                      <a:r>
                        <a:rPr kumimoji="0" lang="en-US" altLang="zh-CN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50%</a:t>
                      </a:r>
                      <a:r>
                        <a:rPr kumimoji="0" lang="en-US" altLang="zh-CN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 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的GVHD患者症状明显改善</a:t>
                      </a:r>
                      <a:r>
                        <a:rPr kumimoji="0" lang="en-US" altLang="zh-CN" sz="105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10</a:t>
                      </a:r>
                      <a:endParaRPr kumimoji="0" lang="en-US" altLang="zh-CN" sz="105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1F2933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5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免疫性疾病相关性干眼（如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 GVHD）：环孢素治疗GVHD患者</a:t>
                      </a:r>
                      <a:r>
                        <a:rPr kumimoji="0" lang="en-US" altLang="zh-CN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6个月后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，OSDI 和 BUT 才有所改善</a:t>
                      </a:r>
                      <a:r>
                        <a:rPr kumimoji="0" lang="en-US" altLang="zh-CN" sz="105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11</a:t>
                      </a:r>
                      <a:endParaRPr kumimoji="0" lang="en-US" altLang="zh-CN" sz="105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1F2933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995">
                <a:tc vMerge="1"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眼手术相关性干眼：术后利非司特治疗</a:t>
                      </a:r>
                      <a:r>
                        <a:rPr kumimoji="0" lang="en-US" altLang="zh-CN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28天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，BUT较基线提升66%，角膜无点染比例下降54%</a:t>
                      </a:r>
                      <a:r>
                        <a:rPr kumimoji="0" lang="en-US" altLang="zh-CN" sz="105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12</a:t>
                      </a:r>
                      <a:endParaRPr kumimoji="0" lang="en-US" altLang="zh-CN" sz="105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1F2933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眼手术相关性干眼：术后使用环孢素治疗</a:t>
                      </a:r>
                      <a:r>
                        <a:rPr kumimoji="0" lang="en-US" altLang="zh-CN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60天后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0"/>
                        </a:rPr>
                        <a:t>，BUT才有提升，以及角膜染色评分改善，速度和疗效均不及利非司特</a:t>
                      </a:r>
                      <a:r>
                        <a:rPr kumimoji="0" lang="en-US" altLang="zh-CN" sz="105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1F293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13</a:t>
                      </a:r>
                      <a:endParaRPr kumimoji="0" lang="en-US" altLang="zh-CN" sz="105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1F2933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247">
                <a:tc vMerge="1"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头对头研究显示</a:t>
                      </a:r>
                      <a:r>
                        <a:rPr kumimoji="0" lang="zh-CN" alt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：利非司特治疗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zh-CN" alt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周后，相较环孢素</a:t>
                      </a:r>
                      <a:r>
                        <a:rPr kumimoji="0" lang="zh-CN" altLang="en-US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更强效</a:t>
                      </a:r>
                      <a:r>
                        <a:rPr kumimoji="0" lang="zh-CN" alt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缓解干眼的症状（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OSDI</a:t>
                      </a:r>
                      <a:r>
                        <a:rPr kumimoji="0" lang="zh-CN" alt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）和体征（</a:t>
                      </a:r>
                      <a:r>
                        <a:rPr kumimoji="0" lang="en-US" altLang="zh-CN" sz="105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Schirmer</a:t>
                      </a:r>
                      <a:r>
                        <a:rPr kumimoji="0" lang="zh-CN" alt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值、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TBUT</a:t>
                      </a:r>
                      <a:r>
                        <a:rPr kumimoji="0" lang="zh-CN" alt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），并且优势一直持续至随访结束（</a:t>
                      </a:r>
                      <a:r>
                        <a:rPr kumimoji="0" lang="en-US" altLang="zh-CN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zh-CN" alt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周）</a:t>
                      </a:r>
                      <a:r>
                        <a:rPr kumimoji="0" lang="en-US" altLang="zh-CN" sz="12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9</a:t>
                      </a:r>
                      <a:endParaRPr kumimoji="0" lang="zh-CN" altLang="en-US" sz="16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F"/>
                    </a:solidFill>
                  </a:tcPr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A7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53"/>
          <p:cNvGrpSpPr/>
          <p:nvPr/>
        </p:nvGrpSpPr>
        <p:grpSpPr>
          <a:xfrm>
            <a:off x="460498" y="1061378"/>
            <a:ext cx="11271510" cy="1803035"/>
            <a:chOff x="524275" y="1101049"/>
            <a:chExt cx="10760423" cy="777647"/>
          </a:xfrm>
        </p:grpSpPr>
        <p:grpSp>
          <p:nvGrpSpPr>
            <p:cNvPr id="92" name="组合 54"/>
            <p:cNvGrpSpPr/>
            <p:nvPr/>
          </p:nvGrpSpPr>
          <p:grpSpPr>
            <a:xfrm>
              <a:off x="524275" y="1122802"/>
              <a:ext cx="10760423" cy="755894"/>
              <a:chOff x="524275" y="1134979"/>
              <a:chExt cx="10760423" cy="713609"/>
            </a:xfrm>
          </p:grpSpPr>
          <p:sp>
            <p:nvSpPr>
              <p:cNvPr id="1048796" name="平行四边形 58"/>
              <p:cNvSpPr/>
              <p:nvPr/>
            </p:nvSpPr>
            <p:spPr>
              <a:xfrm>
                <a:off x="524275" y="1135080"/>
                <a:ext cx="10760422" cy="696361"/>
              </a:xfrm>
              <a:prstGeom prst="parallelogram">
                <a:avLst>
                  <a:gd name="adj" fmla="val 21135"/>
                </a:avLst>
              </a:prstGeom>
              <a:solidFill>
                <a:srgbClr val="EAF3FF"/>
              </a:solidFill>
              <a:ln w="9525" cap="flat">
                <a:gradFill>
                  <a:gsLst>
                    <a:gs pos="0">
                      <a:srgbClr val="FFFFFF">
                        <a:alpha val="0"/>
                      </a:srgbClr>
                    </a:gs>
                    <a:gs pos="51000">
                      <a:srgbClr val="3B97DE"/>
                    </a:gs>
                    <a:gs pos="100000">
                      <a:srgbClr val="75B0FF">
                        <a:alpha val="50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048797" name="平行四边形 81"/>
              <p:cNvSpPr/>
              <p:nvPr/>
            </p:nvSpPr>
            <p:spPr>
              <a:xfrm>
                <a:off x="708726" y="1134979"/>
                <a:ext cx="10575972" cy="713609"/>
              </a:xfrm>
              <a:custGeom>
                <a:avLst/>
                <a:gdLst>
                  <a:gd name="connsiteX0" fmla="*/ 0 w 11080350"/>
                  <a:gd name="connsiteY0" fmla="*/ 713609 h 713609"/>
                  <a:gd name="connsiteX1" fmla="*/ 178402 w 11080350"/>
                  <a:gd name="connsiteY1" fmla="*/ 0 h 713609"/>
                  <a:gd name="connsiteX2" fmla="*/ 11080350 w 11080350"/>
                  <a:gd name="connsiteY2" fmla="*/ 0 h 713609"/>
                  <a:gd name="connsiteX3" fmla="*/ 10901948 w 11080350"/>
                  <a:gd name="connsiteY3" fmla="*/ 713609 h 713609"/>
                  <a:gd name="connsiteX4" fmla="*/ 0 w 11080350"/>
                  <a:gd name="connsiteY4" fmla="*/ 713609 h 713609"/>
                  <a:gd name="connsiteX0-1" fmla="*/ 8162710 w 10901948"/>
                  <a:gd name="connsiteY0-2" fmla="*/ 512887 h 713609"/>
                  <a:gd name="connsiteX1-3" fmla="*/ 0 w 10901948"/>
                  <a:gd name="connsiteY1-4" fmla="*/ 0 h 713609"/>
                  <a:gd name="connsiteX2-5" fmla="*/ 10901948 w 10901948"/>
                  <a:gd name="connsiteY2-6" fmla="*/ 0 h 713609"/>
                  <a:gd name="connsiteX3-7" fmla="*/ 10723546 w 10901948"/>
                  <a:gd name="connsiteY3-8" fmla="*/ 713609 h 713609"/>
                  <a:gd name="connsiteX4-9" fmla="*/ 8162710 w 10901948"/>
                  <a:gd name="connsiteY4-10" fmla="*/ 512887 h 71360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0901948" h="713609">
                    <a:moveTo>
                      <a:pt x="8162710" y="512887"/>
                    </a:moveTo>
                    <a:lnTo>
                      <a:pt x="0" y="0"/>
                    </a:lnTo>
                    <a:lnTo>
                      <a:pt x="10901948" y="0"/>
                    </a:lnTo>
                    <a:lnTo>
                      <a:pt x="10723546" y="713609"/>
                    </a:lnTo>
                    <a:lnTo>
                      <a:pt x="8162710" y="512887"/>
                    </a:lnTo>
                    <a:close/>
                  </a:path>
                </a:pathLst>
              </a:custGeom>
              <a:gradFill>
                <a:gsLst>
                  <a:gs pos="0">
                    <a:srgbClr val="DDECFF">
                      <a:alpha val="5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7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048798" name="任意多边形: 形状 52"/>
            <p:cNvSpPr/>
            <p:nvPr/>
          </p:nvSpPr>
          <p:spPr>
            <a:xfrm rot="3733418" flipH="1">
              <a:off x="619731" y="1100365"/>
              <a:ext cx="194351" cy="195720"/>
            </a:xfrm>
            <a:custGeom>
              <a:avLst/>
              <a:gdLst>
                <a:gd name="connsiteX0" fmla="*/ 11466 w 178333"/>
                <a:gd name="connsiteY0" fmla="*/ 181285 h 190231"/>
                <a:gd name="connsiteX1" fmla="*/ 11466 w 178333"/>
                <a:gd name="connsiteY1" fmla="*/ 181285 h 190231"/>
                <a:gd name="connsiteX2" fmla="*/ 8886 w 178333"/>
                <a:gd name="connsiteY2" fmla="*/ 131963 h 190231"/>
                <a:gd name="connsiteX3" fmla="*/ 117546 w 178333"/>
                <a:gd name="connsiteY3" fmla="*/ 11466 h 190231"/>
                <a:gd name="connsiteX4" fmla="*/ 166868 w 178333"/>
                <a:gd name="connsiteY4" fmla="*/ 8886 h 190231"/>
                <a:gd name="connsiteX5" fmla="*/ 166868 w 178333"/>
                <a:gd name="connsiteY5" fmla="*/ 8886 h 190231"/>
                <a:gd name="connsiteX6" fmla="*/ 169448 w 178333"/>
                <a:gd name="connsiteY6" fmla="*/ 58208 h 190231"/>
                <a:gd name="connsiteX7" fmla="*/ 60788 w 178333"/>
                <a:gd name="connsiteY7" fmla="*/ 178705 h 190231"/>
                <a:gd name="connsiteX8" fmla="*/ 11466 w 178333"/>
                <a:gd name="connsiteY8" fmla="*/ 181285 h 190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333" h="190231">
                  <a:moveTo>
                    <a:pt x="11466" y="181285"/>
                  </a:moveTo>
                  <a:lnTo>
                    <a:pt x="11466" y="181285"/>
                  </a:lnTo>
                  <a:cubicBezTo>
                    <a:pt x="-2799" y="168386"/>
                    <a:pt x="-3862" y="146229"/>
                    <a:pt x="8886" y="131963"/>
                  </a:cubicBezTo>
                  <a:lnTo>
                    <a:pt x="117546" y="11466"/>
                  </a:lnTo>
                  <a:cubicBezTo>
                    <a:pt x="130445" y="-2799"/>
                    <a:pt x="152603" y="-3862"/>
                    <a:pt x="166868" y="8886"/>
                  </a:cubicBezTo>
                  <a:lnTo>
                    <a:pt x="166868" y="8886"/>
                  </a:lnTo>
                  <a:cubicBezTo>
                    <a:pt x="181133" y="21786"/>
                    <a:pt x="182196" y="43943"/>
                    <a:pt x="169448" y="58208"/>
                  </a:cubicBezTo>
                  <a:lnTo>
                    <a:pt x="60788" y="178705"/>
                  </a:lnTo>
                  <a:cubicBezTo>
                    <a:pt x="47889" y="192971"/>
                    <a:pt x="25731" y="194185"/>
                    <a:pt x="11466" y="181285"/>
                  </a:cubicBezTo>
                  <a:close/>
                </a:path>
              </a:pathLst>
            </a:custGeom>
            <a:solidFill>
              <a:srgbClr val="75B0FF">
                <a:alpha val="50000"/>
              </a:srgbClr>
            </a:solidFill>
            <a:ln w="151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048799" name="任意多边形: 形状 53"/>
            <p:cNvSpPr/>
            <p:nvPr/>
          </p:nvSpPr>
          <p:spPr>
            <a:xfrm rot="3733418" flipH="1">
              <a:off x="548465" y="1125858"/>
              <a:ext cx="194351" cy="195720"/>
            </a:xfrm>
            <a:custGeom>
              <a:avLst/>
              <a:gdLst>
                <a:gd name="connsiteX0" fmla="*/ 11466 w 178333"/>
                <a:gd name="connsiteY0" fmla="*/ 181285 h 190231"/>
                <a:gd name="connsiteX1" fmla="*/ 11466 w 178333"/>
                <a:gd name="connsiteY1" fmla="*/ 181285 h 190231"/>
                <a:gd name="connsiteX2" fmla="*/ 8886 w 178333"/>
                <a:gd name="connsiteY2" fmla="*/ 131963 h 190231"/>
                <a:gd name="connsiteX3" fmla="*/ 117546 w 178333"/>
                <a:gd name="connsiteY3" fmla="*/ 11466 h 190231"/>
                <a:gd name="connsiteX4" fmla="*/ 166868 w 178333"/>
                <a:gd name="connsiteY4" fmla="*/ 8886 h 190231"/>
                <a:gd name="connsiteX5" fmla="*/ 166868 w 178333"/>
                <a:gd name="connsiteY5" fmla="*/ 8886 h 190231"/>
                <a:gd name="connsiteX6" fmla="*/ 169448 w 178333"/>
                <a:gd name="connsiteY6" fmla="*/ 58208 h 190231"/>
                <a:gd name="connsiteX7" fmla="*/ 60788 w 178333"/>
                <a:gd name="connsiteY7" fmla="*/ 178705 h 190231"/>
                <a:gd name="connsiteX8" fmla="*/ 11466 w 178333"/>
                <a:gd name="connsiteY8" fmla="*/ 181285 h 190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333" h="190231">
                  <a:moveTo>
                    <a:pt x="11466" y="181285"/>
                  </a:moveTo>
                  <a:lnTo>
                    <a:pt x="11466" y="181285"/>
                  </a:lnTo>
                  <a:cubicBezTo>
                    <a:pt x="-2799" y="168386"/>
                    <a:pt x="-3862" y="146229"/>
                    <a:pt x="8886" y="131963"/>
                  </a:cubicBezTo>
                  <a:lnTo>
                    <a:pt x="117546" y="11466"/>
                  </a:lnTo>
                  <a:cubicBezTo>
                    <a:pt x="130445" y="-2799"/>
                    <a:pt x="152603" y="-3862"/>
                    <a:pt x="166868" y="8886"/>
                  </a:cubicBezTo>
                  <a:lnTo>
                    <a:pt x="166868" y="8886"/>
                  </a:lnTo>
                  <a:cubicBezTo>
                    <a:pt x="181133" y="21786"/>
                    <a:pt x="182196" y="43943"/>
                    <a:pt x="169448" y="58208"/>
                  </a:cubicBezTo>
                  <a:lnTo>
                    <a:pt x="60788" y="178705"/>
                  </a:lnTo>
                  <a:cubicBezTo>
                    <a:pt x="47889" y="192971"/>
                    <a:pt x="25731" y="194185"/>
                    <a:pt x="11466" y="181285"/>
                  </a:cubicBezTo>
                  <a:close/>
                </a:path>
              </a:pathLst>
            </a:custGeom>
            <a:solidFill>
              <a:srgbClr val="044196"/>
            </a:solidFill>
            <a:ln w="151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1048800" name="文本框 5"/>
          <p:cNvSpPr txBox="1"/>
          <p:nvPr/>
        </p:nvSpPr>
        <p:spPr>
          <a:xfrm>
            <a:off x="2340104" y="609011"/>
            <a:ext cx="8565949" cy="4641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12700" indent="0" algn="l" rtl="0" eaLnBrk="0" fontAlgn="auto">
              <a:lnSpc>
                <a:spcPct val="100000"/>
              </a:lnSpc>
              <a:spcAft>
                <a:spcPts val="0"/>
              </a:spcAft>
            </a:pPr>
            <a:r>
              <a:rPr lang="zh-CN" sz="2400" b="1" kern="0" spc="-1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利非司特</a:t>
            </a:r>
            <a:r>
              <a:rPr lang="en-US" altLang="zh-CN" sz="2800" b="1" kern="0" spc="-10" dirty="0" smtClean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2800" b="1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天快速起效，</a:t>
            </a:r>
            <a:r>
              <a:rPr lang="en-US" altLang="zh-CN" sz="2800" b="1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800" b="1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周改善干眼症状和</a:t>
            </a:r>
            <a:r>
              <a:rPr lang="zh-CN" sz="2800" b="1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体征</a:t>
            </a:r>
            <a:endParaRPr lang="zh-CN" sz="2800" b="1" kern="0" spc="-10" dirty="0">
              <a:solidFill>
                <a:srgbClr val="C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48801" name="textbox 176"/>
          <p:cNvSpPr/>
          <p:nvPr/>
        </p:nvSpPr>
        <p:spPr>
          <a:xfrm>
            <a:off x="954241" y="1034295"/>
            <a:ext cx="10702778" cy="8516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 anchor="ctr" anchorCtr="0"/>
          <a:lstStyle/>
          <a:p>
            <a:pPr marL="285750" indent="-285750" eaLnBrk="0"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zh-CN" altLang="en-US" sz="1600" kern="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研究显示利非司特</a:t>
            </a:r>
            <a:r>
              <a:rPr lang="en-US" altLang="zh-CN" sz="1600" b="1" kern="0" spc="-1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5</a:t>
            </a:r>
            <a:r>
              <a:rPr lang="zh-CN" altLang="en-US" sz="1600" b="1" kern="0" spc="-1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天后</a:t>
            </a:r>
            <a:r>
              <a:rPr lang="zh-CN" altLang="en-US" sz="1600" kern="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降低炎症指标，改善角膜屏障功能</a:t>
            </a:r>
            <a:r>
              <a:rPr lang="en-US" altLang="zh-CN" sz="1600" kern="0" spc="-10" baseline="30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1</a:t>
            </a:r>
            <a:endParaRPr lang="en-US" altLang="zh-CN" sz="1600" kern="0" spc="-1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marL="285750" indent="-285750" eaLnBrk="0"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zh-CN" altLang="en-US" sz="1600" kern="0" spc="-1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中国</a:t>
            </a:r>
            <a:r>
              <a:rPr lang="en-US" altLang="zh-CN" sz="1600" kern="0" spc="-1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23</a:t>
            </a:r>
            <a:r>
              <a:rPr lang="zh-CN" altLang="en-US" sz="1600" kern="0" spc="-1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个省市</a:t>
            </a:r>
            <a:r>
              <a:rPr lang="en-US" altLang="zh-CN" sz="1600" kern="0" spc="-1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40</a:t>
            </a:r>
            <a:r>
              <a:rPr lang="zh-CN" altLang="en-US" sz="1600" kern="0" spc="-1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家中心，共纳入</a:t>
            </a:r>
            <a:r>
              <a:rPr lang="en-US" altLang="zh-CN" sz="1600" kern="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624</a:t>
            </a:r>
            <a:r>
              <a:rPr lang="zh-CN" altLang="en-US" sz="1600" kern="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例、随机、双盲、安慰剂对照的</a:t>
            </a:r>
            <a:r>
              <a:rPr lang="en-US" altLang="zh-CN" sz="1600" kern="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III</a:t>
            </a:r>
            <a:r>
              <a:rPr lang="zh-CN" altLang="en-US" sz="1600" kern="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期临床试验，结果显示</a:t>
            </a:r>
            <a:r>
              <a:rPr lang="en-US" altLang="zh-CN" sz="1600" kern="0" spc="-10" baseline="30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2</a:t>
            </a:r>
            <a:r>
              <a:rPr lang="zh-CN" altLang="en-US" sz="1600" kern="0" spc="-1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：</a:t>
            </a:r>
            <a:endParaRPr sz="1600" kern="0" spc="-1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048802" name="矩形 19"/>
          <p:cNvSpPr/>
          <p:nvPr/>
        </p:nvSpPr>
        <p:spPr>
          <a:xfrm>
            <a:off x="587628" y="6666801"/>
            <a:ext cx="666803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1.Guimaraes de Souza R, et al. J </a:t>
            </a:r>
            <a:r>
              <a:rPr lang="en-US" altLang="zh-CN" sz="60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Ocul</a:t>
            </a:r>
            <a:r>
              <a:rPr lang="en-US" altLang="zh-CN" sz="6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 </a:t>
            </a:r>
            <a:r>
              <a:rPr lang="en-US" altLang="zh-CN" sz="60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Pharmacol</a:t>
            </a:r>
            <a:r>
              <a:rPr lang="en-US" altLang="zh-CN" sz="6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 </a:t>
            </a:r>
            <a:r>
              <a:rPr lang="en-US" altLang="zh-CN" sz="60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Ther</a:t>
            </a:r>
            <a:r>
              <a:rPr lang="en-US" altLang="zh-CN" sz="6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. 2018;34(7):543-549</a:t>
            </a:r>
            <a:r>
              <a:rPr lang="zh-CN" altLang="en-US" sz="6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；</a:t>
            </a:r>
            <a:r>
              <a:rPr lang="en-US" altLang="zh-CN" sz="6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2.LU Y, et al. </a:t>
            </a:r>
            <a:r>
              <a:rPr lang="en-US" altLang="zh-CN" sz="60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Ocul</a:t>
            </a:r>
            <a:r>
              <a:rPr lang="en-US" altLang="zh-CN" sz="6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 Surf. </a:t>
            </a:r>
            <a:r>
              <a:rPr lang="en-US" altLang="zh-CN" sz="6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2026;41:45-53. 3.</a:t>
            </a:r>
            <a:r>
              <a:rPr lang="zh-CN" altLang="en-US" sz="600" dirty="0" smtClean="0">
                <a:latin typeface="微软雅黑" panose="020B0503020204020204" charset="-122"/>
                <a:ea typeface="微软雅黑" panose="020B0503020204020204" charset="-122"/>
              </a:rPr>
              <a:t>*利非司特治疗前后的示意图</a:t>
            </a:r>
            <a:endParaRPr lang="zh-CN" altLang="en-US" sz="600" dirty="0"/>
          </a:p>
        </p:txBody>
      </p:sp>
      <p:sp>
        <p:nvSpPr>
          <p:cNvPr id="1048803" name="矩形: 圆角 75"/>
          <p:cNvSpPr/>
          <p:nvPr/>
        </p:nvSpPr>
        <p:spPr>
          <a:xfrm>
            <a:off x="8267211" y="3065265"/>
            <a:ext cx="3438636" cy="3391279"/>
          </a:xfrm>
          <a:prstGeom prst="roundRect">
            <a:avLst>
              <a:gd name="adj" fmla="val 5392"/>
            </a:avLst>
          </a:prstGeom>
          <a:solidFill>
            <a:sysClr val="window" lastClr="FFFFFF"/>
          </a:solidFill>
          <a:ln w="12700" cap="flat" cmpd="sng" algn="ctr">
            <a:gradFill>
              <a:gsLst>
                <a:gs pos="0">
                  <a:srgbClr val="2A73AA">
                    <a:alpha val="10000"/>
                  </a:srgbClr>
                </a:gs>
                <a:gs pos="100000">
                  <a:srgbClr val="2A73AA"/>
                </a:gs>
              </a:gsLst>
              <a:lin ang="5400000" scaled="1"/>
            </a:gradFill>
            <a:prstDash val="solid"/>
            <a:miter lim="800000"/>
          </a:ln>
          <a:effectLst>
            <a:outerShdw blurRad="63500" algn="ctr" rotWithShape="0">
              <a:srgbClr val="2A73AA">
                <a:alpha val="40000"/>
              </a:srgbClr>
            </a:outerShdw>
          </a:effectLst>
        </p:spPr>
        <p:txBody>
          <a:bodyPr lIns="72000" tIns="36000" rIns="72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0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93" name="组合 182"/>
          <p:cNvGrpSpPr/>
          <p:nvPr/>
        </p:nvGrpSpPr>
        <p:grpSpPr>
          <a:xfrm>
            <a:off x="8417968" y="2936657"/>
            <a:ext cx="3035074" cy="3427443"/>
            <a:chOff x="651761" y="2456404"/>
            <a:chExt cx="3680216" cy="3239211"/>
          </a:xfrm>
        </p:grpSpPr>
        <p:sp>
          <p:nvSpPr>
            <p:cNvPr id="1048804" name="矩形: 圆角 33"/>
            <p:cNvSpPr/>
            <p:nvPr/>
          </p:nvSpPr>
          <p:spPr>
            <a:xfrm>
              <a:off x="834402" y="2456404"/>
              <a:ext cx="3497575" cy="27218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EAFC9"/>
                </a:gs>
                <a:gs pos="49000">
                  <a:srgbClr val="0E65A4"/>
                </a:gs>
              </a:gsLst>
              <a:lin ang="0" scaled="0"/>
            </a:gradFill>
            <a:ln>
              <a:noFill/>
            </a:ln>
            <a:effectLst>
              <a:outerShdw blurRad="44450" dist="27940" dir="5400000" algn="ctr">
                <a:srgbClr val="4EAFC9">
                  <a:alpha val="32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zh-CN" altLang="en-US" sz="14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两组治疗</a:t>
              </a:r>
              <a:r>
                <a:rPr lang="en-US" altLang="zh-CN" sz="14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84</a:t>
              </a:r>
              <a:r>
                <a:rPr lang="zh-CN" altLang="en-US" sz="14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天</a:t>
              </a:r>
              <a:r>
                <a:rPr lang="en-US" altLang="zh-CN" sz="14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ICSS</a:t>
              </a:r>
              <a:r>
                <a:rPr lang="zh-CN" altLang="en-US" sz="14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较基线的变化</a:t>
              </a:r>
              <a:endParaRPr lang="zh-CN" altLang="en-US" sz="14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  <p:graphicFrame>
          <p:nvGraphicFramePr>
            <p:cNvPr id="4194306" name="图表 71"/>
            <p:cNvGraphicFramePr/>
            <p:nvPr/>
          </p:nvGraphicFramePr>
          <p:xfrm>
            <a:off x="1050576" y="2866652"/>
            <a:ext cx="3281401" cy="2828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cxnSp>
          <p:nvCxnSpPr>
            <p:cNvPr id="3145740" name="直接连接符 185"/>
            <p:cNvCxnSpPr/>
            <p:nvPr/>
          </p:nvCxnSpPr>
          <p:spPr>
            <a:xfrm>
              <a:off x="2050473" y="5368086"/>
              <a:ext cx="1433945" cy="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1048805" name="文本框 74"/>
            <p:cNvSpPr txBox="1"/>
            <p:nvPr/>
          </p:nvSpPr>
          <p:spPr>
            <a:xfrm>
              <a:off x="2334169" y="5349229"/>
              <a:ext cx="952394" cy="2600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</a:pPr>
              <a:r>
                <a:rPr kumimoji="0" lang="en-US" altLang="zh-CN" sz="1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P</a:t>
              </a: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=0.027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  <p:sp>
          <p:nvSpPr>
            <p:cNvPr id="1048806" name="矩形 187"/>
            <p:cNvSpPr/>
            <p:nvPr/>
          </p:nvSpPr>
          <p:spPr>
            <a:xfrm>
              <a:off x="651761" y="3322396"/>
              <a:ext cx="480466" cy="2090840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ICSS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评分较基线的平均变化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(LS)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</p:grpSp>
      <p:grpSp>
        <p:nvGrpSpPr>
          <p:cNvPr id="94" name="组合 83"/>
          <p:cNvGrpSpPr/>
          <p:nvPr/>
        </p:nvGrpSpPr>
        <p:grpSpPr>
          <a:xfrm>
            <a:off x="592987" y="91632"/>
            <a:ext cx="11363427" cy="438682"/>
            <a:chOff x="592987" y="164776"/>
            <a:chExt cx="11363427" cy="438682"/>
          </a:xfrm>
        </p:grpSpPr>
        <p:sp>
          <p:nvSpPr>
            <p:cNvPr id="1048807" name="任意多边形: 形状 9"/>
            <p:cNvSpPr/>
            <p:nvPr>
              <p:custDataLst>
                <p:tags r:id="rId3"/>
              </p:custDataLst>
            </p:nvPr>
          </p:nvSpPr>
          <p:spPr>
            <a:xfrm>
              <a:off x="10329403" y="353697"/>
              <a:ext cx="1627011" cy="23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69" y="17800"/>
                  </a:moveTo>
                  <a:lnTo>
                    <a:pt x="15026" y="17800"/>
                  </a:lnTo>
                  <a:lnTo>
                    <a:pt x="15026" y="19996"/>
                  </a:lnTo>
                  <a:lnTo>
                    <a:pt x="13569" y="19996"/>
                  </a:lnTo>
                  <a:close/>
                  <a:moveTo>
                    <a:pt x="8059" y="17081"/>
                  </a:moveTo>
                  <a:lnTo>
                    <a:pt x="8315" y="17081"/>
                  </a:lnTo>
                  <a:lnTo>
                    <a:pt x="8315" y="17088"/>
                  </a:lnTo>
                  <a:lnTo>
                    <a:pt x="8341" y="17803"/>
                  </a:lnTo>
                  <a:lnTo>
                    <a:pt x="8638" y="17803"/>
                  </a:lnTo>
                  <a:lnTo>
                    <a:pt x="8638" y="20190"/>
                  </a:lnTo>
                  <a:lnTo>
                    <a:pt x="8058" y="20190"/>
                  </a:lnTo>
                  <a:cubicBezTo>
                    <a:pt x="7944" y="20142"/>
                    <a:pt x="7788" y="19996"/>
                    <a:pt x="7755" y="19186"/>
                  </a:cubicBezTo>
                  <a:lnTo>
                    <a:pt x="7714" y="18324"/>
                  </a:lnTo>
                  <a:lnTo>
                    <a:pt x="7654" y="17129"/>
                  </a:lnTo>
                  <a:lnTo>
                    <a:pt x="7714" y="17129"/>
                  </a:lnTo>
                  <a:close/>
                  <a:moveTo>
                    <a:pt x="6304" y="17078"/>
                  </a:moveTo>
                  <a:lnTo>
                    <a:pt x="6716" y="17078"/>
                  </a:lnTo>
                  <a:lnTo>
                    <a:pt x="6621" y="19131"/>
                  </a:lnTo>
                  <a:cubicBezTo>
                    <a:pt x="6581" y="19945"/>
                    <a:pt x="6426" y="20136"/>
                    <a:pt x="6304" y="20136"/>
                  </a:cubicBezTo>
                  <a:lnTo>
                    <a:pt x="5751" y="20136"/>
                  </a:lnTo>
                  <a:lnTo>
                    <a:pt x="5751" y="17748"/>
                  </a:lnTo>
                  <a:lnTo>
                    <a:pt x="6035" y="17748"/>
                  </a:lnTo>
                  <a:lnTo>
                    <a:pt x="6062" y="17081"/>
                  </a:lnTo>
                  <a:lnTo>
                    <a:pt x="6304" y="17081"/>
                  </a:lnTo>
                  <a:close/>
                  <a:moveTo>
                    <a:pt x="7938" y="13451"/>
                  </a:moveTo>
                  <a:lnTo>
                    <a:pt x="8477" y="13451"/>
                  </a:lnTo>
                  <a:cubicBezTo>
                    <a:pt x="8477" y="13451"/>
                    <a:pt x="8443" y="14408"/>
                    <a:pt x="8410" y="14789"/>
                  </a:cubicBezTo>
                  <a:cubicBezTo>
                    <a:pt x="8376" y="15317"/>
                    <a:pt x="8315" y="16032"/>
                    <a:pt x="8254" y="16175"/>
                  </a:cubicBezTo>
                  <a:cubicBezTo>
                    <a:pt x="8207" y="16271"/>
                    <a:pt x="8146" y="16366"/>
                    <a:pt x="8059" y="16366"/>
                  </a:cubicBezTo>
                  <a:lnTo>
                    <a:pt x="7714" y="16366"/>
                  </a:lnTo>
                  <a:lnTo>
                    <a:pt x="7715" y="16362"/>
                  </a:lnTo>
                  <a:lnTo>
                    <a:pt x="7654" y="16362"/>
                  </a:lnTo>
                  <a:lnTo>
                    <a:pt x="7648" y="14118"/>
                  </a:lnTo>
                  <a:lnTo>
                    <a:pt x="7938" y="14118"/>
                  </a:lnTo>
                  <a:close/>
                  <a:moveTo>
                    <a:pt x="5900" y="13451"/>
                  </a:moveTo>
                  <a:lnTo>
                    <a:pt x="6304" y="13451"/>
                  </a:lnTo>
                  <a:lnTo>
                    <a:pt x="6304" y="13454"/>
                  </a:lnTo>
                  <a:lnTo>
                    <a:pt x="6440" y="13454"/>
                  </a:lnTo>
                  <a:lnTo>
                    <a:pt x="6440" y="14122"/>
                  </a:lnTo>
                  <a:lnTo>
                    <a:pt x="6723" y="14122"/>
                  </a:lnTo>
                  <a:lnTo>
                    <a:pt x="6716" y="16366"/>
                  </a:lnTo>
                  <a:lnTo>
                    <a:pt x="6304" y="16366"/>
                  </a:lnTo>
                  <a:cubicBezTo>
                    <a:pt x="6224" y="16318"/>
                    <a:pt x="6169" y="16271"/>
                    <a:pt x="6115" y="16128"/>
                  </a:cubicBezTo>
                  <a:cubicBezTo>
                    <a:pt x="6055" y="16032"/>
                    <a:pt x="6001" y="15314"/>
                    <a:pt x="5960" y="14789"/>
                  </a:cubicBezTo>
                  <a:cubicBezTo>
                    <a:pt x="5933" y="14408"/>
                    <a:pt x="5900" y="13451"/>
                    <a:pt x="5900" y="13451"/>
                  </a:cubicBezTo>
                  <a:close/>
                  <a:moveTo>
                    <a:pt x="15222" y="11207"/>
                  </a:moveTo>
                  <a:lnTo>
                    <a:pt x="15796" y="11207"/>
                  </a:lnTo>
                  <a:lnTo>
                    <a:pt x="15910" y="13550"/>
                  </a:lnTo>
                  <a:cubicBezTo>
                    <a:pt x="15924" y="13836"/>
                    <a:pt x="15944" y="14026"/>
                    <a:pt x="15964" y="14122"/>
                  </a:cubicBezTo>
                  <a:cubicBezTo>
                    <a:pt x="15991" y="14217"/>
                    <a:pt x="16039" y="14265"/>
                    <a:pt x="16113" y="14265"/>
                  </a:cubicBezTo>
                  <a:lnTo>
                    <a:pt x="16349" y="14265"/>
                  </a:lnTo>
                  <a:lnTo>
                    <a:pt x="16349" y="16458"/>
                  </a:lnTo>
                  <a:lnTo>
                    <a:pt x="15788" y="16458"/>
                  </a:lnTo>
                  <a:cubicBezTo>
                    <a:pt x="15681" y="16458"/>
                    <a:pt x="15606" y="16362"/>
                    <a:pt x="15566" y="16172"/>
                  </a:cubicBezTo>
                  <a:cubicBezTo>
                    <a:pt x="15512" y="15933"/>
                    <a:pt x="15478" y="15695"/>
                    <a:pt x="15451" y="15457"/>
                  </a:cubicBezTo>
                  <a:cubicBezTo>
                    <a:pt x="15431" y="15171"/>
                    <a:pt x="15411" y="14932"/>
                    <a:pt x="15398" y="14646"/>
                  </a:cubicBezTo>
                  <a:close/>
                  <a:moveTo>
                    <a:pt x="7505" y="10063"/>
                  </a:moveTo>
                  <a:lnTo>
                    <a:pt x="7505" y="10921"/>
                  </a:lnTo>
                  <a:lnTo>
                    <a:pt x="7910" y="10921"/>
                  </a:lnTo>
                  <a:cubicBezTo>
                    <a:pt x="7917" y="10921"/>
                    <a:pt x="7917" y="10063"/>
                    <a:pt x="7917" y="10063"/>
                  </a:cubicBezTo>
                  <a:close/>
                  <a:moveTo>
                    <a:pt x="7512" y="7097"/>
                  </a:moveTo>
                  <a:lnTo>
                    <a:pt x="7505" y="8006"/>
                  </a:lnTo>
                  <a:lnTo>
                    <a:pt x="7917" y="8006"/>
                  </a:lnTo>
                  <a:lnTo>
                    <a:pt x="7917" y="7097"/>
                  </a:lnTo>
                  <a:close/>
                  <a:moveTo>
                    <a:pt x="14075" y="6092"/>
                  </a:moveTo>
                  <a:lnTo>
                    <a:pt x="14668" y="6092"/>
                  </a:lnTo>
                  <a:lnTo>
                    <a:pt x="14142" y="10345"/>
                  </a:lnTo>
                  <a:lnTo>
                    <a:pt x="14251" y="10345"/>
                  </a:lnTo>
                  <a:lnTo>
                    <a:pt x="14466" y="8912"/>
                  </a:lnTo>
                  <a:lnTo>
                    <a:pt x="15080" y="8912"/>
                  </a:lnTo>
                  <a:lnTo>
                    <a:pt x="14298" y="14309"/>
                  </a:lnTo>
                  <a:lnTo>
                    <a:pt x="15026" y="14309"/>
                  </a:lnTo>
                  <a:lnTo>
                    <a:pt x="15026" y="16509"/>
                  </a:lnTo>
                  <a:lnTo>
                    <a:pt x="13569" y="16509"/>
                  </a:lnTo>
                  <a:lnTo>
                    <a:pt x="13569" y="14694"/>
                  </a:lnTo>
                  <a:lnTo>
                    <a:pt x="13926" y="12542"/>
                  </a:lnTo>
                  <a:lnTo>
                    <a:pt x="13562" y="12542"/>
                  </a:lnTo>
                  <a:lnTo>
                    <a:pt x="13562" y="10155"/>
                  </a:lnTo>
                  <a:close/>
                  <a:moveTo>
                    <a:pt x="15518" y="5806"/>
                  </a:moveTo>
                  <a:lnTo>
                    <a:pt x="16118" y="5806"/>
                  </a:lnTo>
                  <a:lnTo>
                    <a:pt x="16051" y="6991"/>
                  </a:lnTo>
                  <a:lnTo>
                    <a:pt x="17245" y="6991"/>
                  </a:lnTo>
                  <a:lnTo>
                    <a:pt x="17245" y="17885"/>
                  </a:lnTo>
                  <a:cubicBezTo>
                    <a:pt x="17245" y="18222"/>
                    <a:pt x="17238" y="18556"/>
                    <a:pt x="17218" y="18842"/>
                  </a:cubicBezTo>
                  <a:cubicBezTo>
                    <a:pt x="17204" y="19131"/>
                    <a:pt x="17171" y="19417"/>
                    <a:pt x="17123" y="19703"/>
                  </a:cubicBezTo>
                  <a:cubicBezTo>
                    <a:pt x="17076" y="19942"/>
                    <a:pt x="16982" y="20085"/>
                    <a:pt x="16833" y="20085"/>
                  </a:cubicBezTo>
                  <a:lnTo>
                    <a:pt x="15801" y="20085"/>
                  </a:lnTo>
                  <a:lnTo>
                    <a:pt x="15801" y="17888"/>
                  </a:lnTo>
                  <a:lnTo>
                    <a:pt x="16510" y="17888"/>
                  </a:lnTo>
                  <a:cubicBezTo>
                    <a:pt x="16571" y="17888"/>
                    <a:pt x="16618" y="17841"/>
                    <a:pt x="16638" y="17745"/>
                  </a:cubicBezTo>
                  <a:cubicBezTo>
                    <a:pt x="16658" y="17650"/>
                    <a:pt x="16672" y="17411"/>
                    <a:pt x="16672" y="17030"/>
                  </a:cubicBezTo>
                  <a:lnTo>
                    <a:pt x="16672" y="9147"/>
                  </a:lnTo>
                  <a:lnTo>
                    <a:pt x="15923" y="9147"/>
                  </a:lnTo>
                  <a:cubicBezTo>
                    <a:pt x="15883" y="9579"/>
                    <a:pt x="15842" y="9865"/>
                    <a:pt x="15802" y="10008"/>
                  </a:cubicBezTo>
                  <a:cubicBezTo>
                    <a:pt x="15802" y="10008"/>
                    <a:pt x="15795" y="10056"/>
                    <a:pt x="15788" y="10056"/>
                  </a:cubicBezTo>
                  <a:cubicBezTo>
                    <a:pt x="15748" y="10199"/>
                    <a:pt x="15680" y="10247"/>
                    <a:pt x="15593" y="10247"/>
                  </a:cubicBezTo>
                  <a:lnTo>
                    <a:pt x="15141" y="10247"/>
                  </a:lnTo>
                  <a:lnTo>
                    <a:pt x="15141" y="8098"/>
                  </a:lnTo>
                  <a:lnTo>
                    <a:pt x="15242" y="8098"/>
                  </a:lnTo>
                  <a:cubicBezTo>
                    <a:pt x="15289" y="8098"/>
                    <a:pt x="15330" y="8050"/>
                    <a:pt x="15357" y="7955"/>
                  </a:cubicBezTo>
                  <a:cubicBezTo>
                    <a:pt x="15377" y="7863"/>
                    <a:pt x="15404" y="7669"/>
                    <a:pt x="15424" y="7287"/>
                  </a:cubicBezTo>
                  <a:close/>
                  <a:moveTo>
                    <a:pt x="16118" y="5796"/>
                  </a:moveTo>
                  <a:lnTo>
                    <a:pt x="16119" y="5806"/>
                  </a:lnTo>
                  <a:lnTo>
                    <a:pt x="16118" y="5806"/>
                  </a:lnTo>
                  <a:close/>
                  <a:moveTo>
                    <a:pt x="17876" y="2367"/>
                  </a:moveTo>
                  <a:lnTo>
                    <a:pt x="18402" y="2367"/>
                  </a:lnTo>
                  <a:lnTo>
                    <a:pt x="18509" y="11731"/>
                  </a:lnTo>
                  <a:cubicBezTo>
                    <a:pt x="18517" y="12256"/>
                    <a:pt x="18530" y="12542"/>
                    <a:pt x="18550" y="12685"/>
                  </a:cubicBezTo>
                  <a:cubicBezTo>
                    <a:pt x="18570" y="12780"/>
                    <a:pt x="18605" y="12828"/>
                    <a:pt x="18658" y="12828"/>
                  </a:cubicBezTo>
                  <a:lnTo>
                    <a:pt x="18746" y="12828"/>
                  </a:lnTo>
                  <a:lnTo>
                    <a:pt x="18746" y="15167"/>
                  </a:lnTo>
                  <a:lnTo>
                    <a:pt x="18402" y="15167"/>
                  </a:lnTo>
                  <a:cubicBezTo>
                    <a:pt x="18375" y="15167"/>
                    <a:pt x="18342" y="15167"/>
                    <a:pt x="18315" y="15120"/>
                  </a:cubicBezTo>
                  <a:cubicBezTo>
                    <a:pt x="18294" y="15120"/>
                    <a:pt x="18274" y="15072"/>
                    <a:pt x="18254" y="15072"/>
                  </a:cubicBezTo>
                  <a:cubicBezTo>
                    <a:pt x="18200" y="14977"/>
                    <a:pt x="18159" y="14881"/>
                    <a:pt x="18126" y="14738"/>
                  </a:cubicBezTo>
                  <a:cubicBezTo>
                    <a:pt x="18092" y="14595"/>
                    <a:pt x="18065" y="14357"/>
                    <a:pt x="18045" y="14118"/>
                  </a:cubicBezTo>
                  <a:lnTo>
                    <a:pt x="18044" y="14118"/>
                  </a:lnTo>
                  <a:cubicBezTo>
                    <a:pt x="18024" y="13832"/>
                    <a:pt x="18011" y="13546"/>
                    <a:pt x="18004" y="13213"/>
                  </a:cubicBezTo>
                  <a:close/>
                  <a:moveTo>
                    <a:pt x="21013" y="2224"/>
                  </a:moveTo>
                  <a:lnTo>
                    <a:pt x="21546" y="2224"/>
                  </a:lnTo>
                  <a:lnTo>
                    <a:pt x="21411" y="13117"/>
                  </a:lnTo>
                  <a:cubicBezTo>
                    <a:pt x="21411" y="13403"/>
                    <a:pt x="21391" y="13836"/>
                    <a:pt x="21350" y="14313"/>
                  </a:cubicBezTo>
                  <a:cubicBezTo>
                    <a:pt x="21323" y="14742"/>
                    <a:pt x="21243" y="14932"/>
                    <a:pt x="21108" y="15028"/>
                  </a:cubicBezTo>
                  <a:lnTo>
                    <a:pt x="20676" y="15028"/>
                  </a:lnTo>
                  <a:lnTo>
                    <a:pt x="20676" y="12736"/>
                  </a:lnTo>
                  <a:lnTo>
                    <a:pt x="20764" y="12736"/>
                  </a:lnTo>
                  <a:cubicBezTo>
                    <a:pt x="20818" y="12736"/>
                    <a:pt x="20851" y="12688"/>
                    <a:pt x="20871" y="12545"/>
                  </a:cubicBezTo>
                  <a:cubicBezTo>
                    <a:pt x="20892" y="12450"/>
                    <a:pt x="20905" y="12164"/>
                    <a:pt x="20912" y="11636"/>
                  </a:cubicBezTo>
                  <a:close/>
                  <a:moveTo>
                    <a:pt x="9248" y="2224"/>
                  </a:moveTo>
                  <a:lnTo>
                    <a:pt x="10854" y="2224"/>
                  </a:lnTo>
                  <a:lnTo>
                    <a:pt x="10854" y="9818"/>
                  </a:lnTo>
                  <a:lnTo>
                    <a:pt x="9869" y="9818"/>
                  </a:lnTo>
                  <a:lnTo>
                    <a:pt x="9869" y="12780"/>
                  </a:lnTo>
                  <a:lnTo>
                    <a:pt x="10854" y="12780"/>
                  </a:lnTo>
                  <a:lnTo>
                    <a:pt x="10854" y="17510"/>
                  </a:lnTo>
                  <a:cubicBezTo>
                    <a:pt x="10854" y="20044"/>
                    <a:pt x="10624" y="20187"/>
                    <a:pt x="10368" y="20187"/>
                  </a:cubicBezTo>
                  <a:lnTo>
                    <a:pt x="9255" y="20187"/>
                  </a:lnTo>
                  <a:lnTo>
                    <a:pt x="9255" y="17800"/>
                  </a:lnTo>
                  <a:lnTo>
                    <a:pt x="10219" y="17800"/>
                  </a:lnTo>
                  <a:lnTo>
                    <a:pt x="10219" y="15028"/>
                  </a:lnTo>
                  <a:lnTo>
                    <a:pt x="9255" y="14980"/>
                  </a:lnTo>
                  <a:lnTo>
                    <a:pt x="9255" y="7573"/>
                  </a:lnTo>
                  <a:lnTo>
                    <a:pt x="10219" y="7573"/>
                  </a:lnTo>
                  <a:lnTo>
                    <a:pt x="10226" y="4515"/>
                  </a:lnTo>
                  <a:lnTo>
                    <a:pt x="9255" y="4515"/>
                  </a:lnTo>
                  <a:close/>
                  <a:moveTo>
                    <a:pt x="18922" y="1413"/>
                  </a:moveTo>
                  <a:lnTo>
                    <a:pt x="19475" y="1413"/>
                  </a:lnTo>
                  <a:lnTo>
                    <a:pt x="19475" y="17605"/>
                  </a:lnTo>
                  <a:lnTo>
                    <a:pt x="19927" y="17605"/>
                  </a:lnTo>
                  <a:lnTo>
                    <a:pt x="19927" y="1413"/>
                  </a:lnTo>
                  <a:lnTo>
                    <a:pt x="20487" y="1413"/>
                  </a:lnTo>
                  <a:lnTo>
                    <a:pt x="20487" y="17605"/>
                  </a:lnTo>
                  <a:lnTo>
                    <a:pt x="21600" y="17605"/>
                  </a:lnTo>
                  <a:lnTo>
                    <a:pt x="21600" y="20044"/>
                  </a:lnTo>
                  <a:lnTo>
                    <a:pt x="17876" y="20044"/>
                  </a:lnTo>
                  <a:lnTo>
                    <a:pt x="17876" y="17605"/>
                  </a:lnTo>
                  <a:lnTo>
                    <a:pt x="18922" y="17605"/>
                  </a:lnTo>
                  <a:close/>
                  <a:moveTo>
                    <a:pt x="13859" y="1413"/>
                  </a:moveTo>
                  <a:lnTo>
                    <a:pt x="14439" y="1413"/>
                  </a:lnTo>
                  <a:lnTo>
                    <a:pt x="14439" y="2271"/>
                  </a:lnTo>
                  <a:lnTo>
                    <a:pt x="16382" y="2271"/>
                  </a:lnTo>
                  <a:lnTo>
                    <a:pt x="16382" y="1413"/>
                  </a:lnTo>
                  <a:lnTo>
                    <a:pt x="16962" y="1413"/>
                  </a:lnTo>
                  <a:lnTo>
                    <a:pt x="16962" y="2271"/>
                  </a:lnTo>
                  <a:lnTo>
                    <a:pt x="17280" y="2271"/>
                  </a:lnTo>
                  <a:lnTo>
                    <a:pt x="17280" y="4468"/>
                  </a:lnTo>
                  <a:lnTo>
                    <a:pt x="16962" y="4468"/>
                  </a:lnTo>
                  <a:lnTo>
                    <a:pt x="16962" y="5377"/>
                  </a:lnTo>
                  <a:lnTo>
                    <a:pt x="16382" y="5377"/>
                  </a:lnTo>
                  <a:lnTo>
                    <a:pt x="16382" y="4468"/>
                  </a:lnTo>
                  <a:lnTo>
                    <a:pt x="14439" y="4468"/>
                  </a:lnTo>
                  <a:lnTo>
                    <a:pt x="14439" y="5377"/>
                  </a:lnTo>
                  <a:lnTo>
                    <a:pt x="13859" y="5377"/>
                  </a:lnTo>
                  <a:lnTo>
                    <a:pt x="13859" y="4468"/>
                  </a:lnTo>
                  <a:lnTo>
                    <a:pt x="13569" y="4468"/>
                  </a:lnTo>
                  <a:lnTo>
                    <a:pt x="13569" y="2271"/>
                  </a:lnTo>
                  <a:lnTo>
                    <a:pt x="13859" y="2271"/>
                  </a:lnTo>
                  <a:close/>
                  <a:moveTo>
                    <a:pt x="11609" y="1413"/>
                  </a:moveTo>
                  <a:lnTo>
                    <a:pt x="12196" y="1413"/>
                  </a:lnTo>
                  <a:lnTo>
                    <a:pt x="11676" y="17800"/>
                  </a:lnTo>
                  <a:lnTo>
                    <a:pt x="12412" y="17800"/>
                  </a:lnTo>
                  <a:lnTo>
                    <a:pt x="12149" y="9678"/>
                  </a:lnTo>
                  <a:lnTo>
                    <a:pt x="12722" y="9630"/>
                  </a:lnTo>
                  <a:lnTo>
                    <a:pt x="12952" y="17800"/>
                  </a:lnTo>
                  <a:cubicBezTo>
                    <a:pt x="12965" y="18324"/>
                    <a:pt x="12978" y="19519"/>
                    <a:pt x="12844" y="19948"/>
                  </a:cubicBezTo>
                  <a:cubicBezTo>
                    <a:pt x="12736" y="20234"/>
                    <a:pt x="12560" y="20139"/>
                    <a:pt x="12391" y="20139"/>
                  </a:cubicBezTo>
                  <a:lnTo>
                    <a:pt x="11022" y="20139"/>
                  </a:lnTo>
                  <a:lnTo>
                    <a:pt x="11022" y="17800"/>
                  </a:lnTo>
                  <a:close/>
                  <a:moveTo>
                    <a:pt x="6871" y="1410"/>
                  </a:moveTo>
                  <a:lnTo>
                    <a:pt x="7512" y="1410"/>
                  </a:lnTo>
                  <a:lnTo>
                    <a:pt x="7512" y="2271"/>
                  </a:lnTo>
                  <a:lnTo>
                    <a:pt x="7714" y="2224"/>
                  </a:lnTo>
                  <a:lnTo>
                    <a:pt x="8639" y="2224"/>
                  </a:lnTo>
                  <a:lnTo>
                    <a:pt x="8639" y="4372"/>
                  </a:lnTo>
                  <a:lnTo>
                    <a:pt x="7505" y="4372"/>
                  </a:lnTo>
                  <a:lnTo>
                    <a:pt x="7505" y="5234"/>
                  </a:lnTo>
                  <a:lnTo>
                    <a:pt x="8477" y="5234"/>
                  </a:lnTo>
                  <a:lnTo>
                    <a:pt x="8477" y="7996"/>
                  </a:lnTo>
                  <a:lnTo>
                    <a:pt x="8475" y="7996"/>
                  </a:lnTo>
                  <a:lnTo>
                    <a:pt x="8477" y="8006"/>
                  </a:lnTo>
                  <a:lnTo>
                    <a:pt x="8477" y="7996"/>
                  </a:lnTo>
                  <a:lnTo>
                    <a:pt x="8644" y="7996"/>
                  </a:lnTo>
                  <a:lnTo>
                    <a:pt x="8644" y="10192"/>
                  </a:lnTo>
                  <a:lnTo>
                    <a:pt x="8550" y="10192"/>
                  </a:lnTo>
                  <a:lnTo>
                    <a:pt x="8476" y="10240"/>
                  </a:lnTo>
                  <a:lnTo>
                    <a:pt x="8476" y="12583"/>
                  </a:lnTo>
                  <a:lnTo>
                    <a:pt x="7511" y="12583"/>
                  </a:lnTo>
                  <a:lnTo>
                    <a:pt x="7511" y="18794"/>
                  </a:lnTo>
                  <a:cubicBezTo>
                    <a:pt x="7511" y="19655"/>
                    <a:pt x="7471" y="20180"/>
                    <a:pt x="7342" y="20180"/>
                  </a:cubicBezTo>
                  <a:lnTo>
                    <a:pt x="6816" y="20180"/>
                  </a:lnTo>
                  <a:lnTo>
                    <a:pt x="6702" y="17793"/>
                  </a:lnTo>
                  <a:lnTo>
                    <a:pt x="6870" y="17793"/>
                  </a:lnTo>
                  <a:lnTo>
                    <a:pt x="6870" y="12586"/>
                  </a:lnTo>
                  <a:lnTo>
                    <a:pt x="5899" y="12586"/>
                  </a:lnTo>
                  <a:lnTo>
                    <a:pt x="5899" y="10914"/>
                  </a:lnTo>
                  <a:lnTo>
                    <a:pt x="6870" y="10914"/>
                  </a:lnTo>
                  <a:lnTo>
                    <a:pt x="6870" y="10104"/>
                  </a:lnTo>
                  <a:lnTo>
                    <a:pt x="5899" y="10104"/>
                  </a:lnTo>
                  <a:lnTo>
                    <a:pt x="5899" y="8002"/>
                  </a:lnTo>
                  <a:lnTo>
                    <a:pt x="6870" y="8002"/>
                  </a:lnTo>
                  <a:lnTo>
                    <a:pt x="6877" y="7093"/>
                  </a:lnTo>
                  <a:lnTo>
                    <a:pt x="5899" y="7093"/>
                  </a:lnTo>
                  <a:lnTo>
                    <a:pt x="5899" y="5183"/>
                  </a:lnTo>
                  <a:lnTo>
                    <a:pt x="6870" y="5183"/>
                  </a:lnTo>
                  <a:lnTo>
                    <a:pt x="6877" y="4372"/>
                  </a:lnTo>
                  <a:lnTo>
                    <a:pt x="5697" y="4372"/>
                  </a:lnTo>
                  <a:lnTo>
                    <a:pt x="5697" y="17510"/>
                  </a:lnTo>
                  <a:cubicBezTo>
                    <a:pt x="5697" y="19996"/>
                    <a:pt x="5460" y="20139"/>
                    <a:pt x="5184" y="20139"/>
                  </a:cubicBezTo>
                  <a:lnTo>
                    <a:pt x="4928" y="20139"/>
                  </a:lnTo>
                  <a:cubicBezTo>
                    <a:pt x="4928" y="20187"/>
                    <a:pt x="4928" y="17510"/>
                    <a:pt x="4928" y="17510"/>
                  </a:cubicBezTo>
                  <a:lnTo>
                    <a:pt x="5103" y="17510"/>
                  </a:lnTo>
                  <a:lnTo>
                    <a:pt x="5103" y="2224"/>
                  </a:lnTo>
                  <a:lnTo>
                    <a:pt x="6871" y="2224"/>
                  </a:lnTo>
                  <a:close/>
                  <a:moveTo>
                    <a:pt x="3257" y="0"/>
                  </a:moveTo>
                  <a:lnTo>
                    <a:pt x="3660" y="0"/>
                  </a:lnTo>
                  <a:cubicBezTo>
                    <a:pt x="3903" y="112"/>
                    <a:pt x="4053" y="1137"/>
                    <a:pt x="4068" y="2857"/>
                  </a:cubicBezTo>
                  <a:lnTo>
                    <a:pt x="4074" y="18746"/>
                  </a:lnTo>
                  <a:cubicBezTo>
                    <a:pt x="4043" y="20537"/>
                    <a:pt x="3898" y="21454"/>
                    <a:pt x="3665" y="21600"/>
                  </a:cubicBezTo>
                  <a:lnTo>
                    <a:pt x="3257" y="21600"/>
                  </a:lnTo>
                  <a:lnTo>
                    <a:pt x="2140" y="9848"/>
                  </a:lnTo>
                  <a:lnTo>
                    <a:pt x="1898" y="7284"/>
                  </a:lnTo>
                  <a:cubicBezTo>
                    <a:pt x="1763" y="5820"/>
                    <a:pt x="1872" y="4100"/>
                    <a:pt x="1996" y="3477"/>
                  </a:cubicBezTo>
                  <a:cubicBezTo>
                    <a:pt x="2022" y="3368"/>
                    <a:pt x="2052" y="3184"/>
                    <a:pt x="2084" y="3113"/>
                  </a:cubicBezTo>
                  <a:lnTo>
                    <a:pt x="2140" y="2966"/>
                  </a:lnTo>
                  <a:close/>
                  <a:moveTo>
                    <a:pt x="408" y="0"/>
                  </a:moveTo>
                  <a:lnTo>
                    <a:pt x="2445" y="0"/>
                  </a:lnTo>
                  <a:lnTo>
                    <a:pt x="2140" y="661"/>
                  </a:lnTo>
                  <a:lnTo>
                    <a:pt x="1365" y="2414"/>
                  </a:lnTo>
                  <a:cubicBezTo>
                    <a:pt x="1085" y="3075"/>
                    <a:pt x="920" y="5602"/>
                    <a:pt x="1091" y="7614"/>
                  </a:cubicBezTo>
                  <a:lnTo>
                    <a:pt x="2140" y="20391"/>
                  </a:lnTo>
                  <a:lnTo>
                    <a:pt x="2239" y="21600"/>
                  </a:lnTo>
                  <a:lnTo>
                    <a:pt x="2140" y="21600"/>
                  </a:lnTo>
                  <a:lnTo>
                    <a:pt x="2140" y="21597"/>
                  </a:lnTo>
                  <a:lnTo>
                    <a:pt x="408" y="21597"/>
                  </a:lnTo>
                  <a:cubicBezTo>
                    <a:pt x="181" y="21450"/>
                    <a:pt x="26" y="20646"/>
                    <a:pt x="0" y="18705"/>
                  </a:cubicBezTo>
                  <a:lnTo>
                    <a:pt x="0" y="2891"/>
                  </a:lnTo>
                  <a:cubicBezTo>
                    <a:pt x="21" y="1171"/>
                    <a:pt x="150" y="184"/>
                    <a:pt x="40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>
                <a:defRPr b="1">
                  <a:solidFill>
                    <a:srgbClr val="FFFFFF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95" name="组合 85"/>
            <p:cNvGrpSpPr/>
            <p:nvPr/>
          </p:nvGrpSpPr>
          <p:grpSpPr>
            <a:xfrm>
              <a:off x="592987" y="164776"/>
              <a:ext cx="9032157" cy="438682"/>
              <a:chOff x="955123" y="141990"/>
              <a:chExt cx="9032157" cy="438682"/>
            </a:xfrm>
          </p:grpSpPr>
          <p:grpSp>
            <p:nvGrpSpPr>
              <p:cNvPr id="96" name="组合 86"/>
              <p:cNvGrpSpPr/>
              <p:nvPr/>
            </p:nvGrpSpPr>
            <p:grpSpPr>
              <a:xfrm>
                <a:off x="955123" y="141990"/>
                <a:ext cx="8924601" cy="438682"/>
                <a:chOff x="457200" y="-7597"/>
                <a:chExt cx="8924601" cy="438682"/>
              </a:xfrm>
            </p:grpSpPr>
            <p:sp>
              <p:nvSpPr>
                <p:cNvPr id="1048808" name="同侧圆角矩形 89"/>
                <p:cNvSpPr/>
                <p:nvPr/>
              </p:nvSpPr>
              <p:spPr>
                <a:xfrm>
                  <a:off x="2131897" y="123352"/>
                  <a:ext cx="1640775" cy="304950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400" b="1" dirty="0">
                      <a:latin typeface="微软雅黑" panose="020B0503020204020204" charset="-122"/>
                      <a:ea typeface="微软雅黑" panose="020B0503020204020204" charset="-122"/>
                    </a:rPr>
                    <a:t>创新性</a:t>
                  </a:r>
                  <a:endParaRPr lang="zh-CN" altLang="en-US" sz="1400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809" name="同侧圆角矩形 90"/>
                <p:cNvSpPr/>
                <p:nvPr/>
              </p:nvSpPr>
              <p:spPr>
                <a:xfrm>
                  <a:off x="6158540" y="126961"/>
                  <a:ext cx="1625926" cy="302599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400" b="1" dirty="0">
                      <a:latin typeface="微软雅黑" panose="020B0503020204020204" charset="-122"/>
                      <a:ea typeface="微软雅黑" panose="020B0503020204020204" charset="-122"/>
                    </a:rPr>
                    <a:t>安全性</a:t>
                  </a:r>
                  <a:endParaRPr lang="zh-CN" altLang="en-US" sz="1400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810" name="同侧圆角矩形 92"/>
                <p:cNvSpPr/>
                <p:nvPr/>
              </p:nvSpPr>
              <p:spPr>
                <a:xfrm>
                  <a:off x="7850944" y="126961"/>
                  <a:ext cx="1530857" cy="295080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400" b="1" dirty="0">
                      <a:latin typeface="微软雅黑" panose="020B0503020204020204" charset="-122"/>
                      <a:ea typeface="微软雅黑" panose="020B0503020204020204" charset="-122"/>
                    </a:rPr>
                    <a:t>公平性</a:t>
                  </a:r>
                  <a:endParaRPr lang="zh-CN" altLang="en-US" sz="1400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811" name="同侧圆角矩形 94"/>
                <p:cNvSpPr/>
                <p:nvPr/>
              </p:nvSpPr>
              <p:spPr>
                <a:xfrm>
                  <a:off x="457200" y="109552"/>
                  <a:ext cx="1617947" cy="321533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400" b="1" dirty="0">
                      <a:latin typeface="微软雅黑" panose="020B0503020204020204" charset="-122"/>
                      <a:ea typeface="微软雅黑" panose="020B0503020204020204" charset="-122"/>
                    </a:rPr>
                    <a:t>基本信息</a:t>
                  </a:r>
                  <a:endParaRPr lang="zh-CN" altLang="en-US" sz="1400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812" name="同侧圆角矩形 95"/>
                <p:cNvSpPr/>
                <p:nvPr/>
              </p:nvSpPr>
              <p:spPr>
                <a:xfrm>
                  <a:off x="3857894" y="-7597"/>
                  <a:ext cx="2225151" cy="429255"/>
                </a:xfrm>
                <a:prstGeom prst="round2SameRect">
                  <a:avLst/>
                </a:prstGeom>
                <a:solidFill>
                  <a:srgbClr val="044196"/>
                </a:solidFill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b="1" dirty="0">
                      <a:latin typeface="微软雅黑" panose="020B0503020204020204" charset="-122"/>
                      <a:ea typeface="微软雅黑" panose="020B0503020204020204" charset="-122"/>
                    </a:rPr>
                    <a:t>有效性</a:t>
                  </a:r>
                  <a:endParaRPr lang="zh-CN" altLang="en-US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cxnSp>
            <p:nvCxnSpPr>
              <p:cNvPr id="3145741" name="直接箭头连接符 87"/>
              <p:cNvCxnSpPr/>
              <p:nvPr/>
            </p:nvCxnSpPr>
            <p:spPr>
              <a:xfrm flipV="1">
                <a:off x="955123" y="566480"/>
                <a:ext cx="9032157" cy="11514"/>
              </a:xfrm>
              <a:prstGeom prst="straightConnector1">
                <a:avLst/>
              </a:prstGeom>
              <a:ln w="28575">
                <a:solidFill>
                  <a:srgbClr val="9DC3E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7" name="组合 14"/>
          <p:cNvGrpSpPr/>
          <p:nvPr/>
        </p:nvGrpSpPr>
        <p:grpSpPr>
          <a:xfrm>
            <a:off x="565867" y="2920431"/>
            <a:ext cx="7619145" cy="3563293"/>
            <a:chOff x="94311" y="2904294"/>
            <a:chExt cx="7619145" cy="3563293"/>
          </a:xfrm>
        </p:grpSpPr>
        <p:sp>
          <p:nvSpPr>
            <p:cNvPr id="1048813" name="矩形: 圆角 75"/>
            <p:cNvSpPr/>
            <p:nvPr/>
          </p:nvSpPr>
          <p:spPr>
            <a:xfrm>
              <a:off x="128666" y="3084890"/>
              <a:ext cx="4450552" cy="3382697"/>
            </a:xfrm>
            <a:prstGeom prst="roundRect">
              <a:avLst>
                <a:gd name="adj" fmla="val 5392"/>
              </a:avLst>
            </a:prstGeom>
            <a:solidFill>
              <a:sysClr val="window" lastClr="FFFFFF"/>
            </a:solidFill>
            <a:ln w="12700" cap="flat" cmpd="sng" algn="ctr">
              <a:gradFill>
                <a:gsLst>
                  <a:gs pos="0">
                    <a:srgbClr val="2A73AA">
                      <a:alpha val="10000"/>
                    </a:srgbClr>
                  </a:gs>
                  <a:gs pos="100000">
                    <a:srgbClr val="2A73AA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63500" algn="ctr" rotWithShape="0">
                <a:srgbClr val="2A73AA">
                  <a:alpha val="40000"/>
                </a:srgbClr>
              </a:outerShdw>
            </a:effectLst>
          </p:spPr>
          <p:txBody>
            <a:bodyPr lIns="72000" tIns="36000" rIns="72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48814" name="矩形: 圆角 47"/>
            <p:cNvSpPr/>
            <p:nvPr/>
          </p:nvSpPr>
          <p:spPr>
            <a:xfrm>
              <a:off x="657475" y="2904294"/>
              <a:ext cx="3247552" cy="288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EAFC9"/>
                </a:gs>
                <a:gs pos="49000">
                  <a:srgbClr val="0E65A4"/>
                </a:gs>
              </a:gsLst>
              <a:lin ang="0" scaled="0"/>
            </a:gradFill>
            <a:ln>
              <a:noFill/>
            </a:ln>
            <a:effectLst>
              <a:outerShdw blurRad="44450" dist="27940" dir="5400000" algn="ctr">
                <a:srgbClr val="4EAFC9">
                  <a:alpha val="32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zh-CN" altLang="en-US" sz="14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利非司特治疗后症状和体征显著改善</a:t>
              </a:r>
              <a:endParaRPr lang="zh-CN" altLang="en-US" sz="14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  <p:grpSp>
          <p:nvGrpSpPr>
            <p:cNvPr id="98" name="组合 10"/>
            <p:cNvGrpSpPr/>
            <p:nvPr/>
          </p:nvGrpSpPr>
          <p:grpSpPr>
            <a:xfrm>
              <a:off x="94311" y="3381164"/>
              <a:ext cx="4373881" cy="3052674"/>
              <a:chOff x="1070295" y="3525883"/>
              <a:chExt cx="4719422" cy="3293841"/>
            </a:xfrm>
          </p:grpSpPr>
          <p:sp>
            <p:nvSpPr>
              <p:cNvPr id="1048815" name="矩形 13"/>
              <p:cNvSpPr/>
              <p:nvPr/>
            </p:nvSpPr>
            <p:spPr>
              <a:xfrm>
                <a:off x="1070295" y="6501806"/>
                <a:ext cx="4719422" cy="3179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</a:rPr>
                  <a:t>治疗后炎症缓解，眼干涩、灼烧、畏光等症状改善</a:t>
                </a:r>
                <a:endParaRPr lang="zh-CN" altLang="en-US" sz="1400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99" name="组合 7"/>
              <p:cNvGrpSpPr/>
              <p:nvPr/>
            </p:nvGrpSpPr>
            <p:grpSpPr>
              <a:xfrm>
                <a:off x="1130383" y="3525883"/>
                <a:ext cx="4641196" cy="3001716"/>
                <a:chOff x="1128225" y="3664382"/>
                <a:chExt cx="4641196" cy="3001716"/>
              </a:xfrm>
            </p:grpSpPr>
            <p:grpSp>
              <p:nvGrpSpPr>
                <p:cNvPr id="100" name="组合 9"/>
                <p:cNvGrpSpPr/>
                <p:nvPr/>
              </p:nvGrpSpPr>
              <p:grpSpPr>
                <a:xfrm>
                  <a:off x="1189113" y="3664382"/>
                  <a:ext cx="4481280" cy="2644906"/>
                  <a:chOff x="1247271" y="3377855"/>
                  <a:chExt cx="4481280" cy="2644906"/>
                </a:xfrm>
              </p:grpSpPr>
              <p:pic>
                <p:nvPicPr>
                  <p:cNvPr id="2097185" name="图片 8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247271" y="3386464"/>
                    <a:ext cx="1882916" cy="1165322"/>
                  </a:xfrm>
                  <a:prstGeom prst="rect">
                    <a:avLst/>
                  </a:prstGeom>
                </p:spPr>
              </p:pic>
              <p:pic>
                <p:nvPicPr>
                  <p:cNvPr id="2097186" name="图片 76" descr="OD_20260413500019_20260413111338_254"/>
                  <p:cNvPicPr>
                    <a:picLocks noChangeAspect="1"/>
                  </p:cNvPicPr>
                  <p:nvPr/>
                </p:nvPicPr>
                <p:blipFill>
                  <a:blip r:embed="rId5" cstate="print"/>
                  <a:stretch>
                    <a:fillRect/>
                  </a:stretch>
                </p:blipFill>
                <p:spPr>
                  <a:xfrm>
                    <a:off x="3937113" y="3377855"/>
                    <a:ext cx="1791438" cy="1165322"/>
                  </a:xfrm>
                  <a:prstGeom prst="rect">
                    <a:avLst/>
                  </a:prstGeom>
                </p:spPr>
              </p:pic>
              <p:pic>
                <p:nvPicPr>
                  <p:cNvPr id="2097187" name="图片 25"/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b="11766"/>
                  <a:stretch>
                    <a:fillRect/>
                  </a:stretch>
                </p:blipFill>
                <p:spPr>
                  <a:xfrm>
                    <a:off x="1272944" y="4825872"/>
                    <a:ext cx="1827025" cy="1165322"/>
                  </a:xfrm>
                  <a:prstGeom prst="rect">
                    <a:avLst/>
                  </a:prstGeom>
                </p:spPr>
              </p:pic>
              <p:pic>
                <p:nvPicPr>
                  <p:cNvPr id="2097188" name="图片 17"/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b="18471"/>
                  <a:stretch>
                    <a:fillRect/>
                  </a:stretch>
                </p:blipFill>
                <p:spPr>
                  <a:xfrm>
                    <a:off x="3937113" y="4857439"/>
                    <a:ext cx="1791438" cy="116532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048816" name="右箭头 11"/>
                <p:cNvSpPr/>
                <p:nvPr/>
              </p:nvSpPr>
              <p:spPr>
                <a:xfrm>
                  <a:off x="3132042" y="4180044"/>
                  <a:ext cx="688886" cy="265533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8817" name="右箭头 80"/>
                <p:cNvSpPr/>
                <p:nvPr/>
              </p:nvSpPr>
              <p:spPr>
                <a:xfrm>
                  <a:off x="3151391" y="5658400"/>
                  <a:ext cx="688886" cy="265533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818" name="文本框 6"/>
                <p:cNvSpPr txBox="1"/>
                <p:nvPr/>
              </p:nvSpPr>
              <p:spPr>
                <a:xfrm>
                  <a:off x="1128225" y="4814122"/>
                  <a:ext cx="2177394" cy="40681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050" dirty="0">
                      <a:latin typeface="微软雅黑" panose="020B0503020204020204" charset="-122"/>
                      <a:ea typeface="微软雅黑" panose="020B0503020204020204" charset="-122"/>
                    </a:rPr>
                    <a:t>角膜点染多</a:t>
                  </a:r>
                  <a:r>
                    <a:rPr lang="zh-CN" altLang="en-US" sz="1050" dirty="0" smtClean="0">
                      <a:latin typeface="微软雅黑" panose="020B0503020204020204" charset="-122"/>
                      <a:ea typeface="微软雅黑" panose="020B0503020204020204" charset="-122"/>
                    </a:rPr>
                    <a:t>，</a:t>
                  </a:r>
                  <a:r>
                    <a:rPr lang="en-US" altLang="zh-CN" sz="1050" dirty="0" smtClean="0">
                      <a:latin typeface="微软雅黑" panose="020B0503020204020204" charset="-122"/>
                      <a:ea typeface="微软雅黑" panose="020B0503020204020204" charset="-122"/>
                    </a:rPr>
                    <a:t>ICSS</a:t>
                  </a:r>
                  <a:r>
                    <a:rPr lang="zh-CN" altLang="en-US" sz="1050" dirty="0" smtClean="0">
                      <a:latin typeface="微软雅黑" panose="020B0503020204020204" charset="-122"/>
                      <a:ea typeface="微软雅黑" panose="020B0503020204020204" charset="-122"/>
                    </a:rPr>
                    <a:t>炎症更</a:t>
                  </a:r>
                  <a:r>
                    <a:rPr lang="zh-CN" altLang="en-US" sz="1050" dirty="0" smtClean="0">
                      <a:latin typeface="微软雅黑" panose="020B0503020204020204" charset="-122"/>
                      <a:ea typeface="微软雅黑" panose="020B0503020204020204" charset="-122"/>
                    </a:rPr>
                    <a:t>重*</a:t>
                  </a:r>
                  <a:endParaRPr lang="en-US" altLang="zh-CN" sz="1050" dirty="0" smtClean="0"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algn="ctr"/>
                  <a:r>
                    <a:rPr lang="zh-CN" altLang="en-US" sz="800" dirty="0" smtClean="0">
                      <a:latin typeface="微软雅黑" panose="020B0503020204020204" charset="-122"/>
                      <a:ea typeface="微软雅黑" panose="020B0503020204020204" charset="-122"/>
                    </a:rPr>
                    <a:t>（绿色荧光亮点密集）</a:t>
                  </a:r>
                  <a:endParaRPr lang="zh-CN" altLang="en-US" sz="80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819" name="文本框 56"/>
                <p:cNvSpPr txBox="1"/>
                <p:nvPr/>
              </p:nvSpPr>
              <p:spPr>
                <a:xfrm>
                  <a:off x="2998300" y="3952955"/>
                  <a:ext cx="923709" cy="2988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200" dirty="0" smtClean="0">
                      <a:latin typeface="微软雅黑" panose="020B0503020204020204" charset="-122"/>
                      <a:ea typeface="微软雅黑" panose="020B0503020204020204" charset="-122"/>
                    </a:rPr>
                    <a:t>治疗</a:t>
                  </a:r>
                  <a:r>
                    <a:rPr lang="en-US" altLang="zh-CN" sz="1200" dirty="0">
                      <a:latin typeface="微软雅黑" panose="020B0503020204020204" charset="-122"/>
                      <a:ea typeface="微软雅黑" panose="020B0503020204020204" charset="-122"/>
                    </a:rPr>
                    <a:t>5</a:t>
                  </a:r>
                  <a:r>
                    <a:rPr lang="zh-CN" altLang="en-US" sz="1200" dirty="0">
                      <a:latin typeface="微软雅黑" panose="020B0503020204020204" charset="-122"/>
                      <a:ea typeface="微软雅黑" panose="020B0503020204020204" charset="-122"/>
                    </a:rPr>
                    <a:t>天</a:t>
                  </a:r>
                  <a:endParaRPr lang="zh-CN" altLang="en-US" sz="120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820" name="文本框 57"/>
                <p:cNvSpPr txBox="1"/>
                <p:nvPr/>
              </p:nvSpPr>
              <p:spPr>
                <a:xfrm>
                  <a:off x="3044427" y="5418474"/>
                  <a:ext cx="923709" cy="2988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200" dirty="0" smtClean="0">
                      <a:latin typeface="微软雅黑" panose="020B0503020204020204" charset="-122"/>
                      <a:ea typeface="微软雅黑" panose="020B0503020204020204" charset="-122"/>
                    </a:rPr>
                    <a:t>治疗</a:t>
                  </a:r>
                  <a:r>
                    <a:rPr lang="en-US" altLang="zh-CN" sz="1200" dirty="0">
                      <a:latin typeface="微软雅黑" panose="020B0503020204020204" charset="-122"/>
                      <a:ea typeface="微软雅黑" panose="020B0503020204020204" charset="-122"/>
                    </a:rPr>
                    <a:t>2</a:t>
                  </a:r>
                  <a:r>
                    <a:rPr lang="zh-CN" altLang="en-US" sz="1200" dirty="0">
                      <a:latin typeface="微软雅黑" panose="020B0503020204020204" charset="-122"/>
                      <a:ea typeface="微软雅黑" panose="020B0503020204020204" charset="-122"/>
                    </a:rPr>
                    <a:t>周</a:t>
                  </a:r>
                  <a:endParaRPr lang="zh-CN" altLang="en-US" sz="120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821" name="文本框 49"/>
                <p:cNvSpPr txBox="1"/>
                <p:nvPr/>
              </p:nvSpPr>
              <p:spPr>
                <a:xfrm>
                  <a:off x="1159002" y="6259286"/>
                  <a:ext cx="2014933" cy="40681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050" dirty="0">
                      <a:latin typeface="微软雅黑" panose="020B0503020204020204" charset="-122"/>
                      <a:ea typeface="微软雅黑" panose="020B0503020204020204" charset="-122"/>
                    </a:rPr>
                    <a:t>结膜充血多，炎症反应</a:t>
                  </a:r>
                  <a:r>
                    <a:rPr lang="zh-CN" altLang="en-US" sz="1050" dirty="0">
                      <a:latin typeface="微软雅黑" panose="020B0503020204020204" charset="-122"/>
                      <a:ea typeface="微软雅黑" panose="020B0503020204020204" charset="-122"/>
                    </a:rPr>
                    <a:t>重*</a:t>
                  </a:r>
                  <a:endParaRPr lang="en-US" altLang="zh-CN" sz="1050" dirty="0" smtClean="0"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algn="ctr"/>
                  <a:r>
                    <a:rPr lang="zh-CN" altLang="en-US" sz="800" dirty="0" smtClean="0">
                      <a:latin typeface="微软雅黑" panose="020B0503020204020204" charset="-122"/>
                      <a:ea typeface="微软雅黑" panose="020B0503020204020204" charset="-122"/>
                    </a:rPr>
                    <a:t>（</a:t>
                  </a:r>
                  <a:r>
                    <a:rPr lang="zh-CN" altLang="en-US" sz="800" dirty="0">
                      <a:latin typeface="微软雅黑" panose="020B0503020204020204" charset="-122"/>
                      <a:ea typeface="微软雅黑" panose="020B0503020204020204" charset="-122"/>
                    </a:rPr>
                    <a:t>血管扩张充盈明显）</a:t>
                  </a:r>
                  <a:endParaRPr lang="zh-CN" altLang="en-US" sz="80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822" name="文本框 51"/>
                <p:cNvSpPr txBox="1"/>
                <p:nvPr/>
              </p:nvSpPr>
              <p:spPr>
                <a:xfrm>
                  <a:off x="3752818" y="4828511"/>
                  <a:ext cx="1940883" cy="40681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050" dirty="0">
                      <a:latin typeface="微软雅黑" panose="020B0503020204020204" charset="-122"/>
                      <a:ea typeface="微软雅黑" panose="020B0503020204020204" charset="-122"/>
                    </a:rPr>
                    <a:t>炎症缓解</a:t>
                  </a:r>
                  <a:r>
                    <a:rPr lang="zh-CN" altLang="en-US" sz="1050" dirty="0" smtClean="0">
                      <a:latin typeface="微软雅黑" panose="020B0503020204020204" charset="-122"/>
                      <a:ea typeface="微软雅黑" panose="020B0503020204020204" charset="-122"/>
                    </a:rPr>
                    <a:t>，</a:t>
                  </a:r>
                  <a:r>
                    <a:rPr lang="en-US" altLang="zh-CN" sz="1050" dirty="0" smtClean="0">
                      <a:latin typeface="微软雅黑" panose="020B0503020204020204" charset="-122"/>
                      <a:ea typeface="微软雅黑" panose="020B0503020204020204" charset="-122"/>
                    </a:rPr>
                    <a:t>ICSS</a:t>
                  </a:r>
                  <a:r>
                    <a:rPr lang="zh-CN" altLang="en-US" sz="1050" dirty="0">
                      <a:latin typeface="微软雅黑" panose="020B0503020204020204" charset="-122"/>
                      <a:ea typeface="微软雅黑" panose="020B0503020204020204" charset="-122"/>
                    </a:rPr>
                    <a:t>改善*</a:t>
                  </a:r>
                  <a:endParaRPr lang="en-US" altLang="zh-CN" sz="1050" dirty="0" smtClean="0"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algn="ctr"/>
                  <a:r>
                    <a:rPr lang="zh-CN" altLang="en-US" sz="800" dirty="0" smtClean="0">
                      <a:latin typeface="微软雅黑" panose="020B0503020204020204" charset="-122"/>
                      <a:ea typeface="微软雅黑" panose="020B0503020204020204" charset="-122"/>
                    </a:rPr>
                    <a:t>（</a:t>
                  </a:r>
                  <a:r>
                    <a:rPr lang="zh-CN" altLang="en-US" sz="800" dirty="0">
                      <a:latin typeface="微软雅黑" panose="020B0503020204020204" charset="-122"/>
                      <a:ea typeface="微软雅黑" panose="020B0503020204020204" charset="-122"/>
                    </a:rPr>
                    <a:t>无绿色荧光亮点）</a:t>
                  </a:r>
                  <a:endParaRPr lang="zh-CN" altLang="en-US" sz="80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823" name="文本框 52"/>
                <p:cNvSpPr txBox="1"/>
                <p:nvPr/>
              </p:nvSpPr>
              <p:spPr>
                <a:xfrm>
                  <a:off x="3752724" y="6259258"/>
                  <a:ext cx="2016697" cy="40681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zh-CN" altLang="en-US" sz="1050" dirty="0">
                      <a:latin typeface="微软雅黑" panose="020B0503020204020204" charset="-122"/>
                      <a:ea typeface="微软雅黑" panose="020B0503020204020204" charset="-122"/>
                    </a:rPr>
                    <a:t>炎症缓解，结膜充血</a:t>
                  </a:r>
                  <a:r>
                    <a:rPr lang="zh-CN" altLang="en-US" sz="1050" dirty="0">
                      <a:latin typeface="微软雅黑" panose="020B0503020204020204" charset="-122"/>
                      <a:ea typeface="微软雅黑" panose="020B0503020204020204" charset="-122"/>
                    </a:rPr>
                    <a:t>改善*</a:t>
                  </a:r>
                  <a:endParaRPr lang="en-US" altLang="zh-CN" sz="1050" dirty="0" smtClean="0"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lvl="0" algn="ctr"/>
                  <a:r>
                    <a:rPr lang="zh-CN" altLang="en-US" sz="800" dirty="0" smtClean="0">
                      <a:solidFill>
                        <a:srgbClr val="000000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（</a:t>
                  </a:r>
                  <a:r>
                    <a:rPr lang="zh-CN" altLang="en-US" sz="800" dirty="0">
                      <a:solidFill>
                        <a:srgbClr val="000000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无血管扩张充盈）</a:t>
                  </a:r>
                  <a:endParaRPr lang="zh-CN" altLang="en-US" sz="800" dirty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sp>
          <p:nvSpPr>
            <p:cNvPr id="1048824" name="矩形: 圆角 75"/>
            <p:cNvSpPr/>
            <p:nvPr/>
          </p:nvSpPr>
          <p:spPr>
            <a:xfrm>
              <a:off x="4712329" y="3084890"/>
              <a:ext cx="3001127" cy="3382697"/>
            </a:xfrm>
            <a:prstGeom prst="roundRect">
              <a:avLst>
                <a:gd name="adj" fmla="val 5392"/>
              </a:avLst>
            </a:prstGeom>
            <a:solidFill>
              <a:sysClr val="window" lastClr="FFFFFF"/>
            </a:solidFill>
            <a:ln w="12700" cap="flat" cmpd="sng" algn="ctr">
              <a:gradFill>
                <a:gsLst>
                  <a:gs pos="0">
                    <a:srgbClr val="2A73AA">
                      <a:alpha val="10000"/>
                    </a:srgbClr>
                  </a:gs>
                  <a:gs pos="100000">
                    <a:srgbClr val="2A73AA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63500" algn="ctr" rotWithShape="0">
                <a:srgbClr val="2A73AA">
                  <a:alpha val="40000"/>
                </a:srgbClr>
              </a:outerShdw>
            </a:effectLst>
          </p:spPr>
          <p:txBody>
            <a:bodyPr lIns="72000" tIns="36000" rIns="72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48825" name="矩形: 圆角 47"/>
            <p:cNvSpPr/>
            <p:nvPr/>
          </p:nvSpPr>
          <p:spPr>
            <a:xfrm>
              <a:off x="4953918" y="2927909"/>
              <a:ext cx="2517943" cy="288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EAFC9"/>
                </a:gs>
                <a:gs pos="49000">
                  <a:srgbClr val="0E65A4"/>
                </a:gs>
              </a:gsLst>
              <a:lin ang="0" scaled="0"/>
            </a:gradFill>
            <a:ln>
              <a:noFill/>
            </a:ln>
            <a:effectLst>
              <a:outerShdw blurRad="44450" dist="27940" dir="5400000" algn="ctr">
                <a:srgbClr val="4EAFC9">
                  <a:alpha val="32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zh-CN" altLang="en-US" sz="14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两组治疗</a:t>
              </a:r>
              <a:r>
                <a:rPr lang="en-US" altLang="zh-CN" sz="14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14</a:t>
              </a:r>
              <a:r>
                <a:rPr lang="zh-CN" altLang="en-US" sz="14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天症状改善情况</a:t>
              </a:r>
              <a:endParaRPr lang="zh-CN" altLang="en-US" sz="14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</p:grpSp>
      <p:sp>
        <p:nvSpPr>
          <p:cNvPr id="1048826" name="文本框 15"/>
          <p:cNvSpPr txBox="1"/>
          <p:nvPr/>
        </p:nvSpPr>
        <p:spPr>
          <a:xfrm>
            <a:off x="5309927" y="6148767"/>
            <a:ext cx="2867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数值降幅越大，症状改善越好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827" name="textbox 92"/>
          <p:cNvSpPr/>
          <p:nvPr/>
        </p:nvSpPr>
        <p:spPr>
          <a:xfrm>
            <a:off x="11855223" y="6542405"/>
            <a:ext cx="428625" cy="3155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6000"/>
              </a:lnSpc>
            </a:pPr>
            <a:r>
              <a:rPr lang="en-US" sz="1500" b="1" kern="0" spc="-20" dirty="0">
                <a:solidFill>
                  <a:srgbClr val="2F559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</a:t>
            </a:r>
            <a:endParaRPr lang="en-US" sz="1500" b="1" kern="0" spc="-20" dirty="0">
              <a:solidFill>
                <a:srgbClr val="2F5597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101" name="组合 53"/>
          <p:cNvGrpSpPr/>
          <p:nvPr/>
        </p:nvGrpSpPr>
        <p:grpSpPr>
          <a:xfrm>
            <a:off x="5344914" y="3875832"/>
            <a:ext cx="2679065" cy="2166620"/>
            <a:chOff x="5344914" y="3760834"/>
            <a:chExt cx="2679065" cy="2166620"/>
          </a:xfrm>
        </p:grpSpPr>
        <p:graphicFrame>
          <p:nvGraphicFramePr>
            <p:cNvPr id="4194307" name="图表 61" descr="7b0a202020202263686172745265734964223a20223530303533343236220a7d0a"/>
            <p:cNvGraphicFramePr/>
            <p:nvPr/>
          </p:nvGraphicFramePr>
          <p:xfrm>
            <a:off x="5344914" y="3760834"/>
            <a:ext cx="2679065" cy="21666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048828" name="矩形 65"/>
            <p:cNvSpPr/>
            <p:nvPr/>
          </p:nvSpPr>
          <p:spPr>
            <a:xfrm>
              <a:off x="5350133" y="3875078"/>
              <a:ext cx="67197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/>
                <a:t>*P&lt;0.05</a:t>
              </a:r>
              <a:endParaRPr lang="en-US" altLang="zh-CN" sz="1000" dirty="0"/>
            </a:p>
          </p:txBody>
        </p:sp>
        <p:sp>
          <p:nvSpPr>
            <p:cNvPr id="1048829" name="矩形 66"/>
            <p:cNvSpPr/>
            <p:nvPr/>
          </p:nvSpPr>
          <p:spPr>
            <a:xfrm>
              <a:off x="6201136" y="4004920"/>
              <a:ext cx="24237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/>
                <a:t>*</a:t>
              </a:r>
              <a:endParaRPr lang="en-US" altLang="zh-CN" sz="1000" dirty="0"/>
            </a:p>
          </p:txBody>
        </p:sp>
        <p:sp>
          <p:nvSpPr>
            <p:cNvPr id="1048830" name="矩形 67"/>
            <p:cNvSpPr/>
            <p:nvPr/>
          </p:nvSpPr>
          <p:spPr>
            <a:xfrm>
              <a:off x="6159206" y="4629315"/>
              <a:ext cx="24237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/>
                <a:t>*</a:t>
              </a:r>
              <a:endParaRPr lang="en-US" altLang="zh-CN" sz="1000" dirty="0"/>
            </a:p>
          </p:txBody>
        </p:sp>
        <p:sp>
          <p:nvSpPr>
            <p:cNvPr id="1048831" name="矩形 69"/>
            <p:cNvSpPr/>
            <p:nvPr/>
          </p:nvSpPr>
          <p:spPr>
            <a:xfrm>
              <a:off x="5651598" y="5245323"/>
              <a:ext cx="24237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/>
                <a:t>*</a:t>
              </a:r>
              <a:endParaRPr lang="en-US" altLang="zh-CN" sz="1000" dirty="0"/>
            </a:p>
          </p:txBody>
        </p:sp>
      </p:grpSp>
      <p:grpSp>
        <p:nvGrpSpPr>
          <p:cNvPr id="102" name="组合 12"/>
          <p:cNvGrpSpPr/>
          <p:nvPr/>
        </p:nvGrpSpPr>
        <p:grpSpPr>
          <a:xfrm>
            <a:off x="5693530" y="3448609"/>
            <a:ext cx="1436282" cy="276999"/>
            <a:chOff x="5686122" y="3376759"/>
            <a:chExt cx="1436282" cy="276999"/>
          </a:xfrm>
        </p:grpSpPr>
        <p:sp>
          <p:nvSpPr>
            <p:cNvPr id="1048832" name="文本框 3"/>
            <p:cNvSpPr txBox="1"/>
            <p:nvPr/>
          </p:nvSpPr>
          <p:spPr>
            <a:xfrm>
              <a:off x="5824871" y="3376759"/>
              <a:ext cx="12975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/>
                <a:t>利非司特组</a:t>
              </a:r>
              <a:endParaRPr lang="zh-CN" altLang="en-US" sz="1200" dirty="0"/>
            </a:p>
          </p:txBody>
        </p:sp>
        <p:sp>
          <p:nvSpPr>
            <p:cNvPr id="1048833" name="矩形 4"/>
            <p:cNvSpPr/>
            <p:nvPr/>
          </p:nvSpPr>
          <p:spPr>
            <a:xfrm>
              <a:off x="5686122" y="3459324"/>
              <a:ext cx="138749" cy="115149"/>
            </a:xfrm>
            <a:prstGeom prst="rect">
              <a:avLst/>
            </a:prstGeom>
            <a:solidFill>
              <a:srgbClr val="0E65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71"/>
          <p:cNvGrpSpPr/>
          <p:nvPr/>
        </p:nvGrpSpPr>
        <p:grpSpPr>
          <a:xfrm>
            <a:off x="6857089" y="3448609"/>
            <a:ext cx="1436282" cy="276999"/>
            <a:chOff x="5686122" y="3376759"/>
            <a:chExt cx="1436282" cy="276999"/>
          </a:xfrm>
        </p:grpSpPr>
        <p:sp>
          <p:nvSpPr>
            <p:cNvPr id="1048834" name="文本框 72"/>
            <p:cNvSpPr txBox="1"/>
            <p:nvPr/>
          </p:nvSpPr>
          <p:spPr>
            <a:xfrm>
              <a:off x="5824871" y="3376759"/>
              <a:ext cx="12975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/>
                <a:t>安慰剂组</a:t>
              </a:r>
              <a:endParaRPr lang="zh-CN" altLang="en-US" sz="1200" dirty="0"/>
            </a:p>
          </p:txBody>
        </p:sp>
        <p:sp>
          <p:nvSpPr>
            <p:cNvPr id="1048835" name="矩形 73"/>
            <p:cNvSpPr/>
            <p:nvPr/>
          </p:nvSpPr>
          <p:spPr>
            <a:xfrm>
              <a:off x="5686122" y="3459324"/>
              <a:ext cx="138749" cy="115149"/>
            </a:xfrm>
            <a:prstGeom prst="rect">
              <a:avLst/>
            </a:prstGeom>
            <a:solidFill>
              <a:srgbClr val="A6A6A6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48836" name="矩形 2"/>
          <p:cNvSpPr/>
          <p:nvPr/>
        </p:nvSpPr>
        <p:spPr>
          <a:xfrm>
            <a:off x="749976" y="1808019"/>
            <a:ext cx="10859077" cy="98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0">
              <a:buSzPct val="100000"/>
              <a:buFont typeface="Wingdings" panose="05000000000000000000" pitchFamily="2" charset="2"/>
              <a:buChar char="ü"/>
            </a:pPr>
            <a:r>
              <a:rPr lang="zh-CN" altLang="en-US" sz="1400" b="1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症状改善快速且持续：</a:t>
            </a:r>
            <a:r>
              <a:rPr lang="zh-CN" altLang="en-US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利非司特滴眼液治疗</a:t>
            </a:r>
            <a:r>
              <a:rPr lang="en-US" altLang="zh-CN" sz="1400" b="1" kern="0" spc="-1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2</a:t>
            </a:r>
            <a:r>
              <a:rPr lang="zh-CN" altLang="en-US" sz="1400" b="1" kern="0" spc="-1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周后</a:t>
            </a:r>
            <a:r>
              <a:rPr lang="zh-CN" altLang="en-US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快速改善症状，</a:t>
            </a:r>
            <a:r>
              <a:rPr lang="zh-CN" altLang="en-US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与安慰剂相比</a:t>
            </a:r>
            <a:r>
              <a:rPr lang="zh-CN" altLang="en-US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眼干涩评分（</a:t>
            </a:r>
            <a:r>
              <a:rPr lang="en-US" altLang="zh-CN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EDS</a:t>
            </a:r>
            <a:r>
              <a:rPr lang="zh-CN" altLang="en-US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）、眼表疾病指数（</a:t>
            </a:r>
            <a:r>
              <a:rPr lang="en-US" altLang="zh-CN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OSDI</a:t>
            </a:r>
            <a:r>
              <a:rPr lang="zh-CN" altLang="en-US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）、畏光显著改善，</a:t>
            </a:r>
            <a:r>
              <a:rPr lang="en-US" altLang="zh-CN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42</a:t>
            </a:r>
            <a:r>
              <a:rPr lang="zh-CN" altLang="en-US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天眼部不适评分显著改善，所有症状改善均持续至</a:t>
            </a:r>
            <a:r>
              <a:rPr lang="en-US" altLang="zh-CN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84</a:t>
            </a:r>
            <a:r>
              <a:rPr lang="zh-CN" altLang="en-US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天随访结束；</a:t>
            </a:r>
            <a:endParaRPr lang="zh-CN" altLang="en-US" sz="1400" kern="0" spc="-1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marL="742950" lvl="1" indent="-285750" eaLnBrk="0">
              <a:spcBef>
                <a:spcPts val="600"/>
              </a:spcBef>
              <a:buSzPct val="100000"/>
              <a:buFont typeface="Wingdings" panose="05000000000000000000" pitchFamily="2" charset="2"/>
              <a:buChar char="ü"/>
            </a:pPr>
            <a:r>
              <a:rPr lang="zh-CN" altLang="en-US" sz="1400" b="1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体征改善确切：</a:t>
            </a:r>
            <a:r>
              <a:rPr lang="zh-CN" altLang="en-US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治疗</a:t>
            </a:r>
            <a:r>
              <a:rPr lang="en-US" altLang="zh-CN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84</a:t>
            </a:r>
            <a:r>
              <a:rPr lang="zh-CN" altLang="en-US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天后下角膜荧光染色（</a:t>
            </a:r>
            <a:r>
              <a:rPr lang="en-US" altLang="zh-CN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ICSS</a:t>
            </a:r>
            <a:r>
              <a:rPr lang="zh-CN" altLang="en-US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）评分较基线下降</a:t>
            </a:r>
            <a:r>
              <a:rPr lang="en-US" altLang="zh-CN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1</a:t>
            </a:r>
            <a:r>
              <a:rPr lang="zh-CN" altLang="en-US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分，较安慰剂组显著改善（</a:t>
            </a:r>
            <a:r>
              <a:rPr lang="en-US" altLang="zh-CN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P=0.027</a:t>
            </a:r>
            <a:r>
              <a:rPr lang="zh-CN" altLang="en-US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）。亚组分析显示，基线时</a:t>
            </a:r>
            <a:r>
              <a:rPr lang="en-US" altLang="zh-CN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ICSS</a:t>
            </a:r>
            <a:r>
              <a:rPr lang="zh-CN" altLang="en-US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更重（即病情更重）的患者，利非司特治疗后</a:t>
            </a:r>
            <a:r>
              <a:rPr lang="en-US" altLang="zh-CN" sz="1400" b="1" kern="0" spc="-1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ICSS</a:t>
            </a:r>
            <a:r>
              <a:rPr lang="zh-CN" altLang="en-US" sz="1400" b="1" kern="0" spc="-1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改善更显著</a:t>
            </a:r>
            <a:r>
              <a:rPr lang="zh-CN" altLang="en-US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（</a:t>
            </a:r>
            <a:r>
              <a:rPr lang="en-US" altLang="zh-CN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P=0.046</a:t>
            </a:r>
            <a:r>
              <a:rPr lang="zh-CN" altLang="en-US" sz="1400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）。</a:t>
            </a:r>
            <a:endParaRPr lang="zh-CN" altLang="en-US" sz="1400" kern="0" spc="-1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7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542203" y="6390102"/>
            <a:ext cx="11186885" cy="47625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1.Agarwal S, et al. </a:t>
            </a:r>
            <a:r>
              <a:rPr lang="en-US" altLang="zh-CN" sz="600" dirty="0" err="1">
                <a:latin typeface="微软雅黑" panose="020B0503020204020204" charset="-122"/>
                <a:ea typeface="微软雅黑" panose="020B0503020204020204" charset="-122"/>
              </a:rPr>
              <a:t>Int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 J Life </a:t>
            </a:r>
            <a:r>
              <a:rPr lang="en-US" altLang="zh-CN" sz="600" dirty="0" err="1">
                <a:latin typeface="微软雅黑" panose="020B0503020204020204" charset="-122"/>
                <a:ea typeface="微软雅黑" panose="020B0503020204020204" charset="-122"/>
              </a:rPr>
              <a:t>Sci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600" dirty="0" err="1">
                <a:latin typeface="微软雅黑" panose="020B0503020204020204" charset="-122"/>
                <a:ea typeface="微软雅黑" panose="020B0503020204020204" charset="-122"/>
              </a:rPr>
              <a:t>Biotechnol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 Pharma Res. 2025;14(6):420-425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2.Koetting C, et al. </a:t>
            </a:r>
            <a:r>
              <a:rPr lang="en-US" altLang="zh-CN" sz="600" dirty="0" err="1">
                <a:latin typeface="微软雅黑" panose="020B0503020204020204" charset="-122"/>
                <a:ea typeface="微软雅黑" panose="020B0503020204020204" charset="-122"/>
              </a:rPr>
              <a:t>Ophthalmol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600" dirty="0" err="1">
                <a:latin typeface="微软雅黑" panose="020B0503020204020204" charset="-122"/>
                <a:ea typeface="微软雅黑" panose="020B0503020204020204" charset="-122"/>
              </a:rPr>
              <a:t>Ther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. 2025;14(9):2109-2124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3.Atallah RT, et al. </a:t>
            </a:r>
            <a:r>
              <a:rPr lang="en-US" altLang="zh-CN" sz="600" dirty="0" err="1">
                <a:latin typeface="微软雅黑" panose="020B0503020204020204" charset="-122"/>
                <a:ea typeface="微软雅黑" panose="020B0503020204020204" charset="-122"/>
              </a:rPr>
              <a:t>Clin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600" dirty="0" err="1">
                <a:latin typeface="微软雅黑" panose="020B0503020204020204" charset="-122"/>
                <a:ea typeface="微软雅黑" panose="020B0503020204020204" charset="-122"/>
              </a:rPr>
              <a:t>Ophthalmol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. 2019;13:1033-1037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4.Donnenfeld ED, et al. Cornea. 2016;35(6):741-748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5.Nichols KK, et al. </a:t>
            </a:r>
            <a:r>
              <a:rPr lang="en-US" altLang="zh-CN" sz="600" dirty="0" err="1">
                <a:latin typeface="微软雅黑" panose="020B0503020204020204" charset="-122"/>
                <a:ea typeface="微软雅黑" panose="020B0503020204020204" charset="-122"/>
              </a:rPr>
              <a:t>Clin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600" dirty="0" err="1">
                <a:latin typeface="微软雅黑" panose="020B0503020204020204" charset="-122"/>
                <a:ea typeface="微软雅黑" panose="020B0503020204020204" charset="-122"/>
              </a:rPr>
              <a:t>Ophthalmol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. 2022;16:909-916</a:t>
            </a: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6.Hovanesian JA, et al. </a:t>
            </a:r>
            <a:r>
              <a:rPr lang="en-US" altLang="zh-CN" sz="600" dirty="0" err="1">
                <a:latin typeface="微软雅黑" panose="020B0503020204020204" charset="-122"/>
                <a:ea typeface="微软雅黑" panose="020B0503020204020204" charset="-122"/>
              </a:rPr>
              <a:t>Clin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600" dirty="0" err="1">
                <a:latin typeface="微软雅黑" panose="020B0503020204020204" charset="-122"/>
                <a:ea typeface="微软雅黑" panose="020B0503020204020204" charset="-122"/>
              </a:rPr>
              <a:t>Ophthalmol</a:t>
            </a:r>
            <a:r>
              <a:rPr lang="en-US" altLang="zh-CN" sz="600" dirty="0">
                <a:latin typeface="微软雅黑" panose="020B0503020204020204" charset="-122"/>
                <a:ea typeface="微软雅黑" panose="020B0503020204020204" charset="-122"/>
              </a:rPr>
              <a:t>. 2021;15:1041-1054.</a:t>
            </a:r>
            <a:endParaRPr lang="en-US" altLang="zh-CN" sz="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838" name="Rectangle: Rounded Corners 48"/>
          <p:cNvSpPr/>
          <p:nvPr/>
        </p:nvSpPr>
        <p:spPr>
          <a:xfrm rot="10800000">
            <a:off x="523298" y="1922403"/>
            <a:ext cx="5456871" cy="4601892"/>
          </a:xfrm>
          <a:prstGeom prst="roundRect">
            <a:avLst>
              <a:gd name="adj" fmla="val 5976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algn="ctr" rotWithShape="0">
              <a:srgbClr val="0E65A4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1048839" name="矩形: 圆角 45"/>
          <p:cNvSpPr/>
          <p:nvPr/>
        </p:nvSpPr>
        <p:spPr>
          <a:xfrm>
            <a:off x="1519423" y="1760473"/>
            <a:ext cx="3775574" cy="32386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EAFC9"/>
              </a:gs>
              <a:gs pos="49000">
                <a:srgbClr val="0E65A4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4EAFC9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zh-CN" altLang="en-US" sz="14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利非司特更快速、更强效改善症状和体征</a:t>
            </a:r>
            <a:endParaRPr lang="zh-CN" altLang="en-US" sz="14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1048840" name="Rectangle: Rounded Corners 48"/>
          <p:cNvSpPr/>
          <p:nvPr/>
        </p:nvSpPr>
        <p:spPr>
          <a:xfrm rot="10800000">
            <a:off x="6291121" y="1922403"/>
            <a:ext cx="5300237" cy="4601891"/>
          </a:xfrm>
          <a:prstGeom prst="roundRect">
            <a:avLst>
              <a:gd name="adj" fmla="val 5976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algn="ctr" rotWithShape="0">
              <a:srgbClr val="0E65A4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1048841" name="文本框 78"/>
          <p:cNvSpPr txBox="1"/>
          <p:nvPr/>
        </p:nvSpPr>
        <p:spPr>
          <a:xfrm>
            <a:off x="460467" y="752954"/>
            <a:ext cx="11510216" cy="69175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12700" algn="ctr" eaLnBrk="0"/>
            <a:r>
              <a:rPr lang="zh-CN" altLang="en-US" sz="2400" b="1" kern="0" spc="-1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头对头研究显示：利非司特较环</a:t>
            </a:r>
            <a:r>
              <a:rPr lang="zh-CN" altLang="en-US" sz="2400" b="1" kern="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孢素</a:t>
            </a:r>
            <a:r>
              <a:rPr lang="zh-CN" altLang="en-US" sz="2800" b="1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更快速、更强效</a:t>
            </a:r>
            <a:r>
              <a:rPr lang="zh-CN" altLang="en-US" sz="2400" b="1" kern="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改善干</a:t>
            </a:r>
            <a:r>
              <a:rPr lang="zh-CN" altLang="en-US" sz="2400" b="1" kern="0" spc="-1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眼</a:t>
            </a:r>
            <a:endParaRPr lang="en-US" altLang="zh-CN" sz="2400" b="1" kern="0" spc="-1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algn="ctr" eaLnBrk="0"/>
            <a:r>
              <a:rPr lang="zh-CN" altLang="en-US" sz="2800" b="1" kern="0" spc="-10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</a:t>
            </a:r>
            <a:r>
              <a:rPr lang="zh-CN" altLang="en-US" sz="2800" b="1" kern="0" spc="-1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药</a:t>
            </a:r>
            <a:r>
              <a:rPr lang="zh-CN" altLang="en-US" sz="2400" b="1" kern="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治疗效果好、患者依从性高，</a:t>
            </a:r>
            <a:r>
              <a:rPr lang="zh-CN" altLang="en-US" sz="2800" b="1" kern="0" spc="-1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疗程更短，</a:t>
            </a:r>
            <a:r>
              <a:rPr lang="zh-CN" altLang="en-US" sz="2400" b="1" kern="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总体经济负担</a:t>
            </a:r>
            <a:r>
              <a:rPr lang="zh-CN" altLang="en-US" sz="2800" b="1" kern="0" spc="-1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下降</a:t>
            </a:r>
            <a:r>
              <a:rPr lang="en-US" altLang="zh-CN" sz="2800" b="1" kern="0" spc="-1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80</a:t>
            </a:r>
            <a:r>
              <a:rPr lang="en-US" altLang="zh-CN" sz="2800" b="1" kern="0" spc="-10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%</a:t>
            </a:r>
            <a:endParaRPr lang="zh-CN" sz="2800" b="1" kern="0" spc="-1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05" name="组合 80"/>
          <p:cNvGrpSpPr/>
          <p:nvPr/>
        </p:nvGrpSpPr>
        <p:grpSpPr>
          <a:xfrm>
            <a:off x="607256" y="71972"/>
            <a:ext cx="11363427" cy="444366"/>
            <a:chOff x="592987" y="166144"/>
            <a:chExt cx="11363427" cy="444366"/>
          </a:xfrm>
        </p:grpSpPr>
        <p:sp>
          <p:nvSpPr>
            <p:cNvPr id="1048842" name="任意多边形: 形状 9"/>
            <p:cNvSpPr/>
            <p:nvPr>
              <p:custDataLst>
                <p:tags r:id="rId3"/>
              </p:custDataLst>
            </p:nvPr>
          </p:nvSpPr>
          <p:spPr>
            <a:xfrm>
              <a:off x="10329403" y="353697"/>
              <a:ext cx="1627011" cy="23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69" y="17800"/>
                  </a:moveTo>
                  <a:lnTo>
                    <a:pt x="15026" y="17800"/>
                  </a:lnTo>
                  <a:lnTo>
                    <a:pt x="15026" y="19996"/>
                  </a:lnTo>
                  <a:lnTo>
                    <a:pt x="13569" y="19996"/>
                  </a:lnTo>
                  <a:close/>
                  <a:moveTo>
                    <a:pt x="8059" y="17081"/>
                  </a:moveTo>
                  <a:lnTo>
                    <a:pt x="8315" y="17081"/>
                  </a:lnTo>
                  <a:lnTo>
                    <a:pt x="8315" y="17088"/>
                  </a:lnTo>
                  <a:lnTo>
                    <a:pt x="8341" y="17803"/>
                  </a:lnTo>
                  <a:lnTo>
                    <a:pt x="8638" y="17803"/>
                  </a:lnTo>
                  <a:lnTo>
                    <a:pt x="8638" y="20190"/>
                  </a:lnTo>
                  <a:lnTo>
                    <a:pt x="8058" y="20190"/>
                  </a:lnTo>
                  <a:cubicBezTo>
                    <a:pt x="7944" y="20142"/>
                    <a:pt x="7788" y="19996"/>
                    <a:pt x="7755" y="19186"/>
                  </a:cubicBezTo>
                  <a:lnTo>
                    <a:pt x="7714" y="18324"/>
                  </a:lnTo>
                  <a:lnTo>
                    <a:pt x="7654" y="17129"/>
                  </a:lnTo>
                  <a:lnTo>
                    <a:pt x="7714" y="17129"/>
                  </a:lnTo>
                  <a:close/>
                  <a:moveTo>
                    <a:pt x="6304" y="17078"/>
                  </a:moveTo>
                  <a:lnTo>
                    <a:pt x="6716" y="17078"/>
                  </a:lnTo>
                  <a:lnTo>
                    <a:pt x="6621" y="19131"/>
                  </a:lnTo>
                  <a:cubicBezTo>
                    <a:pt x="6581" y="19945"/>
                    <a:pt x="6426" y="20136"/>
                    <a:pt x="6304" y="20136"/>
                  </a:cubicBezTo>
                  <a:lnTo>
                    <a:pt x="5751" y="20136"/>
                  </a:lnTo>
                  <a:lnTo>
                    <a:pt x="5751" y="17748"/>
                  </a:lnTo>
                  <a:lnTo>
                    <a:pt x="6035" y="17748"/>
                  </a:lnTo>
                  <a:lnTo>
                    <a:pt x="6062" y="17081"/>
                  </a:lnTo>
                  <a:lnTo>
                    <a:pt x="6304" y="17081"/>
                  </a:lnTo>
                  <a:close/>
                  <a:moveTo>
                    <a:pt x="7938" y="13451"/>
                  </a:moveTo>
                  <a:lnTo>
                    <a:pt x="8477" y="13451"/>
                  </a:lnTo>
                  <a:cubicBezTo>
                    <a:pt x="8477" y="13451"/>
                    <a:pt x="8443" y="14408"/>
                    <a:pt x="8410" y="14789"/>
                  </a:cubicBezTo>
                  <a:cubicBezTo>
                    <a:pt x="8376" y="15317"/>
                    <a:pt x="8315" y="16032"/>
                    <a:pt x="8254" y="16175"/>
                  </a:cubicBezTo>
                  <a:cubicBezTo>
                    <a:pt x="8207" y="16271"/>
                    <a:pt x="8146" y="16366"/>
                    <a:pt x="8059" y="16366"/>
                  </a:cubicBezTo>
                  <a:lnTo>
                    <a:pt x="7714" y="16366"/>
                  </a:lnTo>
                  <a:lnTo>
                    <a:pt x="7715" y="16362"/>
                  </a:lnTo>
                  <a:lnTo>
                    <a:pt x="7654" y="16362"/>
                  </a:lnTo>
                  <a:lnTo>
                    <a:pt x="7648" y="14118"/>
                  </a:lnTo>
                  <a:lnTo>
                    <a:pt x="7938" y="14118"/>
                  </a:lnTo>
                  <a:close/>
                  <a:moveTo>
                    <a:pt x="5900" y="13451"/>
                  </a:moveTo>
                  <a:lnTo>
                    <a:pt x="6304" y="13451"/>
                  </a:lnTo>
                  <a:lnTo>
                    <a:pt x="6304" y="13454"/>
                  </a:lnTo>
                  <a:lnTo>
                    <a:pt x="6440" y="13454"/>
                  </a:lnTo>
                  <a:lnTo>
                    <a:pt x="6440" y="14122"/>
                  </a:lnTo>
                  <a:lnTo>
                    <a:pt x="6723" y="14122"/>
                  </a:lnTo>
                  <a:lnTo>
                    <a:pt x="6716" y="16366"/>
                  </a:lnTo>
                  <a:lnTo>
                    <a:pt x="6304" y="16366"/>
                  </a:lnTo>
                  <a:cubicBezTo>
                    <a:pt x="6224" y="16318"/>
                    <a:pt x="6169" y="16271"/>
                    <a:pt x="6115" y="16128"/>
                  </a:cubicBezTo>
                  <a:cubicBezTo>
                    <a:pt x="6055" y="16032"/>
                    <a:pt x="6001" y="15314"/>
                    <a:pt x="5960" y="14789"/>
                  </a:cubicBezTo>
                  <a:cubicBezTo>
                    <a:pt x="5933" y="14408"/>
                    <a:pt x="5900" y="13451"/>
                    <a:pt x="5900" y="13451"/>
                  </a:cubicBezTo>
                  <a:close/>
                  <a:moveTo>
                    <a:pt x="15222" y="11207"/>
                  </a:moveTo>
                  <a:lnTo>
                    <a:pt x="15796" y="11207"/>
                  </a:lnTo>
                  <a:lnTo>
                    <a:pt x="15910" y="13550"/>
                  </a:lnTo>
                  <a:cubicBezTo>
                    <a:pt x="15924" y="13836"/>
                    <a:pt x="15944" y="14026"/>
                    <a:pt x="15964" y="14122"/>
                  </a:cubicBezTo>
                  <a:cubicBezTo>
                    <a:pt x="15991" y="14217"/>
                    <a:pt x="16039" y="14265"/>
                    <a:pt x="16113" y="14265"/>
                  </a:cubicBezTo>
                  <a:lnTo>
                    <a:pt x="16349" y="14265"/>
                  </a:lnTo>
                  <a:lnTo>
                    <a:pt x="16349" y="16458"/>
                  </a:lnTo>
                  <a:lnTo>
                    <a:pt x="15788" y="16458"/>
                  </a:lnTo>
                  <a:cubicBezTo>
                    <a:pt x="15681" y="16458"/>
                    <a:pt x="15606" y="16362"/>
                    <a:pt x="15566" y="16172"/>
                  </a:cubicBezTo>
                  <a:cubicBezTo>
                    <a:pt x="15512" y="15933"/>
                    <a:pt x="15478" y="15695"/>
                    <a:pt x="15451" y="15457"/>
                  </a:cubicBezTo>
                  <a:cubicBezTo>
                    <a:pt x="15431" y="15171"/>
                    <a:pt x="15411" y="14932"/>
                    <a:pt x="15398" y="14646"/>
                  </a:cubicBezTo>
                  <a:close/>
                  <a:moveTo>
                    <a:pt x="7505" y="10063"/>
                  </a:moveTo>
                  <a:lnTo>
                    <a:pt x="7505" y="10921"/>
                  </a:lnTo>
                  <a:lnTo>
                    <a:pt x="7910" y="10921"/>
                  </a:lnTo>
                  <a:cubicBezTo>
                    <a:pt x="7917" y="10921"/>
                    <a:pt x="7917" y="10063"/>
                    <a:pt x="7917" y="10063"/>
                  </a:cubicBezTo>
                  <a:close/>
                  <a:moveTo>
                    <a:pt x="7512" y="7097"/>
                  </a:moveTo>
                  <a:lnTo>
                    <a:pt x="7505" y="8006"/>
                  </a:lnTo>
                  <a:lnTo>
                    <a:pt x="7917" y="8006"/>
                  </a:lnTo>
                  <a:lnTo>
                    <a:pt x="7917" y="7097"/>
                  </a:lnTo>
                  <a:close/>
                  <a:moveTo>
                    <a:pt x="14075" y="6092"/>
                  </a:moveTo>
                  <a:lnTo>
                    <a:pt x="14668" y="6092"/>
                  </a:lnTo>
                  <a:lnTo>
                    <a:pt x="14142" y="10345"/>
                  </a:lnTo>
                  <a:lnTo>
                    <a:pt x="14251" y="10345"/>
                  </a:lnTo>
                  <a:lnTo>
                    <a:pt x="14466" y="8912"/>
                  </a:lnTo>
                  <a:lnTo>
                    <a:pt x="15080" y="8912"/>
                  </a:lnTo>
                  <a:lnTo>
                    <a:pt x="14298" y="14309"/>
                  </a:lnTo>
                  <a:lnTo>
                    <a:pt x="15026" y="14309"/>
                  </a:lnTo>
                  <a:lnTo>
                    <a:pt x="15026" y="16509"/>
                  </a:lnTo>
                  <a:lnTo>
                    <a:pt x="13569" y="16509"/>
                  </a:lnTo>
                  <a:lnTo>
                    <a:pt x="13569" y="14694"/>
                  </a:lnTo>
                  <a:lnTo>
                    <a:pt x="13926" y="12542"/>
                  </a:lnTo>
                  <a:lnTo>
                    <a:pt x="13562" y="12542"/>
                  </a:lnTo>
                  <a:lnTo>
                    <a:pt x="13562" y="10155"/>
                  </a:lnTo>
                  <a:close/>
                  <a:moveTo>
                    <a:pt x="15518" y="5806"/>
                  </a:moveTo>
                  <a:lnTo>
                    <a:pt x="16118" y="5806"/>
                  </a:lnTo>
                  <a:lnTo>
                    <a:pt x="16051" y="6991"/>
                  </a:lnTo>
                  <a:lnTo>
                    <a:pt x="17245" y="6991"/>
                  </a:lnTo>
                  <a:lnTo>
                    <a:pt x="17245" y="17885"/>
                  </a:lnTo>
                  <a:cubicBezTo>
                    <a:pt x="17245" y="18222"/>
                    <a:pt x="17238" y="18556"/>
                    <a:pt x="17218" y="18842"/>
                  </a:cubicBezTo>
                  <a:cubicBezTo>
                    <a:pt x="17204" y="19131"/>
                    <a:pt x="17171" y="19417"/>
                    <a:pt x="17123" y="19703"/>
                  </a:cubicBezTo>
                  <a:cubicBezTo>
                    <a:pt x="17076" y="19942"/>
                    <a:pt x="16982" y="20085"/>
                    <a:pt x="16833" y="20085"/>
                  </a:cubicBezTo>
                  <a:lnTo>
                    <a:pt x="15801" y="20085"/>
                  </a:lnTo>
                  <a:lnTo>
                    <a:pt x="15801" y="17888"/>
                  </a:lnTo>
                  <a:lnTo>
                    <a:pt x="16510" y="17888"/>
                  </a:lnTo>
                  <a:cubicBezTo>
                    <a:pt x="16571" y="17888"/>
                    <a:pt x="16618" y="17841"/>
                    <a:pt x="16638" y="17745"/>
                  </a:cubicBezTo>
                  <a:cubicBezTo>
                    <a:pt x="16658" y="17650"/>
                    <a:pt x="16672" y="17411"/>
                    <a:pt x="16672" y="17030"/>
                  </a:cubicBezTo>
                  <a:lnTo>
                    <a:pt x="16672" y="9147"/>
                  </a:lnTo>
                  <a:lnTo>
                    <a:pt x="15923" y="9147"/>
                  </a:lnTo>
                  <a:cubicBezTo>
                    <a:pt x="15883" y="9579"/>
                    <a:pt x="15842" y="9865"/>
                    <a:pt x="15802" y="10008"/>
                  </a:cubicBezTo>
                  <a:cubicBezTo>
                    <a:pt x="15802" y="10008"/>
                    <a:pt x="15795" y="10056"/>
                    <a:pt x="15788" y="10056"/>
                  </a:cubicBezTo>
                  <a:cubicBezTo>
                    <a:pt x="15748" y="10199"/>
                    <a:pt x="15680" y="10247"/>
                    <a:pt x="15593" y="10247"/>
                  </a:cubicBezTo>
                  <a:lnTo>
                    <a:pt x="15141" y="10247"/>
                  </a:lnTo>
                  <a:lnTo>
                    <a:pt x="15141" y="8098"/>
                  </a:lnTo>
                  <a:lnTo>
                    <a:pt x="15242" y="8098"/>
                  </a:lnTo>
                  <a:cubicBezTo>
                    <a:pt x="15289" y="8098"/>
                    <a:pt x="15330" y="8050"/>
                    <a:pt x="15357" y="7955"/>
                  </a:cubicBezTo>
                  <a:cubicBezTo>
                    <a:pt x="15377" y="7863"/>
                    <a:pt x="15404" y="7669"/>
                    <a:pt x="15424" y="7287"/>
                  </a:cubicBezTo>
                  <a:close/>
                  <a:moveTo>
                    <a:pt x="16118" y="5796"/>
                  </a:moveTo>
                  <a:lnTo>
                    <a:pt x="16119" y="5806"/>
                  </a:lnTo>
                  <a:lnTo>
                    <a:pt x="16118" y="5806"/>
                  </a:lnTo>
                  <a:close/>
                  <a:moveTo>
                    <a:pt x="17876" y="2367"/>
                  </a:moveTo>
                  <a:lnTo>
                    <a:pt x="18402" y="2367"/>
                  </a:lnTo>
                  <a:lnTo>
                    <a:pt x="18509" y="11731"/>
                  </a:lnTo>
                  <a:cubicBezTo>
                    <a:pt x="18517" y="12256"/>
                    <a:pt x="18530" y="12542"/>
                    <a:pt x="18550" y="12685"/>
                  </a:cubicBezTo>
                  <a:cubicBezTo>
                    <a:pt x="18570" y="12780"/>
                    <a:pt x="18605" y="12828"/>
                    <a:pt x="18658" y="12828"/>
                  </a:cubicBezTo>
                  <a:lnTo>
                    <a:pt x="18746" y="12828"/>
                  </a:lnTo>
                  <a:lnTo>
                    <a:pt x="18746" y="15167"/>
                  </a:lnTo>
                  <a:lnTo>
                    <a:pt x="18402" y="15167"/>
                  </a:lnTo>
                  <a:cubicBezTo>
                    <a:pt x="18375" y="15167"/>
                    <a:pt x="18342" y="15167"/>
                    <a:pt x="18315" y="15120"/>
                  </a:cubicBezTo>
                  <a:cubicBezTo>
                    <a:pt x="18294" y="15120"/>
                    <a:pt x="18274" y="15072"/>
                    <a:pt x="18254" y="15072"/>
                  </a:cubicBezTo>
                  <a:cubicBezTo>
                    <a:pt x="18200" y="14977"/>
                    <a:pt x="18159" y="14881"/>
                    <a:pt x="18126" y="14738"/>
                  </a:cubicBezTo>
                  <a:cubicBezTo>
                    <a:pt x="18092" y="14595"/>
                    <a:pt x="18065" y="14357"/>
                    <a:pt x="18045" y="14118"/>
                  </a:cubicBezTo>
                  <a:lnTo>
                    <a:pt x="18044" y="14118"/>
                  </a:lnTo>
                  <a:cubicBezTo>
                    <a:pt x="18024" y="13832"/>
                    <a:pt x="18011" y="13546"/>
                    <a:pt x="18004" y="13213"/>
                  </a:cubicBezTo>
                  <a:close/>
                  <a:moveTo>
                    <a:pt x="21013" y="2224"/>
                  </a:moveTo>
                  <a:lnTo>
                    <a:pt x="21546" y="2224"/>
                  </a:lnTo>
                  <a:lnTo>
                    <a:pt x="21411" y="13117"/>
                  </a:lnTo>
                  <a:cubicBezTo>
                    <a:pt x="21411" y="13403"/>
                    <a:pt x="21391" y="13836"/>
                    <a:pt x="21350" y="14313"/>
                  </a:cubicBezTo>
                  <a:cubicBezTo>
                    <a:pt x="21323" y="14742"/>
                    <a:pt x="21243" y="14932"/>
                    <a:pt x="21108" y="15028"/>
                  </a:cubicBezTo>
                  <a:lnTo>
                    <a:pt x="20676" y="15028"/>
                  </a:lnTo>
                  <a:lnTo>
                    <a:pt x="20676" y="12736"/>
                  </a:lnTo>
                  <a:lnTo>
                    <a:pt x="20764" y="12736"/>
                  </a:lnTo>
                  <a:cubicBezTo>
                    <a:pt x="20818" y="12736"/>
                    <a:pt x="20851" y="12688"/>
                    <a:pt x="20871" y="12545"/>
                  </a:cubicBezTo>
                  <a:cubicBezTo>
                    <a:pt x="20892" y="12450"/>
                    <a:pt x="20905" y="12164"/>
                    <a:pt x="20912" y="11636"/>
                  </a:cubicBezTo>
                  <a:close/>
                  <a:moveTo>
                    <a:pt x="9248" y="2224"/>
                  </a:moveTo>
                  <a:lnTo>
                    <a:pt x="10854" y="2224"/>
                  </a:lnTo>
                  <a:lnTo>
                    <a:pt x="10854" y="9818"/>
                  </a:lnTo>
                  <a:lnTo>
                    <a:pt x="9869" y="9818"/>
                  </a:lnTo>
                  <a:lnTo>
                    <a:pt x="9869" y="12780"/>
                  </a:lnTo>
                  <a:lnTo>
                    <a:pt x="10854" y="12780"/>
                  </a:lnTo>
                  <a:lnTo>
                    <a:pt x="10854" y="17510"/>
                  </a:lnTo>
                  <a:cubicBezTo>
                    <a:pt x="10854" y="20044"/>
                    <a:pt x="10624" y="20187"/>
                    <a:pt x="10368" y="20187"/>
                  </a:cubicBezTo>
                  <a:lnTo>
                    <a:pt x="9255" y="20187"/>
                  </a:lnTo>
                  <a:lnTo>
                    <a:pt x="9255" y="17800"/>
                  </a:lnTo>
                  <a:lnTo>
                    <a:pt x="10219" y="17800"/>
                  </a:lnTo>
                  <a:lnTo>
                    <a:pt x="10219" y="15028"/>
                  </a:lnTo>
                  <a:lnTo>
                    <a:pt x="9255" y="14980"/>
                  </a:lnTo>
                  <a:lnTo>
                    <a:pt x="9255" y="7573"/>
                  </a:lnTo>
                  <a:lnTo>
                    <a:pt x="10219" y="7573"/>
                  </a:lnTo>
                  <a:lnTo>
                    <a:pt x="10226" y="4515"/>
                  </a:lnTo>
                  <a:lnTo>
                    <a:pt x="9255" y="4515"/>
                  </a:lnTo>
                  <a:close/>
                  <a:moveTo>
                    <a:pt x="18922" y="1413"/>
                  </a:moveTo>
                  <a:lnTo>
                    <a:pt x="19475" y="1413"/>
                  </a:lnTo>
                  <a:lnTo>
                    <a:pt x="19475" y="17605"/>
                  </a:lnTo>
                  <a:lnTo>
                    <a:pt x="19927" y="17605"/>
                  </a:lnTo>
                  <a:lnTo>
                    <a:pt x="19927" y="1413"/>
                  </a:lnTo>
                  <a:lnTo>
                    <a:pt x="20487" y="1413"/>
                  </a:lnTo>
                  <a:lnTo>
                    <a:pt x="20487" y="17605"/>
                  </a:lnTo>
                  <a:lnTo>
                    <a:pt x="21600" y="17605"/>
                  </a:lnTo>
                  <a:lnTo>
                    <a:pt x="21600" y="20044"/>
                  </a:lnTo>
                  <a:lnTo>
                    <a:pt x="17876" y="20044"/>
                  </a:lnTo>
                  <a:lnTo>
                    <a:pt x="17876" y="17605"/>
                  </a:lnTo>
                  <a:lnTo>
                    <a:pt x="18922" y="17605"/>
                  </a:lnTo>
                  <a:close/>
                  <a:moveTo>
                    <a:pt x="13859" y="1413"/>
                  </a:moveTo>
                  <a:lnTo>
                    <a:pt x="14439" y="1413"/>
                  </a:lnTo>
                  <a:lnTo>
                    <a:pt x="14439" y="2271"/>
                  </a:lnTo>
                  <a:lnTo>
                    <a:pt x="16382" y="2271"/>
                  </a:lnTo>
                  <a:lnTo>
                    <a:pt x="16382" y="1413"/>
                  </a:lnTo>
                  <a:lnTo>
                    <a:pt x="16962" y="1413"/>
                  </a:lnTo>
                  <a:lnTo>
                    <a:pt x="16962" y="2271"/>
                  </a:lnTo>
                  <a:lnTo>
                    <a:pt x="17280" y="2271"/>
                  </a:lnTo>
                  <a:lnTo>
                    <a:pt x="17280" y="4468"/>
                  </a:lnTo>
                  <a:lnTo>
                    <a:pt x="16962" y="4468"/>
                  </a:lnTo>
                  <a:lnTo>
                    <a:pt x="16962" y="5377"/>
                  </a:lnTo>
                  <a:lnTo>
                    <a:pt x="16382" y="5377"/>
                  </a:lnTo>
                  <a:lnTo>
                    <a:pt x="16382" y="4468"/>
                  </a:lnTo>
                  <a:lnTo>
                    <a:pt x="14439" y="4468"/>
                  </a:lnTo>
                  <a:lnTo>
                    <a:pt x="14439" y="5377"/>
                  </a:lnTo>
                  <a:lnTo>
                    <a:pt x="13859" y="5377"/>
                  </a:lnTo>
                  <a:lnTo>
                    <a:pt x="13859" y="4468"/>
                  </a:lnTo>
                  <a:lnTo>
                    <a:pt x="13569" y="4468"/>
                  </a:lnTo>
                  <a:lnTo>
                    <a:pt x="13569" y="2271"/>
                  </a:lnTo>
                  <a:lnTo>
                    <a:pt x="13859" y="2271"/>
                  </a:lnTo>
                  <a:close/>
                  <a:moveTo>
                    <a:pt x="11609" y="1413"/>
                  </a:moveTo>
                  <a:lnTo>
                    <a:pt x="12196" y="1413"/>
                  </a:lnTo>
                  <a:lnTo>
                    <a:pt x="11676" y="17800"/>
                  </a:lnTo>
                  <a:lnTo>
                    <a:pt x="12412" y="17800"/>
                  </a:lnTo>
                  <a:lnTo>
                    <a:pt x="12149" y="9678"/>
                  </a:lnTo>
                  <a:lnTo>
                    <a:pt x="12722" y="9630"/>
                  </a:lnTo>
                  <a:lnTo>
                    <a:pt x="12952" y="17800"/>
                  </a:lnTo>
                  <a:cubicBezTo>
                    <a:pt x="12965" y="18324"/>
                    <a:pt x="12978" y="19519"/>
                    <a:pt x="12844" y="19948"/>
                  </a:cubicBezTo>
                  <a:cubicBezTo>
                    <a:pt x="12736" y="20234"/>
                    <a:pt x="12560" y="20139"/>
                    <a:pt x="12391" y="20139"/>
                  </a:cubicBezTo>
                  <a:lnTo>
                    <a:pt x="11022" y="20139"/>
                  </a:lnTo>
                  <a:lnTo>
                    <a:pt x="11022" y="17800"/>
                  </a:lnTo>
                  <a:close/>
                  <a:moveTo>
                    <a:pt x="6871" y="1410"/>
                  </a:moveTo>
                  <a:lnTo>
                    <a:pt x="7512" y="1410"/>
                  </a:lnTo>
                  <a:lnTo>
                    <a:pt x="7512" y="2271"/>
                  </a:lnTo>
                  <a:lnTo>
                    <a:pt x="7714" y="2224"/>
                  </a:lnTo>
                  <a:lnTo>
                    <a:pt x="8639" y="2224"/>
                  </a:lnTo>
                  <a:lnTo>
                    <a:pt x="8639" y="4372"/>
                  </a:lnTo>
                  <a:lnTo>
                    <a:pt x="7505" y="4372"/>
                  </a:lnTo>
                  <a:lnTo>
                    <a:pt x="7505" y="5234"/>
                  </a:lnTo>
                  <a:lnTo>
                    <a:pt x="8477" y="5234"/>
                  </a:lnTo>
                  <a:lnTo>
                    <a:pt x="8477" y="7996"/>
                  </a:lnTo>
                  <a:lnTo>
                    <a:pt x="8475" y="7996"/>
                  </a:lnTo>
                  <a:lnTo>
                    <a:pt x="8477" y="8006"/>
                  </a:lnTo>
                  <a:lnTo>
                    <a:pt x="8477" y="7996"/>
                  </a:lnTo>
                  <a:lnTo>
                    <a:pt x="8644" y="7996"/>
                  </a:lnTo>
                  <a:lnTo>
                    <a:pt x="8644" y="10192"/>
                  </a:lnTo>
                  <a:lnTo>
                    <a:pt x="8550" y="10192"/>
                  </a:lnTo>
                  <a:lnTo>
                    <a:pt x="8476" y="10240"/>
                  </a:lnTo>
                  <a:lnTo>
                    <a:pt x="8476" y="12583"/>
                  </a:lnTo>
                  <a:lnTo>
                    <a:pt x="7511" y="12583"/>
                  </a:lnTo>
                  <a:lnTo>
                    <a:pt x="7511" y="18794"/>
                  </a:lnTo>
                  <a:cubicBezTo>
                    <a:pt x="7511" y="19655"/>
                    <a:pt x="7471" y="20180"/>
                    <a:pt x="7342" y="20180"/>
                  </a:cubicBezTo>
                  <a:lnTo>
                    <a:pt x="6816" y="20180"/>
                  </a:lnTo>
                  <a:lnTo>
                    <a:pt x="6702" y="17793"/>
                  </a:lnTo>
                  <a:lnTo>
                    <a:pt x="6870" y="17793"/>
                  </a:lnTo>
                  <a:lnTo>
                    <a:pt x="6870" y="12586"/>
                  </a:lnTo>
                  <a:lnTo>
                    <a:pt x="5899" y="12586"/>
                  </a:lnTo>
                  <a:lnTo>
                    <a:pt x="5899" y="10914"/>
                  </a:lnTo>
                  <a:lnTo>
                    <a:pt x="6870" y="10914"/>
                  </a:lnTo>
                  <a:lnTo>
                    <a:pt x="6870" y="10104"/>
                  </a:lnTo>
                  <a:lnTo>
                    <a:pt x="5899" y="10104"/>
                  </a:lnTo>
                  <a:lnTo>
                    <a:pt x="5899" y="8002"/>
                  </a:lnTo>
                  <a:lnTo>
                    <a:pt x="6870" y="8002"/>
                  </a:lnTo>
                  <a:lnTo>
                    <a:pt x="6877" y="7093"/>
                  </a:lnTo>
                  <a:lnTo>
                    <a:pt x="5899" y="7093"/>
                  </a:lnTo>
                  <a:lnTo>
                    <a:pt x="5899" y="5183"/>
                  </a:lnTo>
                  <a:lnTo>
                    <a:pt x="6870" y="5183"/>
                  </a:lnTo>
                  <a:lnTo>
                    <a:pt x="6877" y="4372"/>
                  </a:lnTo>
                  <a:lnTo>
                    <a:pt x="5697" y="4372"/>
                  </a:lnTo>
                  <a:lnTo>
                    <a:pt x="5697" y="17510"/>
                  </a:lnTo>
                  <a:cubicBezTo>
                    <a:pt x="5697" y="19996"/>
                    <a:pt x="5460" y="20139"/>
                    <a:pt x="5184" y="20139"/>
                  </a:cubicBezTo>
                  <a:lnTo>
                    <a:pt x="4928" y="20139"/>
                  </a:lnTo>
                  <a:cubicBezTo>
                    <a:pt x="4928" y="20187"/>
                    <a:pt x="4928" y="17510"/>
                    <a:pt x="4928" y="17510"/>
                  </a:cubicBezTo>
                  <a:lnTo>
                    <a:pt x="5103" y="17510"/>
                  </a:lnTo>
                  <a:lnTo>
                    <a:pt x="5103" y="2224"/>
                  </a:lnTo>
                  <a:lnTo>
                    <a:pt x="6871" y="2224"/>
                  </a:lnTo>
                  <a:close/>
                  <a:moveTo>
                    <a:pt x="3257" y="0"/>
                  </a:moveTo>
                  <a:lnTo>
                    <a:pt x="3660" y="0"/>
                  </a:lnTo>
                  <a:cubicBezTo>
                    <a:pt x="3903" y="112"/>
                    <a:pt x="4053" y="1137"/>
                    <a:pt x="4068" y="2857"/>
                  </a:cubicBezTo>
                  <a:lnTo>
                    <a:pt x="4074" y="18746"/>
                  </a:lnTo>
                  <a:cubicBezTo>
                    <a:pt x="4043" y="20537"/>
                    <a:pt x="3898" y="21454"/>
                    <a:pt x="3665" y="21600"/>
                  </a:cubicBezTo>
                  <a:lnTo>
                    <a:pt x="3257" y="21600"/>
                  </a:lnTo>
                  <a:lnTo>
                    <a:pt x="2140" y="9848"/>
                  </a:lnTo>
                  <a:lnTo>
                    <a:pt x="1898" y="7284"/>
                  </a:lnTo>
                  <a:cubicBezTo>
                    <a:pt x="1763" y="5820"/>
                    <a:pt x="1872" y="4100"/>
                    <a:pt x="1996" y="3477"/>
                  </a:cubicBezTo>
                  <a:cubicBezTo>
                    <a:pt x="2022" y="3368"/>
                    <a:pt x="2052" y="3184"/>
                    <a:pt x="2084" y="3113"/>
                  </a:cubicBezTo>
                  <a:lnTo>
                    <a:pt x="2140" y="2966"/>
                  </a:lnTo>
                  <a:close/>
                  <a:moveTo>
                    <a:pt x="408" y="0"/>
                  </a:moveTo>
                  <a:lnTo>
                    <a:pt x="2445" y="0"/>
                  </a:lnTo>
                  <a:lnTo>
                    <a:pt x="2140" y="661"/>
                  </a:lnTo>
                  <a:lnTo>
                    <a:pt x="1365" y="2414"/>
                  </a:lnTo>
                  <a:cubicBezTo>
                    <a:pt x="1085" y="3075"/>
                    <a:pt x="920" y="5602"/>
                    <a:pt x="1091" y="7614"/>
                  </a:cubicBezTo>
                  <a:lnTo>
                    <a:pt x="2140" y="20391"/>
                  </a:lnTo>
                  <a:lnTo>
                    <a:pt x="2239" y="21600"/>
                  </a:lnTo>
                  <a:lnTo>
                    <a:pt x="2140" y="21600"/>
                  </a:lnTo>
                  <a:lnTo>
                    <a:pt x="2140" y="21597"/>
                  </a:lnTo>
                  <a:lnTo>
                    <a:pt x="408" y="21597"/>
                  </a:lnTo>
                  <a:cubicBezTo>
                    <a:pt x="181" y="21450"/>
                    <a:pt x="26" y="20646"/>
                    <a:pt x="0" y="18705"/>
                  </a:cubicBezTo>
                  <a:lnTo>
                    <a:pt x="0" y="2891"/>
                  </a:lnTo>
                  <a:cubicBezTo>
                    <a:pt x="21" y="1171"/>
                    <a:pt x="150" y="184"/>
                    <a:pt x="40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>
                <a:defRPr b="1">
                  <a:solidFill>
                    <a:srgbClr val="FFFFFF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06" name="组合 82"/>
            <p:cNvGrpSpPr/>
            <p:nvPr/>
          </p:nvGrpSpPr>
          <p:grpSpPr>
            <a:xfrm>
              <a:off x="592987" y="166144"/>
              <a:ext cx="9032157" cy="444366"/>
              <a:chOff x="955123" y="143358"/>
              <a:chExt cx="9032157" cy="444366"/>
            </a:xfrm>
          </p:grpSpPr>
          <p:grpSp>
            <p:nvGrpSpPr>
              <p:cNvPr id="107" name="组合 83"/>
              <p:cNvGrpSpPr/>
              <p:nvPr/>
            </p:nvGrpSpPr>
            <p:grpSpPr>
              <a:xfrm>
                <a:off x="955123" y="143358"/>
                <a:ext cx="8924601" cy="444366"/>
                <a:chOff x="457200" y="-6229"/>
                <a:chExt cx="8924601" cy="444366"/>
              </a:xfrm>
            </p:grpSpPr>
            <p:sp>
              <p:nvSpPr>
                <p:cNvPr id="1048843" name="同侧圆角矩形 85"/>
                <p:cNvSpPr/>
                <p:nvPr/>
              </p:nvSpPr>
              <p:spPr>
                <a:xfrm>
                  <a:off x="2131897" y="125699"/>
                  <a:ext cx="1640775" cy="310271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400" b="1" dirty="0">
                      <a:latin typeface="微软雅黑" panose="020B0503020204020204" charset="-122"/>
                      <a:ea typeface="微软雅黑" panose="020B0503020204020204" charset="-122"/>
                    </a:rPr>
                    <a:t>创新性</a:t>
                  </a:r>
                  <a:endParaRPr lang="zh-CN" altLang="en-US" sz="1400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844" name="同侧圆角矩形 86"/>
                <p:cNvSpPr/>
                <p:nvPr/>
              </p:nvSpPr>
              <p:spPr>
                <a:xfrm>
                  <a:off x="6158540" y="126961"/>
                  <a:ext cx="1625926" cy="302599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400" b="1" dirty="0">
                      <a:latin typeface="微软雅黑" panose="020B0503020204020204" charset="-122"/>
                      <a:ea typeface="微软雅黑" panose="020B0503020204020204" charset="-122"/>
                    </a:rPr>
                    <a:t>安全性</a:t>
                  </a:r>
                  <a:endParaRPr lang="zh-CN" altLang="en-US" sz="1400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845" name="同侧圆角矩形 87"/>
                <p:cNvSpPr/>
                <p:nvPr/>
              </p:nvSpPr>
              <p:spPr>
                <a:xfrm>
                  <a:off x="7850944" y="126961"/>
                  <a:ext cx="1530857" cy="295080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400" b="1" dirty="0">
                      <a:latin typeface="微软雅黑" panose="020B0503020204020204" charset="-122"/>
                      <a:ea typeface="微软雅黑" panose="020B0503020204020204" charset="-122"/>
                    </a:rPr>
                    <a:t>公平性</a:t>
                  </a:r>
                  <a:endParaRPr lang="zh-CN" altLang="en-US" sz="1400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846" name="同侧圆角矩形 88"/>
                <p:cNvSpPr/>
                <p:nvPr/>
              </p:nvSpPr>
              <p:spPr>
                <a:xfrm>
                  <a:off x="457200" y="116604"/>
                  <a:ext cx="1617947" cy="321533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400" b="1" dirty="0">
                      <a:latin typeface="微软雅黑" panose="020B0503020204020204" charset="-122"/>
                      <a:ea typeface="微软雅黑" panose="020B0503020204020204" charset="-122"/>
                    </a:rPr>
                    <a:t>基本信息</a:t>
                  </a:r>
                  <a:endParaRPr lang="zh-CN" altLang="en-US" sz="1400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847" name="同侧圆角矩形 89"/>
                <p:cNvSpPr/>
                <p:nvPr/>
              </p:nvSpPr>
              <p:spPr>
                <a:xfrm>
                  <a:off x="3857894" y="-6229"/>
                  <a:ext cx="2225151" cy="429255"/>
                </a:xfrm>
                <a:prstGeom prst="round2SameRect">
                  <a:avLst/>
                </a:prstGeom>
                <a:solidFill>
                  <a:srgbClr val="044196"/>
                </a:solidFill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b="1" dirty="0">
                      <a:latin typeface="微软雅黑" panose="020B0503020204020204" charset="-122"/>
                      <a:ea typeface="微软雅黑" panose="020B0503020204020204" charset="-122"/>
                    </a:rPr>
                    <a:t>有效性</a:t>
                  </a:r>
                  <a:endParaRPr lang="zh-CN" altLang="en-US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cxnSp>
            <p:nvCxnSpPr>
              <p:cNvPr id="3145742" name="直接箭头连接符 84"/>
              <p:cNvCxnSpPr/>
              <p:nvPr/>
            </p:nvCxnSpPr>
            <p:spPr>
              <a:xfrm flipV="1">
                <a:off x="955123" y="574947"/>
                <a:ext cx="9032157" cy="11514"/>
              </a:xfrm>
              <a:prstGeom prst="straightConnector1">
                <a:avLst/>
              </a:prstGeom>
              <a:ln w="28575">
                <a:solidFill>
                  <a:srgbClr val="9DC3E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8" name="组合 16"/>
          <p:cNvGrpSpPr/>
          <p:nvPr/>
        </p:nvGrpSpPr>
        <p:grpSpPr>
          <a:xfrm>
            <a:off x="6443121" y="1760473"/>
            <a:ext cx="4926936" cy="1459992"/>
            <a:chOff x="6452471" y="1302421"/>
            <a:chExt cx="4926936" cy="1459992"/>
          </a:xfrm>
        </p:grpSpPr>
        <p:grpSp>
          <p:nvGrpSpPr>
            <p:cNvPr id="109" name="组合 4"/>
            <p:cNvGrpSpPr/>
            <p:nvPr/>
          </p:nvGrpSpPr>
          <p:grpSpPr>
            <a:xfrm>
              <a:off x="6452471" y="1575550"/>
              <a:ext cx="4926936" cy="1186863"/>
              <a:chOff x="874692" y="4647216"/>
              <a:chExt cx="4926936" cy="1186863"/>
            </a:xfrm>
          </p:grpSpPr>
          <p:sp>
            <p:nvSpPr>
              <p:cNvPr id="1048848" name="任意多边形: 形状 19"/>
              <p:cNvSpPr/>
              <p:nvPr/>
            </p:nvSpPr>
            <p:spPr>
              <a:xfrm>
                <a:off x="874692" y="4647216"/>
                <a:ext cx="4926936" cy="1186863"/>
              </a:xfrm>
              <a:custGeom>
                <a:avLst/>
                <a:gdLst>
                  <a:gd name="connsiteX0" fmla="*/ 3529350 w 4272787"/>
                  <a:gd name="connsiteY0" fmla="*/ 8105 h 1550780"/>
                  <a:gd name="connsiteX1" fmla="*/ 552788 w 4272787"/>
                  <a:gd name="connsiteY1" fmla="*/ 3438 h 1550780"/>
                  <a:gd name="connsiteX2" fmla="*/ 85395 w 4272787"/>
                  <a:gd name="connsiteY2" fmla="*/ 123548 h 1550780"/>
                  <a:gd name="connsiteX3" fmla="*/ 20340 w 4272787"/>
                  <a:gd name="connsiteY3" fmla="*/ 651615 h 1550780"/>
                  <a:gd name="connsiteX4" fmla="*/ 11958 w 4272787"/>
                  <a:gd name="connsiteY4" fmla="*/ 1271882 h 1550780"/>
                  <a:gd name="connsiteX5" fmla="*/ 131497 w 4272787"/>
                  <a:gd name="connsiteY5" fmla="*/ 1482099 h 1550780"/>
                  <a:gd name="connsiteX6" fmla="*/ 497352 w 4272787"/>
                  <a:gd name="connsiteY6" fmla="*/ 1528105 h 1550780"/>
                  <a:gd name="connsiteX7" fmla="*/ 862446 w 4272787"/>
                  <a:gd name="connsiteY7" fmla="*/ 1500198 h 1550780"/>
                  <a:gd name="connsiteX8" fmla="*/ 3714325 w 4272787"/>
                  <a:gd name="connsiteY8" fmla="*/ 1525724 h 1550780"/>
                  <a:gd name="connsiteX9" fmla="*/ 4086658 w 4272787"/>
                  <a:gd name="connsiteY9" fmla="*/ 1519627 h 1550780"/>
                  <a:gd name="connsiteX10" fmla="*/ 4247534 w 4272787"/>
                  <a:gd name="connsiteY10" fmla="*/ 723909 h 1550780"/>
                  <a:gd name="connsiteX11" fmla="*/ 4097611 w 4272787"/>
                  <a:gd name="connsiteY11" fmla="*/ 54207 h 1550780"/>
                  <a:gd name="connsiteX12" fmla="*/ 3847675 w 4272787"/>
                  <a:gd name="connsiteY12" fmla="*/ -1134 h 1550780"/>
                  <a:gd name="connsiteX13" fmla="*/ 3529350 w 4272787"/>
                  <a:gd name="connsiteY13" fmla="*/ 8105 h 155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72787" h="1550780">
                    <a:moveTo>
                      <a:pt x="3529350" y="8105"/>
                    </a:moveTo>
                    <a:cubicBezTo>
                      <a:pt x="3359900" y="8105"/>
                      <a:pt x="722332" y="13058"/>
                      <a:pt x="552788" y="3438"/>
                    </a:cubicBezTo>
                    <a:cubicBezTo>
                      <a:pt x="385623" y="-6087"/>
                      <a:pt x="209888" y="-14088"/>
                      <a:pt x="85395" y="123548"/>
                    </a:cubicBezTo>
                    <a:cubicBezTo>
                      <a:pt x="-53097" y="276806"/>
                      <a:pt x="31579" y="469877"/>
                      <a:pt x="20340" y="651615"/>
                    </a:cubicBezTo>
                    <a:cubicBezTo>
                      <a:pt x="10815" y="807348"/>
                      <a:pt x="-19094" y="1116434"/>
                      <a:pt x="11958" y="1271882"/>
                    </a:cubicBezTo>
                    <a:cubicBezTo>
                      <a:pt x="28531" y="1354942"/>
                      <a:pt x="60630" y="1432188"/>
                      <a:pt x="131497" y="1482099"/>
                    </a:cubicBezTo>
                    <a:cubicBezTo>
                      <a:pt x="234938" y="1554871"/>
                      <a:pt x="379147" y="1538677"/>
                      <a:pt x="497352" y="1528105"/>
                    </a:cubicBezTo>
                    <a:cubicBezTo>
                      <a:pt x="619081" y="1517246"/>
                      <a:pt x="740239" y="1502767"/>
                      <a:pt x="862446" y="1500198"/>
                    </a:cubicBezTo>
                    <a:cubicBezTo>
                      <a:pt x="987413" y="1497531"/>
                      <a:pt x="3590691" y="1508579"/>
                      <a:pt x="3714325" y="1525724"/>
                    </a:cubicBezTo>
                    <a:cubicBezTo>
                      <a:pt x="3834722" y="1542488"/>
                      <a:pt x="3970549" y="1570968"/>
                      <a:pt x="4086658" y="1519627"/>
                    </a:cubicBezTo>
                    <a:cubicBezTo>
                      <a:pt x="4342784" y="1406280"/>
                      <a:pt x="4262013" y="942413"/>
                      <a:pt x="4247534" y="723909"/>
                    </a:cubicBezTo>
                    <a:cubicBezTo>
                      <a:pt x="4230675" y="469592"/>
                      <a:pt x="4356691" y="216322"/>
                      <a:pt x="4097611" y="54207"/>
                    </a:cubicBezTo>
                    <a:cubicBezTo>
                      <a:pt x="4011886" y="486"/>
                      <a:pt x="3949592" y="2962"/>
                      <a:pt x="3847675" y="-1134"/>
                    </a:cubicBezTo>
                    <a:cubicBezTo>
                      <a:pt x="3745758" y="-5229"/>
                      <a:pt x="3632030" y="8010"/>
                      <a:pt x="3529350" y="8105"/>
                    </a:cubicBezTo>
                    <a:close/>
                  </a:path>
                </a:pathLst>
              </a:custGeom>
              <a:solidFill>
                <a:srgbClr val="E5EEF5"/>
              </a:solidFill>
              <a:ln w="19050" cap="flat">
                <a:noFill/>
                <a:custDash>
                  <a:ds d="375000" sp="375000"/>
                </a:custDash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endParaRPr>
              </a:p>
            </p:txBody>
          </p:sp>
          <p:sp>
            <p:nvSpPr>
              <p:cNvPr id="1048849" name="文本框 46"/>
              <p:cNvSpPr txBox="1"/>
              <p:nvPr/>
            </p:nvSpPr>
            <p:spPr>
              <a:xfrm>
                <a:off x="994136" y="4849062"/>
                <a:ext cx="4688048" cy="55820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/>
              <a:p>
                <a:pPr marL="171450" lvl="1" indent="-171450">
                  <a:lnSpc>
                    <a:spcPct val="12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solidFill>
                      <a:prstClr val="black"/>
                    </a:solidFill>
                    <a:latin typeface="微软雅黑" panose="020B0503020204020204" charset="-122"/>
                    <a:ea typeface="微软雅黑" panose="020B0503020204020204" charset="-122"/>
                    <a:sym typeface="微软雅黑" panose="020B0503020204020204" charset="-122"/>
                  </a:rPr>
                  <a:t>既往接受过传统抗炎药（环孢素、激素等）治疗症状仍未缓解的干眼患者，使用利非司特治疗后，</a:t>
                </a:r>
                <a:r>
                  <a:rPr lang="en-US" altLang="zh-CN" sz="1400" b="1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sym typeface="微软雅黑" panose="020B0503020204020204" charset="-122"/>
                  </a:rPr>
                  <a:t>56%</a:t>
                </a:r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  <a:sym typeface="微软雅黑" panose="020B0503020204020204" charset="-122"/>
                  </a:rPr>
                  <a:t>的患者症状显著改善</a:t>
                </a:r>
                <a:r>
                  <a:rPr lang="zh-CN" altLang="en-US" sz="1400" dirty="0">
                    <a:solidFill>
                      <a:prstClr val="black"/>
                    </a:solidFill>
                    <a:latin typeface="微软雅黑" panose="020B0503020204020204" charset="-122"/>
                    <a:ea typeface="微软雅黑" panose="020B0503020204020204" charset="-122"/>
                    <a:sym typeface="微软雅黑" panose="020B0503020204020204" charset="-122"/>
                  </a:rPr>
                  <a:t>，</a:t>
                </a:r>
                <a:r>
                  <a:rPr lang="en-US" altLang="zh-CN" sz="1400" dirty="0">
                    <a:solidFill>
                      <a:prstClr val="black"/>
                    </a:solidFill>
                    <a:latin typeface="微软雅黑" panose="020B0503020204020204" charset="-122"/>
                    <a:ea typeface="微软雅黑" panose="020B0503020204020204" charset="-122"/>
                    <a:sym typeface="微软雅黑" panose="020B0503020204020204" charset="-122"/>
                  </a:rPr>
                  <a:t>36%</a:t>
                </a:r>
                <a:r>
                  <a:rPr lang="zh-CN" altLang="en-US" sz="1400" dirty="0">
                    <a:solidFill>
                      <a:prstClr val="black"/>
                    </a:solidFill>
                    <a:latin typeface="微软雅黑" panose="020B0503020204020204" charset="-122"/>
                    <a:ea typeface="微软雅黑" panose="020B0503020204020204" charset="-122"/>
                    <a:sym typeface="微软雅黑" panose="020B0503020204020204" charset="-122"/>
                  </a:rPr>
                  <a:t>的患者症状中度改善</a:t>
                </a:r>
                <a:r>
                  <a:rPr lang="en-US" altLang="zh-CN" sz="1400" baseline="30000" dirty="0">
                    <a:solidFill>
                      <a:prstClr val="black"/>
                    </a:solidFill>
                    <a:latin typeface="微软雅黑" panose="020B0503020204020204" charset="-122"/>
                    <a:ea typeface="微软雅黑" panose="020B0503020204020204" charset="-122"/>
                    <a:sym typeface="微软雅黑" panose="020B0503020204020204" charset="-122"/>
                  </a:rPr>
                  <a:t>3</a:t>
                </a:r>
                <a:r>
                  <a:rPr lang="zh-CN" altLang="en-US" sz="1400" dirty="0">
                    <a:solidFill>
                      <a:prstClr val="black"/>
                    </a:solidFill>
                    <a:latin typeface="微软雅黑" panose="020B0503020204020204" charset="-122"/>
                    <a:ea typeface="微软雅黑" panose="020B0503020204020204" charset="-122"/>
                    <a:sym typeface="微软雅黑" panose="020B0503020204020204" charset="-122"/>
                  </a:rPr>
                  <a:t>。</a:t>
                </a:r>
                <a:endParaRPr lang="zh-CN" altLang="en-US" sz="14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  <p:sp>
          <p:nvSpPr>
            <p:cNvPr id="1048850" name="矩形: 圆角 50"/>
            <p:cNvSpPr/>
            <p:nvPr/>
          </p:nvSpPr>
          <p:spPr>
            <a:xfrm>
              <a:off x="6844041" y="1302421"/>
              <a:ext cx="4217523" cy="35952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EAFC9"/>
                </a:gs>
                <a:gs pos="49000">
                  <a:srgbClr val="0E65A4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4EAFC9">
                  <a:alpha val="32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环孢素治疗无效的患者使用</a:t>
              </a:r>
              <a:r>
                <a:rPr lang="zh-CN" altLang="en-US" sz="1400" b="1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利非司特后疗效显著</a:t>
              </a:r>
              <a:endParaRPr lang="zh-CN" altLang="en-US" sz="14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</p:grpSp>
      <p:sp>
        <p:nvSpPr>
          <p:cNvPr id="1048851" name="矩形 64"/>
          <p:cNvSpPr/>
          <p:nvPr/>
        </p:nvSpPr>
        <p:spPr>
          <a:xfrm>
            <a:off x="658124" y="4670293"/>
            <a:ext cx="5260144" cy="179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头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对头研究显示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：利非司特治疗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周后，相较环孢素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更快速、更强效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缓解干眼的症状（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OSDI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）和体征（</a:t>
            </a:r>
            <a:r>
              <a:rPr lang="en-US" altLang="zh-CN" sz="1400" dirty="0" err="1">
                <a:latin typeface="微软雅黑" panose="020B0503020204020204" charset="-122"/>
                <a:ea typeface="微软雅黑" panose="020B0503020204020204" charset="-122"/>
              </a:rPr>
              <a:t>Schirmer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值、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TBUT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），并且优势一直持续至随访结束（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周）</a:t>
            </a:r>
            <a:r>
              <a:rPr lang="en-US" altLang="zh-CN" sz="1400" baseline="30000" dirty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疗程更短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75%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的眼保健专业人员调研中，患者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个月以内干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</a:rPr>
              <a:t>眼症状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几乎或完全缓解</a:t>
            </a:r>
            <a:r>
              <a:rPr lang="en-US" altLang="zh-CN" sz="1400" baseline="300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0" name="组合 5"/>
          <p:cNvGrpSpPr/>
          <p:nvPr/>
        </p:nvGrpSpPr>
        <p:grpSpPr>
          <a:xfrm>
            <a:off x="846768" y="2293449"/>
            <a:ext cx="2870370" cy="2849844"/>
            <a:chOff x="3186960" y="2131499"/>
            <a:chExt cx="2870370" cy="2849844"/>
          </a:xfrm>
        </p:grpSpPr>
        <p:grpSp>
          <p:nvGrpSpPr>
            <p:cNvPr id="111" name="组合 95"/>
            <p:cNvGrpSpPr/>
            <p:nvPr/>
          </p:nvGrpSpPr>
          <p:grpSpPr>
            <a:xfrm>
              <a:off x="3186960" y="2131499"/>
              <a:ext cx="2870370" cy="2849844"/>
              <a:chOff x="1595999" y="1479156"/>
              <a:chExt cx="3149600" cy="3283373"/>
            </a:xfrm>
          </p:grpSpPr>
          <p:graphicFrame>
            <p:nvGraphicFramePr>
              <p:cNvPr id="4194308" name="图表 96"/>
              <p:cNvGraphicFramePr/>
              <p:nvPr/>
            </p:nvGraphicFramePr>
            <p:xfrm>
              <a:off x="1595999" y="1479156"/>
              <a:ext cx="3149600" cy="328337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"/>
              </a:graphicData>
            </a:graphic>
          </p:graphicFrame>
          <p:sp>
            <p:nvSpPr>
              <p:cNvPr id="1048852" name="文本框 97"/>
              <p:cNvSpPr txBox="1"/>
              <p:nvPr/>
            </p:nvSpPr>
            <p:spPr>
              <a:xfrm>
                <a:off x="3077226" y="2143185"/>
                <a:ext cx="949301" cy="266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105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*</a:t>
                </a:r>
                <a:r>
                  <a:rPr kumimoji="0" lang="en-US" altLang="zh-CN" sz="1050" i="1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P</a:t>
                </a:r>
                <a:r>
                  <a:rPr kumimoji="0" lang="en-US" altLang="zh-CN" sz="105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&lt;0.05</a:t>
                </a:r>
                <a:endParaRPr kumimoji="0" lang="zh-CN" altLang="en-US" sz="105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48853" name="文本框 98"/>
              <p:cNvSpPr txBox="1"/>
              <p:nvPr/>
            </p:nvSpPr>
            <p:spPr>
              <a:xfrm>
                <a:off x="4026527" y="2128291"/>
                <a:ext cx="226751" cy="427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*</a:t>
                </a:r>
                <a:endPara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48854" name="文本框 99"/>
              <p:cNvSpPr txBox="1"/>
              <p:nvPr/>
            </p:nvSpPr>
            <p:spPr>
              <a:xfrm>
                <a:off x="2812436" y="1780667"/>
                <a:ext cx="226751" cy="427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*</a:t>
                </a:r>
                <a:endPara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048855" name="文本框 14"/>
            <p:cNvSpPr txBox="1"/>
            <p:nvPr/>
          </p:nvSpPr>
          <p:spPr>
            <a:xfrm>
              <a:off x="3788981" y="2131900"/>
              <a:ext cx="19806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latin typeface="微软雅黑" panose="020B0503020204020204" charset="-122"/>
                  <a:ea typeface="微软雅黑" panose="020B0503020204020204" charset="-122"/>
                </a:rPr>
                <a:t>治疗</a:t>
              </a:r>
              <a:r>
                <a:rPr lang="en-US" altLang="zh-CN" sz="1200" b="1" dirty="0"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r>
                <a:rPr lang="zh-CN" altLang="en-US" sz="1200" b="1" dirty="0">
                  <a:latin typeface="微软雅黑" panose="020B0503020204020204" charset="-122"/>
                  <a:ea typeface="微软雅黑" panose="020B0503020204020204" charset="-122"/>
                </a:rPr>
                <a:t>周体征较基线的变化</a:t>
              </a:r>
              <a:endParaRPr lang="zh-CN" altLang="en-US" sz="12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12" name="组合 1"/>
          <p:cNvGrpSpPr/>
          <p:nvPr/>
        </p:nvGrpSpPr>
        <p:grpSpPr>
          <a:xfrm>
            <a:off x="6566928" y="4989840"/>
            <a:ext cx="4943225" cy="1454216"/>
            <a:chOff x="6576278" y="4531788"/>
            <a:chExt cx="4943225" cy="1454216"/>
          </a:xfrm>
        </p:grpSpPr>
        <p:sp>
          <p:nvSpPr>
            <p:cNvPr id="1048856" name="任意多边形: 形状 19"/>
            <p:cNvSpPr/>
            <p:nvPr/>
          </p:nvSpPr>
          <p:spPr>
            <a:xfrm>
              <a:off x="6576278" y="4744035"/>
              <a:ext cx="4803129" cy="1241969"/>
            </a:xfrm>
            <a:custGeom>
              <a:avLst/>
              <a:gdLst>
                <a:gd name="connsiteX0" fmla="*/ 3529350 w 4272787"/>
                <a:gd name="connsiteY0" fmla="*/ 8105 h 1550780"/>
                <a:gd name="connsiteX1" fmla="*/ 552788 w 4272787"/>
                <a:gd name="connsiteY1" fmla="*/ 3438 h 1550780"/>
                <a:gd name="connsiteX2" fmla="*/ 85395 w 4272787"/>
                <a:gd name="connsiteY2" fmla="*/ 123548 h 1550780"/>
                <a:gd name="connsiteX3" fmla="*/ 20340 w 4272787"/>
                <a:gd name="connsiteY3" fmla="*/ 651615 h 1550780"/>
                <a:gd name="connsiteX4" fmla="*/ 11958 w 4272787"/>
                <a:gd name="connsiteY4" fmla="*/ 1271882 h 1550780"/>
                <a:gd name="connsiteX5" fmla="*/ 131497 w 4272787"/>
                <a:gd name="connsiteY5" fmla="*/ 1482099 h 1550780"/>
                <a:gd name="connsiteX6" fmla="*/ 497352 w 4272787"/>
                <a:gd name="connsiteY6" fmla="*/ 1528105 h 1550780"/>
                <a:gd name="connsiteX7" fmla="*/ 862446 w 4272787"/>
                <a:gd name="connsiteY7" fmla="*/ 1500198 h 1550780"/>
                <a:gd name="connsiteX8" fmla="*/ 3714325 w 4272787"/>
                <a:gd name="connsiteY8" fmla="*/ 1525724 h 1550780"/>
                <a:gd name="connsiteX9" fmla="*/ 4086658 w 4272787"/>
                <a:gd name="connsiteY9" fmla="*/ 1519627 h 1550780"/>
                <a:gd name="connsiteX10" fmla="*/ 4247534 w 4272787"/>
                <a:gd name="connsiteY10" fmla="*/ 723909 h 1550780"/>
                <a:gd name="connsiteX11" fmla="*/ 4097611 w 4272787"/>
                <a:gd name="connsiteY11" fmla="*/ 54207 h 1550780"/>
                <a:gd name="connsiteX12" fmla="*/ 3847675 w 4272787"/>
                <a:gd name="connsiteY12" fmla="*/ -1134 h 1550780"/>
                <a:gd name="connsiteX13" fmla="*/ 3529350 w 4272787"/>
                <a:gd name="connsiteY13" fmla="*/ 8105 h 155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72787" h="1550780">
                  <a:moveTo>
                    <a:pt x="3529350" y="8105"/>
                  </a:moveTo>
                  <a:cubicBezTo>
                    <a:pt x="3359900" y="8105"/>
                    <a:pt x="722332" y="13058"/>
                    <a:pt x="552788" y="3438"/>
                  </a:cubicBezTo>
                  <a:cubicBezTo>
                    <a:pt x="385623" y="-6087"/>
                    <a:pt x="209888" y="-14088"/>
                    <a:pt x="85395" y="123548"/>
                  </a:cubicBezTo>
                  <a:cubicBezTo>
                    <a:pt x="-53097" y="276806"/>
                    <a:pt x="31579" y="469877"/>
                    <a:pt x="20340" y="651615"/>
                  </a:cubicBezTo>
                  <a:cubicBezTo>
                    <a:pt x="10815" y="807348"/>
                    <a:pt x="-19094" y="1116434"/>
                    <a:pt x="11958" y="1271882"/>
                  </a:cubicBezTo>
                  <a:cubicBezTo>
                    <a:pt x="28531" y="1354942"/>
                    <a:pt x="60630" y="1432188"/>
                    <a:pt x="131497" y="1482099"/>
                  </a:cubicBezTo>
                  <a:cubicBezTo>
                    <a:pt x="234938" y="1554871"/>
                    <a:pt x="379147" y="1538677"/>
                    <a:pt x="497352" y="1528105"/>
                  </a:cubicBezTo>
                  <a:cubicBezTo>
                    <a:pt x="619081" y="1517246"/>
                    <a:pt x="740239" y="1502767"/>
                    <a:pt x="862446" y="1500198"/>
                  </a:cubicBezTo>
                  <a:cubicBezTo>
                    <a:pt x="987413" y="1497531"/>
                    <a:pt x="3590691" y="1508579"/>
                    <a:pt x="3714325" y="1525724"/>
                  </a:cubicBezTo>
                  <a:cubicBezTo>
                    <a:pt x="3834722" y="1542488"/>
                    <a:pt x="3970549" y="1570968"/>
                    <a:pt x="4086658" y="1519627"/>
                  </a:cubicBezTo>
                  <a:cubicBezTo>
                    <a:pt x="4342784" y="1406280"/>
                    <a:pt x="4262013" y="942413"/>
                    <a:pt x="4247534" y="723909"/>
                  </a:cubicBezTo>
                  <a:cubicBezTo>
                    <a:pt x="4230675" y="469592"/>
                    <a:pt x="4356691" y="216322"/>
                    <a:pt x="4097611" y="54207"/>
                  </a:cubicBezTo>
                  <a:cubicBezTo>
                    <a:pt x="4011886" y="486"/>
                    <a:pt x="3949592" y="2962"/>
                    <a:pt x="3847675" y="-1134"/>
                  </a:cubicBezTo>
                  <a:cubicBezTo>
                    <a:pt x="3745758" y="-5229"/>
                    <a:pt x="3632030" y="8010"/>
                    <a:pt x="3529350" y="8105"/>
                  </a:cubicBezTo>
                  <a:close/>
                </a:path>
              </a:pathLst>
            </a:custGeom>
            <a:solidFill>
              <a:srgbClr val="E5EEF5"/>
            </a:solidFill>
            <a:ln w="19050" cap="flat">
              <a:noFill/>
              <a:custDash>
                <a:ds d="375000" sp="375000"/>
              </a:custDash>
              <a:miter/>
            </a:ln>
          </p:spPr>
          <p:txBody>
            <a:bodyPr rtlCol="0" anchor="ctr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  <p:sp>
          <p:nvSpPr>
            <p:cNvPr id="1048857" name="矩形 76"/>
            <p:cNvSpPr/>
            <p:nvPr/>
          </p:nvSpPr>
          <p:spPr>
            <a:xfrm>
              <a:off x="6671779" y="5119431"/>
              <a:ext cx="4847724" cy="5740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</a:pPr>
              <a:r>
                <a:rPr lang="zh-CN" altLang="en-US" sz="1400" dirty="0" smtClean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治疗</a:t>
              </a:r>
              <a:r>
                <a:rPr lang="en-US" altLang="zh-CN" sz="14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12</a:t>
              </a:r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个</a:t>
              </a:r>
              <a:r>
                <a:rPr lang="zh-CN" altLang="en-US" sz="1400" dirty="0" smtClean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月，干眼体征和症状</a:t>
              </a:r>
              <a:r>
                <a:rPr lang="zh-CN" altLang="en-US" sz="1400" b="1" dirty="0" smtClean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持续改善</a:t>
              </a:r>
              <a:r>
                <a:rPr lang="zh-CN" altLang="en-US" sz="1400" dirty="0" smtClean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；</a:t>
              </a:r>
              <a:endParaRPr lang="en-US" altLang="zh-CN" sz="1400" dirty="0" smtClean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altLang="zh-CN" sz="1400" dirty="0" smtClean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6</a:t>
              </a:r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个月的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依从性为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92.4%</a:t>
              </a:r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；</a:t>
              </a:r>
              <a:r>
                <a:rPr lang="en-US" altLang="zh-CN" sz="14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12</a:t>
              </a:r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个月的依从性为</a:t>
              </a:r>
              <a:r>
                <a:rPr lang="en-US" altLang="zh-CN" sz="14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84.7%</a:t>
              </a:r>
              <a:r>
                <a:rPr lang="en-US" altLang="zh-CN" sz="1400" baseline="300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6</a:t>
              </a:r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。</a:t>
              </a:r>
              <a:endParaRPr lang="en-US" altLang="zh-CN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1048858" name="矩形: 圆角 45"/>
            <p:cNvSpPr/>
            <p:nvPr/>
          </p:nvSpPr>
          <p:spPr>
            <a:xfrm>
              <a:off x="6961716" y="4531788"/>
              <a:ext cx="4099847" cy="34486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EAFC9"/>
                </a:gs>
                <a:gs pos="49000">
                  <a:srgbClr val="0E65A4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4EAFC9">
                  <a:alpha val="32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zh-CN" altLang="en-US" sz="1400" b="1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利非司特长期治疗持续获益，依从性高</a:t>
              </a:r>
              <a:endParaRPr lang="zh-CN" altLang="en-US" sz="14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</p:grpSp>
      <p:grpSp>
        <p:nvGrpSpPr>
          <p:cNvPr id="113" name="组合 15"/>
          <p:cNvGrpSpPr/>
          <p:nvPr/>
        </p:nvGrpSpPr>
        <p:grpSpPr>
          <a:xfrm>
            <a:off x="6516849" y="3348351"/>
            <a:ext cx="4853208" cy="1482303"/>
            <a:chOff x="6526199" y="2995926"/>
            <a:chExt cx="4853208" cy="1482303"/>
          </a:xfrm>
        </p:grpSpPr>
        <p:sp>
          <p:nvSpPr>
            <p:cNvPr id="1048859" name="任意多边形: 形状 19"/>
            <p:cNvSpPr/>
            <p:nvPr/>
          </p:nvSpPr>
          <p:spPr>
            <a:xfrm>
              <a:off x="6526199" y="3201070"/>
              <a:ext cx="4853208" cy="1277159"/>
            </a:xfrm>
            <a:custGeom>
              <a:avLst/>
              <a:gdLst>
                <a:gd name="connsiteX0" fmla="*/ 3529350 w 4272787"/>
                <a:gd name="connsiteY0" fmla="*/ 8105 h 1550780"/>
                <a:gd name="connsiteX1" fmla="*/ 552788 w 4272787"/>
                <a:gd name="connsiteY1" fmla="*/ 3438 h 1550780"/>
                <a:gd name="connsiteX2" fmla="*/ 85395 w 4272787"/>
                <a:gd name="connsiteY2" fmla="*/ 123548 h 1550780"/>
                <a:gd name="connsiteX3" fmla="*/ 20340 w 4272787"/>
                <a:gd name="connsiteY3" fmla="*/ 651615 h 1550780"/>
                <a:gd name="connsiteX4" fmla="*/ 11958 w 4272787"/>
                <a:gd name="connsiteY4" fmla="*/ 1271882 h 1550780"/>
                <a:gd name="connsiteX5" fmla="*/ 131497 w 4272787"/>
                <a:gd name="connsiteY5" fmla="*/ 1482099 h 1550780"/>
                <a:gd name="connsiteX6" fmla="*/ 497352 w 4272787"/>
                <a:gd name="connsiteY6" fmla="*/ 1528105 h 1550780"/>
                <a:gd name="connsiteX7" fmla="*/ 862446 w 4272787"/>
                <a:gd name="connsiteY7" fmla="*/ 1500198 h 1550780"/>
                <a:gd name="connsiteX8" fmla="*/ 3714325 w 4272787"/>
                <a:gd name="connsiteY8" fmla="*/ 1525724 h 1550780"/>
                <a:gd name="connsiteX9" fmla="*/ 4086658 w 4272787"/>
                <a:gd name="connsiteY9" fmla="*/ 1519627 h 1550780"/>
                <a:gd name="connsiteX10" fmla="*/ 4247534 w 4272787"/>
                <a:gd name="connsiteY10" fmla="*/ 723909 h 1550780"/>
                <a:gd name="connsiteX11" fmla="*/ 4097611 w 4272787"/>
                <a:gd name="connsiteY11" fmla="*/ 54207 h 1550780"/>
                <a:gd name="connsiteX12" fmla="*/ 3847675 w 4272787"/>
                <a:gd name="connsiteY12" fmla="*/ -1134 h 1550780"/>
                <a:gd name="connsiteX13" fmla="*/ 3529350 w 4272787"/>
                <a:gd name="connsiteY13" fmla="*/ 8105 h 155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72787" h="1550780">
                  <a:moveTo>
                    <a:pt x="3529350" y="8105"/>
                  </a:moveTo>
                  <a:cubicBezTo>
                    <a:pt x="3359900" y="8105"/>
                    <a:pt x="722332" y="13058"/>
                    <a:pt x="552788" y="3438"/>
                  </a:cubicBezTo>
                  <a:cubicBezTo>
                    <a:pt x="385623" y="-6087"/>
                    <a:pt x="209888" y="-14088"/>
                    <a:pt x="85395" y="123548"/>
                  </a:cubicBezTo>
                  <a:cubicBezTo>
                    <a:pt x="-53097" y="276806"/>
                    <a:pt x="31579" y="469877"/>
                    <a:pt x="20340" y="651615"/>
                  </a:cubicBezTo>
                  <a:cubicBezTo>
                    <a:pt x="10815" y="807348"/>
                    <a:pt x="-19094" y="1116434"/>
                    <a:pt x="11958" y="1271882"/>
                  </a:cubicBezTo>
                  <a:cubicBezTo>
                    <a:pt x="28531" y="1354942"/>
                    <a:pt x="60630" y="1432188"/>
                    <a:pt x="131497" y="1482099"/>
                  </a:cubicBezTo>
                  <a:cubicBezTo>
                    <a:pt x="234938" y="1554871"/>
                    <a:pt x="379147" y="1538677"/>
                    <a:pt x="497352" y="1528105"/>
                  </a:cubicBezTo>
                  <a:cubicBezTo>
                    <a:pt x="619081" y="1517246"/>
                    <a:pt x="740239" y="1502767"/>
                    <a:pt x="862446" y="1500198"/>
                  </a:cubicBezTo>
                  <a:cubicBezTo>
                    <a:pt x="987413" y="1497531"/>
                    <a:pt x="3590691" y="1508579"/>
                    <a:pt x="3714325" y="1525724"/>
                  </a:cubicBezTo>
                  <a:cubicBezTo>
                    <a:pt x="3834722" y="1542488"/>
                    <a:pt x="3970549" y="1570968"/>
                    <a:pt x="4086658" y="1519627"/>
                  </a:cubicBezTo>
                  <a:cubicBezTo>
                    <a:pt x="4342784" y="1406280"/>
                    <a:pt x="4262013" y="942413"/>
                    <a:pt x="4247534" y="723909"/>
                  </a:cubicBezTo>
                  <a:cubicBezTo>
                    <a:pt x="4230675" y="469592"/>
                    <a:pt x="4356691" y="216322"/>
                    <a:pt x="4097611" y="54207"/>
                  </a:cubicBezTo>
                  <a:cubicBezTo>
                    <a:pt x="4011886" y="486"/>
                    <a:pt x="3949592" y="2962"/>
                    <a:pt x="3847675" y="-1134"/>
                  </a:cubicBezTo>
                  <a:cubicBezTo>
                    <a:pt x="3745758" y="-5229"/>
                    <a:pt x="3632030" y="8010"/>
                    <a:pt x="3529350" y="8105"/>
                  </a:cubicBezTo>
                  <a:close/>
                </a:path>
              </a:pathLst>
            </a:custGeom>
            <a:solidFill>
              <a:srgbClr val="E5EEF5"/>
            </a:solidFill>
            <a:ln w="19050" cap="flat">
              <a:noFill/>
              <a:custDash>
                <a:ds d="375000" sp="375000"/>
              </a:custDash>
              <a:miter/>
            </a:ln>
          </p:spPr>
          <p:txBody>
            <a:bodyPr rtlCol="0" anchor="ctr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  <p:sp>
          <p:nvSpPr>
            <p:cNvPr id="1048860" name="矩形: 圆角 45"/>
            <p:cNvSpPr/>
            <p:nvPr/>
          </p:nvSpPr>
          <p:spPr>
            <a:xfrm>
              <a:off x="6961716" y="2995926"/>
              <a:ext cx="4099847" cy="31849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EAFC9"/>
                </a:gs>
                <a:gs pos="49000">
                  <a:srgbClr val="0E65A4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4EAFC9">
                  <a:alpha val="32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zh-CN" altLang="en-US" sz="1400" b="1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利非司特单药治疗，降低治疗负担</a:t>
              </a:r>
              <a:endParaRPr lang="zh-CN" altLang="en-US" sz="14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</p:grpSp>
      <p:sp>
        <p:nvSpPr>
          <p:cNvPr id="1048861" name="矩形 17"/>
          <p:cNvSpPr/>
          <p:nvPr/>
        </p:nvSpPr>
        <p:spPr>
          <a:xfrm>
            <a:off x="6562565" y="3704192"/>
            <a:ext cx="4783709" cy="1066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利非司特</a:t>
            </a: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单药治疗即快速起效</a:t>
            </a:r>
            <a:r>
              <a:rPr lang="zh-CN" altLang="zh-CN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，</a:t>
            </a: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改善干眼体征和症状；降低人工泪液的使用率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约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50%</a:t>
            </a: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，</a:t>
            </a:r>
            <a:r>
              <a:rPr lang="zh-CN" altLang="zh-CN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糖皮质激素</a:t>
            </a: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使用率</a:t>
            </a:r>
            <a:r>
              <a:rPr lang="en-US" altLang="zh-CN" sz="14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80%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降低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使用激素带来的不良事件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风险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1400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总体</a:t>
            </a:r>
            <a:r>
              <a:rPr lang="zh-CN" altLang="zh-CN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经济负担</a:t>
            </a:r>
            <a:r>
              <a:rPr lang="zh-CN" altLang="zh-CN" sz="1400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下降</a:t>
            </a:r>
            <a:r>
              <a:rPr lang="en-US" altLang="zh-CN" sz="1400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80%</a:t>
            </a:r>
            <a:r>
              <a:rPr lang="en-US" altLang="zh-CN" sz="1400" kern="100" baseline="30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en-US" altLang="zh-CN" sz="1400" kern="100" baseline="30000" dirty="0">
                <a:latin typeface="微软雅黑" panose="020B0503020204020204" charset="-122"/>
                <a:ea typeface="微软雅黑" panose="020B0503020204020204" charset="-122"/>
              </a:rPr>
              <a:t>-5</a:t>
            </a: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862" name="iconfont-1043-183957"/>
          <p:cNvSpPr/>
          <p:nvPr/>
        </p:nvSpPr>
        <p:spPr>
          <a:xfrm>
            <a:off x="11220746" y="3762442"/>
            <a:ext cx="416328" cy="609685"/>
          </a:xfrm>
          <a:custGeom>
            <a:avLst/>
            <a:gdLst>
              <a:gd name="T0" fmla="*/ 2848 w 4741"/>
              <a:gd name="T1" fmla="*/ 5362 h 6953"/>
              <a:gd name="T2" fmla="*/ 2467 w 4741"/>
              <a:gd name="T3" fmla="*/ 4947 h 6953"/>
              <a:gd name="T4" fmla="*/ 4741 w 4741"/>
              <a:gd name="T5" fmla="*/ 4645 h 6953"/>
              <a:gd name="T6" fmla="*/ 0 w 4741"/>
              <a:gd name="T7" fmla="*/ 4645 h 6953"/>
              <a:gd name="T8" fmla="*/ 1003 w 4741"/>
              <a:gd name="T9" fmla="*/ 2000 h 6953"/>
              <a:gd name="T10" fmla="*/ 430 w 4741"/>
              <a:gd name="T11" fmla="*/ 2240 h 6953"/>
              <a:gd name="T12" fmla="*/ 1514 w 4741"/>
              <a:gd name="T13" fmla="*/ 1863 h 6953"/>
              <a:gd name="T14" fmla="*/ 1198 w 4741"/>
              <a:gd name="T15" fmla="*/ 1841 h 6953"/>
              <a:gd name="T16" fmla="*/ 961 w 4741"/>
              <a:gd name="T17" fmla="*/ 1692 h 6953"/>
              <a:gd name="T18" fmla="*/ 1584 w 4741"/>
              <a:gd name="T19" fmla="*/ 1810 h 6953"/>
              <a:gd name="T20" fmla="*/ 1163 w 4741"/>
              <a:gd name="T21" fmla="*/ 740 h 6953"/>
              <a:gd name="T22" fmla="*/ 3196 w 4741"/>
              <a:gd name="T23" fmla="*/ 703 h 6953"/>
              <a:gd name="T24" fmla="*/ 2836 w 4741"/>
              <a:gd name="T25" fmla="*/ 1630 h 6953"/>
              <a:gd name="T26" fmla="*/ 2838 w 4741"/>
              <a:gd name="T27" fmla="*/ 1854 h 6953"/>
              <a:gd name="T28" fmla="*/ 3051 w 4741"/>
              <a:gd name="T29" fmla="*/ 1792 h 6953"/>
              <a:gd name="T30" fmla="*/ 4741 w 4741"/>
              <a:gd name="T31" fmla="*/ 4645 h 6953"/>
              <a:gd name="T32" fmla="*/ 2876 w 4741"/>
              <a:gd name="T33" fmla="*/ 1950 h 6953"/>
              <a:gd name="T34" fmla="*/ 3031 w 4741"/>
              <a:gd name="T35" fmla="*/ 1851 h 6953"/>
              <a:gd name="T36" fmla="*/ 2655 w 4741"/>
              <a:gd name="T37" fmla="*/ 1787 h 6953"/>
              <a:gd name="T38" fmla="*/ 2830 w 4741"/>
              <a:gd name="T39" fmla="*/ 1795 h 6953"/>
              <a:gd name="T40" fmla="*/ 2740 w 4741"/>
              <a:gd name="T41" fmla="*/ 1643 h 6953"/>
              <a:gd name="T42" fmla="*/ 3170 w 4741"/>
              <a:gd name="T43" fmla="*/ 5343 h 6953"/>
              <a:gd name="T44" fmla="*/ 2467 w 4741"/>
              <a:gd name="T45" fmla="*/ 4660 h 6953"/>
              <a:gd name="T46" fmla="*/ 2791 w 4741"/>
              <a:gd name="T47" fmla="*/ 4178 h 6953"/>
              <a:gd name="T48" fmla="*/ 2467 w 4741"/>
              <a:gd name="T49" fmla="*/ 3580 h 6953"/>
              <a:gd name="T50" fmla="*/ 2291 w 4741"/>
              <a:gd name="T51" fmla="*/ 3326 h 6953"/>
              <a:gd name="T52" fmla="*/ 1804 w 4741"/>
              <a:gd name="T53" fmla="*/ 3786 h 6953"/>
              <a:gd name="T54" fmla="*/ 2291 w 4741"/>
              <a:gd name="T55" fmla="*/ 4907 h 6953"/>
              <a:gd name="T56" fmla="*/ 1892 w 4741"/>
              <a:gd name="T57" fmla="*/ 5356 h 6953"/>
              <a:gd name="T58" fmla="*/ 2291 w 4741"/>
              <a:gd name="T59" fmla="*/ 6080 h 6953"/>
              <a:gd name="T60" fmla="*/ 2467 w 4741"/>
              <a:gd name="T61" fmla="*/ 6332 h 6953"/>
              <a:gd name="T62" fmla="*/ 2983 w 4741"/>
              <a:gd name="T63" fmla="*/ 5845 h 6953"/>
              <a:gd name="T64" fmla="*/ 1943 w 4741"/>
              <a:gd name="T65" fmla="*/ 4231 h 6953"/>
              <a:gd name="T66" fmla="*/ 2291 w 4741"/>
              <a:gd name="T67" fmla="*/ 4624 h 6953"/>
              <a:gd name="T68" fmla="*/ 1943 w 4741"/>
              <a:gd name="T69" fmla="*/ 4231 h 6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741" h="6953">
                <a:moveTo>
                  <a:pt x="2771" y="5099"/>
                </a:moveTo>
                <a:cubicBezTo>
                  <a:pt x="2822" y="5160"/>
                  <a:pt x="2848" y="5248"/>
                  <a:pt x="2848" y="5362"/>
                </a:cubicBezTo>
                <a:cubicBezTo>
                  <a:pt x="2848" y="5642"/>
                  <a:pt x="2721" y="5797"/>
                  <a:pt x="2467" y="5829"/>
                </a:cubicBezTo>
                <a:lnTo>
                  <a:pt x="2467" y="4947"/>
                </a:lnTo>
                <a:cubicBezTo>
                  <a:pt x="2618" y="4986"/>
                  <a:pt x="2719" y="5037"/>
                  <a:pt x="2771" y="5099"/>
                </a:cubicBezTo>
                <a:close/>
                <a:moveTo>
                  <a:pt x="4741" y="4645"/>
                </a:moveTo>
                <a:cubicBezTo>
                  <a:pt x="4741" y="6239"/>
                  <a:pt x="3680" y="6953"/>
                  <a:pt x="2371" y="6953"/>
                </a:cubicBezTo>
                <a:cubicBezTo>
                  <a:pt x="1061" y="6953"/>
                  <a:pt x="0" y="6239"/>
                  <a:pt x="0" y="4645"/>
                </a:cubicBezTo>
                <a:cubicBezTo>
                  <a:pt x="0" y="3328"/>
                  <a:pt x="1042" y="2251"/>
                  <a:pt x="1791" y="1882"/>
                </a:cubicBezTo>
                <a:cubicBezTo>
                  <a:pt x="1527" y="1909"/>
                  <a:pt x="1263" y="1944"/>
                  <a:pt x="1003" y="2000"/>
                </a:cubicBezTo>
                <a:cubicBezTo>
                  <a:pt x="911" y="2021"/>
                  <a:pt x="461" y="2090"/>
                  <a:pt x="481" y="2240"/>
                </a:cubicBezTo>
                <a:cubicBezTo>
                  <a:pt x="486" y="2273"/>
                  <a:pt x="434" y="2272"/>
                  <a:pt x="430" y="2240"/>
                </a:cubicBezTo>
                <a:cubicBezTo>
                  <a:pt x="412" y="2107"/>
                  <a:pt x="641" y="2045"/>
                  <a:pt x="731" y="2017"/>
                </a:cubicBezTo>
                <a:cubicBezTo>
                  <a:pt x="985" y="1939"/>
                  <a:pt x="1251" y="1897"/>
                  <a:pt x="1514" y="1863"/>
                </a:cubicBezTo>
                <a:cubicBezTo>
                  <a:pt x="1515" y="1863"/>
                  <a:pt x="1517" y="1863"/>
                  <a:pt x="1518" y="1862"/>
                </a:cubicBezTo>
                <a:cubicBezTo>
                  <a:pt x="1411" y="1861"/>
                  <a:pt x="1303" y="1855"/>
                  <a:pt x="1198" y="1841"/>
                </a:cubicBezTo>
                <a:cubicBezTo>
                  <a:pt x="1101" y="1828"/>
                  <a:pt x="954" y="1809"/>
                  <a:pt x="912" y="1706"/>
                </a:cubicBezTo>
                <a:cubicBezTo>
                  <a:pt x="899" y="1675"/>
                  <a:pt x="949" y="1662"/>
                  <a:pt x="961" y="1692"/>
                </a:cubicBezTo>
                <a:cubicBezTo>
                  <a:pt x="1000" y="1785"/>
                  <a:pt x="1204" y="1793"/>
                  <a:pt x="1285" y="1799"/>
                </a:cubicBezTo>
                <a:cubicBezTo>
                  <a:pt x="1384" y="1807"/>
                  <a:pt x="1484" y="1810"/>
                  <a:pt x="1584" y="1810"/>
                </a:cubicBezTo>
                <a:cubicBezTo>
                  <a:pt x="1673" y="1811"/>
                  <a:pt x="1763" y="1803"/>
                  <a:pt x="1854" y="1790"/>
                </a:cubicBezTo>
                <a:cubicBezTo>
                  <a:pt x="1408" y="1589"/>
                  <a:pt x="720" y="1183"/>
                  <a:pt x="1163" y="740"/>
                </a:cubicBezTo>
                <a:cubicBezTo>
                  <a:pt x="1791" y="111"/>
                  <a:pt x="1643" y="766"/>
                  <a:pt x="2013" y="975"/>
                </a:cubicBezTo>
                <a:cubicBezTo>
                  <a:pt x="2383" y="1184"/>
                  <a:pt x="3455" y="0"/>
                  <a:pt x="3196" y="703"/>
                </a:cubicBezTo>
                <a:cubicBezTo>
                  <a:pt x="3086" y="1004"/>
                  <a:pt x="2921" y="1324"/>
                  <a:pt x="2768" y="1593"/>
                </a:cubicBezTo>
                <a:cubicBezTo>
                  <a:pt x="2793" y="1600"/>
                  <a:pt x="2816" y="1611"/>
                  <a:pt x="2836" y="1630"/>
                </a:cubicBezTo>
                <a:cubicBezTo>
                  <a:pt x="2893" y="1681"/>
                  <a:pt x="2931" y="1742"/>
                  <a:pt x="2891" y="1815"/>
                </a:cubicBezTo>
                <a:cubicBezTo>
                  <a:pt x="2880" y="1835"/>
                  <a:pt x="2862" y="1847"/>
                  <a:pt x="2838" y="1854"/>
                </a:cubicBezTo>
                <a:cubicBezTo>
                  <a:pt x="2915" y="1856"/>
                  <a:pt x="2981" y="1841"/>
                  <a:pt x="3010" y="1797"/>
                </a:cubicBezTo>
                <a:cubicBezTo>
                  <a:pt x="3019" y="1784"/>
                  <a:pt x="3038" y="1779"/>
                  <a:pt x="3051" y="1792"/>
                </a:cubicBezTo>
                <a:cubicBezTo>
                  <a:pt x="3151" y="1898"/>
                  <a:pt x="3069" y="1962"/>
                  <a:pt x="2959" y="1990"/>
                </a:cubicBezTo>
                <a:cubicBezTo>
                  <a:pt x="3857" y="2438"/>
                  <a:pt x="4741" y="3340"/>
                  <a:pt x="4741" y="4645"/>
                </a:cubicBezTo>
                <a:close/>
                <a:moveTo>
                  <a:pt x="2764" y="1900"/>
                </a:moveTo>
                <a:cubicBezTo>
                  <a:pt x="2802" y="1916"/>
                  <a:pt x="2839" y="1932"/>
                  <a:pt x="2876" y="1950"/>
                </a:cubicBezTo>
                <a:cubicBezTo>
                  <a:pt x="2879" y="1949"/>
                  <a:pt x="2882" y="1950"/>
                  <a:pt x="2885" y="1949"/>
                </a:cubicBezTo>
                <a:cubicBezTo>
                  <a:pt x="2941" y="1943"/>
                  <a:pt x="3073" y="1923"/>
                  <a:pt x="3031" y="1851"/>
                </a:cubicBezTo>
                <a:cubicBezTo>
                  <a:pt x="2973" y="1902"/>
                  <a:pt x="2870" y="1912"/>
                  <a:pt x="2764" y="1900"/>
                </a:cubicBezTo>
                <a:close/>
                <a:moveTo>
                  <a:pt x="2655" y="1787"/>
                </a:moveTo>
                <a:cubicBezTo>
                  <a:pt x="2682" y="1793"/>
                  <a:pt x="2709" y="1797"/>
                  <a:pt x="2737" y="1799"/>
                </a:cubicBezTo>
                <a:cubicBezTo>
                  <a:pt x="2765" y="1801"/>
                  <a:pt x="2803" y="1806"/>
                  <a:pt x="2830" y="1795"/>
                </a:cubicBezTo>
                <a:cubicBezTo>
                  <a:pt x="2854" y="1717"/>
                  <a:pt x="2831" y="1668"/>
                  <a:pt x="2759" y="1646"/>
                </a:cubicBezTo>
                <a:cubicBezTo>
                  <a:pt x="2752" y="1645"/>
                  <a:pt x="2746" y="1644"/>
                  <a:pt x="2740" y="1643"/>
                </a:cubicBezTo>
                <a:cubicBezTo>
                  <a:pt x="2711" y="1693"/>
                  <a:pt x="2682" y="1742"/>
                  <a:pt x="2655" y="1787"/>
                </a:cubicBezTo>
                <a:close/>
                <a:moveTo>
                  <a:pt x="3170" y="5343"/>
                </a:moveTo>
                <a:cubicBezTo>
                  <a:pt x="3170" y="5158"/>
                  <a:pt x="3121" y="5012"/>
                  <a:pt x="3023" y="4905"/>
                </a:cubicBezTo>
                <a:cubicBezTo>
                  <a:pt x="2925" y="4798"/>
                  <a:pt x="2740" y="4716"/>
                  <a:pt x="2467" y="4660"/>
                </a:cubicBezTo>
                <a:lnTo>
                  <a:pt x="2467" y="3830"/>
                </a:lnTo>
                <a:cubicBezTo>
                  <a:pt x="2665" y="3858"/>
                  <a:pt x="2773" y="3974"/>
                  <a:pt x="2791" y="4178"/>
                </a:cubicBezTo>
                <a:lnTo>
                  <a:pt x="3112" y="4178"/>
                </a:lnTo>
                <a:cubicBezTo>
                  <a:pt x="3074" y="3809"/>
                  <a:pt x="2859" y="3609"/>
                  <a:pt x="2467" y="3580"/>
                </a:cubicBezTo>
                <a:lnTo>
                  <a:pt x="2467" y="3326"/>
                </a:lnTo>
                <a:lnTo>
                  <a:pt x="2291" y="3326"/>
                </a:lnTo>
                <a:lnTo>
                  <a:pt x="2291" y="3580"/>
                </a:lnTo>
                <a:cubicBezTo>
                  <a:pt x="2086" y="3598"/>
                  <a:pt x="1924" y="3667"/>
                  <a:pt x="1804" y="3786"/>
                </a:cubicBezTo>
                <a:cubicBezTo>
                  <a:pt x="1683" y="3905"/>
                  <a:pt x="1623" y="4061"/>
                  <a:pt x="1623" y="4256"/>
                </a:cubicBezTo>
                <a:cubicBezTo>
                  <a:pt x="1623" y="4601"/>
                  <a:pt x="1846" y="4818"/>
                  <a:pt x="2291" y="4907"/>
                </a:cubicBezTo>
                <a:lnTo>
                  <a:pt x="2291" y="5829"/>
                </a:lnTo>
                <a:cubicBezTo>
                  <a:pt x="2049" y="5788"/>
                  <a:pt x="1916" y="5631"/>
                  <a:pt x="1892" y="5356"/>
                </a:cubicBezTo>
                <a:lnTo>
                  <a:pt x="1572" y="5356"/>
                </a:lnTo>
                <a:cubicBezTo>
                  <a:pt x="1603" y="5789"/>
                  <a:pt x="1842" y="6030"/>
                  <a:pt x="2291" y="6080"/>
                </a:cubicBezTo>
                <a:lnTo>
                  <a:pt x="2291" y="6332"/>
                </a:lnTo>
                <a:lnTo>
                  <a:pt x="2467" y="6332"/>
                </a:lnTo>
                <a:lnTo>
                  <a:pt x="2467" y="6076"/>
                </a:lnTo>
                <a:cubicBezTo>
                  <a:pt x="2687" y="6064"/>
                  <a:pt x="2859" y="5987"/>
                  <a:pt x="2983" y="5845"/>
                </a:cubicBezTo>
                <a:cubicBezTo>
                  <a:pt x="3108" y="5702"/>
                  <a:pt x="3170" y="5535"/>
                  <a:pt x="3170" y="5343"/>
                </a:cubicBezTo>
                <a:close/>
                <a:moveTo>
                  <a:pt x="1943" y="4231"/>
                </a:moveTo>
                <a:cubicBezTo>
                  <a:pt x="1943" y="4354"/>
                  <a:pt x="1975" y="4444"/>
                  <a:pt x="2039" y="4500"/>
                </a:cubicBezTo>
                <a:cubicBezTo>
                  <a:pt x="2104" y="4556"/>
                  <a:pt x="2187" y="4597"/>
                  <a:pt x="2291" y="4624"/>
                </a:cubicBezTo>
                <a:lnTo>
                  <a:pt x="2291" y="3827"/>
                </a:lnTo>
                <a:cubicBezTo>
                  <a:pt x="2059" y="3868"/>
                  <a:pt x="1943" y="4002"/>
                  <a:pt x="1943" y="423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4194309" name="图表 44"/>
          <p:cNvGraphicFramePr/>
          <p:nvPr/>
        </p:nvGraphicFramePr>
        <p:xfrm>
          <a:off x="2730769" y="2723099"/>
          <a:ext cx="3687504" cy="2099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48863" name="textbox 92"/>
          <p:cNvSpPr/>
          <p:nvPr/>
        </p:nvSpPr>
        <p:spPr>
          <a:xfrm>
            <a:off x="11855223" y="6542405"/>
            <a:ext cx="428625" cy="3155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6000"/>
              </a:lnSpc>
            </a:pPr>
            <a:r>
              <a:rPr lang="en-US" sz="1500" b="1" kern="0" spc="-20" dirty="0">
                <a:solidFill>
                  <a:srgbClr val="2F559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8</a:t>
            </a:r>
            <a:endParaRPr lang="en-US" sz="1500" b="1" kern="0" spc="-20" dirty="0">
              <a:solidFill>
                <a:srgbClr val="2F5597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048864" name="文本框 41"/>
          <p:cNvSpPr txBox="1"/>
          <p:nvPr/>
        </p:nvSpPr>
        <p:spPr>
          <a:xfrm>
            <a:off x="3696413" y="2304188"/>
            <a:ext cx="2436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sym typeface="+mn-lt"/>
              </a:rPr>
              <a:t>症状几乎或完全缓解的时间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5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658812" y="6536862"/>
            <a:ext cx="11120812" cy="321138"/>
          </a:xfrm>
          <a:noFill/>
        </p:spPr>
        <p:txBody>
          <a:bodyPr/>
          <a:lstStyle/>
          <a:p>
            <a:pPr marL="0" lvl="0" indent="0">
              <a:lnSpc>
                <a:spcPct val="100000"/>
              </a:lnSpc>
              <a:buNone/>
              <a:tabLst>
                <a:tab pos="83820" algn="l"/>
              </a:tabLst>
            </a:pPr>
            <a:r>
              <a:rPr lang="en-US" altLang="zh-CN" sz="600" dirty="0">
                <a:latin typeface="+mn-ea"/>
              </a:rPr>
              <a:t>1.</a:t>
            </a:r>
            <a:r>
              <a:rPr lang="zh-CN" altLang="en-US" sz="600" dirty="0">
                <a:latin typeface="+mn-ea"/>
              </a:rPr>
              <a:t>中华医学会眼科学分会角膜病学组</a:t>
            </a:r>
            <a:r>
              <a:rPr lang="en-US" altLang="zh-CN" sz="600" dirty="0">
                <a:latin typeface="+mn-ea"/>
              </a:rPr>
              <a:t>, </a:t>
            </a:r>
            <a:r>
              <a:rPr lang="zh-CN" altLang="en-US" sz="600" dirty="0">
                <a:latin typeface="+mn-ea"/>
              </a:rPr>
              <a:t>等</a:t>
            </a:r>
            <a:r>
              <a:rPr lang="en-US" altLang="zh-CN" sz="600" dirty="0">
                <a:latin typeface="+mn-ea"/>
              </a:rPr>
              <a:t>. </a:t>
            </a:r>
            <a:r>
              <a:rPr lang="zh-CN" altLang="en-US" sz="600" dirty="0">
                <a:latin typeface="+mn-ea"/>
              </a:rPr>
              <a:t>中华眼科杂志</a:t>
            </a:r>
            <a:r>
              <a:rPr lang="en-US" altLang="zh-CN" sz="600" dirty="0">
                <a:latin typeface="+mn-ea"/>
              </a:rPr>
              <a:t>. 2024;60(12):968-976</a:t>
            </a:r>
            <a:r>
              <a:rPr lang="zh-CN" altLang="en-US" sz="600" dirty="0">
                <a:latin typeface="+mn-ea"/>
              </a:rPr>
              <a:t>；</a:t>
            </a:r>
            <a:r>
              <a:rPr lang="en-US" altLang="zh-CN" sz="600" dirty="0">
                <a:latin typeface="+mn-ea"/>
              </a:rPr>
              <a:t>2.Jones L, et al. Am J </a:t>
            </a:r>
            <a:r>
              <a:rPr lang="en-US" altLang="zh-CN" sz="600" dirty="0" err="1">
                <a:latin typeface="+mn-ea"/>
              </a:rPr>
              <a:t>Ophthalmol</a:t>
            </a:r>
            <a:r>
              <a:rPr lang="en-US" altLang="zh-CN" sz="600" dirty="0">
                <a:latin typeface="+mn-ea"/>
              </a:rPr>
              <a:t>. 2025;279:289-386</a:t>
            </a:r>
            <a:r>
              <a:rPr lang="zh-CN" altLang="en-US" sz="600" dirty="0">
                <a:latin typeface="+mn-ea"/>
              </a:rPr>
              <a:t>；</a:t>
            </a:r>
            <a:r>
              <a:rPr lang="en-US" altLang="zh-CN" sz="600" dirty="0">
                <a:latin typeface="+mn-ea"/>
              </a:rPr>
              <a:t>3.Jones L, et al. </a:t>
            </a:r>
            <a:r>
              <a:rPr lang="en-US" altLang="zh-CN" sz="600" dirty="0" err="1">
                <a:latin typeface="+mn-ea"/>
              </a:rPr>
              <a:t>Ocul</a:t>
            </a:r>
            <a:r>
              <a:rPr lang="en-US" altLang="zh-CN" sz="600" dirty="0">
                <a:latin typeface="+mn-ea"/>
              </a:rPr>
              <a:t> Surf. 2017;15(3):575-628</a:t>
            </a:r>
            <a:r>
              <a:rPr lang="zh-CN" altLang="en-US" sz="600" dirty="0">
                <a:latin typeface="+mn-ea"/>
              </a:rPr>
              <a:t>；</a:t>
            </a:r>
            <a:r>
              <a:rPr lang="en-US" altLang="zh-CN" sz="600" dirty="0">
                <a:latin typeface="+mn-ea"/>
              </a:rPr>
              <a:t>4.Amescua G, et al. Ophthalmology. 2024;131(4):1-49</a:t>
            </a:r>
            <a:r>
              <a:rPr lang="zh-CN" altLang="en-US" sz="600" dirty="0">
                <a:latin typeface="+mn-ea"/>
              </a:rPr>
              <a:t>；</a:t>
            </a:r>
            <a:r>
              <a:rPr lang="en-US" altLang="zh-CN" sz="600" dirty="0">
                <a:latin typeface="+mn-ea"/>
              </a:rPr>
              <a:t>5.Akpek EK, et al. Ophthalmology. 2019;126(1):286-334</a:t>
            </a:r>
            <a:r>
              <a:rPr lang="zh-CN" altLang="en-US" sz="600" dirty="0">
                <a:latin typeface="+mn-ea"/>
              </a:rPr>
              <a:t>；</a:t>
            </a:r>
            <a:r>
              <a:rPr lang="en-US" altLang="zh-CN" sz="600" dirty="0">
                <a:latin typeface="+mn-ea"/>
              </a:rPr>
              <a:t>6.</a:t>
            </a:r>
            <a:r>
              <a:rPr lang="zh-CN" altLang="en-US" sz="600" dirty="0">
                <a:latin typeface="+mn-ea"/>
              </a:rPr>
              <a:t>赵梓楠</a:t>
            </a:r>
            <a:r>
              <a:rPr lang="en-US" altLang="zh-CN" sz="600" dirty="0">
                <a:latin typeface="+mn-ea"/>
              </a:rPr>
              <a:t>, </a:t>
            </a:r>
            <a:r>
              <a:rPr lang="zh-CN" altLang="en-US" sz="600" dirty="0">
                <a:latin typeface="+mn-ea"/>
              </a:rPr>
              <a:t>等</a:t>
            </a:r>
            <a:r>
              <a:rPr lang="en-US" altLang="zh-CN" sz="600" dirty="0">
                <a:latin typeface="+mn-ea"/>
              </a:rPr>
              <a:t>. </a:t>
            </a:r>
            <a:r>
              <a:rPr lang="zh-CN" altLang="en-US" sz="600" dirty="0">
                <a:latin typeface="+mn-ea"/>
              </a:rPr>
              <a:t>临床药物治疗杂志</a:t>
            </a:r>
            <a:r>
              <a:rPr lang="en-US" altLang="zh-CN" sz="600" dirty="0">
                <a:latin typeface="+mn-ea"/>
              </a:rPr>
              <a:t>. 2026;24(6)</a:t>
            </a:r>
            <a:r>
              <a:rPr lang="zh-CN" altLang="en-US" sz="600" dirty="0">
                <a:latin typeface="+mn-ea"/>
              </a:rPr>
              <a:t>；</a:t>
            </a:r>
            <a:r>
              <a:rPr lang="en-US" altLang="zh-CN" sz="600" dirty="0">
                <a:latin typeface="+mn-ea"/>
              </a:rPr>
              <a:t>7.Shao Y, et al. </a:t>
            </a:r>
            <a:r>
              <a:rPr lang="en-US" altLang="zh-CN" sz="600" dirty="0" err="1">
                <a:latin typeface="+mn-ea"/>
              </a:rPr>
              <a:t>Adv</a:t>
            </a:r>
            <a:r>
              <a:rPr lang="en-US" altLang="zh-CN" sz="600" dirty="0">
                <a:latin typeface="+mn-ea"/>
              </a:rPr>
              <a:t> Med Res. 2026;2(2):68-90.</a:t>
            </a:r>
            <a:endParaRPr lang="nl-NL" altLang="zh-CN" sz="600" dirty="0">
              <a:latin typeface="+mn-ea"/>
              <a:cs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15" name="组合 22"/>
          <p:cNvGrpSpPr/>
          <p:nvPr/>
        </p:nvGrpSpPr>
        <p:grpSpPr>
          <a:xfrm>
            <a:off x="592987" y="126800"/>
            <a:ext cx="11363427" cy="437157"/>
            <a:chOff x="592987" y="155984"/>
            <a:chExt cx="11363427" cy="437157"/>
          </a:xfrm>
        </p:grpSpPr>
        <p:sp>
          <p:nvSpPr>
            <p:cNvPr id="1048866" name="任意多边形: 形状 9"/>
            <p:cNvSpPr/>
            <p:nvPr>
              <p:custDataLst>
                <p:tags r:id="rId1"/>
              </p:custDataLst>
            </p:nvPr>
          </p:nvSpPr>
          <p:spPr>
            <a:xfrm>
              <a:off x="10329403" y="353697"/>
              <a:ext cx="1627011" cy="23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69" y="17800"/>
                  </a:moveTo>
                  <a:lnTo>
                    <a:pt x="15026" y="17800"/>
                  </a:lnTo>
                  <a:lnTo>
                    <a:pt x="15026" y="19996"/>
                  </a:lnTo>
                  <a:lnTo>
                    <a:pt x="13569" y="19996"/>
                  </a:lnTo>
                  <a:close/>
                  <a:moveTo>
                    <a:pt x="8059" y="17081"/>
                  </a:moveTo>
                  <a:lnTo>
                    <a:pt x="8315" y="17081"/>
                  </a:lnTo>
                  <a:lnTo>
                    <a:pt x="8315" y="17088"/>
                  </a:lnTo>
                  <a:lnTo>
                    <a:pt x="8341" y="17803"/>
                  </a:lnTo>
                  <a:lnTo>
                    <a:pt x="8638" y="17803"/>
                  </a:lnTo>
                  <a:lnTo>
                    <a:pt x="8638" y="20190"/>
                  </a:lnTo>
                  <a:lnTo>
                    <a:pt x="8058" y="20190"/>
                  </a:lnTo>
                  <a:cubicBezTo>
                    <a:pt x="7944" y="20142"/>
                    <a:pt x="7788" y="19996"/>
                    <a:pt x="7755" y="19186"/>
                  </a:cubicBezTo>
                  <a:lnTo>
                    <a:pt x="7714" y="18324"/>
                  </a:lnTo>
                  <a:lnTo>
                    <a:pt x="7654" y="17129"/>
                  </a:lnTo>
                  <a:lnTo>
                    <a:pt x="7714" y="17129"/>
                  </a:lnTo>
                  <a:close/>
                  <a:moveTo>
                    <a:pt x="6304" y="17078"/>
                  </a:moveTo>
                  <a:lnTo>
                    <a:pt x="6716" y="17078"/>
                  </a:lnTo>
                  <a:lnTo>
                    <a:pt x="6621" y="19131"/>
                  </a:lnTo>
                  <a:cubicBezTo>
                    <a:pt x="6581" y="19945"/>
                    <a:pt x="6426" y="20136"/>
                    <a:pt x="6304" y="20136"/>
                  </a:cubicBezTo>
                  <a:lnTo>
                    <a:pt x="5751" y="20136"/>
                  </a:lnTo>
                  <a:lnTo>
                    <a:pt x="5751" y="17748"/>
                  </a:lnTo>
                  <a:lnTo>
                    <a:pt x="6035" y="17748"/>
                  </a:lnTo>
                  <a:lnTo>
                    <a:pt x="6062" y="17081"/>
                  </a:lnTo>
                  <a:lnTo>
                    <a:pt x="6304" y="17081"/>
                  </a:lnTo>
                  <a:close/>
                  <a:moveTo>
                    <a:pt x="7938" y="13451"/>
                  </a:moveTo>
                  <a:lnTo>
                    <a:pt x="8477" y="13451"/>
                  </a:lnTo>
                  <a:cubicBezTo>
                    <a:pt x="8477" y="13451"/>
                    <a:pt x="8443" y="14408"/>
                    <a:pt x="8410" y="14789"/>
                  </a:cubicBezTo>
                  <a:cubicBezTo>
                    <a:pt x="8376" y="15317"/>
                    <a:pt x="8315" y="16032"/>
                    <a:pt x="8254" y="16175"/>
                  </a:cubicBezTo>
                  <a:cubicBezTo>
                    <a:pt x="8207" y="16271"/>
                    <a:pt x="8146" y="16366"/>
                    <a:pt x="8059" y="16366"/>
                  </a:cubicBezTo>
                  <a:lnTo>
                    <a:pt x="7714" y="16366"/>
                  </a:lnTo>
                  <a:lnTo>
                    <a:pt x="7715" y="16362"/>
                  </a:lnTo>
                  <a:lnTo>
                    <a:pt x="7654" y="16362"/>
                  </a:lnTo>
                  <a:lnTo>
                    <a:pt x="7648" y="14118"/>
                  </a:lnTo>
                  <a:lnTo>
                    <a:pt x="7938" y="14118"/>
                  </a:lnTo>
                  <a:close/>
                  <a:moveTo>
                    <a:pt x="5900" y="13451"/>
                  </a:moveTo>
                  <a:lnTo>
                    <a:pt x="6304" y="13451"/>
                  </a:lnTo>
                  <a:lnTo>
                    <a:pt x="6304" y="13454"/>
                  </a:lnTo>
                  <a:lnTo>
                    <a:pt x="6440" y="13454"/>
                  </a:lnTo>
                  <a:lnTo>
                    <a:pt x="6440" y="14122"/>
                  </a:lnTo>
                  <a:lnTo>
                    <a:pt x="6723" y="14122"/>
                  </a:lnTo>
                  <a:lnTo>
                    <a:pt x="6716" y="16366"/>
                  </a:lnTo>
                  <a:lnTo>
                    <a:pt x="6304" y="16366"/>
                  </a:lnTo>
                  <a:cubicBezTo>
                    <a:pt x="6224" y="16318"/>
                    <a:pt x="6169" y="16271"/>
                    <a:pt x="6115" y="16128"/>
                  </a:cubicBezTo>
                  <a:cubicBezTo>
                    <a:pt x="6055" y="16032"/>
                    <a:pt x="6001" y="15314"/>
                    <a:pt x="5960" y="14789"/>
                  </a:cubicBezTo>
                  <a:cubicBezTo>
                    <a:pt x="5933" y="14408"/>
                    <a:pt x="5900" y="13451"/>
                    <a:pt x="5900" y="13451"/>
                  </a:cubicBezTo>
                  <a:close/>
                  <a:moveTo>
                    <a:pt x="15222" y="11207"/>
                  </a:moveTo>
                  <a:lnTo>
                    <a:pt x="15796" y="11207"/>
                  </a:lnTo>
                  <a:lnTo>
                    <a:pt x="15910" y="13550"/>
                  </a:lnTo>
                  <a:cubicBezTo>
                    <a:pt x="15924" y="13836"/>
                    <a:pt x="15944" y="14026"/>
                    <a:pt x="15964" y="14122"/>
                  </a:cubicBezTo>
                  <a:cubicBezTo>
                    <a:pt x="15991" y="14217"/>
                    <a:pt x="16039" y="14265"/>
                    <a:pt x="16113" y="14265"/>
                  </a:cubicBezTo>
                  <a:lnTo>
                    <a:pt x="16349" y="14265"/>
                  </a:lnTo>
                  <a:lnTo>
                    <a:pt x="16349" y="16458"/>
                  </a:lnTo>
                  <a:lnTo>
                    <a:pt x="15788" y="16458"/>
                  </a:lnTo>
                  <a:cubicBezTo>
                    <a:pt x="15681" y="16458"/>
                    <a:pt x="15606" y="16362"/>
                    <a:pt x="15566" y="16172"/>
                  </a:cubicBezTo>
                  <a:cubicBezTo>
                    <a:pt x="15512" y="15933"/>
                    <a:pt x="15478" y="15695"/>
                    <a:pt x="15451" y="15457"/>
                  </a:cubicBezTo>
                  <a:cubicBezTo>
                    <a:pt x="15431" y="15171"/>
                    <a:pt x="15411" y="14932"/>
                    <a:pt x="15398" y="14646"/>
                  </a:cubicBezTo>
                  <a:close/>
                  <a:moveTo>
                    <a:pt x="7505" y="10063"/>
                  </a:moveTo>
                  <a:lnTo>
                    <a:pt x="7505" y="10921"/>
                  </a:lnTo>
                  <a:lnTo>
                    <a:pt x="7910" y="10921"/>
                  </a:lnTo>
                  <a:cubicBezTo>
                    <a:pt x="7917" y="10921"/>
                    <a:pt x="7917" y="10063"/>
                    <a:pt x="7917" y="10063"/>
                  </a:cubicBezTo>
                  <a:close/>
                  <a:moveTo>
                    <a:pt x="7512" y="7097"/>
                  </a:moveTo>
                  <a:lnTo>
                    <a:pt x="7505" y="8006"/>
                  </a:lnTo>
                  <a:lnTo>
                    <a:pt x="7917" y="8006"/>
                  </a:lnTo>
                  <a:lnTo>
                    <a:pt x="7917" y="7097"/>
                  </a:lnTo>
                  <a:close/>
                  <a:moveTo>
                    <a:pt x="14075" y="6092"/>
                  </a:moveTo>
                  <a:lnTo>
                    <a:pt x="14668" y="6092"/>
                  </a:lnTo>
                  <a:lnTo>
                    <a:pt x="14142" y="10345"/>
                  </a:lnTo>
                  <a:lnTo>
                    <a:pt x="14251" y="10345"/>
                  </a:lnTo>
                  <a:lnTo>
                    <a:pt x="14466" y="8912"/>
                  </a:lnTo>
                  <a:lnTo>
                    <a:pt x="15080" y="8912"/>
                  </a:lnTo>
                  <a:lnTo>
                    <a:pt x="14298" y="14309"/>
                  </a:lnTo>
                  <a:lnTo>
                    <a:pt x="15026" y="14309"/>
                  </a:lnTo>
                  <a:lnTo>
                    <a:pt x="15026" y="16509"/>
                  </a:lnTo>
                  <a:lnTo>
                    <a:pt x="13569" y="16509"/>
                  </a:lnTo>
                  <a:lnTo>
                    <a:pt x="13569" y="14694"/>
                  </a:lnTo>
                  <a:lnTo>
                    <a:pt x="13926" y="12542"/>
                  </a:lnTo>
                  <a:lnTo>
                    <a:pt x="13562" y="12542"/>
                  </a:lnTo>
                  <a:lnTo>
                    <a:pt x="13562" y="10155"/>
                  </a:lnTo>
                  <a:close/>
                  <a:moveTo>
                    <a:pt x="15518" y="5806"/>
                  </a:moveTo>
                  <a:lnTo>
                    <a:pt x="16118" y="5806"/>
                  </a:lnTo>
                  <a:lnTo>
                    <a:pt x="16051" y="6991"/>
                  </a:lnTo>
                  <a:lnTo>
                    <a:pt x="17245" y="6991"/>
                  </a:lnTo>
                  <a:lnTo>
                    <a:pt x="17245" y="17885"/>
                  </a:lnTo>
                  <a:cubicBezTo>
                    <a:pt x="17245" y="18222"/>
                    <a:pt x="17238" y="18556"/>
                    <a:pt x="17218" y="18842"/>
                  </a:cubicBezTo>
                  <a:cubicBezTo>
                    <a:pt x="17204" y="19131"/>
                    <a:pt x="17171" y="19417"/>
                    <a:pt x="17123" y="19703"/>
                  </a:cubicBezTo>
                  <a:cubicBezTo>
                    <a:pt x="17076" y="19942"/>
                    <a:pt x="16982" y="20085"/>
                    <a:pt x="16833" y="20085"/>
                  </a:cubicBezTo>
                  <a:lnTo>
                    <a:pt x="15801" y="20085"/>
                  </a:lnTo>
                  <a:lnTo>
                    <a:pt x="15801" y="17888"/>
                  </a:lnTo>
                  <a:lnTo>
                    <a:pt x="16510" y="17888"/>
                  </a:lnTo>
                  <a:cubicBezTo>
                    <a:pt x="16571" y="17888"/>
                    <a:pt x="16618" y="17841"/>
                    <a:pt x="16638" y="17745"/>
                  </a:cubicBezTo>
                  <a:cubicBezTo>
                    <a:pt x="16658" y="17650"/>
                    <a:pt x="16672" y="17411"/>
                    <a:pt x="16672" y="17030"/>
                  </a:cubicBezTo>
                  <a:lnTo>
                    <a:pt x="16672" y="9147"/>
                  </a:lnTo>
                  <a:lnTo>
                    <a:pt x="15923" y="9147"/>
                  </a:lnTo>
                  <a:cubicBezTo>
                    <a:pt x="15883" y="9579"/>
                    <a:pt x="15842" y="9865"/>
                    <a:pt x="15802" y="10008"/>
                  </a:cubicBezTo>
                  <a:cubicBezTo>
                    <a:pt x="15802" y="10008"/>
                    <a:pt x="15795" y="10056"/>
                    <a:pt x="15788" y="10056"/>
                  </a:cubicBezTo>
                  <a:cubicBezTo>
                    <a:pt x="15748" y="10199"/>
                    <a:pt x="15680" y="10247"/>
                    <a:pt x="15593" y="10247"/>
                  </a:cubicBezTo>
                  <a:lnTo>
                    <a:pt x="15141" y="10247"/>
                  </a:lnTo>
                  <a:lnTo>
                    <a:pt x="15141" y="8098"/>
                  </a:lnTo>
                  <a:lnTo>
                    <a:pt x="15242" y="8098"/>
                  </a:lnTo>
                  <a:cubicBezTo>
                    <a:pt x="15289" y="8098"/>
                    <a:pt x="15330" y="8050"/>
                    <a:pt x="15357" y="7955"/>
                  </a:cubicBezTo>
                  <a:cubicBezTo>
                    <a:pt x="15377" y="7863"/>
                    <a:pt x="15404" y="7669"/>
                    <a:pt x="15424" y="7287"/>
                  </a:cubicBezTo>
                  <a:close/>
                  <a:moveTo>
                    <a:pt x="16118" y="5796"/>
                  </a:moveTo>
                  <a:lnTo>
                    <a:pt x="16119" y="5806"/>
                  </a:lnTo>
                  <a:lnTo>
                    <a:pt x="16118" y="5806"/>
                  </a:lnTo>
                  <a:close/>
                  <a:moveTo>
                    <a:pt x="17876" y="2367"/>
                  </a:moveTo>
                  <a:lnTo>
                    <a:pt x="18402" y="2367"/>
                  </a:lnTo>
                  <a:lnTo>
                    <a:pt x="18509" y="11731"/>
                  </a:lnTo>
                  <a:cubicBezTo>
                    <a:pt x="18517" y="12256"/>
                    <a:pt x="18530" y="12542"/>
                    <a:pt x="18550" y="12685"/>
                  </a:cubicBezTo>
                  <a:cubicBezTo>
                    <a:pt x="18570" y="12780"/>
                    <a:pt x="18605" y="12828"/>
                    <a:pt x="18658" y="12828"/>
                  </a:cubicBezTo>
                  <a:lnTo>
                    <a:pt x="18746" y="12828"/>
                  </a:lnTo>
                  <a:lnTo>
                    <a:pt x="18746" y="15167"/>
                  </a:lnTo>
                  <a:lnTo>
                    <a:pt x="18402" y="15167"/>
                  </a:lnTo>
                  <a:cubicBezTo>
                    <a:pt x="18375" y="15167"/>
                    <a:pt x="18342" y="15167"/>
                    <a:pt x="18315" y="15120"/>
                  </a:cubicBezTo>
                  <a:cubicBezTo>
                    <a:pt x="18294" y="15120"/>
                    <a:pt x="18274" y="15072"/>
                    <a:pt x="18254" y="15072"/>
                  </a:cubicBezTo>
                  <a:cubicBezTo>
                    <a:pt x="18200" y="14977"/>
                    <a:pt x="18159" y="14881"/>
                    <a:pt x="18126" y="14738"/>
                  </a:cubicBezTo>
                  <a:cubicBezTo>
                    <a:pt x="18092" y="14595"/>
                    <a:pt x="18065" y="14357"/>
                    <a:pt x="18045" y="14118"/>
                  </a:cubicBezTo>
                  <a:lnTo>
                    <a:pt x="18044" y="14118"/>
                  </a:lnTo>
                  <a:cubicBezTo>
                    <a:pt x="18024" y="13832"/>
                    <a:pt x="18011" y="13546"/>
                    <a:pt x="18004" y="13213"/>
                  </a:cubicBezTo>
                  <a:close/>
                  <a:moveTo>
                    <a:pt x="21013" y="2224"/>
                  </a:moveTo>
                  <a:lnTo>
                    <a:pt x="21546" y="2224"/>
                  </a:lnTo>
                  <a:lnTo>
                    <a:pt x="21411" y="13117"/>
                  </a:lnTo>
                  <a:cubicBezTo>
                    <a:pt x="21411" y="13403"/>
                    <a:pt x="21391" y="13836"/>
                    <a:pt x="21350" y="14313"/>
                  </a:cubicBezTo>
                  <a:cubicBezTo>
                    <a:pt x="21323" y="14742"/>
                    <a:pt x="21243" y="14932"/>
                    <a:pt x="21108" y="15028"/>
                  </a:cubicBezTo>
                  <a:lnTo>
                    <a:pt x="20676" y="15028"/>
                  </a:lnTo>
                  <a:lnTo>
                    <a:pt x="20676" y="12736"/>
                  </a:lnTo>
                  <a:lnTo>
                    <a:pt x="20764" y="12736"/>
                  </a:lnTo>
                  <a:cubicBezTo>
                    <a:pt x="20818" y="12736"/>
                    <a:pt x="20851" y="12688"/>
                    <a:pt x="20871" y="12545"/>
                  </a:cubicBezTo>
                  <a:cubicBezTo>
                    <a:pt x="20892" y="12450"/>
                    <a:pt x="20905" y="12164"/>
                    <a:pt x="20912" y="11636"/>
                  </a:cubicBezTo>
                  <a:close/>
                  <a:moveTo>
                    <a:pt x="9248" y="2224"/>
                  </a:moveTo>
                  <a:lnTo>
                    <a:pt x="10854" y="2224"/>
                  </a:lnTo>
                  <a:lnTo>
                    <a:pt x="10854" y="9818"/>
                  </a:lnTo>
                  <a:lnTo>
                    <a:pt x="9869" y="9818"/>
                  </a:lnTo>
                  <a:lnTo>
                    <a:pt x="9869" y="12780"/>
                  </a:lnTo>
                  <a:lnTo>
                    <a:pt x="10854" y="12780"/>
                  </a:lnTo>
                  <a:lnTo>
                    <a:pt x="10854" y="17510"/>
                  </a:lnTo>
                  <a:cubicBezTo>
                    <a:pt x="10854" y="20044"/>
                    <a:pt x="10624" y="20187"/>
                    <a:pt x="10368" y="20187"/>
                  </a:cubicBezTo>
                  <a:lnTo>
                    <a:pt x="9255" y="20187"/>
                  </a:lnTo>
                  <a:lnTo>
                    <a:pt x="9255" y="17800"/>
                  </a:lnTo>
                  <a:lnTo>
                    <a:pt x="10219" y="17800"/>
                  </a:lnTo>
                  <a:lnTo>
                    <a:pt x="10219" y="15028"/>
                  </a:lnTo>
                  <a:lnTo>
                    <a:pt x="9255" y="14980"/>
                  </a:lnTo>
                  <a:lnTo>
                    <a:pt x="9255" y="7573"/>
                  </a:lnTo>
                  <a:lnTo>
                    <a:pt x="10219" y="7573"/>
                  </a:lnTo>
                  <a:lnTo>
                    <a:pt x="10226" y="4515"/>
                  </a:lnTo>
                  <a:lnTo>
                    <a:pt x="9255" y="4515"/>
                  </a:lnTo>
                  <a:close/>
                  <a:moveTo>
                    <a:pt x="18922" y="1413"/>
                  </a:moveTo>
                  <a:lnTo>
                    <a:pt x="19475" y="1413"/>
                  </a:lnTo>
                  <a:lnTo>
                    <a:pt x="19475" y="17605"/>
                  </a:lnTo>
                  <a:lnTo>
                    <a:pt x="19927" y="17605"/>
                  </a:lnTo>
                  <a:lnTo>
                    <a:pt x="19927" y="1413"/>
                  </a:lnTo>
                  <a:lnTo>
                    <a:pt x="20487" y="1413"/>
                  </a:lnTo>
                  <a:lnTo>
                    <a:pt x="20487" y="17605"/>
                  </a:lnTo>
                  <a:lnTo>
                    <a:pt x="21600" y="17605"/>
                  </a:lnTo>
                  <a:lnTo>
                    <a:pt x="21600" y="20044"/>
                  </a:lnTo>
                  <a:lnTo>
                    <a:pt x="17876" y="20044"/>
                  </a:lnTo>
                  <a:lnTo>
                    <a:pt x="17876" y="17605"/>
                  </a:lnTo>
                  <a:lnTo>
                    <a:pt x="18922" y="17605"/>
                  </a:lnTo>
                  <a:close/>
                  <a:moveTo>
                    <a:pt x="13859" y="1413"/>
                  </a:moveTo>
                  <a:lnTo>
                    <a:pt x="14439" y="1413"/>
                  </a:lnTo>
                  <a:lnTo>
                    <a:pt x="14439" y="2271"/>
                  </a:lnTo>
                  <a:lnTo>
                    <a:pt x="16382" y="2271"/>
                  </a:lnTo>
                  <a:lnTo>
                    <a:pt x="16382" y="1413"/>
                  </a:lnTo>
                  <a:lnTo>
                    <a:pt x="16962" y="1413"/>
                  </a:lnTo>
                  <a:lnTo>
                    <a:pt x="16962" y="2271"/>
                  </a:lnTo>
                  <a:lnTo>
                    <a:pt x="17280" y="2271"/>
                  </a:lnTo>
                  <a:lnTo>
                    <a:pt x="17280" y="4468"/>
                  </a:lnTo>
                  <a:lnTo>
                    <a:pt x="16962" y="4468"/>
                  </a:lnTo>
                  <a:lnTo>
                    <a:pt x="16962" y="5377"/>
                  </a:lnTo>
                  <a:lnTo>
                    <a:pt x="16382" y="5377"/>
                  </a:lnTo>
                  <a:lnTo>
                    <a:pt x="16382" y="4468"/>
                  </a:lnTo>
                  <a:lnTo>
                    <a:pt x="14439" y="4468"/>
                  </a:lnTo>
                  <a:lnTo>
                    <a:pt x="14439" y="5377"/>
                  </a:lnTo>
                  <a:lnTo>
                    <a:pt x="13859" y="5377"/>
                  </a:lnTo>
                  <a:lnTo>
                    <a:pt x="13859" y="4468"/>
                  </a:lnTo>
                  <a:lnTo>
                    <a:pt x="13569" y="4468"/>
                  </a:lnTo>
                  <a:lnTo>
                    <a:pt x="13569" y="2271"/>
                  </a:lnTo>
                  <a:lnTo>
                    <a:pt x="13859" y="2271"/>
                  </a:lnTo>
                  <a:close/>
                  <a:moveTo>
                    <a:pt x="11609" y="1413"/>
                  </a:moveTo>
                  <a:lnTo>
                    <a:pt x="12196" y="1413"/>
                  </a:lnTo>
                  <a:lnTo>
                    <a:pt x="11676" y="17800"/>
                  </a:lnTo>
                  <a:lnTo>
                    <a:pt x="12412" y="17800"/>
                  </a:lnTo>
                  <a:lnTo>
                    <a:pt x="12149" y="9678"/>
                  </a:lnTo>
                  <a:lnTo>
                    <a:pt x="12722" y="9630"/>
                  </a:lnTo>
                  <a:lnTo>
                    <a:pt x="12952" y="17800"/>
                  </a:lnTo>
                  <a:cubicBezTo>
                    <a:pt x="12965" y="18324"/>
                    <a:pt x="12978" y="19519"/>
                    <a:pt x="12844" y="19948"/>
                  </a:cubicBezTo>
                  <a:cubicBezTo>
                    <a:pt x="12736" y="20234"/>
                    <a:pt x="12560" y="20139"/>
                    <a:pt x="12391" y="20139"/>
                  </a:cubicBezTo>
                  <a:lnTo>
                    <a:pt x="11022" y="20139"/>
                  </a:lnTo>
                  <a:lnTo>
                    <a:pt x="11022" y="17800"/>
                  </a:lnTo>
                  <a:close/>
                  <a:moveTo>
                    <a:pt x="6871" y="1410"/>
                  </a:moveTo>
                  <a:lnTo>
                    <a:pt x="7512" y="1410"/>
                  </a:lnTo>
                  <a:lnTo>
                    <a:pt x="7512" y="2271"/>
                  </a:lnTo>
                  <a:lnTo>
                    <a:pt x="7714" y="2224"/>
                  </a:lnTo>
                  <a:lnTo>
                    <a:pt x="8639" y="2224"/>
                  </a:lnTo>
                  <a:lnTo>
                    <a:pt x="8639" y="4372"/>
                  </a:lnTo>
                  <a:lnTo>
                    <a:pt x="7505" y="4372"/>
                  </a:lnTo>
                  <a:lnTo>
                    <a:pt x="7505" y="5234"/>
                  </a:lnTo>
                  <a:lnTo>
                    <a:pt x="8477" y="5234"/>
                  </a:lnTo>
                  <a:lnTo>
                    <a:pt x="8477" y="7996"/>
                  </a:lnTo>
                  <a:lnTo>
                    <a:pt x="8475" y="7996"/>
                  </a:lnTo>
                  <a:lnTo>
                    <a:pt x="8477" y="8006"/>
                  </a:lnTo>
                  <a:lnTo>
                    <a:pt x="8477" y="7996"/>
                  </a:lnTo>
                  <a:lnTo>
                    <a:pt x="8644" y="7996"/>
                  </a:lnTo>
                  <a:lnTo>
                    <a:pt x="8644" y="10192"/>
                  </a:lnTo>
                  <a:lnTo>
                    <a:pt x="8550" y="10192"/>
                  </a:lnTo>
                  <a:lnTo>
                    <a:pt x="8476" y="10240"/>
                  </a:lnTo>
                  <a:lnTo>
                    <a:pt x="8476" y="12583"/>
                  </a:lnTo>
                  <a:lnTo>
                    <a:pt x="7511" y="12583"/>
                  </a:lnTo>
                  <a:lnTo>
                    <a:pt x="7511" y="18794"/>
                  </a:lnTo>
                  <a:cubicBezTo>
                    <a:pt x="7511" y="19655"/>
                    <a:pt x="7471" y="20180"/>
                    <a:pt x="7342" y="20180"/>
                  </a:cubicBezTo>
                  <a:lnTo>
                    <a:pt x="6816" y="20180"/>
                  </a:lnTo>
                  <a:lnTo>
                    <a:pt x="6702" y="17793"/>
                  </a:lnTo>
                  <a:lnTo>
                    <a:pt x="6870" y="17793"/>
                  </a:lnTo>
                  <a:lnTo>
                    <a:pt x="6870" y="12586"/>
                  </a:lnTo>
                  <a:lnTo>
                    <a:pt x="5899" y="12586"/>
                  </a:lnTo>
                  <a:lnTo>
                    <a:pt x="5899" y="10914"/>
                  </a:lnTo>
                  <a:lnTo>
                    <a:pt x="6870" y="10914"/>
                  </a:lnTo>
                  <a:lnTo>
                    <a:pt x="6870" y="10104"/>
                  </a:lnTo>
                  <a:lnTo>
                    <a:pt x="5899" y="10104"/>
                  </a:lnTo>
                  <a:lnTo>
                    <a:pt x="5899" y="8002"/>
                  </a:lnTo>
                  <a:lnTo>
                    <a:pt x="6870" y="8002"/>
                  </a:lnTo>
                  <a:lnTo>
                    <a:pt x="6877" y="7093"/>
                  </a:lnTo>
                  <a:lnTo>
                    <a:pt x="5899" y="7093"/>
                  </a:lnTo>
                  <a:lnTo>
                    <a:pt x="5899" y="5183"/>
                  </a:lnTo>
                  <a:lnTo>
                    <a:pt x="6870" y="5183"/>
                  </a:lnTo>
                  <a:lnTo>
                    <a:pt x="6877" y="4372"/>
                  </a:lnTo>
                  <a:lnTo>
                    <a:pt x="5697" y="4372"/>
                  </a:lnTo>
                  <a:lnTo>
                    <a:pt x="5697" y="17510"/>
                  </a:lnTo>
                  <a:cubicBezTo>
                    <a:pt x="5697" y="19996"/>
                    <a:pt x="5460" y="20139"/>
                    <a:pt x="5184" y="20139"/>
                  </a:cubicBezTo>
                  <a:lnTo>
                    <a:pt x="4928" y="20139"/>
                  </a:lnTo>
                  <a:cubicBezTo>
                    <a:pt x="4928" y="20187"/>
                    <a:pt x="4928" y="17510"/>
                    <a:pt x="4928" y="17510"/>
                  </a:cubicBezTo>
                  <a:lnTo>
                    <a:pt x="5103" y="17510"/>
                  </a:lnTo>
                  <a:lnTo>
                    <a:pt x="5103" y="2224"/>
                  </a:lnTo>
                  <a:lnTo>
                    <a:pt x="6871" y="2224"/>
                  </a:lnTo>
                  <a:close/>
                  <a:moveTo>
                    <a:pt x="3257" y="0"/>
                  </a:moveTo>
                  <a:lnTo>
                    <a:pt x="3660" y="0"/>
                  </a:lnTo>
                  <a:cubicBezTo>
                    <a:pt x="3903" y="112"/>
                    <a:pt x="4053" y="1137"/>
                    <a:pt x="4068" y="2857"/>
                  </a:cubicBezTo>
                  <a:lnTo>
                    <a:pt x="4074" y="18746"/>
                  </a:lnTo>
                  <a:cubicBezTo>
                    <a:pt x="4043" y="20537"/>
                    <a:pt x="3898" y="21454"/>
                    <a:pt x="3665" y="21600"/>
                  </a:cubicBezTo>
                  <a:lnTo>
                    <a:pt x="3257" y="21600"/>
                  </a:lnTo>
                  <a:lnTo>
                    <a:pt x="2140" y="9848"/>
                  </a:lnTo>
                  <a:lnTo>
                    <a:pt x="1898" y="7284"/>
                  </a:lnTo>
                  <a:cubicBezTo>
                    <a:pt x="1763" y="5820"/>
                    <a:pt x="1872" y="4100"/>
                    <a:pt x="1996" y="3477"/>
                  </a:cubicBezTo>
                  <a:cubicBezTo>
                    <a:pt x="2022" y="3368"/>
                    <a:pt x="2052" y="3184"/>
                    <a:pt x="2084" y="3113"/>
                  </a:cubicBezTo>
                  <a:lnTo>
                    <a:pt x="2140" y="2966"/>
                  </a:lnTo>
                  <a:close/>
                  <a:moveTo>
                    <a:pt x="408" y="0"/>
                  </a:moveTo>
                  <a:lnTo>
                    <a:pt x="2445" y="0"/>
                  </a:lnTo>
                  <a:lnTo>
                    <a:pt x="2140" y="661"/>
                  </a:lnTo>
                  <a:lnTo>
                    <a:pt x="1365" y="2414"/>
                  </a:lnTo>
                  <a:cubicBezTo>
                    <a:pt x="1085" y="3075"/>
                    <a:pt x="920" y="5602"/>
                    <a:pt x="1091" y="7614"/>
                  </a:cubicBezTo>
                  <a:lnTo>
                    <a:pt x="2140" y="20391"/>
                  </a:lnTo>
                  <a:lnTo>
                    <a:pt x="2239" y="21600"/>
                  </a:lnTo>
                  <a:lnTo>
                    <a:pt x="2140" y="21600"/>
                  </a:lnTo>
                  <a:lnTo>
                    <a:pt x="2140" y="21597"/>
                  </a:lnTo>
                  <a:lnTo>
                    <a:pt x="408" y="21597"/>
                  </a:lnTo>
                  <a:cubicBezTo>
                    <a:pt x="181" y="21450"/>
                    <a:pt x="26" y="20646"/>
                    <a:pt x="0" y="18705"/>
                  </a:cubicBezTo>
                  <a:lnTo>
                    <a:pt x="0" y="2891"/>
                  </a:lnTo>
                  <a:cubicBezTo>
                    <a:pt x="21" y="1171"/>
                    <a:pt x="150" y="184"/>
                    <a:pt x="40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>
                <a:defRPr b="1">
                  <a:solidFill>
                    <a:srgbClr val="FFFFFF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16" name="组合 36"/>
            <p:cNvGrpSpPr/>
            <p:nvPr/>
          </p:nvGrpSpPr>
          <p:grpSpPr>
            <a:xfrm>
              <a:off x="592987" y="155984"/>
              <a:ext cx="9032157" cy="437157"/>
              <a:chOff x="955123" y="133198"/>
              <a:chExt cx="9032157" cy="437157"/>
            </a:xfrm>
          </p:grpSpPr>
          <p:grpSp>
            <p:nvGrpSpPr>
              <p:cNvPr id="117" name="组合 37"/>
              <p:cNvGrpSpPr/>
              <p:nvPr/>
            </p:nvGrpSpPr>
            <p:grpSpPr>
              <a:xfrm>
                <a:off x="955123" y="133198"/>
                <a:ext cx="8924601" cy="437157"/>
                <a:chOff x="457200" y="-16389"/>
                <a:chExt cx="8924601" cy="437157"/>
              </a:xfrm>
            </p:grpSpPr>
            <p:sp>
              <p:nvSpPr>
                <p:cNvPr id="1048867" name="同侧圆角矩形 39"/>
                <p:cNvSpPr/>
                <p:nvPr/>
              </p:nvSpPr>
              <p:spPr>
                <a:xfrm>
                  <a:off x="2131897" y="107150"/>
                  <a:ext cx="1640775" cy="310271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400" b="1" dirty="0">
                      <a:latin typeface="微软雅黑" panose="020B0503020204020204" charset="-122"/>
                      <a:ea typeface="微软雅黑" panose="020B0503020204020204" charset="-122"/>
                    </a:rPr>
                    <a:t>创新性</a:t>
                  </a:r>
                  <a:endParaRPr lang="zh-CN" altLang="en-US" sz="1400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868" name="同侧圆角矩形 40"/>
                <p:cNvSpPr/>
                <p:nvPr/>
              </p:nvSpPr>
              <p:spPr>
                <a:xfrm>
                  <a:off x="6158540" y="118169"/>
                  <a:ext cx="1625926" cy="302599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400" b="1" dirty="0">
                      <a:latin typeface="微软雅黑" panose="020B0503020204020204" charset="-122"/>
                      <a:ea typeface="微软雅黑" panose="020B0503020204020204" charset="-122"/>
                    </a:rPr>
                    <a:t>安全性</a:t>
                  </a:r>
                  <a:endParaRPr lang="zh-CN" altLang="en-US" sz="1400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869" name="同侧圆角矩形 41"/>
                <p:cNvSpPr/>
                <p:nvPr/>
              </p:nvSpPr>
              <p:spPr>
                <a:xfrm>
                  <a:off x="7850944" y="118169"/>
                  <a:ext cx="1530857" cy="295080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400" b="1" dirty="0">
                      <a:latin typeface="微软雅黑" panose="020B0503020204020204" charset="-122"/>
                      <a:ea typeface="微软雅黑" panose="020B0503020204020204" charset="-122"/>
                    </a:rPr>
                    <a:t>公平性</a:t>
                  </a:r>
                  <a:endParaRPr lang="zh-CN" altLang="en-US" sz="1400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870" name="同侧圆角矩形 42"/>
                <p:cNvSpPr/>
                <p:nvPr/>
              </p:nvSpPr>
              <p:spPr>
                <a:xfrm>
                  <a:off x="457200" y="97977"/>
                  <a:ext cx="1617947" cy="321533"/>
                </a:xfrm>
                <a:prstGeom prst="round2Same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400" b="1" dirty="0">
                      <a:latin typeface="微软雅黑" panose="020B0503020204020204" charset="-122"/>
                      <a:ea typeface="微软雅黑" panose="020B0503020204020204" charset="-122"/>
                    </a:rPr>
                    <a:t>基本信息</a:t>
                  </a:r>
                  <a:endParaRPr lang="zh-CN" altLang="en-US" sz="1400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8871" name="同侧圆角矩形 43"/>
                <p:cNvSpPr/>
                <p:nvPr/>
              </p:nvSpPr>
              <p:spPr>
                <a:xfrm>
                  <a:off x="3857894" y="-16389"/>
                  <a:ext cx="2225151" cy="429255"/>
                </a:xfrm>
                <a:prstGeom prst="round2SameRect">
                  <a:avLst/>
                </a:prstGeom>
                <a:solidFill>
                  <a:srgbClr val="044196"/>
                </a:solidFill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b="1" dirty="0">
                      <a:latin typeface="微软雅黑" panose="020B0503020204020204" charset="-122"/>
                      <a:ea typeface="微软雅黑" panose="020B0503020204020204" charset="-122"/>
                    </a:rPr>
                    <a:t>有效性</a:t>
                  </a:r>
                  <a:endParaRPr lang="zh-CN" altLang="en-US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cxnSp>
            <p:nvCxnSpPr>
              <p:cNvPr id="3145743" name="直接箭头连接符 38"/>
              <p:cNvCxnSpPr/>
              <p:nvPr/>
            </p:nvCxnSpPr>
            <p:spPr>
              <a:xfrm flipV="1">
                <a:off x="955123" y="548896"/>
                <a:ext cx="9032157" cy="11514"/>
              </a:xfrm>
              <a:prstGeom prst="straightConnector1">
                <a:avLst/>
              </a:prstGeom>
              <a:ln w="28575">
                <a:solidFill>
                  <a:srgbClr val="9DC3E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8" name="组合 3"/>
          <p:cNvGrpSpPr/>
          <p:nvPr/>
        </p:nvGrpSpPr>
        <p:grpSpPr>
          <a:xfrm>
            <a:off x="244681" y="1454057"/>
            <a:ext cx="5515416" cy="4815347"/>
            <a:chOff x="230070" y="997407"/>
            <a:chExt cx="6797416" cy="4838599"/>
          </a:xfrm>
        </p:grpSpPr>
        <p:pic>
          <p:nvPicPr>
            <p:cNvPr id="2097189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0070" y="997407"/>
              <a:ext cx="6665200" cy="2944774"/>
            </a:xfrm>
            <a:prstGeom prst="rect">
              <a:avLst/>
            </a:prstGeom>
          </p:spPr>
        </p:pic>
        <p:pic>
          <p:nvPicPr>
            <p:cNvPr id="2097190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3772" y="4169403"/>
              <a:ext cx="3053714" cy="1636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19" name="组合 23"/>
            <p:cNvGrpSpPr/>
            <p:nvPr/>
          </p:nvGrpSpPr>
          <p:grpSpPr>
            <a:xfrm>
              <a:off x="244234" y="4056846"/>
              <a:ext cx="4110236" cy="1779160"/>
              <a:chOff x="592257" y="5243723"/>
              <a:chExt cx="4275423" cy="2271868"/>
            </a:xfrm>
          </p:grpSpPr>
          <p:pic>
            <p:nvPicPr>
              <p:cNvPr id="2097191" name="图片 2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0511" y="5482908"/>
                <a:ext cx="3123548" cy="203268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97192" name="图片 25" descr="新new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802863">
                <a:off x="592257" y="5402375"/>
                <a:ext cx="792000" cy="791999"/>
              </a:xfrm>
              <a:prstGeom prst="rect">
                <a:avLst/>
              </a:prstGeom>
            </p:spPr>
          </p:pic>
          <p:pic>
            <p:nvPicPr>
              <p:cNvPr id="2097193" name="图片 20" descr="新new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802863">
                <a:off x="4075681" y="5243723"/>
                <a:ext cx="791999" cy="792000"/>
              </a:xfrm>
              <a:prstGeom prst="rect">
                <a:avLst/>
              </a:prstGeom>
            </p:spPr>
          </p:pic>
        </p:grpSp>
      </p:grpSp>
      <p:sp>
        <p:nvSpPr>
          <p:cNvPr id="1048872" name="textbox 92"/>
          <p:cNvSpPr/>
          <p:nvPr/>
        </p:nvSpPr>
        <p:spPr>
          <a:xfrm>
            <a:off x="11855223" y="6542405"/>
            <a:ext cx="428625" cy="3155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6000"/>
              </a:lnSpc>
            </a:pPr>
            <a:r>
              <a:rPr lang="en-US" sz="1500" b="1" kern="0" spc="-20" dirty="0">
                <a:solidFill>
                  <a:srgbClr val="2F559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9</a:t>
            </a:r>
            <a:endParaRPr lang="en-US" sz="1500" b="1" kern="0" spc="-20" dirty="0">
              <a:solidFill>
                <a:srgbClr val="2F5597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048873" name="矩形 5"/>
          <p:cNvSpPr/>
          <p:nvPr/>
        </p:nvSpPr>
        <p:spPr>
          <a:xfrm>
            <a:off x="1136673" y="590779"/>
            <a:ext cx="10279472" cy="60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8000"/>
              </a:lnSpc>
            </a:pPr>
            <a:r>
              <a:rPr lang="zh-CN" altLang="en-US" sz="2400" b="1" kern="0" spc="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利非司特是中国、美国、</a:t>
            </a:r>
            <a:r>
              <a:rPr lang="en-US" altLang="zh-CN" sz="2400" b="1" kern="0" spc="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TFOS</a:t>
            </a:r>
            <a:r>
              <a:rPr lang="zh-CN" altLang="en-US" sz="2400" b="1" kern="0" spc="8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等全球</a:t>
            </a:r>
            <a:r>
              <a:rPr lang="zh-CN" altLang="en-US" sz="2400" b="1" kern="0" spc="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干眼权威学</a:t>
            </a:r>
            <a:r>
              <a:rPr lang="zh-CN" altLang="en-US" sz="2400" b="1" kern="0" spc="8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</a:t>
            </a:r>
            <a:r>
              <a:rPr lang="zh-CN" altLang="en-US" sz="2800" b="1" kern="0" spc="80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一线</a:t>
            </a:r>
            <a:r>
              <a:rPr lang="zh-CN" altLang="en-US" sz="2800" b="1" kern="0" spc="8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指南</a:t>
            </a:r>
            <a:r>
              <a:rPr lang="zh-CN" altLang="en-US" sz="2400" b="1" kern="0" spc="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推荐用药</a:t>
            </a:r>
            <a:endParaRPr lang="en-US" altLang="zh-CN" sz="2400" b="1" kern="0" spc="8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20" name="组合 26"/>
          <p:cNvGrpSpPr>
            <a:grpSpLocks noChangeAspect="1"/>
          </p:cNvGrpSpPr>
          <p:nvPr/>
        </p:nvGrpSpPr>
        <p:grpSpPr>
          <a:xfrm>
            <a:off x="5931674" y="1284719"/>
            <a:ext cx="6136568" cy="5211460"/>
            <a:chOff x="768096" y="951386"/>
            <a:chExt cx="10671052" cy="4370563"/>
          </a:xfrm>
        </p:grpSpPr>
        <p:sp>
          <p:nvSpPr>
            <p:cNvPr id="1048874" name="Shape 2"/>
            <p:cNvSpPr/>
            <p:nvPr/>
          </p:nvSpPr>
          <p:spPr>
            <a:xfrm>
              <a:off x="795532" y="951386"/>
              <a:ext cx="10643616" cy="0"/>
            </a:xfrm>
            <a:prstGeom prst="line">
              <a:avLst/>
            </a:prstGeom>
            <a:noFill/>
            <a:ln w="19050">
              <a:solidFill>
                <a:srgbClr val="4A86C5"/>
              </a:solidFill>
              <a:prstDash val="solid"/>
            </a:ln>
          </p:spPr>
        </p:sp>
        <p:sp>
          <p:nvSpPr>
            <p:cNvPr id="1048875" name="Text 3"/>
            <p:cNvSpPr txBox="1"/>
            <p:nvPr/>
          </p:nvSpPr>
          <p:spPr>
            <a:xfrm>
              <a:off x="768096" y="989703"/>
              <a:ext cx="3401568" cy="36361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rmAutofit/>
            </a:bodyPr>
            <a:lstStyle/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zh-CN" sz="2200" b="1" dirty="0" smtClean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7</a:t>
              </a:r>
              <a:r>
                <a:rPr lang="zh-CN" altLang="en-US" sz="22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个</a:t>
              </a:r>
              <a:r>
                <a:rPr lang="en-US" sz="1400" b="1" dirty="0" err="1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指南</a:t>
              </a:r>
              <a:r>
                <a:rPr lang="en-US" sz="1400" b="1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 </a:t>
              </a:r>
              <a:r>
                <a:rPr lang="en-US" sz="14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/ </a:t>
              </a:r>
              <a:r>
                <a:rPr lang="en-US" sz="1400" b="1" dirty="0" err="1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共识</a:t>
              </a:r>
              <a:endParaRPr lang="en-US" sz="1400" dirty="0"/>
            </a:p>
          </p:txBody>
        </p:sp>
        <p:sp>
          <p:nvSpPr>
            <p:cNvPr id="1048876" name="Text 4"/>
            <p:cNvSpPr txBox="1"/>
            <p:nvPr/>
          </p:nvSpPr>
          <p:spPr>
            <a:xfrm>
              <a:off x="4169664" y="989703"/>
              <a:ext cx="7242048" cy="36361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508" tIns="1016" rIns="1016" bIns="508" rtlCol="0" anchor="ctr">
              <a:normAutofit/>
            </a:bodyPr>
            <a:lstStyle/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4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推荐内容</a:t>
              </a:r>
              <a:endParaRPr lang="en-US" sz="1400" dirty="0"/>
            </a:p>
          </p:txBody>
        </p:sp>
        <p:sp>
          <p:nvSpPr>
            <p:cNvPr id="1048877" name="Shape 5"/>
            <p:cNvSpPr/>
            <p:nvPr/>
          </p:nvSpPr>
          <p:spPr>
            <a:xfrm>
              <a:off x="768096" y="1353312"/>
              <a:ext cx="10643616" cy="0"/>
            </a:xfrm>
            <a:prstGeom prst="line">
              <a:avLst/>
            </a:prstGeom>
            <a:noFill/>
            <a:ln w="16510">
              <a:solidFill>
                <a:srgbClr val="4A86C5"/>
              </a:solidFill>
              <a:prstDash val="solid"/>
            </a:ln>
          </p:spPr>
        </p:sp>
        <p:sp>
          <p:nvSpPr>
            <p:cNvPr id="1048878" name="Shape 6"/>
            <p:cNvSpPr/>
            <p:nvPr/>
          </p:nvSpPr>
          <p:spPr>
            <a:xfrm>
              <a:off x="768096" y="1353312"/>
              <a:ext cx="10643616" cy="786384"/>
            </a:xfrm>
            <a:prstGeom prst="rect">
              <a:avLst/>
            </a:prstGeom>
            <a:solidFill>
              <a:srgbClr val="F5F9FF"/>
            </a:solidFill>
            <a:ln w="12700">
              <a:solidFill>
                <a:srgbClr val="F5F9FF">
                  <a:alpha val="0"/>
                </a:srgbClr>
              </a:solidFill>
              <a:prstDash val="solid"/>
            </a:ln>
          </p:spPr>
        </p:sp>
        <p:sp>
          <p:nvSpPr>
            <p:cNvPr id="1048879" name="Text 7"/>
            <p:cNvSpPr txBox="1"/>
            <p:nvPr/>
          </p:nvSpPr>
          <p:spPr>
            <a:xfrm>
              <a:off x="841248" y="1353312"/>
              <a:ext cx="3535336" cy="78638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254" tIns="1016" rIns="1016" bIns="254" rtlCol="0" anchor="ctr">
              <a:normAutofit/>
            </a:bodyPr>
            <a:lstStyle/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200" b="1" dirty="0" err="1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中国干眼临床诊疗</a:t>
              </a:r>
              <a:endParaRPr lang="en-US" sz="1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pitchFamily="34" charset="-120"/>
              </a:endParaRPr>
            </a:p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200" b="1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专家共识</a:t>
              </a:r>
              <a:r>
                <a:rPr lang="en-US" sz="12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（2024年）¹</a:t>
              </a:r>
              <a:endParaRPr lang="en-US" sz="1200" dirty="0"/>
            </a:p>
          </p:txBody>
        </p:sp>
        <p:sp>
          <p:nvSpPr>
            <p:cNvPr id="1048880" name="Text 8"/>
            <p:cNvSpPr txBox="1"/>
            <p:nvPr/>
          </p:nvSpPr>
          <p:spPr>
            <a:xfrm>
              <a:off x="4557718" y="1353312"/>
              <a:ext cx="6762553" cy="78638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254" tIns="1016" rIns="1016" bIns="254" rtlCol="0" anchor="ctr">
              <a:normAutofit/>
            </a:bodyPr>
            <a:lstStyle/>
            <a:p>
              <a:pPr marL="0" indent="0" algn="l">
                <a:lnSpc>
                  <a:spcPct val="120000"/>
                </a:lnSpc>
                <a:buNone/>
              </a:pPr>
              <a:r>
                <a:rPr 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利非司特滴眼液是一种新型小分子整合素抑制剂，通过抑制淋巴细胞功能相关抗原1与细胞间黏附分子1结合，</a:t>
              </a:r>
              <a:r>
                <a:rPr lang="en-US" sz="12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降低由T</a:t>
              </a:r>
              <a:r>
                <a:rPr lang="en-US" sz="1200" b="1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淋巴细胞介导的干眼炎性反应水平</a:t>
              </a:r>
              <a:endParaRPr lang="en-US" sz="1200" dirty="0"/>
            </a:p>
          </p:txBody>
        </p:sp>
        <p:sp>
          <p:nvSpPr>
            <p:cNvPr id="1048881" name="Shape 9"/>
            <p:cNvSpPr/>
            <p:nvPr/>
          </p:nvSpPr>
          <p:spPr>
            <a:xfrm>
              <a:off x="768096" y="2139696"/>
              <a:ext cx="10643616" cy="0"/>
            </a:xfrm>
            <a:prstGeom prst="line">
              <a:avLst/>
            </a:prstGeom>
            <a:noFill/>
            <a:ln w="5080">
              <a:solidFill>
                <a:srgbClr val="E7ECEF"/>
              </a:solidFill>
              <a:prstDash val="solid"/>
            </a:ln>
          </p:spPr>
        </p:sp>
        <p:sp>
          <p:nvSpPr>
            <p:cNvPr id="1048882" name="Text 10"/>
            <p:cNvSpPr txBox="1"/>
            <p:nvPr/>
          </p:nvSpPr>
          <p:spPr>
            <a:xfrm>
              <a:off x="841246" y="2139696"/>
              <a:ext cx="3545802" cy="65836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254" tIns="1016" rIns="1016" bIns="254" rtlCol="0" anchor="ctr">
              <a:noAutofit/>
            </a:bodyPr>
            <a:lstStyle/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2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TFOS DEWS III 共识 2025²</a:t>
              </a:r>
              <a:endParaRPr lang="en-US" sz="1200" dirty="0"/>
            </a:p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2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TFOS DEWS II 共识 2017³</a:t>
              </a:r>
              <a:endParaRPr lang="en-US" sz="1200" dirty="0"/>
            </a:p>
          </p:txBody>
        </p:sp>
        <p:sp>
          <p:nvSpPr>
            <p:cNvPr id="1048883" name="Text 11"/>
            <p:cNvSpPr txBox="1"/>
            <p:nvPr/>
          </p:nvSpPr>
          <p:spPr>
            <a:xfrm>
              <a:off x="4584784" y="2139696"/>
              <a:ext cx="6735491" cy="65836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254" tIns="1016" rIns="1016" bIns="254" rtlCol="0" anchor="ctr">
              <a:normAutofit/>
            </a:bodyPr>
            <a:lstStyle/>
            <a:p>
              <a:pPr marL="0" indent="0" algn="l">
                <a:lnSpc>
                  <a:spcPct val="120000"/>
                </a:lnSpc>
                <a:buNone/>
              </a:pPr>
              <a:r>
                <a:rPr 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利非司特滴眼液可</a:t>
              </a:r>
              <a:r>
                <a:rPr lang="en-US" sz="12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快速起效、同时改善干眼体征和症状</a:t>
              </a:r>
              <a:endParaRPr lang="en-US" sz="1200" dirty="0"/>
            </a:p>
          </p:txBody>
        </p:sp>
        <p:sp>
          <p:nvSpPr>
            <p:cNvPr id="1048884" name="Shape 12"/>
            <p:cNvSpPr/>
            <p:nvPr/>
          </p:nvSpPr>
          <p:spPr>
            <a:xfrm>
              <a:off x="768096" y="2798064"/>
              <a:ext cx="10643616" cy="0"/>
            </a:xfrm>
            <a:prstGeom prst="line">
              <a:avLst/>
            </a:prstGeom>
            <a:noFill/>
            <a:ln w="5080">
              <a:solidFill>
                <a:srgbClr val="E7ECEF"/>
              </a:solidFill>
              <a:prstDash val="solid"/>
            </a:ln>
          </p:spPr>
        </p:sp>
        <p:sp>
          <p:nvSpPr>
            <p:cNvPr id="1048885" name="Shape 13"/>
            <p:cNvSpPr/>
            <p:nvPr/>
          </p:nvSpPr>
          <p:spPr>
            <a:xfrm>
              <a:off x="768096" y="2798064"/>
              <a:ext cx="10643616" cy="658368"/>
            </a:xfrm>
            <a:prstGeom prst="rect">
              <a:avLst/>
            </a:prstGeom>
            <a:solidFill>
              <a:srgbClr val="F5F9FF"/>
            </a:solidFill>
            <a:ln w="12700">
              <a:solidFill>
                <a:srgbClr val="F5F9FF">
                  <a:alpha val="0"/>
                </a:srgbClr>
              </a:solidFill>
              <a:prstDash val="solid"/>
            </a:ln>
          </p:spPr>
        </p:sp>
        <p:sp>
          <p:nvSpPr>
            <p:cNvPr id="1048886" name="Text 14"/>
            <p:cNvSpPr txBox="1"/>
            <p:nvPr/>
          </p:nvSpPr>
          <p:spPr>
            <a:xfrm>
              <a:off x="841248" y="2798064"/>
              <a:ext cx="3653843" cy="65836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254" tIns="1016" rIns="1016" bIns="254" rtlCol="0" anchor="ctr">
              <a:noAutofit/>
            </a:bodyPr>
            <a:lstStyle/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2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美国眼科学协会 (AAO) 2023⁴</a:t>
              </a:r>
              <a:endParaRPr lang="en-US" sz="1200" dirty="0"/>
            </a:p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2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美国眼科学协会 (AAO) 2018⁵</a:t>
              </a:r>
              <a:endParaRPr lang="en-US" sz="1200" dirty="0"/>
            </a:p>
          </p:txBody>
        </p:sp>
        <p:sp>
          <p:nvSpPr>
            <p:cNvPr id="1048887" name="Text 15"/>
            <p:cNvSpPr txBox="1"/>
            <p:nvPr/>
          </p:nvSpPr>
          <p:spPr>
            <a:xfrm>
              <a:off x="4614230" y="2798064"/>
              <a:ext cx="6732000" cy="65836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254" tIns="1016" rIns="1016" bIns="254" rtlCol="0" anchor="ctr">
              <a:normAutofit/>
            </a:bodyPr>
            <a:lstStyle/>
            <a:p>
              <a:pPr marL="0" indent="0" algn="l">
                <a:lnSpc>
                  <a:spcPct val="120000"/>
                </a:lnSpc>
                <a:buNone/>
              </a:pPr>
              <a:r>
                <a:rPr 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利非司特滴眼液可</a:t>
              </a:r>
              <a:r>
                <a:rPr lang="en-US" sz="12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快速起效、同时改善干眼体征和症状</a:t>
              </a:r>
              <a:endParaRPr lang="en-US" sz="1200" dirty="0"/>
            </a:p>
          </p:txBody>
        </p:sp>
        <p:sp>
          <p:nvSpPr>
            <p:cNvPr id="1048888" name="Shape 16"/>
            <p:cNvSpPr/>
            <p:nvPr/>
          </p:nvSpPr>
          <p:spPr>
            <a:xfrm>
              <a:off x="768096" y="3456432"/>
              <a:ext cx="10643616" cy="0"/>
            </a:xfrm>
            <a:prstGeom prst="line">
              <a:avLst/>
            </a:prstGeom>
            <a:noFill/>
            <a:ln w="5080">
              <a:solidFill>
                <a:srgbClr val="E7ECEF"/>
              </a:solidFill>
              <a:prstDash val="solid"/>
            </a:ln>
          </p:spPr>
        </p:sp>
        <p:sp>
          <p:nvSpPr>
            <p:cNvPr id="1048889" name="Text 17"/>
            <p:cNvSpPr txBox="1"/>
            <p:nvPr/>
          </p:nvSpPr>
          <p:spPr>
            <a:xfrm>
              <a:off x="795532" y="3493008"/>
              <a:ext cx="3480969" cy="731520"/>
            </a:xfrm>
            <a:prstGeom prst="rect">
              <a:avLst/>
            </a:prstGeom>
            <a:solidFill>
              <a:srgbClr val="FFFFFF"/>
            </a:solidFill>
            <a:ln w="6350">
              <a:noFill/>
            </a:ln>
          </p:spPr>
          <p:txBody>
            <a:bodyPr wrap="square" lIns="254" tIns="1016" rIns="1016" bIns="254" rtlCol="0" anchor="ctr">
              <a:norm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en-US" sz="1200" b="1" dirty="0">
                  <a:latin typeface="微软雅黑" panose="020B0503020204020204" charset="-122"/>
                  <a:ea typeface="微软雅黑" panose="020B0503020204020204" charset="-122"/>
                </a:rPr>
                <a:t>干眼的抗炎</a:t>
              </a:r>
              <a:r>
                <a:rPr lang="zh-CN" altLang="en-US" sz="1200" b="1" dirty="0" smtClean="0">
                  <a:latin typeface="微软雅黑" panose="020B0503020204020204" charset="-122"/>
                  <a:ea typeface="微软雅黑" panose="020B0503020204020204" charset="-122"/>
                </a:rPr>
                <a:t>药物</a:t>
              </a:r>
              <a:endParaRPr lang="en-US" altLang="zh-CN" sz="1200" b="1" dirty="0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40000"/>
                </a:lnSpc>
              </a:pPr>
              <a:r>
                <a:rPr lang="zh-CN" altLang="en-US" sz="1200" b="1" dirty="0" smtClean="0">
                  <a:latin typeface="微软雅黑" panose="020B0503020204020204" charset="-122"/>
                  <a:ea typeface="微软雅黑" panose="020B0503020204020204" charset="-122"/>
                </a:rPr>
                <a:t>治疗专家共识</a:t>
              </a:r>
              <a:r>
                <a:rPr lang="en-US" altLang="zh-CN" sz="1200" b="1" kern="0" spc="-10" baseline="3000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6</a:t>
              </a:r>
              <a:endParaRPr lang="zh-CN" altLang="en-US" sz="1200" b="1" kern="0" spc="-10" baseline="30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48890" name="Text 18"/>
            <p:cNvSpPr txBox="1"/>
            <p:nvPr/>
          </p:nvSpPr>
          <p:spPr>
            <a:xfrm>
              <a:off x="4574861" y="3493008"/>
              <a:ext cx="6745409" cy="730985"/>
            </a:xfrm>
            <a:prstGeom prst="rect">
              <a:avLst/>
            </a:prstGeom>
            <a:solidFill>
              <a:srgbClr val="FFFFFF"/>
            </a:solidFill>
            <a:ln w="6350">
              <a:noFill/>
            </a:ln>
          </p:spPr>
          <p:txBody>
            <a:bodyPr wrap="square" lIns="254" tIns="1016" rIns="1016" bIns="254" rtlCol="0" anchor="ctr">
              <a:noAutofit/>
            </a:bodyPr>
            <a:lstStyle/>
            <a:p>
              <a:pPr marL="171450" indent="-171450">
                <a:lnSpc>
                  <a:spcPct val="120000"/>
                </a:lnSpc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zh-CN" altLang="en-US" sz="1200" dirty="0" smtClean="0">
                  <a:latin typeface="微软雅黑" panose="020B0503020204020204" charset="-122"/>
                  <a:ea typeface="微软雅黑" panose="020B0503020204020204" charset="-122"/>
                </a:rPr>
                <a:t>建议</a:t>
              </a:r>
              <a:r>
                <a:rPr lang="zh-CN" altLang="en-US" sz="1400" b="1" dirty="0" smtClean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尽早使用</a:t>
              </a:r>
              <a:r>
                <a:rPr lang="zh-CN" altLang="en-US" sz="1200" b="1" dirty="0" smtClean="0">
                  <a:latin typeface="微软雅黑" panose="020B0503020204020204" charset="-122"/>
                  <a:ea typeface="微软雅黑" panose="020B0503020204020204" charset="-122"/>
                </a:rPr>
                <a:t>免疫抑制剂抗</a:t>
              </a:r>
              <a:r>
                <a:rPr lang="zh-CN" altLang="en-US" sz="1200" b="1" dirty="0">
                  <a:latin typeface="微软雅黑" panose="020B0503020204020204" charset="-122"/>
                  <a:ea typeface="微软雅黑" panose="020B0503020204020204" charset="-122"/>
                </a:rPr>
                <a:t>炎治疗</a:t>
              </a:r>
              <a:r>
                <a:rPr lang="zh-CN" altLang="en-US" sz="1200" dirty="0" smtClean="0">
                  <a:latin typeface="微软雅黑" panose="020B0503020204020204" charset="-122"/>
                  <a:ea typeface="微软雅黑" panose="020B0503020204020204" charset="-122"/>
                </a:rPr>
                <a:t>，利非司特适用于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轻、中、</a:t>
              </a:r>
              <a:r>
                <a:rPr lang="zh-CN" altLang="en-US" sz="1200" dirty="0" smtClean="0">
                  <a:latin typeface="微软雅黑" panose="020B0503020204020204" charset="-122"/>
                  <a:ea typeface="微软雅黑" panose="020B0503020204020204" charset="-122"/>
                </a:rPr>
                <a:t>重度干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眼，包括</a:t>
              </a:r>
              <a:r>
                <a:rPr lang="zh-CN" altLang="en-US" sz="1200" b="1" dirty="0">
                  <a:latin typeface="微软雅黑" panose="020B0503020204020204" charset="-122"/>
                  <a:ea typeface="微软雅黑" panose="020B0503020204020204" charset="-122"/>
                </a:rPr>
                <a:t>免疫性疾病相关性干眼和手术相关性干</a:t>
              </a:r>
              <a:r>
                <a:rPr lang="zh-CN" altLang="en-US" sz="1200" b="1" dirty="0" smtClean="0">
                  <a:latin typeface="微软雅黑" panose="020B0503020204020204" charset="-122"/>
                  <a:ea typeface="微软雅黑" panose="020B0503020204020204" charset="-122"/>
                </a:rPr>
                <a:t>眼</a:t>
              </a:r>
              <a:endParaRPr lang="en-US" altLang="zh-CN" sz="1200" b="1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171450" indent="-1714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利非司特可用于</a:t>
              </a:r>
              <a:r>
                <a:rPr lang="zh-CN" altLang="en-US" sz="1200" b="1" dirty="0">
                  <a:latin typeface="微软雅黑" panose="020B0503020204020204" charset="-122"/>
                  <a:ea typeface="微软雅黑" panose="020B0503020204020204" charset="-122"/>
                </a:rPr>
                <a:t>干眼慢性炎症的维持治疗</a:t>
              </a:r>
              <a:endParaRPr lang="zh-CN" altLang="en-US" sz="12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891" name="Shape 19"/>
            <p:cNvSpPr/>
            <p:nvPr/>
          </p:nvSpPr>
          <p:spPr>
            <a:xfrm>
              <a:off x="768096" y="4261104"/>
              <a:ext cx="10643616" cy="0"/>
            </a:xfrm>
            <a:prstGeom prst="line">
              <a:avLst/>
            </a:prstGeom>
            <a:noFill/>
            <a:ln w="5080">
              <a:solidFill>
                <a:srgbClr val="E7ECEF"/>
              </a:solidFill>
              <a:prstDash val="solid"/>
            </a:ln>
          </p:spPr>
        </p:sp>
        <p:sp>
          <p:nvSpPr>
            <p:cNvPr id="1048892" name="Shape 20"/>
            <p:cNvSpPr/>
            <p:nvPr/>
          </p:nvSpPr>
          <p:spPr>
            <a:xfrm>
              <a:off x="768096" y="4261104"/>
              <a:ext cx="10643616" cy="1060704"/>
            </a:xfrm>
            <a:prstGeom prst="rect">
              <a:avLst/>
            </a:prstGeom>
            <a:solidFill>
              <a:srgbClr val="F5F9FF"/>
            </a:solidFill>
            <a:ln w="12700">
              <a:solidFill>
                <a:srgbClr val="F5F9FF">
                  <a:alpha val="0"/>
                </a:srgbClr>
              </a:solidFill>
              <a:prstDash val="solid"/>
            </a:ln>
          </p:spPr>
        </p:sp>
        <p:sp>
          <p:nvSpPr>
            <p:cNvPr id="1048893" name="Text 21"/>
            <p:cNvSpPr txBox="1"/>
            <p:nvPr/>
          </p:nvSpPr>
          <p:spPr>
            <a:xfrm>
              <a:off x="841246" y="4261104"/>
              <a:ext cx="3480574" cy="106070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254" tIns="1016" rIns="1016" bIns="254" rtlCol="0" anchor="ctr">
              <a:noAutofit/>
            </a:bodyPr>
            <a:lstStyle/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2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Clinical Practice Guidelines</a:t>
              </a:r>
              <a:endParaRPr lang="en-US" sz="1200" dirty="0"/>
            </a:p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2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for Dry Eye: A</a:t>
              </a:r>
              <a:endParaRPr lang="en-US" sz="1200" dirty="0"/>
            </a:p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2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Comprehensive Approach</a:t>
              </a:r>
              <a:endParaRPr lang="en-US" sz="1200" dirty="0"/>
            </a:p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2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pitchFamily="34" charset="-120"/>
                </a:rPr>
                <a:t>(2026) ⁷</a:t>
              </a:r>
              <a:endParaRPr lang="en-US" sz="1200" dirty="0"/>
            </a:p>
          </p:txBody>
        </p:sp>
        <p:sp>
          <p:nvSpPr>
            <p:cNvPr id="1048894" name="Text 22"/>
            <p:cNvSpPr txBox="1"/>
            <p:nvPr/>
          </p:nvSpPr>
          <p:spPr>
            <a:xfrm>
              <a:off x="4557716" y="4261104"/>
              <a:ext cx="6762553" cy="106070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txBody>
            <a:bodyPr wrap="square" lIns="254" tIns="1016" rIns="1016" bIns="254" rtlCol="0" anchor="ctr">
              <a:normAutofit/>
            </a:bodyPr>
            <a:lstStyle/>
            <a:p>
              <a:pPr marL="171450" indent="-1714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利非司特被推荐用于干眼的</a:t>
              </a:r>
              <a:r>
                <a:rPr lang="zh-CN" altLang="en-US" sz="12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一线抗炎</a:t>
              </a:r>
              <a:r>
                <a:rPr lang="zh-CN" altLang="en-US" sz="1200" b="1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选择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171450" indent="-1714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zh-CN" altLang="en-US" sz="12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利非司特比环孢素起效更快，疗效</a:t>
              </a:r>
              <a:r>
                <a:rPr lang="zh-CN" altLang="en-US" sz="1200" b="1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持久</a:t>
              </a:r>
              <a:endParaRPr lang="en-US" altLang="zh-CN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171450" indent="-1714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利非司特适用于轻、中、重度干眼；手术相关性干眼、糖尿病相关干眼以及免疫性疾病相关性干眼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048895" name="Shape 23"/>
            <p:cNvSpPr/>
            <p:nvPr/>
          </p:nvSpPr>
          <p:spPr>
            <a:xfrm>
              <a:off x="768096" y="5321808"/>
              <a:ext cx="10643616" cy="0"/>
            </a:xfrm>
            <a:prstGeom prst="line">
              <a:avLst/>
            </a:prstGeom>
            <a:noFill/>
            <a:ln w="15240">
              <a:solidFill>
                <a:srgbClr val="4A86C5"/>
              </a:solidFill>
              <a:prstDash val="solid"/>
            </a:ln>
          </p:spPr>
        </p:sp>
        <p:sp>
          <p:nvSpPr>
            <p:cNvPr id="1048896" name="Shape 24"/>
            <p:cNvSpPr/>
            <p:nvPr/>
          </p:nvSpPr>
          <p:spPr>
            <a:xfrm>
              <a:off x="4528024" y="951386"/>
              <a:ext cx="0" cy="4361083"/>
            </a:xfrm>
            <a:prstGeom prst="line">
              <a:avLst/>
            </a:prstGeom>
            <a:noFill/>
            <a:ln w="3175">
              <a:solidFill>
                <a:srgbClr val="9DC3E6">
                  <a:alpha val="80000"/>
                </a:srgbClr>
              </a:solidFill>
              <a:prstDash val="solid"/>
            </a:ln>
          </p:spPr>
        </p:sp>
        <p:sp>
          <p:nvSpPr>
            <p:cNvPr id="1048897" name="Shape 24"/>
            <p:cNvSpPr/>
            <p:nvPr/>
          </p:nvSpPr>
          <p:spPr>
            <a:xfrm>
              <a:off x="778564" y="951386"/>
              <a:ext cx="0" cy="4361083"/>
            </a:xfrm>
            <a:prstGeom prst="line">
              <a:avLst/>
            </a:prstGeom>
            <a:noFill/>
            <a:ln w="3175">
              <a:solidFill>
                <a:srgbClr val="4A86C5">
                  <a:alpha val="80000"/>
                </a:srgbClr>
              </a:solidFill>
              <a:prstDash val="solid"/>
            </a:ln>
          </p:spPr>
        </p:sp>
        <p:sp>
          <p:nvSpPr>
            <p:cNvPr id="1048898" name="Shape 24"/>
            <p:cNvSpPr/>
            <p:nvPr/>
          </p:nvSpPr>
          <p:spPr>
            <a:xfrm>
              <a:off x="11423353" y="960866"/>
              <a:ext cx="0" cy="4361083"/>
            </a:xfrm>
            <a:prstGeom prst="line">
              <a:avLst/>
            </a:prstGeom>
            <a:noFill/>
            <a:ln w="3175">
              <a:solidFill>
                <a:srgbClr val="4A86C5"/>
              </a:solidFill>
              <a:prstDash val="solid"/>
            </a:ln>
          </p:spPr>
        </p:sp>
      </p:grpSp>
      <p:cxnSp>
        <p:nvCxnSpPr>
          <p:cNvPr id="3145744" name="直接连接符 2"/>
          <p:cNvCxnSpPr/>
          <p:nvPr/>
        </p:nvCxnSpPr>
        <p:spPr>
          <a:xfrm>
            <a:off x="5931674" y="2701660"/>
            <a:ext cx="6120790" cy="0"/>
          </a:xfrm>
          <a:prstGeom prst="line">
            <a:avLst/>
          </a:prstGeom>
          <a:ln>
            <a:solidFill>
              <a:srgbClr val="AFCE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5" name="直接连接符 49"/>
          <p:cNvCxnSpPr/>
          <p:nvPr/>
        </p:nvCxnSpPr>
        <p:spPr>
          <a:xfrm>
            <a:off x="5931674" y="3486698"/>
            <a:ext cx="6120790" cy="0"/>
          </a:xfrm>
          <a:prstGeom prst="line">
            <a:avLst/>
          </a:prstGeom>
          <a:ln>
            <a:solidFill>
              <a:srgbClr val="AFCE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6" name="直接连接符 50"/>
          <p:cNvCxnSpPr/>
          <p:nvPr/>
        </p:nvCxnSpPr>
        <p:spPr>
          <a:xfrm>
            <a:off x="5947451" y="4271736"/>
            <a:ext cx="6120790" cy="0"/>
          </a:xfrm>
          <a:prstGeom prst="line">
            <a:avLst/>
          </a:prstGeom>
          <a:ln>
            <a:solidFill>
              <a:srgbClr val="AFCE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7" name="直接连接符 51"/>
          <p:cNvCxnSpPr/>
          <p:nvPr/>
        </p:nvCxnSpPr>
        <p:spPr>
          <a:xfrm>
            <a:off x="5947451" y="5216952"/>
            <a:ext cx="6120790" cy="0"/>
          </a:xfrm>
          <a:prstGeom prst="line">
            <a:avLst/>
          </a:prstGeom>
          <a:ln>
            <a:solidFill>
              <a:srgbClr val="AFCE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p="http://schemas.openxmlformats.org/presentationml/2006/main">
  <p:tag name="THINKCELLSHAPEDONOTDELETE" val="thinkcellActiveDocDoNotDelete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13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14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15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16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17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18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19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21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22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23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24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25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26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27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28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29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31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32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33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34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35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36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37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38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39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41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42.xml><?xml version="1.0" encoding="utf-8"?>
<p:tagLst xmlns:p="http://schemas.openxmlformats.org/presentationml/2006/main">
  <p:tag name="KSO_WM_DIAGRAM_VIRTUALLY_FRAME" val="{&quot;height&quot;:395.06519685039365,&quot;left&quot;:101.93685039370078,&quot;top&quot;:92.22157480314961,&quot;width&quot;:830.3824409448819}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THINKCELLSHAPEDONOTDELETE" val="thinkcellActiveDocDoNotDelete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DIAGRAM_VIRTUALLY_FRAME" val="{&quot;height&quot;:361.35,&quot;left&quot;:65.8,&quot;top&quot;:123.7,&quot;width&quot;:836.2}"/>
</p:tagLst>
</file>

<file path=ppt/tags/tag54.xml><?xml version="1.0" encoding="utf-8"?>
<p:tagLst xmlns:p="http://schemas.openxmlformats.org/presentationml/2006/main">
  <p:tag name="KSO_WM_DIAGRAM_VIRTUALLY_FRAME" val="{&quot;height&quot;:361.35,&quot;left&quot;:65.8,&quot;top&quot;:123.7,&quot;width&quot;:836.2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99">
    <a:dk1>
      <a:srgbClr val="000000"/>
    </a:dk1>
    <a:lt1>
      <a:srgbClr val="FFFFFF"/>
    </a:lt1>
    <a:dk2>
      <a:srgbClr val="768394"/>
    </a:dk2>
    <a:lt2>
      <a:srgbClr val="F0F0F0"/>
    </a:lt2>
    <a:accent1>
      <a:srgbClr val="044196"/>
    </a:accent1>
    <a:accent2>
      <a:srgbClr val="0C4DB5"/>
    </a:accent2>
    <a:accent3>
      <a:srgbClr val="FFC000"/>
    </a:accent3>
    <a:accent4>
      <a:srgbClr val="FFC000"/>
    </a:accent4>
    <a:accent5>
      <a:srgbClr val="85D1E8"/>
    </a:accent5>
    <a:accent6>
      <a:srgbClr val="768394"/>
    </a:accent6>
    <a:hlink>
      <a:srgbClr val="4276AA"/>
    </a:hlink>
    <a:folHlink>
      <a:srgbClr val="BFBFBF"/>
    </a:folHlink>
  </a:clrScheme>
  <a:fontScheme name="abwsytmy">
    <a:majorFont>
      <a:latin typeface="微软雅黑"/>
      <a:ea typeface="微软雅黑"/>
      <a:cs typeface=""/>
    </a:majorFont>
    <a:minorFont>
      <a:latin typeface="微软雅黑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彩色5">
    <a:dk1>
      <a:srgbClr val="000000"/>
    </a:dk1>
    <a:lt1>
      <a:srgbClr val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WPS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WPS">
    <a:fillStyleLst>
      <a:solidFill>
        <a:schemeClr val="phClr"/>
      </a:solidFill>
      <a:gradFill>
        <a:gsLst>
          <a:gs pos="0">
            <a:schemeClr val="phClr">
              <a:lumOff val="17500"/>
            </a:schemeClr>
          </a:gs>
          <a:gs pos="100000">
            <a:schemeClr val="phClr"/>
          </a:gs>
        </a:gsLst>
        <a:lin ang="2700000" scaled="0"/>
      </a:gradFill>
      <a:gradFill>
        <a:gsLst>
          <a:gs pos="0">
            <a:schemeClr val="phClr">
              <a:hueOff val="-2520000"/>
            </a:schemeClr>
          </a:gs>
          <a:gs pos="100000">
            <a:schemeClr val="phClr"/>
          </a:gs>
        </a:gsLst>
        <a:lin ang="27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2700" cap="flat" cmpd="sng" algn="ctr">
        <a:gradFill>
          <a:gsLst>
            <a:gs pos="0">
              <a:schemeClr val="phClr">
                <a:hueOff val="-4200000"/>
              </a:schemeClr>
            </a:gs>
            <a:gs pos="100000">
              <a:schemeClr val="phClr"/>
            </a:gs>
          </a:gsLst>
          <a:lin ang="2700000" scaled="1"/>
        </a:gradFill>
        <a:prstDash val="solid"/>
        <a:miter lim="800000"/>
      </a:ln>
    </a:lnStyleLst>
    <a:effectStyleLst>
      <a:effectStyle>
        <a:effectLst>
          <a:outerShdw blurRad="101600" dist="50800" dir="5400000" algn="ctr" rotWithShape="0">
            <a:schemeClr val="phClr">
              <a:alpha val="60000"/>
            </a:schemeClr>
          </a:outerShdw>
        </a:effectLst>
      </a:effectStyle>
      <a:effectStyle>
        <a:effectLst>
          <a:reflection stA="50000" endA="300" endPos="40000" dist="25400" dir="5400000" sy="-100000" algn="bl" rotWithShape="0"/>
        </a:effectLst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7940</Words>
  <Application>WPS 演示</Application>
  <PresentationFormat>宽屏</PresentationFormat>
  <Paragraphs>665</Paragraphs>
  <Slides>11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Arial</vt:lpstr>
      <vt:lpstr>微软雅黑</vt:lpstr>
      <vt:lpstr>Arial</vt:lpstr>
      <vt:lpstr>Arial</vt:lpstr>
      <vt:lpstr>Times New Roman</vt:lpstr>
      <vt:lpstr>Calibri</vt:lpstr>
      <vt:lpstr>Times New Roman</vt:lpstr>
      <vt:lpstr>Wingdings</vt:lpstr>
      <vt:lpstr>微软雅黑 Light</vt:lpstr>
      <vt:lpstr>Arial Unicode MS</vt:lpstr>
      <vt:lpstr>Office theme</vt:lpstr>
      <vt:lpstr>1_Office theme</vt:lpstr>
      <vt:lpstr>TCLayout.ActiveDocument.1</vt:lpstr>
      <vt:lpstr>TCLayout.ActiveDocument.1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李俊蕾</dc:creator>
  <cp:lastModifiedBy>024343</cp:lastModifiedBy>
  <cp:revision>12</cp:revision>
  <dcterms:created xsi:type="dcterms:W3CDTF">2026-06-04T21:26:00Z</dcterms:created>
  <dcterms:modified xsi:type="dcterms:W3CDTF">2026-06-09T09:07:29Z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wqlLaW5nc29mdCBQREYgdG8gV1BTIDExMA</vt:lpwstr>
  </property>
  <property fmtid="{D5CDD505-2E9C-101B-9397-08002B2CF9AE}" pid="3" name="Created">
    <vt:filetime>2025-07-11T21:29:30Z</vt:filetime>
  </property>
  <property fmtid="{D5CDD505-2E9C-101B-9397-08002B2CF9AE}" pid="4" name="ICV">
    <vt:lpwstr>A4377DFA64D348918E0928B12B8FF737</vt:lpwstr>
  </property>
  <property fmtid="{D5CDD505-2E9C-101B-9397-08002B2CF9AE}" pid="5" name="KSOProductBuildVer">
    <vt:lpwstr>2052-11.8.2.11716</vt:lpwstr>
  </property>
</Properties>
</file>