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61" r:id="rId3"/>
  </p:sldMasterIdLst>
  <p:notesMasterIdLst>
    <p:notesMasterId r:id="rId7"/>
  </p:notesMasterIdLst>
  <p:handoutMasterIdLst>
    <p:handoutMasterId r:id="rId15"/>
  </p:handoutMasterIdLst>
  <p:sldIdLst>
    <p:sldId id="16767519" r:id="rId4"/>
    <p:sldId id="11222" r:id="rId5"/>
    <p:sldId id="260" r:id="rId6"/>
    <p:sldId id="259" r:id="rId8"/>
    <p:sldId id="16767508" r:id="rId9"/>
    <p:sldId id="16767505" r:id="rId10"/>
    <p:sldId id="16767518" r:id="rId11"/>
    <p:sldId id="16767503" r:id="rId12"/>
    <p:sldId id="969" r:id="rId13"/>
    <p:sldId id="16767520" r:id="rId1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023041" initials="0" lastIdx="39" clrIdx="0"/>
  <p:cmAuthor id="2" name="019190" initials="0" lastIdx="3"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B7AD"/>
    <a:srgbClr val="A2C7B6"/>
    <a:srgbClr val="C6EBE8"/>
    <a:srgbClr val="F7FAFC"/>
    <a:srgbClr val="02A1A3"/>
    <a:srgbClr val="04C0BE"/>
    <a:srgbClr val="00B7AE"/>
    <a:srgbClr val="EFF8FB"/>
    <a:srgbClr val="BAD9E8"/>
    <a:srgbClr val="B98C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094"/>
    <p:restoredTop sz="97158"/>
  </p:normalViewPr>
  <p:slideViewPr>
    <p:cSldViewPr snapToGrid="0">
      <p:cViewPr varScale="1">
        <p:scale>
          <a:sx n="159" d="100"/>
          <a:sy n="159" d="100"/>
        </p:scale>
        <p:origin x="208" y="384"/>
      </p:cViewPr>
      <p:guideLst/>
    </p:cSldViewPr>
  </p:slideViewPr>
  <p:outlineViewPr>
    <p:cViewPr>
      <p:scale>
        <a:sx n="20" d="100"/>
        <a:sy n="20" d="100"/>
      </p:scale>
      <p:origin x="0" y="0"/>
    </p:cViewPr>
    <p:sldLst>
      <p:sld r:id="rId1" collapse="1"/>
    </p:sldLst>
  </p:outlin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notesMaster" Target="notesMasters/notesMaster1.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 Type="http://schemas.openxmlformats.org/officeDocument/2006/relationships/theme" Target="theme/theme1.xml"/><Relationship Id="rId19" Type="http://schemas.openxmlformats.org/officeDocument/2006/relationships/commentAuthors" Target="commentAuthors.xml"/><Relationship Id="rId18" Type="http://schemas.openxmlformats.org/officeDocument/2006/relationships/tableStyles" Target="tableStyles.xml"/><Relationship Id="rId17" Type="http://schemas.openxmlformats.org/officeDocument/2006/relationships/viewProps" Target="viewProps.xml"/><Relationship Id="rId16" Type="http://schemas.openxmlformats.org/officeDocument/2006/relationships/presProps" Target="presProps.xml"/><Relationship Id="rId15" Type="http://schemas.openxmlformats.org/officeDocument/2006/relationships/handoutMaster" Target="handoutMasters/handoutMaster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_rels/viewProps.xml.rels><?xml version="1.0" encoding="UTF-8" standalone="yes"?>
<Relationships xmlns="http://schemas.openxmlformats.org/package/2006/relationships"><Relationship Id="rId1"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E63F3C-A1C4-F843-9E79-AEC185718CA1}" type="datetimeFigureOut">
              <a:rPr kumimoji="1" lang="zh-CN" altLang="en-US" smtClean="0"/>
            </a:fld>
            <a:endParaRPr kumimoji="1"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131659-C8DB-EA4E-B318-6BCBE5B561FE}" type="slidenum">
              <a:rPr kumimoji="1" lang="zh-CN" altLang="en-US" smtClean="0"/>
            </a:fld>
            <a:endParaRPr kumimoji="1"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zh-CN" alt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30131659-C8DB-EA4E-B318-6BCBE5B561FE}" type="slidenum">
              <a:rPr kumimoji="1" lang="zh-CN" altLang="en-US" smtClean="0"/>
            </a:fld>
            <a:endParaRPr kumimoji="1"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zh-CN"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a:p>
        </p:txBody>
      </p:sp>
      <p:sp>
        <p:nvSpPr>
          <p:cNvPr id="4" name="灯片编号占位符 3"/>
          <p:cNvSpPr>
            <a:spLocks noGrp="1"/>
          </p:cNvSpPr>
          <p:nvPr>
            <p:ph type="sldNum" sz="quarter" idx="5"/>
          </p:nvPr>
        </p:nvSpPr>
        <p:spPr/>
        <p:txBody>
          <a:bodyPr/>
          <a:lstStyle/>
          <a:p>
            <a:fld id="{30131659-C8DB-EA4E-B318-6BCBE5B561FE}" type="slidenum">
              <a:rPr kumimoji="1" lang="zh-CN" altLang="en-US" smtClean="0"/>
            </a:fld>
            <a:endParaRPr kumimoji="1"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90F3238-B197-4DD0-8393-B222E6E85519}"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kumimoji="1" lang="zh-CN" altLang="en-US"/>
              <a:t>单击此处编辑母版标题样式</a:t>
            </a:r>
            <a:endParaRPr kumimoji="1"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zh-CN" altLang="en-US"/>
              <a:t>单击此处编辑母版副标题样式</a:t>
            </a:r>
            <a:endParaRPr kumimoji="1" lang="zh-CN" altLang="en-US"/>
          </a:p>
        </p:txBody>
      </p:sp>
      <p:sp>
        <p:nvSpPr>
          <p:cNvPr id="4" name="日期占位符 3"/>
          <p:cNvSpPr>
            <a:spLocks noGrp="1"/>
          </p:cNvSpPr>
          <p:nvPr>
            <p:ph type="dt" sz="half" idx="10"/>
          </p:nvPr>
        </p:nvSpPr>
        <p:spPr/>
        <p:txBody>
          <a:bodyPr/>
          <a:lstStyle/>
          <a:p>
            <a:fld id="{45B48BB8-CD36-E748-A7D2-18642C3C2338}" type="datetimeFigureOut">
              <a:rPr kumimoji="1" lang="zh-CN" altLang="en-US" smtClean="0"/>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灯片编号占位符 5"/>
          <p:cNvSpPr>
            <a:spLocks noGrp="1"/>
          </p:cNvSpPr>
          <p:nvPr>
            <p:ph type="sldNum" sz="quarter" idx="12"/>
          </p:nvPr>
        </p:nvSpPr>
        <p:spPr/>
        <p:txBody>
          <a:bodyPr/>
          <a:lstStyle/>
          <a:p>
            <a:fld id="{9D2E5B79-F4F0-3F4E-9E15-AA79CAFA2326}" type="slidenum">
              <a:rPr kumimoji="1" lang="zh-CN" altLang="en-US" smtClean="0"/>
            </a:fld>
            <a:endParaRPr kumimoji="1"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endParaRPr kumimoji="1" lang="zh-CN" altLang="en-US"/>
          </a:p>
        </p:txBody>
      </p:sp>
      <p:sp>
        <p:nvSpPr>
          <p:cNvPr id="3" name="竖排文字占位符 2"/>
          <p:cNvSpPr>
            <a:spLocks noGrp="1"/>
          </p:cNvSpPr>
          <p:nvPr>
            <p:ph type="body" orient="vert" idx="1"/>
          </p:nvPr>
        </p:nvSpPr>
        <p:spPr/>
        <p:txBody>
          <a:bodyPr vert="eaVert"/>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4" name="日期占位符 3"/>
          <p:cNvSpPr>
            <a:spLocks noGrp="1"/>
          </p:cNvSpPr>
          <p:nvPr>
            <p:ph type="dt" sz="half" idx="10"/>
          </p:nvPr>
        </p:nvSpPr>
        <p:spPr/>
        <p:txBody>
          <a:bodyPr/>
          <a:lstStyle/>
          <a:p>
            <a:fld id="{45B48BB8-CD36-E748-A7D2-18642C3C2338}" type="datetimeFigureOut">
              <a:rPr kumimoji="1" lang="zh-CN" altLang="en-US" smtClean="0"/>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灯片编号占位符 5"/>
          <p:cNvSpPr>
            <a:spLocks noGrp="1"/>
          </p:cNvSpPr>
          <p:nvPr>
            <p:ph type="sldNum" sz="quarter" idx="12"/>
          </p:nvPr>
        </p:nvSpPr>
        <p:spPr/>
        <p:txBody>
          <a:bodyPr/>
          <a:lstStyle/>
          <a:p>
            <a:fld id="{9D2E5B79-F4F0-3F4E-9E15-AA79CAFA2326}" type="slidenum">
              <a:rPr kumimoji="1" lang="zh-CN" altLang="en-US" smtClean="0"/>
            </a:fld>
            <a:endParaRPr kumimoji="1"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kumimoji="1" lang="zh-CN" altLang="en-US"/>
              <a:t>单击此处编辑母版标题样式</a:t>
            </a:r>
            <a:endParaRPr kumimoji="1"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4" name="日期占位符 3"/>
          <p:cNvSpPr>
            <a:spLocks noGrp="1"/>
          </p:cNvSpPr>
          <p:nvPr>
            <p:ph type="dt" sz="half" idx="10"/>
          </p:nvPr>
        </p:nvSpPr>
        <p:spPr/>
        <p:txBody>
          <a:bodyPr/>
          <a:lstStyle/>
          <a:p>
            <a:fld id="{45B48BB8-CD36-E748-A7D2-18642C3C2338}" type="datetimeFigureOut">
              <a:rPr kumimoji="1" lang="zh-CN" altLang="en-US" smtClean="0"/>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灯片编号占位符 5"/>
          <p:cNvSpPr>
            <a:spLocks noGrp="1"/>
          </p:cNvSpPr>
          <p:nvPr>
            <p:ph type="sldNum" sz="quarter" idx="12"/>
          </p:nvPr>
        </p:nvSpPr>
        <p:spPr/>
        <p:txBody>
          <a:bodyPr/>
          <a:lstStyle/>
          <a:p>
            <a:fld id="{9D2E5B79-F4F0-3F4E-9E15-AA79CAFA2326}" type="slidenum">
              <a:rPr kumimoji="1" lang="zh-CN" altLang="en-US" smtClean="0"/>
            </a:fld>
            <a:endParaRPr kumimoji="1"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PPTIST_MASTER">
    <p:bg>
      <p:bgPr>
        <a:solidFill>
          <a:srgbClr val="FFFFFF"/>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a:xfrm>
            <a:off x="609600" y="6245225"/>
            <a:ext cx="2844800" cy="47625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a:xfrm>
            <a:off x="4165600" y="6245225"/>
            <a:ext cx="3860800" cy="476250"/>
          </a:xfrm>
        </p:spPr>
        <p:txBody>
          <a:bodyPr/>
          <a:lstStyle/>
          <a:p>
            <a:endParaRPr lang="zh-CN" altLang="en-US" dirty="0"/>
          </a:p>
        </p:txBody>
      </p:sp>
      <p:sp>
        <p:nvSpPr>
          <p:cNvPr id="5" name="灯片编号占位符 4"/>
          <p:cNvSpPr>
            <a:spLocks noGrp="1"/>
          </p:cNvSpPr>
          <p:nvPr>
            <p:ph type="sldNum" sz="quarter" idx="12"/>
          </p:nvPr>
        </p:nvSpPr>
        <p:spPr>
          <a:xfrm>
            <a:off x="8737600" y="6245225"/>
            <a:ext cx="2844800" cy="476250"/>
          </a:xfrm>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endParaRPr kumimoji="1" lang="zh-CN" altLang="en-US"/>
          </a:p>
        </p:txBody>
      </p:sp>
      <p:sp>
        <p:nvSpPr>
          <p:cNvPr id="3" name="内容占位符 2"/>
          <p:cNvSpPr>
            <a:spLocks noGrp="1"/>
          </p:cNvSpPr>
          <p:nvPr>
            <p:ph idx="1"/>
          </p:nvPr>
        </p:nvSpPr>
        <p:spPr/>
        <p:txBody>
          <a:bodyPr/>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4" name="日期占位符 3"/>
          <p:cNvSpPr>
            <a:spLocks noGrp="1"/>
          </p:cNvSpPr>
          <p:nvPr>
            <p:ph type="dt" sz="half" idx="10"/>
          </p:nvPr>
        </p:nvSpPr>
        <p:spPr/>
        <p:txBody>
          <a:bodyPr/>
          <a:lstStyle/>
          <a:p>
            <a:fld id="{45B48BB8-CD36-E748-A7D2-18642C3C2338}" type="datetimeFigureOut">
              <a:rPr kumimoji="1" lang="zh-CN" altLang="en-US" smtClean="0"/>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灯片编号占位符 5"/>
          <p:cNvSpPr>
            <a:spLocks noGrp="1"/>
          </p:cNvSpPr>
          <p:nvPr>
            <p:ph type="sldNum" sz="quarter" idx="12"/>
          </p:nvPr>
        </p:nvSpPr>
        <p:spPr/>
        <p:txBody>
          <a:bodyPr/>
          <a:lstStyle/>
          <a:p>
            <a:fld id="{9D2E5B79-F4F0-3F4E-9E15-AA79CAFA2326}" type="slidenum">
              <a:rPr kumimoji="1" lang="zh-CN" altLang="en-US" smtClean="0"/>
            </a:fld>
            <a:endParaRPr kumimoji="1"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kumimoji="1" lang="zh-CN" altLang="en-US"/>
              <a:t>单击此处编辑母版标题样式</a:t>
            </a:r>
            <a:endParaRPr kumimoji="1"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kumimoji="1" lang="zh-CN" altLang="en-US"/>
              <a:t>单击此处编辑母版文本样式</a:t>
            </a:r>
            <a:endParaRPr kumimoji="1" lang="zh-CN" altLang="en-US"/>
          </a:p>
        </p:txBody>
      </p:sp>
      <p:sp>
        <p:nvSpPr>
          <p:cNvPr id="4" name="日期占位符 3"/>
          <p:cNvSpPr>
            <a:spLocks noGrp="1"/>
          </p:cNvSpPr>
          <p:nvPr>
            <p:ph type="dt" sz="half" idx="10"/>
          </p:nvPr>
        </p:nvSpPr>
        <p:spPr/>
        <p:txBody>
          <a:bodyPr/>
          <a:lstStyle/>
          <a:p>
            <a:fld id="{45B48BB8-CD36-E748-A7D2-18642C3C2338}" type="datetimeFigureOut">
              <a:rPr kumimoji="1" lang="zh-CN" altLang="en-US" smtClean="0"/>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灯片编号占位符 5"/>
          <p:cNvSpPr>
            <a:spLocks noGrp="1"/>
          </p:cNvSpPr>
          <p:nvPr>
            <p:ph type="sldNum" sz="quarter" idx="12"/>
          </p:nvPr>
        </p:nvSpPr>
        <p:spPr/>
        <p:txBody>
          <a:bodyPr/>
          <a:lstStyle/>
          <a:p>
            <a:fld id="{9D2E5B79-F4F0-3F4E-9E15-AA79CAFA2326}" type="slidenum">
              <a:rPr kumimoji="1" lang="zh-CN" altLang="en-US" smtClean="0"/>
            </a:fld>
            <a:endParaRPr kumimoji="1"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endParaRPr kumimoji="1" lang="zh-CN" altLang="en-US"/>
          </a:p>
        </p:txBody>
      </p:sp>
      <p:sp>
        <p:nvSpPr>
          <p:cNvPr id="3" name="内容占位符 2"/>
          <p:cNvSpPr>
            <a:spLocks noGrp="1"/>
          </p:cNvSpPr>
          <p:nvPr>
            <p:ph sz="half" idx="1"/>
          </p:nvPr>
        </p:nvSpPr>
        <p:spPr>
          <a:xfrm>
            <a:off x="838200" y="1825625"/>
            <a:ext cx="5181600" cy="4351338"/>
          </a:xfrm>
        </p:spPr>
        <p:txBody>
          <a:bodyPr/>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4" name="内容占位符 3"/>
          <p:cNvSpPr>
            <a:spLocks noGrp="1"/>
          </p:cNvSpPr>
          <p:nvPr>
            <p:ph sz="half" idx="2"/>
          </p:nvPr>
        </p:nvSpPr>
        <p:spPr>
          <a:xfrm>
            <a:off x="6172200" y="1825625"/>
            <a:ext cx="5181600" cy="4351338"/>
          </a:xfrm>
        </p:spPr>
        <p:txBody>
          <a:bodyPr/>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5" name="日期占位符 4"/>
          <p:cNvSpPr>
            <a:spLocks noGrp="1"/>
          </p:cNvSpPr>
          <p:nvPr>
            <p:ph type="dt" sz="half" idx="10"/>
          </p:nvPr>
        </p:nvSpPr>
        <p:spPr/>
        <p:txBody>
          <a:bodyPr/>
          <a:lstStyle/>
          <a:p>
            <a:fld id="{45B48BB8-CD36-E748-A7D2-18642C3C2338}" type="datetimeFigureOut">
              <a:rPr kumimoji="1" lang="zh-CN" altLang="en-US" smtClean="0"/>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灯片编号占位符 6"/>
          <p:cNvSpPr>
            <a:spLocks noGrp="1"/>
          </p:cNvSpPr>
          <p:nvPr>
            <p:ph type="sldNum" sz="quarter" idx="12"/>
          </p:nvPr>
        </p:nvSpPr>
        <p:spPr/>
        <p:txBody>
          <a:bodyPr/>
          <a:lstStyle/>
          <a:p>
            <a:fld id="{9D2E5B79-F4F0-3F4E-9E15-AA79CAFA2326}" type="slidenum">
              <a:rPr kumimoji="1" lang="zh-CN" altLang="en-US" smtClean="0"/>
            </a:fld>
            <a:endParaRPr kumimoji="1"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kumimoji="1" lang="zh-CN" altLang="en-US"/>
              <a:t>单击此处编辑母版标题样式</a:t>
            </a:r>
            <a:endParaRPr kumimoji="1"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endParaRPr kumimoji="1" lang="zh-CN" altLang="en-US"/>
          </a:p>
        </p:txBody>
      </p:sp>
      <p:sp>
        <p:nvSpPr>
          <p:cNvPr id="4" name="内容占位符 3"/>
          <p:cNvSpPr>
            <a:spLocks noGrp="1"/>
          </p:cNvSpPr>
          <p:nvPr>
            <p:ph sz="half" idx="2"/>
          </p:nvPr>
        </p:nvSpPr>
        <p:spPr>
          <a:xfrm>
            <a:off x="839788" y="2505075"/>
            <a:ext cx="5157787" cy="3684588"/>
          </a:xfrm>
        </p:spPr>
        <p:txBody>
          <a:bodyPr/>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endParaRPr kumimoji="1" lang="zh-CN" altLang="en-US"/>
          </a:p>
        </p:txBody>
      </p:sp>
      <p:sp>
        <p:nvSpPr>
          <p:cNvPr id="6" name="内容占位符 5"/>
          <p:cNvSpPr>
            <a:spLocks noGrp="1"/>
          </p:cNvSpPr>
          <p:nvPr>
            <p:ph sz="quarter" idx="4"/>
          </p:nvPr>
        </p:nvSpPr>
        <p:spPr>
          <a:xfrm>
            <a:off x="6172200" y="2505075"/>
            <a:ext cx="5183188" cy="3684588"/>
          </a:xfrm>
        </p:spPr>
        <p:txBody>
          <a:bodyPr/>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7" name="日期占位符 6"/>
          <p:cNvSpPr>
            <a:spLocks noGrp="1"/>
          </p:cNvSpPr>
          <p:nvPr>
            <p:ph type="dt" sz="half" idx="10"/>
          </p:nvPr>
        </p:nvSpPr>
        <p:spPr/>
        <p:txBody>
          <a:bodyPr/>
          <a:lstStyle/>
          <a:p>
            <a:fld id="{45B48BB8-CD36-E748-A7D2-18642C3C2338}" type="datetimeFigureOut">
              <a:rPr kumimoji="1" lang="zh-CN" altLang="en-US" smtClean="0"/>
            </a:fld>
            <a:endParaRPr kumimoji="1" lang="zh-CN" altLang="en-US"/>
          </a:p>
        </p:txBody>
      </p:sp>
      <p:sp>
        <p:nvSpPr>
          <p:cNvPr id="8" name="页脚占位符 7"/>
          <p:cNvSpPr>
            <a:spLocks noGrp="1"/>
          </p:cNvSpPr>
          <p:nvPr>
            <p:ph type="ftr" sz="quarter" idx="11"/>
          </p:nvPr>
        </p:nvSpPr>
        <p:spPr/>
        <p:txBody>
          <a:bodyPr/>
          <a:lstStyle/>
          <a:p>
            <a:endParaRPr kumimoji="1" lang="zh-CN" altLang="en-US"/>
          </a:p>
        </p:txBody>
      </p:sp>
      <p:sp>
        <p:nvSpPr>
          <p:cNvPr id="9" name="灯片编号占位符 8"/>
          <p:cNvSpPr>
            <a:spLocks noGrp="1"/>
          </p:cNvSpPr>
          <p:nvPr>
            <p:ph type="sldNum" sz="quarter" idx="12"/>
          </p:nvPr>
        </p:nvSpPr>
        <p:spPr/>
        <p:txBody>
          <a:bodyPr/>
          <a:lstStyle/>
          <a:p>
            <a:fld id="{9D2E5B79-F4F0-3F4E-9E15-AA79CAFA2326}" type="slidenum">
              <a:rPr kumimoji="1" lang="zh-CN" altLang="en-US" smtClean="0"/>
            </a:fld>
            <a:endParaRPr kumimoji="1"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endParaRPr kumimoji="1" lang="zh-CN" altLang="en-US"/>
          </a:p>
        </p:txBody>
      </p:sp>
      <p:sp>
        <p:nvSpPr>
          <p:cNvPr id="3" name="日期占位符 2"/>
          <p:cNvSpPr>
            <a:spLocks noGrp="1"/>
          </p:cNvSpPr>
          <p:nvPr>
            <p:ph type="dt" sz="half" idx="10"/>
          </p:nvPr>
        </p:nvSpPr>
        <p:spPr/>
        <p:txBody>
          <a:bodyPr/>
          <a:lstStyle/>
          <a:p>
            <a:fld id="{45B48BB8-CD36-E748-A7D2-18642C3C2338}" type="datetimeFigureOut">
              <a:rPr kumimoji="1" lang="zh-CN" altLang="en-US" smtClean="0"/>
            </a:fld>
            <a:endParaRPr kumimoji="1" lang="zh-CN" altLang="en-US"/>
          </a:p>
        </p:txBody>
      </p:sp>
      <p:sp>
        <p:nvSpPr>
          <p:cNvPr id="4" name="页脚占位符 3"/>
          <p:cNvSpPr>
            <a:spLocks noGrp="1"/>
          </p:cNvSpPr>
          <p:nvPr>
            <p:ph type="ftr" sz="quarter" idx="11"/>
          </p:nvPr>
        </p:nvSpPr>
        <p:spPr/>
        <p:txBody>
          <a:bodyPr/>
          <a:lstStyle/>
          <a:p>
            <a:endParaRPr kumimoji="1" lang="zh-CN" altLang="en-US"/>
          </a:p>
        </p:txBody>
      </p:sp>
      <p:sp>
        <p:nvSpPr>
          <p:cNvPr id="5" name="灯片编号占位符 4"/>
          <p:cNvSpPr>
            <a:spLocks noGrp="1"/>
          </p:cNvSpPr>
          <p:nvPr>
            <p:ph type="sldNum" sz="quarter" idx="12"/>
          </p:nvPr>
        </p:nvSpPr>
        <p:spPr/>
        <p:txBody>
          <a:bodyPr/>
          <a:lstStyle/>
          <a:p>
            <a:fld id="{9D2E5B79-F4F0-3F4E-9E15-AA79CAFA2326}" type="slidenum">
              <a:rPr kumimoji="1" lang="zh-CN" altLang="en-US" smtClean="0"/>
            </a:fld>
            <a:endParaRPr kumimoji="1"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5B48BB8-CD36-E748-A7D2-18642C3C2338}" type="datetimeFigureOut">
              <a:rPr kumimoji="1" lang="zh-CN" altLang="en-US" smtClean="0"/>
            </a:fld>
            <a:endParaRPr kumimoji="1" lang="zh-CN" altLang="en-US"/>
          </a:p>
        </p:txBody>
      </p:sp>
      <p:sp>
        <p:nvSpPr>
          <p:cNvPr id="3" name="页脚占位符 2"/>
          <p:cNvSpPr>
            <a:spLocks noGrp="1"/>
          </p:cNvSpPr>
          <p:nvPr>
            <p:ph type="ftr" sz="quarter" idx="11"/>
          </p:nvPr>
        </p:nvSpPr>
        <p:spPr/>
        <p:txBody>
          <a:bodyPr/>
          <a:lstStyle/>
          <a:p>
            <a:endParaRPr kumimoji="1" lang="zh-CN" altLang="en-US"/>
          </a:p>
        </p:txBody>
      </p:sp>
      <p:sp>
        <p:nvSpPr>
          <p:cNvPr id="4" name="灯片编号占位符 3"/>
          <p:cNvSpPr>
            <a:spLocks noGrp="1"/>
          </p:cNvSpPr>
          <p:nvPr>
            <p:ph type="sldNum" sz="quarter" idx="12"/>
          </p:nvPr>
        </p:nvSpPr>
        <p:spPr/>
        <p:txBody>
          <a:bodyPr/>
          <a:lstStyle/>
          <a:p>
            <a:fld id="{9D2E5B79-F4F0-3F4E-9E15-AA79CAFA2326}" type="slidenum">
              <a:rPr kumimoji="1" lang="zh-CN" altLang="en-US" smtClean="0"/>
            </a:fld>
            <a:endParaRPr kumimoji="1"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endParaRPr kumimoji="1"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endParaRPr kumimoji="1" lang="zh-CN" altLang="en-US"/>
          </a:p>
        </p:txBody>
      </p:sp>
      <p:sp>
        <p:nvSpPr>
          <p:cNvPr id="5" name="日期占位符 4"/>
          <p:cNvSpPr>
            <a:spLocks noGrp="1"/>
          </p:cNvSpPr>
          <p:nvPr>
            <p:ph type="dt" sz="half" idx="10"/>
          </p:nvPr>
        </p:nvSpPr>
        <p:spPr/>
        <p:txBody>
          <a:bodyPr/>
          <a:lstStyle/>
          <a:p>
            <a:fld id="{45B48BB8-CD36-E748-A7D2-18642C3C2338}" type="datetimeFigureOut">
              <a:rPr kumimoji="1" lang="zh-CN" altLang="en-US" smtClean="0"/>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灯片编号占位符 6"/>
          <p:cNvSpPr>
            <a:spLocks noGrp="1"/>
          </p:cNvSpPr>
          <p:nvPr>
            <p:ph type="sldNum" sz="quarter" idx="12"/>
          </p:nvPr>
        </p:nvSpPr>
        <p:spPr/>
        <p:txBody>
          <a:bodyPr/>
          <a:lstStyle/>
          <a:p>
            <a:fld id="{9D2E5B79-F4F0-3F4E-9E15-AA79CAFA2326}" type="slidenum">
              <a:rPr kumimoji="1" lang="zh-CN" altLang="en-US" smtClean="0"/>
            </a:fld>
            <a:endParaRPr kumimoji="1"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endParaRPr kumimoji="1"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endParaRPr kumimoji="1" lang="zh-CN" altLang="en-US"/>
          </a:p>
        </p:txBody>
      </p:sp>
      <p:sp>
        <p:nvSpPr>
          <p:cNvPr id="5" name="日期占位符 4"/>
          <p:cNvSpPr>
            <a:spLocks noGrp="1"/>
          </p:cNvSpPr>
          <p:nvPr>
            <p:ph type="dt" sz="half" idx="10"/>
          </p:nvPr>
        </p:nvSpPr>
        <p:spPr/>
        <p:txBody>
          <a:bodyPr/>
          <a:lstStyle/>
          <a:p>
            <a:fld id="{45B48BB8-CD36-E748-A7D2-18642C3C2338}" type="datetimeFigureOut">
              <a:rPr kumimoji="1" lang="zh-CN" altLang="en-US" smtClean="0"/>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灯片编号占位符 6"/>
          <p:cNvSpPr>
            <a:spLocks noGrp="1"/>
          </p:cNvSpPr>
          <p:nvPr>
            <p:ph type="sldNum" sz="quarter" idx="12"/>
          </p:nvPr>
        </p:nvSpPr>
        <p:spPr/>
        <p:txBody>
          <a:bodyPr/>
          <a:lstStyle/>
          <a:p>
            <a:fld id="{9D2E5B79-F4F0-3F4E-9E15-AA79CAFA2326}" type="slidenum">
              <a:rPr kumimoji="1" lang="zh-CN" altLang="en-US" smtClean="0"/>
            </a:fld>
            <a:endParaRPr kumimoji="1"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4" Type="http://schemas.openxmlformats.org/officeDocument/2006/relationships/theme" Target="../theme/theme2.xml"/><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zh-CN" altLang="en-US"/>
              <a:t>单击此处编辑母版标题样式</a:t>
            </a:r>
            <a:endParaRPr kumimoji="1"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5B48BB8-CD36-E748-A7D2-18642C3C2338}" type="datetimeFigureOut">
              <a:rPr kumimoji="1" lang="zh-CN" altLang="en-US" smtClean="0"/>
            </a:fld>
            <a:endParaRPr kumimoji="1"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kumimoji="1"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D2E5B79-F4F0-3F4E-9E15-AA79CAFA2326}" type="slidenum">
              <a:rPr kumimoji="1" lang="zh-CN" altLang="en-US" smtClean="0"/>
            </a:fld>
            <a:endParaRPr kumimoji="1"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slideLayout" Target="../slideLayouts/slideLayout12.xml"/><Relationship Id="rId5" Type="http://schemas.openxmlformats.org/officeDocument/2006/relationships/image" Target="../media/image2.jpeg"/><Relationship Id="rId4" Type="http://schemas.openxmlformats.org/officeDocument/2006/relationships/image" Target="../media/image1.png"/><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7" Type="http://schemas.openxmlformats.org/officeDocument/2006/relationships/slideLayout" Target="../slideLayouts/slideLayout12.xml"/><Relationship Id="rId6" Type="http://schemas.openxmlformats.org/officeDocument/2006/relationships/tags" Target="../tags/tag8.xml"/><Relationship Id="rId5" Type="http://schemas.openxmlformats.org/officeDocument/2006/relationships/tags" Target="../tags/tag7.xml"/><Relationship Id="rId4" Type="http://schemas.openxmlformats.org/officeDocument/2006/relationships/tags" Target="../tags/tag6.xml"/><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2.xml"/><Relationship Id="rId1"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3.xml"/><Relationship Id="rId1" Type="http://schemas.openxmlformats.org/officeDocument/2006/relationships/tags" Target="../tags/tag9.xml"/></Relationships>
</file>

<file path=ppt/slides/_rels/slide8.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12.xml"/><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6.xml"/><Relationship Id="rId2" Type="http://schemas.openxmlformats.org/officeDocument/2006/relationships/tags" Target="../tags/tag10.xml"/><Relationship Id="rId1"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426855" y="134881"/>
            <a:ext cx="8239715" cy="1383665"/>
          </a:xfrm>
          <a:prstGeom prst="rect">
            <a:avLst/>
          </a:prstGeom>
          <a:noFill/>
        </p:spPr>
        <p:txBody>
          <a:bodyPr wrap="square">
            <a:spAutoFit/>
          </a:bodyPr>
          <a:lstStyle/>
          <a:p>
            <a:pPr>
              <a:lnSpc>
                <a:spcPct val="140000"/>
              </a:lnSpc>
            </a:pPr>
            <a:r>
              <a:rPr lang="zh-CN" altLang="en-US" sz="2000" b="1" dirty="0">
                <a:solidFill>
                  <a:srgbClr val="C00000"/>
                </a:solidFill>
                <a:latin typeface="微软雅黑" panose="020B0503020204020204" pitchFamily="34" charset="-122"/>
                <a:ea typeface="微软雅黑" panose="020B0503020204020204" pitchFamily="34" charset="-122"/>
              </a:rPr>
              <a:t>全球唯一</a:t>
            </a:r>
            <a:r>
              <a:rPr lang="zh-CN" altLang="en-US" sz="2000" b="1" dirty="0">
                <a:latin typeface="微软雅黑" panose="020B0503020204020204" pitchFamily="34" charset="-122"/>
                <a:ea typeface="微软雅黑" panose="020B0503020204020204" pitchFamily="34" charset="-122"/>
              </a:rPr>
              <a:t>血清素-多巴胺活性调节剂，有效改善精神分裂症多维症状</a:t>
            </a:r>
            <a:endParaRPr lang="zh-CN" altLang="en-US" sz="2000" b="1" dirty="0">
              <a:latin typeface="微软雅黑" panose="020B0503020204020204" pitchFamily="34" charset="-122"/>
              <a:ea typeface="微软雅黑" panose="020B0503020204020204" pitchFamily="34" charset="-122"/>
            </a:endParaRPr>
          </a:p>
          <a:p>
            <a:pPr>
              <a:lnSpc>
                <a:spcPct val="140000"/>
              </a:lnSpc>
            </a:pPr>
            <a:r>
              <a:rPr lang="zh-CN" altLang="en-US" sz="2000" b="1" dirty="0">
                <a:latin typeface="微软雅黑" panose="020B0503020204020204" pitchFamily="34" charset="-122"/>
                <a:ea typeface="微软雅黑" panose="020B0503020204020204" pitchFamily="34" charset="-122"/>
              </a:rPr>
              <a:t>同时对多巴胺 </a:t>
            </a:r>
            <a:r>
              <a:rPr lang="en-GB" altLang="zh-CN" sz="2000" b="1" dirty="0">
                <a:latin typeface="微软雅黑" panose="020B0503020204020204" pitchFamily="34" charset="-122"/>
                <a:ea typeface="微软雅黑" panose="020B0503020204020204" pitchFamily="34" charset="-122"/>
              </a:rPr>
              <a:t>D</a:t>
            </a:r>
            <a:r>
              <a:rPr lang="en-GB" altLang="zh-CN" sz="2000" b="1" baseline="-25000" dirty="0">
                <a:latin typeface="微软雅黑" panose="020B0503020204020204" pitchFamily="34" charset="-122"/>
                <a:ea typeface="微软雅黑" panose="020B0503020204020204" pitchFamily="34" charset="-122"/>
              </a:rPr>
              <a:t>2</a:t>
            </a:r>
            <a:r>
              <a:rPr lang="zh-CN" altLang="en-GB" sz="2000" b="1" dirty="0">
                <a:latin typeface="微软雅黑" panose="020B0503020204020204" pitchFamily="34" charset="-122"/>
                <a:ea typeface="微软雅黑" panose="020B0503020204020204" pitchFamily="34" charset="-122"/>
              </a:rPr>
              <a:t>、</a:t>
            </a:r>
            <a:r>
              <a:rPr lang="en-GB" altLang="zh-CN" sz="2000" b="1" dirty="0">
                <a:latin typeface="微软雅黑" panose="020B0503020204020204" pitchFamily="34" charset="-122"/>
                <a:ea typeface="微软雅黑" panose="020B0503020204020204" pitchFamily="34" charset="-122"/>
              </a:rPr>
              <a:t>5-HT</a:t>
            </a:r>
            <a:r>
              <a:rPr lang="en-GB" altLang="zh-CN" sz="2000" b="1" baseline="-25000" dirty="0">
                <a:latin typeface="微软雅黑" panose="020B0503020204020204" pitchFamily="34" charset="-122"/>
                <a:ea typeface="微软雅黑" panose="020B0503020204020204" pitchFamily="34" charset="-122"/>
              </a:rPr>
              <a:t>1A </a:t>
            </a:r>
            <a:r>
              <a:rPr lang="zh-CN" altLang="en-US" sz="2000" b="1" dirty="0">
                <a:latin typeface="微软雅黑" panose="020B0503020204020204" pitchFamily="34" charset="-122"/>
                <a:ea typeface="微软雅黑" panose="020B0503020204020204" pitchFamily="34" charset="-122"/>
              </a:rPr>
              <a:t>和 </a:t>
            </a:r>
            <a:r>
              <a:rPr lang="en-US" altLang="zh-CN" sz="2000" b="1" dirty="0">
                <a:latin typeface="微软雅黑" panose="020B0503020204020204" pitchFamily="34" charset="-122"/>
                <a:ea typeface="微软雅黑" panose="020B0503020204020204" pitchFamily="34" charset="-122"/>
              </a:rPr>
              <a:t>5-</a:t>
            </a:r>
            <a:r>
              <a:rPr lang="en-GB" altLang="zh-CN" sz="2000" b="1" dirty="0">
                <a:latin typeface="微软雅黑" panose="020B0503020204020204" pitchFamily="34" charset="-122"/>
                <a:ea typeface="微软雅黑" panose="020B0503020204020204" pitchFamily="34" charset="-122"/>
              </a:rPr>
              <a:t>HT</a:t>
            </a:r>
            <a:r>
              <a:rPr lang="en-GB" altLang="zh-CN" sz="2000" b="1" baseline="-25000" dirty="0">
                <a:latin typeface="微软雅黑" panose="020B0503020204020204" pitchFamily="34" charset="-122"/>
                <a:ea typeface="微软雅黑" panose="020B0503020204020204" pitchFamily="34" charset="-122"/>
              </a:rPr>
              <a:t>2A</a:t>
            </a:r>
            <a:r>
              <a:rPr lang="en-GB" altLang="zh-CN" sz="2000" b="1" dirty="0">
                <a:latin typeface="微软雅黑" panose="020B0503020204020204" pitchFamily="34" charset="-122"/>
                <a:ea typeface="微软雅黑" panose="020B0503020204020204" pitchFamily="34" charset="-122"/>
              </a:rPr>
              <a:t> </a:t>
            </a:r>
            <a:r>
              <a:rPr lang="zh-CN" altLang="en-US" sz="2000" b="1" dirty="0">
                <a:latin typeface="微软雅黑" panose="020B0503020204020204" pitchFamily="34" charset="-122"/>
                <a:ea typeface="微软雅黑" panose="020B0503020204020204" pitchFamily="34" charset="-122"/>
              </a:rPr>
              <a:t>三大受体</a:t>
            </a:r>
            <a:r>
              <a:rPr lang="zh-CN" altLang="en-US" sz="2000" b="1" dirty="0">
                <a:solidFill>
                  <a:srgbClr val="C00000"/>
                </a:solidFill>
                <a:latin typeface="微软雅黑" panose="020B0503020204020204" pitchFamily="34" charset="-122"/>
                <a:ea typeface="微软雅黑" panose="020B0503020204020204" pitchFamily="34" charset="-122"/>
              </a:rPr>
              <a:t>亲和力最高</a:t>
            </a:r>
            <a:endParaRPr lang="zh-CN" altLang="en-US" sz="2000" b="1" dirty="0">
              <a:solidFill>
                <a:srgbClr val="C00000"/>
              </a:solidFill>
              <a:latin typeface="微软雅黑" panose="020B0503020204020204" pitchFamily="34" charset="-122"/>
              <a:ea typeface="微软雅黑" panose="020B0503020204020204" pitchFamily="34" charset="-122"/>
            </a:endParaRPr>
          </a:p>
          <a:p>
            <a:pPr>
              <a:lnSpc>
                <a:spcPct val="140000"/>
              </a:lnSpc>
            </a:pPr>
            <a:r>
              <a:rPr lang="zh-CN" altLang="en-US" sz="2000" b="1" dirty="0">
                <a:latin typeface="微软雅黑" panose="020B0503020204020204" pitchFamily="34" charset="-122"/>
                <a:ea typeface="微软雅黑" panose="020B0503020204020204" pitchFamily="34" charset="-122"/>
                <a:sym typeface="+mn-ea"/>
              </a:rPr>
              <a:t>柳叶刀综述：多项副作用与安慰剂差异较小，总体</a:t>
            </a:r>
            <a:r>
              <a:rPr lang="zh-CN" altLang="en-US" sz="2000" b="1" dirty="0">
                <a:solidFill>
                  <a:srgbClr val="C00000"/>
                </a:solidFill>
                <a:latin typeface="微软雅黑" panose="020B0503020204020204" pitchFamily="34" charset="-122"/>
                <a:ea typeface="微软雅黑" panose="020B0503020204020204" pitchFamily="34" charset="-122"/>
                <a:sym typeface="+mn-ea"/>
              </a:rPr>
              <a:t>耐受性良好</a:t>
            </a:r>
            <a:endParaRPr lang="zh-CN" altLang="en-US" sz="2000" b="1" dirty="0">
              <a:latin typeface="微软雅黑" panose="020B0503020204020204" pitchFamily="34" charset="-122"/>
              <a:ea typeface="微软雅黑" panose="020B0503020204020204" pitchFamily="34" charset="-122"/>
            </a:endParaRPr>
          </a:p>
        </p:txBody>
      </p:sp>
      <p:sp>
        <p:nvSpPr>
          <p:cNvPr id="6" name="path 2"/>
          <p:cNvSpPr/>
          <p:nvPr/>
        </p:nvSpPr>
        <p:spPr>
          <a:xfrm>
            <a:off x="-23980" y="2459978"/>
            <a:ext cx="12215980" cy="1945561"/>
          </a:xfrm>
          <a:custGeom>
            <a:avLst/>
            <a:gdLst/>
            <a:ahLst/>
            <a:cxnLst/>
            <a:rect l="0" t="0" r="0" b="0"/>
            <a:pathLst>
              <a:path w="18765" h="5172">
                <a:moveTo>
                  <a:pt x="0" y="0"/>
                </a:moveTo>
                <a:lnTo>
                  <a:pt x="18765" y="0"/>
                </a:lnTo>
                <a:lnTo>
                  <a:pt x="18765" y="5172"/>
                </a:lnTo>
                <a:lnTo>
                  <a:pt x="0" y="5172"/>
                </a:lnTo>
                <a:lnTo>
                  <a:pt x="0" y="0"/>
                </a:lnTo>
                <a:close/>
              </a:path>
            </a:pathLst>
          </a:custGeom>
          <a:solidFill>
            <a:srgbClr val="04C0BE"/>
          </a:solidFill>
          <a:ln w="0" cap="flat">
            <a:noFill/>
            <a:prstDash val="solid"/>
            <a:miter lim="0"/>
          </a:ln>
        </p:spPr>
        <p:txBody>
          <a:bodyPr rtlCol="0"/>
          <a:lstStyle/>
          <a:p>
            <a:pPr algn="ctr"/>
            <a:endParaRPr lang="zh-CN" altLang="en-US"/>
          </a:p>
        </p:txBody>
      </p:sp>
      <p:sp>
        <p:nvSpPr>
          <p:cNvPr id="7" name="textbox 18"/>
          <p:cNvSpPr/>
          <p:nvPr/>
        </p:nvSpPr>
        <p:spPr>
          <a:xfrm>
            <a:off x="2707460" y="2954337"/>
            <a:ext cx="6408892" cy="949325"/>
          </a:xfrm>
          <a:prstGeom prst="rect">
            <a:avLst/>
          </a:prstGeom>
          <a:noFill/>
          <a:ln w="0" cap="flat">
            <a:noFill/>
            <a:prstDash val="solid"/>
            <a:miter lim="0"/>
          </a:ln>
        </p:spPr>
        <p:txBody>
          <a:bodyPr vert="horz" wrap="square" lIns="0" tIns="0" rIns="0" bIns="0"/>
          <a:lstStyle/>
          <a:p>
            <a:pPr algn="l" rtl="0" eaLnBrk="0">
              <a:lnSpc>
                <a:spcPct val="81000"/>
              </a:lnSpc>
            </a:pPr>
            <a:endParaRPr lang="zh-CN" altLang="en-US" sz="500" dirty="0">
              <a:latin typeface="微软雅黑" panose="020B0503020204020204" pitchFamily="34" charset="-122"/>
              <a:ea typeface="微软雅黑" panose="020B0503020204020204" pitchFamily="34" charset="-122"/>
              <a:cs typeface="微软雅黑" panose="020B0503020204020204" pitchFamily="34" charset="-122"/>
            </a:endParaRPr>
          </a:p>
          <a:p>
            <a:pPr algn="r" rtl="0" eaLnBrk="0">
              <a:lnSpc>
                <a:spcPct val="90000"/>
              </a:lnSpc>
            </a:pPr>
            <a:r>
              <a:rPr lang="zh-CN" altLang="en-US" sz="6000" b="1" kern="0" spc="40" dirty="0">
                <a:solidFill>
                  <a:schemeClr val="bg1">
                    <a:alpha val="100000"/>
                  </a:schemeClr>
                </a:solidFill>
                <a:latin typeface="微软雅黑" panose="020B0503020204020204" pitchFamily="34" charset="-122"/>
                <a:ea typeface="微软雅黑" panose="020B0503020204020204" pitchFamily="34" charset="-122"/>
                <a:cs typeface="微软雅黑" panose="020B0503020204020204" pitchFamily="34" charset="-122"/>
              </a:rPr>
              <a:t>布瑞哌唑片</a:t>
            </a:r>
            <a:r>
              <a:rPr lang="zh-CN" altLang="en-US" sz="4000" b="1" kern="0" spc="40" dirty="0">
                <a:solidFill>
                  <a:schemeClr val="bg1">
                    <a:alpha val="100000"/>
                  </a:schemeClr>
                </a:solidFill>
                <a:latin typeface="微软雅黑" panose="020B0503020204020204" pitchFamily="34" charset="-122"/>
                <a:ea typeface="微软雅黑" panose="020B0503020204020204" pitchFamily="34" charset="-122"/>
                <a:cs typeface="微软雅黑" panose="020B0503020204020204" pitchFamily="34" charset="-122"/>
              </a:rPr>
              <a:t>（派思定</a:t>
            </a:r>
            <a:r>
              <a:rPr lang="en-US" altLang="zh-CN" sz="4000" b="1" kern="0" spc="40" baseline="25000" dirty="0">
                <a:solidFill>
                  <a:schemeClr val="bg1">
                    <a:alpha val="100000"/>
                  </a:schemeClr>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800" b="1" kern="0" spc="-380" dirty="0">
                <a:solidFill>
                  <a:schemeClr val="bg1">
                    <a:alpha val="100000"/>
                  </a:schemeClr>
                </a:solidFill>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4000" b="1" kern="0" spc="40" dirty="0">
                <a:solidFill>
                  <a:schemeClr val="bg1">
                    <a:alpha val="100000"/>
                  </a:schemeClr>
                </a:solidFill>
                <a:latin typeface="微软雅黑" panose="020B0503020204020204" pitchFamily="34" charset="-122"/>
                <a:ea typeface="微软雅黑" panose="020B0503020204020204" pitchFamily="34" charset="-122"/>
                <a:cs typeface="微软雅黑" panose="020B0503020204020204" pitchFamily="34" charset="-122"/>
              </a:rPr>
              <a:t>)</a:t>
            </a:r>
            <a:endParaRPr lang="en-US" altLang="zh-CN" sz="4800" b="1" kern="0" spc="40" dirty="0">
              <a:solidFill>
                <a:schemeClr val="bg1">
                  <a:alpha val="100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11" name="组合 3"/>
          <p:cNvGrpSpPr/>
          <p:nvPr/>
        </p:nvGrpSpPr>
        <p:grpSpPr>
          <a:xfrm>
            <a:off x="7" y="5604033"/>
            <a:ext cx="12122293" cy="1285719"/>
            <a:chOff x="5" y="4910018"/>
            <a:chExt cx="9091720" cy="1967032"/>
          </a:xfrm>
        </p:grpSpPr>
        <p:sp>
          <p:nvSpPr>
            <p:cNvPr id="12" name="任意多边形: 形状 15"/>
            <p:cNvSpPr/>
            <p:nvPr>
              <p:custDataLst>
                <p:tags r:id="rId1"/>
              </p:custDataLst>
            </p:nvPr>
          </p:nvSpPr>
          <p:spPr>
            <a:xfrm rot="5400000">
              <a:off x="3829737" y="1988346"/>
              <a:ext cx="1451371" cy="8287937"/>
            </a:xfrm>
            <a:custGeom>
              <a:avLst/>
              <a:gdLst>
                <a:gd name="connsiteX0" fmla="*/ 0 w 1451371"/>
                <a:gd name="connsiteY0" fmla="*/ 4145375 h 8287937"/>
                <a:gd name="connsiteX1" fmla="*/ 1276824 w 1451371"/>
                <a:gd name="connsiteY1" fmla="*/ 225987 h 8287937"/>
                <a:gd name="connsiteX2" fmla="*/ 1451371 w 1451371"/>
                <a:gd name="connsiteY2" fmla="*/ 0 h 8287937"/>
                <a:gd name="connsiteX3" fmla="*/ 1451371 w 1451371"/>
                <a:gd name="connsiteY3" fmla="*/ 8287937 h 8287937"/>
                <a:gd name="connsiteX4" fmla="*/ 1276824 w 1451371"/>
                <a:gd name="connsiteY4" fmla="*/ 8061141 h 8287937"/>
                <a:gd name="connsiteX5" fmla="*/ 0 w 1451371"/>
                <a:gd name="connsiteY5" fmla="*/ 4145375 h 8287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1371" h="8287937">
                  <a:moveTo>
                    <a:pt x="0" y="4145375"/>
                  </a:moveTo>
                  <a:cubicBezTo>
                    <a:pt x="0" y="2679349"/>
                    <a:pt x="475000" y="1314100"/>
                    <a:pt x="1276824" y="225987"/>
                  </a:cubicBezTo>
                  <a:lnTo>
                    <a:pt x="1451371" y="0"/>
                  </a:lnTo>
                  <a:lnTo>
                    <a:pt x="1451371" y="8287937"/>
                  </a:lnTo>
                  <a:lnTo>
                    <a:pt x="1276824" y="8061141"/>
                  </a:lnTo>
                  <a:cubicBezTo>
                    <a:pt x="475001" y="6969930"/>
                    <a:pt x="0" y="5611399"/>
                    <a:pt x="0" y="4145375"/>
                  </a:cubicBezTo>
                  <a:close/>
                </a:path>
              </a:pathLst>
            </a:custGeom>
            <a:solidFill>
              <a:srgbClr val="04C0BE"/>
            </a:solidFill>
            <a:ln w="73689" cap="flat">
              <a:noFill/>
              <a:prstDash val="solid"/>
              <a:miter/>
            </a:ln>
          </p:spPr>
          <p:txBody>
            <a:bodyPr wrap="square" rtlCol="0" anchor="ctr">
              <a:noAutofit/>
            </a:bodyPr>
            <a:lstStyle/>
            <a:p>
              <a:pPr defTabSz="609600"/>
              <a:endParaRPr lang="zh-CN" altLang="en-US" sz="2400">
                <a:solidFill>
                  <a:srgbClr val="000000"/>
                </a:solidFill>
                <a:cs typeface="+mn-ea"/>
                <a:sym typeface="+mn-lt"/>
              </a:endParaRPr>
            </a:p>
          </p:txBody>
        </p:sp>
        <p:sp>
          <p:nvSpPr>
            <p:cNvPr id="13" name="任意多边形: 形状 17"/>
            <p:cNvSpPr/>
            <p:nvPr>
              <p:custDataLst>
                <p:tags r:id="rId2"/>
              </p:custDataLst>
            </p:nvPr>
          </p:nvSpPr>
          <p:spPr>
            <a:xfrm rot="5400000">
              <a:off x="4692786" y="2459062"/>
              <a:ext cx="1542639" cy="7255239"/>
            </a:xfrm>
            <a:custGeom>
              <a:avLst/>
              <a:gdLst>
                <a:gd name="connsiteX0" fmla="*/ 0 w 1542639"/>
                <a:gd name="connsiteY0" fmla="*/ 4403045 h 7255239"/>
                <a:gd name="connsiteX1" fmla="*/ 1401978 w 1542639"/>
                <a:gd name="connsiteY1" fmla="*/ 180148 h 7255239"/>
                <a:gd name="connsiteX2" fmla="*/ 1542639 w 1542639"/>
                <a:gd name="connsiteY2" fmla="*/ 0 h 7255239"/>
                <a:gd name="connsiteX3" fmla="*/ 1542639 w 1542639"/>
                <a:gd name="connsiteY3" fmla="*/ 743046 h 7255239"/>
                <a:gd name="connsiteX4" fmla="*/ 1370928 w 1542639"/>
                <a:gd name="connsiteY4" fmla="*/ 989017 h 7255239"/>
                <a:gd name="connsiteX5" fmla="*/ 196702 w 1542639"/>
                <a:gd name="connsiteY5" fmla="*/ 4894802 h 7255239"/>
                <a:gd name="connsiteX6" fmla="*/ 609780 w 1542639"/>
                <a:gd name="connsiteY6" fmla="*/ 7255239 h 7255239"/>
                <a:gd name="connsiteX7" fmla="*/ 0 w 1542639"/>
                <a:gd name="connsiteY7" fmla="*/ 4403045 h 725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2639" h="7255239">
                  <a:moveTo>
                    <a:pt x="0" y="4403045"/>
                  </a:moveTo>
                  <a:cubicBezTo>
                    <a:pt x="0" y="2817127"/>
                    <a:pt x="518651" y="1360871"/>
                    <a:pt x="1401978" y="180148"/>
                  </a:cubicBezTo>
                  <a:lnTo>
                    <a:pt x="1542639" y="0"/>
                  </a:lnTo>
                  <a:lnTo>
                    <a:pt x="1542639" y="743046"/>
                  </a:lnTo>
                  <a:lnTo>
                    <a:pt x="1370928" y="989017"/>
                  </a:lnTo>
                  <a:cubicBezTo>
                    <a:pt x="628220" y="2108380"/>
                    <a:pt x="196702" y="3449035"/>
                    <a:pt x="196702" y="4894802"/>
                  </a:cubicBezTo>
                  <a:cubicBezTo>
                    <a:pt x="196702" y="5720955"/>
                    <a:pt x="344230" y="6517603"/>
                    <a:pt x="609780" y="7255239"/>
                  </a:cubicBezTo>
                  <a:cubicBezTo>
                    <a:pt x="216373" y="6379911"/>
                    <a:pt x="0" y="5416066"/>
                    <a:pt x="0" y="4403045"/>
                  </a:cubicBezTo>
                  <a:close/>
                </a:path>
              </a:pathLst>
            </a:custGeom>
            <a:gradFill>
              <a:gsLst>
                <a:gs pos="0">
                  <a:srgbClr val="F36F30"/>
                </a:gs>
                <a:gs pos="78000">
                  <a:srgbClr val="FEE901"/>
                </a:gs>
              </a:gsLst>
              <a:lin ang="5400000" scaled="1"/>
            </a:gradFill>
            <a:ln w="73689" cap="flat">
              <a:noFill/>
              <a:prstDash val="solid"/>
              <a:miter/>
            </a:ln>
          </p:spPr>
          <p:txBody>
            <a:bodyPr wrap="square" rtlCol="0" anchor="ctr">
              <a:noAutofit/>
            </a:bodyPr>
            <a:lstStyle/>
            <a:p>
              <a:pPr defTabSz="609600"/>
              <a:endParaRPr lang="zh-CN" altLang="en-US" sz="2400">
                <a:solidFill>
                  <a:srgbClr val="000000"/>
                </a:solidFill>
                <a:cs typeface="+mn-ea"/>
                <a:sym typeface="+mn-lt"/>
              </a:endParaRPr>
            </a:p>
          </p:txBody>
        </p:sp>
        <p:sp>
          <p:nvSpPr>
            <p:cNvPr id="14" name="任意多边形: 形状 12"/>
            <p:cNvSpPr/>
            <p:nvPr>
              <p:custDataLst>
                <p:tags r:id="rId3"/>
              </p:custDataLst>
            </p:nvPr>
          </p:nvSpPr>
          <p:spPr>
            <a:xfrm rot="5400000">
              <a:off x="2257172" y="2652851"/>
              <a:ext cx="1967032" cy="6481366"/>
            </a:xfrm>
            <a:custGeom>
              <a:avLst/>
              <a:gdLst>
                <a:gd name="connsiteX0" fmla="*/ 405701 w 1475274"/>
                <a:gd name="connsiteY0" fmla="*/ 0 h 4861025"/>
                <a:gd name="connsiteX1" fmla="*/ 132775 w 1475274"/>
                <a:gd name="connsiteY1" fmla="*/ 1571167 h 4861025"/>
                <a:gd name="connsiteX2" fmla="*/ 1475274 w 1475274"/>
                <a:gd name="connsiteY2" fmla="*/ 4861025 h 4861025"/>
                <a:gd name="connsiteX3" fmla="*/ 1054821 w 1475274"/>
                <a:gd name="connsiteY3" fmla="*/ 4861025 h 4861025"/>
                <a:gd name="connsiteX4" fmla="*/ 0 w 1475274"/>
                <a:gd name="connsiteY4" fmla="*/ 1903103 h 4861025"/>
                <a:gd name="connsiteX5" fmla="*/ 405701 w 1475274"/>
                <a:gd name="connsiteY5" fmla="*/ 0 h 486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5274" h="4861025">
                  <a:moveTo>
                    <a:pt x="405701" y="0"/>
                  </a:moveTo>
                  <a:cubicBezTo>
                    <a:pt x="228667" y="494216"/>
                    <a:pt x="132775" y="1017938"/>
                    <a:pt x="132775" y="1571167"/>
                  </a:cubicBezTo>
                  <a:cubicBezTo>
                    <a:pt x="132775" y="2854654"/>
                    <a:pt x="641745" y="4012743"/>
                    <a:pt x="1475274" y="4861025"/>
                  </a:cubicBezTo>
                  <a:lnTo>
                    <a:pt x="1054821" y="4861025"/>
                  </a:lnTo>
                  <a:cubicBezTo>
                    <a:pt x="398325" y="4057001"/>
                    <a:pt x="0" y="3024310"/>
                    <a:pt x="0" y="1903103"/>
                  </a:cubicBezTo>
                  <a:cubicBezTo>
                    <a:pt x="0" y="1224477"/>
                    <a:pt x="147527" y="582733"/>
                    <a:pt x="405701" y="0"/>
                  </a:cubicBezTo>
                  <a:close/>
                </a:path>
              </a:pathLst>
            </a:custGeom>
            <a:solidFill>
              <a:srgbClr val="04C0BE"/>
            </a:solidFill>
            <a:ln w="73689" cap="flat">
              <a:noFill/>
              <a:prstDash val="solid"/>
              <a:miter/>
            </a:ln>
          </p:spPr>
          <p:txBody>
            <a:bodyPr rtlCol="0" anchor="ctr"/>
            <a:lstStyle/>
            <a:p>
              <a:pPr defTabSz="609600"/>
              <a:endParaRPr lang="zh-CN" altLang="en-US" sz="2400">
                <a:solidFill>
                  <a:srgbClr val="000000"/>
                </a:solidFill>
                <a:cs typeface="+mn-ea"/>
                <a:sym typeface="+mn-lt"/>
              </a:endParaRPr>
            </a:p>
          </p:txBody>
        </p:sp>
      </p:grpSp>
      <p:sp>
        <p:nvSpPr>
          <p:cNvPr id="15" name="textbox 26"/>
          <p:cNvSpPr/>
          <p:nvPr/>
        </p:nvSpPr>
        <p:spPr>
          <a:xfrm>
            <a:off x="3589655" y="6283960"/>
            <a:ext cx="4309745" cy="454025"/>
          </a:xfrm>
          <a:prstGeom prst="rect">
            <a:avLst/>
          </a:prstGeom>
          <a:noFill/>
          <a:ln w="0" cap="flat">
            <a:noFill/>
            <a:prstDash val="solid"/>
            <a:miter lim="0"/>
          </a:ln>
        </p:spPr>
        <p:txBody>
          <a:bodyPr vert="horz" wrap="square" lIns="0" tIns="0" rIns="0" bIns="0"/>
          <a:lstStyle/>
          <a:p>
            <a:pPr algn="l" rtl="0" eaLnBrk="0">
              <a:lnSpc>
                <a:spcPct val="77000"/>
              </a:lnSpc>
            </a:pPr>
            <a:endParaRPr sz="100" dirty="0">
              <a:latin typeface="微软雅黑" panose="020B0503020204020204" pitchFamily="34" charset="-122"/>
              <a:ea typeface="微软雅黑" panose="020B0503020204020204" pitchFamily="34" charset="-122"/>
              <a:cs typeface="Arial" panose="020B0604020202020204"/>
            </a:endParaRPr>
          </a:p>
          <a:p>
            <a:pPr marL="12700" algn="l" rtl="0" eaLnBrk="0">
              <a:lnSpc>
                <a:spcPct val="88000"/>
              </a:lnSpc>
            </a:pPr>
            <a:r>
              <a:rPr sz="2300" b="1" kern="0" spc="50" dirty="0">
                <a:solidFill>
                  <a:schemeClr val="bg1">
                    <a:alpha val="100000"/>
                  </a:schemeClr>
                </a:solidFill>
                <a:latin typeface="微软雅黑" panose="020B0503020204020204" pitchFamily="34" charset="-122"/>
                <a:ea typeface="微软雅黑" panose="020B0503020204020204" pitchFamily="34" charset="-122"/>
                <a:cs typeface="微软雅黑" panose="020B0503020204020204" pitchFamily="34" charset="-122"/>
              </a:rPr>
              <a:t>成都康弘药业集团股份有限公司</a:t>
            </a:r>
            <a:endParaRPr sz="2300" b="1" kern="0" spc="50" dirty="0">
              <a:solidFill>
                <a:schemeClr val="bg1">
                  <a:alpha val="100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16" name="图片 15"/>
          <p:cNvPicPr>
            <a:picLocks noChangeAspect="1"/>
          </p:cNvPicPr>
          <p:nvPr/>
        </p:nvPicPr>
        <p:blipFill>
          <a:blip r:embed="rId4"/>
          <a:stretch>
            <a:fillRect/>
          </a:stretch>
        </p:blipFill>
        <p:spPr>
          <a:xfrm>
            <a:off x="10546080" y="63267"/>
            <a:ext cx="1576251" cy="460593"/>
          </a:xfrm>
          <a:prstGeom prst="rect">
            <a:avLst/>
          </a:prstGeom>
        </p:spPr>
      </p:pic>
      <p:pic>
        <p:nvPicPr>
          <p:cNvPr id="3" name="图片 2" descr="i-1-20431113802595687922696"/>
          <p:cNvPicPr>
            <a:picLocks noChangeAspect="1"/>
          </p:cNvPicPr>
          <p:nvPr/>
        </p:nvPicPr>
        <p:blipFill>
          <a:blip r:embed="rId5"/>
          <a:srcRect l="15223" t="24346" r="15736" b="21607"/>
          <a:stretch>
            <a:fillRect/>
          </a:stretch>
        </p:blipFill>
        <p:spPr>
          <a:xfrm>
            <a:off x="8868410" y="4615815"/>
            <a:ext cx="2980055" cy="131254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079500" y="66675"/>
            <a:ext cx="10485120" cy="891540"/>
          </a:xfrm>
          <a:prstGeom prst="rect">
            <a:avLst/>
          </a:prstGeom>
          <a:noFill/>
        </p:spPr>
        <p:txBody>
          <a:bodyPr wrap="square">
            <a:spAutoFit/>
          </a:bodyPr>
          <a:lstStyle/>
          <a:p>
            <a:pPr algn="ctr"/>
            <a:r>
              <a:rPr lang="zh-CN" altLang="en-US" sz="2600" b="1" dirty="0">
                <a:gradFill>
                  <a:gsLst>
                    <a:gs pos="0">
                      <a:schemeClr val="tx1"/>
                    </a:gs>
                    <a:gs pos="94000">
                      <a:schemeClr val="tx1"/>
                    </a:gs>
                  </a:gsLst>
                  <a:lin ang="2700000" scaled="1"/>
                </a:gradFill>
                <a:latin typeface="微软雅黑" panose="020B0503020204020204" pitchFamily="34" charset="-122"/>
                <a:ea typeface="微软雅黑" panose="020B0503020204020204" pitchFamily="34" charset="-122"/>
              </a:rPr>
              <a:t>填补目录内</a:t>
            </a:r>
            <a:r>
              <a:rPr lang="en-US" altLang="zh-CN" sz="2600" b="1" dirty="0">
                <a:gradFill>
                  <a:gsLst>
                    <a:gs pos="0">
                      <a:schemeClr val="tx1"/>
                    </a:gs>
                    <a:gs pos="94000">
                      <a:schemeClr val="tx1"/>
                    </a:gs>
                  </a:gsLst>
                  <a:lin ang="2700000" scaled="1"/>
                </a:gradFill>
                <a:latin typeface="微软雅黑" panose="020B0503020204020204" pitchFamily="34" charset="-122"/>
                <a:ea typeface="微软雅黑" panose="020B0503020204020204" pitchFamily="34" charset="-122"/>
              </a:rPr>
              <a:t>“</a:t>
            </a:r>
            <a:r>
              <a:rPr lang="zh-CN" altLang="en-US" sz="2600" b="1" dirty="0">
                <a:solidFill>
                  <a:srgbClr val="C00000"/>
                </a:solidFill>
                <a:latin typeface="微软雅黑" panose="020B0503020204020204" pitchFamily="34" charset="-122"/>
                <a:ea typeface="微软雅黑" panose="020B0503020204020204" pitchFamily="34" charset="-122"/>
              </a:rPr>
              <a:t>疗效确切</a:t>
            </a:r>
            <a:r>
              <a:rPr lang="en-US" altLang="zh-CN" sz="2600" b="1" dirty="0">
                <a:solidFill>
                  <a:srgbClr val="C00000"/>
                </a:solidFill>
                <a:latin typeface="微软雅黑" panose="020B0503020204020204" pitchFamily="34" charset="-122"/>
                <a:ea typeface="微软雅黑" panose="020B0503020204020204" pitchFamily="34" charset="-122"/>
              </a:rPr>
              <a:t>+</a:t>
            </a:r>
            <a:r>
              <a:rPr lang="zh-CN" altLang="en-US" sz="2600" b="1" dirty="0">
                <a:solidFill>
                  <a:srgbClr val="C00000"/>
                </a:solidFill>
                <a:latin typeface="微软雅黑" panose="020B0503020204020204" pitchFamily="34" charset="-122"/>
                <a:ea typeface="微软雅黑" panose="020B0503020204020204" pitchFamily="34" charset="-122"/>
              </a:rPr>
              <a:t>安全性更优</a:t>
            </a:r>
            <a:r>
              <a:rPr lang="en-US" altLang="zh-CN" sz="2600" b="1" dirty="0">
                <a:gradFill>
                  <a:gsLst>
                    <a:gs pos="0">
                      <a:schemeClr val="tx1"/>
                    </a:gs>
                    <a:gs pos="94000">
                      <a:schemeClr val="tx1"/>
                    </a:gs>
                  </a:gsLst>
                  <a:lin ang="2700000" scaled="1"/>
                </a:gradFill>
                <a:latin typeface="微软雅黑" panose="020B0503020204020204" pitchFamily="34" charset="-122"/>
                <a:ea typeface="微软雅黑" panose="020B0503020204020204" pitchFamily="34" charset="-122"/>
              </a:rPr>
              <a:t>”</a:t>
            </a:r>
            <a:r>
              <a:rPr lang="zh-CN" altLang="en-US" sz="2600" b="1" dirty="0">
                <a:gradFill>
                  <a:gsLst>
                    <a:gs pos="0">
                      <a:schemeClr val="tx1"/>
                    </a:gs>
                    <a:gs pos="94000">
                      <a:schemeClr val="tx1"/>
                    </a:gs>
                  </a:gsLst>
                  <a:lin ang="2700000" scaled="1"/>
                </a:gradFill>
                <a:latin typeface="微软雅黑" panose="020B0503020204020204" pitchFamily="34" charset="-122"/>
                <a:ea typeface="微软雅黑" panose="020B0503020204020204" pitchFamily="34" charset="-122"/>
              </a:rPr>
              <a:t>的口服抗精神分裂症药空白</a:t>
            </a:r>
            <a:endParaRPr lang="zh-CN" altLang="en-US" sz="2600" b="1" dirty="0">
              <a:gradFill>
                <a:gsLst>
                  <a:gs pos="0">
                    <a:schemeClr val="tx1"/>
                  </a:gs>
                  <a:gs pos="94000">
                    <a:schemeClr val="tx1"/>
                  </a:gs>
                </a:gsLst>
                <a:lin ang="2700000" scaled="1"/>
              </a:gradFill>
              <a:latin typeface="微软雅黑" panose="020B0503020204020204" pitchFamily="34" charset="-122"/>
              <a:ea typeface="微软雅黑" panose="020B0503020204020204" pitchFamily="34" charset="-122"/>
            </a:endParaRPr>
          </a:p>
          <a:p>
            <a:pPr algn="ctr"/>
            <a:r>
              <a:rPr lang="zh-CN" altLang="en-US" sz="2600" b="1" dirty="0">
                <a:gradFill>
                  <a:gsLst>
                    <a:gs pos="0">
                      <a:schemeClr val="tx1"/>
                    </a:gs>
                    <a:gs pos="94000">
                      <a:schemeClr val="tx1"/>
                    </a:gs>
                  </a:gsLst>
                  <a:lin ang="2700000" scaled="1"/>
                </a:gradFill>
                <a:latin typeface="微软雅黑" panose="020B0503020204020204" pitchFamily="34" charset="-122"/>
                <a:ea typeface="微软雅黑" panose="020B0503020204020204" pitchFamily="34" charset="-122"/>
              </a:rPr>
              <a:t>复发</a:t>
            </a:r>
            <a:r>
              <a:rPr lang="zh-CN" altLang="en-US" sz="2600" b="1" dirty="0">
                <a:solidFill>
                  <a:srgbClr val="C00000"/>
                </a:solidFill>
                <a:latin typeface="微软雅黑" panose="020B0503020204020204" pitchFamily="34" charset="-122"/>
                <a:ea typeface="微软雅黑" panose="020B0503020204020204" pitchFamily="34" charset="-122"/>
              </a:rPr>
              <a:t>风险低</a:t>
            </a:r>
            <a:r>
              <a:rPr lang="zh-CN" altLang="en-US" sz="2600" b="1" dirty="0">
                <a:gradFill>
                  <a:gsLst>
                    <a:gs pos="0">
                      <a:schemeClr val="tx1"/>
                    </a:gs>
                    <a:gs pos="94000">
                      <a:schemeClr val="tx1"/>
                    </a:gs>
                  </a:gsLst>
                  <a:lin ang="2700000" scaled="1"/>
                </a:gradFill>
                <a:latin typeface="微软雅黑" panose="020B0503020204020204" pitchFamily="34" charset="-122"/>
                <a:ea typeface="微软雅黑" panose="020B0503020204020204" pitchFamily="34" charset="-122"/>
              </a:rPr>
              <a:t>，基金</a:t>
            </a:r>
            <a:r>
              <a:rPr lang="zh-CN" altLang="en-US" sz="2600" b="1" dirty="0">
                <a:solidFill>
                  <a:srgbClr val="C00000"/>
                </a:solidFill>
                <a:latin typeface="微软雅黑" panose="020B0503020204020204" pitchFamily="34" charset="-122"/>
                <a:ea typeface="微软雅黑" panose="020B0503020204020204" pitchFamily="34" charset="-122"/>
              </a:rPr>
              <a:t>负担小</a:t>
            </a:r>
            <a:endParaRPr lang="zh-CN" altLang="en-US" sz="2600" b="1" dirty="0">
              <a:solidFill>
                <a:srgbClr val="C00000"/>
              </a:solidFill>
              <a:latin typeface="微软雅黑" panose="020B0503020204020204" pitchFamily="34" charset="-122"/>
              <a:ea typeface="微软雅黑" panose="020B0503020204020204" pitchFamily="34" charset="-122"/>
            </a:endParaRPr>
          </a:p>
        </p:txBody>
      </p:sp>
      <p:sp>
        <p:nvSpPr>
          <p:cNvPr id="4" name="任意多边形: 形状 22"/>
          <p:cNvSpPr/>
          <p:nvPr/>
        </p:nvSpPr>
        <p:spPr>
          <a:xfrm>
            <a:off x="383083" y="957960"/>
            <a:ext cx="5629274" cy="2568017"/>
          </a:xfrm>
          <a:custGeom>
            <a:avLst/>
            <a:gdLst>
              <a:gd name="connsiteX0" fmla="*/ 58371 w 5629274"/>
              <a:gd name="connsiteY0" fmla="*/ 0 h 2568017"/>
              <a:gd name="connsiteX1" fmla="*/ 5570903 w 5629274"/>
              <a:gd name="connsiteY1" fmla="*/ 0 h 2568017"/>
              <a:gd name="connsiteX2" fmla="*/ 5629274 w 5629274"/>
              <a:gd name="connsiteY2" fmla="*/ 58371 h 2568017"/>
              <a:gd name="connsiteX3" fmla="*/ 5629274 w 5629274"/>
              <a:gd name="connsiteY3" fmla="*/ 1611511 h 2568017"/>
              <a:gd name="connsiteX4" fmla="*/ 5606554 w 5629274"/>
              <a:gd name="connsiteY4" fmla="*/ 1612658 h 2568017"/>
              <a:gd name="connsiteX5" fmla="*/ 4693763 w 5629274"/>
              <a:gd name="connsiteY5" fmla="*/ 2437921 h 2568017"/>
              <a:gd name="connsiteX6" fmla="*/ 4680648 w 5629274"/>
              <a:gd name="connsiteY6" fmla="*/ 2568017 h 2568017"/>
              <a:gd name="connsiteX7" fmla="*/ 58371 w 5629274"/>
              <a:gd name="connsiteY7" fmla="*/ 2568017 h 2568017"/>
              <a:gd name="connsiteX8" fmla="*/ 0 w 5629274"/>
              <a:gd name="connsiteY8" fmla="*/ 2509646 h 2568017"/>
              <a:gd name="connsiteX9" fmla="*/ 0 w 5629274"/>
              <a:gd name="connsiteY9" fmla="*/ 58371 h 2568017"/>
              <a:gd name="connsiteX10" fmla="*/ 58371 w 5629274"/>
              <a:gd name="connsiteY10" fmla="*/ 0 h 2568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29274" h="2568017">
                <a:moveTo>
                  <a:pt x="58371" y="0"/>
                </a:moveTo>
                <a:lnTo>
                  <a:pt x="5570903" y="0"/>
                </a:lnTo>
                <a:cubicBezTo>
                  <a:pt x="5603140" y="0"/>
                  <a:pt x="5629274" y="26134"/>
                  <a:pt x="5629274" y="58371"/>
                </a:cubicBezTo>
                <a:lnTo>
                  <a:pt x="5629274" y="1611511"/>
                </a:lnTo>
                <a:lnTo>
                  <a:pt x="5606554" y="1612658"/>
                </a:lnTo>
                <a:cubicBezTo>
                  <a:pt x="5151924" y="1658828"/>
                  <a:pt x="4783837" y="1997739"/>
                  <a:pt x="4693763" y="2437921"/>
                </a:cubicBezTo>
                <a:lnTo>
                  <a:pt x="4680648" y="2568017"/>
                </a:lnTo>
                <a:lnTo>
                  <a:pt x="58371" y="2568017"/>
                </a:lnTo>
                <a:cubicBezTo>
                  <a:pt x="26134" y="2568017"/>
                  <a:pt x="0" y="2541883"/>
                  <a:pt x="0" y="2509646"/>
                </a:cubicBezTo>
                <a:lnTo>
                  <a:pt x="0" y="58371"/>
                </a:lnTo>
                <a:cubicBezTo>
                  <a:pt x="0" y="26134"/>
                  <a:pt x="26134" y="0"/>
                  <a:pt x="58371" y="0"/>
                </a:cubicBezTo>
                <a:close/>
              </a:path>
            </a:pathLst>
          </a:custGeom>
          <a:solidFill>
            <a:schemeClr val="bg1"/>
          </a:solidFill>
          <a:ln w="19050">
            <a:solidFill>
              <a:srgbClr val="00B7AD"/>
            </a:solidFill>
          </a:ln>
          <a:effectLst>
            <a:outerShdw blurRad="127000" dist="127000" dir="2700000" algn="tl" rotWithShape="0">
              <a:srgbClr val="0053A7">
                <a:alpha val="10000"/>
              </a:srgb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5" name="任意多边形: 形状 23"/>
          <p:cNvSpPr/>
          <p:nvPr/>
        </p:nvSpPr>
        <p:spPr>
          <a:xfrm>
            <a:off x="383083" y="3685092"/>
            <a:ext cx="5629274" cy="2568017"/>
          </a:xfrm>
          <a:custGeom>
            <a:avLst/>
            <a:gdLst>
              <a:gd name="connsiteX0" fmla="*/ 58371 w 5629274"/>
              <a:gd name="connsiteY0" fmla="*/ 0 h 2568017"/>
              <a:gd name="connsiteX1" fmla="*/ 4680648 w 5629274"/>
              <a:gd name="connsiteY1" fmla="*/ 0 h 2568017"/>
              <a:gd name="connsiteX2" fmla="*/ 4693763 w 5629274"/>
              <a:gd name="connsiteY2" fmla="*/ 130097 h 2568017"/>
              <a:gd name="connsiteX3" fmla="*/ 5606554 w 5629274"/>
              <a:gd name="connsiteY3" fmla="*/ 955360 h 2568017"/>
              <a:gd name="connsiteX4" fmla="*/ 5629274 w 5629274"/>
              <a:gd name="connsiteY4" fmla="*/ 956508 h 2568017"/>
              <a:gd name="connsiteX5" fmla="*/ 5629274 w 5629274"/>
              <a:gd name="connsiteY5" fmla="*/ 2509646 h 2568017"/>
              <a:gd name="connsiteX6" fmla="*/ 5570903 w 5629274"/>
              <a:gd name="connsiteY6" fmla="*/ 2568017 h 2568017"/>
              <a:gd name="connsiteX7" fmla="*/ 58371 w 5629274"/>
              <a:gd name="connsiteY7" fmla="*/ 2568017 h 2568017"/>
              <a:gd name="connsiteX8" fmla="*/ 0 w 5629274"/>
              <a:gd name="connsiteY8" fmla="*/ 2509646 h 2568017"/>
              <a:gd name="connsiteX9" fmla="*/ 0 w 5629274"/>
              <a:gd name="connsiteY9" fmla="*/ 58371 h 2568017"/>
              <a:gd name="connsiteX10" fmla="*/ 58371 w 5629274"/>
              <a:gd name="connsiteY10" fmla="*/ 0 h 2568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29274" h="2568017">
                <a:moveTo>
                  <a:pt x="58371" y="0"/>
                </a:moveTo>
                <a:lnTo>
                  <a:pt x="4680648" y="0"/>
                </a:lnTo>
                <a:lnTo>
                  <a:pt x="4693763" y="130097"/>
                </a:lnTo>
                <a:cubicBezTo>
                  <a:pt x="4783837" y="570279"/>
                  <a:pt x="5151924" y="909190"/>
                  <a:pt x="5606554" y="955360"/>
                </a:cubicBezTo>
                <a:lnTo>
                  <a:pt x="5629274" y="956508"/>
                </a:lnTo>
                <a:lnTo>
                  <a:pt x="5629274" y="2509646"/>
                </a:lnTo>
                <a:cubicBezTo>
                  <a:pt x="5629274" y="2541883"/>
                  <a:pt x="5603140" y="2568017"/>
                  <a:pt x="5570903" y="2568017"/>
                </a:cubicBezTo>
                <a:lnTo>
                  <a:pt x="58371" y="2568017"/>
                </a:lnTo>
                <a:cubicBezTo>
                  <a:pt x="26134" y="2568017"/>
                  <a:pt x="0" y="2541883"/>
                  <a:pt x="0" y="2509646"/>
                </a:cubicBezTo>
                <a:lnTo>
                  <a:pt x="0" y="58371"/>
                </a:lnTo>
                <a:cubicBezTo>
                  <a:pt x="0" y="26134"/>
                  <a:pt x="26134" y="0"/>
                  <a:pt x="58371" y="0"/>
                </a:cubicBezTo>
                <a:close/>
              </a:path>
            </a:pathLst>
          </a:custGeom>
          <a:solidFill>
            <a:schemeClr val="bg1"/>
          </a:solidFill>
          <a:ln w="19050">
            <a:solidFill>
              <a:srgbClr val="00B7AD"/>
            </a:solidFill>
          </a:ln>
          <a:effectLst>
            <a:outerShdw blurRad="127000" dist="127000" dir="2700000" algn="tl" rotWithShape="0">
              <a:srgbClr val="0053A7">
                <a:alpha val="10000"/>
              </a:srgb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6" name="任意多边形: 形状 21"/>
          <p:cNvSpPr/>
          <p:nvPr/>
        </p:nvSpPr>
        <p:spPr>
          <a:xfrm>
            <a:off x="6179643" y="957960"/>
            <a:ext cx="5629274" cy="2568017"/>
          </a:xfrm>
          <a:custGeom>
            <a:avLst/>
            <a:gdLst>
              <a:gd name="connsiteX0" fmla="*/ 58371 w 5629274"/>
              <a:gd name="connsiteY0" fmla="*/ 0 h 2568017"/>
              <a:gd name="connsiteX1" fmla="*/ 5570903 w 5629274"/>
              <a:gd name="connsiteY1" fmla="*/ 0 h 2568017"/>
              <a:gd name="connsiteX2" fmla="*/ 5629274 w 5629274"/>
              <a:gd name="connsiteY2" fmla="*/ 58371 h 2568017"/>
              <a:gd name="connsiteX3" fmla="*/ 5629274 w 5629274"/>
              <a:gd name="connsiteY3" fmla="*/ 2509646 h 2568017"/>
              <a:gd name="connsiteX4" fmla="*/ 5570903 w 5629274"/>
              <a:gd name="connsiteY4" fmla="*/ 2568017 h 2568017"/>
              <a:gd name="connsiteX5" fmla="*/ 948627 w 5629274"/>
              <a:gd name="connsiteY5" fmla="*/ 2568017 h 2568017"/>
              <a:gd name="connsiteX6" fmla="*/ 935512 w 5629274"/>
              <a:gd name="connsiteY6" fmla="*/ 2437921 h 2568017"/>
              <a:gd name="connsiteX7" fmla="*/ 22722 w 5629274"/>
              <a:gd name="connsiteY7" fmla="*/ 1612658 h 2568017"/>
              <a:gd name="connsiteX8" fmla="*/ 0 w 5629274"/>
              <a:gd name="connsiteY8" fmla="*/ 1611511 h 2568017"/>
              <a:gd name="connsiteX9" fmla="*/ 0 w 5629274"/>
              <a:gd name="connsiteY9" fmla="*/ 58371 h 2568017"/>
              <a:gd name="connsiteX10" fmla="*/ 58371 w 5629274"/>
              <a:gd name="connsiteY10" fmla="*/ 0 h 2568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29274" h="2568017">
                <a:moveTo>
                  <a:pt x="58371" y="0"/>
                </a:moveTo>
                <a:lnTo>
                  <a:pt x="5570903" y="0"/>
                </a:lnTo>
                <a:cubicBezTo>
                  <a:pt x="5603140" y="0"/>
                  <a:pt x="5629274" y="26134"/>
                  <a:pt x="5629274" y="58371"/>
                </a:cubicBezTo>
                <a:lnTo>
                  <a:pt x="5629274" y="2509646"/>
                </a:lnTo>
                <a:cubicBezTo>
                  <a:pt x="5629274" y="2541883"/>
                  <a:pt x="5603140" y="2568017"/>
                  <a:pt x="5570903" y="2568017"/>
                </a:cubicBezTo>
                <a:lnTo>
                  <a:pt x="948627" y="2568017"/>
                </a:lnTo>
                <a:lnTo>
                  <a:pt x="935512" y="2437921"/>
                </a:lnTo>
                <a:cubicBezTo>
                  <a:pt x="845438" y="1997739"/>
                  <a:pt x="477351" y="1658828"/>
                  <a:pt x="22722" y="1612658"/>
                </a:cubicBezTo>
                <a:lnTo>
                  <a:pt x="0" y="1611511"/>
                </a:lnTo>
                <a:lnTo>
                  <a:pt x="0" y="58371"/>
                </a:lnTo>
                <a:cubicBezTo>
                  <a:pt x="0" y="26134"/>
                  <a:pt x="26134" y="0"/>
                  <a:pt x="58371" y="0"/>
                </a:cubicBezTo>
                <a:close/>
              </a:path>
            </a:pathLst>
          </a:custGeom>
          <a:solidFill>
            <a:schemeClr val="bg1"/>
          </a:solidFill>
          <a:ln w="19050">
            <a:solidFill>
              <a:srgbClr val="00B7AD"/>
            </a:solidFill>
          </a:ln>
          <a:effectLst>
            <a:outerShdw blurRad="127000" dist="127000" dir="2700000" algn="tl" rotWithShape="0">
              <a:srgbClr val="0053A7">
                <a:alpha val="10000"/>
              </a:srgb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7" name="任意多边形: 形状 24"/>
          <p:cNvSpPr/>
          <p:nvPr/>
        </p:nvSpPr>
        <p:spPr>
          <a:xfrm>
            <a:off x="6179643" y="3685092"/>
            <a:ext cx="5629274" cy="2568017"/>
          </a:xfrm>
          <a:custGeom>
            <a:avLst/>
            <a:gdLst>
              <a:gd name="connsiteX0" fmla="*/ 948626 w 5629274"/>
              <a:gd name="connsiteY0" fmla="*/ 0 h 2568017"/>
              <a:gd name="connsiteX1" fmla="*/ 5570903 w 5629274"/>
              <a:gd name="connsiteY1" fmla="*/ 0 h 2568017"/>
              <a:gd name="connsiteX2" fmla="*/ 5629274 w 5629274"/>
              <a:gd name="connsiteY2" fmla="*/ 58371 h 2568017"/>
              <a:gd name="connsiteX3" fmla="*/ 5629274 w 5629274"/>
              <a:gd name="connsiteY3" fmla="*/ 2509646 h 2568017"/>
              <a:gd name="connsiteX4" fmla="*/ 5570903 w 5629274"/>
              <a:gd name="connsiteY4" fmla="*/ 2568017 h 2568017"/>
              <a:gd name="connsiteX5" fmla="*/ 58371 w 5629274"/>
              <a:gd name="connsiteY5" fmla="*/ 2568017 h 2568017"/>
              <a:gd name="connsiteX6" fmla="*/ 0 w 5629274"/>
              <a:gd name="connsiteY6" fmla="*/ 2509646 h 2568017"/>
              <a:gd name="connsiteX7" fmla="*/ 0 w 5629274"/>
              <a:gd name="connsiteY7" fmla="*/ 956508 h 2568017"/>
              <a:gd name="connsiteX8" fmla="*/ 22721 w 5629274"/>
              <a:gd name="connsiteY8" fmla="*/ 955360 h 2568017"/>
              <a:gd name="connsiteX9" fmla="*/ 935511 w 5629274"/>
              <a:gd name="connsiteY9" fmla="*/ 130097 h 2568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29274" h="2568017">
                <a:moveTo>
                  <a:pt x="948626" y="0"/>
                </a:moveTo>
                <a:lnTo>
                  <a:pt x="5570903" y="0"/>
                </a:lnTo>
                <a:cubicBezTo>
                  <a:pt x="5603140" y="0"/>
                  <a:pt x="5629274" y="26134"/>
                  <a:pt x="5629274" y="58371"/>
                </a:cubicBezTo>
                <a:lnTo>
                  <a:pt x="5629274" y="2509646"/>
                </a:lnTo>
                <a:cubicBezTo>
                  <a:pt x="5629274" y="2541883"/>
                  <a:pt x="5603140" y="2568017"/>
                  <a:pt x="5570903" y="2568017"/>
                </a:cubicBezTo>
                <a:lnTo>
                  <a:pt x="58371" y="2568017"/>
                </a:lnTo>
                <a:cubicBezTo>
                  <a:pt x="26134" y="2568017"/>
                  <a:pt x="0" y="2541883"/>
                  <a:pt x="0" y="2509646"/>
                </a:cubicBezTo>
                <a:lnTo>
                  <a:pt x="0" y="956508"/>
                </a:lnTo>
                <a:lnTo>
                  <a:pt x="22721" y="955360"/>
                </a:lnTo>
                <a:cubicBezTo>
                  <a:pt x="477350" y="909190"/>
                  <a:pt x="845437" y="570279"/>
                  <a:pt x="935511" y="130097"/>
                </a:cubicBezTo>
                <a:close/>
              </a:path>
            </a:pathLst>
          </a:custGeom>
          <a:solidFill>
            <a:schemeClr val="bg1"/>
          </a:solidFill>
          <a:ln w="19050">
            <a:solidFill>
              <a:srgbClr val="00B7AD"/>
            </a:solidFill>
          </a:ln>
          <a:effectLst>
            <a:outerShdw blurRad="127000" dist="127000" dir="2700000" algn="tl" rotWithShape="0">
              <a:srgbClr val="0053A7">
                <a:alpha val="10000"/>
              </a:srgb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8" name="流程图: 接点 25"/>
          <p:cNvSpPr/>
          <p:nvPr/>
        </p:nvSpPr>
        <p:spPr>
          <a:xfrm>
            <a:off x="5181215" y="2690751"/>
            <a:ext cx="1829570" cy="1829568"/>
          </a:xfrm>
          <a:prstGeom prst="flowChartConnector">
            <a:avLst/>
          </a:prstGeom>
          <a:solidFill>
            <a:srgbClr val="00B7AE"/>
          </a:solidFill>
          <a:ln w="38100">
            <a:noFill/>
          </a:ln>
          <a:effectLst>
            <a:outerShdw blurRad="127000" dist="127000" dir="2700000" algn="tl" rotWithShape="0">
              <a:srgbClr val="0053A7">
                <a:alpha val="10000"/>
              </a:srgbClr>
            </a:outerShdw>
          </a:effectLst>
        </p:spPr>
        <p:style>
          <a:lnRef idx="2">
            <a:schemeClr val="accent1">
              <a:shade val="15000"/>
            </a:schemeClr>
          </a:lnRef>
          <a:fillRef idx="1">
            <a:schemeClr val="accent1"/>
          </a:fillRef>
          <a:effectRef idx="0">
            <a:schemeClr val="accent1"/>
          </a:effectRef>
          <a:fontRef idx="minor">
            <a:schemeClr val="lt1"/>
          </a:fontRef>
        </p:style>
        <p:txBody>
          <a:bodyPr wrap="none" rtlCol="0" anchor="ctr">
            <a:noAutofit/>
          </a:bodyPr>
          <a:lstStyle/>
          <a:p>
            <a:pPr algn="ctr"/>
            <a:r>
              <a:rPr lang="en-US" altLang="zh-CN" sz="1600" b="1"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0"/>
              </a:rPr>
              <a:t>降低复发风险</a:t>
            </a:r>
            <a:endParaRPr lang="en-US" altLang="zh-CN" sz="1600" dirty="0"/>
          </a:p>
          <a:p>
            <a:pPr algn="ctr"/>
            <a:r>
              <a:rPr lang="zh-CN" altLang="en-US" sz="1600" b="1"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0"/>
              </a:rPr>
              <a:t>安全性更优</a:t>
            </a:r>
            <a:endParaRPr lang="en-US" altLang="zh-CN" sz="1600" b="1"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0"/>
            </a:endParaRPr>
          </a:p>
          <a:p>
            <a:pPr algn="ctr"/>
            <a:r>
              <a:rPr lang="zh-CN" altLang="en-US" sz="1600" b="1"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0"/>
              </a:rPr>
              <a:t>无临床滥用风险</a:t>
            </a:r>
            <a:endParaRPr lang="en-US" altLang="zh-CN" sz="1600" dirty="0"/>
          </a:p>
        </p:txBody>
      </p:sp>
      <p:sp>
        <p:nvSpPr>
          <p:cNvPr id="9" name="矩形 8"/>
          <p:cNvSpPr/>
          <p:nvPr/>
        </p:nvSpPr>
        <p:spPr>
          <a:xfrm>
            <a:off x="383083" y="957960"/>
            <a:ext cx="4395746" cy="400110"/>
          </a:xfrm>
          <a:prstGeom prst="rect">
            <a:avLst/>
          </a:prstGeom>
          <a:solidFill>
            <a:srgbClr val="00B7AE"/>
          </a:solidFill>
          <a:ln w="12700">
            <a:noFill/>
          </a:ln>
          <a:effectLst>
            <a:outerShdw blurRad="127000" dist="63500" dir="2700000" algn="tl" rotWithShape="0">
              <a:schemeClr val="accent1">
                <a:alpha val="1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none" rtlCol="0" anchor="ctr">
            <a:noAutofit/>
          </a:bodyPr>
          <a:lstStyle/>
          <a:p>
            <a:pPr algn="ctr"/>
            <a:r>
              <a:rPr lang="zh-CN" altLang="en-US" b="1" dirty="0">
                <a:gradFill>
                  <a:gsLst>
                    <a:gs pos="0">
                      <a:schemeClr val="bg1"/>
                    </a:gs>
                    <a:gs pos="100000">
                      <a:schemeClr val="bg1"/>
                    </a:gs>
                  </a:gsLst>
                  <a:lin ang="5400000" scaled="1"/>
                </a:gradFill>
                <a:latin typeface="微软雅黑" panose="020B0503020204020204" pitchFamily="34" charset="-122"/>
                <a:ea typeface="微软雅黑" panose="020B0503020204020204" pitchFamily="34" charset="-122"/>
              </a:rPr>
              <a:t>降低复发风险，维护公共健康</a:t>
            </a:r>
            <a:endParaRPr lang="zh-CN" altLang="en-US" b="1" dirty="0">
              <a:gradFill>
                <a:gsLst>
                  <a:gs pos="0">
                    <a:schemeClr val="bg1"/>
                  </a:gs>
                  <a:gs pos="100000">
                    <a:schemeClr val="bg1"/>
                  </a:gs>
                </a:gsLst>
                <a:lin ang="5400000" scaled="1"/>
              </a:gradFill>
              <a:latin typeface="微软雅黑" panose="020B0503020204020204" pitchFamily="34" charset="-122"/>
              <a:ea typeface="微软雅黑" panose="020B0503020204020204" pitchFamily="34" charset="-122"/>
            </a:endParaRPr>
          </a:p>
        </p:txBody>
      </p:sp>
      <p:sp>
        <p:nvSpPr>
          <p:cNvPr id="10" name="矩形 9"/>
          <p:cNvSpPr/>
          <p:nvPr/>
        </p:nvSpPr>
        <p:spPr>
          <a:xfrm>
            <a:off x="7413171" y="957960"/>
            <a:ext cx="4395746" cy="400110"/>
          </a:xfrm>
          <a:prstGeom prst="rect">
            <a:avLst/>
          </a:prstGeom>
          <a:solidFill>
            <a:srgbClr val="00B7AE"/>
          </a:solidFill>
          <a:ln w="12700">
            <a:noFill/>
          </a:ln>
          <a:effectLst>
            <a:outerShdw blurRad="127000" dist="63500" dir="2700000" algn="tl" rotWithShape="0">
              <a:schemeClr val="accent1">
                <a:alpha val="1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none" rtlCol="0" anchor="ctr">
            <a:noAutofit/>
          </a:bodyPr>
          <a:lstStyle/>
          <a:p>
            <a:pPr algn="ctr"/>
            <a:r>
              <a:rPr lang="zh-CN" altLang="en-US" b="1" dirty="0">
                <a:gradFill>
                  <a:gsLst>
                    <a:gs pos="0">
                      <a:schemeClr val="bg1"/>
                    </a:gs>
                    <a:gs pos="100000">
                      <a:schemeClr val="bg1"/>
                    </a:gs>
                  </a:gsLst>
                  <a:lin ang="5400000" scaled="1"/>
                </a:gradFill>
                <a:latin typeface="微软雅黑" panose="020B0503020204020204" pitchFamily="34" charset="-122"/>
                <a:ea typeface="微软雅黑" panose="020B0503020204020204" pitchFamily="34" charset="-122"/>
              </a:rPr>
              <a:t>基金</a:t>
            </a:r>
            <a:r>
              <a:rPr lang="zh-CN" altLang="en-US" sz="1800" b="1" dirty="0">
                <a:gradFill>
                  <a:gsLst>
                    <a:gs pos="0">
                      <a:schemeClr val="bg1"/>
                    </a:gs>
                    <a:gs pos="100000">
                      <a:schemeClr val="bg1"/>
                    </a:gs>
                  </a:gsLst>
                  <a:lin ang="5400000" scaled="1"/>
                </a:gradFill>
                <a:latin typeface="微软雅黑" panose="020B0503020204020204" pitchFamily="34" charset="-122"/>
                <a:ea typeface="微软雅黑" panose="020B0503020204020204" pitchFamily="34" charset="-122"/>
              </a:rPr>
              <a:t>影响小，符合“保基本”</a:t>
            </a:r>
            <a:endParaRPr lang="zh-CN" altLang="en-US" sz="1800" b="1" dirty="0">
              <a:gradFill>
                <a:gsLst>
                  <a:gs pos="0">
                    <a:schemeClr val="bg1"/>
                  </a:gs>
                  <a:gs pos="100000">
                    <a:schemeClr val="bg1"/>
                  </a:gs>
                </a:gsLst>
                <a:lin ang="5400000" scaled="1"/>
              </a:gradFill>
              <a:latin typeface="微软雅黑" panose="020B0503020204020204" pitchFamily="34" charset="-122"/>
              <a:ea typeface="微软雅黑" panose="020B0503020204020204" pitchFamily="34" charset="-122"/>
            </a:endParaRPr>
          </a:p>
        </p:txBody>
      </p:sp>
      <p:sp>
        <p:nvSpPr>
          <p:cNvPr id="11" name="矩形 10"/>
          <p:cNvSpPr/>
          <p:nvPr/>
        </p:nvSpPr>
        <p:spPr>
          <a:xfrm>
            <a:off x="383083" y="3685092"/>
            <a:ext cx="4395746" cy="400110"/>
          </a:xfrm>
          <a:prstGeom prst="rect">
            <a:avLst/>
          </a:prstGeom>
          <a:solidFill>
            <a:srgbClr val="00B7AE"/>
          </a:solidFill>
          <a:ln w="12700">
            <a:noFill/>
          </a:ln>
          <a:effectLst>
            <a:outerShdw blurRad="127000" dist="63500" dir="2700000" algn="tl" rotWithShape="0">
              <a:schemeClr val="accent1">
                <a:alpha val="1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none" rtlCol="0" anchor="ctr">
            <a:noAutofit/>
          </a:bodyPr>
          <a:lstStyle/>
          <a:p>
            <a:pPr algn="ctr"/>
            <a:r>
              <a:rPr lang="zh-CN" altLang="en-US" sz="1600" b="1" dirty="0">
                <a:gradFill>
                  <a:gsLst>
                    <a:gs pos="0">
                      <a:schemeClr val="bg1"/>
                    </a:gs>
                    <a:gs pos="100000">
                      <a:schemeClr val="bg1"/>
                    </a:gs>
                  </a:gsLst>
                  <a:lin ang="5400000" scaled="1"/>
                </a:gradFill>
                <a:latin typeface="微软雅黑" panose="020B0503020204020204" pitchFamily="34" charset="-122"/>
                <a:ea typeface="微软雅黑" panose="020B0503020204020204" pitchFamily="34" charset="-122"/>
              </a:rPr>
              <a:t>安全性更优，弥补目录短板</a:t>
            </a:r>
            <a:endParaRPr lang="zh-CN" altLang="en-US" sz="1600" b="1" dirty="0">
              <a:gradFill>
                <a:gsLst>
                  <a:gs pos="0">
                    <a:schemeClr val="bg1"/>
                  </a:gs>
                  <a:gs pos="100000">
                    <a:schemeClr val="bg1"/>
                  </a:gs>
                </a:gsLst>
                <a:lin ang="5400000" scaled="1"/>
              </a:gradFill>
              <a:latin typeface="微软雅黑" panose="020B0503020204020204" pitchFamily="34" charset="-122"/>
              <a:ea typeface="微软雅黑" panose="020B0503020204020204" pitchFamily="34" charset="-122"/>
            </a:endParaRPr>
          </a:p>
        </p:txBody>
      </p:sp>
      <p:sp>
        <p:nvSpPr>
          <p:cNvPr id="12" name="矩形 11"/>
          <p:cNvSpPr/>
          <p:nvPr/>
        </p:nvSpPr>
        <p:spPr>
          <a:xfrm>
            <a:off x="7413171" y="3685092"/>
            <a:ext cx="4395746" cy="400110"/>
          </a:xfrm>
          <a:prstGeom prst="rect">
            <a:avLst/>
          </a:prstGeom>
          <a:solidFill>
            <a:srgbClr val="00B7AE"/>
          </a:solidFill>
          <a:ln w="12700">
            <a:noFill/>
          </a:ln>
          <a:effectLst>
            <a:outerShdw blurRad="127000" dist="63500" dir="2700000" algn="tl" rotWithShape="0">
              <a:schemeClr val="accent1">
                <a:alpha val="1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none" rtlCol="0" anchor="ctr">
            <a:noAutofit/>
          </a:bodyPr>
          <a:lstStyle/>
          <a:p>
            <a:pPr algn="ctr"/>
            <a:r>
              <a:rPr lang="zh-CN" altLang="en-US" b="1">
                <a:gradFill>
                  <a:gsLst>
                    <a:gs pos="0">
                      <a:schemeClr val="bg1"/>
                    </a:gs>
                    <a:gs pos="100000">
                      <a:schemeClr val="bg1"/>
                    </a:gs>
                  </a:gsLst>
                  <a:lin ang="5400000" scaled="1"/>
                </a:gradFill>
                <a:latin typeface="微软雅黑" panose="020B0503020204020204" pitchFamily="34" charset="-122"/>
                <a:ea typeface="微软雅黑" panose="020B0503020204020204" pitchFamily="34" charset="-122"/>
              </a:rPr>
              <a:t>用药管理便捷，无临床滥用风险</a:t>
            </a:r>
            <a:endParaRPr lang="zh-CN" altLang="en-US" b="1">
              <a:gradFill>
                <a:gsLst>
                  <a:gs pos="0">
                    <a:schemeClr val="bg1"/>
                  </a:gs>
                  <a:gs pos="100000">
                    <a:schemeClr val="bg1"/>
                  </a:gs>
                </a:gsLst>
                <a:lin ang="5400000" scaled="1"/>
              </a:gradFill>
              <a:latin typeface="微软雅黑" panose="020B0503020204020204" pitchFamily="34" charset="-122"/>
              <a:ea typeface="微软雅黑" panose="020B0503020204020204" pitchFamily="34" charset="-122"/>
            </a:endParaRPr>
          </a:p>
        </p:txBody>
      </p:sp>
      <p:sp>
        <p:nvSpPr>
          <p:cNvPr id="13" name="矩形: 圆角 35"/>
          <p:cNvSpPr/>
          <p:nvPr/>
        </p:nvSpPr>
        <p:spPr>
          <a:xfrm>
            <a:off x="7413171" y="1575550"/>
            <a:ext cx="4436529" cy="1690720"/>
          </a:xfrm>
          <a:prstGeom prst="roundRect">
            <a:avLst>
              <a:gd name="adj" fmla="val 5369"/>
            </a:avLst>
          </a:prstGeom>
          <a:gradFill>
            <a:gsLst>
              <a:gs pos="0">
                <a:srgbClr val="0053A7">
                  <a:alpha val="10000"/>
                </a:srgbClr>
              </a:gs>
              <a:gs pos="100000">
                <a:srgbClr val="0053A7">
                  <a:alpha val="0"/>
                </a:srgbClr>
              </a:gs>
            </a:gsLst>
            <a:lin ang="0" scaled="0"/>
          </a:gradFill>
          <a:ln w="12700">
            <a:noFill/>
          </a:ln>
          <a:effectLst>
            <a:outerShdw blurRad="127000" dist="63500" dir="2700000" algn="tl" rotWithShape="0">
              <a:schemeClr val="accent1">
                <a:alpha val="1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nSpc>
                <a:spcPct val="150000"/>
              </a:lnSpc>
              <a:spcBef>
                <a:spcPct val="0"/>
              </a:spcBef>
              <a:spcAft>
                <a:spcPct val="0"/>
              </a:spcAft>
              <a:defRPr/>
            </a:pPr>
            <a:r>
              <a:rPr lang="en-US" altLang="zh-CN" sz="1300" dirty="0">
                <a:gradFill>
                  <a:gsLst>
                    <a:gs pos="0">
                      <a:schemeClr val="tx1"/>
                    </a:gs>
                    <a:gs pos="100000">
                      <a:schemeClr val="tx1"/>
                    </a:gs>
                  </a:gsLst>
                  <a:lin ang="5400000" scaled="1"/>
                </a:gradFill>
                <a:latin typeface="微软雅黑" panose="020B0503020204020204" pitchFamily="34" charset="-122"/>
                <a:ea typeface="微软雅黑" panose="020B0503020204020204" pitchFamily="34" charset="-122"/>
              </a:rPr>
              <a:t>①</a:t>
            </a:r>
            <a:r>
              <a:rPr lang="zh-CN" altLang="en-US" sz="1300" dirty="0">
                <a:gradFill>
                  <a:gsLst>
                    <a:gs pos="0">
                      <a:schemeClr val="tx1"/>
                    </a:gs>
                    <a:gs pos="100000">
                      <a:schemeClr val="tx1"/>
                    </a:gs>
                  </a:gsLst>
                  <a:lin ang="5400000" scaled="1"/>
                </a:gradFill>
                <a:latin typeface="微软雅黑" panose="020B0503020204020204" pitchFamily="34" charset="-122"/>
                <a:ea typeface="微软雅黑" panose="020B0503020204020204" pitchFamily="34" charset="-122"/>
              </a:rPr>
              <a:t> </a:t>
            </a:r>
            <a:r>
              <a:rPr lang="en-US" altLang="zh-CN" sz="1300" dirty="0">
                <a:gradFill>
                  <a:gsLst>
                    <a:gs pos="0">
                      <a:schemeClr val="tx1"/>
                    </a:gs>
                    <a:gs pos="100000">
                      <a:schemeClr val="tx1"/>
                    </a:gs>
                  </a:gsLst>
                  <a:lin ang="5400000" scaled="1"/>
                </a:gradFill>
                <a:latin typeface="微软雅黑" panose="020B0503020204020204" pitchFamily="34" charset="-122"/>
                <a:ea typeface="微软雅黑" panose="020B0503020204020204" pitchFamily="34" charset="-122"/>
              </a:rPr>
              <a:t>43.7%</a:t>
            </a:r>
            <a:r>
              <a:rPr lang="zh-CN" altLang="en-US" sz="1300" dirty="0">
                <a:gradFill>
                  <a:gsLst>
                    <a:gs pos="0">
                      <a:schemeClr val="tx1"/>
                    </a:gs>
                    <a:gs pos="100000">
                      <a:schemeClr val="tx1"/>
                    </a:gs>
                  </a:gsLst>
                  <a:lin ang="5400000" scaled="1"/>
                </a:gradFill>
                <a:latin typeface="微软雅黑" panose="020B0503020204020204" pitchFamily="34" charset="-122"/>
                <a:ea typeface="微软雅黑" panose="020B0503020204020204" pitchFamily="34" charset="-122"/>
              </a:rPr>
              <a:t>的复发</a:t>
            </a:r>
            <a:r>
              <a:rPr lang="zh-CN" altLang="en-US" sz="1300" dirty="0">
                <a:gradFill>
                  <a:gsLst>
                    <a:gs pos="0">
                      <a:schemeClr val="tx1"/>
                    </a:gs>
                    <a:gs pos="100000">
                      <a:schemeClr val="tx1"/>
                    </a:gs>
                  </a:gsLst>
                  <a:lin ang="5400000" scaled="1"/>
                </a:gradFill>
                <a:latin typeface="微软雅黑" panose="020B0503020204020204" pitchFamily="34" charset="-122"/>
                <a:ea typeface="微软雅黑" panose="020B0503020204020204" pitchFamily="34" charset="-122"/>
                <a:sym typeface="+mn-ea"/>
              </a:rPr>
              <a:t>精神分裂症患者</a:t>
            </a:r>
            <a:r>
              <a:rPr lang="zh-CN" altLang="en-US" sz="1300" dirty="0">
                <a:gradFill>
                  <a:gsLst>
                    <a:gs pos="0">
                      <a:schemeClr val="tx1"/>
                    </a:gs>
                    <a:gs pos="100000">
                      <a:schemeClr val="tx1"/>
                    </a:gs>
                  </a:gsLst>
                  <a:lin ang="5400000" scaled="1"/>
                </a:gradFill>
                <a:latin typeface="微软雅黑" panose="020B0503020204020204" pitchFamily="34" charset="-122"/>
                <a:ea typeface="微软雅黑" panose="020B0503020204020204" pitchFamily="34" charset="-122"/>
              </a:rPr>
              <a:t>经历再入院治疗</a:t>
            </a:r>
            <a:r>
              <a:rPr lang="en-US" altLang="zh-CN" sz="1300" b="1" baseline="30000" dirty="0">
                <a:gradFill>
                  <a:gsLst>
                    <a:gs pos="0">
                      <a:schemeClr val="tx1"/>
                    </a:gs>
                    <a:gs pos="100000">
                      <a:schemeClr val="tx1"/>
                    </a:gs>
                  </a:gsLst>
                  <a:lin ang="5400000" scaled="1"/>
                </a:gradFill>
                <a:latin typeface="微软雅黑" panose="020B0503020204020204" pitchFamily="34" charset="-122"/>
                <a:ea typeface="微软雅黑" panose="020B0503020204020204" pitchFamily="34" charset="-122"/>
              </a:rPr>
              <a:t>[1] </a:t>
            </a:r>
            <a:r>
              <a:rPr lang="zh-CN" altLang="en-US" sz="1300" b="1" dirty="0">
                <a:gradFill>
                  <a:gsLst>
                    <a:gs pos="0">
                      <a:schemeClr val="tx1"/>
                    </a:gs>
                    <a:gs pos="100000">
                      <a:schemeClr val="tx1"/>
                    </a:gs>
                  </a:gsLst>
                  <a:lin ang="5400000" scaled="1"/>
                </a:gradFill>
                <a:latin typeface="微软雅黑" panose="020B0503020204020204" pitchFamily="34" charset="-122"/>
                <a:ea typeface="微软雅黑" panose="020B0503020204020204" pitchFamily="34" charset="-122"/>
              </a:rPr>
              <a:t>，</a:t>
            </a:r>
            <a:r>
              <a:rPr lang="zh-CN" altLang="en-US" sz="1300" dirty="0">
                <a:gradFill>
                  <a:gsLst>
                    <a:gs pos="0">
                      <a:schemeClr val="tx1"/>
                    </a:gs>
                    <a:gs pos="100000">
                      <a:schemeClr val="tx1"/>
                    </a:gs>
                  </a:gsLst>
                  <a:lin ang="5400000" scaled="1"/>
                </a:gradFill>
                <a:latin typeface="微软雅黑" panose="020B0503020204020204" pitchFamily="34" charset="-122"/>
                <a:ea typeface="微软雅黑" panose="020B0503020204020204" pitchFamily="34" charset="-122"/>
              </a:rPr>
              <a:t>布瑞哌唑可</a:t>
            </a:r>
            <a:r>
              <a:rPr lang="zh-CN" altLang="en-US" sz="1400" b="1" dirty="0">
                <a:solidFill>
                  <a:srgbClr val="C00000"/>
                </a:solidFill>
                <a:latin typeface="微软雅黑" panose="020B0503020204020204" pitchFamily="34" charset="-122"/>
                <a:ea typeface="微软雅黑" panose="020B0503020204020204" pitchFamily="34" charset="-122"/>
              </a:rPr>
              <a:t>降低复发率，减少基金费用</a:t>
            </a:r>
            <a:r>
              <a:rPr lang="zh-CN" altLang="en-US" sz="1300" dirty="0">
                <a:gradFill>
                  <a:gsLst>
                    <a:gs pos="0">
                      <a:schemeClr val="tx1"/>
                    </a:gs>
                    <a:gs pos="100000">
                      <a:schemeClr val="tx1"/>
                    </a:gs>
                  </a:gsLst>
                  <a:lin ang="5400000" scaled="1"/>
                </a:gradFill>
                <a:latin typeface="微软雅黑" panose="020B0503020204020204" pitchFamily="34" charset="-122"/>
                <a:ea typeface="微软雅黑" panose="020B0503020204020204" pitchFamily="34" charset="-122"/>
              </a:rPr>
              <a:t>支出；</a:t>
            </a:r>
            <a:endParaRPr lang="en-US" altLang="zh-CN" sz="1300" dirty="0">
              <a:gradFill>
                <a:gsLst>
                  <a:gs pos="0">
                    <a:schemeClr val="tx1"/>
                  </a:gs>
                  <a:gs pos="100000">
                    <a:schemeClr val="tx1"/>
                  </a:gs>
                </a:gsLst>
                <a:lin ang="5400000" scaled="1"/>
              </a:gradFill>
              <a:latin typeface="微软雅黑" panose="020B0503020204020204" pitchFamily="34" charset="-122"/>
              <a:ea typeface="微软雅黑" panose="020B0503020204020204" pitchFamily="34" charset="-122"/>
            </a:endParaRPr>
          </a:p>
          <a:p>
            <a:pPr marR="0" lvl="0" defTabSz="914400" rtl="0" eaLnBrk="1" fontAlgn="auto" latinLnBrk="0" hangingPunct="1">
              <a:lnSpc>
                <a:spcPct val="150000"/>
              </a:lnSpc>
              <a:spcBef>
                <a:spcPct val="0"/>
              </a:spcBef>
              <a:spcAft>
                <a:spcPct val="0"/>
              </a:spcAft>
              <a:buClrTx/>
              <a:buSzTx/>
              <a:defRPr/>
            </a:pPr>
            <a:r>
              <a:rPr lang="en-US" altLang="zh-CN" sz="1300" dirty="0">
                <a:gradFill>
                  <a:gsLst>
                    <a:gs pos="0">
                      <a:schemeClr val="tx1"/>
                    </a:gs>
                    <a:gs pos="100000">
                      <a:schemeClr val="tx1"/>
                    </a:gs>
                  </a:gsLst>
                  <a:lin ang="5400000" scaled="1"/>
                </a:gradFill>
                <a:latin typeface="微软雅黑" panose="020B0503020204020204" pitchFamily="34" charset="-122"/>
                <a:ea typeface="微软雅黑" panose="020B0503020204020204" pitchFamily="34" charset="-122"/>
              </a:rPr>
              <a:t>②</a:t>
            </a:r>
            <a:r>
              <a:rPr lang="zh-CN" altLang="en-US" sz="1300" dirty="0">
                <a:gradFill>
                  <a:gsLst>
                    <a:gs pos="0">
                      <a:schemeClr val="tx1"/>
                    </a:gs>
                    <a:gs pos="100000">
                      <a:schemeClr val="tx1"/>
                    </a:gs>
                  </a:gsLst>
                  <a:lin ang="5400000" scaled="1"/>
                </a:gradFill>
                <a:latin typeface="微软雅黑" panose="020B0503020204020204" pitchFamily="34" charset="-122"/>
                <a:ea typeface="微软雅黑" panose="020B0503020204020204" pitchFamily="34" charset="-122"/>
              </a:rPr>
              <a:t> 布瑞哌唑片已有</a:t>
            </a:r>
            <a:r>
              <a:rPr lang="en-US" altLang="zh-CN" sz="1300" dirty="0">
                <a:gradFill>
                  <a:gsLst>
                    <a:gs pos="0">
                      <a:schemeClr val="tx1"/>
                    </a:gs>
                    <a:gs pos="100000">
                      <a:schemeClr val="tx1"/>
                    </a:gs>
                  </a:gsLst>
                  <a:lin ang="5400000" scaled="1"/>
                </a:gradFill>
                <a:latin typeface="微软雅黑" panose="020B0503020204020204" pitchFamily="34" charset="-122"/>
                <a:ea typeface="微软雅黑" panose="020B0503020204020204" pitchFamily="34" charset="-122"/>
              </a:rPr>
              <a:t>14</a:t>
            </a:r>
            <a:r>
              <a:rPr lang="zh-CN" altLang="en-US" sz="1300" dirty="0">
                <a:gradFill>
                  <a:gsLst>
                    <a:gs pos="0">
                      <a:schemeClr val="tx1"/>
                    </a:gs>
                    <a:gs pos="100000">
                      <a:schemeClr val="tx1"/>
                    </a:gs>
                  </a:gsLst>
                  <a:lin ang="5400000" scaled="1"/>
                </a:gradFill>
                <a:latin typeface="微软雅黑" panose="020B0503020204020204" pitchFamily="34" charset="-122"/>
                <a:ea typeface="微软雅黑" panose="020B0503020204020204" pitchFamily="34" charset="-122"/>
              </a:rPr>
              <a:t>家企业获批，市场竞争充分，价格可控。</a:t>
            </a:r>
            <a:endParaRPr lang="en-US" altLang="zh-CN" sz="1300" dirty="0">
              <a:gradFill>
                <a:gsLst>
                  <a:gs pos="0">
                    <a:schemeClr val="tx1"/>
                  </a:gs>
                  <a:gs pos="100000">
                    <a:schemeClr val="tx1"/>
                  </a:gs>
                </a:gsLst>
                <a:lin ang="5400000" scaled="1"/>
              </a:gradFill>
              <a:latin typeface="微软雅黑" panose="020B0503020204020204" pitchFamily="34" charset="-122"/>
              <a:ea typeface="微软雅黑" panose="020B0503020204020204" pitchFamily="34" charset="-122"/>
            </a:endParaRPr>
          </a:p>
        </p:txBody>
      </p:sp>
      <p:sp>
        <p:nvSpPr>
          <p:cNvPr id="15" name="矩形: 圆角 39"/>
          <p:cNvSpPr/>
          <p:nvPr/>
        </p:nvSpPr>
        <p:spPr>
          <a:xfrm>
            <a:off x="7410668" y="4397843"/>
            <a:ext cx="4153817" cy="1689991"/>
          </a:xfrm>
          <a:prstGeom prst="roundRect">
            <a:avLst>
              <a:gd name="adj" fmla="val 5369"/>
            </a:avLst>
          </a:prstGeom>
          <a:gradFill>
            <a:gsLst>
              <a:gs pos="0">
                <a:srgbClr val="0053A7">
                  <a:alpha val="10000"/>
                </a:srgbClr>
              </a:gs>
              <a:gs pos="100000">
                <a:srgbClr val="0053A7">
                  <a:alpha val="0"/>
                </a:srgbClr>
              </a:gs>
            </a:gsLst>
            <a:lin ang="0" scaled="0"/>
          </a:gradFill>
          <a:ln w="12700">
            <a:noFill/>
          </a:ln>
          <a:effectLst>
            <a:outerShdw blurRad="127000" dist="63500" dir="2700000" algn="tl" rotWithShape="0">
              <a:schemeClr val="accent1">
                <a:alpha val="1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R="0" lvl="0" defTabSz="914400" rtl="0" eaLnBrk="1" fontAlgn="auto" latinLnBrk="0" hangingPunct="1">
              <a:lnSpc>
                <a:spcPct val="150000"/>
              </a:lnSpc>
              <a:spcBef>
                <a:spcPct val="0"/>
              </a:spcBef>
              <a:spcAft>
                <a:spcPct val="0"/>
              </a:spcAft>
              <a:buClrTx/>
              <a:buSzTx/>
              <a:defRPr/>
            </a:pPr>
            <a:r>
              <a:rPr lang="en-US" altLang="zh-CN" sz="1300" dirty="0">
                <a:gradFill>
                  <a:gsLst>
                    <a:gs pos="0">
                      <a:schemeClr val="tx1"/>
                    </a:gs>
                    <a:gs pos="100000">
                      <a:schemeClr val="tx1"/>
                    </a:gs>
                  </a:gsLst>
                  <a:lin ang="5400000" scaled="1"/>
                </a:gradFill>
                <a:latin typeface="微软雅黑" panose="020B0503020204020204" pitchFamily="34" charset="-122"/>
                <a:ea typeface="微软雅黑" panose="020B0503020204020204" pitchFamily="34" charset="-122"/>
              </a:rPr>
              <a:t>①</a:t>
            </a:r>
            <a:r>
              <a:rPr lang="zh-CN" altLang="en-US" sz="1300" dirty="0">
                <a:gradFill>
                  <a:gsLst>
                    <a:gs pos="0">
                      <a:schemeClr val="tx1"/>
                    </a:gs>
                    <a:gs pos="100000">
                      <a:schemeClr val="tx1"/>
                    </a:gs>
                  </a:gsLst>
                  <a:lin ang="5400000" scaled="1"/>
                </a:gradFill>
                <a:latin typeface="微软雅黑" panose="020B0503020204020204" pitchFamily="34" charset="-122"/>
                <a:ea typeface="微软雅黑" panose="020B0503020204020204" pitchFamily="34" charset="-122"/>
              </a:rPr>
              <a:t> </a:t>
            </a:r>
            <a:r>
              <a:rPr lang="zh-CN" altLang="en-US" sz="1400" b="1" dirty="0">
                <a:solidFill>
                  <a:srgbClr val="C00000"/>
                </a:solidFill>
                <a:latin typeface="微软雅黑" panose="020B0503020204020204" pitchFamily="34" charset="-122"/>
                <a:ea typeface="微软雅黑" panose="020B0503020204020204" pitchFamily="34" charset="-122"/>
              </a:rPr>
              <a:t>适应症明确</a:t>
            </a:r>
            <a:r>
              <a:rPr lang="zh-CN" altLang="en-US" sz="1300" dirty="0">
                <a:gradFill>
                  <a:gsLst>
                    <a:gs pos="0">
                      <a:schemeClr val="tx1"/>
                    </a:gs>
                    <a:gs pos="100000">
                      <a:schemeClr val="tx1"/>
                    </a:gs>
                  </a:gsLst>
                  <a:lin ang="5400000" scaled="1"/>
                </a:gradFill>
                <a:latin typeface="微软雅黑" panose="020B0503020204020204" pitchFamily="34" charset="-122"/>
                <a:ea typeface="微软雅黑" panose="020B0503020204020204" pitchFamily="34" charset="-122"/>
              </a:rPr>
              <a:t>，仅限成人精神分裂症；</a:t>
            </a:r>
            <a:endParaRPr lang="en-US" altLang="zh-CN" sz="1300" dirty="0">
              <a:gradFill>
                <a:gsLst>
                  <a:gs pos="0">
                    <a:schemeClr val="tx1"/>
                  </a:gs>
                  <a:gs pos="100000">
                    <a:schemeClr val="tx1"/>
                  </a:gs>
                </a:gsLst>
                <a:lin ang="5400000" scaled="1"/>
              </a:gradFill>
              <a:latin typeface="微软雅黑" panose="020B0503020204020204" pitchFamily="34" charset="-122"/>
              <a:ea typeface="微软雅黑" panose="020B0503020204020204" pitchFamily="34" charset="-122"/>
            </a:endParaRPr>
          </a:p>
          <a:p>
            <a:pPr lvl="0">
              <a:lnSpc>
                <a:spcPct val="150000"/>
              </a:lnSpc>
              <a:spcBef>
                <a:spcPct val="0"/>
              </a:spcBef>
              <a:spcAft>
                <a:spcPct val="0"/>
              </a:spcAft>
              <a:defRPr/>
            </a:pPr>
            <a:r>
              <a:rPr lang="en-US" altLang="zh-CN" sz="1300" dirty="0">
                <a:gradFill>
                  <a:gsLst>
                    <a:gs pos="0">
                      <a:schemeClr val="tx1"/>
                    </a:gs>
                    <a:gs pos="100000">
                      <a:schemeClr val="tx1"/>
                    </a:gs>
                  </a:gsLst>
                  <a:lin ang="5400000" scaled="1"/>
                </a:gradFill>
                <a:latin typeface="微软雅黑" panose="020B0503020204020204" pitchFamily="34" charset="-122"/>
                <a:ea typeface="微软雅黑" panose="020B0503020204020204" pitchFamily="34" charset="-122"/>
              </a:rPr>
              <a:t>②</a:t>
            </a:r>
            <a:r>
              <a:rPr lang="zh-CN" altLang="en-US" sz="1300" dirty="0">
                <a:gradFill>
                  <a:gsLst>
                    <a:gs pos="0">
                      <a:schemeClr val="tx1"/>
                    </a:gs>
                    <a:gs pos="100000">
                      <a:schemeClr val="tx1"/>
                    </a:gs>
                  </a:gsLst>
                  <a:lin ang="5400000" scaled="1"/>
                </a:gradFill>
                <a:latin typeface="微软雅黑" panose="020B0503020204020204" pitchFamily="34" charset="-122"/>
                <a:ea typeface="微软雅黑" panose="020B0503020204020204" pitchFamily="34" charset="-122"/>
              </a:rPr>
              <a:t> 专科处方用药，</a:t>
            </a:r>
            <a:r>
              <a:rPr lang="zh-CN" altLang="en-US" sz="1400" b="1" dirty="0">
                <a:solidFill>
                  <a:srgbClr val="C00000"/>
                </a:solidFill>
                <a:latin typeface="微软雅黑" panose="020B0503020204020204" pitchFamily="34" charset="-122"/>
                <a:ea typeface="微软雅黑" panose="020B0503020204020204" pitchFamily="34" charset="-122"/>
              </a:rPr>
              <a:t>避免临床滥用</a:t>
            </a:r>
            <a:r>
              <a:rPr lang="zh-CN" altLang="en-US" sz="1300" dirty="0">
                <a:gradFill>
                  <a:gsLst>
                    <a:gs pos="0">
                      <a:schemeClr val="tx1"/>
                    </a:gs>
                    <a:gs pos="100000">
                      <a:schemeClr val="tx1"/>
                    </a:gs>
                  </a:gsLst>
                  <a:lin ang="5400000" scaled="1"/>
                </a:gradFill>
                <a:latin typeface="微软雅黑" panose="020B0503020204020204" pitchFamily="34" charset="-122"/>
                <a:ea typeface="微软雅黑" panose="020B0503020204020204" pitchFamily="34" charset="-122"/>
              </a:rPr>
              <a:t>；</a:t>
            </a:r>
            <a:endParaRPr lang="en-US" altLang="zh-CN" sz="1300" dirty="0">
              <a:gradFill>
                <a:gsLst>
                  <a:gs pos="0">
                    <a:schemeClr val="tx1"/>
                  </a:gs>
                  <a:gs pos="100000">
                    <a:schemeClr val="tx1"/>
                  </a:gs>
                </a:gsLst>
                <a:lin ang="5400000" scaled="1"/>
              </a:gradFill>
              <a:latin typeface="微软雅黑" panose="020B0503020204020204" pitchFamily="34" charset="-122"/>
              <a:ea typeface="微软雅黑" panose="020B0503020204020204" pitchFamily="34" charset="-122"/>
            </a:endParaRPr>
          </a:p>
          <a:p>
            <a:pPr lvl="0">
              <a:lnSpc>
                <a:spcPct val="150000"/>
              </a:lnSpc>
              <a:spcBef>
                <a:spcPct val="0"/>
              </a:spcBef>
              <a:spcAft>
                <a:spcPct val="0"/>
              </a:spcAft>
              <a:defRPr/>
            </a:pPr>
            <a:r>
              <a:rPr lang="en-US" altLang="zh-CN" sz="1300" dirty="0">
                <a:gradFill>
                  <a:gsLst>
                    <a:gs pos="0">
                      <a:schemeClr val="tx1"/>
                    </a:gs>
                    <a:gs pos="100000">
                      <a:schemeClr val="tx1"/>
                    </a:gs>
                  </a:gsLst>
                  <a:lin ang="5400000" scaled="1"/>
                </a:gradFill>
                <a:latin typeface="微软雅黑" panose="020B0503020204020204" pitchFamily="34" charset="-122"/>
                <a:ea typeface="微软雅黑" panose="020B0503020204020204" pitchFamily="34" charset="-122"/>
              </a:rPr>
              <a:t>③</a:t>
            </a:r>
            <a:r>
              <a:rPr lang="zh-CN" altLang="en-US" sz="1300" dirty="0">
                <a:gradFill>
                  <a:gsLst>
                    <a:gs pos="0">
                      <a:schemeClr val="tx1"/>
                    </a:gs>
                    <a:gs pos="100000">
                      <a:schemeClr val="tx1"/>
                    </a:gs>
                  </a:gsLst>
                  <a:lin ang="5400000" scaled="1"/>
                </a:gradFill>
                <a:latin typeface="微软雅黑" panose="020B0503020204020204" pitchFamily="34" charset="-122"/>
                <a:ea typeface="微软雅黑" panose="020B0503020204020204" pitchFamily="34" charset="-122"/>
              </a:rPr>
              <a:t> 每日</a:t>
            </a:r>
            <a:r>
              <a:rPr lang="en-US" altLang="zh-CN" sz="1300" dirty="0">
                <a:gradFill>
                  <a:gsLst>
                    <a:gs pos="0">
                      <a:schemeClr val="tx1"/>
                    </a:gs>
                    <a:gs pos="100000">
                      <a:schemeClr val="tx1"/>
                    </a:gs>
                  </a:gsLst>
                  <a:lin ang="5400000" scaled="1"/>
                </a:gradFill>
                <a:latin typeface="微软雅黑" panose="020B0503020204020204" pitchFamily="34" charset="-122"/>
                <a:ea typeface="微软雅黑" panose="020B0503020204020204" pitchFamily="34" charset="-122"/>
              </a:rPr>
              <a:t>1</a:t>
            </a:r>
            <a:r>
              <a:rPr lang="zh-CN" altLang="en-US" sz="1300" dirty="0">
                <a:gradFill>
                  <a:gsLst>
                    <a:gs pos="0">
                      <a:schemeClr val="tx1"/>
                    </a:gs>
                    <a:gs pos="100000">
                      <a:schemeClr val="tx1"/>
                    </a:gs>
                  </a:gsLst>
                  <a:lin ang="5400000" scaled="1"/>
                </a:gradFill>
                <a:latin typeface="微软雅黑" panose="020B0503020204020204" pitchFamily="34" charset="-122"/>
                <a:ea typeface="微软雅黑" panose="020B0503020204020204" pitchFamily="34" charset="-122"/>
              </a:rPr>
              <a:t>次给药，进食无影响，</a:t>
            </a:r>
            <a:r>
              <a:rPr lang="zh-CN" altLang="en-US" sz="1400" b="1" dirty="0">
                <a:solidFill>
                  <a:srgbClr val="C00000"/>
                </a:solidFill>
                <a:latin typeface="微软雅黑" panose="020B0503020204020204" pitchFamily="34" charset="-122"/>
                <a:ea typeface="微软雅黑" panose="020B0503020204020204" pitchFamily="34" charset="-122"/>
              </a:rPr>
              <a:t>患者依从性高</a:t>
            </a:r>
            <a:r>
              <a:rPr lang="zh-CN" altLang="en-US" sz="1300" dirty="0">
                <a:gradFill>
                  <a:gsLst>
                    <a:gs pos="0">
                      <a:schemeClr val="tx1"/>
                    </a:gs>
                    <a:gs pos="100000">
                      <a:schemeClr val="tx1"/>
                    </a:gs>
                  </a:gsLst>
                  <a:lin ang="5400000" scaled="1"/>
                </a:gradFill>
                <a:latin typeface="微软雅黑" panose="020B0503020204020204" pitchFamily="34" charset="-122"/>
                <a:ea typeface="微软雅黑" panose="020B0503020204020204" pitchFamily="34" charset="-122"/>
              </a:rPr>
              <a:t>。</a:t>
            </a:r>
            <a:endParaRPr lang="zh-CN" altLang="en-US" sz="1300" b="1" dirty="0">
              <a:solidFill>
                <a:srgbClr val="FF0000"/>
              </a:solidFill>
              <a:latin typeface="微软雅黑" panose="020B0503020204020204" pitchFamily="34" charset="-122"/>
              <a:ea typeface="微软雅黑" panose="020B0503020204020204" pitchFamily="34" charset="-122"/>
            </a:endParaRPr>
          </a:p>
        </p:txBody>
      </p:sp>
      <p:sp>
        <p:nvSpPr>
          <p:cNvPr id="18" name="矩形: 圆角 46"/>
          <p:cNvSpPr/>
          <p:nvPr/>
        </p:nvSpPr>
        <p:spPr>
          <a:xfrm>
            <a:off x="793252" y="1531962"/>
            <a:ext cx="4876027" cy="1817056"/>
          </a:xfrm>
          <a:prstGeom prst="roundRect">
            <a:avLst>
              <a:gd name="adj" fmla="val 5369"/>
            </a:avLst>
          </a:prstGeom>
          <a:gradFill>
            <a:gsLst>
              <a:gs pos="0">
                <a:srgbClr val="0053A7">
                  <a:alpha val="10000"/>
                </a:srgbClr>
              </a:gs>
              <a:gs pos="100000">
                <a:srgbClr val="0053A7">
                  <a:alpha val="0"/>
                </a:srgbClr>
              </a:gs>
            </a:gsLst>
            <a:lin ang="0" scaled="0"/>
          </a:gradFill>
          <a:ln w="12700">
            <a:noFill/>
          </a:ln>
          <a:effectLst>
            <a:outerShdw blurRad="127000" dist="63500" dir="2700000" algn="tl" rotWithShape="0">
              <a:schemeClr val="accent1">
                <a:alpha val="1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nSpc>
                <a:spcPct val="150000"/>
              </a:lnSpc>
              <a:spcBef>
                <a:spcPct val="0"/>
              </a:spcBef>
              <a:spcAft>
                <a:spcPct val="0"/>
              </a:spcAft>
              <a:defRPr/>
            </a:pPr>
            <a:r>
              <a:rPr lang="en-US" altLang="zh-CN" sz="1300" dirty="0">
                <a:gradFill>
                  <a:gsLst>
                    <a:gs pos="0">
                      <a:schemeClr val="tx1"/>
                    </a:gs>
                    <a:gs pos="100000">
                      <a:schemeClr val="tx1"/>
                    </a:gs>
                  </a:gsLst>
                  <a:lin ang="5400000" scaled="1"/>
                </a:gradFill>
                <a:latin typeface="微软雅黑" panose="020B0503020204020204" pitchFamily="34" charset="-122"/>
                <a:ea typeface="微软雅黑" panose="020B0503020204020204" pitchFamily="34" charset="-122"/>
              </a:rPr>
              <a:t>①</a:t>
            </a:r>
            <a:r>
              <a:rPr lang="zh-CN" altLang="en-US" sz="1300" dirty="0">
                <a:gradFill>
                  <a:gsLst>
                    <a:gs pos="0">
                      <a:schemeClr val="tx1"/>
                    </a:gs>
                    <a:gs pos="100000">
                      <a:schemeClr val="tx1"/>
                    </a:gs>
                  </a:gsLst>
                  <a:lin ang="5400000" scaled="1"/>
                </a:gradFill>
                <a:latin typeface="微软雅黑" panose="020B0503020204020204" pitchFamily="34" charset="-122"/>
                <a:ea typeface="微软雅黑" panose="020B0503020204020204" pitchFamily="34" charset="-122"/>
              </a:rPr>
              <a:t> 精神分裂症为严重致残性疾病，预期寿命平均缩短</a:t>
            </a:r>
            <a:r>
              <a:rPr lang="en-US" altLang="zh-CN" sz="1300" dirty="0">
                <a:gradFill>
                  <a:gsLst>
                    <a:gs pos="0">
                      <a:schemeClr val="tx1"/>
                    </a:gs>
                    <a:gs pos="100000">
                      <a:schemeClr val="tx1"/>
                    </a:gs>
                  </a:gsLst>
                  <a:lin ang="5400000" scaled="1"/>
                </a:gradFill>
                <a:latin typeface="微软雅黑" panose="020B0503020204020204" pitchFamily="34" charset="-122"/>
                <a:ea typeface="微软雅黑" panose="020B0503020204020204" pitchFamily="34" charset="-122"/>
              </a:rPr>
              <a:t>15-20</a:t>
            </a:r>
            <a:r>
              <a:rPr lang="zh-CN" altLang="en-US" sz="1300" dirty="0">
                <a:gradFill>
                  <a:gsLst>
                    <a:gs pos="0">
                      <a:schemeClr val="tx1"/>
                    </a:gs>
                    <a:gs pos="100000">
                      <a:schemeClr val="tx1"/>
                    </a:gs>
                  </a:gsLst>
                  <a:lin ang="5400000" scaled="1"/>
                </a:gradFill>
                <a:latin typeface="微软雅黑" panose="020B0503020204020204" pitchFamily="34" charset="-122"/>
                <a:ea typeface="微软雅黑" panose="020B0503020204020204" pitchFamily="34" charset="-122"/>
              </a:rPr>
              <a:t>年，逾</a:t>
            </a:r>
            <a:r>
              <a:rPr lang="en-US" altLang="zh-CN" sz="1300" dirty="0">
                <a:gradFill>
                  <a:gsLst>
                    <a:gs pos="0">
                      <a:schemeClr val="tx1"/>
                    </a:gs>
                    <a:gs pos="100000">
                      <a:schemeClr val="tx1"/>
                    </a:gs>
                  </a:gsLst>
                  <a:lin ang="5400000" scaled="1"/>
                </a:gradFill>
                <a:latin typeface="微软雅黑" panose="020B0503020204020204" pitchFamily="34" charset="-122"/>
                <a:ea typeface="微软雅黑" panose="020B0503020204020204" pitchFamily="34" charset="-122"/>
              </a:rPr>
              <a:t>450</a:t>
            </a:r>
            <a:r>
              <a:rPr lang="zh-CN" altLang="en-US" sz="1300" dirty="0">
                <a:gradFill>
                  <a:gsLst>
                    <a:gs pos="0">
                      <a:schemeClr val="tx1"/>
                    </a:gs>
                    <a:gs pos="100000">
                      <a:schemeClr val="tx1"/>
                    </a:gs>
                  </a:gsLst>
                  <a:lin ang="5400000" scaled="1"/>
                </a:gradFill>
                <a:latin typeface="微软雅黑" panose="020B0503020204020204" pitchFamily="34" charset="-122"/>
                <a:ea typeface="微软雅黑" panose="020B0503020204020204" pitchFamily="34" charset="-122"/>
              </a:rPr>
              <a:t>万患者受影响</a:t>
            </a:r>
            <a:r>
              <a:rPr lang="en-US" altLang="zh-CN" sz="1300" b="1" baseline="30000" dirty="0">
                <a:gradFill>
                  <a:gsLst>
                    <a:gs pos="0">
                      <a:schemeClr val="tx1"/>
                    </a:gs>
                    <a:gs pos="100000">
                      <a:schemeClr val="tx1"/>
                    </a:gs>
                  </a:gsLst>
                  <a:lin ang="5400000" scaled="1"/>
                </a:gradFill>
                <a:latin typeface="微软雅黑" panose="020B0503020204020204" pitchFamily="34" charset="-122"/>
                <a:ea typeface="微软雅黑" panose="020B0503020204020204" pitchFamily="34" charset="-122"/>
              </a:rPr>
              <a:t>[1]</a:t>
            </a:r>
            <a:r>
              <a:rPr lang="zh-CN" altLang="en-US" sz="1300" dirty="0">
                <a:gradFill>
                  <a:gsLst>
                    <a:gs pos="0">
                      <a:schemeClr val="tx1"/>
                    </a:gs>
                    <a:gs pos="100000">
                      <a:schemeClr val="tx1"/>
                    </a:gs>
                  </a:gsLst>
                  <a:lin ang="5400000" scaled="1"/>
                </a:gradFill>
                <a:latin typeface="微软雅黑" panose="020B0503020204020204" pitchFamily="34" charset="-122"/>
                <a:ea typeface="微软雅黑" panose="020B0503020204020204" pitchFamily="34" charset="-122"/>
              </a:rPr>
              <a:t>；</a:t>
            </a:r>
            <a:endParaRPr lang="en-US" altLang="zh-CN" sz="1300" dirty="0">
              <a:gradFill>
                <a:gsLst>
                  <a:gs pos="0">
                    <a:schemeClr val="tx1"/>
                  </a:gs>
                  <a:gs pos="100000">
                    <a:schemeClr val="tx1"/>
                  </a:gs>
                </a:gsLst>
                <a:lin ang="5400000" scaled="1"/>
              </a:gradFill>
              <a:latin typeface="微软雅黑" panose="020B0503020204020204" pitchFamily="34" charset="-122"/>
              <a:ea typeface="微软雅黑" panose="020B0503020204020204" pitchFamily="34" charset="-122"/>
            </a:endParaRPr>
          </a:p>
          <a:p>
            <a:pPr marR="0" lvl="0" defTabSz="914400" rtl="0" eaLnBrk="1" fontAlgn="auto" latinLnBrk="0" hangingPunct="1">
              <a:lnSpc>
                <a:spcPct val="150000"/>
              </a:lnSpc>
              <a:spcBef>
                <a:spcPct val="0"/>
              </a:spcBef>
              <a:spcAft>
                <a:spcPct val="0"/>
              </a:spcAft>
              <a:buClrTx/>
              <a:buSzTx/>
              <a:defRPr/>
            </a:pPr>
            <a:r>
              <a:rPr lang="en-US" altLang="zh-CN" sz="1300" dirty="0">
                <a:gradFill>
                  <a:gsLst>
                    <a:gs pos="0">
                      <a:schemeClr val="tx1"/>
                    </a:gs>
                    <a:gs pos="100000">
                      <a:schemeClr val="tx1"/>
                    </a:gs>
                  </a:gsLst>
                  <a:lin ang="5400000" scaled="1"/>
                </a:gradFill>
                <a:latin typeface="微软雅黑" panose="020B0503020204020204" pitchFamily="34" charset="-122"/>
                <a:ea typeface="微软雅黑" panose="020B0503020204020204" pitchFamily="34" charset="-122"/>
              </a:rPr>
              <a:t>②</a:t>
            </a:r>
            <a:r>
              <a:rPr lang="zh-CN" altLang="en-US" sz="1300" dirty="0">
                <a:gradFill>
                  <a:gsLst>
                    <a:gs pos="0">
                      <a:schemeClr val="tx1"/>
                    </a:gs>
                    <a:gs pos="100000">
                      <a:schemeClr val="tx1"/>
                    </a:gs>
                  </a:gsLst>
                  <a:lin ang="5400000" scaled="1"/>
                </a:gradFill>
                <a:latin typeface="微软雅黑" panose="020B0503020204020204" pitchFamily="34" charset="-122"/>
                <a:ea typeface="微软雅黑" panose="020B0503020204020204" pitchFamily="34" charset="-122"/>
              </a:rPr>
              <a:t> 复发率高，</a:t>
            </a:r>
            <a:r>
              <a:rPr sz="1300" dirty="0">
                <a:gradFill>
                  <a:gsLst>
                    <a:gs pos="0">
                      <a:schemeClr val="tx1"/>
                    </a:gs>
                    <a:gs pos="100000">
                      <a:schemeClr val="tx1"/>
                    </a:gs>
                  </a:gsLst>
                  <a:lin ang="5400000" scaled="1"/>
                </a:gradFill>
                <a:latin typeface="微软雅黑" panose="020B0503020204020204" pitchFamily="34" charset="-122"/>
                <a:ea typeface="微软雅黑" panose="020B0503020204020204" pitchFamily="34" charset="-122"/>
              </a:rPr>
              <a:t>研究表明71.7%患者因治疗失败而复发</a:t>
            </a:r>
            <a:r>
              <a:rPr lang="zh-CN" altLang="en-US" sz="1300" dirty="0">
                <a:gradFill>
                  <a:gsLst>
                    <a:gs pos="0">
                      <a:schemeClr val="tx1"/>
                    </a:gs>
                    <a:gs pos="100000">
                      <a:schemeClr val="tx1"/>
                    </a:gs>
                  </a:gsLst>
                  <a:lin ang="5400000" scaled="1"/>
                </a:gradFill>
                <a:latin typeface="微软雅黑" panose="020B0503020204020204" pitchFamily="34" charset="-122"/>
                <a:ea typeface="微软雅黑" panose="020B0503020204020204" pitchFamily="34" charset="-122"/>
              </a:rPr>
              <a:t> </a:t>
            </a:r>
            <a:r>
              <a:rPr lang="en-US" altLang="zh-CN" sz="1300" b="1" baseline="30000" dirty="0">
                <a:gradFill>
                  <a:gsLst>
                    <a:gs pos="0">
                      <a:schemeClr val="tx1"/>
                    </a:gs>
                    <a:gs pos="100000">
                      <a:schemeClr val="tx1"/>
                    </a:gs>
                  </a:gsLst>
                  <a:lin ang="5400000" scaled="1"/>
                </a:gradFill>
                <a:latin typeface="微软雅黑" panose="020B0503020204020204" pitchFamily="34" charset="-122"/>
                <a:ea typeface="微软雅黑" panose="020B0503020204020204" pitchFamily="34" charset="-122"/>
              </a:rPr>
              <a:t>[1]</a:t>
            </a:r>
            <a:r>
              <a:rPr lang="zh-CN" altLang="en-US" sz="1300" b="1" dirty="0">
                <a:gradFill>
                  <a:gsLst>
                    <a:gs pos="0">
                      <a:schemeClr val="tx1"/>
                    </a:gs>
                    <a:gs pos="100000">
                      <a:schemeClr val="tx1"/>
                    </a:gs>
                  </a:gsLst>
                  <a:lin ang="5400000" scaled="1"/>
                </a:gradFill>
                <a:latin typeface="微软雅黑" panose="020B0503020204020204" pitchFamily="34" charset="-122"/>
                <a:ea typeface="微软雅黑" panose="020B0503020204020204" pitchFamily="34" charset="-122"/>
              </a:rPr>
              <a:t>；</a:t>
            </a:r>
            <a:endParaRPr lang="zh-CN" altLang="en-US" sz="1300" b="1" dirty="0">
              <a:gradFill>
                <a:gsLst>
                  <a:gs pos="0">
                    <a:schemeClr val="tx1"/>
                  </a:gs>
                  <a:gs pos="100000">
                    <a:schemeClr val="tx1"/>
                  </a:gs>
                </a:gsLst>
                <a:lin ang="5400000" scaled="1"/>
              </a:gradFill>
              <a:latin typeface="微软雅黑" panose="020B0503020204020204" pitchFamily="34" charset="-122"/>
              <a:ea typeface="微软雅黑" panose="020B0503020204020204" pitchFamily="34" charset="-122"/>
            </a:endParaRPr>
          </a:p>
          <a:p>
            <a:pPr marR="0" lvl="0" defTabSz="914400" rtl="0" eaLnBrk="1" fontAlgn="auto" latinLnBrk="0" hangingPunct="1">
              <a:lnSpc>
                <a:spcPct val="150000"/>
              </a:lnSpc>
              <a:spcBef>
                <a:spcPct val="0"/>
              </a:spcBef>
              <a:spcAft>
                <a:spcPct val="0"/>
              </a:spcAft>
              <a:buClrTx/>
              <a:buSzTx/>
              <a:defRPr/>
            </a:pPr>
            <a:r>
              <a:rPr lang="en-US" altLang="zh-CN" sz="1300" dirty="0">
                <a:gradFill>
                  <a:gsLst>
                    <a:gs pos="0">
                      <a:schemeClr val="tx1"/>
                    </a:gs>
                    <a:gs pos="100000">
                      <a:schemeClr val="tx1"/>
                    </a:gs>
                  </a:gsLst>
                  <a:lin ang="5400000" scaled="1"/>
                </a:gradFill>
                <a:latin typeface="微软雅黑" panose="020B0503020204020204" pitchFamily="34" charset="-122"/>
                <a:ea typeface="微软雅黑" panose="020B0503020204020204" pitchFamily="34" charset="-122"/>
                <a:sym typeface="+mn-ea"/>
              </a:rPr>
              <a:t>③</a:t>
            </a:r>
            <a:r>
              <a:rPr lang="zh-CN" altLang="en-US" sz="1300" dirty="0">
                <a:gradFill>
                  <a:gsLst>
                    <a:gs pos="0">
                      <a:schemeClr val="tx1"/>
                    </a:gs>
                    <a:gs pos="100000">
                      <a:schemeClr val="tx1"/>
                    </a:gs>
                  </a:gsLst>
                  <a:lin ang="5400000" scaled="1"/>
                </a:gradFill>
                <a:latin typeface="微软雅黑" panose="020B0503020204020204" pitchFamily="34" charset="-122"/>
                <a:ea typeface="微软雅黑" panose="020B0503020204020204" pitchFamily="34" charset="-122"/>
                <a:sym typeface="+mn-ea"/>
              </a:rPr>
              <a:t> </a:t>
            </a:r>
            <a:r>
              <a:rPr lang="zh-CN" altLang="en-US" sz="1300" dirty="0">
                <a:gradFill>
                  <a:gsLst>
                    <a:gs pos="0">
                      <a:schemeClr val="tx1"/>
                    </a:gs>
                    <a:gs pos="100000">
                      <a:schemeClr val="tx1"/>
                    </a:gs>
                  </a:gsLst>
                  <a:lin ang="5400000" scaled="1"/>
                </a:gradFill>
                <a:latin typeface="微软雅黑" panose="020B0503020204020204" pitchFamily="34" charset="-122"/>
                <a:ea typeface="微软雅黑" panose="020B0503020204020204" pitchFamily="34" charset="-122"/>
              </a:rPr>
              <a:t>布瑞哌唑可</a:t>
            </a:r>
            <a:r>
              <a:rPr lang="zh-CN" altLang="en-US" sz="1400" b="1" dirty="0">
                <a:solidFill>
                  <a:srgbClr val="C00000"/>
                </a:solidFill>
                <a:latin typeface="微软雅黑" panose="020B0503020204020204" pitchFamily="34" charset="-122"/>
                <a:ea typeface="微软雅黑" panose="020B0503020204020204" pitchFamily="34" charset="-122"/>
              </a:rPr>
              <a:t>使复发风险较安慰剂降低</a:t>
            </a:r>
            <a:r>
              <a:rPr lang="en-US" altLang="zh-CN" sz="1400" b="1" dirty="0">
                <a:solidFill>
                  <a:srgbClr val="C00000"/>
                </a:solidFill>
                <a:latin typeface="微软雅黑" panose="020B0503020204020204" pitchFamily="34" charset="-122"/>
                <a:ea typeface="微软雅黑" panose="020B0503020204020204" pitchFamily="34" charset="-122"/>
              </a:rPr>
              <a:t>71%</a:t>
            </a:r>
            <a:r>
              <a:rPr lang="zh-CN" altLang="en-US" sz="1400" dirty="0">
                <a:gradFill>
                  <a:gsLst>
                    <a:gs pos="0">
                      <a:schemeClr val="tx1"/>
                    </a:gs>
                    <a:gs pos="100000">
                      <a:schemeClr val="tx1"/>
                    </a:gs>
                  </a:gsLst>
                  <a:lin ang="5400000" scaled="1"/>
                </a:gradFill>
                <a:latin typeface="微软雅黑" panose="020B0503020204020204" pitchFamily="34" charset="-122"/>
                <a:ea typeface="微软雅黑" panose="020B0503020204020204" pitchFamily="34" charset="-122"/>
              </a:rPr>
              <a:t>，</a:t>
            </a:r>
            <a:r>
              <a:rPr lang="zh-CN" altLang="en-US" sz="1400" b="1" dirty="0">
                <a:solidFill>
                  <a:srgbClr val="C00000"/>
                </a:solidFill>
                <a:latin typeface="微软雅黑" panose="020B0503020204020204" pitchFamily="34" charset="-122"/>
                <a:ea typeface="微软雅黑" panose="020B0503020204020204" pitchFamily="34" charset="-122"/>
              </a:rPr>
              <a:t>有效减少</a:t>
            </a:r>
            <a:endParaRPr lang="zh-CN" altLang="en-US" sz="1400" b="1" dirty="0">
              <a:solidFill>
                <a:srgbClr val="C00000"/>
              </a:solidFill>
              <a:latin typeface="微软雅黑" panose="020B0503020204020204" pitchFamily="34" charset="-122"/>
              <a:ea typeface="微软雅黑" panose="020B0503020204020204" pitchFamily="34" charset="-122"/>
            </a:endParaRPr>
          </a:p>
          <a:p>
            <a:pPr marR="0" lvl="0" defTabSz="914400" rtl="0" eaLnBrk="1" fontAlgn="auto" latinLnBrk="0" hangingPunct="1">
              <a:lnSpc>
                <a:spcPct val="150000"/>
              </a:lnSpc>
              <a:spcBef>
                <a:spcPct val="0"/>
              </a:spcBef>
              <a:spcAft>
                <a:spcPct val="0"/>
              </a:spcAft>
              <a:buClrTx/>
              <a:buSzTx/>
              <a:defRPr/>
            </a:pPr>
            <a:r>
              <a:rPr lang="zh-CN" altLang="en-US" sz="1300" dirty="0">
                <a:gradFill>
                  <a:gsLst>
                    <a:gs pos="0">
                      <a:schemeClr val="tx1"/>
                    </a:gs>
                    <a:gs pos="100000">
                      <a:schemeClr val="tx1"/>
                    </a:gs>
                  </a:gsLst>
                  <a:lin ang="5400000" scaled="1"/>
                </a:gradFill>
                <a:latin typeface="微软雅黑" panose="020B0503020204020204" pitchFamily="34" charset="-122"/>
                <a:ea typeface="微软雅黑" panose="020B0503020204020204" pitchFamily="34" charset="-122"/>
              </a:rPr>
              <a:t>再住院及相关</a:t>
            </a:r>
            <a:r>
              <a:rPr lang="zh-CN" altLang="en-US" sz="1400" b="1" dirty="0">
                <a:solidFill>
                  <a:srgbClr val="C00000"/>
                </a:solidFill>
                <a:latin typeface="微软雅黑" panose="020B0503020204020204" pitchFamily="34" charset="-122"/>
                <a:ea typeface="微软雅黑" panose="020B0503020204020204" pitchFamily="34" charset="-122"/>
              </a:rPr>
              <a:t>医疗资源占用</a:t>
            </a:r>
            <a:r>
              <a:rPr lang="zh-CN" altLang="en-US" sz="1300" b="1" baseline="30000" dirty="0">
                <a:solidFill>
                  <a:schemeClr val="tx1"/>
                </a:solidFill>
                <a:latin typeface="微软雅黑" panose="020B0503020204020204" pitchFamily="34" charset="-122"/>
                <a:ea typeface="微软雅黑" panose="020B0503020204020204" pitchFamily="34" charset="-122"/>
              </a:rPr>
              <a:t>[2]</a:t>
            </a:r>
            <a:r>
              <a:rPr lang="zh-CN" altLang="en-US" sz="1300" dirty="0">
                <a:gradFill>
                  <a:gsLst>
                    <a:gs pos="0">
                      <a:schemeClr val="tx1"/>
                    </a:gs>
                    <a:gs pos="100000">
                      <a:schemeClr val="tx1"/>
                    </a:gs>
                  </a:gsLst>
                  <a:lin ang="5400000" scaled="1"/>
                </a:gradFill>
                <a:latin typeface="微软雅黑" panose="020B0503020204020204" pitchFamily="34" charset="-122"/>
                <a:ea typeface="微软雅黑" panose="020B0503020204020204" pitchFamily="34" charset="-122"/>
              </a:rPr>
              <a:t>。</a:t>
            </a:r>
            <a:endParaRPr lang="en-US" altLang="zh-CN" sz="1300" dirty="0">
              <a:gradFill>
                <a:gsLst>
                  <a:gs pos="0">
                    <a:schemeClr val="tx1"/>
                  </a:gs>
                  <a:gs pos="100000">
                    <a:schemeClr val="tx1"/>
                  </a:gs>
                </a:gsLst>
                <a:lin ang="5400000" scaled="1"/>
              </a:gradFill>
              <a:latin typeface="微软雅黑" panose="020B0503020204020204" pitchFamily="34" charset="-122"/>
              <a:ea typeface="微软雅黑" panose="020B0503020204020204" pitchFamily="34" charset="-122"/>
            </a:endParaRPr>
          </a:p>
        </p:txBody>
      </p:sp>
      <p:sp>
        <p:nvSpPr>
          <p:cNvPr id="35" name="矩形: 圆角 65"/>
          <p:cNvSpPr/>
          <p:nvPr/>
        </p:nvSpPr>
        <p:spPr>
          <a:xfrm>
            <a:off x="793252" y="4345042"/>
            <a:ext cx="4789961" cy="1783675"/>
          </a:xfrm>
          <a:prstGeom prst="roundRect">
            <a:avLst>
              <a:gd name="adj" fmla="val 5369"/>
            </a:avLst>
          </a:prstGeom>
          <a:gradFill>
            <a:gsLst>
              <a:gs pos="0">
                <a:srgbClr val="0053A7">
                  <a:alpha val="10000"/>
                </a:srgbClr>
              </a:gs>
              <a:gs pos="100000">
                <a:srgbClr val="0053A7">
                  <a:alpha val="0"/>
                </a:srgbClr>
              </a:gs>
            </a:gsLst>
            <a:lin ang="0" scaled="0"/>
          </a:gradFill>
          <a:ln w="12700">
            <a:noFill/>
          </a:ln>
          <a:effectLst>
            <a:outerShdw blurRad="127000" dist="63500" dir="2700000" algn="tl" rotWithShape="0">
              <a:schemeClr val="accent1">
                <a:alpha val="1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nSpc>
                <a:spcPct val="150000"/>
              </a:lnSpc>
              <a:spcBef>
                <a:spcPct val="0"/>
              </a:spcBef>
              <a:spcAft>
                <a:spcPct val="0"/>
              </a:spcAft>
              <a:defRPr/>
            </a:pPr>
            <a:r>
              <a:rPr lang="en-US" altLang="zh-CN" sz="1300" dirty="0">
                <a:gradFill>
                  <a:gsLst>
                    <a:gs pos="0">
                      <a:schemeClr val="tx1"/>
                    </a:gs>
                    <a:gs pos="100000">
                      <a:schemeClr val="tx1"/>
                    </a:gs>
                  </a:gsLst>
                  <a:lin ang="5400000" scaled="1"/>
                </a:gradFill>
                <a:latin typeface="微软雅黑" panose="020B0503020204020204" pitchFamily="34" charset="-122"/>
                <a:ea typeface="微软雅黑" panose="020B0503020204020204" pitchFamily="34" charset="-122"/>
              </a:rPr>
              <a:t>①  </a:t>
            </a:r>
            <a:r>
              <a:rPr lang="zh-CN" altLang="en-US" sz="1300" dirty="0">
                <a:gradFill>
                  <a:gsLst>
                    <a:gs pos="0">
                      <a:schemeClr val="tx1"/>
                    </a:gs>
                    <a:gs pos="100000">
                      <a:schemeClr val="tx1"/>
                    </a:gs>
                  </a:gsLst>
                  <a:lin ang="5400000" scaled="1"/>
                </a:gradFill>
                <a:latin typeface="微软雅黑" panose="020B0503020204020204" pitchFamily="34" charset="-122"/>
                <a:ea typeface="微软雅黑" panose="020B0503020204020204" pitchFamily="34" charset="-122"/>
              </a:rPr>
              <a:t>目录内现有口服抗精神分裂症药普遍存在锥体外系反应、高催乳素血症或代谢综合征风险，布瑞哌唑</a:t>
            </a:r>
            <a:r>
              <a:rPr lang="zh-CN" altLang="en-US" sz="1400" b="1" dirty="0">
                <a:solidFill>
                  <a:srgbClr val="C00000"/>
                </a:solidFill>
                <a:latin typeface="微软雅黑" panose="020B0503020204020204" pitchFamily="34" charset="-122"/>
                <a:ea typeface="微软雅黑" panose="020B0503020204020204" pitchFamily="34" charset="-122"/>
              </a:rPr>
              <a:t>弥补了口服抗精神分裂症</a:t>
            </a:r>
            <a:r>
              <a:rPr lang="zh-CN" altLang="en-US" sz="1400" b="1" dirty="0">
                <a:solidFill>
                  <a:srgbClr val="C00000"/>
                </a:solidFill>
                <a:latin typeface="微软雅黑" panose="020B0503020204020204" pitchFamily="34" charset="-122"/>
                <a:ea typeface="微软雅黑" panose="020B0503020204020204" pitchFamily="34" charset="-122"/>
              </a:rPr>
              <a:t>药物安全性短板</a:t>
            </a:r>
            <a:r>
              <a:rPr lang="en-US" altLang="zh-CN" sz="1400" b="1" baseline="30000" dirty="0">
                <a:solidFill>
                  <a:srgbClr val="C00000"/>
                </a:solidFill>
                <a:latin typeface="微软雅黑" panose="020B0503020204020204" pitchFamily="34" charset="-122"/>
                <a:ea typeface="微软雅黑" panose="020B0503020204020204" pitchFamily="34" charset="-122"/>
              </a:rPr>
              <a:t> </a:t>
            </a:r>
            <a:r>
              <a:rPr lang="zh-CN" altLang="en-US" sz="1300" dirty="0">
                <a:gradFill>
                  <a:gsLst>
                    <a:gs pos="0">
                      <a:schemeClr val="tx1"/>
                    </a:gs>
                    <a:gs pos="100000">
                      <a:schemeClr val="tx1"/>
                    </a:gs>
                  </a:gsLst>
                  <a:lin ang="5400000" scaled="1"/>
                </a:gradFill>
                <a:latin typeface="微软雅黑" panose="020B0503020204020204" pitchFamily="34" charset="-122"/>
                <a:ea typeface="微软雅黑" panose="020B0503020204020204" pitchFamily="34" charset="-122"/>
              </a:rPr>
              <a:t>；</a:t>
            </a:r>
            <a:endParaRPr lang="en-US" altLang="zh-CN" sz="1300" dirty="0">
              <a:gradFill>
                <a:gsLst>
                  <a:gs pos="0">
                    <a:schemeClr val="tx1"/>
                  </a:gs>
                  <a:gs pos="100000">
                    <a:schemeClr val="tx1"/>
                  </a:gs>
                </a:gsLst>
                <a:lin ang="5400000" scaled="1"/>
              </a:gradFill>
              <a:latin typeface="微软雅黑" panose="020B0503020204020204" pitchFamily="34" charset="-122"/>
              <a:ea typeface="微软雅黑" panose="020B0503020204020204" pitchFamily="34" charset="-122"/>
            </a:endParaRPr>
          </a:p>
          <a:p>
            <a:pPr marR="0" lvl="0" defTabSz="914400" rtl="0" eaLnBrk="1" fontAlgn="auto" latinLnBrk="0" hangingPunct="1">
              <a:lnSpc>
                <a:spcPct val="150000"/>
              </a:lnSpc>
              <a:spcBef>
                <a:spcPct val="0"/>
              </a:spcBef>
              <a:spcAft>
                <a:spcPct val="0"/>
              </a:spcAft>
              <a:buClrTx/>
              <a:buSzTx/>
              <a:defRPr/>
            </a:pPr>
            <a:r>
              <a:rPr lang="en-US" altLang="zh-CN" sz="1300" dirty="0">
                <a:gradFill>
                  <a:gsLst>
                    <a:gs pos="0">
                      <a:schemeClr val="tx1"/>
                    </a:gs>
                    <a:gs pos="100000">
                      <a:schemeClr val="tx1"/>
                    </a:gs>
                  </a:gsLst>
                  <a:lin ang="5400000" scaled="1"/>
                </a:gradFill>
                <a:latin typeface="微软雅黑" panose="020B0503020204020204" pitchFamily="34" charset="-122"/>
                <a:ea typeface="微软雅黑" panose="020B0503020204020204" pitchFamily="34" charset="-122"/>
              </a:rPr>
              <a:t>② </a:t>
            </a:r>
            <a:r>
              <a:rPr lang="zh-CN" altLang="en-US" sz="1300" dirty="0">
                <a:gradFill>
                  <a:gsLst>
                    <a:gs pos="0">
                      <a:schemeClr val="tx1"/>
                    </a:gs>
                    <a:gs pos="100000">
                      <a:schemeClr val="tx1"/>
                    </a:gs>
                  </a:gsLst>
                  <a:lin ang="5400000" scaled="1"/>
                </a:gradFill>
                <a:latin typeface="微软雅黑" panose="020B0503020204020204" pitchFamily="34" charset="-122"/>
                <a:ea typeface="微软雅黑" panose="020B0503020204020204" pitchFamily="34" charset="-122"/>
              </a:rPr>
              <a:t>布瑞哌唑疗效确切，兼顾急性期和维持期，为目录内品种提供了疗效相当、</a:t>
            </a:r>
            <a:r>
              <a:rPr lang="zh-CN" altLang="en-US" sz="1400" b="1" dirty="0">
                <a:solidFill>
                  <a:srgbClr val="C00000"/>
                </a:solidFill>
                <a:latin typeface="微软雅黑" panose="020B0503020204020204" pitchFamily="34" charset="-122"/>
                <a:ea typeface="微软雅黑" panose="020B0503020204020204" pitchFamily="34" charset="-122"/>
              </a:rPr>
              <a:t>安全性更优</a:t>
            </a:r>
            <a:r>
              <a:rPr lang="zh-CN" altLang="en-US" sz="1300" dirty="0">
                <a:gradFill>
                  <a:gsLst>
                    <a:gs pos="0">
                      <a:schemeClr val="tx1"/>
                    </a:gs>
                    <a:gs pos="100000">
                      <a:schemeClr val="tx1"/>
                    </a:gs>
                  </a:gsLst>
                  <a:lin ang="5400000" scaled="1"/>
                </a:gradFill>
                <a:latin typeface="微软雅黑" panose="020B0503020204020204" pitchFamily="34" charset="-122"/>
                <a:ea typeface="微软雅黑" panose="020B0503020204020204" pitchFamily="34" charset="-122"/>
              </a:rPr>
              <a:t>的替代选项。</a:t>
            </a:r>
            <a:endParaRPr lang="zh-CN" altLang="en-US" sz="1300" dirty="0">
              <a:gradFill>
                <a:gsLst>
                  <a:gs pos="0">
                    <a:schemeClr val="tx1"/>
                  </a:gs>
                  <a:gs pos="100000">
                    <a:schemeClr val="tx1"/>
                  </a:gs>
                </a:gsLst>
                <a:lin ang="5400000" scaled="1"/>
              </a:gradFill>
              <a:latin typeface="微软雅黑" panose="020B0503020204020204" pitchFamily="34" charset="-122"/>
              <a:ea typeface="微软雅黑" panose="020B0503020204020204" pitchFamily="34" charset="-122"/>
            </a:endParaRPr>
          </a:p>
        </p:txBody>
      </p:sp>
      <p:grpSp>
        <p:nvGrpSpPr>
          <p:cNvPr id="72" name="组合 71"/>
          <p:cNvGrpSpPr/>
          <p:nvPr/>
        </p:nvGrpSpPr>
        <p:grpSpPr>
          <a:xfrm>
            <a:off x="541068" y="1531962"/>
            <a:ext cx="172894" cy="1820026"/>
            <a:chOff x="541068" y="1690002"/>
            <a:chExt cx="172894" cy="1820026"/>
          </a:xfrm>
        </p:grpSpPr>
        <p:grpSp>
          <p:nvGrpSpPr>
            <p:cNvPr id="58" name="组合 57"/>
            <p:cNvGrpSpPr/>
            <p:nvPr/>
          </p:nvGrpSpPr>
          <p:grpSpPr>
            <a:xfrm>
              <a:off x="541068" y="1690002"/>
              <a:ext cx="172894" cy="172894"/>
              <a:chOff x="666750" y="1847125"/>
              <a:chExt cx="172894" cy="172894"/>
            </a:xfrm>
          </p:grpSpPr>
          <p:sp>
            <p:nvSpPr>
              <p:cNvPr id="59" name="椭圆 58"/>
              <p:cNvSpPr/>
              <p:nvPr/>
            </p:nvSpPr>
            <p:spPr>
              <a:xfrm>
                <a:off x="666750" y="1847125"/>
                <a:ext cx="172894" cy="172894"/>
              </a:xfrm>
              <a:prstGeom prst="ellipse">
                <a:avLst/>
              </a:prstGeom>
              <a:solidFill>
                <a:srgbClr val="0053A7">
                  <a:alpha val="10000"/>
                </a:srgbClr>
              </a:solidFill>
              <a:ln w="12700">
                <a:noFill/>
              </a:ln>
              <a:effectLst>
                <a:outerShdw blurRad="127000" dist="63500" dir="2700000" algn="tl" rotWithShape="0">
                  <a:schemeClr val="accent1">
                    <a:alpha val="1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none" rtlCol="0" anchor="ctr">
                <a:noAutofit/>
              </a:bodyPr>
              <a:lstStyle/>
              <a:p>
                <a:pPr algn="ctr"/>
                <a:endParaRPr lang="zh-CN" altLang="en-US" sz="1600" b="1">
                  <a:gradFill>
                    <a:gsLst>
                      <a:gs pos="0">
                        <a:schemeClr val="bg1"/>
                      </a:gs>
                      <a:gs pos="100000">
                        <a:schemeClr val="bg1"/>
                      </a:gs>
                    </a:gsLst>
                    <a:lin ang="5400000" scaled="1"/>
                  </a:gradFill>
                  <a:latin typeface="微软雅黑" panose="020B0503020204020204" pitchFamily="34" charset="-122"/>
                  <a:ea typeface="微软雅黑" panose="020B0503020204020204" pitchFamily="34" charset="-122"/>
                </a:endParaRPr>
              </a:p>
            </p:txBody>
          </p:sp>
          <p:sp>
            <p:nvSpPr>
              <p:cNvPr id="60" name="椭圆 59"/>
              <p:cNvSpPr/>
              <p:nvPr/>
            </p:nvSpPr>
            <p:spPr>
              <a:xfrm>
                <a:off x="707534" y="1890713"/>
                <a:ext cx="85718" cy="85718"/>
              </a:xfrm>
              <a:prstGeom prst="ellipse">
                <a:avLst/>
              </a:prstGeom>
              <a:solidFill>
                <a:srgbClr val="00B7AD"/>
              </a:solidFill>
              <a:ln w="12700">
                <a:noFill/>
              </a:ln>
              <a:effectLst>
                <a:outerShdw blurRad="127000" dist="63500" dir="2700000" algn="tl" rotWithShape="0">
                  <a:schemeClr val="accent1">
                    <a:alpha val="1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none" rtlCol="0" anchor="ctr">
                <a:noAutofit/>
              </a:bodyPr>
              <a:lstStyle/>
              <a:p>
                <a:pPr algn="ctr"/>
                <a:endParaRPr lang="zh-CN" altLang="en-US" sz="1600" b="1">
                  <a:gradFill>
                    <a:gsLst>
                      <a:gs pos="0">
                        <a:schemeClr val="bg1"/>
                      </a:gs>
                      <a:gs pos="100000">
                        <a:schemeClr val="bg1"/>
                      </a:gs>
                    </a:gsLst>
                    <a:lin ang="5400000" scaled="1"/>
                  </a:gradFill>
                  <a:latin typeface="微软雅黑" panose="020B0503020204020204" pitchFamily="34" charset="-122"/>
                  <a:ea typeface="微软雅黑" panose="020B0503020204020204" pitchFamily="34" charset="-122"/>
                </a:endParaRPr>
              </a:p>
            </p:txBody>
          </p:sp>
        </p:grpSp>
        <p:cxnSp>
          <p:nvCxnSpPr>
            <p:cNvPr id="64" name="直接连接符 88"/>
            <p:cNvCxnSpPr>
              <a:stCxn id="59" idx="4"/>
            </p:cNvCxnSpPr>
            <p:nvPr/>
          </p:nvCxnSpPr>
          <p:spPr>
            <a:xfrm>
              <a:off x="627515" y="1862896"/>
              <a:ext cx="0" cy="825072"/>
            </a:xfrm>
            <a:prstGeom prst="line">
              <a:avLst/>
            </a:prstGeom>
            <a:ln>
              <a:solidFill>
                <a:srgbClr val="00B7AD"/>
              </a:solidFill>
              <a:prstDash val="dash"/>
            </a:ln>
          </p:spPr>
          <p:style>
            <a:lnRef idx="1">
              <a:schemeClr val="accent1"/>
            </a:lnRef>
            <a:fillRef idx="0">
              <a:schemeClr val="accent1"/>
            </a:fillRef>
            <a:effectRef idx="0">
              <a:schemeClr val="accent1"/>
            </a:effectRef>
            <a:fontRef idx="minor">
              <a:schemeClr val="tx1"/>
            </a:fontRef>
          </p:style>
        </p:cxnSp>
        <p:grpSp>
          <p:nvGrpSpPr>
            <p:cNvPr id="65" name="组合 64"/>
            <p:cNvGrpSpPr/>
            <p:nvPr/>
          </p:nvGrpSpPr>
          <p:grpSpPr>
            <a:xfrm>
              <a:off x="541068" y="3337134"/>
              <a:ext cx="172894" cy="172894"/>
              <a:chOff x="666750" y="1847125"/>
              <a:chExt cx="172894" cy="172894"/>
            </a:xfrm>
          </p:grpSpPr>
          <p:sp>
            <p:nvSpPr>
              <p:cNvPr id="66" name="椭圆 65"/>
              <p:cNvSpPr/>
              <p:nvPr/>
            </p:nvSpPr>
            <p:spPr>
              <a:xfrm>
                <a:off x="666750" y="1847125"/>
                <a:ext cx="172894" cy="172894"/>
              </a:xfrm>
              <a:prstGeom prst="ellipse">
                <a:avLst/>
              </a:prstGeom>
              <a:solidFill>
                <a:srgbClr val="0053A7">
                  <a:alpha val="10000"/>
                </a:srgbClr>
              </a:solidFill>
              <a:ln w="12700">
                <a:noFill/>
              </a:ln>
              <a:effectLst>
                <a:outerShdw blurRad="127000" dist="63500" dir="2700000" algn="tl" rotWithShape="0">
                  <a:schemeClr val="accent1">
                    <a:alpha val="1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none" rtlCol="0" anchor="ctr">
                <a:noAutofit/>
              </a:bodyPr>
              <a:lstStyle/>
              <a:p>
                <a:pPr algn="ctr"/>
                <a:endParaRPr lang="zh-CN" altLang="en-US" sz="1600" b="1">
                  <a:gradFill>
                    <a:gsLst>
                      <a:gs pos="0">
                        <a:schemeClr val="bg1"/>
                      </a:gs>
                      <a:gs pos="100000">
                        <a:schemeClr val="bg1"/>
                      </a:gs>
                    </a:gsLst>
                    <a:lin ang="5400000" scaled="1"/>
                  </a:gradFill>
                  <a:latin typeface="微软雅黑" panose="020B0503020204020204" pitchFamily="34" charset="-122"/>
                  <a:ea typeface="微软雅黑" panose="020B0503020204020204" pitchFamily="34" charset="-122"/>
                </a:endParaRPr>
              </a:p>
            </p:txBody>
          </p:sp>
          <p:sp>
            <p:nvSpPr>
              <p:cNvPr id="67" name="椭圆 66"/>
              <p:cNvSpPr/>
              <p:nvPr/>
            </p:nvSpPr>
            <p:spPr>
              <a:xfrm>
                <a:off x="707534" y="1890713"/>
                <a:ext cx="85718" cy="85718"/>
              </a:xfrm>
              <a:prstGeom prst="ellipse">
                <a:avLst/>
              </a:prstGeom>
              <a:solidFill>
                <a:srgbClr val="00B7AD"/>
              </a:solidFill>
              <a:ln w="12700">
                <a:noFill/>
              </a:ln>
              <a:effectLst>
                <a:outerShdw blurRad="127000" dist="63500" dir="2700000" algn="tl" rotWithShape="0">
                  <a:schemeClr val="accent1">
                    <a:alpha val="1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none" rtlCol="0" anchor="ctr">
                <a:noAutofit/>
              </a:bodyPr>
              <a:lstStyle/>
              <a:p>
                <a:pPr algn="ctr"/>
                <a:endParaRPr lang="zh-CN" altLang="en-US" sz="1600" b="1">
                  <a:gradFill>
                    <a:gsLst>
                      <a:gs pos="0">
                        <a:schemeClr val="bg1"/>
                      </a:gs>
                      <a:gs pos="100000">
                        <a:schemeClr val="bg1"/>
                      </a:gs>
                    </a:gsLst>
                    <a:lin ang="5400000" scaled="1"/>
                  </a:gradFill>
                  <a:latin typeface="微软雅黑" panose="020B0503020204020204" pitchFamily="34" charset="-122"/>
                  <a:ea typeface="微软雅黑" panose="020B0503020204020204" pitchFamily="34" charset="-122"/>
                </a:endParaRPr>
              </a:p>
            </p:txBody>
          </p:sp>
        </p:grpSp>
        <p:cxnSp>
          <p:nvCxnSpPr>
            <p:cNvPr id="68" name="直接连接符 99"/>
            <p:cNvCxnSpPr>
              <a:endCxn id="66" idx="0"/>
            </p:cNvCxnSpPr>
            <p:nvPr/>
          </p:nvCxnSpPr>
          <p:spPr>
            <a:xfrm>
              <a:off x="627515" y="2687968"/>
              <a:ext cx="0" cy="649166"/>
            </a:xfrm>
            <a:prstGeom prst="line">
              <a:avLst/>
            </a:prstGeom>
            <a:ln>
              <a:solidFill>
                <a:srgbClr val="00B7AD"/>
              </a:solidFill>
              <a:prstDash val="dash"/>
            </a:ln>
          </p:spPr>
          <p:style>
            <a:lnRef idx="1">
              <a:schemeClr val="accent1"/>
            </a:lnRef>
            <a:fillRef idx="0">
              <a:schemeClr val="accent1"/>
            </a:fillRef>
            <a:effectRef idx="0">
              <a:schemeClr val="accent1"/>
            </a:effectRef>
            <a:fontRef idx="minor">
              <a:schemeClr val="tx1"/>
            </a:fontRef>
          </p:style>
        </p:cxnSp>
      </p:grpSp>
      <p:grpSp>
        <p:nvGrpSpPr>
          <p:cNvPr id="82" name="组合 81"/>
          <p:cNvGrpSpPr/>
          <p:nvPr/>
        </p:nvGrpSpPr>
        <p:grpSpPr>
          <a:xfrm>
            <a:off x="541068" y="4311396"/>
            <a:ext cx="172894" cy="1820026"/>
            <a:chOff x="541068" y="1690002"/>
            <a:chExt cx="172894" cy="1820026"/>
          </a:xfrm>
        </p:grpSpPr>
        <p:grpSp>
          <p:nvGrpSpPr>
            <p:cNvPr id="83" name="组合 82"/>
            <p:cNvGrpSpPr/>
            <p:nvPr/>
          </p:nvGrpSpPr>
          <p:grpSpPr>
            <a:xfrm>
              <a:off x="541068" y="1690002"/>
              <a:ext cx="172894" cy="172894"/>
              <a:chOff x="666750" y="1847125"/>
              <a:chExt cx="172894" cy="172894"/>
            </a:xfrm>
          </p:grpSpPr>
          <p:sp>
            <p:nvSpPr>
              <p:cNvPr id="89" name="椭圆 88"/>
              <p:cNvSpPr/>
              <p:nvPr/>
            </p:nvSpPr>
            <p:spPr>
              <a:xfrm>
                <a:off x="666750" y="1847125"/>
                <a:ext cx="172894" cy="172894"/>
              </a:xfrm>
              <a:prstGeom prst="ellipse">
                <a:avLst/>
              </a:prstGeom>
              <a:solidFill>
                <a:srgbClr val="0053A7">
                  <a:alpha val="10000"/>
                </a:srgbClr>
              </a:solidFill>
              <a:ln w="12700">
                <a:noFill/>
              </a:ln>
              <a:effectLst>
                <a:outerShdw blurRad="127000" dist="63500" dir="2700000" algn="tl" rotWithShape="0">
                  <a:schemeClr val="accent1">
                    <a:alpha val="1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none" rtlCol="0" anchor="ctr">
                <a:noAutofit/>
              </a:bodyPr>
              <a:lstStyle/>
              <a:p>
                <a:pPr algn="ctr"/>
                <a:endParaRPr lang="zh-CN" altLang="en-US" sz="1600" b="1">
                  <a:gradFill>
                    <a:gsLst>
                      <a:gs pos="0">
                        <a:schemeClr val="bg1"/>
                      </a:gs>
                      <a:gs pos="100000">
                        <a:schemeClr val="bg1"/>
                      </a:gs>
                    </a:gsLst>
                    <a:lin ang="5400000" scaled="1"/>
                  </a:gradFill>
                  <a:latin typeface="微软雅黑" panose="020B0503020204020204" pitchFamily="34" charset="-122"/>
                  <a:ea typeface="微软雅黑" panose="020B0503020204020204" pitchFamily="34" charset="-122"/>
                </a:endParaRPr>
              </a:p>
            </p:txBody>
          </p:sp>
          <p:sp>
            <p:nvSpPr>
              <p:cNvPr id="90" name="椭圆 89"/>
              <p:cNvSpPr/>
              <p:nvPr/>
            </p:nvSpPr>
            <p:spPr>
              <a:xfrm>
                <a:off x="707534" y="1890713"/>
                <a:ext cx="85718" cy="85718"/>
              </a:xfrm>
              <a:prstGeom prst="ellipse">
                <a:avLst/>
              </a:prstGeom>
              <a:solidFill>
                <a:srgbClr val="00B7AD"/>
              </a:solidFill>
              <a:ln w="12700">
                <a:noFill/>
              </a:ln>
              <a:effectLst>
                <a:outerShdw blurRad="127000" dist="63500" dir="2700000" algn="tl" rotWithShape="0">
                  <a:schemeClr val="accent1">
                    <a:alpha val="1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none" rtlCol="0" anchor="ctr">
                <a:noAutofit/>
              </a:bodyPr>
              <a:lstStyle/>
              <a:p>
                <a:pPr algn="ctr"/>
                <a:endParaRPr lang="zh-CN" altLang="en-US" sz="1600" b="1">
                  <a:gradFill>
                    <a:gsLst>
                      <a:gs pos="0">
                        <a:schemeClr val="bg1"/>
                      </a:gs>
                      <a:gs pos="100000">
                        <a:schemeClr val="bg1"/>
                      </a:gs>
                    </a:gsLst>
                    <a:lin ang="5400000" scaled="1"/>
                  </a:gradFill>
                  <a:latin typeface="微软雅黑" panose="020B0503020204020204" pitchFamily="34" charset="-122"/>
                  <a:ea typeface="微软雅黑" panose="020B0503020204020204" pitchFamily="34" charset="-122"/>
                </a:endParaRPr>
              </a:p>
            </p:txBody>
          </p:sp>
        </p:grpSp>
        <p:cxnSp>
          <p:nvCxnSpPr>
            <p:cNvPr id="84" name="直接连接符 88"/>
            <p:cNvCxnSpPr>
              <a:stCxn id="89" idx="4"/>
            </p:cNvCxnSpPr>
            <p:nvPr/>
          </p:nvCxnSpPr>
          <p:spPr>
            <a:xfrm>
              <a:off x="627515" y="1862896"/>
              <a:ext cx="0" cy="825072"/>
            </a:xfrm>
            <a:prstGeom prst="line">
              <a:avLst/>
            </a:prstGeom>
            <a:ln>
              <a:solidFill>
                <a:srgbClr val="00B7AD"/>
              </a:solidFill>
              <a:prstDash val="dash"/>
            </a:ln>
          </p:spPr>
          <p:style>
            <a:lnRef idx="1">
              <a:schemeClr val="accent1"/>
            </a:lnRef>
            <a:fillRef idx="0">
              <a:schemeClr val="accent1"/>
            </a:fillRef>
            <a:effectRef idx="0">
              <a:schemeClr val="accent1"/>
            </a:effectRef>
            <a:fontRef idx="minor">
              <a:schemeClr val="tx1"/>
            </a:fontRef>
          </p:style>
        </p:cxnSp>
        <p:grpSp>
          <p:nvGrpSpPr>
            <p:cNvPr id="85" name="组合 84"/>
            <p:cNvGrpSpPr/>
            <p:nvPr/>
          </p:nvGrpSpPr>
          <p:grpSpPr>
            <a:xfrm>
              <a:off x="541068" y="3337134"/>
              <a:ext cx="172894" cy="172894"/>
              <a:chOff x="666750" y="1847125"/>
              <a:chExt cx="172894" cy="172894"/>
            </a:xfrm>
          </p:grpSpPr>
          <p:sp>
            <p:nvSpPr>
              <p:cNvPr id="87" name="椭圆 86"/>
              <p:cNvSpPr/>
              <p:nvPr/>
            </p:nvSpPr>
            <p:spPr>
              <a:xfrm>
                <a:off x="666750" y="1847125"/>
                <a:ext cx="172894" cy="172894"/>
              </a:xfrm>
              <a:prstGeom prst="ellipse">
                <a:avLst/>
              </a:prstGeom>
              <a:solidFill>
                <a:srgbClr val="0053A7">
                  <a:alpha val="10000"/>
                </a:srgbClr>
              </a:solidFill>
              <a:ln w="12700">
                <a:noFill/>
              </a:ln>
              <a:effectLst>
                <a:outerShdw blurRad="127000" dist="63500" dir="2700000" algn="tl" rotWithShape="0">
                  <a:schemeClr val="accent1">
                    <a:alpha val="1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none" rtlCol="0" anchor="ctr">
                <a:noAutofit/>
              </a:bodyPr>
              <a:lstStyle/>
              <a:p>
                <a:pPr algn="ctr"/>
                <a:endParaRPr lang="zh-CN" altLang="en-US" sz="1600" b="1">
                  <a:gradFill>
                    <a:gsLst>
                      <a:gs pos="0">
                        <a:schemeClr val="bg1"/>
                      </a:gs>
                      <a:gs pos="100000">
                        <a:schemeClr val="bg1"/>
                      </a:gs>
                    </a:gsLst>
                    <a:lin ang="5400000" scaled="1"/>
                  </a:gradFill>
                  <a:latin typeface="微软雅黑" panose="020B0503020204020204" pitchFamily="34" charset="-122"/>
                  <a:ea typeface="微软雅黑" panose="020B0503020204020204" pitchFamily="34" charset="-122"/>
                </a:endParaRPr>
              </a:p>
            </p:txBody>
          </p:sp>
          <p:sp>
            <p:nvSpPr>
              <p:cNvPr id="88" name="椭圆 87"/>
              <p:cNvSpPr/>
              <p:nvPr/>
            </p:nvSpPr>
            <p:spPr>
              <a:xfrm>
                <a:off x="707534" y="1890713"/>
                <a:ext cx="85718" cy="85718"/>
              </a:xfrm>
              <a:prstGeom prst="ellipse">
                <a:avLst/>
              </a:prstGeom>
              <a:solidFill>
                <a:srgbClr val="00B7AD"/>
              </a:solidFill>
              <a:ln w="12700">
                <a:noFill/>
              </a:ln>
              <a:effectLst>
                <a:outerShdw blurRad="127000" dist="63500" dir="2700000" algn="tl" rotWithShape="0">
                  <a:schemeClr val="accent1">
                    <a:alpha val="1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none" rtlCol="0" anchor="ctr">
                <a:noAutofit/>
              </a:bodyPr>
              <a:lstStyle/>
              <a:p>
                <a:pPr algn="ctr"/>
                <a:endParaRPr lang="zh-CN" altLang="en-US" sz="1600" b="1">
                  <a:gradFill>
                    <a:gsLst>
                      <a:gs pos="0">
                        <a:schemeClr val="bg1"/>
                      </a:gs>
                      <a:gs pos="100000">
                        <a:schemeClr val="bg1"/>
                      </a:gs>
                    </a:gsLst>
                    <a:lin ang="5400000" scaled="1"/>
                  </a:gradFill>
                  <a:latin typeface="微软雅黑" panose="020B0503020204020204" pitchFamily="34" charset="-122"/>
                  <a:ea typeface="微软雅黑" panose="020B0503020204020204" pitchFamily="34" charset="-122"/>
                </a:endParaRPr>
              </a:p>
            </p:txBody>
          </p:sp>
        </p:grpSp>
        <p:cxnSp>
          <p:nvCxnSpPr>
            <p:cNvPr id="86" name="直接连接符 99"/>
            <p:cNvCxnSpPr>
              <a:endCxn id="87" idx="0"/>
            </p:cNvCxnSpPr>
            <p:nvPr/>
          </p:nvCxnSpPr>
          <p:spPr>
            <a:xfrm>
              <a:off x="627515" y="2687968"/>
              <a:ext cx="0" cy="649166"/>
            </a:xfrm>
            <a:prstGeom prst="line">
              <a:avLst/>
            </a:prstGeom>
            <a:ln>
              <a:solidFill>
                <a:srgbClr val="00B7AD"/>
              </a:solidFill>
              <a:prstDash val="dash"/>
            </a:ln>
          </p:spPr>
          <p:style>
            <a:lnRef idx="1">
              <a:schemeClr val="accent1"/>
            </a:lnRef>
            <a:fillRef idx="0">
              <a:schemeClr val="accent1"/>
            </a:fillRef>
            <a:effectRef idx="0">
              <a:schemeClr val="accent1"/>
            </a:effectRef>
            <a:fontRef idx="minor">
              <a:schemeClr val="tx1"/>
            </a:fontRef>
          </p:style>
        </p:cxnSp>
      </p:grpSp>
      <p:grpSp>
        <p:nvGrpSpPr>
          <p:cNvPr id="99" name="组合 98"/>
          <p:cNvGrpSpPr/>
          <p:nvPr/>
        </p:nvGrpSpPr>
        <p:grpSpPr>
          <a:xfrm>
            <a:off x="7125531" y="1575550"/>
            <a:ext cx="172894" cy="1820026"/>
            <a:chOff x="541068" y="1690002"/>
            <a:chExt cx="172894" cy="1820026"/>
          </a:xfrm>
        </p:grpSpPr>
        <p:grpSp>
          <p:nvGrpSpPr>
            <p:cNvPr id="100" name="组合 99"/>
            <p:cNvGrpSpPr/>
            <p:nvPr/>
          </p:nvGrpSpPr>
          <p:grpSpPr>
            <a:xfrm>
              <a:off x="541068" y="1690002"/>
              <a:ext cx="172894" cy="172894"/>
              <a:chOff x="666750" y="1847125"/>
              <a:chExt cx="172894" cy="172894"/>
            </a:xfrm>
          </p:grpSpPr>
          <p:sp>
            <p:nvSpPr>
              <p:cNvPr id="106" name="椭圆 105"/>
              <p:cNvSpPr/>
              <p:nvPr/>
            </p:nvSpPr>
            <p:spPr>
              <a:xfrm>
                <a:off x="666750" y="1847125"/>
                <a:ext cx="172894" cy="172894"/>
              </a:xfrm>
              <a:prstGeom prst="ellipse">
                <a:avLst/>
              </a:prstGeom>
              <a:solidFill>
                <a:srgbClr val="0053A7">
                  <a:alpha val="10000"/>
                </a:srgbClr>
              </a:solidFill>
              <a:ln w="12700">
                <a:noFill/>
              </a:ln>
              <a:effectLst>
                <a:outerShdw blurRad="127000" dist="63500" dir="2700000" algn="tl" rotWithShape="0">
                  <a:schemeClr val="accent1">
                    <a:alpha val="1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none" rtlCol="0" anchor="ctr">
                <a:noAutofit/>
              </a:bodyPr>
              <a:lstStyle/>
              <a:p>
                <a:pPr algn="ctr"/>
                <a:endParaRPr lang="zh-CN" altLang="en-US" sz="1600" b="1">
                  <a:gradFill>
                    <a:gsLst>
                      <a:gs pos="0">
                        <a:schemeClr val="bg1"/>
                      </a:gs>
                      <a:gs pos="100000">
                        <a:schemeClr val="bg1"/>
                      </a:gs>
                    </a:gsLst>
                    <a:lin ang="5400000" scaled="1"/>
                  </a:gradFill>
                  <a:latin typeface="微软雅黑" panose="020B0503020204020204" pitchFamily="34" charset="-122"/>
                  <a:ea typeface="微软雅黑" panose="020B0503020204020204" pitchFamily="34" charset="-122"/>
                </a:endParaRPr>
              </a:p>
            </p:txBody>
          </p:sp>
          <p:sp>
            <p:nvSpPr>
              <p:cNvPr id="107" name="椭圆 106"/>
              <p:cNvSpPr/>
              <p:nvPr/>
            </p:nvSpPr>
            <p:spPr>
              <a:xfrm>
                <a:off x="707534" y="1890713"/>
                <a:ext cx="85718" cy="85718"/>
              </a:xfrm>
              <a:prstGeom prst="ellipse">
                <a:avLst/>
              </a:prstGeom>
              <a:solidFill>
                <a:srgbClr val="00B7AD"/>
              </a:solidFill>
              <a:ln w="12700">
                <a:noFill/>
              </a:ln>
              <a:effectLst>
                <a:outerShdw blurRad="127000" dist="63500" dir="2700000" algn="tl" rotWithShape="0">
                  <a:schemeClr val="accent1">
                    <a:alpha val="1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none" rtlCol="0" anchor="ctr">
                <a:noAutofit/>
              </a:bodyPr>
              <a:lstStyle/>
              <a:p>
                <a:pPr algn="ctr"/>
                <a:endParaRPr lang="zh-CN" altLang="en-US" sz="1600" b="1">
                  <a:gradFill>
                    <a:gsLst>
                      <a:gs pos="0">
                        <a:schemeClr val="bg1"/>
                      </a:gs>
                      <a:gs pos="100000">
                        <a:schemeClr val="bg1"/>
                      </a:gs>
                    </a:gsLst>
                    <a:lin ang="5400000" scaled="1"/>
                  </a:gradFill>
                  <a:latin typeface="微软雅黑" panose="020B0503020204020204" pitchFamily="34" charset="-122"/>
                  <a:ea typeface="微软雅黑" panose="020B0503020204020204" pitchFamily="34" charset="-122"/>
                </a:endParaRPr>
              </a:p>
            </p:txBody>
          </p:sp>
        </p:grpSp>
        <p:cxnSp>
          <p:nvCxnSpPr>
            <p:cNvPr id="101" name="直接连接符 88"/>
            <p:cNvCxnSpPr>
              <a:stCxn id="106" idx="4"/>
            </p:cNvCxnSpPr>
            <p:nvPr/>
          </p:nvCxnSpPr>
          <p:spPr>
            <a:xfrm>
              <a:off x="627515" y="1862896"/>
              <a:ext cx="0" cy="825072"/>
            </a:xfrm>
            <a:prstGeom prst="line">
              <a:avLst/>
            </a:prstGeom>
            <a:ln>
              <a:solidFill>
                <a:srgbClr val="00B7AD"/>
              </a:solidFill>
              <a:prstDash val="dash"/>
            </a:ln>
          </p:spPr>
          <p:style>
            <a:lnRef idx="1">
              <a:schemeClr val="accent1"/>
            </a:lnRef>
            <a:fillRef idx="0">
              <a:schemeClr val="accent1"/>
            </a:fillRef>
            <a:effectRef idx="0">
              <a:schemeClr val="accent1"/>
            </a:effectRef>
            <a:fontRef idx="minor">
              <a:schemeClr val="tx1"/>
            </a:fontRef>
          </p:style>
        </p:cxnSp>
        <p:grpSp>
          <p:nvGrpSpPr>
            <p:cNvPr id="102" name="组合 101"/>
            <p:cNvGrpSpPr/>
            <p:nvPr/>
          </p:nvGrpSpPr>
          <p:grpSpPr>
            <a:xfrm>
              <a:off x="541068" y="3337134"/>
              <a:ext cx="172894" cy="172894"/>
              <a:chOff x="666750" y="1847125"/>
              <a:chExt cx="172894" cy="172894"/>
            </a:xfrm>
          </p:grpSpPr>
          <p:sp>
            <p:nvSpPr>
              <p:cNvPr id="104" name="椭圆 103"/>
              <p:cNvSpPr/>
              <p:nvPr/>
            </p:nvSpPr>
            <p:spPr>
              <a:xfrm>
                <a:off x="666750" y="1847125"/>
                <a:ext cx="172894" cy="172894"/>
              </a:xfrm>
              <a:prstGeom prst="ellipse">
                <a:avLst/>
              </a:prstGeom>
              <a:solidFill>
                <a:srgbClr val="0053A7">
                  <a:alpha val="10000"/>
                </a:srgbClr>
              </a:solidFill>
              <a:ln w="12700">
                <a:noFill/>
              </a:ln>
              <a:effectLst>
                <a:outerShdw blurRad="127000" dist="63500" dir="2700000" algn="tl" rotWithShape="0">
                  <a:schemeClr val="accent1">
                    <a:alpha val="1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none" rtlCol="0" anchor="ctr">
                <a:noAutofit/>
              </a:bodyPr>
              <a:lstStyle/>
              <a:p>
                <a:pPr algn="ctr"/>
                <a:endParaRPr lang="zh-CN" altLang="en-US" sz="1600" b="1">
                  <a:gradFill>
                    <a:gsLst>
                      <a:gs pos="0">
                        <a:schemeClr val="bg1"/>
                      </a:gs>
                      <a:gs pos="100000">
                        <a:schemeClr val="bg1"/>
                      </a:gs>
                    </a:gsLst>
                    <a:lin ang="5400000" scaled="1"/>
                  </a:gradFill>
                  <a:latin typeface="微软雅黑" panose="020B0503020204020204" pitchFamily="34" charset="-122"/>
                  <a:ea typeface="微软雅黑" panose="020B0503020204020204" pitchFamily="34" charset="-122"/>
                </a:endParaRPr>
              </a:p>
            </p:txBody>
          </p:sp>
          <p:sp>
            <p:nvSpPr>
              <p:cNvPr id="105" name="椭圆 104"/>
              <p:cNvSpPr/>
              <p:nvPr/>
            </p:nvSpPr>
            <p:spPr>
              <a:xfrm>
                <a:off x="707534" y="1890713"/>
                <a:ext cx="85718" cy="85718"/>
              </a:xfrm>
              <a:prstGeom prst="ellipse">
                <a:avLst/>
              </a:prstGeom>
              <a:solidFill>
                <a:srgbClr val="00B7AD"/>
              </a:solidFill>
              <a:ln w="12700">
                <a:noFill/>
              </a:ln>
              <a:effectLst>
                <a:outerShdw blurRad="127000" dist="63500" dir="2700000" algn="tl" rotWithShape="0">
                  <a:schemeClr val="accent1">
                    <a:alpha val="1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none" rtlCol="0" anchor="ctr">
                <a:noAutofit/>
              </a:bodyPr>
              <a:lstStyle/>
              <a:p>
                <a:pPr algn="ctr"/>
                <a:endParaRPr lang="zh-CN" altLang="en-US" sz="1600" b="1">
                  <a:gradFill>
                    <a:gsLst>
                      <a:gs pos="0">
                        <a:schemeClr val="bg1"/>
                      </a:gs>
                      <a:gs pos="100000">
                        <a:schemeClr val="bg1"/>
                      </a:gs>
                    </a:gsLst>
                    <a:lin ang="5400000" scaled="1"/>
                  </a:gradFill>
                  <a:latin typeface="微软雅黑" panose="020B0503020204020204" pitchFamily="34" charset="-122"/>
                  <a:ea typeface="微软雅黑" panose="020B0503020204020204" pitchFamily="34" charset="-122"/>
                </a:endParaRPr>
              </a:p>
            </p:txBody>
          </p:sp>
        </p:grpSp>
        <p:cxnSp>
          <p:nvCxnSpPr>
            <p:cNvPr id="103" name="直接连接符 99"/>
            <p:cNvCxnSpPr>
              <a:endCxn id="104" idx="0"/>
            </p:cNvCxnSpPr>
            <p:nvPr/>
          </p:nvCxnSpPr>
          <p:spPr>
            <a:xfrm>
              <a:off x="627515" y="2687968"/>
              <a:ext cx="0" cy="649166"/>
            </a:xfrm>
            <a:prstGeom prst="line">
              <a:avLst/>
            </a:prstGeom>
            <a:ln>
              <a:solidFill>
                <a:srgbClr val="00B7AD"/>
              </a:solidFill>
              <a:prstDash val="dash"/>
            </a:ln>
          </p:spPr>
          <p:style>
            <a:lnRef idx="1">
              <a:schemeClr val="accent1"/>
            </a:lnRef>
            <a:fillRef idx="0">
              <a:schemeClr val="accent1"/>
            </a:fillRef>
            <a:effectRef idx="0">
              <a:schemeClr val="accent1"/>
            </a:effectRef>
            <a:fontRef idx="minor">
              <a:schemeClr val="tx1"/>
            </a:fontRef>
          </p:style>
        </p:cxnSp>
      </p:grpSp>
      <p:grpSp>
        <p:nvGrpSpPr>
          <p:cNvPr id="108" name="组合 107"/>
          <p:cNvGrpSpPr/>
          <p:nvPr/>
        </p:nvGrpSpPr>
        <p:grpSpPr>
          <a:xfrm>
            <a:off x="7125531" y="4311396"/>
            <a:ext cx="172894" cy="1820026"/>
            <a:chOff x="541068" y="1690002"/>
            <a:chExt cx="172894" cy="1820026"/>
          </a:xfrm>
        </p:grpSpPr>
        <p:grpSp>
          <p:nvGrpSpPr>
            <p:cNvPr id="109" name="组合 108"/>
            <p:cNvGrpSpPr/>
            <p:nvPr/>
          </p:nvGrpSpPr>
          <p:grpSpPr>
            <a:xfrm>
              <a:off x="541068" y="1690002"/>
              <a:ext cx="172894" cy="172894"/>
              <a:chOff x="666750" y="1847125"/>
              <a:chExt cx="172894" cy="172894"/>
            </a:xfrm>
          </p:grpSpPr>
          <p:sp>
            <p:nvSpPr>
              <p:cNvPr id="115" name="椭圆 114"/>
              <p:cNvSpPr/>
              <p:nvPr/>
            </p:nvSpPr>
            <p:spPr>
              <a:xfrm>
                <a:off x="666750" y="1847125"/>
                <a:ext cx="172894" cy="172894"/>
              </a:xfrm>
              <a:prstGeom prst="ellipse">
                <a:avLst/>
              </a:prstGeom>
              <a:solidFill>
                <a:srgbClr val="0053A7">
                  <a:alpha val="10000"/>
                </a:srgbClr>
              </a:solidFill>
              <a:ln w="12700">
                <a:noFill/>
              </a:ln>
              <a:effectLst>
                <a:outerShdw blurRad="127000" dist="63500" dir="2700000" algn="tl" rotWithShape="0">
                  <a:schemeClr val="accent1">
                    <a:alpha val="1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none" rtlCol="0" anchor="ctr">
                <a:noAutofit/>
              </a:bodyPr>
              <a:lstStyle/>
              <a:p>
                <a:pPr algn="ctr"/>
                <a:endParaRPr lang="zh-CN" altLang="en-US" sz="1600" b="1">
                  <a:gradFill>
                    <a:gsLst>
                      <a:gs pos="0">
                        <a:schemeClr val="bg1"/>
                      </a:gs>
                      <a:gs pos="100000">
                        <a:schemeClr val="bg1"/>
                      </a:gs>
                    </a:gsLst>
                    <a:lin ang="5400000" scaled="1"/>
                  </a:gradFill>
                  <a:latin typeface="微软雅黑" panose="020B0503020204020204" pitchFamily="34" charset="-122"/>
                  <a:ea typeface="微软雅黑" panose="020B0503020204020204" pitchFamily="34" charset="-122"/>
                </a:endParaRPr>
              </a:p>
            </p:txBody>
          </p:sp>
          <p:sp>
            <p:nvSpPr>
              <p:cNvPr id="116" name="椭圆 115"/>
              <p:cNvSpPr/>
              <p:nvPr/>
            </p:nvSpPr>
            <p:spPr>
              <a:xfrm>
                <a:off x="707534" y="1890713"/>
                <a:ext cx="85718" cy="85718"/>
              </a:xfrm>
              <a:prstGeom prst="ellipse">
                <a:avLst/>
              </a:prstGeom>
              <a:solidFill>
                <a:srgbClr val="00B7AD"/>
              </a:solidFill>
              <a:ln w="12700">
                <a:noFill/>
              </a:ln>
              <a:effectLst>
                <a:outerShdw blurRad="127000" dist="63500" dir="2700000" algn="tl" rotWithShape="0">
                  <a:schemeClr val="accent1">
                    <a:alpha val="1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none" rtlCol="0" anchor="ctr">
                <a:noAutofit/>
              </a:bodyPr>
              <a:lstStyle/>
              <a:p>
                <a:pPr algn="ctr"/>
                <a:endParaRPr lang="zh-CN" altLang="en-US" sz="1600" b="1">
                  <a:gradFill>
                    <a:gsLst>
                      <a:gs pos="0">
                        <a:schemeClr val="bg1"/>
                      </a:gs>
                      <a:gs pos="100000">
                        <a:schemeClr val="bg1"/>
                      </a:gs>
                    </a:gsLst>
                    <a:lin ang="5400000" scaled="1"/>
                  </a:gradFill>
                  <a:latin typeface="微软雅黑" panose="020B0503020204020204" pitchFamily="34" charset="-122"/>
                  <a:ea typeface="微软雅黑" panose="020B0503020204020204" pitchFamily="34" charset="-122"/>
                </a:endParaRPr>
              </a:p>
            </p:txBody>
          </p:sp>
        </p:grpSp>
        <p:cxnSp>
          <p:nvCxnSpPr>
            <p:cNvPr id="110" name="直接连接符 88"/>
            <p:cNvCxnSpPr>
              <a:stCxn id="115" idx="4"/>
            </p:cNvCxnSpPr>
            <p:nvPr/>
          </p:nvCxnSpPr>
          <p:spPr>
            <a:xfrm>
              <a:off x="627515" y="1862896"/>
              <a:ext cx="0" cy="825072"/>
            </a:xfrm>
            <a:prstGeom prst="line">
              <a:avLst/>
            </a:prstGeom>
            <a:ln>
              <a:solidFill>
                <a:srgbClr val="00B7AD"/>
              </a:solidFill>
              <a:prstDash val="dash"/>
            </a:ln>
          </p:spPr>
          <p:style>
            <a:lnRef idx="1">
              <a:schemeClr val="accent1"/>
            </a:lnRef>
            <a:fillRef idx="0">
              <a:schemeClr val="accent1"/>
            </a:fillRef>
            <a:effectRef idx="0">
              <a:schemeClr val="accent1"/>
            </a:effectRef>
            <a:fontRef idx="minor">
              <a:schemeClr val="tx1"/>
            </a:fontRef>
          </p:style>
        </p:cxnSp>
        <p:grpSp>
          <p:nvGrpSpPr>
            <p:cNvPr id="111" name="组合 110"/>
            <p:cNvGrpSpPr/>
            <p:nvPr/>
          </p:nvGrpSpPr>
          <p:grpSpPr>
            <a:xfrm>
              <a:off x="541068" y="3337134"/>
              <a:ext cx="172894" cy="172894"/>
              <a:chOff x="666750" y="1847125"/>
              <a:chExt cx="172894" cy="172894"/>
            </a:xfrm>
          </p:grpSpPr>
          <p:sp>
            <p:nvSpPr>
              <p:cNvPr id="113" name="椭圆 112"/>
              <p:cNvSpPr/>
              <p:nvPr/>
            </p:nvSpPr>
            <p:spPr>
              <a:xfrm>
                <a:off x="666750" y="1847125"/>
                <a:ext cx="172894" cy="172894"/>
              </a:xfrm>
              <a:prstGeom prst="ellipse">
                <a:avLst/>
              </a:prstGeom>
              <a:solidFill>
                <a:srgbClr val="0053A7">
                  <a:alpha val="10000"/>
                </a:srgbClr>
              </a:solidFill>
              <a:ln w="12700">
                <a:noFill/>
              </a:ln>
              <a:effectLst>
                <a:outerShdw blurRad="127000" dist="63500" dir="2700000" algn="tl" rotWithShape="0">
                  <a:schemeClr val="accent1">
                    <a:alpha val="1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none" rtlCol="0" anchor="ctr">
                <a:noAutofit/>
              </a:bodyPr>
              <a:lstStyle/>
              <a:p>
                <a:pPr algn="ctr"/>
                <a:endParaRPr lang="zh-CN" altLang="en-US" sz="1600" b="1">
                  <a:gradFill>
                    <a:gsLst>
                      <a:gs pos="0">
                        <a:schemeClr val="bg1"/>
                      </a:gs>
                      <a:gs pos="100000">
                        <a:schemeClr val="bg1"/>
                      </a:gs>
                    </a:gsLst>
                    <a:lin ang="5400000" scaled="1"/>
                  </a:gradFill>
                  <a:latin typeface="微软雅黑" panose="020B0503020204020204" pitchFamily="34" charset="-122"/>
                  <a:ea typeface="微软雅黑" panose="020B0503020204020204" pitchFamily="34" charset="-122"/>
                </a:endParaRPr>
              </a:p>
            </p:txBody>
          </p:sp>
          <p:sp>
            <p:nvSpPr>
              <p:cNvPr id="114" name="椭圆 113"/>
              <p:cNvSpPr/>
              <p:nvPr/>
            </p:nvSpPr>
            <p:spPr>
              <a:xfrm>
                <a:off x="707534" y="1890713"/>
                <a:ext cx="85718" cy="85718"/>
              </a:xfrm>
              <a:prstGeom prst="ellipse">
                <a:avLst/>
              </a:prstGeom>
              <a:solidFill>
                <a:srgbClr val="00B7AD"/>
              </a:solidFill>
              <a:ln w="12700">
                <a:noFill/>
              </a:ln>
              <a:effectLst>
                <a:outerShdw blurRad="127000" dist="63500" dir="2700000" algn="tl" rotWithShape="0">
                  <a:schemeClr val="accent1">
                    <a:alpha val="1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none" rtlCol="0" anchor="ctr">
                <a:noAutofit/>
              </a:bodyPr>
              <a:lstStyle/>
              <a:p>
                <a:pPr algn="ctr"/>
                <a:endParaRPr lang="zh-CN" altLang="en-US" sz="1600" b="1">
                  <a:gradFill>
                    <a:gsLst>
                      <a:gs pos="0">
                        <a:schemeClr val="bg1"/>
                      </a:gs>
                      <a:gs pos="100000">
                        <a:schemeClr val="bg1"/>
                      </a:gs>
                    </a:gsLst>
                    <a:lin ang="5400000" scaled="1"/>
                  </a:gradFill>
                  <a:latin typeface="微软雅黑" panose="020B0503020204020204" pitchFamily="34" charset="-122"/>
                  <a:ea typeface="微软雅黑" panose="020B0503020204020204" pitchFamily="34" charset="-122"/>
                </a:endParaRPr>
              </a:p>
            </p:txBody>
          </p:sp>
        </p:grpSp>
        <p:cxnSp>
          <p:nvCxnSpPr>
            <p:cNvPr id="112" name="直接连接符 99"/>
            <p:cNvCxnSpPr>
              <a:endCxn id="113" idx="0"/>
            </p:cNvCxnSpPr>
            <p:nvPr/>
          </p:nvCxnSpPr>
          <p:spPr>
            <a:xfrm>
              <a:off x="627515" y="2687968"/>
              <a:ext cx="0" cy="649166"/>
            </a:xfrm>
            <a:prstGeom prst="line">
              <a:avLst/>
            </a:prstGeom>
            <a:ln>
              <a:solidFill>
                <a:srgbClr val="00B7AD"/>
              </a:solidFill>
              <a:prstDash val="dash"/>
            </a:ln>
          </p:spPr>
          <p:style>
            <a:lnRef idx="1">
              <a:schemeClr val="accent1"/>
            </a:lnRef>
            <a:fillRef idx="0">
              <a:schemeClr val="accent1"/>
            </a:fillRef>
            <a:effectRef idx="0">
              <a:schemeClr val="accent1"/>
            </a:effectRef>
            <a:fontRef idx="minor">
              <a:schemeClr val="tx1"/>
            </a:fontRef>
          </p:style>
        </p:cxnSp>
      </p:grpSp>
      <p:sp>
        <p:nvSpPr>
          <p:cNvPr id="14" name="Shape 0"/>
          <p:cNvSpPr/>
          <p:nvPr/>
        </p:nvSpPr>
        <p:spPr>
          <a:xfrm>
            <a:off x="0" y="-8092"/>
            <a:ext cx="12191695" cy="45719"/>
          </a:xfrm>
          <a:prstGeom prst="rect">
            <a:avLst/>
          </a:prstGeom>
          <a:solidFill>
            <a:srgbClr val="02A1A3"/>
          </a:solidFill>
          <a:ln w="12700">
            <a:solidFill>
              <a:srgbClr val="02A1A3">
                <a:alpha val="0"/>
              </a:srgbClr>
            </a:solidFill>
            <a:prstDash val="solid"/>
          </a:ln>
        </p:spPr>
        <p:txBody>
          <a:bodyPr/>
          <a:lstStyle/>
          <a:p>
            <a:endParaRPr lang="zh-CN" altLang="en-US"/>
          </a:p>
        </p:txBody>
      </p:sp>
      <p:sp>
        <p:nvSpPr>
          <p:cNvPr id="16" name="Text 6"/>
          <p:cNvSpPr/>
          <p:nvPr/>
        </p:nvSpPr>
        <p:spPr>
          <a:xfrm>
            <a:off x="11490619" y="6495190"/>
            <a:ext cx="320040" cy="228600"/>
          </a:xfrm>
          <a:prstGeom prst="rect">
            <a:avLst/>
          </a:prstGeom>
          <a:noFill/>
        </p:spPr>
        <p:txBody>
          <a:bodyPr wrap="square" lIns="0" tIns="0" rIns="0" bIns="0" rtlCol="0" anchor="ctr"/>
          <a:lstStyle/>
          <a:p>
            <a:pPr marL="0" indent="0" algn="r">
              <a:buNone/>
            </a:pPr>
            <a:r>
              <a:rPr lang="en-US" altLang="zh-CN" sz="1250" b="1" dirty="0">
                <a:solidFill>
                  <a:srgbClr val="004899"/>
                </a:solidFill>
                <a:latin typeface="微软雅黑" panose="020B0503020204020204" pitchFamily="34" charset="-122"/>
                <a:ea typeface="微软雅黑" panose="020B0503020204020204" pitchFamily="34" charset="-122"/>
                <a:cs typeface="微软雅黑" panose="020B0503020204020204" pitchFamily="34" charset="-120"/>
              </a:rPr>
              <a:t>10</a:t>
            </a:r>
            <a:endParaRPr lang="en-US" sz="1250" dirty="0"/>
          </a:p>
        </p:txBody>
      </p:sp>
      <p:sp>
        <p:nvSpPr>
          <p:cNvPr id="17" name="文本框 16"/>
          <p:cNvSpPr txBox="1"/>
          <p:nvPr/>
        </p:nvSpPr>
        <p:spPr>
          <a:xfrm>
            <a:off x="381341" y="6386179"/>
            <a:ext cx="11181402" cy="347345"/>
          </a:xfrm>
          <a:prstGeom prst="rect">
            <a:avLst/>
          </a:prstGeom>
          <a:noFill/>
        </p:spPr>
        <p:txBody>
          <a:bodyPr wrap="square" rtlCol="0">
            <a:spAutoFit/>
          </a:bodyPr>
          <a:lstStyle/>
          <a:p>
            <a:pPr>
              <a:lnSpc>
                <a:spcPts val="1000"/>
              </a:lnSpc>
            </a:pPr>
            <a:r>
              <a:rPr kumimoji="1" lang="en-US" altLang="zh-CN" sz="800" dirty="0">
                <a:latin typeface="微软雅黑" panose="020B0503020204020204" pitchFamily="34" charset="-122"/>
                <a:ea typeface="微软雅黑" panose="020B0503020204020204" pitchFamily="34" charset="-122"/>
                <a:cs typeface="微软雅黑" panose="020B0503020204020204" pitchFamily="34" charset="-122"/>
              </a:rPr>
              <a:t>1.</a:t>
            </a:r>
            <a:r>
              <a:rPr kumimoji="1" lang="zh-CN" altLang="en-US" sz="800" dirty="0">
                <a:latin typeface="微软雅黑" panose="020B0503020204020204" pitchFamily="34" charset="-122"/>
                <a:ea typeface="微软雅黑" panose="020B0503020204020204" pitchFamily="34" charset="-122"/>
                <a:cs typeface="微软雅黑" panose="020B0503020204020204" pitchFamily="34" charset="-122"/>
              </a:rPr>
              <a:t> 司天梅等</a:t>
            </a:r>
            <a:r>
              <a:rPr kumimoji="1" lang="en-US" altLang="zh-CN" sz="800" dirty="0">
                <a:latin typeface="微软雅黑" panose="020B0503020204020204" pitchFamily="34" charset="-122"/>
                <a:ea typeface="微软雅黑" panose="020B0503020204020204" pitchFamily="34" charset="-122"/>
                <a:cs typeface="微软雅黑" panose="020B0503020204020204" pitchFamily="34" charset="-122"/>
              </a:rPr>
              <a:t>.《</a:t>
            </a:r>
            <a:r>
              <a:rPr kumimoji="1" lang="zh-CN" altLang="en-US" sz="800" dirty="0">
                <a:latin typeface="微软雅黑" panose="020B0503020204020204" pitchFamily="34" charset="-122"/>
                <a:ea typeface="微软雅黑" panose="020B0503020204020204" pitchFamily="34" charset="-122"/>
                <a:cs typeface="微软雅黑" panose="020B0503020204020204" pitchFamily="34" charset="-122"/>
              </a:rPr>
              <a:t>中国精神分裂症防治指南（</a:t>
            </a:r>
            <a:r>
              <a:rPr kumimoji="1" lang="en-US" altLang="zh-CN" sz="800" dirty="0">
                <a:latin typeface="微软雅黑" panose="020B0503020204020204" pitchFamily="34" charset="-122"/>
                <a:ea typeface="微软雅黑" panose="020B0503020204020204" pitchFamily="34" charset="-122"/>
                <a:cs typeface="微软雅黑" panose="020B0503020204020204" pitchFamily="34" charset="-122"/>
              </a:rPr>
              <a:t>2025</a:t>
            </a:r>
            <a:r>
              <a:rPr kumimoji="1" lang="zh-CN" altLang="en-US" sz="800" dirty="0">
                <a:latin typeface="微软雅黑" panose="020B0503020204020204" pitchFamily="34" charset="-122"/>
                <a:ea typeface="微软雅黑" panose="020B0503020204020204" pitchFamily="34" charset="-122"/>
                <a:cs typeface="微软雅黑" panose="020B0503020204020204" pitchFamily="34" charset="-122"/>
              </a:rPr>
              <a:t>版）</a:t>
            </a:r>
            <a:r>
              <a:rPr kumimoji="1" lang="en-US" altLang="zh-CN" sz="800" dirty="0">
                <a:latin typeface="微软雅黑" panose="020B0503020204020204" pitchFamily="34" charset="-122"/>
                <a:ea typeface="微软雅黑" panose="020B0503020204020204" pitchFamily="34" charset="-122"/>
                <a:cs typeface="微软雅黑" panose="020B0503020204020204" pitchFamily="34" charset="-122"/>
              </a:rPr>
              <a:t>》. </a:t>
            </a:r>
            <a:r>
              <a:rPr kumimoji="1" lang="zh-CN" altLang="en-US" sz="800" dirty="0">
                <a:latin typeface="微软雅黑" panose="020B0503020204020204" pitchFamily="34" charset="-122"/>
                <a:ea typeface="微软雅黑" panose="020B0503020204020204" pitchFamily="34" charset="-122"/>
                <a:cs typeface="微软雅黑" panose="020B0503020204020204" pitchFamily="34" charset="-122"/>
              </a:rPr>
              <a:t>人民卫生出版社</a:t>
            </a:r>
            <a:r>
              <a:rPr kumimoji="1" lang="en-US" altLang="zh-CN" sz="800" dirty="0">
                <a:latin typeface="微软雅黑" panose="020B0503020204020204" pitchFamily="34" charset="-122"/>
                <a:ea typeface="微软雅黑" panose="020B0503020204020204" pitchFamily="34" charset="-122"/>
                <a:cs typeface="微软雅黑" panose="020B0503020204020204" pitchFamily="34" charset="-122"/>
              </a:rPr>
              <a:t>, 2025</a:t>
            </a:r>
            <a:r>
              <a:rPr kumimoji="1" lang="zh-CN" altLang="en-US" sz="800" dirty="0">
                <a:latin typeface="微软雅黑" panose="020B0503020204020204" pitchFamily="34" charset="-122"/>
                <a:ea typeface="微软雅黑" panose="020B0503020204020204" pitchFamily="34" charset="-122"/>
                <a:cs typeface="微软雅黑" panose="020B0503020204020204" pitchFamily="34" charset="-122"/>
              </a:rPr>
              <a:t>。</a:t>
            </a:r>
            <a:endParaRPr kumimoji="1" lang="en-US" altLang="zh-CN" sz="800" dirty="0">
              <a:latin typeface="微软雅黑" panose="020B0503020204020204" pitchFamily="34" charset="-122"/>
              <a:ea typeface="微软雅黑" panose="020B0503020204020204" pitchFamily="34" charset="-122"/>
              <a:cs typeface="微软雅黑" panose="020B0503020204020204" pitchFamily="34" charset="-122"/>
            </a:endParaRPr>
          </a:p>
          <a:p>
            <a:pPr>
              <a:lnSpc>
                <a:spcPts val="1000"/>
              </a:lnSpc>
            </a:pPr>
            <a:r>
              <a:rPr kumimoji="1" lang="en-US" altLang="zh-CN" sz="800" dirty="0">
                <a:latin typeface="微软雅黑" panose="020B0503020204020204" pitchFamily="34" charset="-122"/>
                <a:ea typeface="微软雅黑" panose="020B0503020204020204" pitchFamily="34" charset="-122"/>
                <a:cs typeface="微软雅黑" panose="020B0503020204020204" pitchFamily="34" charset="-122"/>
              </a:rPr>
              <a:t>2.</a:t>
            </a:r>
            <a:r>
              <a:rPr kumimoji="1" lang="zh-CN" altLang="en-US" sz="800" dirty="0">
                <a:latin typeface="微软雅黑" panose="020B0503020204020204" pitchFamily="34" charset="-122"/>
                <a:ea typeface="微软雅黑" panose="020B0503020204020204" pitchFamily="34" charset="-122"/>
                <a:cs typeface="微软雅黑" panose="020B0503020204020204" pitchFamily="34" charset="-122"/>
              </a:rPr>
              <a:t> </a:t>
            </a:r>
            <a:r>
              <a:rPr kumimoji="1" lang="en-US" altLang="zh-CN" sz="800" dirty="0">
                <a:latin typeface="微软雅黑" panose="020B0503020204020204" pitchFamily="34" charset="-122"/>
                <a:ea typeface="微软雅黑" panose="020B0503020204020204" pitchFamily="34" charset="-122"/>
                <a:cs typeface="微软雅黑" panose="020B0503020204020204" pitchFamily="34" charset="-122"/>
              </a:rPr>
              <a:t>Fleischhacker WW, et al. Int J </a:t>
            </a:r>
            <a:r>
              <a:rPr kumimoji="1" lang="en-US" altLang="zh-CN" sz="800" dirty="0" err="1">
                <a:latin typeface="微软雅黑" panose="020B0503020204020204" pitchFamily="34" charset="-122"/>
                <a:ea typeface="微软雅黑" panose="020B0503020204020204" pitchFamily="34" charset="-122"/>
                <a:cs typeface="微软雅黑" panose="020B0503020204020204" pitchFamily="34" charset="-122"/>
              </a:rPr>
              <a:t>Neuropsychopharmacol</a:t>
            </a:r>
            <a:r>
              <a:rPr kumimoji="1" lang="en-US" altLang="zh-CN" sz="800" dirty="0">
                <a:latin typeface="微软雅黑" panose="020B0503020204020204" pitchFamily="34" charset="-122"/>
                <a:ea typeface="微软雅黑" panose="020B0503020204020204" pitchFamily="34" charset="-122"/>
                <a:cs typeface="微软雅黑" panose="020B0503020204020204" pitchFamily="34" charset="-122"/>
              </a:rPr>
              <a:t>, 2017, 20(1): 11-21.</a:t>
            </a:r>
            <a:endParaRPr kumimoji="1" lang="en-US" altLang="zh-CN" sz="800"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流程图: 接点 25"/>
          <p:cNvSpPr/>
          <p:nvPr/>
        </p:nvSpPr>
        <p:spPr>
          <a:xfrm>
            <a:off x="5177405" y="2655826"/>
            <a:ext cx="1829570" cy="1829568"/>
          </a:xfrm>
          <a:prstGeom prst="flowChartConnector">
            <a:avLst/>
          </a:prstGeom>
          <a:solidFill>
            <a:srgbClr val="00B7AE"/>
          </a:solidFill>
          <a:ln w="38100">
            <a:noFill/>
          </a:ln>
          <a:effectLst>
            <a:outerShdw blurRad="127000" dist="127000" dir="2700000" algn="tl" rotWithShape="0">
              <a:srgbClr val="0053A7">
                <a:alpha val="10000"/>
              </a:srgbClr>
            </a:outerShdw>
          </a:effectLst>
        </p:spPr>
        <p:style>
          <a:lnRef idx="2">
            <a:schemeClr val="accent1">
              <a:shade val="15000"/>
            </a:schemeClr>
          </a:lnRef>
          <a:fillRef idx="1">
            <a:schemeClr val="accent1"/>
          </a:fillRef>
          <a:effectRef idx="0">
            <a:schemeClr val="accent1"/>
          </a:effectRef>
          <a:fontRef idx="minor">
            <a:schemeClr val="lt1"/>
          </a:fontRef>
        </p:style>
        <p:txBody>
          <a:bodyPr wrap="none" rtlCol="0" anchor="ctr">
            <a:noAutofit/>
          </a:bodyPr>
          <a:lstStyle/>
          <a:p>
            <a:pPr algn="ctr"/>
            <a:r>
              <a:rPr lang="en-US" altLang="zh-CN" b="1"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0"/>
              </a:rPr>
              <a:t>降低复发风险</a:t>
            </a:r>
            <a:endParaRPr lang="en-US" altLang="zh-CN" dirty="0"/>
          </a:p>
          <a:p>
            <a:pPr algn="ctr"/>
            <a:r>
              <a:rPr lang="zh-CN" altLang="en-US" b="1"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0"/>
              </a:rPr>
              <a:t>安全性更优</a:t>
            </a:r>
            <a:endParaRPr lang="en-US" altLang="zh-CN" b="1"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0"/>
            </a:endParaRPr>
          </a:p>
          <a:p>
            <a:pPr algn="ctr"/>
            <a:r>
              <a:rPr lang="zh-CN" altLang="en-US" b="1"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0"/>
              </a:rPr>
              <a:t>无临床滥用风险</a:t>
            </a:r>
            <a:endParaRPr lang="zh-CN" altLang="en-US" b="1"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0"/>
            </a:endParaRPr>
          </a:p>
        </p:txBody>
      </p:sp>
      <p:sp>
        <p:nvSpPr>
          <p:cNvPr id="20" name="矩形 19"/>
          <p:cNvSpPr/>
          <p:nvPr/>
        </p:nvSpPr>
        <p:spPr>
          <a:xfrm>
            <a:off x="379273" y="3669217"/>
            <a:ext cx="4395746" cy="400110"/>
          </a:xfrm>
          <a:prstGeom prst="rect">
            <a:avLst/>
          </a:prstGeom>
          <a:solidFill>
            <a:srgbClr val="00B7AE"/>
          </a:solidFill>
          <a:ln w="12700">
            <a:noFill/>
          </a:ln>
          <a:effectLst>
            <a:outerShdw blurRad="127000" dist="63500" dir="2700000" algn="tl" rotWithShape="0">
              <a:schemeClr val="accent1">
                <a:alpha val="1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none" rtlCol="0" anchor="ctr">
            <a:noAutofit/>
          </a:bodyPr>
          <a:lstStyle/>
          <a:p>
            <a:pPr algn="ctr"/>
            <a:r>
              <a:rPr lang="zh-CN" altLang="en-US" b="1" dirty="0">
                <a:gradFill>
                  <a:gsLst>
                    <a:gs pos="0">
                      <a:schemeClr val="bg1"/>
                    </a:gs>
                    <a:gs pos="100000">
                      <a:schemeClr val="bg1"/>
                    </a:gs>
                  </a:gsLst>
                  <a:lin ang="5400000" scaled="1"/>
                </a:gradFill>
                <a:latin typeface="微软雅黑" panose="020B0503020204020204" pitchFamily="34" charset="-122"/>
                <a:ea typeface="微软雅黑" panose="020B0503020204020204" pitchFamily="34" charset="-122"/>
              </a:rPr>
              <a:t>安全性更优，弥补目录短板</a:t>
            </a:r>
            <a:endParaRPr lang="zh-CN" altLang="en-US" b="1" dirty="0">
              <a:gradFill>
                <a:gsLst>
                  <a:gs pos="0">
                    <a:schemeClr val="bg1"/>
                  </a:gs>
                  <a:gs pos="100000">
                    <a:schemeClr val="bg1"/>
                  </a:gs>
                </a:gsLst>
                <a:lin ang="5400000" scaled="1"/>
              </a:gradFill>
              <a:latin typeface="微软雅黑" panose="020B0503020204020204" pitchFamily="34" charset="-122"/>
              <a:ea typeface="微软雅黑" panose="020B0503020204020204" pitchFamily="34" charset="-122"/>
            </a:endParaRPr>
          </a:p>
        </p:txBody>
      </p:sp>
      <p:sp>
        <p:nvSpPr>
          <p:cNvPr id="22" name="Text 0"/>
          <p:cNvSpPr txBox="1"/>
          <p:nvPr/>
        </p:nvSpPr>
        <p:spPr>
          <a:xfrm>
            <a:off x="0" y="0"/>
            <a:ext cx="1078865" cy="612775"/>
          </a:xfrm>
          <a:prstGeom prst="rect">
            <a:avLst/>
          </a:prstGeom>
          <a:solidFill>
            <a:srgbClr val="02A1A3"/>
          </a:solidFill>
        </p:spPr>
        <p:txBody>
          <a:bodyPr wrap="square" lIns="0" tIns="0" rIns="0" bIns="0" rtlCol="0" anchor="ctr">
            <a:normAutofit/>
          </a:bodyPr>
          <a:lstStyle/>
          <a:p>
            <a:pPr marL="0" indent="0" algn="ctr">
              <a:buNone/>
            </a:pPr>
            <a:r>
              <a:rPr lang="zh-CN" altLang="en-US" sz="1800" b="1"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0"/>
              </a:rPr>
              <a:t>公平</a:t>
            </a:r>
            <a:r>
              <a:rPr lang="en-US" sz="1800" b="1"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0"/>
              </a:rPr>
              <a:t>性</a:t>
            </a:r>
            <a:endParaRPr lang="en-US" sz="1800" b="1"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0"/>
            </a:endParaRPr>
          </a:p>
          <a:p>
            <a:pPr algn="ctr"/>
            <a:r>
              <a:rPr lang="en-US" altLang="zh-CN" b="1"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0"/>
              </a:rPr>
              <a:t>1/2</a:t>
            </a:r>
            <a:endParaRPr lang="en-US" altLang="zh-CN"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0" y="0"/>
            <a:ext cx="12192000" cy="6877164"/>
          </a:xfrm>
          <a:prstGeom prst="rect">
            <a:avLst/>
          </a:prstGeom>
        </p:spPr>
      </p:pic>
      <p:sp>
        <p:nvSpPr>
          <p:cNvPr id="4" name="矩形 3"/>
          <p:cNvSpPr/>
          <p:nvPr>
            <p:custDataLst>
              <p:tags r:id="rId2"/>
            </p:custDataLst>
          </p:nvPr>
        </p:nvSpPr>
        <p:spPr>
          <a:xfrm>
            <a:off x="6601459" y="551973"/>
            <a:ext cx="5093335" cy="585107"/>
          </a:xfrm>
          <a:prstGeom prst="rect">
            <a:avLst/>
          </a:prstGeom>
          <a:noFill/>
        </p:spPr>
        <p:txBody>
          <a:bodyPr wrap="square" tIns="0" rIns="0" rtlCol="0" anchor="ctr">
            <a:noAutofit/>
            <a:scene3d>
              <a:camera prst="orthographicFront"/>
              <a:lightRig rig="threePt" dir="t"/>
            </a:scene3d>
          </a:bodyPr>
          <a:lstStyle/>
          <a:p>
            <a:pPr>
              <a:lnSpc>
                <a:spcPct val="105000"/>
              </a:lnSpc>
              <a:defRPr sz="1500">
                <a:solidFill>
                  <a:srgbClr val="1F1F1F"/>
                </a:solidFill>
                <a:latin typeface="微软雅黑" panose="020B0503020204020204" pitchFamily="34" charset="-122"/>
              </a:defRPr>
            </a:pPr>
            <a:r>
              <a:rPr lang="zh-CN" altLang="en-US" sz="1600" dirty="0">
                <a:solidFill>
                  <a:srgbClr val="1F1F1F"/>
                </a:solidFill>
                <a:latin typeface="Times New Roman" panose="02020603050405020304" pitchFamily="18" charset="0"/>
                <a:ea typeface="微软雅黑" panose="020B0503020204020204" pitchFamily="34" charset="-122"/>
                <a:cs typeface="Times New Roman" panose="02020603050405020304" pitchFamily="18" charset="0"/>
              </a:rPr>
              <a:t>用于治疗成人精神分裂症，每日一次口服</a:t>
            </a:r>
            <a:endParaRPr lang="zh-CN" altLang="en-US" sz="1600" dirty="0">
              <a:solidFill>
                <a:srgbClr val="1F1F1F"/>
              </a:solidFill>
              <a:highlight>
                <a:srgbClr val="FFFF00"/>
              </a:highlight>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6" name="矩形 5"/>
          <p:cNvSpPr/>
          <p:nvPr>
            <p:custDataLst>
              <p:tags r:id="rId3"/>
            </p:custDataLst>
          </p:nvPr>
        </p:nvSpPr>
        <p:spPr>
          <a:xfrm>
            <a:off x="6601460" y="1873250"/>
            <a:ext cx="5439410" cy="584835"/>
          </a:xfrm>
          <a:prstGeom prst="rect">
            <a:avLst/>
          </a:prstGeom>
          <a:noFill/>
        </p:spPr>
        <p:txBody>
          <a:bodyPr wrap="square" tIns="0" rIns="0" rtlCol="0" anchor="ctr">
            <a:noAutofit/>
            <a:scene3d>
              <a:camera prst="orthographicFront"/>
              <a:lightRig rig="threePt" dir="t"/>
            </a:scene3d>
          </a:bodyPr>
          <a:lstStyle/>
          <a:p>
            <a:pPr>
              <a:lnSpc>
                <a:spcPct val="105000"/>
              </a:lnSpc>
              <a:defRPr sz="1500">
                <a:solidFill>
                  <a:srgbClr val="1F1F1F"/>
                </a:solidFill>
                <a:latin typeface="微软雅黑" panose="020B0503020204020204" pitchFamily="34" charset="-122"/>
              </a:defRPr>
            </a:pPr>
            <a:r>
              <a:rPr lang="zh-CN" altLang="en-US" sz="1500" dirty="0">
                <a:solidFill>
                  <a:srgbClr val="1F1F1F"/>
                </a:solidFill>
                <a:latin typeface="Times New Roman" panose="02020603050405020304" pitchFamily="18" charset="0"/>
                <a:ea typeface="微软雅黑" panose="020B0503020204020204" pitchFamily="34" charset="-122"/>
                <a:cs typeface="Times New Roman" panose="02020603050405020304" pitchFamily="18" charset="0"/>
              </a:rPr>
              <a:t>柳叶刀综述：多项副作用与安慰剂差异较小，</a:t>
            </a:r>
            <a:r>
              <a:rPr lang="zh-CN" altLang="en-US" sz="17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总体耐受性良好</a:t>
            </a:r>
            <a:endParaRPr lang="zh-CN" altLang="en-US" sz="17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7" name="矩形 6"/>
          <p:cNvSpPr/>
          <p:nvPr>
            <p:custDataLst>
              <p:tags r:id="rId4"/>
            </p:custDataLst>
          </p:nvPr>
        </p:nvSpPr>
        <p:spPr>
          <a:xfrm>
            <a:off x="6370320" y="3229610"/>
            <a:ext cx="5470525" cy="584835"/>
          </a:xfrm>
          <a:prstGeom prst="rect">
            <a:avLst/>
          </a:prstGeom>
          <a:noFill/>
        </p:spPr>
        <p:txBody>
          <a:bodyPr wrap="square" tIns="0" rIns="0" rtlCol="0" anchor="ctr">
            <a:noAutofit/>
            <a:scene3d>
              <a:camera prst="orthographicFront"/>
              <a:lightRig rig="threePt" dir="t"/>
            </a:scene3d>
          </a:bodyPr>
          <a:lstStyle/>
          <a:p>
            <a:pPr>
              <a:lnSpc>
                <a:spcPct val="105000"/>
              </a:lnSpc>
              <a:defRPr sz="1500">
                <a:solidFill>
                  <a:srgbClr val="1F1F1F"/>
                </a:solidFill>
                <a:latin typeface="微软雅黑" panose="020B0503020204020204" pitchFamily="34" charset="-122"/>
              </a:defRPr>
            </a:pPr>
            <a:r>
              <a:rPr lang="zh-CN" altLang="en-US" sz="1500" dirty="0">
                <a:solidFill>
                  <a:srgbClr val="1F1F1F"/>
                </a:solidFill>
                <a:latin typeface="Times New Roman" panose="02020603050405020304" pitchFamily="18" charset="0"/>
                <a:ea typeface="微软雅黑" panose="020B0503020204020204" pitchFamily="34" charset="-122"/>
                <a:cs typeface="Times New Roman" panose="02020603050405020304" pitchFamily="18" charset="0"/>
              </a:rPr>
              <a:t>本品可显著改善急性期</a:t>
            </a:r>
            <a:r>
              <a:rPr lang="en-GB" sz="1500" dirty="0">
                <a:solidFill>
                  <a:srgbClr val="1F1F1F"/>
                </a:solidFill>
                <a:latin typeface="Times New Roman" panose="02020603050405020304" pitchFamily="18" charset="0"/>
                <a:ea typeface="微软雅黑" panose="020B0503020204020204" pitchFamily="34" charset="-122"/>
                <a:cs typeface="Times New Roman" panose="02020603050405020304" pitchFamily="18" charset="0"/>
              </a:rPr>
              <a:t>PANSS</a:t>
            </a:r>
            <a:r>
              <a:rPr lang="zh-CN" altLang="en-US" sz="1500" dirty="0">
                <a:solidFill>
                  <a:srgbClr val="1F1F1F"/>
                </a:solidFill>
                <a:latin typeface="Times New Roman" panose="02020603050405020304" pitchFamily="18" charset="0"/>
                <a:ea typeface="微软雅黑" panose="020B0503020204020204" pitchFamily="34" charset="-122"/>
                <a:cs typeface="Times New Roman" panose="02020603050405020304" pitchFamily="18" charset="0"/>
              </a:rPr>
              <a:t>总分；维持期</a:t>
            </a:r>
            <a:r>
              <a:rPr lang="zh-CN" altLang="en-US" sz="17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复发风险降低</a:t>
            </a:r>
            <a:r>
              <a:rPr lang="en-US" altLang="zh-CN" sz="1500" dirty="0">
                <a:solidFill>
                  <a:srgbClr val="1F1F1F"/>
                </a:solidFill>
                <a:latin typeface="Times New Roman" panose="02020603050405020304" pitchFamily="18" charset="0"/>
                <a:ea typeface="微软雅黑" panose="020B0503020204020204" pitchFamily="34" charset="-122"/>
                <a:cs typeface="Times New Roman" panose="02020603050405020304" pitchFamily="18" charset="0"/>
              </a:rPr>
              <a:t>71%</a:t>
            </a:r>
            <a:endParaRPr lang="zh-CN" altLang="en-US" sz="1500" dirty="0">
              <a:solidFill>
                <a:srgbClr val="1F1F1F"/>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8" name="矩形 7"/>
          <p:cNvSpPr/>
          <p:nvPr>
            <p:custDataLst>
              <p:tags r:id="rId5"/>
            </p:custDataLst>
          </p:nvPr>
        </p:nvSpPr>
        <p:spPr>
          <a:xfrm>
            <a:off x="5941695" y="4551045"/>
            <a:ext cx="6017895" cy="584835"/>
          </a:xfrm>
          <a:prstGeom prst="rect">
            <a:avLst/>
          </a:prstGeom>
          <a:noFill/>
        </p:spPr>
        <p:txBody>
          <a:bodyPr wrap="square" tIns="0" rIns="0" rtlCol="0" anchor="ctr">
            <a:noAutofit/>
            <a:scene3d>
              <a:camera prst="orthographicFront"/>
              <a:lightRig rig="threePt" dir="t"/>
            </a:scene3d>
          </a:bodyPr>
          <a:lstStyle/>
          <a:p>
            <a:pPr>
              <a:lnSpc>
                <a:spcPct val="105000"/>
              </a:lnSpc>
              <a:defRPr sz="1500">
                <a:solidFill>
                  <a:srgbClr val="1F1F1F"/>
                </a:solidFill>
                <a:latin typeface="微软雅黑" panose="020B0503020204020204" pitchFamily="34" charset="-122"/>
              </a:defRPr>
            </a:pPr>
            <a:r>
              <a:rPr lang="zh-CN" altLang="en-US" sz="17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全球唯一</a:t>
            </a:r>
            <a:r>
              <a:rPr lang="zh-CN" altLang="en-US" sz="1500" dirty="0">
                <a:solidFill>
                  <a:srgbClr val="1F1F1F"/>
                </a:solidFill>
                <a:latin typeface="Times New Roman" panose="02020603050405020304" pitchFamily="18" charset="0"/>
                <a:ea typeface="微软雅黑" panose="020B0503020204020204" pitchFamily="34" charset="-122"/>
                <a:cs typeface="Times New Roman" panose="02020603050405020304" pitchFamily="18" charset="0"/>
              </a:rPr>
              <a:t>血清素</a:t>
            </a:r>
            <a:r>
              <a:rPr lang="en-US" altLang="zh-CN" sz="1500" dirty="0">
                <a:solidFill>
                  <a:srgbClr val="1F1F1F"/>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1500" dirty="0">
                <a:solidFill>
                  <a:srgbClr val="1F1F1F"/>
                </a:solidFill>
                <a:latin typeface="Times New Roman" panose="02020603050405020304" pitchFamily="18" charset="0"/>
                <a:ea typeface="微软雅黑" panose="020B0503020204020204" pitchFamily="34" charset="-122"/>
                <a:cs typeface="Times New Roman" panose="02020603050405020304" pitchFamily="18" charset="0"/>
              </a:rPr>
              <a:t>多巴胺活性调节剂（</a:t>
            </a:r>
            <a:r>
              <a:rPr lang="en-GB" sz="1500" dirty="0">
                <a:solidFill>
                  <a:srgbClr val="1F1F1F"/>
                </a:solidFill>
                <a:latin typeface="Times New Roman" panose="02020603050405020304" pitchFamily="18" charset="0"/>
                <a:ea typeface="微软雅黑" panose="020B0503020204020204" pitchFamily="34" charset="-122"/>
                <a:cs typeface="Times New Roman" panose="02020603050405020304" pitchFamily="18" charset="0"/>
              </a:rPr>
              <a:t>SDAM），</a:t>
            </a:r>
            <a:r>
              <a:rPr lang="zh-CN" altLang="en-US" sz="1500" dirty="0">
                <a:solidFill>
                  <a:srgbClr val="1F1F1F"/>
                </a:solidFill>
                <a:latin typeface="Times New Roman" panose="02020603050405020304" pitchFamily="18" charset="0"/>
                <a:ea typeface="微软雅黑" panose="020B0503020204020204" pitchFamily="34" charset="-122"/>
                <a:cs typeface="Times New Roman" panose="02020603050405020304" pitchFamily="18" charset="0"/>
              </a:rPr>
              <a:t>多受体精准平衡调节</a:t>
            </a:r>
            <a:endParaRPr lang="zh-CN" altLang="en-US" sz="1500" dirty="0">
              <a:solidFill>
                <a:srgbClr val="1F1F1F"/>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9" name="矩形 8"/>
          <p:cNvSpPr/>
          <p:nvPr>
            <p:custDataLst>
              <p:tags r:id="rId6"/>
            </p:custDataLst>
          </p:nvPr>
        </p:nvSpPr>
        <p:spPr>
          <a:xfrm>
            <a:off x="5465445" y="5706110"/>
            <a:ext cx="6375400" cy="516255"/>
          </a:xfrm>
          <a:prstGeom prst="rect">
            <a:avLst/>
          </a:prstGeom>
          <a:noFill/>
        </p:spPr>
        <p:txBody>
          <a:bodyPr wrap="square" tIns="0" rIns="0" rtlCol="0" anchor="ctr">
            <a:noAutofit/>
            <a:scene3d>
              <a:camera prst="orthographicFront"/>
              <a:lightRig rig="threePt" dir="t"/>
            </a:scene3d>
          </a:bodyPr>
          <a:lstStyle/>
          <a:p>
            <a:pPr>
              <a:lnSpc>
                <a:spcPct val="105000"/>
              </a:lnSpc>
              <a:defRPr sz="1500">
                <a:solidFill>
                  <a:srgbClr val="1F1F1F"/>
                </a:solidFill>
                <a:latin typeface="微软雅黑" panose="020B0503020204020204" pitchFamily="34" charset="-122"/>
              </a:defRPr>
            </a:pPr>
            <a:r>
              <a:rPr lang="zh-CN" altLang="en-US" sz="1500" dirty="0">
                <a:solidFill>
                  <a:srgbClr val="1F1F1F"/>
                </a:solidFill>
                <a:latin typeface="微软雅黑" panose="020B0503020204020204" pitchFamily="34" charset="-122"/>
                <a:ea typeface="微软雅黑" panose="020B0503020204020204" pitchFamily="34" charset="-122"/>
              </a:rPr>
              <a:t>降低不良反应相关停药与复发风险，</a:t>
            </a:r>
            <a:r>
              <a:rPr lang="zh-CN" altLang="en-US" sz="17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弥补目录内</a:t>
            </a:r>
            <a:r>
              <a:rPr lang="zh-CN" altLang="en-US" sz="1500" dirty="0">
                <a:solidFill>
                  <a:srgbClr val="1F1F1F"/>
                </a:solidFill>
                <a:latin typeface="微软雅黑" panose="020B0503020204020204" pitchFamily="34" charset="-122"/>
                <a:ea typeface="微软雅黑" panose="020B0503020204020204" pitchFamily="34" charset="-122"/>
              </a:rPr>
              <a:t>长期治疗安全耐受性</a:t>
            </a:r>
            <a:r>
              <a:rPr lang="zh-CN" altLang="en-US" sz="17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缺口</a:t>
            </a:r>
            <a:endParaRPr lang="zh-CN" altLang="en-US" sz="17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 name="Shape 0"/>
          <p:cNvSpPr/>
          <p:nvPr/>
        </p:nvSpPr>
        <p:spPr>
          <a:xfrm>
            <a:off x="0" y="-8092"/>
            <a:ext cx="12191695" cy="45719"/>
          </a:xfrm>
          <a:prstGeom prst="rect">
            <a:avLst/>
          </a:prstGeom>
          <a:solidFill>
            <a:srgbClr val="02A1A3"/>
          </a:solidFill>
          <a:ln w="12700">
            <a:solidFill>
              <a:srgbClr val="02A1A3">
                <a:alpha val="0"/>
              </a:srgbClr>
            </a:solidFill>
            <a:prstDash val="solid"/>
          </a:ln>
        </p:spPr>
        <p:txBody>
          <a:bodyPr/>
          <a:lstStyle/>
          <a:p>
            <a:endParaRPr lang="zh-CN" altLang="en-US"/>
          </a:p>
        </p:txBody>
      </p:sp>
      <p:sp>
        <p:nvSpPr>
          <p:cNvPr id="5" name="Text 6"/>
          <p:cNvSpPr/>
          <p:nvPr/>
        </p:nvSpPr>
        <p:spPr>
          <a:xfrm>
            <a:off x="11521440" y="6327648"/>
            <a:ext cx="320040" cy="228600"/>
          </a:xfrm>
          <a:prstGeom prst="rect">
            <a:avLst/>
          </a:prstGeom>
          <a:noFill/>
        </p:spPr>
        <p:txBody>
          <a:bodyPr wrap="square" lIns="0" tIns="0" rIns="0" bIns="0" rtlCol="0" anchor="ctr"/>
          <a:lstStyle/>
          <a:p>
            <a:pPr marL="0" indent="0" algn="r">
              <a:buNone/>
            </a:pPr>
            <a:r>
              <a:rPr lang="en-US" sz="1250" b="1" dirty="0">
                <a:solidFill>
                  <a:srgbClr val="004899"/>
                </a:solidFill>
                <a:latin typeface="微软雅黑" panose="020B0503020204020204" pitchFamily="34" charset="-122"/>
                <a:ea typeface="微软雅黑" panose="020B0503020204020204" pitchFamily="34" charset="-122"/>
                <a:cs typeface="微软雅黑" panose="020B0503020204020204" pitchFamily="34" charset="-120"/>
              </a:rPr>
              <a:t>2</a:t>
            </a:r>
            <a:endParaRPr lang="en-US" sz="12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9144" y="-9144"/>
            <a:ext cx="1097280" cy="658368"/>
          </a:xfrm>
          <a:prstGeom prst="rect">
            <a:avLst/>
          </a:prstGeom>
          <a:solidFill>
            <a:srgbClr val="02A1A3"/>
          </a:solidFill>
          <a:ln w="12700">
            <a:solidFill>
              <a:srgbClr val="005073"/>
            </a:solidFill>
            <a:prstDash val="solid"/>
          </a:ln>
        </p:spPr>
        <p:txBody>
          <a:bodyPr/>
          <a:lstStyle/>
          <a:p>
            <a:endParaRPr lang="zh-CN" altLang="en-US"/>
          </a:p>
        </p:txBody>
      </p:sp>
      <p:sp>
        <p:nvSpPr>
          <p:cNvPr id="3" name="Text 1"/>
          <p:cNvSpPr/>
          <p:nvPr/>
        </p:nvSpPr>
        <p:spPr>
          <a:xfrm>
            <a:off x="36576" y="27432"/>
            <a:ext cx="1005840" cy="576072"/>
          </a:xfrm>
          <a:prstGeom prst="rect">
            <a:avLst/>
          </a:prstGeom>
          <a:noFill/>
        </p:spPr>
        <p:txBody>
          <a:bodyPr wrap="square" lIns="0" tIns="0" rIns="0" bIns="0" rtlCol="0" anchor="ctr">
            <a:normAutofit/>
          </a:bodyPr>
          <a:lstStyle/>
          <a:p>
            <a:pPr marL="0" indent="0" algn="ctr">
              <a:buNone/>
            </a:pPr>
            <a:r>
              <a:rPr lang="en-US" sz="1700" b="1"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0"/>
              </a:rPr>
              <a:t>基本信息</a:t>
            </a:r>
            <a:endParaRPr lang="en-US" sz="1700" dirty="0"/>
          </a:p>
          <a:p>
            <a:pPr marL="0" indent="0" algn="ctr">
              <a:buNone/>
            </a:pPr>
            <a:r>
              <a:rPr lang="en-US" sz="1700" b="1"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0"/>
              </a:rPr>
              <a:t>1/2</a:t>
            </a:r>
            <a:endParaRPr lang="en-US" sz="1700" dirty="0"/>
          </a:p>
        </p:txBody>
      </p:sp>
      <p:sp>
        <p:nvSpPr>
          <p:cNvPr id="4" name="Text 2"/>
          <p:cNvSpPr/>
          <p:nvPr/>
        </p:nvSpPr>
        <p:spPr>
          <a:xfrm>
            <a:off x="1261872" y="256032"/>
            <a:ext cx="10241280" cy="329184"/>
          </a:xfrm>
          <a:prstGeom prst="rect">
            <a:avLst/>
          </a:prstGeom>
          <a:noFill/>
        </p:spPr>
        <p:txBody>
          <a:bodyPr wrap="square" lIns="0" tIns="0" rIns="0" bIns="0" rtlCol="0" anchor="ctr">
            <a:normAutofit fontScale="90000" lnSpcReduction="10000"/>
          </a:bodyPr>
          <a:lstStyle/>
          <a:p>
            <a:pPr marL="0" indent="0">
              <a:buNone/>
            </a:pPr>
            <a:endParaRPr lang="en-US" sz="2400" b="1" dirty="0"/>
          </a:p>
        </p:txBody>
      </p:sp>
      <p:sp>
        <p:nvSpPr>
          <p:cNvPr id="5" name="Shape 3"/>
          <p:cNvSpPr/>
          <p:nvPr/>
        </p:nvSpPr>
        <p:spPr>
          <a:xfrm>
            <a:off x="274320" y="804672"/>
            <a:ext cx="2240280" cy="347472"/>
          </a:xfrm>
          <a:prstGeom prst="rect">
            <a:avLst/>
          </a:prstGeom>
          <a:solidFill>
            <a:srgbClr val="00B7AD"/>
          </a:solidFill>
          <a:ln w="9525">
            <a:solidFill>
              <a:srgbClr val="111111"/>
            </a:solidFill>
            <a:prstDash val="solid"/>
          </a:ln>
        </p:spPr>
        <p:txBody>
          <a:bodyPr/>
          <a:lstStyle/>
          <a:p>
            <a:endParaRPr lang="zh-CN" altLang="en-US">
              <a:solidFill>
                <a:schemeClr val="bg1"/>
              </a:solidFill>
            </a:endParaRPr>
          </a:p>
        </p:txBody>
      </p:sp>
      <p:sp>
        <p:nvSpPr>
          <p:cNvPr id="6" name="Text 4"/>
          <p:cNvSpPr/>
          <p:nvPr/>
        </p:nvSpPr>
        <p:spPr>
          <a:xfrm>
            <a:off x="347472" y="850392"/>
            <a:ext cx="2093976" cy="256032"/>
          </a:xfrm>
          <a:prstGeom prst="rect">
            <a:avLst/>
          </a:prstGeom>
          <a:solidFill>
            <a:srgbClr val="00B7AD"/>
          </a:solidFill>
        </p:spPr>
        <p:txBody>
          <a:bodyPr wrap="square" lIns="0" tIns="0" rIns="0" bIns="0" rtlCol="0" anchor="ctr">
            <a:normAutofit/>
          </a:bodyPr>
          <a:lstStyle/>
          <a:p>
            <a:pPr marL="0" indent="0" algn="ctr">
              <a:buNone/>
            </a:pPr>
            <a:r>
              <a:rPr lang="en-US" sz="155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0"/>
              </a:rPr>
              <a:t>通用名</a:t>
            </a:r>
            <a:endParaRPr lang="en-US" sz="1550" dirty="0">
              <a:solidFill>
                <a:schemeClr val="bg1"/>
              </a:solidFill>
            </a:endParaRPr>
          </a:p>
        </p:txBody>
      </p:sp>
      <p:sp>
        <p:nvSpPr>
          <p:cNvPr id="7" name="Shape 5"/>
          <p:cNvSpPr/>
          <p:nvPr/>
        </p:nvSpPr>
        <p:spPr>
          <a:xfrm>
            <a:off x="2514600" y="804672"/>
            <a:ext cx="9418320" cy="347472"/>
          </a:xfrm>
          <a:prstGeom prst="rect">
            <a:avLst/>
          </a:prstGeom>
          <a:solidFill>
            <a:srgbClr val="FFFFFF"/>
          </a:solidFill>
          <a:ln w="9525">
            <a:solidFill>
              <a:srgbClr val="111111"/>
            </a:solidFill>
            <a:prstDash val="solid"/>
          </a:ln>
        </p:spPr>
        <p:txBody>
          <a:bodyPr/>
          <a:lstStyle/>
          <a:p>
            <a:endParaRPr lang="zh-CN" altLang="en-US"/>
          </a:p>
        </p:txBody>
      </p:sp>
      <p:sp>
        <p:nvSpPr>
          <p:cNvPr id="8" name="Text 6"/>
          <p:cNvSpPr/>
          <p:nvPr/>
        </p:nvSpPr>
        <p:spPr>
          <a:xfrm>
            <a:off x="2606040" y="850392"/>
            <a:ext cx="9235440" cy="256032"/>
          </a:xfrm>
          <a:prstGeom prst="rect">
            <a:avLst/>
          </a:prstGeom>
          <a:noFill/>
        </p:spPr>
        <p:txBody>
          <a:bodyPr wrap="square" lIns="0" tIns="0" rIns="0" bIns="0" rtlCol="0" anchor="ctr">
            <a:normAutofit/>
          </a:bodyPr>
          <a:lstStyle/>
          <a:p>
            <a:pPr marL="0" indent="0" algn="l">
              <a:buNone/>
            </a:pPr>
            <a:r>
              <a:rPr lang="en-US" sz="1550" dirty="0">
                <a:solidFill>
                  <a:srgbClr val="111111"/>
                </a:solidFill>
                <a:latin typeface="微软雅黑" panose="020B0503020204020204" pitchFamily="34" charset="-122"/>
                <a:ea typeface="微软雅黑" panose="020B0503020204020204" pitchFamily="34" charset="-122"/>
                <a:cs typeface="微软雅黑" panose="020B0503020204020204" pitchFamily="34" charset="-120"/>
              </a:rPr>
              <a:t>布瑞哌唑片</a:t>
            </a:r>
            <a:endParaRPr lang="en-US" sz="1550" dirty="0"/>
          </a:p>
        </p:txBody>
      </p:sp>
      <p:sp>
        <p:nvSpPr>
          <p:cNvPr id="9" name="Shape 7"/>
          <p:cNvSpPr/>
          <p:nvPr/>
        </p:nvSpPr>
        <p:spPr>
          <a:xfrm>
            <a:off x="274320" y="1152144"/>
            <a:ext cx="2240280" cy="347472"/>
          </a:xfrm>
          <a:prstGeom prst="rect">
            <a:avLst/>
          </a:prstGeom>
          <a:solidFill>
            <a:srgbClr val="00B7AD"/>
          </a:solidFill>
          <a:ln w="9525">
            <a:solidFill>
              <a:srgbClr val="111111"/>
            </a:solidFill>
            <a:prstDash val="solid"/>
          </a:ln>
        </p:spPr>
        <p:txBody>
          <a:bodyPr/>
          <a:lstStyle/>
          <a:p>
            <a:endParaRPr lang="zh-CN" altLang="en-US">
              <a:solidFill>
                <a:schemeClr val="bg1"/>
              </a:solidFill>
            </a:endParaRPr>
          </a:p>
        </p:txBody>
      </p:sp>
      <p:sp>
        <p:nvSpPr>
          <p:cNvPr id="10" name="Text 8"/>
          <p:cNvSpPr/>
          <p:nvPr/>
        </p:nvSpPr>
        <p:spPr>
          <a:xfrm>
            <a:off x="347472" y="1197864"/>
            <a:ext cx="2093976" cy="256032"/>
          </a:xfrm>
          <a:prstGeom prst="rect">
            <a:avLst/>
          </a:prstGeom>
          <a:solidFill>
            <a:srgbClr val="00B7AD"/>
          </a:solidFill>
        </p:spPr>
        <p:txBody>
          <a:bodyPr wrap="square" lIns="0" tIns="0" rIns="0" bIns="0" rtlCol="0" anchor="ctr">
            <a:normAutofit/>
          </a:bodyPr>
          <a:lstStyle/>
          <a:p>
            <a:pPr marL="0" indent="0" algn="ctr">
              <a:buNone/>
            </a:pPr>
            <a:r>
              <a:rPr lang="en-US" sz="155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0"/>
              </a:rPr>
              <a:t>注册规格</a:t>
            </a:r>
            <a:endParaRPr lang="en-US" sz="1550" dirty="0">
              <a:solidFill>
                <a:schemeClr val="bg1"/>
              </a:solidFill>
            </a:endParaRPr>
          </a:p>
        </p:txBody>
      </p:sp>
      <p:sp>
        <p:nvSpPr>
          <p:cNvPr id="11" name="Shape 9"/>
          <p:cNvSpPr/>
          <p:nvPr/>
        </p:nvSpPr>
        <p:spPr>
          <a:xfrm>
            <a:off x="2514600" y="1152144"/>
            <a:ext cx="9418320" cy="347472"/>
          </a:xfrm>
          <a:prstGeom prst="rect">
            <a:avLst/>
          </a:prstGeom>
          <a:solidFill>
            <a:srgbClr val="FFFFFF"/>
          </a:solidFill>
          <a:ln w="9525">
            <a:solidFill>
              <a:srgbClr val="111111"/>
            </a:solidFill>
            <a:prstDash val="solid"/>
          </a:ln>
        </p:spPr>
        <p:txBody>
          <a:bodyPr/>
          <a:lstStyle/>
          <a:p>
            <a:endParaRPr lang="zh-CN" altLang="en-US"/>
          </a:p>
        </p:txBody>
      </p:sp>
      <p:sp>
        <p:nvSpPr>
          <p:cNvPr id="12" name="Text 10"/>
          <p:cNvSpPr/>
          <p:nvPr/>
        </p:nvSpPr>
        <p:spPr>
          <a:xfrm>
            <a:off x="2606040" y="1197864"/>
            <a:ext cx="9235440" cy="256032"/>
          </a:xfrm>
          <a:prstGeom prst="rect">
            <a:avLst/>
          </a:prstGeom>
          <a:noFill/>
        </p:spPr>
        <p:txBody>
          <a:bodyPr wrap="square" lIns="0" tIns="0" rIns="0" bIns="0" rtlCol="0" anchor="ctr">
            <a:normAutofit/>
          </a:bodyPr>
          <a:lstStyle/>
          <a:p>
            <a:pPr marL="0" indent="0" algn="l">
              <a:buNone/>
            </a:pPr>
            <a:r>
              <a:rPr lang="en-US" sz="155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0"/>
              </a:rPr>
              <a:t>1mg</a:t>
            </a:r>
            <a:r>
              <a:rPr lang="zh-CN" altLang="en-US" sz="155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0"/>
              </a:rPr>
              <a:t>（主申报规格）</a:t>
            </a:r>
            <a:r>
              <a:rPr lang="en-US" sz="1550" dirty="0">
                <a:solidFill>
                  <a:srgbClr val="111111"/>
                </a:solidFill>
                <a:latin typeface="微软雅黑" panose="020B0503020204020204" pitchFamily="34" charset="-122"/>
                <a:ea typeface="微软雅黑" panose="020B0503020204020204" pitchFamily="34" charset="-122"/>
                <a:cs typeface="微软雅黑" panose="020B0503020204020204" pitchFamily="34" charset="-120"/>
              </a:rPr>
              <a:t>；2mg</a:t>
            </a:r>
            <a:endParaRPr lang="en-US" sz="1550" dirty="0"/>
          </a:p>
        </p:txBody>
      </p:sp>
      <p:sp>
        <p:nvSpPr>
          <p:cNvPr id="13" name="Shape 11"/>
          <p:cNvSpPr/>
          <p:nvPr/>
        </p:nvSpPr>
        <p:spPr>
          <a:xfrm>
            <a:off x="274320" y="1499616"/>
            <a:ext cx="2240280" cy="347472"/>
          </a:xfrm>
          <a:prstGeom prst="rect">
            <a:avLst/>
          </a:prstGeom>
          <a:solidFill>
            <a:srgbClr val="00B7AD"/>
          </a:solidFill>
          <a:ln w="9525">
            <a:solidFill>
              <a:srgbClr val="111111"/>
            </a:solidFill>
            <a:prstDash val="solid"/>
          </a:ln>
        </p:spPr>
        <p:txBody>
          <a:bodyPr/>
          <a:lstStyle/>
          <a:p>
            <a:endParaRPr lang="zh-CN" altLang="en-US">
              <a:solidFill>
                <a:schemeClr val="bg1"/>
              </a:solidFill>
            </a:endParaRPr>
          </a:p>
        </p:txBody>
      </p:sp>
      <p:sp>
        <p:nvSpPr>
          <p:cNvPr id="14" name="Text 12"/>
          <p:cNvSpPr/>
          <p:nvPr/>
        </p:nvSpPr>
        <p:spPr>
          <a:xfrm>
            <a:off x="347472" y="1545336"/>
            <a:ext cx="2093976" cy="256032"/>
          </a:xfrm>
          <a:prstGeom prst="rect">
            <a:avLst/>
          </a:prstGeom>
          <a:solidFill>
            <a:srgbClr val="00B7AD"/>
          </a:solidFill>
        </p:spPr>
        <p:txBody>
          <a:bodyPr wrap="square" lIns="0" tIns="0" rIns="0" bIns="0" rtlCol="0" anchor="ctr">
            <a:normAutofit/>
          </a:bodyPr>
          <a:lstStyle/>
          <a:p>
            <a:pPr marL="0" indent="0" algn="ctr">
              <a:buNone/>
            </a:pPr>
            <a:r>
              <a:rPr lang="en-US" sz="155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0"/>
              </a:rPr>
              <a:t>注册分类</a:t>
            </a:r>
            <a:endParaRPr lang="en-US" sz="1550" dirty="0">
              <a:solidFill>
                <a:schemeClr val="bg1"/>
              </a:solidFill>
            </a:endParaRPr>
          </a:p>
        </p:txBody>
      </p:sp>
      <p:sp>
        <p:nvSpPr>
          <p:cNvPr id="15" name="Shape 13"/>
          <p:cNvSpPr/>
          <p:nvPr/>
        </p:nvSpPr>
        <p:spPr>
          <a:xfrm>
            <a:off x="2514600" y="1499616"/>
            <a:ext cx="9418320" cy="347472"/>
          </a:xfrm>
          <a:prstGeom prst="rect">
            <a:avLst/>
          </a:prstGeom>
          <a:solidFill>
            <a:srgbClr val="FFFFFF"/>
          </a:solidFill>
          <a:ln w="9525">
            <a:solidFill>
              <a:srgbClr val="111111"/>
            </a:solidFill>
            <a:prstDash val="solid"/>
          </a:ln>
        </p:spPr>
        <p:txBody>
          <a:bodyPr/>
          <a:lstStyle/>
          <a:p>
            <a:endParaRPr lang="zh-CN" altLang="en-US"/>
          </a:p>
        </p:txBody>
      </p:sp>
      <p:sp>
        <p:nvSpPr>
          <p:cNvPr id="16" name="Text 14"/>
          <p:cNvSpPr/>
          <p:nvPr/>
        </p:nvSpPr>
        <p:spPr>
          <a:xfrm>
            <a:off x="2606040" y="1545336"/>
            <a:ext cx="9235440" cy="256032"/>
          </a:xfrm>
          <a:prstGeom prst="rect">
            <a:avLst/>
          </a:prstGeom>
          <a:noFill/>
        </p:spPr>
        <p:txBody>
          <a:bodyPr wrap="square" lIns="0" tIns="0" rIns="0" bIns="0" rtlCol="0" anchor="ctr">
            <a:normAutofit/>
          </a:bodyPr>
          <a:lstStyle/>
          <a:p>
            <a:pPr marL="0" indent="0" algn="l">
              <a:buNone/>
            </a:pPr>
            <a:r>
              <a:rPr lang="en-US" sz="1550">
                <a:solidFill>
                  <a:srgbClr val="111111"/>
                </a:solidFill>
                <a:latin typeface="微软雅黑" panose="020B0503020204020204" pitchFamily="34" charset="-122"/>
                <a:ea typeface="微软雅黑" panose="020B0503020204020204" pitchFamily="34" charset="-122"/>
                <a:cs typeface="微软雅黑" panose="020B0503020204020204" pitchFamily="34" charset="-120"/>
              </a:rPr>
              <a:t>化学药品</a:t>
            </a:r>
            <a:r>
              <a:rPr lang="en-US" altLang="zh-CN" sz="1550">
                <a:solidFill>
                  <a:srgbClr val="111111"/>
                </a:solidFill>
                <a:latin typeface="微软雅黑" panose="020B0503020204020204" pitchFamily="34" charset="-122"/>
                <a:ea typeface="微软雅黑" panose="020B0503020204020204" pitchFamily="34" charset="-122"/>
                <a:cs typeface="微软雅黑" panose="020B0503020204020204" pitchFamily="34" charset="-120"/>
              </a:rPr>
              <a:t>4</a:t>
            </a:r>
            <a:r>
              <a:rPr lang="en-US" sz="1550">
                <a:solidFill>
                  <a:srgbClr val="111111"/>
                </a:solidFill>
                <a:latin typeface="微软雅黑" panose="020B0503020204020204" pitchFamily="34" charset="-122"/>
                <a:ea typeface="微软雅黑" panose="020B0503020204020204" pitchFamily="34" charset="-122"/>
                <a:cs typeface="微软雅黑" panose="020B0503020204020204" pitchFamily="34" charset="-120"/>
              </a:rPr>
              <a:t>类</a:t>
            </a:r>
            <a:endParaRPr lang="en-US" sz="1550" dirty="0"/>
          </a:p>
        </p:txBody>
      </p:sp>
      <p:sp>
        <p:nvSpPr>
          <p:cNvPr id="17" name="Shape 15"/>
          <p:cNvSpPr/>
          <p:nvPr/>
        </p:nvSpPr>
        <p:spPr>
          <a:xfrm>
            <a:off x="274320" y="1847088"/>
            <a:ext cx="2240280" cy="347472"/>
          </a:xfrm>
          <a:prstGeom prst="rect">
            <a:avLst/>
          </a:prstGeom>
          <a:solidFill>
            <a:srgbClr val="00B7AD"/>
          </a:solidFill>
          <a:ln w="9525">
            <a:solidFill>
              <a:srgbClr val="111111"/>
            </a:solidFill>
            <a:prstDash val="solid"/>
          </a:ln>
        </p:spPr>
        <p:txBody>
          <a:bodyPr/>
          <a:lstStyle/>
          <a:p>
            <a:endParaRPr lang="zh-CN" altLang="en-US">
              <a:solidFill>
                <a:schemeClr val="bg1"/>
              </a:solidFill>
            </a:endParaRPr>
          </a:p>
        </p:txBody>
      </p:sp>
      <p:sp>
        <p:nvSpPr>
          <p:cNvPr id="18" name="Text 16"/>
          <p:cNvSpPr/>
          <p:nvPr/>
        </p:nvSpPr>
        <p:spPr>
          <a:xfrm>
            <a:off x="347472" y="1892808"/>
            <a:ext cx="2093976" cy="256032"/>
          </a:xfrm>
          <a:prstGeom prst="rect">
            <a:avLst/>
          </a:prstGeom>
          <a:solidFill>
            <a:srgbClr val="00B7AD"/>
          </a:solidFill>
        </p:spPr>
        <p:txBody>
          <a:bodyPr wrap="square" lIns="0" tIns="0" rIns="0" bIns="0" rtlCol="0" anchor="ctr">
            <a:normAutofit/>
          </a:bodyPr>
          <a:lstStyle/>
          <a:p>
            <a:pPr marL="0" indent="0" algn="ctr">
              <a:buNone/>
            </a:pPr>
            <a:r>
              <a:rPr lang="en-US" sz="1550" b="1" dirty="0" err="1">
                <a:solidFill>
                  <a:schemeClr val="bg1"/>
                </a:solidFill>
                <a:latin typeface="微软雅黑" panose="020B0503020204020204" pitchFamily="34" charset="-122"/>
                <a:ea typeface="微软雅黑" panose="020B0503020204020204" pitchFamily="34" charset="-122"/>
                <a:cs typeface="微软雅黑" panose="020B0503020204020204" pitchFamily="34" charset="-120"/>
              </a:rPr>
              <a:t>申报目录类别</a:t>
            </a:r>
            <a:endParaRPr lang="en-US" sz="1550" dirty="0">
              <a:solidFill>
                <a:schemeClr val="bg1"/>
              </a:solidFill>
            </a:endParaRPr>
          </a:p>
        </p:txBody>
      </p:sp>
      <p:sp>
        <p:nvSpPr>
          <p:cNvPr id="19" name="Shape 17"/>
          <p:cNvSpPr/>
          <p:nvPr/>
        </p:nvSpPr>
        <p:spPr>
          <a:xfrm>
            <a:off x="2514600" y="1847088"/>
            <a:ext cx="9418320" cy="347472"/>
          </a:xfrm>
          <a:prstGeom prst="rect">
            <a:avLst/>
          </a:prstGeom>
          <a:solidFill>
            <a:srgbClr val="FFFFFF"/>
          </a:solidFill>
          <a:ln w="9525">
            <a:solidFill>
              <a:srgbClr val="111111"/>
            </a:solidFill>
            <a:prstDash val="solid"/>
          </a:ln>
        </p:spPr>
        <p:txBody>
          <a:bodyPr/>
          <a:lstStyle/>
          <a:p>
            <a:endParaRPr lang="zh-CN" altLang="en-US"/>
          </a:p>
        </p:txBody>
      </p:sp>
      <p:sp>
        <p:nvSpPr>
          <p:cNvPr id="20" name="Text 18"/>
          <p:cNvSpPr/>
          <p:nvPr/>
        </p:nvSpPr>
        <p:spPr>
          <a:xfrm>
            <a:off x="2606040" y="1892808"/>
            <a:ext cx="9235440" cy="256032"/>
          </a:xfrm>
          <a:prstGeom prst="rect">
            <a:avLst/>
          </a:prstGeom>
          <a:noFill/>
        </p:spPr>
        <p:txBody>
          <a:bodyPr wrap="square" lIns="0" tIns="0" rIns="0" bIns="0" rtlCol="0" anchor="ctr">
            <a:normAutofit/>
          </a:bodyPr>
          <a:lstStyle/>
          <a:p>
            <a:pPr marL="0" indent="0" algn="l">
              <a:buNone/>
            </a:pPr>
            <a:r>
              <a:rPr lang="en-US" sz="1550" dirty="0">
                <a:solidFill>
                  <a:srgbClr val="111111"/>
                </a:solidFill>
                <a:latin typeface="微软雅黑" panose="020B0503020204020204" pitchFamily="34" charset="-122"/>
                <a:ea typeface="微软雅黑" panose="020B0503020204020204" pitchFamily="34" charset="-122"/>
                <a:cs typeface="微软雅黑" panose="020B0503020204020204" pitchFamily="34" charset="-120"/>
              </a:rPr>
              <a:t>基本医保目录</a:t>
            </a:r>
            <a:endParaRPr lang="en-US" sz="1550" dirty="0"/>
          </a:p>
        </p:txBody>
      </p:sp>
      <p:sp>
        <p:nvSpPr>
          <p:cNvPr id="25" name="Shape 23"/>
          <p:cNvSpPr/>
          <p:nvPr/>
        </p:nvSpPr>
        <p:spPr>
          <a:xfrm>
            <a:off x="274320" y="2196323"/>
            <a:ext cx="2240280" cy="512064"/>
          </a:xfrm>
          <a:prstGeom prst="rect">
            <a:avLst/>
          </a:prstGeom>
          <a:solidFill>
            <a:srgbClr val="00B7AD"/>
          </a:solidFill>
          <a:ln w="9525">
            <a:solidFill>
              <a:srgbClr val="111111"/>
            </a:solidFill>
            <a:prstDash val="solid"/>
          </a:ln>
        </p:spPr>
        <p:txBody>
          <a:bodyPr/>
          <a:lstStyle/>
          <a:p>
            <a:endParaRPr lang="zh-CN" altLang="en-US">
              <a:solidFill>
                <a:schemeClr val="bg1"/>
              </a:solidFill>
            </a:endParaRPr>
          </a:p>
        </p:txBody>
      </p:sp>
      <p:sp>
        <p:nvSpPr>
          <p:cNvPr id="26" name="Text 24"/>
          <p:cNvSpPr/>
          <p:nvPr/>
        </p:nvSpPr>
        <p:spPr>
          <a:xfrm>
            <a:off x="347472" y="2242043"/>
            <a:ext cx="2093976" cy="420624"/>
          </a:xfrm>
          <a:prstGeom prst="rect">
            <a:avLst/>
          </a:prstGeom>
          <a:solidFill>
            <a:srgbClr val="00B7AD"/>
          </a:solidFill>
        </p:spPr>
        <p:txBody>
          <a:bodyPr wrap="square" lIns="0" tIns="0" rIns="0" bIns="0" rtlCol="0" anchor="ctr">
            <a:normAutofit/>
          </a:bodyPr>
          <a:lstStyle/>
          <a:p>
            <a:pPr marL="0" indent="0" algn="ctr">
              <a:buNone/>
            </a:pPr>
            <a:r>
              <a:rPr lang="en-US" sz="155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0"/>
              </a:rPr>
              <a:t>适应症</a:t>
            </a:r>
            <a:endParaRPr lang="en-US" sz="1550" dirty="0">
              <a:solidFill>
                <a:schemeClr val="bg1"/>
              </a:solidFill>
            </a:endParaRPr>
          </a:p>
        </p:txBody>
      </p:sp>
      <p:sp>
        <p:nvSpPr>
          <p:cNvPr id="27" name="Shape 25"/>
          <p:cNvSpPr/>
          <p:nvPr/>
        </p:nvSpPr>
        <p:spPr>
          <a:xfrm>
            <a:off x="2514600" y="2196323"/>
            <a:ext cx="9418320" cy="512064"/>
          </a:xfrm>
          <a:prstGeom prst="rect">
            <a:avLst/>
          </a:prstGeom>
          <a:solidFill>
            <a:srgbClr val="FFFFFF"/>
          </a:solidFill>
          <a:ln w="9525">
            <a:solidFill>
              <a:srgbClr val="111111"/>
            </a:solidFill>
            <a:prstDash val="solid"/>
          </a:ln>
        </p:spPr>
        <p:txBody>
          <a:bodyPr/>
          <a:lstStyle/>
          <a:p>
            <a:endParaRPr lang="zh-CN" altLang="en-US"/>
          </a:p>
        </p:txBody>
      </p:sp>
      <p:sp>
        <p:nvSpPr>
          <p:cNvPr id="28" name="Text 26"/>
          <p:cNvSpPr/>
          <p:nvPr/>
        </p:nvSpPr>
        <p:spPr>
          <a:xfrm>
            <a:off x="2606040" y="2242043"/>
            <a:ext cx="9235440" cy="420624"/>
          </a:xfrm>
          <a:prstGeom prst="rect">
            <a:avLst/>
          </a:prstGeom>
          <a:noFill/>
        </p:spPr>
        <p:txBody>
          <a:bodyPr wrap="square" lIns="0" tIns="0" rIns="0" bIns="0" rtlCol="0" anchor="ctr">
            <a:normAutofit/>
          </a:bodyPr>
          <a:lstStyle/>
          <a:p>
            <a:pPr marL="0" indent="0" algn="l">
              <a:buNone/>
            </a:pPr>
            <a:r>
              <a:rPr lang="en-US" sz="1550" dirty="0">
                <a:solidFill>
                  <a:srgbClr val="111111"/>
                </a:solidFill>
                <a:latin typeface="微软雅黑" panose="020B0503020204020204" pitchFamily="34" charset="-122"/>
                <a:ea typeface="微软雅黑" panose="020B0503020204020204" pitchFamily="34" charset="-122"/>
                <a:cs typeface="微软雅黑" panose="020B0503020204020204" pitchFamily="34" charset="-120"/>
              </a:rPr>
              <a:t>本品用于治疗成人精神分裂症。</a:t>
            </a:r>
            <a:endParaRPr lang="en-US" sz="1550" dirty="0"/>
          </a:p>
        </p:txBody>
      </p:sp>
      <p:sp>
        <p:nvSpPr>
          <p:cNvPr id="29" name="Shape 27"/>
          <p:cNvSpPr/>
          <p:nvPr/>
        </p:nvSpPr>
        <p:spPr>
          <a:xfrm>
            <a:off x="274320" y="2708386"/>
            <a:ext cx="2240280" cy="979971"/>
          </a:xfrm>
          <a:prstGeom prst="rect">
            <a:avLst/>
          </a:prstGeom>
          <a:solidFill>
            <a:srgbClr val="00B7AD"/>
          </a:solidFill>
          <a:ln w="9525">
            <a:solidFill>
              <a:srgbClr val="111111"/>
            </a:solidFill>
            <a:prstDash val="solid"/>
          </a:ln>
        </p:spPr>
        <p:txBody>
          <a:bodyPr/>
          <a:lstStyle/>
          <a:p>
            <a:endParaRPr lang="zh-CN" altLang="en-US">
              <a:solidFill>
                <a:schemeClr val="bg1"/>
              </a:solidFill>
            </a:endParaRPr>
          </a:p>
        </p:txBody>
      </p:sp>
      <p:sp>
        <p:nvSpPr>
          <p:cNvPr id="30" name="Text 28"/>
          <p:cNvSpPr/>
          <p:nvPr/>
        </p:nvSpPr>
        <p:spPr>
          <a:xfrm>
            <a:off x="347472" y="2754107"/>
            <a:ext cx="2093976" cy="861100"/>
          </a:xfrm>
          <a:prstGeom prst="rect">
            <a:avLst/>
          </a:prstGeom>
          <a:solidFill>
            <a:srgbClr val="00B7AD"/>
          </a:solidFill>
        </p:spPr>
        <p:txBody>
          <a:bodyPr wrap="square" lIns="0" tIns="0" rIns="0" bIns="0" rtlCol="0" anchor="ctr">
            <a:normAutofit/>
          </a:bodyPr>
          <a:lstStyle/>
          <a:p>
            <a:pPr marL="0" indent="0" algn="ctr">
              <a:buNone/>
            </a:pPr>
            <a:r>
              <a:rPr lang="en-US" sz="155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0"/>
              </a:rPr>
              <a:t>用法用量</a:t>
            </a:r>
            <a:endParaRPr lang="en-US" sz="1550" dirty="0">
              <a:solidFill>
                <a:schemeClr val="bg1"/>
              </a:solidFill>
            </a:endParaRPr>
          </a:p>
        </p:txBody>
      </p:sp>
      <p:sp>
        <p:nvSpPr>
          <p:cNvPr id="31" name="Shape 29"/>
          <p:cNvSpPr/>
          <p:nvPr/>
        </p:nvSpPr>
        <p:spPr>
          <a:xfrm>
            <a:off x="2514600" y="2708387"/>
            <a:ext cx="9418320" cy="979970"/>
          </a:xfrm>
          <a:prstGeom prst="rect">
            <a:avLst/>
          </a:prstGeom>
          <a:solidFill>
            <a:srgbClr val="FFFFFF"/>
          </a:solidFill>
          <a:ln w="9525">
            <a:solidFill>
              <a:srgbClr val="111111"/>
            </a:solidFill>
            <a:prstDash val="solid"/>
          </a:ln>
        </p:spPr>
        <p:txBody>
          <a:bodyPr/>
          <a:lstStyle/>
          <a:p>
            <a:endParaRPr lang="zh-CN" altLang="en-US"/>
          </a:p>
        </p:txBody>
      </p:sp>
      <p:sp>
        <p:nvSpPr>
          <p:cNvPr id="32" name="Text 30"/>
          <p:cNvSpPr/>
          <p:nvPr/>
        </p:nvSpPr>
        <p:spPr>
          <a:xfrm>
            <a:off x="2606040" y="2754107"/>
            <a:ext cx="9235440" cy="888532"/>
          </a:xfrm>
          <a:prstGeom prst="rect">
            <a:avLst/>
          </a:prstGeom>
          <a:noFill/>
        </p:spPr>
        <p:txBody>
          <a:bodyPr wrap="square" lIns="0" tIns="0" rIns="0" bIns="0" rtlCol="0" anchor="ctr">
            <a:normAutofit/>
          </a:bodyPr>
          <a:lstStyle/>
          <a:p>
            <a:pPr marL="0" indent="0" algn="l">
              <a:buNone/>
            </a:pPr>
            <a:r>
              <a:rPr lang="en-US" sz="1420" dirty="0" err="1">
                <a:solidFill>
                  <a:srgbClr val="111111"/>
                </a:solidFill>
                <a:latin typeface="微软雅黑" panose="020B0503020204020204" pitchFamily="34" charset="-122"/>
                <a:ea typeface="微软雅黑" panose="020B0503020204020204" pitchFamily="34" charset="-122"/>
                <a:cs typeface="微软雅黑" panose="020B0503020204020204" pitchFamily="34" charset="-120"/>
              </a:rPr>
              <a:t>口服</a:t>
            </a:r>
            <a:r>
              <a:rPr lang="zh-CN" altLang="en-US" sz="1420" dirty="0">
                <a:solidFill>
                  <a:srgbClr val="111111"/>
                </a:solidFill>
                <a:latin typeface="微软雅黑" panose="020B0503020204020204" pitchFamily="34" charset="-122"/>
                <a:ea typeface="微软雅黑" panose="020B0503020204020204" pitchFamily="34" charset="-122"/>
                <a:cs typeface="微软雅黑" panose="020B0503020204020204" pitchFamily="34" charset="-120"/>
              </a:rPr>
              <a:t>，</a:t>
            </a:r>
            <a:r>
              <a:rPr lang="en-US" sz="1420" dirty="0" err="1">
                <a:solidFill>
                  <a:srgbClr val="111111"/>
                </a:solidFill>
                <a:latin typeface="微软雅黑" panose="020B0503020204020204" pitchFamily="34" charset="-122"/>
                <a:ea typeface="微软雅黑" panose="020B0503020204020204" pitchFamily="34" charset="-122"/>
                <a:cs typeface="微软雅黑" panose="020B0503020204020204" pitchFamily="34" charset="-120"/>
              </a:rPr>
              <a:t>每日一次，不受进食影响</a:t>
            </a:r>
            <a:r>
              <a:rPr lang="en-US" sz="1420" dirty="0">
                <a:solidFill>
                  <a:srgbClr val="111111"/>
                </a:solidFill>
                <a:latin typeface="微软雅黑" panose="020B0503020204020204" pitchFamily="34" charset="-122"/>
                <a:ea typeface="微软雅黑" panose="020B0503020204020204" pitchFamily="34" charset="-122"/>
                <a:cs typeface="微软雅黑" panose="020B0503020204020204" pitchFamily="34" charset="-120"/>
              </a:rPr>
              <a:t>。</a:t>
            </a:r>
            <a:endParaRPr lang="en-US" sz="1420" dirty="0"/>
          </a:p>
          <a:p>
            <a:pPr marL="0" indent="0" algn="l">
              <a:buNone/>
            </a:pPr>
            <a:r>
              <a:rPr lang="en-US" sz="1420" dirty="0">
                <a:solidFill>
                  <a:srgbClr val="111111"/>
                </a:solidFill>
                <a:latin typeface="微软雅黑" panose="020B0503020204020204" pitchFamily="34" charset="-122"/>
                <a:ea typeface="微软雅黑" panose="020B0503020204020204" pitchFamily="34" charset="-122"/>
                <a:cs typeface="微软雅黑" panose="020B0503020204020204" pitchFamily="34" charset="-120"/>
              </a:rPr>
              <a:t>推荐起始剂量为第1~4天1mg/天；第5~7天递增到2mg/天。</a:t>
            </a:r>
            <a:r>
              <a:rPr lang="en-US" sz="142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0"/>
              </a:rPr>
              <a:t>根据</a:t>
            </a:r>
            <a:r>
              <a:rPr lang="zh-CN" altLang="en-US" sz="142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0"/>
              </a:rPr>
              <a:t>患者的</a:t>
            </a:r>
            <a:r>
              <a:rPr lang="en-US" sz="142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0"/>
              </a:rPr>
              <a:t>临床疗效和耐受性，第8天开始可维持2mg/天或递增到3mg/天，第15天开始可维持2mg/天或3mg/天，或递增到4mg/天。</a:t>
            </a:r>
            <a:r>
              <a:rPr lang="en-US" sz="142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0"/>
              </a:rPr>
              <a:t>推荐</a:t>
            </a:r>
            <a:r>
              <a:rPr lang="zh-CN" altLang="en-US" sz="142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0"/>
              </a:rPr>
              <a:t>的</a:t>
            </a:r>
            <a:r>
              <a:rPr lang="en-US" sz="142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0"/>
              </a:rPr>
              <a:t>目标剂量为2~4mg/天</a:t>
            </a:r>
            <a:r>
              <a:rPr lang="en-US" sz="142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0"/>
              </a:rPr>
              <a:t>，最高日剂量为4mg。</a:t>
            </a:r>
            <a:r>
              <a:rPr lang="zh-CN" altLang="en-US" sz="142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0"/>
              </a:rPr>
              <a:t>（详见说明书）</a:t>
            </a:r>
            <a:endParaRPr lang="zh-CN" altLang="en-US" sz="142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0"/>
            </a:endParaRPr>
          </a:p>
        </p:txBody>
      </p:sp>
      <p:sp>
        <p:nvSpPr>
          <p:cNvPr id="33" name="Shape 31"/>
          <p:cNvSpPr/>
          <p:nvPr/>
        </p:nvSpPr>
        <p:spPr>
          <a:xfrm>
            <a:off x="274320" y="3688359"/>
            <a:ext cx="2240280" cy="347472"/>
          </a:xfrm>
          <a:prstGeom prst="rect">
            <a:avLst/>
          </a:prstGeom>
          <a:solidFill>
            <a:srgbClr val="00B7AD"/>
          </a:solidFill>
          <a:ln w="9525">
            <a:solidFill>
              <a:srgbClr val="111111"/>
            </a:solidFill>
            <a:prstDash val="solid"/>
          </a:ln>
        </p:spPr>
        <p:txBody>
          <a:bodyPr/>
          <a:lstStyle/>
          <a:p>
            <a:endParaRPr lang="zh-CN" altLang="en-US">
              <a:solidFill>
                <a:schemeClr val="bg1"/>
              </a:solidFill>
            </a:endParaRPr>
          </a:p>
        </p:txBody>
      </p:sp>
      <p:sp>
        <p:nvSpPr>
          <p:cNvPr id="34" name="Text 32"/>
          <p:cNvSpPr/>
          <p:nvPr/>
        </p:nvSpPr>
        <p:spPr>
          <a:xfrm>
            <a:off x="347472" y="3734079"/>
            <a:ext cx="2093976" cy="256032"/>
          </a:xfrm>
          <a:prstGeom prst="rect">
            <a:avLst/>
          </a:prstGeom>
          <a:solidFill>
            <a:srgbClr val="00B7AD"/>
          </a:solidFill>
        </p:spPr>
        <p:txBody>
          <a:bodyPr wrap="square" lIns="0" tIns="0" rIns="0" bIns="0" rtlCol="0" anchor="ctr">
            <a:normAutofit/>
          </a:bodyPr>
          <a:lstStyle/>
          <a:p>
            <a:pPr marL="0" indent="0" algn="ctr">
              <a:buNone/>
            </a:pPr>
            <a:r>
              <a:rPr lang="en-US" sz="155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0"/>
              </a:rPr>
              <a:t>上市许可持有人</a:t>
            </a:r>
            <a:endParaRPr lang="en-US" sz="1550" dirty="0">
              <a:solidFill>
                <a:schemeClr val="bg1"/>
              </a:solidFill>
            </a:endParaRPr>
          </a:p>
        </p:txBody>
      </p:sp>
      <p:sp>
        <p:nvSpPr>
          <p:cNvPr id="35" name="Shape 33"/>
          <p:cNvSpPr/>
          <p:nvPr/>
        </p:nvSpPr>
        <p:spPr>
          <a:xfrm>
            <a:off x="2514600" y="3688359"/>
            <a:ext cx="9418320" cy="347472"/>
          </a:xfrm>
          <a:prstGeom prst="rect">
            <a:avLst/>
          </a:prstGeom>
          <a:solidFill>
            <a:srgbClr val="FFFFFF"/>
          </a:solidFill>
          <a:ln w="9525">
            <a:solidFill>
              <a:srgbClr val="111111"/>
            </a:solidFill>
            <a:prstDash val="solid"/>
          </a:ln>
        </p:spPr>
        <p:txBody>
          <a:bodyPr/>
          <a:lstStyle/>
          <a:p>
            <a:endParaRPr lang="zh-CN" altLang="en-US"/>
          </a:p>
        </p:txBody>
      </p:sp>
      <p:sp>
        <p:nvSpPr>
          <p:cNvPr id="36" name="Text 34"/>
          <p:cNvSpPr/>
          <p:nvPr/>
        </p:nvSpPr>
        <p:spPr>
          <a:xfrm>
            <a:off x="2606040" y="3734079"/>
            <a:ext cx="9235440" cy="256032"/>
          </a:xfrm>
          <a:prstGeom prst="rect">
            <a:avLst/>
          </a:prstGeom>
          <a:noFill/>
        </p:spPr>
        <p:txBody>
          <a:bodyPr wrap="square" lIns="0" tIns="0" rIns="0" bIns="0" rtlCol="0" anchor="ctr">
            <a:normAutofit/>
          </a:bodyPr>
          <a:lstStyle/>
          <a:p>
            <a:pPr marL="0" indent="0" algn="l">
              <a:buNone/>
            </a:pPr>
            <a:r>
              <a:rPr lang="en-US" sz="1550" dirty="0">
                <a:solidFill>
                  <a:srgbClr val="111111"/>
                </a:solidFill>
                <a:latin typeface="微软雅黑" panose="020B0503020204020204" pitchFamily="34" charset="-122"/>
                <a:ea typeface="微软雅黑" panose="020B0503020204020204" pitchFamily="34" charset="-122"/>
                <a:cs typeface="微软雅黑" panose="020B0503020204020204" pitchFamily="34" charset="-120"/>
              </a:rPr>
              <a:t>成都康弘药业集团股份有限公司</a:t>
            </a:r>
            <a:endParaRPr lang="en-US" sz="1550" dirty="0"/>
          </a:p>
        </p:txBody>
      </p:sp>
      <p:sp>
        <p:nvSpPr>
          <p:cNvPr id="37" name="Shape 35"/>
          <p:cNvSpPr/>
          <p:nvPr/>
        </p:nvSpPr>
        <p:spPr>
          <a:xfrm>
            <a:off x="274320" y="4035831"/>
            <a:ext cx="2240280" cy="530352"/>
          </a:xfrm>
          <a:prstGeom prst="rect">
            <a:avLst/>
          </a:prstGeom>
          <a:solidFill>
            <a:srgbClr val="00B7AD"/>
          </a:solidFill>
          <a:ln w="9525">
            <a:solidFill>
              <a:srgbClr val="111111"/>
            </a:solidFill>
            <a:prstDash val="solid"/>
          </a:ln>
        </p:spPr>
        <p:txBody>
          <a:bodyPr/>
          <a:lstStyle/>
          <a:p>
            <a:endParaRPr lang="zh-CN" altLang="en-US">
              <a:solidFill>
                <a:schemeClr val="bg1"/>
              </a:solidFill>
            </a:endParaRPr>
          </a:p>
        </p:txBody>
      </p:sp>
      <p:sp>
        <p:nvSpPr>
          <p:cNvPr id="38" name="Text 36"/>
          <p:cNvSpPr/>
          <p:nvPr/>
        </p:nvSpPr>
        <p:spPr>
          <a:xfrm>
            <a:off x="347472" y="4081551"/>
            <a:ext cx="2093976" cy="438912"/>
          </a:xfrm>
          <a:prstGeom prst="rect">
            <a:avLst/>
          </a:prstGeom>
          <a:solidFill>
            <a:srgbClr val="00B7AD"/>
          </a:solidFill>
        </p:spPr>
        <p:txBody>
          <a:bodyPr wrap="square" lIns="0" tIns="0" rIns="0" bIns="0" rtlCol="0" anchor="ctr">
            <a:normAutofit/>
          </a:bodyPr>
          <a:lstStyle/>
          <a:p>
            <a:pPr marL="0" indent="0" algn="ctr">
              <a:buNone/>
            </a:pPr>
            <a:r>
              <a:rPr lang="en-US" sz="142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0"/>
              </a:rPr>
              <a:t>中国大陆首次上市时间</a:t>
            </a:r>
            <a:endParaRPr lang="en-US" sz="1420" dirty="0">
              <a:solidFill>
                <a:schemeClr val="bg1"/>
              </a:solidFill>
            </a:endParaRPr>
          </a:p>
        </p:txBody>
      </p:sp>
      <p:sp>
        <p:nvSpPr>
          <p:cNvPr id="39" name="Shape 37"/>
          <p:cNvSpPr/>
          <p:nvPr/>
        </p:nvSpPr>
        <p:spPr>
          <a:xfrm>
            <a:off x="2514600" y="4035831"/>
            <a:ext cx="1325880" cy="530352"/>
          </a:xfrm>
          <a:prstGeom prst="rect">
            <a:avLst/>
          </a:prstGeom>
          <a:solidFill>
            <a:srgbClr val="FFFFFF"/>
          </a:solidFill>
          <a:ln w="9525">
            <a:solidFill>
              <a:srgbClr val="111111"/>
            </a:solidFill>
            <a:prstDash val="solid"/>
          </a:ln>
        </p:spPr>
        <p:txBody>
          <a:bodyPr/>
          <a:lstStyle/>
          <a:p>
            <a:endParaRPr lang="zh-CN" altLang="en-US"/>
          </a:p>
        </p:txBody>
      </p:sp>
      <p:sp>
        <p:nvSpPr>
          <p:cNvPr id="40" name="Text 38"/>
          <p:cNvSpPr/>
          <p:nvPr/>
        </p:nvSpPr>
        <p:spPr>
          <a:xfrm>
            <a:off x="2560320" y="4072407"/>
            <a:ext cx="1234440" cy="457200"/>
          </a:xfrm>
          <a:prstGeom prst="rect">
            <a:avLst/>
          </a:prstGeom>
          <a:noFill/>
        </p:spPr>
        <p:txBody>
          <a:bodyPr wrap="square" lIns="0" tIns="0" rIns="0" bIns="0" rtlCol="0" anchor="ctr">
            <a:normAutofit/>
          </a:bodyPr>
          <a:lstStyle/>
          <a:p>
            <a:pPr marL="0" indent="0" algn="ctr">
              <a:buNone/>
            </a:pPr>
            <a:r>
              <a:rPr lang="en-US" sz="1350" dirty="0">
                <a:solidFill>
                  <a:srgbClr val="111111"/>
                </a:solidFill>
                <a:latin typeface="微软雅黑" panose="020B0503020204020204" pitchFamily="34" charset="-122"/>
                <a:ea typeface="微软雅黑" panose="020B0503020204020204" pitchFamily="34" charset="-122"/>
                <a:cs typeface="微软雅黑" panose="020B0503020204020204" pitchFamily="34" charset="-120"/>
                <a:sym typeface="+mn-ea"/>
              </a:rPr>
              <a:t>2025年12月</a:t>
            </a:r>
            <a:endParaRPr lang="en-US" sz="1350" dirty="0">
              <a:solidFill>
                <a:srgbClr val="111111"/>
              </a:solidFill>
              <a:latin typeface="微软雅黑" panose="020B0503020204020204" pitchFamily="34" charset="-122"/>
              <a:ea typeface="微软雅黑" panose="020B0503020204020204" pitchFamily="34" charset="-122"/>
              <a:cs typeface="微软雅黑" panose="020B0503020204020204" pitchFamily="34" charset="-120"/>
            </a:endParaRPr>
          </a:p>
        </p:txBody>
      </p:sp>
      <p:sp>
        <p:nvSpPr>
          <p:cNvPr id="41" name="Shape 39"/>
          <p:cNvSpPr/>
          <p:nvPr/>
        </p:nvSpPr>
        <p:spPr>
          <a:xfrm>
            <a:off x="3840480" y="4035831"/>
            <a:ext cx="1554480" cy="530352"/>
          </a:xfrm>
          <a:prstGeom prst="rect">
            <a:avLst/>
          </a:prstGeom>
          <a:solidFill>
            <a:srgbClr val="F7E2E2"/>
          </a:solidFill>
          <a:ln w="9525">
            <a:solidFill>
              <a:srgbClr val="111111"/>
            </a:solidFill>
            <a:prstDash val="solid"/>
          </a:ln>
        </p:spPr>
        <p:txBody>
          <a:bodyPr/>
          <a:lstStyle/>
          <a:p>
            <a:endParaRPr lang="zh-CN" altLang="en-US"/>
          </a:p>
        </p:txBody>
      </p:sp>
      <p:sp>
        <p:nvSpPr>
          <p:cNvPr id="42" name="Text 40"/>
          <p:cNvSpPr/>
          <p:nvPr/>
        </p:nvSpPr>
        <p:spPr>
          <a:xfrm>
            <a:off x="3886200" y="4072407"/>
            <a:ext cx="1463040" cy="457200"/>
          </a:xfrm>
          <a:prstGeom prst="rect">
            <a:avLst/>
          </a:prstGeom>
          <a:noFill/>
        </p:spPr>
        <p:txBody>
          <a:bodyPr wrap="square" lIns="0" tIns="0" rIns="0" bIns="0" rtlCol="0" anchor="ctr">
            <a:normAutofit/>
          </a:bodyPr>
          <a:lstStyle/>
          <a:p>
            <a:pPr marL="0" indent="0" algn="ctr">
              <a:buNone/>
            </a:pPr>
            <a:r>
              <a:rPr lang="en-US" sz="1350" b="1" dirty="0">
                <a:solidFill>
                  <a:srgbClr val="111111"/>
                </a:solidFill>
                <a:latin typeface="微软雅黑" panose="020B0503020204020204" pitchFamily="34" charset="-122"/>
                <a:ea typeface="微软雅黑" panose="020B0503020204020204" pitchFamily="34" charset="-122"/>
                <a:cs typeface="微软雅黑" panose="020B0503020204020204" pitchFamily="34" charset="-120"/>
              </a:rPr>
              <a:t>全球首个上市</a:t>
            </a:r>
            <a:endParaRPr lang="en-US" sz="1350" dirty="0"/>
          </a:p>
          <a:p>
            <a:pPr marL="0" indent="0" algn="ctr">
              <a:buNone/>
            </a:pPr>
            <a:r>
              <a:rPr lang="en-US" sz="1350" b="1" dirty="0">
                <a:solidFill>
                  <a:srgbClr val="111111"/>
                </a:solidFill>
                <a:latin typeface="微软雅黑" panose="020B0503020204020204" pitchFamily="34" charset="-122"/>
                <a:ea typeface="微软雅黑" panose="020B0503020204020204" pitchFamily="34" charset="-122"/>
                <a:cs typeface="微软雅黑" panose="020B0503020204020204" pitchFamily="34" charset="-120"/>
              </a:rPr>
              <a:t>国家及时间</a:t>
            </a:r>
            <a:endParaRPr lang="en-US" sz="1350" dirty="0"/>
          </a:p>
        </p:txBody>
      </p:sp>
      <p:sp>
        <p:nvSpPr>
          <p:cNvPr id="43" name="Shape 41"/>
          <p:cNvSpPr/>
          <p:nvPr/>
        </p:nvSpPr>
        <p:spPr>
          <a:xfrm>
            <a:off x="5394960" y="4035831"/>
            <a:ext cx="1691640" cy="530352"/>
          </a:xfrm>
          <a:prstGeom prst="rect">
            <a:avLst/>
          </a:prstGeom>
          <a:solidFill>
            <a:srgbClr val="FFFFFF"/>
          </a:solidFill>
          <a:ln w="9525">
            <a:solidFill>
              <a:srgbClr val="111111"/>
            </a:solidFill>
            <a:prstDash val="solid"/>
          </a:ln>
        </p:spPr>
        <p:txBody>
          <a:bodyPr/>
          <a:lstStyle/>
          <a:p>
            <a:endParaRPr lang="zh-CN" altLang="en-US"/>
          </a:p>
        </p:txBody>
      </p:sp>
      <p:sp>
        <p:nvSpPr>
          <p:cNvPr id="44" name="Text 42"/>
          <p:cNvSpPr/>
          <p:nvPr/>
        </p:nvSpPr>
        <p:spPr>
          <a:xfrm>
            <a:off x="5440680" y="4072407"/>
            <a:ext cx="1600200" cy="457200"/>
          </a:xfrm>
          <a:prstGeom prst="rect">
            <a:avLst/>
          </a:prstGeom>
          <a:noFill/>
        </p:spPr>
        <p:txBody>
          <a:bodyPr wrap="square" lIns="0" tIns="0" rIns="0" bIns="0" rtlCol="0" anchor="ctr">
            <a:normAutofit/>
          </a:bodyPr>
          <a:lstStyle/>
          <a:p>
            <a:pPr marL="0" indent="0" algn="ctr">
              <a:buNone/>
            </a:pPr>
            <a:r>
              <a:rPr lang="en-US" sz="1350" dirty="0">
                <a:solidFill>
                  <a:srgbClr val="111111"/>
                </a:solidFill>
                <a:latin typeface="微软雅黑" panose="020B0503020204020204" pitchFamily="34" charset="-122"/>
                <a:ea typeface="微软雅黑" panose="020B0503020204020204" pitchFamily="34" charset="-122"/>
                <a:cs typeface="微软雅黑" panose="020B0503020204020204" pitchFamily="34" charset="-120"/>
              </a:rPr>
              <a:t>美国，2015年7月</a:t>
            </a:r>
            <a:endParaRPr lang="en-US" sz="1350" dirty="0"/>
          </a:p>
        </p:txBody>
      </p:sp>
      <p:sp>
        <p:nvSpPr>
          <p:cNvPr id="45" name="Shape 43"/>
          <p:cNvSpPr/>
          <p:nvPr/>
        </p:nvSpPr>
        <p:spPr>
          <a:xfrm>
            <a:off x="7086600" y="4035831"/>
            <a:ext cx="1600200" cy="530352"/>
          </a:xfrm>
          <a:prstGeom prst="rect">
            <a:avLst/>
          </a:prstGeom>
          <a:solidFill>
            <a:srgbClr val="F7E2E2"/>
          </a:solidFill>
          <a:ln w="9525">
            <a:solidFill>
              <a:srgbClr val="111111"/>
            </a:solidFill>
            <a:prstDash val="solid"/>
          </a:ln>
        </p:spPr>
        <p:txBody>
          <a:bodyPr/>
          <a:lstStyle/>
          <a:p>
            <a:endParaRPr lang="zh-CN" altLang="en-US"/>
          </a:p>
        </p:txBody>
      </p:sp>
      <p:sp>
        <p:nvSpPr>
          <p:cNvPr id="46" name="Text 44"/>
          <p:cNvSpPr/>
          <p:nvPr/>
        </p:nvSpPr>
        <p:spPr>
          <a:xfrm>
            <a:off x="7132320" y="4072407"/>
            <a:ext cx="1508760" cy="457200"/>
          </a:xfrm>
          <a:prstGeom prst="rect">
            <a:avLst/>
          </a:prstGeom>
          <a:noFill/>
        </p:spPr>
        <p:txBody>
          <a:bodyPr wrap="square" lIns="0" tIns="0" rIns="0" bIns="0" rtlCol="0" anchor="ctr">
            <a:normAutofit/>
          </a:bodyPr>
          <a:lstStyle/>
          <a:p>
            <a:pPr marL="0" indent="0" algn="ctr">
              <a:buNone/>
            </a:pPr>
            <a:r>
              <a:rPr lang="en-US" sz="1350" b="1" dirty="0">
                <a:solidFill>
                  <a:srgbClr val="111111"/>
                </a:solidFill>
                <a:latin typeface="微软雅黑" panose="020B0503020204020204" pitchFamily="34" charset="-122"/>
                <a:ea typeface="微软雅黑" panose="020B0503020204020204" pitchFamily="34" charset="-122"/>
                <a:cs typeface="微软雅黑" panose="020B0503020204020204" pitchFamily="34" charset="-120"/>
              </a:rPr>
              <a:t>大陆同通用名</a:t>
            </a:r>
            <a:endParaRPr lang="en-US" sz="1350" dirty="0"/>
          </a:p>
          <a:p>
            <a:pPr marL="0" indent="0" algn="ctr">
              <a:buNone/>
            </a:pPr>
            <a:r>
              <a:rPr lang="en-US" sz="1350" b="1" dirty="0">
                <a:solidFill>
                  <a:srgbClr val="111111"/>
                </a:solidFill>
                <a:latin typeface="微软雅黑" panose="020B0503020204020204" pitchFamily="34" charset="-122"/>
                <a:ea typeface="微软雅黑" panose="020B0503020204020204" pitchFamily="34" charset="-122"/>
                <a:cs typeface="微软雅黑" panose="020B0503020204020204" pitchFamily="34" charset="-120"/>
              </a:rPr>
              <a:t>药品上市情况</a:t>
            </a:r>
            <a:endParaRPr lang="en-US" sz="1350" dirty="0"/>
          </a:p>
        </p:txBody>
      </p:sp>
      <p:sp>
        <p:nvSpPr>
          <p:cNvPr id="47" name="Shape 45"/>
          <p:cNvSpPr/>
          <p:nvPr/>
        </p:nvSpPr>
        <p:spPr>
          <a:xfrm>
            <a:off x="8686800" y="4035831"/>
            <a:ext cx="1234440" cy="530352"/>
          </a:xfrm>
          <a:prstGeom prst="rect">
            <a:avLst/>
          </a:prstGeom>
          <a:solidFill>
            <a:srgbClr val="FFFFFF"/>
          </a:solidFill>
          <a:ln w="9525">
            <a:solidFill>
              <a:srgbClr val="111111"/>
            </a:solidFill>
            <a:prstDash val="solid"/>
          </a:ln>
        </p:spPr>
        <p:txBody>
          <a:bodyPr/>
          <a:lstStyle/>
          <a:p>
            <a:endParaRPr lang="zh-CN" altLang="en-US"/>
          </a:p>
        </p:txBody>
      </p:sp>
      <p:sp>
        <p:nvSpPr>
          <p:cNvPr id="48" name="Text 46"/>
          <p:cNvSpPr/>
          <p:nvPr/>
        </p:nvSpPr>
        <p:spPr>
          <a:xfrm>
            <a:off x="8732520" y="4072407"/>
            <a:ext cx="1143000" cy="457200"/>
          </a:xfrm>
          <a:prstGeom prst="rect">
            <a:avLst/>
          </a:prstGeom>
          <a:noFill/>
        </p:spPr>
        <p:txBody>
          <a:bodyPr wrap="square" lIns="0" tIns="0" rIns="0" bIns="0" rtlCol="0" anchor="ctr">
            <a:normAutofit/>
          </a:bodyPr>
          <a:lstStyle/>
          <a:p>
            <a:pPr marL="0" indent="0" algn="ctr">
              <a:buNone/>
            </a:pPr>
            <a:r>
              <a:rPr lang="en-US" sz="1240" dirty="0">
                <a:solidFill>
                  <a:srgbClr val="111111"/>
                </a:solidFill>
                <a:latin typeface="微软雅黑" panose="020B0503020204020204" pitchFamily="34" charset="-122"/>
                <a:ea typeface="微软雅黑" panose="020B0503020204020204" pitchFamily="34" charset="-122"/>
                <a:cs typeface="微软雅黑" panose="020B0503020204020204" pitchFamily="34" charset="-120"/>
              </a:rPr>
              <a:t>片剂已获批</a:t>
            </a:r>
            <a:r>
              <a:rPr lang="en-US" altLang="zh-CN" sz="1240" dirty="0">
                <a:solidFill>
                  <a:srgbClr val="111111"/>
                </a:solidFill>
                <a:latin typeface="微软雅黑" panose="020B0503020204020204" pitchFamily="34" charset="-122"/>
                <a:ea typeface="微软雅黑" panose="020B0503020204020204" pitchFamily="34" charset="-122"/>
                <a:cs typeface="微软雅黑" panose="020B0503020204020204" pitchFamily="34" charset="-120"/>
              </a:rPr>
              <a:t>14</a:t>
            </a:r>
            <a:r>
              <a:rPr lang="en-US" sz="1240" dirty="0">
                <a:solidFill>
                  <a:srgbClr val="111111"/>
                </a:solidFill>
                <a:latin typeface="微软雅黑" panose="020B0503020204020204" pitchFamily="34" charset="-122"/>
                <a:ea typeface="微软雅黑" panose="020B0503020204020204" pitchFamily="34" charset="-122"/>
                <a:cs typeface="微软雅黑" panose="020B0503020204020204" pitchFamily="34" charset="-120"/>
              </a:rPr>
              <a:t>家</a:t>
            </a:r>
            <a:endParaRPr lang="en-US" sz="1240" dirty="0"/>
          </a:p>
        </p:txBody>
      </p:sp>
      <p:sp>
        <p:nvSpPr>
          <p:cNvPr id="49" name="Shape 47"/>
          <p:cNvSpPr/>
          <p:nvPr/>
        </p:nvSpPr>
        <p:spPr>
          <a:xfrm>
            <a:off x="9921240" y="4035831"/>
            <a:ext cx="1097280" cy="530352"/>
          </a:xfrm>
          <a:prstGeom prst="rect">
            <a:avLst/>
          </a:prstGeom>
          <a:solidFill>
            <a:srgbClr val="F7E2E2"/>
          </a:solidFill>
          <a:ln w="9525">
            <a:solidFill>
              <a:srgbClr val="111111"/>
            </a:solidFill>
            <a:prstDash val="solid"/>
          </a:ln>
        </p:spPr>
        <p:txBody>
          <a:bodyPr/>
          <a:lstStyle/>
          <a:p>
            <a:endParaRPr lang="zh-CN" altLang="en-US"/>
          </a:p>
        </p:txBody>
      </p:sp>
      <p:sp>
        <p:nvSpPr>
          <p:cNvPr id="50" name="Text 48"/>
          <p:cNvSpPr/>
          <p:nvPr/>
        </p:nvSpPr>
        <p:spPr>
          <a:xfrm>
            <a:off x="9966960" y="4072407"/>
            <a:ext cx="1005840" cy="457200"/>
          </a:xfrm>
          <a:prstGeom prst="rect">
            <a:avLst/>
          </a:prstGeom>
          <a:noFill/>
        </p:spPr>
        <p:txBody>
          <a:bodyPr wrap="square" lIns="0" tIns="0" rIns="0" bIns="0" rtlCol="0" anchor="ctr">
            <a:normAutofit/>
          </a:bodyPr>
          <a:lstStyle/>
          <a:p>
            <a:pPr marL="0" indent="0" algn="ctr">
              <a:buNone/>
            </a:pPr>
            <a:r>
              <a:rPr lang="en-US" sz="1350" b="1" dirty="0">
                <a:solidFill>
                  <a:srgbClr val="111111"/>
                </a:solidFill>
                <a:latin typeface="微软雅黑" panose="020B0503020204020204" pitchFamily="34" charset="-122"/>
                <a:ea typeface="微软雅黑" panose="020B0503020204020204" pitchFamily="34" charset="-122"/>
                <a:cs typeface="微软雅黑" panose="020B0503020204020204" pitchFamily="34" charset="-120"/>
              </a:rPr>
              <a:t>是否OTC</a:t>
            </a:r>
            <a:endParaRPr lang="en-US" sz="1350" dirty="0"/>
          </a:p>
        </p:txBody>
      </p:sp>
      <p:sp>
        <p:nvSpPr>
          <p:cNvPr id="51" name="Shape 49"/>
          <p:cNvSpPr/>
          <p:nvPr/>
        </p:nvSpPr>
        <p:spPr>
          <a:xfrm>
            <a:off x="11018520" y="4035831"/>
            <a:ext cx="914400" cy="530352"/>
          </a:xfrm>
          <a:prstGeom prst="rect">
            <a:avLst/>
          </a:prstGeom>
          <a:solidFill>
            <a:srgbClr val="FFFFFF"/>
          </a:solidFill>
          <a:ln w="9525">
            <a:solidFill>
              <a:srgbClr val="111111"/>
            </a:solidFill>
            <a:prstDash val="solid"/>
          </a:ln>
        </p:spPr>
        <p:txBody>
          <a:bodyPr/>
          <a:lstStyle/>
          <a:p>
            <a:endParaRPr lang="zh-CN" altLang="en-US"/>
          </a:p>
        </p:txBody>
      </p:sp>
      <p:sp>
        <p:nvSpPr>
          <p:cNvPr id="52" name="Text 50"/>
          <p:cNvSpPr/>
          <p:nvPr/>
        </p:nvSpPr>
        <p:spPr>
          <a:xfrm>
            <a:off x="11064240" y="4072407"/>
            <a:ext cx="822960" cy="457200"/>
          </a:xfrm>
          <a:prstGeom prst="rect">
            <a:avLst/>
          </a:prstGeom>
          <a:noFill/>
        </p:spPr>
        <p:txBody>
          <a:bodyPr wrap="square" lIns="0" tIns="0" rIns="0" bIns="0" rtlCol="0" anchor="ctr">
            <a:normAutofit/>
          </a:bodyPr>
          <a:lstStyle/>
          <a:p>
            <a:pPr marL="0" indent="0" algn="ctr">
              <a:buNone/>
            </a:pPr>
            <a:r>
              <a:rPr lang="en-US" sz="1350" dirty="0">
                <a:solidFill>
                  <a:srgbClr val="111111"/>
                </a:solidFill>
                <a:latin typeface="微软雅黑" panose="020B0503020204020204" pitchFamily="34" charset="-122"/>
                <a:ea typeface="微软雅黑" panose="020B0503020204020204" pitchFamily="34" charset="-122"/>
                <a:cs typeface="微软雅黑" panose="020B0503020204020204" pitchFamily="34" charset="-120"/>
              </a:rPr>
              <a:t>否</a:t>
            </a:r>
            <a:endParaRPr lang="en-US" sz="1350" dirty="0"/>
          </a:p>
        </p:txBody>
      </p:sp>
      <p:sp>
        <p:nvSpPr>
          <p:cNvPr id="53" name="Shape 51"/>
          <p:cNvSpPr/>
          <p:nvPr/>
        </p:nvSpPr>
        <p:spPr>
          <a:xfrm>
            <a:off x="274320" y="4566183"/>
            <a:ext cx="2240280" cy="420624"/>
          </a:xfrm>
          <a:prstGeom prst="rect">
            <a:avLst/>
          </a:prstGeom>
          <a:solidFill>
            <a:srgbClr val="00B7AD"/>
          </a:solidFill>
          <a:ln w="9525">
            <a:solidFill>
              <a:srgbClr val="111111"/>
            </a:solidFill>
            <a:prstDash val="solid"/>
          </a:ln>
        </p:spPr>
        <p:txBody>
          <a:bodyPr/>
          <a:lstStyle/>
          <a:p>
            <a:endParaRPr lang="zh-CN" altLang="en-US">
              <a:solidFill>
                <a:schemeClr val="bg1"/>
              </a:solidFill>
            </a:endParaRPr>
          </a:p>
        </p:txBody>
      </p:sp>
      <p:sp>
        <p:nvSpPr>
          <p:cNvPr id="54" name="Text 52"/>
          <p:cNvSpPr/>
          <p:nvPr/>
        </p:nvSpPr>
        <p:spPr>
          <a:xfrm>
            <a:off x="347472" y="4611903"/>
            <a:ext cx="2093976" cy="329184"/>
          </a:xfrm>
          <a:prstGeom prst="rect">
            <a:avLst/>
          </a:prstGeom>
          <a:solidFill>
            <a:srgbClr val="00B7AD"/>
          </a:solidFill>
        </p:spPr>
        <p:txBody>
          <a:bodyPr wrap="square" lIns="0" tIns="0" rIns="0" bIns="0" rtlCol="0" anchor="ctr">
            <a:normAutofit/>
          </a:bodyPr>
          <a:lstStyle/>
          <a:p>
            <a:pPr marL="0" indent="0" algn="ctr">
              <a:buNone/>
            </a:pPr>
            <a:r>
              <a:rPr lang="en-US" sz="155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0"/>
              </a:rPr>
              <a:t>参照药物</a:t>
            </a:r>
            <a:endParaRPr lang="en-US" sz="1550" dirty="0">
              <a:solidFill>
                <a:schemeClr val="bg1"/>
              </a:solidFill>
            </a:endParaRPr>
          </a:p>
        </p:txBody>
      </p:sp>
      <p:sp>
        <p:nvSpPr>
          <p:cNvPr id="55" name="Shape 53"/>
          <p:cNvSpPr/>
          <p:nvPr/>
        </p:nvSpPr>
        <p:spPr>
          <a:xfrm>
            <a:off x="2514600" y="4566183"/>
            <a:ext cx="9418320" cy="420624"/>
          </a:xfrm>
          <a:prstGeom prst="rect">
            <a:avLst/>
          </a:prstGeom>
          <a:solidFill>
            <a:srgbClr val="FFFFFF"/>
          </a:solidFill>
          <a:ln w="9525">
            <a:solidFill>
              <a:srgbClr val="111111"/>
            </a:solidFill>
            <a:prstDash val="solid"/>
          </a:ln>
        </p:spPr>
        <p:txBody>
          <a:bodyPr/>
          <a:lstStyle/>
          <a:p>
            <a:endParaRPr lang="zh-CN" altLang="en-US"/>
          </a:p>
        </p:txBody>
      </p:sp>
      <p:sp>
        <p:nvSpPr>
          <p:cNvPr id="56" name="Text 54"/>
          <p:cNvSpPr/>
          <p:nvPr/>
        </p:nvSpPr>
        <p:spPr>
          <a:xfrm>
            <a:off x="2606040" y="4639335"/>
            <a:ext cx="9235440" cy="310896"/>
          </a:xfrm>
          <a:prstGeom prst="rect">
            <a:avLst/>
          </a:prstGeom>
          <a:noFill/>
        </p:spPr>
        <p:txBody>
          <a:bodyPr wrap="square" lIns="0" tIns="0" rIns="0" bIns="0" rtlCol="0" anchor="ctr">
            <a:normAutofit/>
          </a:bodyPr>
          <a:lstStyle/>
          <a:p>
            <a:pPr marL="0" indent="0">
              <a:buNone/>
            </a:pPr>
            <a:r>
              <a:rPr lang="zh-CN" altLang="en-US" sz="148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0"/>
              </a:rPr>
              <a:t>阿立哌唑片</a:t>
            </a:r>
            <a:r>
              <a:rPr lang="en-US" sz="1480" dirty="0">
                <a:solidFill>
                  <a:srgbClr val="111111"/>
                </a:solidFill>
                <a:latin typeface="微软雅黑" panose="020B0503020204020204" pitchFamily="34" charset="-122"/>
                <a:ea typeface="微软雅黑" panose="020B0503020204020204" pitchFamily="34" charset="-122"/>
                <a:cs typeface="微软雅黑" panose="020B0503020204020204" pitchFamily="34" charset="-120"/>
              </a:rPr>
              <a:t>（</a:t>
            </a:r>
            <a:r>
              <a:rPr lang="zh-CN" altLang="en-US" sz="1480" dirty="0">
                <a:solidFill>
                  <a:srgbClr val="111111"/>
                </a:solidFill>
                <a:latin typeface="微软雅黑" panose="020B0503020204020204" pitchFamily="34" charset="-122"/>
                <a:ea typeface="微软雅黑" panose="020B0503020204020204" pitchFamily="34" charset="-122"/>
                <a:cs typeface="微软雅黑" panose="020B0503020204020204" pitchFamily="34" charset="-120"/>
              </a:rPr>
              <a:t>目录内口服第二代抗精神分裂症药中临床广泛</a:t>
            </a:r>
            <a:r>
              <a:rPr lang="zh-CN" altLang="en-US" sz="1480" dirty="0">
                <a:solidFill>
                  <a:srgbClr val="111111"/>
                </a:solidFill>
                <a:latin typeface="微软雅黑" panose="020B0503020204020204" pitchFamily="34" charset="-122"/>
                <a:ea typeface="微软雅黑" panose="020B0503020204020204" pitchFamily="34" charset="-122"/>
                <a:cs typeface="微软雅黑" panose="020B0503020204020204" pitchFamily="34" charset="-120"/>
                <a:sym typeface="+mn-ea"/>
              </a:rPr>
              <a:t>应用</a:t>
            </a:r>
            <a:r>
              <a:rPr lang="zh-CN" altLang="en-US" sz="1480" dirty="0">
                <a:solidFill>
                  <a:srgbClr val="111111"/>
                </a:solidFill>
                <a:latin typeface="微软雅黑" panose="020B0503020204020204" pitchFamily="34" charset="-122"/>
                <a:ea typeface="微软雅黑" panose="020B0503020204020204" pitchFamily="34" charset="-122"/>
                <a:cs typeface="微软雅黑" panose="020B0503020204020204" pitchFamily="34" charset="-120"/>
              </a:rPr>
              <a:t>的品种</a:t>
            </a:r>
            <a:r>
              <a:rPr lang="en-US" sz="1480" dirty="0">
                <a:solidFill>
                  <a:srgbClr val="111111"/>
                </a:solidFill>
                <a:latin typeface="微软雅黑" panose="020B0503020204020204" pitchFamily="34" charset="-122"/>
                <a:ea typeface="微软雅黑" panose="020B0503020204020204" pitchFamily="34" charset="-122"/>
                <a:cs typeface="微软雅黑" panose="020B0503020204020204" pitchFamily="34" charset="-120"/>
              </a:rPr>
              <a:t>）</a:t>
            </a:r>
            <a:endParaRPr lang="en-US" sz="1480" dirty="0">
              <a:solidFill>
                <a:srgbClr val="111111"/>
              </a:solidFill>
              <a:latin typeface="微软雅黑" panose="020B0503020204020204" pitchFamily="34" charset="-122"/>
              <a:ea typeface="微软雅黑" panose="020B0503020204020204" pitchFamily="34" charset="-122"/>
              <a:cs typeface="微软雅黑" panose="020B0503020204020204" pitchFamily="34" charset="-120"/>
            </a:endParaRPr>
          </a:p>
        </p:txBody>
      </p:sp>
      <p:sp>
        <p:nvSpPr>
          <p:cNvPr id="57" name="Shape 55"/>
          <p:cNvSpPr/>
          <p:nvPr/>
        </p:nvSpPr>
        <p:spPr>
          <a:xfrm>
            <a:off x="274320" y="4986807"/>
            <a:ext cx="2240280" cy="1170432"/>
          </a:xfrm>
          <a:prstGeom prst="rect">
            <a:avLst/>
          </a:prstGeom>
          <a:solidFill>
            <a:srgbClr val="00B7AD"/>
          </a:solidFill>
          <a:ln w="9525">
            <a:solidFill>
              <a:srgbClr val="111111"/>
            </a:solidFill>
            <a:prstDash val="solid"/>
          </a:ln>
        </p:spPr>
        <p:txBody>
          <a:bodyPr/>
          <a:lstStyle/>
          <a:p>
            <a:endParaRPr lang="zh-CN" altLang="en-US">
              <a:solidFill>
                <a:schemeClr val="bg1"/>
              </a:solidFill>
            </a:endParaRPr>
          </a:p>
        </p:txBody>
      </p:sp>
      <p:sp>
        <p:nvSpPr>
          <p:cNvPr id="58" name="Text 56"/>
          <p:cNvSpPr/>
          <p:nvPr/>
        </p:nvSpPr>
        <p:spPr>
          <a:xfrm>
            <a:off x="347472" y="5032527"/>
            <a:ext cx="2093976" cy="1078992"/>
          </a:xfrm>
          <a:prstGeom prst="rect">
            <a:avLst/>
          </a:prstGeom>
          <a:solidFill>
            <a:srgbClr val="00B7AD"/>
          </a:solidFill>
        </p:spPr>
        <p:txBody>
          <a:bodyPr wrap="square" lIns="0" tIns="0" rIns="0" bIns="0" rtlCol="0" anchor="ctr">
            <a:normAutofit/>
          </a:bodyPr>
          <a:lstStyle/>
          <a:p>
            <a:pPr marL="0" indent="0" algn="ctr">
              <a:buNone/>
            </a:pPr>
            <a:r>
              <a:rPr lang="en-US" sz="146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0"/>
              </a:rPr>
              <a:t>参照药物选择理由</a:t>
            </a:r>
            <a:endParaRPr lang="en-US" sz="1460" dirty="0">
              <a:solidFill>
                <a:schemeClr val="bg1"/>
              </a:solidFill>
            </a:endParaRPr>
          </a:p>
        </p:txBody>
      </p:sp>
      <p:sp>
        <p:nvSpPr>
          <p:cNvPr id="59" name="Shape 57"/>
          <p:cNvSpPr/>
          <p:nvPr/>
        </p:nvSpPr>
        <p:spPr>
          <a:xfrm>
            <a:off x="2514600" y="4986806"/>
            <a:ext cx="9418320" cy="1170433"/>
          </a:xfrm>
          <a:prstGeom prst="rect">
            <a:avLst/>
          </a:prstGeom>
          <a:solidFill>
            <a:srgbClr val="FFFFFF"/>
          </a:solidFill>
          <a:ln w="9525">
            <a:solidFill>
              <a:srgbClr val="111111"/>
            </a:solidFill>
            <a:prstDash val="solid"/>
          </a:ln>
        </p:spPr>
        <p:txBody>
          <a:bodyPr/>
          <a:lstStyle/>
          <a:p>
            <a:endParaRPr lang="zh-CN" altLang="en-US"/>
          </a:p>
        </p:txBody>
      </p:sp>
      <p:sp>
        <p:nvSpPr>
          <p:cNvPr id="60" name="Text 58"/>
          <p:cNvSpPr/>
          <p:nvPr/>
        </p:nvSpPr>
        <p:spPr>
          <a:xfrm>
            <a:off x="2606040" y="5078247"/>
            <a:ext cx="9235440" cy="1078992"/>
          </a:xfrm>
          <a:prstGeom prst="rect">
            <a:avLst/>
          </a:prstGeom>
          <a:noFill/>
        </p:spPr>
        <p:txBody>
          <a:bodyPr wrap="square" lIns="0" tIns="0" rIns="0" bIns="0" rtlCol="0" anchor="ctr">
            <a:normAutofit/>
          </a:bodyPr>
          <a:lstStyle/>
          <a:p>
            <a:pPr marL="0" indent="0">
              <a:buNone/>
            </a:pPr>
            <a:r>
              <a:rPr lang="en-US" altLang="zh-CN" sz="1360" b="1" dirty="0">
                <a:solidFill>
                  <a:srgbClr val="111111"/>
                </a:solidFill>
                <a:latin typeface="微软雅黑" panose="020B0503020204020204" pitchFamily="34" charset="-122"/>
                <a:ea typeface="微软雅黑" panose="020B0503020204020204" pitchFamily="34" charset="-122"/>
                <a:cs typeface="微软雅黑" panose="020B0503020204020204" pitchFamily="34" charset="-120"/>
              </a:rPr>
              <a:t>1.</a:t>
            </a:r>
            <a:r>
              <a:rPr lang="zh-CN" altLang="en-US" sz="1360" b="1" dirty="0">
                <a:solidFill>
                  <a:srgbClr val="111111"/>
                </a:solidFill>
                <a:latin typeface="微软雅黑" panose="020B0503020204020204" pitchFamily="34" charset="-122"/>
                <a:ea typeface="微软雅黑" panose="020B0503020204020204" pitchFamily="34" charset="-122"/>
                <a:cs typeface="微软雅黑" panose="020B0503020204020204" pitchFamily="34" charset="-120"/>
              </a:rPr>
              <a:t> 适应症与给药途径一致：</a:t>
            </a:r>
            <a:r>
              <a:rPr lang="zh-CN" altLang="en-US" sz="1360" dirty="0">
                <a:solidFill>
                  <a:srgbClr val="111111"/>
                </a:solidFill>
                <a:latin typeface="微软雅黑" panose="020B0503020204020204" pitchFamily="34" charset="-122"/>
                <a:ea typeface="微软雅黑" panose="020B0503020204020204" pitchFamily="34" charset="-122"/>
                <a:cs typeface="微软雅黑" panose="020B0503020204020204" pitchFamily="34" charset="-120"/>
              </a:rPr>
              <a:t>均用于治疗成人精神分裂症，均为口服常释剂型</a:t>
            </a:r>
            <a:endParaRPr lang="zh-CN" altLang="en-US" sz="1360" dirty="0">
              <a:solidFill>
                <a:srgbClr val="111111"/>
              </a:solidFill>
              <a:latin typeface="微软雅黑" panose="020B0503020204020204" pitchFamily="34" charset="-122"/>
              <a:ea typeface="微软雅黑" panose="020B0503020204020204" pitchFamily="34" charset="-122"/>
              <a:cs typeface="微软雅黑" panose="020B0503020204020204" pitchFamily="34" charset="-120"/>
            </a:endParaRPr>
          </a:p>
          <a:p>
            <a:pPr marL="0" indent="0">
              <a:buNone/>
            </a:pPr>
            <a:r>
              <a:rPr lang="en-US" altLang="zh-CN" sz="1360" b="1" dirty="0">
                <a:solidFill>
                  <a:srgbClr val="111111"/>
                </a:solidFill>
                <a:latin typeface="微软雅黑" panose="020B0503020204020204" pitchFamily="34" charset="-122"/>
                <a:ea typeface="微软雅黑" panose="020B0503020204020204" pitchFamily="34" charset="-122"/>
                <a:cs typeface="微软雅黑" panose="020B0503020204020204" pitchFamily="34" charset="-120"/>
              </a:rPr>
              <a:t>2.</a:t>
            </a:r>
            <a:r>
              <a:rPr lang="zh-CN" altLang="en-US" sz="1360" b="1" dirty="0">
                <a:solidFill>
                  <a:srgbClr val="111111"/>
                </a:solidFill>
                <a:latin typeface="微软雅黑" panose="020B0503020204020204" pitchFamily="34" charset="-122"/>
                <a:ea typeface="微软雅黑" panose="020B0503020204020204" pitchFamily="34" charset="-122"/>
                <a:cs typeface="微软雅黑" panose="020B0503020204020204" pitchFamily="34" charset="-120"/>
              </a:rPr>
              <a:t> 作用机制最相近、临床应用广泛：</a:t>
            </a:r>
            <a:r>
              <a:rPr lang="zh-CN" altLang="en-US" sz="1360" dirty="0">
                <a:solidFill>
                  <a:srgbClr val="111111"/>
                </a:solidFill>
                <a:latin typeface="微软雅黑" panose="020B0503020204020204" pitchFamily="34" charset="-122"/>
                <a:ea typeface="微软雅黑" panose="020B0503020204020204" pitchFamily="34" charset="-122"/>
                <a:cs typeface="微软雅黑" panose="020B0503020204020204" pitchFamily="34" charset="-120"/>
              </a:rPr>
              <a:t>同属</a:t>
            </a:r>
            <a:r>
              <a:rPr lang="en-US" sz="1360" dirty="0">
                <a:solidFill>
                  <a:srgbClr val="111111"/>
                </a:solidFill>
                <a:latin typeface="微软雅黑" panose="020B0503020204020204" pitchFamily="34" charset="-122"/>
                <a:ea typeface="微软雅黑" panose="020B0503020204020204" pitchFamily="34" charset="-122"/>
                <a:cs typeface="微软雅黑" panose="020B0503020204020204" pitchFamily="34" charset="-120"/>
              </a:rPr>
              <a:t>D₂</a:t>
            </a:r>
            <a:r>
              <a:rPr lang="zh-CN" altLang="en-US" sz="1360" dirty="0">
                <a:solidFill>
                  <a:srgbClr val="111111"/>
                </a:solidFill>
                <a:latin typeface="微软雅黑" panose="020B0503020204020204" pitchFamily="34" charset="-122"/>
                <a:ea typeface="微软雅黑" panose="020B0503020204020204" pitchFamily="34" charset="-122"/>
                <a:cs typeface="微软雅黑" panose="020B0503020204020204" pitchFamily="34" charset="-120"/>
              </a:rPr>
              <a:t>受体部分激动剂，目录内第二代口服抗精神分裂症药中临床</a:t>
            </a:r>
            <a:r>
              <a:rPr lang="zh-CN" altLang="en-US" sz="1360" dirty="0">
                <a:solidFill>
                  <a:srgbClr val="111111"/>
                </a:solidFill>
                <a:latin typeface="微软雅黑" panose="020B0503020204020204" pitchFamily="34" charset="-122"/>
                <a:ea typeface="微软雅黑" panose="020B0503020204020204" pitchFamily="34" charset="-122"/>
                <a:cs typeface="微软雅黑" panose="020B0503020204020204" pitchFamily="34" charset="-120"/>
                <a:sym typeface="+mn-ea"/>
              </a:rPr>
              <a:t>广泛</a:t>
            </a:r>
            <a:r>
              <a:rPr lang="zh-CN" altLang="en-US" sz="1360" dirty="0">
                <a:solidFill>
                  <a:srgbClr val="111111"/>
                </a:solidFill>
                <a:latin typeface="微软雅黑" panose="020B0503020204020204" pitchFamily="34" charset="-122"/>
                <a:ea typeface="微软雅黑" panose="020B0503020204020204" pitchFamily="34" charset="-122"/>
                <a:cs typeface="微软雅黑" panose="020B0503020204020204" pitchFamily="34" charset="-120"/>
              </a:rPr>
              <a:t>应用的品种</a:t>
            </a:r>
            <a:endParaRPr lang="zh-CN" altLang="en-US" sz="1360" dirty="0">
              <a:solidFill>
                <a:srgbClr val="111111"/>
              </a:solidFill>
              <a:latin typeface="微软雅黑" panose="020B0503020204020204" pitchFamily="34" charset="-122"/>
              <a:ea typeface="微软雅黑" panose="020B0503020204020204" pitchFamily="34" charset="-122"/>
              <a:cs typeface="微软雅黑" panose="020B0503020204020204" pitchFamily="34" charset="-120"/>
            </a:endParaRPr>
          </a:p>
          <a:p>
            <a:pPr marL="0" indent="0">
              <a:buNone/>
            </a:pPr>
            <a:r>
              <a:rPr lang="en-US" altLang="zh-CN" sz="1360" b="1" dirty="0">
                <a:solidFill>
                  <a:srgbClr val="111111"/>
                </a:solidFill>
                <a:latin typeface="微软雅黑" panose="020B0503020204020204" pitchFamily="34" charset="-122"/>
                <a:ea typeface="微软雅黑" panose="020B0503020204020204" pitchFamily="34" charset="-122"/>
                <a:cs typeface="微软雅黑" panose="020B0503020204020204" pitchFamily="34" charset="-120"/>
              </a:rPr>
              <a:t>3.</a:t>
            </a:r>
            <a:r>
              <a:rPr lang="zh-CN" altLang="en-US" sz="1360" b="1" dirty="0">
                <a:solidFill>
                  <a:srgbClr val="111111"/>
                </a:solidFill>
                <a:latin typeface="微软雅黑" panose="020B0503020204020204" pitchFamily="34" charset="-122"/>
                <a:ea typeface="微软雅黑" panose="020B0503020204020204" pitchFamily="34" charset="-122"/>
                <a:cs typeface="微软雅黑" panose="020B0503020204020204" pitchFamily="34" charset="-120"/>
              </a:rPr>
              <a:t> 存在直接对照研究、比较基础充分：</a:t>
            </a:r>
            <a:r>
              <a:rPr lang="zh-CN" altLang="en-US" sz="1360" dirty="0">
                <a:solidFill>
                  <a:srgbClr val="111111"/>
                </a:solidFill>
                <a:latin typeface="微软雅黑" panose="020B0503020204020204" pitchFamily="34" charset="-122"/>
                <a:ea typeface="微软雅黑" panose="020B0503020204020204" pitchFamily="34" charset="-122"/>
                <a:cs typeface="微软雅黑" panose="020B0503020204020204" pitchFamily="34" charset="-120"/>
              </a:rPr>
              <a:t>布瑞哌唑</a:t>
            </a:r>
            <a:r>
              <a:rPr lang="en-US" sz="1360" dirty="0">
                <a:solidFill>
                  <a:srgbClr val="111111"/>
                </a:solidFill>
                <a:latin typeface="微软雅黑" panose="020B0503020204020204" pitchFamily="34" charset="-122"/>
                <a:ea typeface="微软雅黑" panose="020B0503020204020204" pitchFamily="34" charset="-122"/>
                <a:cs typeface="微软雅黑" panose="020B0503020204020204" pitchFamily="34" charset="-120"/>
              </a:rPr>
              <a:t>vs</a:t>
            </a:r>
            <a:r>
              <a:rPr lang="zh-CN" altLang="en-US" sz="1360" dirty="0">
                <a:solidFill>
                  <a:srgbClr val="111111"/>
                </a:solidFill>
                <a:latin typeface="微软雅黑" panose="020B0503020204020204" pitchFamily="34" charset="-122"/>
                <a:ea typeface="微软雅黑" panose="020B0503020204020204" pitchFamily="34" charset="-122"/>
                <a:cs typeface="微软雅黑" panose="020B0503020204020204" pitchFamily="34" charset="-120"/>
              </a:rPr>
              <a:t>阿立哌唑的随机对照研究，指南（</a:t>
            </a:r>
            <a:r>
              <a:rPr lang="en-US" sz="1360" dirty="0">
                <a:solidFill>
                  <a:srgbClr val="111111"/>
                </a:solidFill>
                <a:latin typeface="微软雅黑" panose="020B0503020204020204" pitchFamily="34" charset="-122"/>
                <a:ea typeface="微软雅黑" panose="020B0503020204020204" pitchFamily="34" charset="-122"/>
                <a:cs typeface="微软雅黑" panose="020B0503020204020204" pitchFamily="34" charset="-120"/>
              </a:rPr>
              <a:t>APA 2020、</a:t>
            </a:r>
            <a:r>
              <a:rPr lang="zh-CN" altLang="en-US" sz="1360" dirty="0">
                <a:solidFill>
                  <a:srgbClr val="111111"/>
                </a:solidFill>
                <a:latin typeface="微软雅黑" panose="020B0503020204020204" pitchFamily="34" charset="-122"/>
                <a:ea typeface="微软雅黑" panose="020B0503020204020204" pitchFamily="34" charset="-122"/>
                <a:cs typeface="微软雅黑" panose="020B0503020204020204" pitchFamily="34" charset="-120"/>
              </a:rPr>
              <a:t>日本专家共识）亦将两者同时推荐</a:t>
            </a:r>
            <a:endParaRPr lang="zh-CN" altLang="en-US" sz="1360" dirty="0">
              <a:solidFill>
                <a:srgbClr val="111111"/>
              </a:solidFill>
              <a:latin typeface="微软雅黑" panose="020B0503020204020204" pitchFamily="34" charset="-122"/>
              <a:ea typeface="微软雅黑" panose="020B0503020204020204" pitchFamily="34" charset="-122"/>
              <a:cs typeface="微软雅黑" panose="020B0503020204020204" pitchFamily="34" charset="-120"/>
            </a:endParaRPr>
          </a:p>
        </p:txBody>
      </p:sp>
      <p:sp>
        <p:nvSpPr>
          <p:cNvPr id="21" name="Shape 0"/>
          <p:cNvSpPr/>
          <p:nvPr/>
        </p:nvSpPr>
        <p:spPr>
          <a:xfrm>
            <a:off x="0" y="-8092"/>
            <a:ext cx="12191695" cy="45719"/>
          </a:xfrm>
          <a:prstGeom prst="rect">
            <a:avLst/>
          </a:prstGeom>
          <a:solidFill>
            <a:srgbClr val="02A1A3"/>
          </a:solidFill>
          <a:ln w="12700">
            <a:solidFill>
              <a:srgbClr val="02A1A3">
                <a:alpha val="0"/>
              </a:srgbClr>
            </a:solidFill>
            <a:prstDash val="solid"/>
          </a:ln>
        </p:spPr>
        <p:txBody>
          <a:bodyPr/>
          <a:lstStyle/>
          <a:p>
            <a:endParaRPr lang="zh-CN" altLang="en-US"/>
          </a:p>
        </p:txBody>
      </p:sp>
      <p:sp>
        <p:nvSpPr>
          <p:cNvPr id="23" name="文本框 22"/>
          <p:cNvSpPr txBox="1"/>
          <p:nvPr/>
        </p:nvSpPr>
        <p:spPr>
          <a:xfrm>
            <a:off x="1394460" y="80284"/>
            <a:ext cx="9549087" cy="460375"/>
          </a:xfrm>
          <a:prstGeom prst="rect">
            <a:avLst/>
          </a:prstGeom>
          <a:noFill/>
        </p:spPr>
        <p:txBody>
          <a:bodyPr wrap="square">
            <a:spAutoFit/>
          </a:bodyPr>
          <a:lstStyle/>
          <a:p>
            <a:r>
              <a:rPr lang="zh-CN" altLang="en-US" sz="2400" b="1" dirty="0">
                <a:solidFill>
                  <a:schemeClr val="tx1"/>
                </a:solidFill>
                <a:latin typeface="微软雅黑" panose="020B0503020204020204" pitchFamily="34" charset="-122"/>
                <a:ea typeface="微软雅黑" panose="020B0503020204020204" pitchFamily="34" charset="-122"/>
                <a:sym typeface="+mn-ea"/>
              </a:rPr>
              <a:t>布瑞哌唑片：</a:t>
            </a:r>
            <a:r>
              <a:rPr lang="zh-CN" altLang="en-US" sz="2400" b="1" dirty="0">
                <a:solidFill>
                  <a:srgbClr val="C00000"/>
                </a:solidFill>
                <a:latin typeface="微软雅黑" panose="020B0503020204020204" pitchFamily="34" charset="-122"/>
                <a:ea typeface="微软雅黑" panose="020B0503020204020204" pitchFamily="34" charset="-122"/>
                <a:sym typeface="+mn-ea"/>
              </a:rPr>
              <a:t>全球唯一</a:t>
            </a:r>
            <a:r>
              <a:rPr lang="zh-CN" altLang="en-US" sz="2400" b="1" dirty="0">
                <a:latin typeface="微软雅黑" panose="020B0503020204020204" pitchFamily="34" charset="-122"/>
                <a:ea typeface="微软雅黑" panose="020B0503020204020204" pitchFamily="34" charset="-122"/>
                <a:sym typeface="+mn-ea"/>
              </a:rPr>
              <a:t>血清素-多巴胺活性调节剂</a:t>
            </a:r>
            <a:endParaRPr kumimoji="1" lang="zh-CN" altLang="en-US" sz="2400" b="1" dirty="0">
              <a:latin typeface="微软雅黑" panose="020B0503020204020204" pitchFamily="34" charset="-122"/>
              <a:ea typeface="微软雅黑" panose="020B0503020204020204" pitchFamily="34" charset="-122"/>
            </a:endParaRPr>
          </a:p>
        </p:txBody>
      </p:sp>
      <p:sp>
        <p:nvSpPr>
          <p:cNvPr id="22" name="Text 6"/>
          <p:cNvSpPr/>
          <p:nvPr/>
        </p:nvSpPr>
        <p:spPr>
          <a:xfrm>
            <a:off x="11521440" y="6327648"/>
            <a:ext cx="320040" cy="228600"/>
          </a:xfrm>
          <a:prstGeom prst="rect">
            <a:avLst/>
          </a:prstGeom>
          <a:noFill/>
        </p:spPr>
        <p:txBody>
          <a:bodyPr wrap="square" lIns="0" tIns="0" rIns="0" bIns="0" rtlCol="0" anchor="ctr"/>
          <a:lstStyle/>
          <a:p>
            <a:pPr marL="0" indent="0" algn="r">
              <a:buNone/>
            </a:pPr>
            <a:r>
              <a:rPr lang="en-US" altLang="zh-CN" sz="1250" b="1" dirty="0">
                <a:solidFill>
                  <a:srgbClr val="004899"/>
                </a:solidFill>
                <a:latin typeface="微软雅黑" panose="020B0503020204020204" pitchFamily="34" charset="-122"/>
                <a:ea typeface="微软雅黑" panose="020B0503020204020204" pitchFamily="34" charset="-122"/>
                <a:cs typeface="微软雅黑" panose="020B0503020204020204" pitchFamily="34" charset="-120"/>
              </a:rPr>
              <a:t>3</a:t>
            </a:r>
            <a:endParaRPr lang="en-US" sz="12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078992" cy="658368"/>
          </a:xfrm>
          <a:prstGeom prst="rect">
            <a:avLst/>
          </a:prstGeom>
          <a:solidFill>
            <a:srgbClr val="02A1A3"/>
          </a:solidFill>
          <a:ln w="12700">
            <a:solidFill>
              <a:srgbClr val="00577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3" name="TextBox 2"/>
          <p:cNvSpPr txBox="1"/>
          <p:nvPr/>
        </p:nvSpPr>
        <p:spPr>
          <a:xfrm>
            <a:off x="0" y="54864"/>
            <a:ext cx="1078992" cy="548640"/>
          </a:xfrm>
          <a:prstGeom prst="rect">
            <a:avLst/>
          </a:prstGeom>
          <a:noFill/>
        </p:spPr>
        <p:txBody>
          <a:bodyPr wrap="square" lIns="50800" tIns="50800" rIns="50800" bIns="50800" anchor="ctr">
            <a:noAutofit/>
          </a:bodyPr>
          <a:lstStyle/>
          <a:p>
            <a:pPr algn="ctr"/>
            <a:r>
              <a:rPr sz="1800" b="1" dirty="0" err="1">
                <a:solidFill>
                  <a:srgbClr val="FFFFFF"/>
                </a:solidFill>
                <a:latin typeface="微软雅黑" panose="020B0503020204020204" pitchFamily="34" charset="-122"/>
              </a:rPr>
              <a:t>基本信息</a:t>
            </a:r>
            <a:endParaRPr lang="en-US" sz="1800" b="1" dirty="0">
              <a:solidFill>
                <a:srgbClr val="FFFFFF"/>
              </a:solidFill>
              <a:latin typeface="微软雅黑" panose="020B0503020204020204" pitchFamily="34" charset="-122"/>
            </a:endParaRPr>
          </a:p>
          <a:p>
            <a:pPr algn="ctr"/>
            <a:r>
              <a:rPr lang="en-US" altLang="zh-CN" b="1"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0"/>
              </a:rPr>
              <a:t>2/2</a:t>
            </a:r>
            <a:endParaRPr lang="en-US" altLang="zh-CN" dirty="0"/>
          </a:p>
        </p:txBody>
      </p:sp>
      <p:sp>
        <p:nvSpPr>
          <p:cNvPr id="5" name="TextBox 4"/>
          <p:cNvSpPr txBox="1"/>
          <p:nvPr/>
        </p:nvSpPr>
        <p:spPr>
          <a:xfrm>
            <a:off x="1234439" y="91440"/>
            <a:ext cx="10607039" cy="566928"/>
          </a:xfrm>
          <a:prstGeom prst="rect">
            <a:avLst/>
          </a:prstGeom>
          <a:noFill/>
        </p:spPr>
        <p:txBody>
          <a:bodyPr wrap="square" lIns="50800" tIns="50800" rIns="50800" bIns="50800" anchor="ctr">
            <a:noAutofit/>
          </a:bodyPr>
          <a:lstStyle/>
          <a:p>
            <a:pPr algn="l"/>
            <a:r>
              <a:rPr sz="2400" b="1" dirty="0" err="1">
                <a:solidFill>
                  <a:srgbClr val="000000"/>
                </a:solidFill>
                <a:latin typeface="微软雅黑" panose="020B0503020204020204" pitchFamily="34" charset="-122"/>
                <a:ea typeface="微软雅黑" panose="020B0503020204020204" pitchFamily="34" charset="-122"/>
              </a:rPr>
              <a:t>精神分裂症患者</a:t>
            </a:r>
            <a:r>
              <a:rPr lang="zh-CN" altLang="en-US" sz="2400" b="1" dirty="0">
                <a:solidFill>
                  <a:srgbClr val="000000"/>
                </a:solidFill>
                <a:latin typeface="微软雅黑" panose="020B0503020204020204" pitchFamily="34" charset="-122"/>
                <a:ea typeface="微软雅黑" panose="020B0503020204020204" pitchFamily="34" charset="-122"/>
              </a:rPr>
              <a:t>群体</a:t>
            </a:r>
            <a:r>
              <a:rPr sz="2400" b="1" dirty="0" err="1">
                <a:solidFill>
                  <a:srgbClr val="000000"/>
                </a:solidFill>
                <a:latin typeface="微软雅黑" panose="020B0503020204020204" pitchFamily="34" charset="-122"/>
                <a:ea typeface="微软雅黑" panose="020B0503020204020204" pitchFamily="34" charset="-122"/>
              </a:rPr>
              <a:t>大</a:t>
            </a:r>
            <a:r>
              <a:rPr sz="2400" b="1" dirty="0">
                <a:solidFill>
                  <a:srgbClr val="000000"/>
                </a:solidFill>
                <a:latin typeface="微软雅黑" panose="020B0503020204020204" pitchFamily="34" charset="-122"/>
                <a:ea typeface="微软雅黑" panose="020B0503020204020204" pitchFamily="34" charset="-122"/>
              </a:rPr>
              <a:t>、</a:t>
            </a:r>
            <a:r>
              <a:rPr lang="zh-CN" altLang="en-US" sz="2400" b="1" dirty="0">
                <a:solidFill>
                  <a:srgbClr val="000000"/>
                </a:solidFill>
                <a:latin typeface="微软雅黑" panose="020B0503020204020204" pitchFamily="34" charset="-122"/>
                <a:ea typeface="微软雅黑" panose="020B0503020204020204" pitchFamily="34" charset="-122"/>
              </a:rPr>
              <a:t>疾病</a:t>
            </a:r>
            <a:r>
              <a:rPr sz="2400" b="1" dirty="0" err="1">
                <a:solidFill>
                  <a:srgbClr val="000000"/>
                </a:solidFill>
                <a:latin typeface="微软雅黑" panose="020B0503020204020204" pitchFamily="34" charset="-122"/>
                <a:ea typeface="微软雅黑" panose="020B0503020204020204" pitchFamily="34" charset="-122"/>
              </a:rPr>
              <a:t>负担重</a:t>
            </a:r>
            <a:r>
              <a:rPr sz="2400" b="1" dirty="0">
                <a:solidFill>
                  <a:srgbClr val="000000"/>
                </a:solidFill>
                <a:latin typeface="微软雅黑" panose="020B0503020204020204" pitchFamily="34" charset="-122"/>
                <a:ea typeface="微软雅黑" panose="020B0503020204020204" pitchFamily="34" charset="-122"/>
              </a:rPr>
              <a:t>，</a:t>
            </a:r>
            <a:r>
              <a:rPr lang="zh-CN" altLang="en-US" sz="2400" b="1" dirty="0">
                <a:solidFill>
                  <a:srgbClr val="000000"/>
                </a:solidFill>
                <a:latin typeface="微软雅黑" panose="020B0503020204020204" pitchFamily="34" charset="-122"/>
                <a:ea typeface="微软雅黑" panose="020B0503020204020204" pitchFamily="34" charset="-122"/>
              </a:rPr>
              <a:t>临床治疗</a:t>
            </a:r>
            <a:r>
              <a:rPr sz="2400" b="1" dirty="0" err="1">
                <a:solidFill>
                  <a:srgbClr val="000000"/>
                </a:solidFill>
                <a:latin typeface="微软雅黑" panose="020B0503020204020204" pitchFamily="34" charset="-122"/>
                <a:ea typeface="微软雅黑" panose="020B0503020204020204" pitchFamily="34" charset="-122"/>
              </a:rPr>
              <a:t>未满足需求</a:t>
            </a:r>
            <a:endParaRPr sz="2400" b="1" dirty="0" err="1">
              <a:solidFill>
                <a:srgbClr val="000000"/>
              </a:solidFill>
              <a:latin typeface="微软雅黑" panose="020B0503020204020204" pitchFamily="34" charset="-122"/>
              <a:ea typeface="微软雅黑" panose="020B0503020204020204" pitchFamily="34" charset="-122"/>
            </a:endParaRPr>
          </a:p>
        </p:txBody>
      </p:sp>
      <p:sp>
        <p:nvSpPr>
          <p:cNvPr id="16" name="Rectangle 15"/>
          <p:cNvSpPr/>
          <p:nvPr/>
        </p:nvSpPr>
        <p:spPr>
          <a:xfrm>
            <a:off x="341630" y="1649095"/>
            <a:ext cx="7320915" cy="420370"/>
          </a:xfrm>
          <a:prstGeom prst="rect">
            <a:avLst/>
          </a:prstGeom>
          <a:solidFill>
            <a:srgbClr val="00B7AD"/>
          </a:solidFill>
          <a:ln w="127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17" name="Rectangle 16"/>
          <p:cNvSpPr/>
          <p:nvPr/>
        </p:nvSpPr>
        <p:spPr>
          <a:xfrm>
            <a:off x="7773035" y="1649095"/>
            <a:ext cx="4068445" cy="420370"/>
          </a:xfrm>
          <a:prstGeom prst="rect">
            <a:avLst/>
          </a:prstGeom>
          <a:solidFill>
            <a:srgbClr val="00B7AD"/>
          </a:solidFill>
          <a:ln w="12700">
            <a:solidFill>
              <a:srgbClr val="00577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18" name="TextBox 17"/>
          <p:cNvSpPr txBox="1"/>
          <p:nvPr/>
        </p:nvSpPr>
        <p:spPr>
          <a:xfrm>
            <a:off x="361950" y="1649095"/>
            <a:ext cx="7300595" cy="420370"/>
          </a:xfrm>
          <a:prstGeom prst="rect">
            <a:avLst/>
          </a:prstGeom>
          <a:solidFill>
            <a:srgbClr val="00B7AD"/>
          </a:solidFill>
        </p:spPr>
        <p:txBody>
          <a:bodyPr wrap="square" lIns="50800" tIns="50800" rIns="50800" bIns="50800" anchor="ctr" anchorCtr="0">
            <a:noAutofit/>
          </a:bodyPr>
          <a:lstStyle/>
          <a:p>
            <a:pPr algn="ctr"/>
            <a:r>
              <a:rPr sz="1700" b="1">
                <a:solidFill>
                  <a:srgbClr val="FFFFFF"/>
                </a:solidFill>
                <a:latin typeface="微软雅黑" panose="020B0503020204020204" pitchFamily="34" charset="-122"/>
              </a:rPr>
              <a:t>疾病基本情况</a:t>
            </a:r>
            <a:r>
              <a:rPr lang="en-US" sz="1700" baseline="30000"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sym typeface="+mn-ea"/>
              </a:rPr>
              <a:t>[1]</a:t>
            </a:r>
            <a:endParaRPr lang="en-US" sz="1700" b="1" baseline="30000"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sp>
        <p:nvSpPr>
          <p:cNvPr id="19" name="TextBox 18"/>
          <p:cNvSpPr txBox="1"/>
          <p:nvPr/>
        </p:nvSpPr>
        <p:spPr>
          <a:xfrm>
            <a:off x="7773670" y="1676400"/>
            <a:ext cx="4058920" cy="393700"/>
          </a:xfrm>
          <a:prstGeom prst="rect">
            <a:avLst/>
          </a:prstGeom>
          <a:solidFill>
            <a:srgbClr val="00B7AD"/>
          </a:solidFill>
        </p:spPr>
        <p:txBody>
          <a:bodyPr wrap="square" lIns="50800" tIns="50800" rIns="50800" bIns="50800" anchor="t">
            <a:noAutofit/>
          </a:bodyPr>
          <a:lstStyle/>
          <a:p>
            <a:pPr algn="ctr"/>
            <a:r>
              <a:rPr sz="1700" b="1">
                <a:solidFill>
                  <a:srgbClr val="FFFFFF"/>
                </a:solidFill>
                <a:latin typeface="微软雅黑" panose="020B0503020204020204" pitchFamily="34" charset="-122"/>
              </a:rPr>
              <a:t>临床未满足需求</a:t>
            </a:r>
            <a:endParaRPr sz="1700" b="1">
              <a:solidFill>
                <a:srgbClr val="FFFFFF"/>
              </a:solidFill>
              <a:latin typeface="微软雅黑" panose="020B0503020204020204" pitchFamily="34" charset="-122"/>
            </a:endParaRPr>
          </a:p>
        </p:txBody>
      </p:sp>
      <p:sp>
        <p:nvSpPr>
          <p:cNvPr id="20" name="Rectangle 19"/>
          <p:cNvSpPr/>
          <p:nvPr/>
        </p:nvSpPr>
        <p:spPr>
          <a:xfrm>
            <a:off x="341630" y="2070100"/>
            <a:ext cx="7320915" cy="3639185"/>
          </a:xfrm>
          <a:prstGeom prst="rect">
            <a:avLst/>
          </a:prstGeom>
          <a:solidFill>
            <a:srgbClr val="FFFFFF"/>
          </a:solidFill>
          <a:ln w="12700">
            <a:solidFill>
              <a:srgbClr val="787878"/>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1" name="Rectangle 20"/>
          <p:cNvSpPr/>
          <p:nvPr/>
        </p:nvSpPr>
        <p:spPr>
          <a:xfrm>
            <a:off x="7773035" y="2070100"/>
            <a:ext cx="4059555" cy="3639185"/>
          </a:xfrm>
          <a:prstGeom prst="rect">
            <a:avLst/>
          </a:prstGeom>
          <a:solidFill>
            <a:srgbClr val="FFFFFF"/>
          </a:solidFill>
          <a:ln w="12700">
            <a:solidFill>
              <a:srgbClr val="787878"/>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2" name="TextBox 21"/>
          <p:cNvSpPr txBox="1"/>
          <p:nvPr/>
        </p:nvSpPr>
        <p:spPr>
          <a:xfrm>
            <a:off x="341630" y="2179320"/>
            <a:ext cx="7320915" cy="3076575"/>
          </a:xfrm>
          <a:prstGeom prst="rect">
            <a:avLst/>
          </a:prstGeom>
          <a:noFill/>
        </p:spPr>
        <p:txBody>
          <a:bodyPr wrap="square" lIns="76200" tIns="76200" rIns="76200" bIns="25400">
            <a:spAutoFit/>
          </a:bodyPr>
          <a:lstStyle/>
          <a:p>
            <a:pPr marL="285750" indent="-285750">
              <a:lnSpc>
                <a:spcPts val="2400"/>
              </a:lnSpc>
              <a:spcAft>
                <a:spcPts val="800"/>
              </a:spcAft>
              <a:buFont typeface="Wingdings" panose="05000000000000000000" charset="0"/>
              <a:buChar char="Ø"/>
            </a:pPr>
            <a:r>
              <a:rPr lang="zh-CN" altLang="en-US" sz="1600" b="1" dirty="0">
                <a:solidFill>
                  <a:srgbClr val="242424"/>
                </a:solidFill>
                <a:latin typeface="Times New Roman" panose="02020603050405020304" pitchFamily="18" charset="0"/>
                <a:ea typeface="微软雅黑" panose="020B0503020204020204" pitchFamily="34" charset="-122"/>
                <a:cs typeface="Times New Roman" panose="02020603050405020304" pitchFamily="18" charset="0"/>
              </a:rPr>
              <a:t>疾病性质：</a:t>
            </a:r>
            <a:r>
              <a:rPr lang="zh-CN" altLang="en-US" sz="1600" dirty="0">
                <a:solidFill>
                  <a:srgbClr val="242424"/>
                </a:solidFill>
                <a:latin typeface="Times New Roman" panose="02020603050405020304" pitchFamily="18" charset="0"/>
                <a:ea typeface="微软雅黑" panose="020B0503020204020204" pitchFamily="34" charset="-122"/>
                <a:cs typeface="Times New Roman" panose="02020603050405020304" pitchFamily="18" charset="0"/>
              </a:rPr>
              <a:t>精神分裂症是一组常见且病因未明的严重精神障碍，反复发作，需长期规范治疗。</a:t>
            </a:r>
            <a:endParaRPr lang="zh-CN" altLang="en-US" sz="1600" dirty="0">
              <a:solidFill>
                <a:srgbClr val="242424"/>
              </a:solidFill>
              <a:latin typeface="Times New Roman" panose="02020603050405020304" pitchFamily="18" charset="0"/>
              <a:ea typeface="微软雅黑" panose="020B0503020204020204" pitchFamily="34" charset="-122"/>
              <a:cs typeface="Times New Roman" panose="02020603050405020304" pitchFamily="18" charset="0"/>
            </a:endParaRPr>
          </a:p>
          <a:p>
            <a:pPr marL="285750" indent="-285750">
              <a:lnSpc>
                <a:spcPts val="2400"/>
              </a:lnSpc>
              <a:spcAft>
                <a:spcPts val="800"/>
              </a:spcAft>
              <a:buFont typeface="Wingdings" panose="05000000000000000000" charset="0"/>
              <a:buChar char="Ø"/>
            </a:pPr>
            <a:r>
              <a:rPr lang="zh-CN" altLang="en-US" sz="1600" b="1" dirty="0">
                <a:solidFill>
                  <a:srgbClr val="242424"/>
                </a:solidFill>
                <a:latin typeface="Times New Roman" panose="02020603050405020304" pitchFamily="18" charset="0"/>
                <a:ea typeface="微软雅黑" panose="020B0503020204020204" pitchFamily="34" charset="-122"/>
                <a:cs typeface="Times New Roman" panose="02020603050405020304" pitchFamily="18" charset="0"/>
              </a:rPr>
              <a:t>疾病现状：</a:t>
            </a:r>
            <a:r>
              <a:rPr lang="zh-CN" altLang="en-US" sz="1600" dirty="0">
                <a:solidFill>
                  <a:srgbClr val="242424"/>
                </a:solidFill>
                <a:latin typeface="Times New Roman" panose="02020603050405020304" pitchFamily="18" charset="0"/>
                <a:ea typeface="微软雅黑" panose="020B0503020204020204" pitchFamily="34" charset="-122"/>
                <a:cs typeface="Times New Roman" panose="02020603050405020304" pitchFamily="18" charset="0"/>
              </a:rPr>
              <a:t>全国范围内建档患者总数约 </a:t>
            </a:r>
            <a:r>
              <a:rPr lang="en-US" altLang="zh-CN" sz="1600" dirty="0">
                <a:solidFill>
                  <a:srgbClr val="242424"/>
                </a:solidFill>
                <a:latin typeface="Times New Roman" panose="02020603050405020304" pitchFamily="18" charset="0"/>
                <a:ea typeface="微软雅黑" panose="020B0503020204020204" pitchFamily="34" charset="-122"/>
                <a:cs typeface="Times New Roman" panose="02020603050405020304" pitchFamily="18" charset="0"/>
              </a:rPr>
              <a:t>458 </a:t>
            </a:r>
            <a:r>
              <a:rPr lang="zh-CN" altLang="en-US" sz="1600" dirty="0">
                <a:solidFill>
                  <a:srgbClr val="242424"/>
                </a:solidFill>
                <a:latin typeface="Times New Roman" panose="02020603050405020304" pitchFamily="18" charset="0"/>
                <a:ea typeface="微软雅黑" panose="020B0503020204020204" pitchFamily="34" charset="-122"/>
                <a:cs typeface="Times New Roman" panose="02020603050405020304" pitchFamily="18" charset="0"/>
              </a:rPr>
              <a:t>万人（截止 </a:t>
            </a:r>
            <a:r>
              <a:rPr lang="en-US" altLang="zh-CN" sz="1600" dirty="0">
                <a:solidFill>
                  <a:srgbClr val="242424"/>
                </a:solidFill>
                <a:latin typeface="Times New Roman" panose="02020603050405020304" pitchFamily="18" charset="0"/>
                <a:ea typeface="微软雅黑" panose="020B0503020204020204" pitchFamily="34" charset="-122"/>
                <a:cs typeface="Times New Roman" panose="02020603050405020304" pitchFamily="18" charset="0"/>
              </a:rPr>
              <a:t>2020 </a:t>
            </a:r>
            <a:r>
              <a:rPr lang="zh-CN" altLang="en-US" sz="1600" dirty="0">
                <a:solidFill>
                  <a:srgbClr val="242424"/>
                </a:solidFill>
                <a:latin typeface="Times New Roman" panose="02020603050405020304" pitchFamily="18" charset="0"/>
                <a:ea typeface="微软雅黑" panose="020B0503020204020204" pitchFamily="34" charset="-122"/>
                <a:cs typeface="Times New Roman" panose="02020603050405020304" pitchFamily="18" charset="0"/>
              </a:rPr>
              <a:t>年底），加权终生患病率</a:t>
            </a:r>
            <a:r>
              <a:rPr lang="en-US" altLang="zh-CN" sz="1600" dirty="0">
                <a:solidFill>
                  <a:srgbClr val="242424"/>
                </a:solidFill>
                <a:latin typeface="Times New Roman" panose="02020603050405020304" pitchFamily="18" charset="0"/>
                <a:ea typeface="微软雅黑" panose="020B0503020204020204" pitchFamily="34" charset="-122"/>
                <a:cs typeface="Times New Roman" panose="02020603050405020304" pitchFamily="18" charset="0"/>
              </a:rPr>
              <a:t>0.588%</a:t>
            </a:r>
            <a:r>
              <a:rPr lang="zh-CN" altLang="en-US" sz="1600" dirty="0">
                <a:solidFill>
                  <a:srgbClr val="242424"/>
                </a:solidFill>
                <a:latin typeface="Times New Roman" panose="02020603050405020304" pitchFamily="18" charset="0"/>
                <a:ea typeface="微软雅黑" panose="020B0503020204020204" pitchFamily="34" charset="-122"/>
                <a:cs typeface="Times New Roman" panose="02020603050405020304" pitchFamily="18" charset="0"/>
              </a:rPr>
              <a:t>，两年复发率</a:t>
            </a:r>
            <a:r>
              <a:rPr lang="en-US" altLang="zh-CN" sz="1600" dirty="0">
                <a:solidFill>
                  <a:srgbClr val="242424"/>
                </a:solidFill>
                <a:latin typeface="Times New Roman" panose="02020603050405020304" pitchFamily="18" charset="0"/>
                <a:ea typeface="微软雅黑" panose="020B0503020204020204" pitchFamily="34" charset="-122"/>
                <a:cs typeface="Times New Roman" panose="02020603050405020304" pitchFamily="18" charset="0"/>
              </a:rPr>
              <a:t>26.2%-45.3%</a:t>
            </a:r>
            <a:r>
              <a:rPr lang="zh-CN" altLang="en-US" sz="1600" dirty="0">
                <a:solidFill>
                  <a:srgbClr val="242424"/>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en-US" sz="1600" dirty="0">
              <a:solidFill>
                <a:srgbClr val="242424"/>
              </a:solidFill>
              <a:latin typeface="Times New Roman" panose="02020603050405020304" pitchFamily="18" charset="0"/>
              <a:ea typeface="微软雅黑" panose="020B0503020204020204" pitchFamily="34" charset="-122"/>
              <a:cs typeface="Times New Roman" panose="02020603050405020304" pitchFamily="18" charset="0"/>
            </a:endParaRPr>
          </a:p>
          <a:p>
            <a:pPr marL="285750" indent="-285750">
              <a:lnSpc>
                <a:spcPts val="2400"/>
              </a:lnSpc>
              <a:spcAft>
                <a:spcPts val="800"/>
              </a:spcAft>
              <a:buFont typeface="Wingdings" panose="05000000000000000000" charset="0"/>
              <a:buChar char="Ø"/>
            </a:pPr>
            <a:r>
              <a:rPr lang="zh-CN" altLang="en-US" sz="1600" b="1" dirty="0">
                <a:solidFill>
                  <a:srgbClr val="242424"/>
                </a:solidFill>
                <a:latin typeface="Times New Roman" panose="02020603050405020304" pitchFamily="18" charset="0"/>
                <a:ea typeface="微软雅黑" panose="020B0503020204020204" pitchFamily="34" charset="-122"/>
                <a:cs typeface="Times New Roman" panose="02020603050405020304" pitchFamily="18" charset="0"/>
              </a:rPr>
              <a:t>疾病负担：</a:t>
            </a:r>
            <a:br>
              <a:rPr lang="en-US" altLang="zh-CN" sz="1600" b="1" dirty="0">
                <a:solidFill>
                  <a:srgbClr val="242424"/>
                </a:solidFill>
                <a:latin typeface="Times New Roman" panose="02020603050405020304" pitchFamily="18" charset="0"/>
                <a:ea typeface="微软雅黑" panose="020B0503020204020204" pitchFamily="34" charset="-122"/>
                <a:cs typeface="Times New Roman" panose="02020603050405020304" pitchFamily="18" charset="0"/>
              </a:rPr>
            </a:br>
            <a:r>
              <a:rPr lang="en-US" altLang="zh-CN" sz="1600" b="1" dirty="0">
                <a:solidFill>
                  <a:srgbClr val="242424"/>
                </a:solidFill>
                <a:latin typeface="Times New Roman" panose="02020603050405020304" pitchFamily="18" charset="0"/>
                <a:ea typeface="微软雅黑" panose="020B0503020204020204" pitchFamily="34" charset="-122"/>
                <a:cs typeface="Times New Roman" panose="02020603050405020304" pitchFamily="18" charset="0"/>
              </a:rPr>
              <a:t>1.</a:t>
            </a:r>
            <a:r>
              <a:rPr lang="zh-CN" altLang="en-US" sz="1600" b="1" dirty="0">
                <a:solidFill>
                  <a:srgbClr val="242424"/>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en-US" sz="1600" dirty="0">
                <a:solidFill>
                  <a:srgbClr val="242424"/>
                </a:solidFill>
                <a:latin typeface="Times New Roman" panose="02020603050405020304" pitchFamily="18" charset="0"/>
                <a:ea typeface="微软雅黑" panose="020B0503020204020204" pitchFamily="34" charset="-122"/>
                <a:cs typeface="Times New Roman" panose="02020603050405020304" pitchFamily="18" charset="0"/>
              </a:rPr>
              <a:t>患者预后较差，预期寿命比一般人群低 </a:t>
            </a:r>
            <a:r>
              <a:rPr lang="en-US" altLang="zh-CN" sz="1600" dirty="0">
                <a:solidFill>
                  <a:srgbClr val="242424"/>
                </a:solidFill>
                <a:latin typeface="Times New Roman" panose="02020603050405020304" pitchFamily="18" charset="0"/>
                <a:ea typeface="微软雅黑" panose="020B0503020204020204" pitchFamily="34" charset="-122"/>
                <a:cs typeface="Times New Roman" panose="02020603050405020304" pitchFamily="18" charset="0"/>
              </a:rPr>
              <a:t>15~20 </a:t>
            </a:r>
            <a:r>
              <a:rPr lang="zh-CN" altLang="en-US" sz="1600" dirty="0">
                <a:solidFill>
                  <a:srgbClr val="242424"/>
                </a:solidFill>
                <a:latin typeface="Times New Roman" panose="02020603050405020304" pitchFamily="18" charset="0"/>
                <a:ea typeface="微软雅黑" panose="020B0503020204020204" pitchFamily="34" charset="-122"/>
                <a:cs typeface="Times New Roman" panose="02020603050405020304" pitchFamily="18" charset="0"/>
              </a:rPr>
              <a:t>年，大多起病于青壮年，造成了较大的社会生产力损失</a:t>
            </a:r>
            <a:r>
              <a:rPr sz="1600" dirty="0">
                <a:solidFill>
                  <a:srgbClr val="242424"/>
                </a:solidFill>
                <a:latin typeface="Times New Roman" panose="02020603050405020304" pitchFamily="18" charset="0"/>
                <a:ea typeface="微软雅黑" panose="020B0503020204020204" pitchFamily="34" charset="-122"/>
                <a:cs typeface="Times New Roman" panose="02020603050405020304" pitchFamily="18" charset="0"/>
              </a:rPr>
              <a:t>。</a:t>
            </a:r>
            <a:br>
              <a:rPr lang="en-US" sz="1600" dirty="0">
                <a:solidFill>
                  <a:srgbClr val="242424"/>
                </a:solidFill>
                <a:latin typeface="Times New Roman" panose="02020603050405020304" pitchFamily="18" charset="0"/>
                <a:ea typeface="微软雅黑" panose="020B0503020204020204" pitchFamily="34" charset="-122"/>
                <a:cs typeface="Times New Roman" panose="02020603050405020304" pitchFamily="18" charset="0"/>
              </a:rPr>
            </a:br>
            <a:r>
              <a:rPr lang="en-US" altLang="zh-CN" sz="1600" b="1" dirty="0">
                <a:solidFill>
                  <a:srgbClr val="242424"/>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en-US" sz="1600" b="1" dirty="0">
                <a:solidFill>
                  <a:srgbClr val="242424"/>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1600" dirty="0">
                <a:solidFill>
                  <a:srgbClr val="242424"/>
                </a:solidFill>
                <a:latin typeface="Times New Roman" panose="02020603050405020304" pitchFamily="18" charset="0"/>
                <a:ea typeface="微软雅黑" panose="020B0503020204020204" pitchFamily="34" charset="-122"/>
                <a:cs typeface="Times New Roman" panose="02020603050405020304" pitchFamily="18" charset="0"/>
              </a:rPr>
              <a:t>Meta</a:t>
            </a:r>
            <a:r>
              <a:rPr lang="zh-CN" altLang="en-US" sz="1600" dirty="0">
                <a:solidFill>
                  <a:srgbClr val="242424"/>
                </a:solidFill>
                <a:latin typeface="Times New Roman" panose="02020603050405020304" pitchFamily="18" charset="0"/>
                <a:ea typeface="微软雅黑" panose="020B0503020204020204" pitchFamily="34" charset="-122"/>
                <a:cs typeface="Times New Roman" panose="02020603050405020304" pitchFamily="18" charset="0"/>
              </a:rPr>
              <a:t>分析表明精神分裂症的全因死亡率是一般人群的</a:t>
            </a:r>
            <a:r>
              <a:rPr lang="en-US" altLang="zh-CN" sz="1600" dirty="0">
                <a:solidFill>
                  <a:srgbClr val="242424"/>
                </a:solidFill>
                <a:latin typeface="Times New Roman" panose="02020603050405020304" pitchFamily="18" charset="0"/>
                <a:ea typeface="微软雅黑" panose="020B0503020204020204" pitchFamily="34" charset="-122"/>
                <a:cs typeface="Times New Roman" panose="02020603050405020304" pitchFamily="18" charset="0"/>
              </a:rPr>
              <a:t>2-3</a:t>
            </a:r>
            <a:r>
              <a:rPr lang="zh-CN" altLang="en-US" sz="1600" dirty="0">
                <a:solidFill>
                  <a:srgbClr val="242424"/>
                </a:solidFill>
                <a:latin typeface="Times New Roman" panose="02020603050405020304" pitchFamily="18" charset="0"/>
                <a:ea typeface="微软雅黑" panose="020B0503020204020204" pitchFamily="34" charset="-122"/>
                <a:cs typeface="Times New Roman" panose="02020603050405020304" pitchFamily="18" charset="0"/>
              </a:rPr>
              <a:t>倍，首发精神分裂症患者的死亡率甚至是一般人群的 </a:t>
            </a:r>
            <a:r>
              <a:rPr lang="en-US" altLang="zh-CN" sz="1600" dirty="0">
                <a:solidFill>
                  <a:srgbClr val="242424"/>
                </a:solidFill>
                <a:latin typeface="Times New Roman" panose="02020603050405020304" pitchFamily="18" charset="0"/>
                <a:ea typeface="微软雅黑" panose="020B0503020204020204" pitchFamily="34" charset="-122"/>
                <a:cs typeface="Times New Roman" panose="02020603050405020304" pitchFamily="18" charset="0"/>
              </a:rPr>
              <a:t>7 </a:t>
            </a:r>
            <a:r>
              <a:rPr lang="zh-CN" altLang="en-US" sz="1600" dirty="0">
                <a:solidFill>
                  <a:srgbClr val="242424"/>
                </a:solidFill>
                <a:latin typeface="Times New Roman" panose="02020603050405020304" pitchFamily="18" charset="0"/>
                <a:ea typeface="微软雅黑" panose="020B0503020204020204" pitchFamily="34" charset="-122"/>
                <a:cs typeface="Times New Roman" panose="02020603050405020304" pitchFamily="18" charset="0"/>
              </a:rPr>
              <a:t>倍。</a:t>
            </a:r>
            <a:endParaRPr sz="1600" dirty="0">
              <a:solidFill>
                <a:srgbClr val="242424"/>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3" name="TextBox 22"/>
          <p:cNvSpPr txBox="1"/>
          <p:nvPr/>
        </p:nvSpPr>
        <p:spPr>
          <a:xfrm>
            <a:off x="7773670" y="2179320"/>
            <a:ext cx="4057650" cy="1999615"/>
          </a:xfrm>
          <a:prstGeom prst="rect">
            <a:avLst/>
          </a:prstGeom>
          <a:noFill/>
        </p:spPr>
        <p:txBody>
          <a:bodyPr wrap="square" lIns="76200" tIns="76200" rIns="76200" bIns="25400">
            <a:spAutoFit/>
          </a:bodyPr>
          <a:lstStyle/>
          <a:p>
            <a:pPr algn="l">
              <a:lnSpc>
                <a:spcPts val="2400"/>
              </a:lnSpc>
              <a:spcBef>
                <a:spcPts val="0"/>
              </a:spcBef>
              <a:spcAft>
                <a:spcPts val="800"/>
              </a:spcAft>
            </a:pPr>
            <a:r>
              <a:rPr sz="1600" dirty="0" err="1">
                <a:solidFill>
                  <a:srgbClr val="242424"/>
                </a:solidFill>
                <a:latin typeface="Times New Roman" panose="02020603050405020304" pitchFamily="18" charset="0"/>
                <a:ea typeface="微软雅黑" panose="020B0503020204020204" pitchFamily="34" charset="-122"/>
                <a:cs typeface="Times New Roman" panose="02020603050405020304" pitchFamily="18" charset="0"/>
              </a:rPr>
              <a:t>现有抗精神分裂症药物虽可改善症状，但长期治疗仍面临安全性与依从性挑战</a:t>
            </a:r>
            <a:r>
              <a:rPr sz="1600" dirty="0">
                <a:solidFill>
                  <a:srgbClr val="242424"/>
                </a:solidFill>
                <a:latin typeface="Times New Roman" panose="02020603050405020304" pitchFamily="18" charset="0"/>
                <a:ea typeface="微软雅黑" panose="020B0503020204020204" pitchFamily="34" charset="-122"/>
                <a:cs typeface="Times New Roman" panose="02020603050405020304" pitchFamily="18" charset="0"/>
              </a:rPr>
              <a:t>。</a:t>
            </a:r>
            <a:endParaRPr sz="1600" dirty="0">
              <a:solidFill>
                <a:srgbClr val="242424"/>
              </a:solidFill>
              <a:latin typeface="Times New Roman" panose="02020603050405020304" pitchFamily="18" charset="0"/>
              <a:ea typeface="微软雅黑" panose="020B0503020204020204" pitchFamily="34" charset="-122"/>
              <a:cs typeface="Times New Roman" panose="02020603050405020304" pitchFamily="18" charset="0"/>
            </a:endParaRPr>
          </a:p>
          <a:p>
            <a:pPr marL="285750" indent="-285750" fontAlgn="auto">
              <a:lnSpc>
                <a:spcPts val="2400"/>
              </a:lnSpc>
              <a:spcBef>
                <a:spcPts val="1200"/>
              </a:spcBef>
              <a:spcAft>
                <a:spcPts val="800"/>
              </a:spcAft>
              <a:buFont typeface="Wingdings" panose="05000000000000000000" charset="0"/>
              <a:buChar char="Ø"/>
            </a:pPr>
            <a:r>
              <a:rPr lang="zh-CN" altLang="en-US" sz="1600" b="1" dirty="0">
                <a:solidFill>
                  <a:srgbClr val="242424"/>
                </a:solidFill>
                <a:latin typeface="Times New Roman" panose="02020603050405020304" pitchFamily="18" charset="0"/>
                <a:ea typeface="微软雅黑" panose="020B0503020204020204" pitchFamily="34" charset="-122"/>
                <a:cs typeface="Times New Roman" panose="02020603050405020304" pitchFamily="18" charset="0"/>
              </a:rPr>
              <a:t>依从性水平较低</a:t>
            </a:r>
            <a:r>
              <a:rPr lang="en-US" altLang="zh-CN" sz="1600" baseline="30000" dirty="0">
                <a:solidFill>
                  <a:srgbClr val="242424"/>
                </a:solidFill>
                <a:latin typeface="Times New Roman" panose="02020603050405020304" pitchFamily="18" charset="0"/>
                <a:ea typeface="微软雅黑" panose="020B0503020204020204" pitchFamily="34" charset="-122"/>
                <a:cs typeface="Times New Roman" panose="02020603050405020304" pitchFamily="18" charset="0"/>
              </a:rPr>
              <a:t>[2]</a:t>
            </a:r>
            <a:endParaRPr sz="1600" dirty="0">
              <a:solidFill>
                <a:srgbClr val="242424"/>
              </a:solidFill>
              <a:latin typeface="Times New Roman" panose="02020603050405020304" pitchFamily="18" charset="0"/>
              <a:ea typeface="微软雅黑" panose="020B0503020204020204" pitchFamily="34" charset="-122"/>
              <a:cs typeface="Times New Roman" panose="02020603050405020304" pitchFamily="18" charset="0"/>
            </a:endParaRPr>
          </a:p>
          <a:p>
            <a:pPr marL="285750" indent="-285750" algn="l">
              <a:lnSpc>
                <a:spcPts val="2400"/>
              </a:lnSpc>
              <a:spcBef>
                <a:spcPts val="0"/>
              </a:spcBef>
              <a:spcAft>
                <a:spcPts val="800"/>
              </a:spcAft>
              <a:buFont typeface="Wingdings" panose="05000000000000000000" charset="0"/>
              <a:buChar char="Ø"/>
            </a:pPr>
            <a:r>
              <a:rPr lang="zh-CN" altLang="en-US" sz="1600" b="1" dirty="0">
                <a:solidFill>
                  <a:srgbClr val="242424"/>
                </a:solidFill>
                <a:latin typeface="Times New Roman" panose="02020603050405020304" pitchFamily="18" charset="0"/>
                <a:ea typeface="微软雅黑" panose="020B0503020204020204" pitchFamily="34" charset="-122"/>
                <a:cs typeface="Times New Roman" panose="02020603050405020304" pitchFamily="18" charset="0"/>
              </a:rPr>
              <a:t>复发率高：</a:t>
            </a:r>
            <a:r>
              <a:rPr lang="zh-CN" altLang="en-US" sz="1600" dirty="0">
                <a:solidFill>
                  <a:srgbClr val="242424"/>
                </a:solidFill>
                <a:latin typeface="Times New Roman" panose="02020603050405020304" pitchFamily="18" charset="0"/>
                <a:ea typeface="微软雅黑" panose="020B0503020204020204" pitchFamily="34" charset="-122"/>
                <a:cs typeface="Times New Roman" panose="02020603050405020304" pitchFamily="18" charset="0"/>
              </a:rPr>
              <a:t>研究表明</a:t>
            </a:r>
            <a:r>
              <a:rPr lang="en-US" altLang="zh-CN" sz="1600" dirty="0">
                <a:solidFill>
                  <a:srgbClr val="242424"/>
                </a:solidFill>
                <a:latin typeface="Times New Roman" panose="02020603050405020304" pitchFamily="18" charset="0"/>
                <a:ea typeface="微软雅黑" panose="020B0503020204020204" pitchFamily="34" charset="-122"/>
                <a:cs typeface="Times New Roman" panose="02020603050405020304" pitchFamily="18" charset="0"/>
              </a:rPr>
              <a:t>71.7%</a:t>
            </a:r>
            <a:r>
              <a:rPr sz="1600" dirty="0">
                <a:solidFill>
                  <a:srgbClr val="242424"/>
                </a:solidFill>
                <a:latin typeface="Times New Roman" panose="02020603050405020304" pitchFamily="18" charset="0"/>
                <a:ea typeface="微软雅黑" panose="020B0503020204020204" pitchFamily="34" charset="-122"/>
                <a:cs typeface="Times New Roman" panose="02020603050405020304" pitchFamily="18" charset="0"/>
              </a:rPr>
              <a:t>患者</a:t>
            </a:r>
            <a:r>
              <a:rPr lang="en-US" sz="1600" dirty="0">
                <a:solidFill>
                  <a:srgbClr val="242424"/>
                </a:solidFill>
                <a:latin typeface="Times New Roman" panose="02020603050405020304" pitchFamily="18" charset="0"/>
                <a:ea typeface="微软雅黑" panose="020B0503020204020204" pitchFamily="34" charset="-122"/>
                <a:cs typeface="Times New Roman" panose="02020603050405020304" pitchFamily="18" charset="0"/>
              </a:rPr>
              <a:t>因治疗失败而复发</a:t>
            </a:r>
            <a:r>
              <a:rPr lang="en-US" sz="1600" baseline="30000" dirty="0">
                <a:solidFill>
                  <a:srgbClr val="242424"/>
                </a:solidFill>
                <a:latin typeface="Times New Roman" panose="02020603050405020304" pitchFamily="18" charset="0"/>
                <a:ea typeface="微软雅黑" panose="020B0503020204020204" pitchFamily="34" charset="-122"/>
                <a:cs typeface="Times New Roman" panose="02020603050405020304" pitchFamily="18" charset="0"/>
              </a:rPr>
              <a:t>[1]</a:t>
            </a:r>
            <a:r>
              <a:rPr sz="1600" dirty="0">
                <a:solidFill>
                  <a:srgbClr val="242424"/>
                </a:solidFill>
                <a:latin typeface="Times New Roman" panose="02020603050405020304" pitchFamily="18" charset="0"/>
                <a:ea typeface="微软雅黑" panose="020B0503020204020204" pitchFamily="34" charset="-122"/>
                <a:cs typeface="Times New Roman" panose="02020603050405020304" pitchFamily="18" charset="0"/>
              </a:rPr>
              <a:t>。</a:t>
            </a:r>
            <a:endParaRPr sz="1600" dirty="0">
              <a:solidFill>
                <a:srgbClr val="242424"/>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4" name="TextBox 23"/>
          <p:cNvSpPr txBox="1"/>
          <p:nvPr/>
        </p:nvSpPr>
        <p:spPr>
          <a:xfrm>
            <a:off x="341903" y="6320664"/>
            <a:ext cx="10885836" cy="438912"/>
          </a:xfrm>
          <a:prstGeom prst="rect">
            <a:avLst/>
          </a:prstGeom>
          <a:noFill/>
        </p:spPr>
        <p:txBody>
          <a:bodyPr wrap="square" lIns="50800" tIns="50800" rIns="50800" bIns="50800" anchor="t">
            <a:noAutofit/>
          </a:bodyPr>
          <a:lstStyle/>
          <a:p>
            <a:pPr algn="l"/>
            <a:r>
              <a:rPr lang="en-US" altLang="zh-CN" sz="8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1.</a:t>
            </a:r>
            <a:r>
              <a:rPr lang="zh-CN" altLang="en-US" sz="8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司天梅，吴仁容</a:t>
            </a:r>
            <a:r>
              <a:rPr lang="en-US" altLang="zh-CN" sz="8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en-US" sz="8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中国精神分裂症防治指南</a:t>
            </a:r>
            <a:r>
              <a:rPr lang="en-US" altLang="zh-CN" sz="8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2025 </a:t>
            </a:r>
            <a:r>
              <a:rPr lang="zh-CN" altLang="en-US" sz="8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版［</a:t>
            </a:r>
            <a:r>
              <a:rPr lang="en-GB" sz="8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M］. </a:t>
            </a:r>
            <a:r>
              <a:rPr lang="zh-CN" altLang="en-US" sz="8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北京</a:t>
            </a:r>
            <a:r>
              <a:rPr lang="en-US" altLang="zh-CN" sz="8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en-US" sz="8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人民卫生出版社，</a:t>
            </a:r>
            <a:r>
              <a:rPr lang="en-US" altLang="zh-CN" sz="8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2025: 8</a:t>
            </a:r>
            <a:r>
              <a:rPr lang="zh-CN" altLang="en-US" sz="8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8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p>
            <a:pPr algn="l"/>
            <a:r>
              <a:rPr lang="en-US" altLang="zh-CN" sz="8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en-US" sz="8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 杨浩明、马培栋、丁红运，</a:t>
            </a:r>
            <a:r>
              <a:rPr lang="en-US" altLang="zh-CN" sz="8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8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精神分裂症患者服药依从性和恢复期复发的影响因素及预防</a:t>
            </a:r>
            <a:r>
              <a:rPr lang="en-US" altLang="zh-CN" sz="8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8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，中国健康心理学杂志，</a:t>
            </a:r>
            <a:r>
              <a:rPr lang="en-US" altLang="zh-CN" sz="8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2021</a:t>
            </a:r>
            <a:r>
              <a:rPr lang="zh-CN" altLang="en-US" sz="8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年</a:t>
            </a:r>
            <a:r>
              <a:rPr lang="en-US" altLang="zh-CN" sz="8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29</a:t>
            </a:r>
            <a:r>
              <a:rPr lang="zh-CN" altLang="en-US" sz="8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卷</a:t>
            </a:r>
            <a:r>
              <a:rPr lang="en-US" altLang="zh-CN" sz="8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6</a:t>
            </a:r>
            <a:r>
              <a:rPr lang="zh-CN" altLang="en-US" sz="8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期。</a:t>
            </a:r>
            <a:endParaRPr lang="en-US" altLang="zh-CN" sz="8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8" name="文本框 27"/>
          <p:cNvSpPr txBox="1"/>
          <p:nvPr/>
        </p:nvSpPr>
        <p:spPr>
          <a:xfrm>
            <a:off x="341642" y="878931"/>
            <a:ext cx="11404817" cy="398780"/>
          </a:xfrm>
          <a:prstGeom prst="rect">
            <a:avLst/>
          </a:prstGeom>
          <a:noFill/>
        </p:spPr>
        <p:txBody>
          <a:bodyPr wrap="square">
            <a:spAutoFit/>
          </a:bodyPr>
          <a:lstStyle/>
          <a:p>
            <a:pPr>
              <a:spcBef>
                <a:spcPts val="0"/>
              </a:spcBef>
              <a:spcAft>
                <a:spcPts val="800"/>
              </a:spcAft>
            </a:pPr>
            <a:r>
              <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rPr>
              <a:t>布瑞哌唑片</a:t>
            </a:r>
            <a:r>
              <a:rPr lang="zh-CN" altLang="en-US" sz="20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兼顾药物安全性与全面疗效</a:t>
            </a:r>
            <a:r>
              <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rPr>
              <a:t>，同时对多巴胺 </a:t>
            </a:r>
            <a:r>
              <a:rPr lang="en-GB" altLang="zh-CN" sz="2000" b="1" dirty="0">
                <a:latin typeface="Times New Roman" panose="02020603050405020304" pitchFamily="18" charset="0"/>
                <a:ea typeface="微软雅黑" panose="020B0503020204020204" pitchFamily="34" charset="-122"/>
                <a:cs typeface="Times New Roman" panose="02020603050405020304" pitchFamily="18" charset="0"/>
              </a:rPr>
              <a:t>D</a:t>
            </a:r>
            <a:r>
              <a:rPr lang="en-GB" altLang="zh-CN" sz="2000" b="1" baseline="-25000" dirty="0">
                <a:latin typeface="Times New Roman" panose="02020603050405020304" pitchFamily="18" charset="0"/>
                <a:ea typeface="微软雅黑" panose="020B0503020204020204" pitchFamily="34" charset="-122"/>
                <a:cs typeface="Times New Roman" panose="02020603050405020304" pitchFamily="18" charset="0"/>
              </a:rPr>
              <a:t>2</a:t>
            </a:r>
            <a:r>
              <a:rPr lang="zh-CN" altLang="en-GB" sz="2000" b="1" dirty="0">
                <a:latin typeface="Times New Roman" panose="02020603050405020304" pitchFamily="18" charset="0"/>
                <a:ea typeface="微软雅黑" panose="020B0503020204020204" pitchFamily="34" charset="-122"/>
                <a:cs typeface="Times New Roman" panose="02020603050405020304" pitchFamily="18" charset="0"/>
              </a:rPr>
              <a:t>、</a:t>
            </a:r>
            <a:r>
              <a:rPr lang="en-GB" altLang="zh-CN" sz="2000" b="1" dirty="0">
                <a:latin typeface="Times New Roman" panose="02020603050405020304" pitchFamily="18" charset="0"/>
                <a:ea typeface="微软雅黑" panose="020B0503020204020204" pitchFamily="34" charset="-122"/>
                <a:cs typeface="Times New Roman" panose="02020603050405020304" pitchFamily="18" charset="0"/>
              </a:rPr>
              <a:t>5-HT</a:t>
            </a:r>
            <a:r>
              <a:rPr lang="en-GB" altLang="zh-CN" sz="2000" b="1" baseline="-25000" dirty="0">
                <a:latin typeface="Times New Roman" panose="02020603050405020304" pitchFamily="18" charset="0"/>
                <a:ea typeface="微软雅黑" panose="020B0503020204020204" pitchFamily="34" charset="-122"/>
                <a:cs typeface="Times New Roman" panose="02020603050405020304" pitchFamily="18" charset="0"/>
              </a:rPr>
              <a:t>1A</a:t>
            </a:r>
            <a:r>
              <a:rPr lang="en-GB" altLang="zh-CN" sz="2000" b="1" dirty="0">
                <a:latin typeface="Times New Roman" panose="02020603050405020304" pitchFamily="18" charset="0"/>
                <a:ea typeface="微软雅黑" panose="020B0503020204020204" pitchFamily="34" charset="-122"/>
                <a:cs typeface="Times New Roman" panose="02020603050405020304" pitchFamily="18" charset="0"/>
              </a:rPr>
              <a:t> </a:t>
            </a:r>
            <a:r>
              <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rPr>
              <a:t>和 </a:t>
            </a:r>
            <a:r>
              <a:rPr lang="en-US" altLang="zh-CN" sz="2000" b="1" dirty="0">
                <a:latin typeface="Times New Roman" panose="02020603050405020304" pitchFamily="18" charset="0"/>
                <a:ea typeface="微软雅黑" panose="020B0503020204020204" pitchFamily="34" charset="-122"/>
                <a:cs typeface="Times New Roman" panose="02020603050405020304" pitchFamily="18" charset="0"/>
              </a:rPr>
              <a:t>5-</a:t>
            </a:r>
            <a:r>
              <a:rPr lang="en-GB" altLang="zh-CN" sz="2000" b="1" dirty="0">
                <a:latin typeface="Times New Roman" panose="02020603050405020304" pitchFamily="18" charset="0"/>
                <a:ea typeface="微软雅黑" panose="020B0503020204020204" pitchFamily="34" charset="-122"/>
                <a:cs typeface="Times New Roman" panose="02020603050405020304" pitchFamily="18" charset="0"/>
              </a:rPr>
              <a:t>HT</a:t>
            </a:r>
            <a:r>
              <a:rPr lang="en-GB" altLang="zh-CN" sz="2000" b="1" baseline="-25000" dirty="0">
                <a:latin typeface="Times New Roman" panose="02020603050405020304" pitchFamily="18" charset="0"/>
                <a:ea typeface="微软雅黑" panose="020B0503020204020204" pitchFamily="34" charset="-122"/>
                <a:cs typeface="Times New Roman" panose="02020603050405020304" pitchFamily="18" charset="0"/>
              </a:rPr>
              <a:t>2A</a:t>
            </a:r>
            <a:r>
              <a:rPr lang="en-GB" altLang="zh-CN" sz="2000" b="1" dirty="0">
                <a:latin typeface="Times New Roman" panose="02020603050405020304" pitchFamily="18" charset="0"/>
                <a:ea typeface="微软雅黑" panose="020B0503020204020204" pitchFamily="34" charset="-122"/>
                <a:cs typeface="Times New Roman" panose="02020603050405020304" pitchFamily="18" charset="0"/>
              </a:rPr>
              <a:t> </a:t>
            </a:r>
            <a:r>
              <a:rPr lang="zh-CN" altLang="en-US" sz="20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三大受体亲和力最高</a:t>
            </a:r>
            <a:endParaRPr lang="zh-CN" altLang="en-US" sz="2000" b="1"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4" name="Shape 0"/>
          <p:cNvSpPr/>
          <p:nvPr/>
        </p:nvSpPr>
        <p:spPr>
          <a:xfrm>
            <a:off x="0" y="-8092"/>
            <a:ext cx="12191695" cy="45719"/>
          </a:xfrm>
          <a:prstGeom prst="rect">
            <a:avLst/>
          </a:prstGeom>
          <a:solidFill>
            <a:srgbClr val="02A1A3"/>
          </a:solidFill>
          <a:ln w="12700">
            <a:solidFill>
              <a:srgbClr val="02A1A3">
                <a:alpha val="0"/>
              </a:srgbClr>
            </a:solidFill>
            <a:prstDash val="solid"/>
          </a:ln>
        </p:spPr>
        <p:txBody>
          <a:bodyPr/>
          <a:lstStyle/>
          <a:p>
            <a:endParaRPr lang="zh-CN" altLang="en-US"/>
          </a:p>
        </p:txBody>
      </p:sp>
      <p:sp>
        <p:nvSpPr>
          <p:cNvPr id="6" name="Text 6"/>
          <p:cNvSpPr/>
          <p:nvPr/>
        </p:nvSpPr>
        <p:spPr>
          <a:xfrm>
            <a:off x="11521440" y="6327648"/>
            <a:ext cx="320040" cy="228600"/>
          </a:xfrm>
          <a:prstGeom prst="rect">
            <a:avLst/>
          </a:prstGeom>
          <a:noFill/>
        </p:spPr>
        <p:txBody>
          <a:bodyPr wrap="square" lIns="0" tIns="0" rIns="0" bIns="0" rtlCol="0" anchor="ctr"/>
          <a:lstStyle/>
          <a:p>
            <a:pPr marL="0" indent="0" algn="r">
              <a:buNone/>
            </a:pPr>
            <a:r>
              <a:rPr lang="en-US" altLang="zh-CN" sz="1250" b="1" dirty="0">
                <a:solidFill>
                  <a:srgbClr val="004899"/>
                </a:solidFill>
                <a:latin typeface="微软雅黑" panose="020B0503020204020204" pitchFamily="34" charset="-122"/>
                <a:ea typeface="微软雅黑" panose="020B0503020204020204" pitchFamily="34" charset="-122"/>
                <a:cs typeface="微软雅黑" panose="020B0503020204020204" pitchFamily="34" charset="-120"/>
              </a:rPr>
              <a:t>4</a:t>
            </a:r>
            <a:endParaRPr lang="en-US" sz="12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0"/>
            <a:ext cx="1078992" cy="566928"/>
          </a:xfrm>
          <a:prstGeom prst="rect">
            <a:avLst/>
          </a:prstGeom>
          <a:solidFill>
            <a:srgbClr val="02A1A3"/>
          </a:solidFill>
          <a:ln w="12700">
            <a:solidFill>
              <a:srgbClr val="005A73"/>
            </a:solidFill>
            <a:prstDash val="solid"/>
          </a:ln>
        </p:spPr>
        <p:txBody>
          <a:bodyPr/>
          <a:lstStyle/>
          <a:p>
            <a:endParaRPr lang="zh-CN" altLang="en-US"/>
          </a:p>
        </p:txBody>
      </p:sp>
      <p:sp>
        <p:nvSpPr>
          <p:cNvPr id="3" name="Text 1"/>
          <p:cNvSpPr/>
          <p:nvPr/>
        </p:nvSpPr>
        <p:spPr>
          <a:xfrm>
            <a:off x="54864" y="45720"/>
            <a:ext cx="960120" cy="471148"/>
          </a:xfrm>
          <a:prstGeom prst="rect">
            <a:avLst/>
          </a:prstGeom>
          <a:noFill/>
        </p:spPr>
        <p:txBody>
          <a:bodyPr wrap="square" lIns="381" tIns="381" rIns="381" bIns="381" rtlCol="0" anchor="ctr">
            <a:normAutofit/>
          </a:bodyPr>
          <a:lstStyle/>
          <a:p>
            <a:pPr marL="0" indent="0" algn="ctr">
              <a:buNone/>
            </a:pPr>
            <a:r>
              <a:rPr lang="en-US" sz="1900" b="1"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0"/>
              </a:rPr>
              <a:t>安全性</a:t>
            </a:r>
            <a:endParaRPr lang="en-US" sz="1900" dirty="0"/>
          </a:p>
        </p:txBody>
      </p:sp>
      <p:sp>
        <p:nvSpPr>
          <p:cNvPr id="6" name="Text 4"/>
          <p:cNvSpPr/>
          <p:nvPr/>
        </p:nvSpPr>
        <p:spPr>
          <a:xfrm>
            <a:off x="1310910" y="89269"/>
            <a:ext cx="8286243" cy="485891"/>
          </a:xfrm>
          <a:prstGeom prst="rect">
            <a:avLst/>
          </a:prstGeom>
          <a:noFill/>
        </p:spPr>
        <p:txBody>
          <a:bodyPr wrap="square" lIns="381" tIns="381" rIns="381" bIns="381" rtlCol="0" anchor="ctr">
            <a:normAutofit/>
          </a:bodyPr>
          <a:lstStyle/>
          <a:p>
            <a:pPr marL="0" indent="0" algn="l">
              <a:buNone/>
            </a:pPr>
            <a:r>
              <a:rPr lang="en-US" sz="2400" b="1" dirty="0" err="1">
                <a:solidFill>
                  <a:srgbClr val="111111"/>
                </a:solidFill>
                <a:latin typeface="微软雅黑" panose="020B0503020204020204" pitchFamily="34" charset="-122"/>
                <a:ea typeface="微软雅黑" panose="020B0503020204020204" pitchFamily="34" charset="-122"/>
                <a:cs typeface="微软雅黑" panose="020B0503020204020204" pitchFamily="34" charset="-120"/>
              </a:rPr>
              <a:t>布瑞哌唑</a:t>
            </a:r>
            <a:r>
              <a:rPr lang="zh-CN" altLang="en-US" sz="2400" b="1" dirty="0" err="1">
                <a:solidFill>
                  <a:srgbClr val="111111"/>
                </a:solidFill>
                <a:latin typeface="微软雅黑" panose="020B0503020204020204" pitchFamily="34" charset="-122"/>
                <a:ea typeface="微软雅黑" panose="020B0503020204020204" pitchFamily="34" charset="-122"/>
                <a:cs typeface="微软雅黑" panose="020B0503020204020204" pitchFamily="34" charset="-120"/>
              </a:rPr>
              <a:t>片</a:t>
            </a:r>
            <a:r>
              <a:rPr lang="en-US" sz="2400" b="1" dirty="0" err="1">
                <a:solidFill>
                  <a:srgbClr val="111111"/>
                </a:solidFill>
                <a:latin typeface="微软雅黑" panose="020B0503020204020204" pitchFamily="34" charset="-122"/>
                <a:ea typeface="微软雅黑" panose="020B0503020204020204" pitchFamily="34" charset="-122"/>
                <a:cs typeface="微软雅黑" panose="020B0503020204020204" pitchFamily="34" charset="-120"/>
              </a:rPr>
              <a:t>整体</a:t>
            </a:r>
            <a:r>
              <a:rPr lang="en-US" sz="2400" b="1" dirty="0" err="1">
                <a:solidFill>
                  <a:srgbClr val="C00000"/>
                </a:solidFill>
                <a:latin typeface="微软雅黑" panose="020B0503020204020204" pitchFamily="34" charset="-122"/>
                <a:ea typeface="微软雅黑" panose="020B0503020204020204" pitchFamily="34" charset="-122"/>
                <a:cs typeface="微软雅黑" panose="020B0503020204020204" pitchFamily="34" charset="-120"/>
              </a:rPr>
              <a:t>安全性良好</a:t>
            </a:r>
            <a:r>
              <a:rPr lang="en-US" sz="2400" b="1" dirty="0" err="1">
                <a:solidFill>
                  <a:srgbClr val="111111"/>
                </a:solidFill>
                <a:latin typeface="微软雅黑" panose="020B0503020204020204" pitchFamily="34" charset="-122"/>
                <a:ea typeface="微软雅黑" panose="020B0503020204020204" pitchFamily="34" charset="-122"/>
                <a:cs typeface="微软雅黑" panose="020B0503020204020204" pitchFamily="34" charset="-120"/>
              </a:rPr>
              <a:t>，与同类代表药物相比</a:t>
            </a:r>
            <a:r>
              <a:rPr lang="zh-CN" altLang="en-US" sz="2400" b="1" dirty="0" err="1">
                <a:solidFill>
                  <a:srgbClr val="C00000"/>
                </a:solidFill>
                <a:latin typeface="微软雅黑" panose="020B0503020204020204" pitchFamily="34" charset="-122"/>
                <a:ea typeface="微软雅黑" panose="020B0503020204020204" pitchFamily="34" charset="-122"/>
                <a:cs typeface="微软雅黑" panose="020B0503020204020204" pitchFamily="34" charset="-120"/>
              </a:rPr>
              <a:t>风险</a:t>
            </a:r>
            <a:r>
              <a:rPr lang="zh-CN" altLang="en-US" sz="2400" b="1" dirty="0" err="1">
                <a:solidFill>
                  <a:srgbClr val="C00000"/>
                </a:solidFill>
                <a:latin typeface="微软雅黑" panose="020B0503020204020204" pitchFamily="34" charset="-122"/>
                <a:ea typeface="微软雅黑" panose="020B0503020204020204" pitchFamily="34" charset="-122"/>
                <a:cs typeface="微软雅黑" panose="020B0503020204020204" pitchFamily="34" charset="-120"/>
              </a:rPr>
              <a:t>更低</a:t>
            </a:r>
            <a:endParaRPr lang="zh-CN" altLang="en-US" sz="2400" b="1" dirty="0" err="1">
              <a:solidFill>
                <a:srgbClr val="C00000"/>
              </a:solidFill>
              <a:latin typeface="微软雅黑" panose="020B0503020204020204" pitchFamily="34" charset="-122"/>
              <a:ea typeface="微软雅黑" panose="020B0503020204020204" pitchFamily="34" charset="-122"/>
              <a:cs typeface="微软雅黑" panose="020B0503020204020204" pitchFamily="34" charset="-120"/>
            </a:endParaRPr>
          </a:p>
        </p:txBody>
      </p:sp>
      <p:sp>
        <p:nvSpPr>
          <p:cNvPr id="7" name="Text 5"/>
          <p:cNvSpPr/>
          <p:nvPr/>
        </p:nvSpPr>
        <p:spPr>
          <a:xfrm>
            <a:off x="6306185" y="1471930"/>
            <a:ext cx="5215255" cy="1934845"/>
          </a:xfrm>
          <a:prstGeom prst="rect">
            <a:avLst/>
          </a:prstGeom>
          <a:noFill/>
        </p:spPr>
        <p:txBody>
          <a:bodyPr wrap="square" lIns="381" tIns="381" rIns="381" bIns="381" rtlCol="0" anchor="ctr"/>
          <a:lstStyle/>
          <a:p>
            <a:pPr marL="0" indent="0" algn="l">
              <a:lnSpc>
                <a:spcPct val="140000"/>
              </a:lnSpc>
              <a:buNone/>
            </a:pPr>
            <a:r>
              <a:rPr lang="zh-CN" altLang="en-US" sz="2000" b="1" dirty="0">
                <a:solidFill>
                  <a:srgbClr val="1F1F1F"/>
                </a:solidFill>
                <a:latin typeface="Times New Roman" panose="02020603050405020304" pitchFamily="18" charset="0"/>
                <a:ea typeface="微软雅黑" panose="020B0503020204020204" pitchFamily="34" charset="-122"/>
                <a:cs typeface="Times New Roman" panose="02020603050405020304" pitchFamily="18" charset="0"/>
                <a:sym typeface="+mn-ea"/>
              </a:rPr>
              <a:t>2019年</a:t>
            </a:r>
            <a:r>
              <a:rPr lang="zh-CN" altLang="en-US" sz="20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sym typeface="+mn-ea"/>
              </a:rPr>
              <a:t>柳叶刀</a:t>
            </a:r>
            <a:r>
              <a:rPr lang="zh-CN" altLang="en-US" sz="2000" b="1" dirty="0">
                <a:solidFill>
                  <a:srgbClr val="1F1F1F"/>
                </a:solidFill>
                <a:latin typeface="Times New Roman" panose="02020603050405020304" pitchFamily="18" charset="0"/>
                <a:ea typeface="微软雅黑" panose="020B0503020204020204" pitchFamily="34" charset="-122"/>
                <a:cs typeface="Times New Roman" panose="02020603050405020304" pitchFamily="18" charset="0"/>
                <a:sym typeface="+mn-ea"/>
              </a:rPr>
              <a:t>综述文献表明，在32种常用口服抗精神病药中，布瑞哌唑多项副作用（体重增加、QTc间期延长、镇静、抗胆碱能副作用、催乳素水平等）与安慰剂差异较小，总体耐受性良好</a:t>
            </a:r>
            <a:r>
              <a:rPr lang="en-US" sz="2000" baseline="30000" dirty="0">
                <a:solidFill>
                  <a:srgbClr val="242424"/>
                </a:solidFill>
                <a:latin typeface="Times New Roman" panose="02020603050405020304" pitchFamily="18" charset="0"/>
                <a:ea typeface="微软雅黑" panose="020B0503020204020204" pitchFamily="34" charset="-122"/>
                <a:cs typeface="Times New Roman" panose="02020603050405020304" pitchFamily="18" charset="0"/>
                <a:sym typeface="+mn-ea"/>
              </a:rPr>
              <a:t>[2]</a:t>
            </a:r>
            <a:r>
              <a:rPr lang="zh-CN" altLang="en-US" sz="2000" b="1" dirty="0">
                <a:solidFill>
                  <a:srgbClr val="1F1F1F"/>
                </a:solidFill>
                <a:latin typeface="Times New Roman" panose="02020603050405020304" pitchFamily="18" charset="0"/>
                <a:ea typeface="微软雅黑" panose="020B0503020204020204" pitchFamily="34" charset="-122"/>
                <a:cs typeface="Times New Roman" panose="02020603050405020304" pitchFamily="18" charset="0"/>
                <a:sym typeface="+mn-ea"/>
              </a:rPr>
              <a:t>。</a:t>
            </a:r>
            <a:endParaRPr lang="zh-CN" altLang="en-US" sz="2000" b="1" dirty="0">
              <a:solidFill>
                <a:srgbClr val="1F1F1F"/>
              </a:solidFill>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sp>
        <p:nvSpPr>
          <p:cNvPr id="4" name="Shape 0"/>
          <p:cNvSpPr/>
          <p:nvPr/>
        </p:nvSpPr>
        <p:spPr>
          <a:xfrm>
            <a:off x="0" y="-8092"/>
            <a:ext cx="12191695" cy="45719"/>
          </a:xfrm>
          <a:prstGeom prst="rect">
            <a:avLst/>
          </a:prstGeom>
          <a:solidFill>
            <a:srgbClr val="02A1A3"/>
          </a:solidFill>
          <a:ln w="12700">
            <a:solidFill>
              <a:srgbClr val="02A1A3">
                <a:alpha val="0"/>
              </a:srgbClr>
            </a:solidFill>
            <a:prstDash val="solid"/>
          </a:ln>
        </p:spPr>
        <p:txBody>
          <a:bodyPr/>
          <a:lstStyle/>
          <a:p>
            <a:endParaRPr lang="zh-CN" altLang="en-US"/>
          </a:p>
        </p:txBody>
      </p:sp>
      <p:sp>
        <p:nvSpPr>
          <p:cNvPr id="5" name="Text 6"/>
          <p:cNvSpPr/>
          <p:nvPr/>
        </p:nvSpPr>
        <p:spPr>
          <a:xfrm>
            <a:off x="11521440" y="6327648"/>
            <a:ext cx="320040" cy="228600"/>
          </a:xfrm>
          <a:prstGeom prst="rect">
            <a:avLst/>
          </a:prstGeom>
          <a:noFill/>
        </p:spPr>
        <p:txBody>
          <a:bodyPr wrap="square" lIns="0" tIns="0" rIns="0" bIns="0" rtlCol="0" anchor="ctr"/>
          <a:lstStyle/>
          <a:p>
            <a:pPr marL="0" indent="0" algn="r">
              <a:buNone/>
            </a:pPr>
            <a:r>
              <a:rPr lang="en-US" altLang="zh-CN" sz="1250" b="1" dirty="0">
                <a:solidFill>
                  <a:srgbClr val="004899"/>
                </a:solidFill>
                <a:latin typeface="微软雅黑" panose="020B0503020204020204" pitchFamily="34" charset="-122"/>
                <a:ea typeface="微软雅黑" panose="020B0503020204020204" pitchFamily="34" charset="-122"/>
                <a:cs typeface="微软雅黑" panose="020B0503020204020204" pitchFamily="34" charset="-120"/>
              </a:rPr>
              <a:t>5</a:t>
            </a:r>
            <a:endParaRPr lang="en-US" sz="1250" dirty="0"/>
          </a:p>
        </p:txBody>
      </p:sp>
      <p:sp>
        <p:nvSpPr>
          <p:cNvPr id="16" name="文本框 15"/>
          <p:cNvSpPr txBox="1"/>
          <p:nvPr/>
        </p:nvSpPr>
        <p:spPr>
          <a:xfrm>
            <a:off x="926842" y="5849534"/>
            <a:ext cx="10466622" cy="337185"/>
          </a:xfrm>
          <a:prstGeom prst="rect">
            <a:avLst/>
          </a:prstGeom>
          <a:noFill/>
        </p:spPr>
        <p:txBody>
          <a:bodyPr wrap="square" rtlCol="0">
            <a:spAutoFit/>
          </a:bodyPr>
          <a:lstStyle/>
          <a:p>
            <a:r>
              <a:rPr kumimoji="1" lang="en-US" altLang="zh-CN" sz="800" dirty="0">
                <a:latin typeface="Times New Roman" panose="02020603050405020304" pitchFamily="18" charset="0"/>
                <a:ea typeface="微软雅黑" panose="020B0503020204020204" pitchFamily="34" charset="-122"/>
                <a:cs typeface="Times New Roman" panose="02020603050405020304" pitchFamily="18" charset="0"/>
              </a:rPr>
              <a:t>1.</a:t>
            </a:r>
            <a:r>
              <a:rPr kumimoji="1" lang="zh-CN" altLang="en-US" sz="800" dirty="0">
                <a:latin typeface="Times New Roman" panose="02020603050405020304" pitchFamily="18" charset="0"/>
                <a:ea typeface="微软雅黑" panose="020B0503020204020204" pitchFamily="34" charset="-122"/>
                <a:cs typeface="Times New Roman" panose="02020603050405020304" pitchFamily="18" charset="0"/>
              </a:rPr>
              <a:t>布瑞哌唑片说明书。</a:t>
            </a:r>
            <a:endParaRPr kumimoji="1" lang="zh-CN" altLang="en-US" sz="800" dirty="0">
              <a:latin typeface="Times New Roman" panose="02020603050405020304" pitchFamily="18" charset="0"/>
              <a:ea typeface="微软雅黑" panose="020B0503020204020204" pitchFamily="34" charset="-122"/>
              <a:cs typeface="Times New Roman" panose="02020603050405020304" pitchFamily="18" charset="0"/>
            </a:endParaRPr>
          </a:p>
          <a:p>
            <a:r>
              <a:rPr kumimoji="1" lang="en-US" altLang="zh-CN" sz="800" dirty="0">
                <a:latin typeface="Times New Roman" panose="02020603050405020304" pitchFamily="18" charset="0"/>
                <a:ea typeface="微软雅黑" panose="020B0503020204020204" pitchFamily="34" charset="-122"/>
                <a:cs typeface="Times New Roman" panose="02020603050405020304" pitchFamily="18" charset="0"/>
              </a:rPr>
              <a:t>2.</a:t>
            </a:r>
            <a:r>
              <a:rPr kumimoji="1" lang="en-US" altLang="zh-CN" sz="800">
                <a:latin typeface="Times New Roman" panose="02020603050405020304" pitchFamily="18" charset="0"/>
                <a:ea typeface="微软雅黑" panose="020B0503020204020204" pitchFamily="34" charset="-122"/>
                <a:cs typeface="Times New Roman" panose="02020603050405020304" pitchFamily="18" charset="0"/>
              </a:rPr>
              <a:t>Huhn M, Nikolakopoulou A, Schneider-Thoma J, Krause M, Samara M, Peter N, Arndt T, Bäckers L, Rothe P, Cipriani A, Davis J, Salanti G, Leucht S. Lancet. 2019 Sep 14;394(10202):939-951.</a:t>
            </a:r>
            <a:endParaRPr kumimoji="1" lang="en-US" altLang="zh-CN" sz="800">
              <a:latin typeface="Times New Roman" panose="02020603050405020304" pitchFamily="18" charset="0"/>
              <a:ea typeface="微软雅黑" panose="020B0503020204020204" pitchFamily="34" charset="-122"/>
              <a:cs typeface="Times New Roman" panose="02020603050405020304" pitchFamily="18" charset="0"/>
            </a:endParaRPr>
          </a:p>
        </p:txBody>
      </p:sp>
      <p:grpSp>
        <p:nvGrpSpPr>
          <p:cNvPr id="17" name="组合 16"/>
          <p:cNvGrpSpPr/>
          <p:nvPr/>
        </p:nvGrpSpPr>
        <p:grpSpPr>
          <a:xfrm>
            <a:off x="1014730" y="1471930"/>
            <a:ext cx="4890084" cy="3507740"/>
            <a:chOff x="787" y="3311"/>
            <a:chExt cx="7071" cy="4608"/>
          </a:xfrm>
        </p:grpSpPr>
        <p:sp>
          <p:nvSpPr>
            <p:cNvPr id="24" name="Shape 22"/>
            <p:cNvSpPr/>
            <p:nvPr/>
          </p:nvSpPr>
          <p:spPr>
            <a:xfrm>
              <a:off x="787" y="3311"/>
              <a:ext cx="7027" cy="518"/>
            </a:xfrm>
            <a:prstGeom prst="rect">
              <a:avLst/>
            </a:prstGeom>
            <a:solidFill>
              <a:srgbClr val="13A8A6"/>
            </a:solidFill>
            <a:ln w="12700">
              <a:solidFill>
                <a:srgbClr val="005A73"/>
              </a:solidFill>
              <a:prstDash val="solid"/>
            </a:ln>
          </p:spPr>
          <p:txBody>
            <a:bodyPr/>
            <a:lstStyle/>
            <a:p>
              <a:endParaRPr lang="zh-CN" altLang="en-US"/>
            </a:p>
          </p:txBody>
        </p:sp>
        <p:sp>
          <p:nvSpPr>
            <p:cNvPr id="25" name="Text 23"/>
            <p:cNvSpPr/>
            <p:nvPr/>
          </p:nvSpPr>
          <p:spPr>
            <a:xfrm>
              <a:off x="859" y="3383"/>
              <a:ext cx="6912" cy="374"/>
            </a:xfrm>
            <a:prstGeom prst="rect">
              <a:avLst/>
            </a:prstGeom>
            <a:solidFill>
              <a:srgbClr val="13A8A6"/>
            </a:solidFill>
          </p:spPr>
          <p:txBody>
            <a:bodyPr wrap="square" lIns="381" tIns="381" rIns="381" bIns="381" rtlCol="0" anchor="ctr">
              <a:normAutofit/>
            </a:bodyPr>
            <a:lstStyle/>
            <a:p>
              <a:pPr marL="0" indent="0" algn="ctr">
                <a:buNone/>
              </a:pPr>
              <a:r>
                <a:rPr lang="en-US" sz="1600" b="1"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0"/>
                </a:rPr>
                <a:t>常见不良反应发生率多为</a:t>
              </a:r>
              <a:r>
                <a:rPr lang="en-US" sz="1600" b="1"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0"/>
                </a:rPr>
                <a:t> 2%–6%</a:t>
              </a:r>
              <a:r>
                <a:rPr lang="en-US" sz="1600" baseline="30000"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sym typeface="+mn-ea"/>
                </a:rPr>
                <a:t>[1]</a:t>
              </a:r>
              <a:endParaRPr lang="en-US" sz="1600" baseline="30000"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sp>
          <p:nvSpPr>
            <p:cNvPr id="26" name="Shape 24"/>
            <p:cNvSpPr/>
            <p:nvPr/>
          </p:nvSpPr>
          <p:spPr>
            <a:xfrm>
              <a:off x="787" y="3887"/>
              <a:ext cx="3110" cy="490"/>
            </a:xfrm>
            <a:prstGeom prst="rect">
              <a:avLst/>
            </a:prstGeom>
            <a:solidFill>
              <a:srgbClr val="13A8A6"/>
            </a:solidFill>
            <a:ln w="6350">
              <a:solidFill>
                <a:srgbClr val="FFFFFF"/>
              </a:solidFill>
              <a:prstDash val="solid"/>
            </a:ln>
          </p:spPr>
          <p:txBody>
            <a:bodyPr/>
            <a:lstStyle/>
            <a:p>
              <a:endParaRPr lang="zh-CN" altLang="en-US" sz="280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7" name="Text 25"/>
            <p:cNvSpPr/>
            <p:nvPr/>
          </p:nvSpPr>
          <p:spPr>
            <a:xfrm>
              <a:off x="830" y="3945"/>
              <a:ext cx="3024" cy="374"/>
            </a:xfrm>
            <a:prstGeom prst="rect">
              <a:avLst/>
            </a:prstGeom>
            <a:solidFill>
              <a:srgbClr val="13A8A6"/>
            </a:solidFill>
          </p:spPr>
          <p:txBody>
            <a:bodyPr wrap="square" lIns="381" tIns="381" rIns="381" bIns="381" rtlCol="0" anchor="ctr">
              <a:normAutofit/>
            </a:bodyPr>
            <a:lstStyle/>
            <a:p>
              <a:pPr marL="0" indent="0" algn="ctr">
                <a:buNone/>
              </a:pPr>
              <a:r>
                <a:rPr lang="en-US" sz="1400" b="1" dirty="0">
                  <a:solidFill>
                    <a:srgbClr val="FFFFFF"/>
                  </a:solidFill>
                  <a:latin typeface="Times New Roman" panose="02020603050405020304" pitchFamily="18" charset="0"/>
                  <a:ea typeface="微软雅黑" panose="020B0503020204020204" pitchFamily="34" charset="-122"/>
                  <a:cs typeface="Times New Roman" panose="02020603050405020304" pitchFamily="18" charset="0"/>
                </a:rPr>
                <a:t>不良反应/指标</a:t>
              </a:r>
              <a:endParaRPr lang="en-US" sz="14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8" name="Shape 26"/>
            <p:cNvSpPr/>
            <p:nvPr/>
          </p:nvSpPr>
          <p:spPr>
            <a:xfrm>
              <a:off x="3898" y="3887"/>
              <a:ext cx="1814" cy="490"/>
            </a:xfrm>
            <a:prstGeom prst="rect">
              <a:avLst/>
            </a:prstGeom>
            <a:solidFill>
              <a:srgbClr val="13A8A6"/>
            </a:solidFill>
            <a:ln w="6350">
              <a:solidFill>
                <a:srgbClr val="FFFFFF"/>
              </a:solidFill>
              <a:prstDash val="solid"/>
            </a:ln>
          </p:spPr>
          <p:txBody>
            <a:bodyPr/>
            <a:lstStyle/>
            <a:p>
              <a:endParaRPr lang="zh-CN" altLang="en-US" sz="280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9" name="Text 27"/>
            <p:cNvSpPr/>
            <p:nvPr/>
          </p:nvSpPr>
          <p:spPr>
            <a:xfrm>
              <a:off x="3941" y="3945"/>
              <a:ext cx="1728" cy="374"/>
            </a:xfrm>
            <a:prstGeom prst="rect">
              <a:avLst/>
            </a:prstGeom>
            <a:solidFill>
              <a:srgbClr val="13A8A6"/>
            </a:solidFill>
          </p:spPr>
          <p:txBody>
            <a:bodyPr wrap="square" lIns="381" tIns="381" rIns="381" bIns="381" rtlCol="0" anchor="ctr">
              <a:normAutofit/>
            </a:bodyPr>
            <a:lstStyle/>
            <a:p>
              <a:pPr marL="0" indent="0" algn="ctr">
                <a:buNone/>
              </a:pPr>
              <a:r>
                <a:rPr lang="en-US" sz="1400" b="1" dirty="0">
                  <a:solidFill>
                    <a:srgbClr val="FFFFFF"/>
                  </a:solidFill>
                  <a:latin typeface="Times New Roman" panose="02020603050405020304" pitchFamily="18" charset="0"/>
                  <a:ea typeface="微软雅黑" panose="020B0503020204020204" pitchFamily="34" charset="-122"/>
                  <a:cs typeface="Times New Roman" panose="02020603050405020304" pitchFamily="18" charset="0"/>
                </a:rPr>
                <a:t>布瑞哌唑</a:t>
              </a:r>
              <a:endParaRPr lang="en-US" sz="14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0" name="Shape 28"/>
            <p:cNvSpPr/>
            <p:nvPr/>
          </p:nvSpPr>
          <p:spPr>
            <a:xfrm>
              <a:off x="5712" y="3887"/>
              <a:ext cx="2102" cy="490"/>
            </a:xfrm>
            <a:prstGeom prst="rect">
              <a:avLst/>
            </a:prstGeom>
            <a:solidFill>
              <a:srgbClr val="13A8A6"/>
            </a:solidFill>
            <a:ln w="6350">
              <a:solidFill>
                <a:srgbClr val="FFFFFF"/>
              </a:solidFill>
              <a:prstDash val="solid"/>
            </a:ln>
          </p:spPr>
          <p:txBody>
            <a:bodyPr/>
            <a:lstStyle/>
            <a:p>
              <a:endParaRPr lang="zh-CN" altLang="en-US" sz="280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1" name="Text 29"/>
            <p:cNvSpPr/>
            <p:nvPr/>
          </p:nvSpPr>
          <p:spPr>
            <a:xfrm>
              <a:off x="5755" y="3945"/>
              <a:ext cx="2016" cy="374"/>
            </a:xfrm>
            <a:prstGeom prst="rect">
              <a:avLst/>
            </a:prstGeom>
            <a:solidFill>
              <a:srgbClr val="13A8A6"/>
            </a:solidFill>
          </p:spPr>
          <p:txBody>
            <a:bodyPr wrap="square" lIns="381" tIns="381" rIns="381" bIns="381" rtlCol="0" anchor="ctr">
              <a:normAutofit/>
            </a:bodyPr>
            <a:lstStyle/>
            <a:p>
              <a:pPr marL="0" indent="0" algn="ctr">
                <a:buNone/>
              </a:pPr>
              <a:r>
                <a:rPr lang="en-US" sz="1400" b="1" dirty="0">
                  <a:solidFill>
                    <a:srgbClr val="FFFFFF"/>
                  </a:solidFill>
                  <a:latin typeface="Times New Roman" panose="02020603050405020304" pitchFamily="18" charset="0"/>
                  <a:ea typeface="微软雅黑" panose="020B0503020204020204" pitchFamily="34" charset="-122"/>
                  <a:cs typeface="Times New Roman" panose="02020603050405020304" pitchFamily="18" charset="0"/>
                </a:rPr>
                <a:t>安慰剂</a:t>
              </a:r>
              <a:endParaRPr lang="en-US" sz="14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4" name="Shape 32"/>
            <p:cNvSpPr/>
            <p:nvPr/>
          </p:nvSpPr>
          <p:spPr>
            <a:xfrm>
              <a:off x="787" y="4377"/>
              <a:ext cx="3110" cy="504"/>
            </a:xfrm>
            <a:prstGeom prst="rect">
              <a:avLst/>
            </a:prstGeom>
            <a:solidFill>
              <a:srgbClr val="EDF4F6"/>
            </a:solidFill>
            <a:ln w="5715">
              <a:solidFill>
                <a:srgbClr val="C9D9DE"/>
              </a:solidFill>
              <a:prstDash val="solid"/>
            </a:ln>
          </p:spPr>
          <p:txBody>
            <a:bodyPr/>
            <a:lstStyle/>
            <a:p>
              <a:endParaRPr lang="zh-CN" altLang="en-US" sz="320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5" name="Text 33"/>
            <p:cNvSpPr/>
            <p:nvPr/>
          </p:nvSpPr>
          <p:spPr>
            <a:xfrm>
              <a:off x="830" y="4434"/>
              <a:ext cx="3024" cy="389"/>
            </a:xfrm>
            <a:prstGeom prst="rect">
              <a:avLst/>
            </a:prstGeom>
            <a:noFill/>
          </p:spPr>
          <p:txBody>
            <a:bodyPr wrap="square" lIns="381" tIns="381" rIns="381" bIns="381" rtlCol="0" anchor="ctr">
              <a:normAutofit/>
            </a:bodyPr>
            <a:lstStyle/>
            <a:p>
              <a:pPr marL="0" indent="0" algn="ctr">
                <a:buNone/>
              </a:pPr>
              <a:r>
                <a:rPr lang="en-US" sz="1400" dirty="0">
                  <a:solidFill>
                    <a:srgbClr val="111111"/>
                  </a:solidFill>
                  <a:latin typeface="Times New Roman" panose="02020603050405020304" pitchFamily="18" charset="0"/>
                  <a:ea typeface="微软雅黑" panose="020B0503020204020204" pitchFamily="34" charset="-122"/>
                  <a:cs typeface="Times New Roman" panose="02020603050405020304" pitchFamily="18" charset="0"/>
                </a:rPr>
                <a:t>静坐不能</a:t>
              </a:r>
              <a:endParaRPr lang="en-US" sz="14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6" name="Shape 34"/>
            <p:cNvSpPr/>
            <p:nvPr/>
          </p:nvSpPr>
          <p:spPr>
            <a:xfrm>
              <a:off x="3898" y="4377"/>
              <a:ext cx="1814" cy="504"/>
            </a:xfrm>
            <a:prstGeom prst="rect">
              <a:avLst/>
            </a:prstGeom>
            <a:solidFill>
              <a:srgbClr val="EDF4F6"/>
            </a:solidFill>
            <a:ln w="5715">
              <a:solidFill>
                <a:srgbClr val="C9D9DE"/>
              </a:solidFill>
              <a:prstDash val="solid"/>
            </a:ln>
          </p:spPr>
          <p:txBody>
            <a:bodyPr/>
            <a:lstStyle/>
            <a:p>
              <a:endParaRPr lang="zh-CN" altLang="en-US" sz="320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7" name="Text 35"/>
            <p:cNvSpPr/>
            <p:nvPr/>
          </p:nvSpPr>
          <p:spPr>
            <a:xfrm>
              <a:off x="3941" y="4434"/>
              <a:ext cx="1728" cy="389"/>
            </a:xfrm>
            <a:prstGeom prst="rect">
              <a:avLst/>
            </a:prstGeom>
            <a:noFill/>
          </p:spPr>
          <p:txBody>
            <a:bodyPr wrap="square" lIns="381" tIns="381" rIns="381" bIns="381" rtlCol="0" anchor="ctr">
              <a:normAutofit/>
            </a:bodyPr>
            <a:lstStyle/>
            <a:p>
              <a:pPr marL="0" indent="0" algn="ctr">
                <a:buNone/>
              </a:pPr>
              <a:r>
                <a:rPr lang="en-US" sz="1400" b="1" dirty="0">
                  <a:solidFill>
                    <a:srgbClr val="005A73"/>
                  </a:solidFill>
                  <a:latin typeface="Times New Roman" panose="02020603050405020304" pitchFamily="18" charset="0"/>
                  <a:ea typeface="微软雅黑" panose="020B0503020204020204" pitchFamily="34" charset="-122"/>
                  <a:cs typeface="Times New Roman" panose="02020603050405020304" pitchFamily="18" charset="0"/>
                </a:rPr>
                <a:t>6%</a:t>
              </a:r>
              <a:endParaRPr lang="en-US" sz="14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8" name="Shape 36"/>
            <p:cNvSpPr/>
            <p:nvPr/>
          </p:nvSpPr>
          <p:spPr>
            <a:xfrm>
              <a:off x="5712" y="4377"/>
              <a:ext cx="2102" cy="504"/>
            </a:xfrm>
            <a:prstGeom prst="rect">
              <a:avLst/>
            </a:prstGeom>
            <a:solidFill>
              <a:srgbClr val="EDF4F6"/>
            </a:solidFill>
            <a:ln w="5715">
              <a:solidFill>
                <a:srgbClr val="C9D9DE"/>
              </a:solidFill>
              <a:prstDash val="solid"/>
            </a:ln>
          </p:spPr>
          <p:txBody>
            <a:bodyPr/>
            <a:lstStyle/>
            <a:p>
              <a:endParaRPr lang="zh-CN" altLang="en-US" sz="320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9" name="Text 37"/>
            <p:cNvSpPr/>
            <p:nvPr/>
          </p:nvSpPr>
          <p:spPr>
            <a:xfrm>
              <a:off x="5755" y="4434"/>
              <a:ext cx="2016" cy="389"/>
            </a:xfrm>
            <a:prstGeom prst="rect">
              <a:avLst/>
            </a:prstGeom>
            <a:noFill/>
          </p:spPr>
          <p:txBody>
            <a:bodyPr wrap="square" lIns="381" tIns="381" rIns="381" bIns="381" rtlCol="0" anchor="ctr">
              <a:normAutofit/>
            </a:bodyPr>
            <a:lstStyle/>
            <a:p>
              <a:pPr marL="0" indent="0" algn="ctr">
                <a:buNone/>
              </a:pPr>
              <a:r>
                <a:rPr lang="en-US" sz="1400" dirty="0">
                  <a:solidFill>
                    <a:srgbClr val="666666"/>
                  </a:solidFill>
                  <a:latin typeface="Times New Roman" panose="02020603050405020304" pitchFamily="18" charset="0"/>
                  <a:ea typeface="微软雅黑" panose="020B0503020204020204" pitchFamily="34" charset="-122"/>
                  <a:cs typeface="Times New Roman" panose="02020603050405020304" pitchFamily="18" charset="0"/>
                </a:rPr>
                <a:t>5%</a:t>
              </a:r>
              <a:endParaRPr lang="en-US" sz="14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42" name="Shape 40"/>
            <p:cNvSpPr/>
            <p:nvPr/>
          </p:nvSpPr>
          <p:spPr>
            <a:xfrm>
              <a:off x="787" y="4881"/>
              <a:ext cx="3110" cy="504"/>
            </a:xfrm>
            <a:prstGeom prst="rect">
              <a:avLst/>
            </a:prstGeom>
            <a:solidFill>
              <a:srgbClr val="FFFFFF"/>
            </a:solidFill>
            <a:ln w="5715">
              <a:solidFill>
                <a:srgbClr val="C9D9DE"/>
              </a:solidFill>
              <a:prstDash val="solid"/>
            </a:ln>
          </p:spPr>
          <p:txBody>
            <a:bodyPr/>
            <a:lstStyle/>
            <a:p>
              <a:endParaRPr lang="zh-CN" altLang="en-US" sz="360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43" name="Text 41"/>
            <p:cNvSpPr/>
            <p:nvPr/>
          </p:nvSpPr>
          <p:spPr>
            <a:xfrm>
              <a:off x="830" y="4938"/>
              <a:ext cx="3024" cy="389"/>
            </a:xfrm>
            <a:prstGeom prst="rect">
              <a:avLst/>
            </a:prstGeom>
            <a:noFill/>
          </p:spPr>
          <p:txBody>
            <a:bodyPr wrap="square" lIns="381" tIns="381" rIns="381" bIns="381" rtlCol="0" anchor="ctr">
              <a:normAutofit/>
            </a:bodyPr>
            <a:lstStyle/>
            <a:p>
              <a:pPr marL="0" indent="0" algn="ctr">
                <a:buNone/>
              </a:pPr>
              <a:r>
                <a:rPr lang="en-US" sz="1400" dirty="0">
                  <a:solidFill>
                    <a:srgbClr val="111111"/>
                  </a:solidFill>
                  <a:latin typeface="Times New Roman" panose="02020603050405020304" pitchFamily="18" charset="0"/>
                  <a:ea typeface="微软雅黑" panose="020B0503020204020204" pitchFamily="34" charset="-122"/>
                  <a:cs typeface="Times New Roman" panose="02020603050405020304" pitchFamily="18" charset="0"/>
                </a:rPr>
                <a:t>除静坐不能外EPS</a:t>
              </a:r>
              <a:endParaRPr lang="en-US" sz="14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44" name="Shape 42"/>
            <p:cNvSpPr/>
            <p:nvPr/>
          </p:nvSpPr>
          <p:spPr>
            <a:xfrm>
              <a:off x="3898" y="4881"/>
              <a:ext cx="1814" cy="504"/>
            </a:xfrm>
            <a:prstGeom prst="rect">
              <a:avLst/>
            </a:prstGeom>
            <a:solidFill>
              <a:srgbClr val="FFFFFF"/>
            </a:solidFill>
            <a:ln w="5715">
              <a:solidFill>
                <a:srgbClr val="C9D9DE"/>
              </a:solidFill>
              <a:prstDash val="solid"/>
            </a:ln>
          </p:spPr>
          <p:txBody>
            <a:bodyPr/>
            <a:lstStyle/>
            <a:p>
              <a:endParaRPr lang="zh-CN" altLang="en-US" sz="360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45" name="Text 43"/>
            <p:cNvSpPr/>
            <p:nvPr/>
          </p:nvSpPr>
          <p:spPr>
            <a:xfrm>
              <a:off x="3941" y="4938"/>
              <a:ext cx="1728" cy="389"/>
            </a:xfrm>
            <a:prstGeom prst="rect">
              <a:avLst/>
            </a:prstGeom>
            <a:noFill/>
          </p:spPr>
          <p:txBody>
            <a:bodyPr wrap="square" lIns="381" tIns="381" rIns="381" bIns="381" rtlCol="0" anchor="ctr">
              <a:normAutofit/>
            </a:bodyPr>
            <a:lstStyle/>
            <a:p>
              <a:pPr marL="0" indent="0" algn="ctr">
                <a:buNone/>
              </a:pPr>
              <a:r>
                <a:rPr lang="en-US" sz="1400" b="1" dirty="0">
                  <a:solidFill>
                    <a:srgbClr val="005A73"/>
                  </a:solidFill>
                  <a:latin typeface="Times New Roman" panose="02020603050405020304" pitchFamily="18" charset="0"/>
                  <a:ea typeface="微软雅黑" panose="020B0503020204020204" pitchFamily="34" charset="-122"/>
                  <a:cs typeface="Times New Roman" panose="02020603050405020304" pitchFamily="18" charset="0"/>
                </a:rPr>
                <a:t>5%</a:t>
              </a:r>
              <a:endParaRPr lang="en-US" sz="14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46" name="Shape 44"/>
            <p:cNvSpPr/>
            <p:nvPr/>
          </p:nvSpPr>
          <p:spPr>
            <a:xfrm>
              <a:off x="5712" y="4881"/>
              <a:ext cx="2102" cy="504"/>
            </a:xfrm>
            <a:prstGeom prst="rect">
              <a:avLst/>
            </a:prstGeom>
            <a:solidFill>
              <a:srgbClr val="FFFFFF"/>
            </a:solidFill>
            <a:ln w="5715">
              <a:solidFill>
                <a:srgbClr val="C9D9DE"/>
              </a:solidFill>
              <a:prstDash val="solid"/>
            </a:ln>
          </p:spPr>
          <p:txBody>
            <a:bodyPr/>
            <a:lstStyle/>
            <a:p>
              <a:endParaRPr lang="zh-CN" altLang="en-US" sz="360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47" name="Text 45"/>
            <p:cNvSpPr/>
            <p:nvPr/>
          </p:nvSpPr>
          <p:spPr>
            <a:xfrm>
              <a:off x="5755" y="4938"/>
              <a:ext cx="2016" cy="389"/>
            </a:xfrm>
            <a:prstGeom prst="rect">
              <a:avLst/>
            </a:prstGeom>
            <a:noFill/>
          </p:spPr>
          <p:txBody>
            <a:bodyPr wrap="square" lIns="381" tIns="381" rIns="381" bIns="381" rtlCol="0" anchor="ctr">
              <a:normAutofit/>
            </a:bodyPr>
            <a:lstStyle/>
            <a:p>
              <a:pPr marL="0" indent="0" algn="ctr">
                <a:buNone/>
              </a:pPr>
              <a:r>
                <a:rPr lang="en-US" sz="1400" dirty="0">
                  <a:solidFill>
                    <a:srgbClr val="666666"/>
                  </a:solidFill>
                  <a:latin typeface="Times New Roman" panose="02020603050405020304" pitchFamily="18" charset="0"/>
                  <a:ea typeface="微软雅黑" panose="020B0503020204020204" pitchFamily="34" charset="-122"/>
                  <a:cs typeface="Times New Roman" panose="02020603050405020304" pitchFamily="18" charset="0"/>
                </a:rPr>
                <a:t>4%</a:t>
              </a:r>
              <a:endParaRPr lang="en-US" sz="14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50" name="Shape 48"/>
            <p:cNvSpPr/>
            <p:nvPr/>
          </p:nvSpPr>
          <p:spPr>
            <a:xfrm>
              <a:off x="787" y="5385"/>
              <a:ext cx="3110" cy="504"/>
            </a:xfrm>
            <a:prstGeom prst="rect">
              <a:avLst/>
            </a:prstGeom>
            <a:solidFill>
              <a:srgbClr val="EDF4F6"/>
            </a:solidFill>
            <a:ln w="5715">
              <a:solidFill>
                <a:srgbClr val="C9D9DE"/>
              </a:solidFill>
              <a:prstDash val="solid"/>
            </a:ln>
          </p:spPr>
          <p:txBody>
            <a:bodyPr/>
            <a:lstStyle/>
            <a:p>
              <a:endParaRPr lang="zh-CN" altLang="en-US" sz="360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51" name="Text 49"/>
            <p:cNvSpPr/>
            <p:nvPr/>
          </p:nvSpPr>
          <p:spPr>
            <a:xfrm>
              <a:off x="830" y="5442"/>
              <a:ext cx="3024" cy="389"/>
            </a:xfrm>
            <a:prstGeom prst="rect">
              <a:avLst/>
            </a:prstGeom>
            <a:noFill/>
          </p:spPr>
          <p:txBody>
            <a:bodyPr wrap="square" lIns="381" tIns="381" rIns="381" bIns="381" rtlCol="0" anchor="ctr">
              <a:normAutofit/>
            </a:bodyPr>
            <a:lstStyle/>
            <a:p>
              <a:pPr marL="0" indent="0" algn="ctr">
                <a:buNone/>
              </a:pPr>
              <a:r>
                <a:rPr lang="en-US" sz="1400" dirty="0">
                  <a:solidFill>
                    <a:srgbClr val="111111"/>
                  </a:solidFill>
                  <a:latin typeface="Times New Roman" panose="02020603050405020304" pitchFamily="18" charset="0"/>
                  <a:ea typeface="微软雅黑" panose="020B0503020204020204" pitchFamily="34" charset="-122"/>
                  <a:cs typeface="Times New Roman" panose="02020603050405020304" pitchFamily="18" charset="0"/>
                </a:rPr>
                <a:t>体重增加</a:t>
              </a:r>
              <a:endParaRPr lang="en-US" sz="14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52" name="Shape 50"/>
            <p:cNvSpPr/>
            <p:nvPr/>
          </p:nvSpPr>
          <p:spPr>
            <a:xfrm>
              <a:off x="3898" y="5385"/>
              <a:ext cx="1814" cy="504"/>
            </a:xfrm>
            <a:prstGeom prst="rect">
              <a:avLst/>
            </a:prstGeom>
            <a:solidFill>
              <a:srgbClr val="EDF4F6"/>
            </a:solidFill>
            <a:ln w="5715">
              <a:solidFill>
                <a:srgbClr val="C9D9DE"/>
              </a:solidFill>
              <a:prstDash val="solid"/>
            </a:ln>
          </p:spPr>
          <p:txBody>
            <a:bodyPr/>
            <a:lstStyle/>
            <a:p>
              <a:endParaRPr lang="zh-CN" altLang="en-US" sz="360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53" name="Text 51"/>
            <p:cNvSpPr/>
            <p:nvPr/>
          </p:nvSpPr>
          <p:spPr>
            <a:xfrm>
              <a:off x="3941" y="5442"/>
              <a:ext cx="1728" cy="389"/>
            </a:xfrm>
            <a:prstGeom prst="rect">
              <a:avLst/>
            </a:prstGeom>
            <a:noFill/>
          </p:spPr>
          <p:txBody>
            <a:bodyPr wrap="square" lIns="381" tIns="381" rIns="381" bIns="381" rtlCol="0" anchor="ctr">
              <a:normAutofit/>
            </a:bodyPr>
            <a:lstStyle/>
            <a:p>
              <a:pPr marL="0" indent="0" algn="ctr">
                <a:buNone/>
              </a:pPr>
              <a:r>
                <a:rPr lang="en-US" sz="1400" b="1" dirty="0">
                  <a:solidFill>
                    <a:srgbClr val="005A73"/>
                  </a:solidFill>
                  <a:latin typeface="Times New Roman" panose="02020603050405020304" pitchFamily="18" charset="0"/>
                  <a:ea typeface="微软雅黑" panose="020B0503020204020204" pitchFamily="34" charset="-122"/>
                  <a:cs typeface="Times New Roman" panose="02020603050405020304" pitchFamily="18" charset="0"/>
                </a:rPr>
                <a:t>4%</a:t>
              </a:r>
              <a:endParaRPr lang="en-US" sz="14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54" name="Shape 52"/>
            <p:cNvSpPr/>
            <p:nvPr/>
          </p:nvSpPr>
          <p:spPr>
            <a:xfrm>
              <a:off x="5712" y="5385"/>
              <a:ext cx="2102" cy="504"/>
            </a:xfrm>
            <a:prstGeom prst="rect">
              <a:avLst/>
            </a:prstGeom>
            <a:solidFill>
              <a:srgbClr val="EDF4F6"/>
            </a:solidFill>
            <a:ln w="5715">
              <a:solidFill>
                <a:srgbClr val="C9D9DE"/>
              </a:solidFill>
              <a:prstDash val="solid"/>
            </a:ln>
          </p:spPr>
          <p:txBody>
            <a:bodyPr/>
            <a:lstStyle/>
            <a:p>
              <a:endParaRPr lang="zh-CN" altLang="en-US" sz="360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55" name="Text 53"/>
            <p:cNvSpPr/>
            <p:nvPr/>
          </p:nvSpPr>
          <p:spPr>
            <a:xfrm>
              <a:off x="5755" y="5442"/>
              <a:ext cx="2016" cy="389"/>
            </a:xfrm>
            <a:prstGeom prst="rect">
              <a:avLst/>
            </a:prstGeom>
            <a:noFill/>
          </p:spPr>
          <p:txBody>
            <a:bodyPr wrap="square" lIns="381" tIns="381" rIns="381" bIns="381" rtlCol="0" anchor="ctr">
              <a:normAutofit/>
            </a:bodyPr>
            <a:lstStyle/>
            <a:p>
              <a:pPr marL="0" indent="0" algn="ctr">
                <a:buNone/>
              </a:pPr>
              <a:r>
                <a:rPr lang="en-US" sz="1400" dirty="0">
                  <a:solidFill>
                    <a:srgbClr val="666666"/>
                  </a:solidFill>
                  <a:latin typeface="Times New Roman" panose="02020603050405020304" pitchFamily="18" charset="0"/>
                  <a:ea typeface="微软雅黑" panose="020B0503020204020204" pitchFamily="34" charset="-122"/>
                  <a:cs typeface="Times New Roman" panose="02020603050405020304" pitchFamily="18" charset="0"/>
                </a:rPr>
                <a:t>2%</a:t>
              </a:r>
              <a:endParaRPr lang="en-US" sz="14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58" name="Shape 56"/>
            <p:cNvSpPr/>
            <p:nvPr/>
          </p:nvSpPr>
          <p:spPr>
            <a:xfrm>
              <a:off x="787" y="5889"/>
              <a:ext cx="3110" cy="504"/>
            </a:xfrm>
            <a:prstGeom prst="rect">
              <a:avLst/>
            </a:prstGeom>
            <a:solidFill>
              <a:srgbClr val="FFFFFF"/>
            </a:solidFill>
            <a:ln w="5715">
              <a:solidFill>
                <a:srgbClr val="C9D9DE"/>
              </a:solidFill>
              <a:prstDash val="solid"/>
            </a:ln>
          </p:spPr>
          <p:txBody>
            <a:bodyPr/>
            <a:lstStyle/>
            <a:p>
              <a:endParaRPr lang="zh-CN" altLang="en-US" sz="360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59" name="Text 57"/>
            <p:cNvSpPr/>
            <p:nvPr/>
          </p:nvSpPr>
          <p:spPr>
            <a:xfrm>
              <a:off x="830" y="5946"/>
              <a:ext cx="3024" cy="389"/>
            </a:xfrm>
            <a:prstGeom prst="rect">
              <a:avLst/>
            </a:prstGeom>
            <a:noFill/>
          </p:spPr>
          <p:txBody>
            <a:bodyPr wrap="square" lIns="381" tIns="381" rIns="381" bIns="381" rtlCol="0" anchor="ctr">
              <a:normAutofit/>
            </a:bodyPr>
            <a:lstStyle/>
            <a:p>
              <a:pPr marL="0" indent="0" algn="ctr">
                <a:buNone/>
              </a:pPr>
              <a:r>
                <a:rPr lang="en-US" sz="1400" dirty="0">
                  <a:solidFill>
                    <a:srgbClr val="111111"/>
                  </a:solidFill>
                  <a:latin typeface="Times New Roman" panose="02020603050405020304" pitchFamily="18" charset="0"/>
                  <a:ea typeface="微软雅黑" panose="020B0503020204020204" pitchFamily="34" charset="-122"/>
                  <a:cs typeface="Times New Roman" panose="02020603050405020304" pitchFamily="18" charset="0"/>
                </a:rPr>
                <a:t>震颤</a:t>
              </a:r>
              <a:endParaRPr lang="en-US" sz="14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60" name="Shape 58"/>
            <p:cNvSpPr/>
            <p:nvPr/>
          </p:nvSpPr>
          <p:spPr>
            <a:xfrm>
              <a:off x="3898" y="5889"/>
              <a:ext cx="1814" cy="504"/>
            </a:xfrm>
            <a:prstGeom prst="rect">
              <a:avLst/>
            </a:prstGeom>
            <a:solidFill>
              <a:srgbClr val="FFFFFF"/>
            </a:solidFill>
            <a:ln w="5715">
              <a:solidFill>
                <a:srgbClr val="C9D9DE"/>
              </a:solidFill>
              <a:prstDash val="solid"/>
            </a:ln>
          </p:spPr>
          <p:txBody>
            <a:bodyPr/>
            <a:lstStyle/>
            <a:p>
              <a:endParaRPr lang="zh-CN" altLang="en-US" sz="360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61" name="Text 59"/>
            <p:cNvSpPr/>
            <p:nvPr/>
          </p:nvSpPr>
          <p:spPr>
            <a:xfrm>
              <a:off x="3941" y="5946"/>
              <a:ext cx="1728" cy="389"/>
            </a:xfrm>
            <a:prstGeom prst="rect">
              <a:avLst/>
            </a:prstGeom>
            <a:noFill/>
          </p:spPr>
          <p:txBody>
            <a:bodyPr wrap="square" lIns="381" tIns="381" rIns="381" bIns="381" rtlCol="0" anchor="ctr">
              <a:normAutofit/>
            </a:bodyPr>
            <a:lstStyle/>
            <a:p>
              <a:pPr marL="0" indent="0" algn="ctr">
                <a:buNone/>
              </a:pPr>
              <a:r>
                <a:rPr lang="en-US" sz="1400" b="1" dirty="0">
                  <a:solidFill>
                    <a:srgbClr val="005A73"/>
                  </a:solidFill>
                  <a:latin typeface="Times New Roman" panose="02020603050405020304" pitchFamily="18" charset="0"/>
                  <a:ea typeface="微软雅黑" panose="020B0503020204020204" pitchFamily="34" charset="-122"/>
                  <a:cs typeface="Times New Roman" panose="02020603050405020304" pitchFamily="18" charset="0"/>
                </a:rPr>
                <a:t>3%</a:t>
              </a:r>
              <a:endParaRPr lang="en-US" sz="14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62" name="Shape 60"/>
            <p:cNvSpPr/>
            <p:nvPr/>
          </p:nvSpPr>
          <p:spPr>
            <a:xfrm>
              <a:off x="5712" y="5889"/>
              <a:ext cx="2102" cy="504"/>
            </a:xfrm>
            <a:prstGeom prst="rect">
              <a:avLst/>
            </a:prstGeom>
            <a:solidFill>
              <a:srgbClr val="FFFFFF"/>
            </a:solidFill>
            <a:ln w="5715">
              <a:solidFill>
                <a:srgbClr val="C9D9DE"/>
              </a:solidFill>
              <a:prstDash val="solid"/>
            </a:ln>
          </p:spPr>
          <p:txBody>
            <a:bodyPr/>
            <a:lstStyle/>
            <a:p>
              <a:endParaRPr lang="zh-CN" altLang="en-US" sz="360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63" name="Text 61"/>
            <p:cNvSpPr/>
            <p:nvPr/>
          </p:nvSpPr>
          <p:spPr>
            <a:xfrm>
              <a:off x="5755" y="5946"/>
              <a:ext cx="2016" cy="389"/>
            </a:xfrm>
            <a:prstGeom prst="rect">
              <a:avLst/>
            </a:prstGeom>
            <a:noFill/>
          </p:spPr>
          <p:txBody>
            <a:bodyPr wrap="square" lIns="381" tIns="381" rIns="381" bIns="381" rtlCol="0" anchor="ctr">
              <a:normAutofit/>
            </a:bodyPr>
            <a:lstStyle/>
            <a:p>
              <a:pPr marL="0" indent="0" algn="ctr">
                <a:buNone/>
              </a:pPr>
              <a:r>
                <a:rPr lang="en-US" sz="1400" dirty="0">
                  <a:solidFill>
                    <a:srgbClr val="666666"/>
                  </a:solidFill>
                  <a:latin typeface="Times New Roman" panose="02020603050405020304" pitchFamily="18" charset="0"/>
                  <a:ea typeface="微软雅黑" panose="020B0503020204020204" pitchFamily="34" charset="-122"/>
                  <a:cs typeface="Times New Roman" panose="02020603050405020304" pitchFamily="18" charset="0"/>
                </a:rPr>
                <a:t>1%</a:t>
              </a:r>
              <a:endParaRPr lang="en-US" sz="14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66" name="Shape 64"/>
            <p:cNvSpPr/>
            <p:nvPr/>
          </p:nvSpPr>
          <p:spPr>
            <a:xfrm>
              <a:off x="787" y="6393"/>
              <a:ext cx="3110" cy="504"/>
            </a:xfrm>
            <a:prstGeom prst="rect">
              <a:avLst/>
            </a:prstGeom>
            <a:solidFill>
              <a:srgbClr val="EDF4F6"/>
            </a:solidFill>
            <a:ln w="5715">
              <a:solidFill>
                <a:srgbClr val="C9D9DE"/>
              </a:solidFill>
              <a:prstDash val="solid"/>
            </a:ln>
          </p:spPr>
          <p:txBody>
            <a:bodyPr/>
            <a:lstStyle/>
            <a:p>
              <a:endParaRPr lang="zh-CN" altLang="en-US" sz="360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67" name="Text 65"/>
            <p:cNvSpPr/>
            <p:nvPr/>
          </p:nvSpPr>
          <p:spPr>
            <a:xfrm>
              <a:off x="830" y="6450"/>
              <a:ext cx="3024" cy="389"/>
            </a:xfrm>
            <a:prstGeom prst="rect">
              <a:avLst/>
            </a:prstGeom>
            <a:noFill/>
          </p:spPr>
          <p:txBody>
            <a:bodyPr wrap="square" lIns="381" tIns="381" rIns="381" bIns="381" rtlCol="0" anchor="ctr">
              <a:normAutofit/>
            </a:bodyPr>
            <a:lstStyle/>
            <a:p>
              <a:pPr marL="0" indent="0" algn="ctr">
                <a:buNone/>
              </a:pPr>
              <a:r>
                <a:rPr lang="en-US" sz="1400" dirty="0">
                  <a:solidFill>
                    <a:srgbClr val="111111"/>
                  </a:solidFill>
                  <a:latin typeface="Times New Roman" panose="02020603050405020304" pitchFamily="18" charset="0"/>
                  <a:ea typeface="微软雅黑" panose="020B0503020204020204" pitchFamily="34" charset="-122"/>
                  <a:cs typeface="Times New Roman" panose="02020603050405020304" pitchFamily="18" charset="0"/>
                </a:rPr>
                <a:t>腹泻 / 消化不良</a:t>
              </a:r>
              <a:endParaRPr lang="en-US" sz="14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68" name="Shape 66"/>
            <p:cNvSpPr/>
            <p:nvPr/>
          </p:nvSpPr>
          <p:spPr>
            <a:xfrm>
              <a:off x="3898" y="6393"/>
              <a:ext cx="1814" cy="504"/>
            </a:xfrm>
            <a:prstGeom prst="rect">
              <a:avLst/>
            </a:prstGeom>
            <a:solidFill>
              <a:srgbClr val="EDF4F6"/>
            </a:solidFill>
            <a:ln w="5715">
              <a:solidFill>
                <a:srgbClr val="C9D9DE"/>
              </a:solidFill>
              <a:prstDash val="solid"/>
            </a:ln>
          </p:spPr>
          <p:txBody>
            <a:bodyPr/>
            <a:lstStyle/>
            <a:p>
              <a:endParaRPr lang="zh-CN" altLang="en-US" sz="360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69" name="Text 67"/>
            <p:cNvSpPr/>
            <p:nvPr/>
          </p:nvSpPr>
          <p:spPr>
            <a:xfrm>
              <a:off x="3941" y="6450"/>
              <a:ext cx="1728" cy="389"/>
            </a:xfrm>
            <a:prstGeom prst="rect">
              <a:avLst/>
            </a:prstGeom>
            <a:noFill/>
          </p:spPr>
          <p:txBody>
            <a:bodyPr wrap="square" lIns="381" tIns="381" rIns="381" bIns="381" rtlCol="0" anchor="ctr">
              <a:normAutofit/>
            </a:bodyPr>
            <a:lstStyle/>
            <a:p>
              <a:pPr marL="0" indent="0" algn="ctr">
                <a:buNone/>
              </a:pPr>
              <a:r>
                <a:rPr lang="en-US" sz="1400" b="1" dirty="0">
                  <a:solidFill>
                    <a:srgbClr val="005A73"/>
                  </a:solidFill>
                  <a:latin typeface="Times New Roman" panose="02020603050405020304" pitchFamily="18" charset="0"/>
                  <a:ea typeface="微软雅黑" panose="020B0503020204020204" pitchFamily="34" charset="-122"/>
                  <a:cs typeface="Times New Roman" panose="02020603050405020304" pitchFamily="18" charset="0"/>
                </a:rPr>
                <a:t>3% / 3%</a:t>
              </a:r>
              <a:endParaRPr lang="en-US" sz="14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70" name="Shape 68"/>
            <p:cNvSpPr/>
            <p:nvPr/>
          </p:nvSpPr>
          <p:spPr>
            <a:xfrm>
              <a:off x="5712" y="6393"/>
              <a:ext cx="2102" cy="504"/>
            </a:xfrm>
            <a:prstGeom prst="rect">
              <a:avLst/>
            </a:prstGeom>
            <a:solidFill>
              <a:srgbClr val="EDF4F6"/>
            </a:solidFill>
            <a:ln w="5715">
              <a:solidFill>
                <a:srgbClr val="C9D9DE"/>
              </a:solidFill>
              <a:prstDash val="solid"/>
            </a:ln>
          </p:spPr>
          <p:txBody>
            <a:bodyPr/>
            <a:lstStyle/>
            <a:p>
              <a:endParaRPr lang="zh-CN" altLang="en-US" sz="360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71" name="Text 69"/>
            <p:cNvSpPr/>
            <p:nvPr/>
          </p:nvSpPr>
          <p:spPr>
            <a:xfrm>
              <a:off x="5755" y="6450"/>
              <a:ext cx="2016" cy="389"/>
            </a:xfrm>
            <a:prstGeom prst="rect">
              <a:avLst/>
            </a:prstGeom>
            <a:noFill/>
          </p:spPr>
          <p:txBody>
            <a:bodyPr wrap="square" lIns="381" tIns="381" rIns="381" bIns="381" rtlCol="0" anchor="ctr">
              <a:normAutofit/>
            </a:bodyPr>
            <a:lstStyle/>
            <a:p>
              <a:pPr marL="0" indent="0" algn="ctr">
                <a:buNone/>
              </a:pPr>
              <a:r>
                <a:rPr lang="en-US" sz="1400" dirty="0">
                  <a:solidFill>
                    <a:srgbClr val="666666"/>
                  </a:solidFill>
                  <a:latin typeface="Times New Roman" panose="02020603050405020304" pitchFamily="18" charset="0"/>
                  <a:ea typeface="微软雅黑" panose="020B0503020204020204" pitchFamily="34" charset="-122"/>
                  <a:cs typeface="Times New Roman" panose="02020603050405020304" pitchFamily="18" charset="0"/>
                </a:rPr>
                <a:t>2% / 2%</a:t>
              </a:r>
              <a:endParaRPr lang="en-US" sz="14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74" name="Shape 72"/>
            <p:cNvSpPr/>
            <p:nvPr/>
          </p:nvSpPr>
          <p:spPr>
            <a:xfrm>
              <a:off x="787" y="6897"/>
              <a:ext cx="3110" cy="504"/>
            </a:xfrm>
            <a:prstGeom prst="rect">
              <a:avLst/>
            </a:prstGeom>
            <a:solidFill>
              <a:srgbClr val="FFFFFF"/>
            </a:solidFill>
            <a:ln w="5715">
              <a:solidFill>
                <a:srgbClr val="C9D9DE"/>
              </a:solidFill>
              <a:prstDash val="solid"/>
            </a:ln>
          </p:spPr>
          <p:txBody>
            <a:bodyPr/>
            <a:lstStyle/>
            <a:p>
              <a:endParaRPr lang="zh-CN" altLang="en-US" sz="360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75" name="Text 73"/>
            <p:cNvSpPr/>
            <p:nvPr/>
          </p:nvSpPr>
          <p:spPr>
            <a:xfrm>
              <a:off x="830" y="6954"/>
              <a:ext cx="3024" cy="389"/>
            </a:xfrm>
            <a:prstGeom prst="rect">
              <a:avLst/>
            </a:prstGeom>
            <a:noFill/>
          </p:spPr>
          <p:txBody>
            <a:bodyPr wrap="square" lIns="381" tIns="381" rIns="381" bIns="381" rtlCol="0" anchor="ctr">
              <a:normAutofit/>
            </a:bodyPr>
            <a:lstStyle/>
            <a:p>
              <a:pPr marL="0" indent="0" algn="ctr">
                <a:buNone/>
              </a:pPr>
              <a:r>
                <a:rPr lang="en-US" sz="1400" dirty="0">
                  <a:solidFill>
                    <a:srgbClr val="111111"/>
                  </a:solidFill>
                  <a:latin typeface="Times New Roman" panose="02020603050405020304" pitchFamily="18" charset="0"/>
                  <a:ea typeface="微软雅黑" panose="020B0503020204020204" pitchFamily="34" charset="-122"/>
                  <a:cs typeface="Times New Roman" panose="02020603050405020304" pitchFamily="18" charset="0"/>
                </a:rPr>
                <a:t>镇静</a:t>
              </a:r>
              <a:endParaRPr lang="en-US" sz="14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76" name="Shape 74"/>
            <p:cNvSpPr/>
            <p:nvPr/>
          </p:nvSpPr>
          <p:spPr>
            <a:xfrm>
              <a:off x="3898" y="6897"/>
              <a:ext cx="1814" cy="504"/>
            </a:xfrm>
            <a:prstGeom prst="rect">
              <a:avLst/>
            </a:prstGeom>
            <a:solidFill>
              <a:srgbClr val="FFFFFF"/>
            </a:solidFill>
            <a:ln w="5715">
              <a:solidFill>
                <a:srgbClr val="C9D9DE"/>
              </a:solidFill>
              <a:prstDash val="solid"/>
            </a:ln>
          </p:spPr>
          <p:txBody>
            <a:bodyPr/>
            <a:lstStyle/>
            <a:p>
              <a:endParaRPr lang="zh-CN" altLang="en-US" sz="360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77" name="Text 75"/>
            <p:cNvSpPr/>
            <p:nvPr/>
          </p:nvSpPr>
          <p:spPr>
            <a:xfrm>
              <a:off x="3941" y="6954"/>
              <a:ext cx="1728" cy="389"/>
            </a:xfrm>
            <a:prstGeom prst="rect">
              <a:avLst/>
            </a:prstGeom>
            <a:noFill/>
          </p:spPr>
          <p:txBody>
            <a:bodyPr wrap="square" lIns="381" tIns="381" rIns="381" bIns="381" rtlCol="0" anchor="ctr">
              <a:normAutofit/>
            </a:bodyPr>
            <a:lstStyle/>
            <a:p>
              <a:pPr marL="0" indent="0" algn="ctr">
                <a:buNone/>
              </a:pPr>
              <a:r>
                <a:rPr lang="en-US" sz="1400" b="1" dirty="0">
                  <a:solidFill>
                    <a:srgbClr val="005A73"/>
                  </a:solidFill>
                  <a:latin typeface="Times New Roman" panose="02020603050405020304" pitchFamily="18" charset="0"/>
                  <a:ea typeface="微软雅黑" panose="020B0503020204020204" pitchFamily="34" charset="-122"/>
                  <a:cs typeface="Times New Roman" panose="02020603050405020304" pitchFamily="18" charset="0"/>
                </a:rPr>
                <a:t>2%</a:t>
              </a:r>
              <a:endParaRPr lang="en-US" sz="14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78" name="Shape 76"/>
            <p:cNvSpPr/>
            <p:nvPr/>
          </p:nvSpPr>
          <p:spPr>
            <a:xfrm>
              <a:off x="5712" y="6897"/>
              <a:ext cx="2102" cy="504"/>
            </a:xfrm>
            <a:prstGeom prst="rect">
              <a:avLst/>
            </a:prstGeom>
            <a:solidFill>
              <a:srgbClr val="FFFFFF"/>
            </a:solidFill>
            <a:ln w="5715">
              <a:solidFill>
                <a:srgbClr val="C9D9DE"/>
              </a:solidFill>
              <a:prstDash val="solid"/>
            </a:ln>
          </p:spPr>
          <p:txBody>
            <a:bodyPr/>
            <a:lstStyle/>
            <a:p>
              <a:endParaRPr lang="zh-CN" altLang="en-US" sz="360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79" name="Text 77"/>
            <p:cNvSpPr/>
            <p:nvPr/>
          </p:nvSpPr>
          <p:spPr>
            <a:xfrm>
              <a:off x="5755" y="6954"/>
              <a:ext cx="2016" cy="389"/>
            </a:xfrm>
            <a:prstGeom prst="rect">
              <a:avLst/>
            </a:prstGeom>
            <a:noFill/>
          </p:spPr>
          <p:txBody>
            <a:bodyPr wrap="square" lIns="381" tIns="381" rIns="381" bIns="381" rtlCol="0" anchor="ctr">
              <a:normAutofit/>
            </a:bodyPr>
            <a:lstStyle/>
            <a:p>
              <a:pPr marL="0" indent="0" algn="ctr">
                <a:buNone/>
              </a:pPr>
              <a:r>
                <a:rPr lang="en-US" sz="1400" dirty="0">
                  <a:solidFill>
                    <a:srgbClr val="666666"/>
                  </a:solidFill>
                  <a:latin typeface="Times New Roman" panose="02020603050405020304" pitchFamily="18" charset="0"/>
                  <a:ea typeface="微软雅黑" panose="020B0503020204020204" pitchFamily="34" charset="-122"/>
                  <a:cs typeface="Times New Roman" panose="02020603050405020304" pitchFamily="18" charset="0"/>
                </a:rPr>
                <a:t>1%</a:t>
              </a:r>
              <a:endParaRPr lang="en-US" sz="14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82" name="Shape 80"/>
            <p:cNvSpPr/>
            <p:nvPr/>
          </p:nvSpPr>
          <p:spPr>
            <a:xfrm>
              <a:off x="787" y="7401"/>
              <a:ext cx="3110" cy="518"/>
            </a:xfrm>
            <a:prstGeom prst="rect">
              <a:avLst/>
            </a:prstGeom>
            <a:solidFill>
              <a:srgbClr val="EDF4F6"/>
            </a:solidFill>
            <a:ln w="5715">
              <a:solidFill>
                <a:srgbClr val="C9D9DE"/>
              </a:solidFill>
              <a:prstDash val="solid"/>
            </a:ln>
          </p:spPr>
          <p:txBody>
            <a:bodyPr/>
            <a:lstStyle/>
            <a:p>
              <a:endParaRPr lang="zh-CN" altLang="en-US" sz="360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83" name="Text 81"/>
            <p:cNvSpPr/>
            <p:nvPr/>
          </p:nvSpPr>
          <p:spPr>
            <a:xfrm>
              <a:off x="830" y="7458"/>
              <a:ext cx="3024" cy="403"/>
            </a:xfrm>
            <a:prstGeom prst="rect">
              <a:avLst/>
            </a:prstGeom>
            <a:noFill/>
          </p:spPr>
          <p:txBody>
            <a:bodyPr wrap="square" lIns="381" tIns="381" rIns="381" bIns="381" rtlCol="0" anchor="ctr">
              <a:normAutofit/>
            </a:bodyPr>
            <a:lstStyle/>
            <a:p>
              <a:pPr marL="0" indent="0" algn="ctr">
                <a:buNone/>
              </a:pPr>
              <a:r>
                <a:rPr lang="en-US" sz="1400" dirty="0">
                  <a:solidFill>
                    <a:srgbClr val="111111"/>
                  </a:solidFill>
                  <a:latin typeface="Times New Roman" panose="02020603050405020304" pitchFamily="18" charset="0"/>
                  <a:ea typeface="微软雅黑" panose="020B0503020204020204" pitchFamily="34" charset="-122"/>
                  <a:cs typeface="Times New Roman" panose="02020603050405020304" pitchFamily="18" charset="0"/>
                </a:rPr>
                <a:t>SAS/BARS/AIMS</a:t>
              </a:r>
              <a:endParaRPr lang="en-US" sz="14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86" name="Shape 84"/>
            <p:cNvSpPr/>
            <p:nvPr/>
          </p:nvSpPr>
          <p:spPr>
            <a:xfrm>
              <a:off x="3898" y="7401"/>
              <a:ext cx="3916" cy="518"/>
            </a:xfrm>
            <a:prstGeom prst="rect">
              <a:avLst/>
            </a:prstGeom>
            <a:solidFill>
              <a:srgbClr val="EDF4F6"/>
            </a:solidFill>
            <a:ln w="5715">
              <a:solidFill>
                <a:srgbClr val="C9D9DE"/>
              </a:solidFill>
              <a:prstDash val="solid"/>
            </a:ln>
          </p:spPr>
          <p:txBody>
            <a:bodyPr/>
            <a:lstStyle/>
            <a:p>
              <a:endParaRPr lang="zh-CN" altLang="en-US" sz="360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85" name="Text 83"/>
            <p:cNvSpPr/>
            <p:nvPr/>
          </p:nvSpPr>
          <p:spPr>
            <a:xfrm>
              <a:off x="3941" y="7458"/>
              <a:ext cx="3917" cy="403"/>
            </a:xfrm>
            <a:prstGeom prst="rect">
              <a:avLst/>
            </a:prstGeom>
            <a:noFill/>
          </p:spPr>
          <p:txBody>
            <a:bodyPr wrap="square" lIns="381" tIns="381" rIns="381" bIns="381" rtlCol="0" anchor="ctr">
              <a:normAutofit/>
            </a:bodyPr>
            <a:lstStyle/>
            <a:p>
              <a:pPr marL="0" indent="0" algn="ctr">
                <a:buNone/>
              </a:pPr>
              <a:r>
                <a:rPr lang="en-US" sz="1400" b="1" dirty="0" err="1">
                  <a:solidFill>
                    <a:srgbClr val="005A73"/>
                  </a:solidFill>
                  <a:latin typeface="Times New Roman" panose="02020603050405020304" pitchFamily="18" charset="0"/>
                  <a:ea typeface="微软雅黑" panose="020B0503020204020204" pitchFamily="34" charset="-122"/>
                  <a:cs typeface="Times New Roman" panose="02020603050405020304" pitchFamily="18" charset="0"/>
                </a:rPr>
                <a:t>平均变化与安慰剂相当</a:t>
              </a:r>
              <a:endParaRPr lang="en-US" sz="1400" dirty="0">
                <a:latin typeface="Times New Roman" panose="02020603050405020304" pitchFamily="18" charset="0"/>
                <a:ea typeface="微软雅黑" panose="020B0503020204020204" pitchFamily="34" charset="-122"/>
                <a:cs typeface="Times New Roman" panose="02020603050405020304" pitchFamily="18" charset="0"/>
              </a:endParaRPr>
            </a:p>
          </p:txBody>
        </p:sp>
      </p:grpSp>
      <p:pic>
        <p:nvPicPr>
          <p:cNvPr id="18" name="图片 17" descr="CMC1DBB.tmp"/>
          <p:cNvPicPr>
            <a:picLocks noChangeAspect="1"/>
          </p:cNvPicPr>
          <p:nvPr/>
        </p:nvPicPr>
        <p:blipFill>
          <a:blip r:embed="rId1"/>
          <a:srcRect t="12022" b="71763"/>
          <a:stretch>
            <a:fillRect/>
          </a:stretch>
        </p:blipFill>
        <p:spPr>
          <a:xfrm>
            <a:off x="6082665" y="3861435"/>
            <a:ext cx="5311140" cy="115633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1"/>
          <p:cNvSpPr/>
          <p:nvPr/>
        </p:nvSpPr>
        <p:spPr>
          <a:xfrm>
            <a:off x="0" y="0"/>
            <a:ext cx="1024128" cy="658368"/>
          </a:xfrm>
          <a:prstGeom prst="rect">
            <a:avLst/>
          </a:prstGeom>
          <a:solidFill>
            <a:srgbClr val="02A1A3"/>
          </a:solidFill>
          <a:ln w="12700">
            <a:solidFill>
              <a:srgbClr val="02A1A3">
                <a:alpha val="0"/>
              </a:srgbClr>
            </a:solidFill>
            <a:prstDash val="solid"/>
          </a:ln>
        </p:spPr>
        <p:txBody>
          <a:bodyPr/>
          <a:lstStyle/>
          <a:p>
            <a:endParaRPr lang="zh-CN" altLang="en-US"/>
          </a:p>
        </p:txBody>
      </p:sp>
      <p:sp>
        <p:nvSpPr>
          <p:cNvPr id="4" name="Text 2"/>
          <p:cNvSpPr/>
          <p:nvPr/>
        </p:nvSpPr>
        <p:spPr>
          <a:xfrm>
            <a:off x="137160" y="54864"/>
            <a:ext cx="749808" cy="548640"/>
          </a:xfrm>
          <a:prstGeom prst="rect">
            <a:avLst/>
          </a:prstGeom>
          <a:noFill/>
        </p:spPr>
        <p:txBody>
          <a:bodyPr wrap="square" lIns="254" tIns="254" rIns="254" bIns="254" rtlCol="0" anchor="ctr">
            <a:normAutofit/>
          </a:bodyPr>
          <a:lstStyle/>
          <a:p>
            <a:pPr marL="0" indent="0" algn="ctr">
              <a:buNone/>
            </a:pPr>
            <a:r>
              <a:rPr lang="en-US" sz="1700" b="1"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0"/>
              </a:rPr>
              <a:t>有效性</a:t>
            </a:r>
            <a:endParaRPr lang="en-US" sz="1700" dirty="0"/>
          </a:p>
          <a:p>
            <a:pPr marL="0" indent="0" algn="ctr">
              <a:buNone/>
            </a:pPr>
            <a:r>
              <a:rPr lang="en-US" sz="1700" b="1"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0"/>
              </a:rPr>
              <a:t>1/3</a:t>
            </a:r>
            <a:endParaRPr lang="en-US" sz="1700" dirty="0"/>
          </a:p>
        </p:txBody>
      </p:sp>
      <p:sp>
        <p:nvSpPr>
          <p:cNvPr id="5" name="Text 3"/>
          <p:cNvSpPr/>
          <p:nvPr/>
        </p:nvSpPr>
        <p:spPr>
          <a:xfrm>
            <a:off x="1170432" y="146304"/>
            <a:ext cx="10652760" cy="402336"/>
          </a:xfrm>
          <a:prstGeom prst="rect">
            <a:avLst/>
          </a:prstGeom>
          <a:noFill/>
        </p:spPr>
        <p:txBody>
          <a:bodyPr wrap="square" lIns="254" tIns="254" rIns="254" bIns="254" rtlCol="0" anchor="ctr">
            <a:normAutofit/>
          </a:bodyPr>
          <a:lstStyle/>
          <a:p>
            <a:pPr marL="0" indent="0" algn="l">
              <a:buNone/>
            </a:pPr>
            <a:r>
              <a:rPr lang="en-US" sz="225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有效性：对急性期和维持期</a:t>
            </a:r>
            <a:r>
              <a:rPr lang="en-US" sz="225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0"/>
              </a:rPr>
              <a:t>疗效确切</a:t>
            </a:r>
            <a:r>
              <a:rPr lang="en-US" sz="225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a:t>
            </a:r>
            <a:r>
              <a:rPr lang="zh-CN" altLang="en-US" sz="225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0"/>
              </a:rPr>
              <a:t>显著降低复发风险</a:t>
            </a:r>
            <a:endParaRPr lang="zh-CN" altLang="en-US" sz="225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0"/>
            </a:endParaRPr>
          </a:p>
        </p:txBody>
      </p:sp>
      <p:sp>
        <p:nvSpPr>
          <p:cNvPr id="7" name="Shape 5"/>
          <p:cNvSpPr/>
          <p:nvPr/>
        </p:nvSpPr>
        <p:spPr>
          <a:xfrm>
            <a:off x="457200" y="1943160"/>
            <a:ext cx="5468112" cy="310896"/>
          </a:xfrm>
          <a:prstGeom prst="rect">
            <a:avLst/>
          </a:prstGeom>
          <a:solidFill>
            <a:srgbClr val="02A1A3"/>
          </a:solidFill>
          <a:ln w="12700">
            <a:solidFill>
              <a:srgbClr val="02A1A3">
                <a:alpha val="0"/>
              </a:srgbClr>
            </a:solidFill>
            <a:prstDash val="solid"/>
          </a:ln>
        </p:spPr>
        <p:txBody>
          <a:bodyPr/>
          <a:lstStyle/>
          <a:p>
            <a:endParaRPr lang="zh-CN" altLang="en-US"/>
          </a:p>
        </p:txBody>
      </p:sp>
      <p:sp>
        <p:nvSpPr>
          <p:cNvPr id="8" name="Text 6"/>
          <p:cNvSpPr/>
          <p:nvPr/>
        </p:nvSpPr>
        <p:spPr>
          <a:xfrm>
            <a:off x="457200" y="1961448"/>
            <a:ext cx="5468112" cy="256032"/>
          </a:xfrm>
          <a:prstGeom prst="rect">
            <a:avLst/>
          </a:prstGeom>
          <a:noFill/>
        </p:spPr>
        <p:txBody>
          <a:bodyPr wrap="square" lIns="254" tIns="254" rIns="254" bIns="254" rtlCol="0" anchor="ctr">
            <a:normAutofit/>
          </a:bodyPr>
          <a:lstStyle/>
          <a:p>
            <a:pPr marL="0" indent="0" algn="ctr">
              <a:buNone/>
            </a:pPr>
            <a:r>
              <a:rPr lang="en-US" sz="1520" b="1"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0"/>
              </a:rPr>
              <a:t>急性期：显著改善 PANSS 总分</a:t>
            </a:r>
            <a:endParaRPr lang="en-US" sz="1520" dirty="0"/>
          </a:p>
        </p:txBody>
      </p:sp>
      <p:sp>
        <p:nvSpPr>
          <p:cNvPr id="11" name="Shape 9"/>
          <p:cNvSpPr/>
          <p:nvPr/>
        </p:nvSpPr>
        <p:spPr>
          <a:xfrm>
            <a:off x="457200" y="2290445"/>
            <a:ext cx="5467985" cy="3977640"/>
          </a:xfrm>
          <a:prstGeom prst="roundRect">
            <a:avLst>
              <a:gd name="adj" fmla="val 1351"/>
            </a:avLst>
          </a:prstGeom>
          <a:solidFill>
            <a:srgbClr val="F7FAFC"/>
          </a:solidFill>
          <a:ln w="10160">
            <a:solidFill>
              <a:srgbClr val="D7E3EA"/>
            </a:solidFill>
            <a:prstDash val="solid"/>
          </a:ln>
        </p:spPr>
        <p:txBody>
          <a:bodyPr/>
          <a:lstStyle/>
          <a:p>
            <a:endParaRPr lang="zh-CN" altLang="en-US"/>
          </a:p>
        </p:txBody>
      </p:sp>
      <p:sp>
        <p:nvSpPr>
          <p:cNvPr id="12" name="Shape 10"/>
          <p:cNvSpPr/>
          <p:nvPr/>
        </p:nvSpPr>
        <p:spPr>
          <a:xfrm>
            <a:off x="1024128" y="2427792"/>
            <a:ext cx="100584" cy="73152"/>
          </a:xfrm>
          <a:prstGeom prst="rect">
            <a:avLst/>
          </a:prstGeom>
          <a:solidFill>
            <a:schemeClr val="accent4">
              <a:lumMod val="75000"/>
            </a:schemeClr>
          </a:solidFill>
          <a:ln w="12700">
            <a:solidFill>
              <a:srgbClr val="9DBBD2">
                <a:alpha val="0"/>
              </a:srgbClr>
            </a:solidFill>
            <a:prstDash val="solid"/>
          </a:ln>
        </p:spPr>
        <p:txBody>
          <a:bodyPr/>
          <a:lstStyle/>
          <a:p>
            <a:endParaRPr lang="zh-CN" altLang="en-US"/>
          </a:p>
        </p:txBody>
      </p:sp>
      <p:sp>
        <p:nvSpPr>
          <p:cNvPr id="13" name="Text 11"/>
          <p:cNvSpPr/>
          <p:nvPr/>
        </p:nvSpPr>
        <p:spPr>
          <a:xfrm>
            <a:off x="1170305" y="2397565"/>
            <a:ext cx="1734185" cy="158309"/>
          </a:xfrm>
          <a:prstGeom prst="rect">
            <a:avLst/>
          </a:prstGeom>
          <a:noFill/>
        </p:spPr>
        <p:txBody>
          <a:bodyPr wrap="square" lIns="254" tIns="254" rIns="254" bIns="254" rtlCol="0" anchor="ctr"/>
          <a:lstStyle/>
          <a:p>
            <a:pPr marL="0" indent="0" algn="l">
              <a:buNone/>
            </a:pPr>
            <a:r>
              <a:rPr lang="en-US" sz="1080" dirty="0">
                <a:solidFill>
                  <a:srgbClr val="1D2B36"/>
                </a:solidFill>
                <a:latin typeface="微软雅黑" panose="020B0503020204020204" pitchFamily="34" charset="-122"/>
                <a:ea typeface="微软雅黑" panose="020B0503020204020204" pitchFamily="34" charset="-122"/>
                <a:cs typeface="微软雅黑" panose="020B0503020204020204" pitchFamily="34" charset="-120"/>
              </a:rPr>
              <a:t>安慰剂（PANSS 总分下降）</a:t>
            </a:r>
            <a:endParaRPr lang="en-US" sz="1080" dirty="0">
              <a:solidFill>
                <a:srgbClr val="1D2B36"/>
              </a:solidFill>
              <a:latin typeface="微软雅黑" panose="020B0503020204020204" pitchFamily="34" charset="-122"/>
              <a:ea typeface="微软雅黑" panose="020B0503020204020204" pitchFamily="34" charset="-122"/>
              <a:cs typeface="微软雅黑" panose="020B0503020204020204" pitchFamily="34" charset="-120"/>
            </a:endParaRPr>
          </a:p>
        </p:txBody>
      </p:sp>
      <p:sp>
        <p:nvSpPr>
          <p:cNvPr id="14" name="Shape 12"/>
          <p:cNvSpPr/>
          <p:nvPr/>
        </p:nvSpPr>
        <p:spPr>
          <a:xfrm>
            <a:off x="3017520" y="2427792"/>
            <a:ext cx="100584" cy="73152"/>
          </a:xfrm>
          <a:prstGeom prst="rect">
            <a:avLst/>
          </a:prstGeom>
          <a:solidFill>
            <a:srgbClr val="02A1A3"/>
          </a:solidFill>
          <a:ln w="12700">
            <a:solidFill>
              <a:srgbClr val="02A1A3">
                <a:alpha val="0"/>
              </a:srgbClr>
            </a:solidFill>
            <a:prstDash val="solid"/>
          </a:ln>
        </p:spPr>
        <p:txBody>
          <a:bodyPr/>
          <a:lstStyle/>
          <a:p>
            <a:endParaRPr lang="zh-CN" altLang="en-US"/>
          </a:p>
        </p:txBody>
      </p:sp>
      <p:sp>
        <p:nvSpPr>
          <p:cNvPr id="15" name="Text 13"/>
          <p:cNvSpPr/>
          <p:nvPr/>
        </p:nvSpPr>
        <p:spPr>
          <a:xfrm>
            <a:off x="3163570" y="2372995"/>
            <a:ext cx="1879600" cy="182880"/>
          </a:xfrm>
          <a:prstGeom prst="rect">
            <a:avLst/>
          </a:prstGeom>
          <a:noFill/>
        </p:spPr>
        <p:txBody>
          <a:bodyPr wrap="square" lIns="254" tIns="254" rIns="254" bIns="254" rtlCol="0" anchor="ctr">
            <a:noAutofit/>
          </a:bodyPr>
          <a:lstStyle/>
          <a:p>
            <a:pPr marL="0" indent="0" algn="l">
              <a:buNone/>
            </a:pPr>
            <a:r>
              <a:rPr lang="en-US" sz="1080" dirty="0">
                <a:solidFill>
                  <a:srgbClr val="1D2B36"/>
                </a:solidFill>
                <a:latin typeface="微软雅黑" panose="020B0503020204020204" pitchFamily="34" charset="-122"/>
                <a:ea typeface="微软雅黑" panose="020B0503020204020204" pitchFamily="34" charset="-122"/>
                <a:cs typeface="微软雅黑" panose="020B0503020204020204" pitchFamily="34" charset="-120"/>
              </a:rPr>
              <a:t>布瑞哌唑（PANSS 总分下降）</a:t>
            </a:r>
            <a:endParaRPr lang="en-US" sz="1080" dirty="0">
              <a:solidFill>
                <a:srgbClr val="1D2B36"/>
              </a:solidFill>
              <a:latin typeface="微软雅黑" panose="020B0503020204020204" pitchFamily="34" charset="-122"/>
              <a:ea typeface="微软雅黑" panose="020B0503020204020204" pitchFamily="34" charset="-122"/>
              <a:cs typeface="微软雅黑" panose="020B0503020204020204" pitchFamily="34" charset="-120"/>
            </a:endParaRPr>
          </a:p>
        </p:txBody>
      </p:sp>
      <p:grpSp>
        <p:nvGrpSpPr>
          <p:cNvPr id="77" name="组合 76"/>
          <p:cNvGrpSpPr/>
          <p:nvPr/>
        </p:nvGrpSpPr>
        <p:grpSpPr>
          <a:xfrm>
            <a:off x="511810" y="5031740"/>
            <a:ext cx="5358130" cy="1078230"/>
            <a:chOff x="806" y="6197"/>
            <a:chExt cx="8438" cy="1698"/>
          </a:xfrm>
        </p:grpSpPr>
        <p:sp>
          <p:nvSpPr>
            <p:cNvPr id="27" name="Shape 25"/>
            <p:cNvSpPr/>
            <p:nvPr/>
          </p:nvSpPr>
          <p:spPr>
            <a:xfrm>
              <a:off x="806" y="6197"/>
              <a:ext cx="8438" cy="1699"/>
            </a:xfrm>
            <a:prstGeom prst="roundRect">
              <a:avLst>
                <a:gd name="adj" fmla="val 5085"/>
              </a:avLst>
            </a:prstGeom>
            <a:solidFill>
              <a:srgbClr val="FFFFFF"/>
            </a:solidFill>
            <a:ln w="10160">
              <a:solidFill>
                <a:srgbClr val="D5E1E7"/>
              </a:solidFill>
              <a:prstDash val="solid"/>
            </a:ln>
          </p:spPr>
          <p:txBody>
            <a:bodyPr/>
            <a:lstStyle/>
            <a:p>
              <a:endParaRPr lang="zh-CN" altLang="en-US"/>
            </a:p>
          </p:txBody>
        </p:sp>
        <p:sp>
          <p:nvSpPr>
            <p:cNvPr id="28" name="Text 26"/>
            <p:cNvSpPr/>
            <p:nvPr/>
          </p:nvSpPr>
          <p:spPr>
            <a:xfrm>
              <a:off x="1022" y="6370"/>
              <a:ext cx="3024" cy="346"/>
            </a:xfrm>
            <a:prstGeom prst="rect">
              <a:avLst/>
            </a:prstGeom>
            <a:noFill/>
          </p:spPr>
          <p:txBody>
            <a:bodyPr wrap="square" lIns="254" tIns="254" rIns="254" bIns="254" rtlCol="0" anchor="ctr">
              <a:normAutofit/>
            </a:bodyPr>
            <a:lstStyle/>
            <a:p>
              <a:pPr marL="0" indent="0" algn="l">
                <a:buNone/>
              </a:pPr>
              <a:r>
                <a:rPr lang="en-US" sz="1400" b="1" dirty="0">
                  <a:solidFill>
                    <a:srgbClr val="007879"/>
                  </a:solidFill>
                  <a:latin typeface="微软雅黑" panose="020B0503020204020204" pitchFamily="34" charset="-122"/>
                  <a:ea typeface="微软雅黑" panose="020B0503020204020204" pitchFamily="34" charset="-122"/>
                  <a:cs typeface="微软雅黑" panose="020B0503020204020204" pitchFamily="34" charset="-120"/>
                </a:rPr>
                <a:t>BEACON 研究（6周）</a:t>
              </a:r>
              <a:endParaRPr lang="en-US" sz="1400" dirty="0"/>
            </a:p>
          </p:txBody>
        </p:sp>
        <p:sp>
          <p:nvSpPr>
            <p:cNvPr id="29" name="Text 27"/>
            <p:cNvSpPr/>
            <p:nvPr/>
          </p:nvSpPr>
          <p:spPr>
            <a:xfrm>
              <a:off x="8309" y="6370"/>
              <a:ext cx="720" cy="317"/>
            </a:xfrm>
            <a:prstGeom prst="rect">
              <a:avLst/>
            </a:prstGeom>
            <a:noFill/>
          </p:spPr>
          <p:txBody>
            <a:bodyPr wrap="square" lIns="254" tIns="254" rIns="254" bIns="254" rtlCol="0" anchor="ctr">
              <a:normAutofit/>
            </a:bodyPr>
            <a:lstStyle/>
            <a:p>
              <a:pPr marL="0" indent="0" algn="r">
                <a:buNone/>
              </a:pPr>
              <a:r>
                <a:rPr lang="en-US" sz="950" dirty="0">
                  <a:solidFill>
                    <a:srgbClr val="5F6F7A"/>
                  </a:solidFill>
                  <a:latin typeface="微软雅黑" panose="020B0503020204020204" pitchFamily="34" charset="-122"/>
                  <a:ea typeface="微软雅黑" panose="020B0503020204020204" pitchFamily="34" charset="-122"/>
                  <a:cs typeface="微软雅黑" panose="020B0503020204020204" pitchFamily="34" charset="-120"/>
                </a:rPr>
                <a:t>N=674</a:t>
              </a:r>
              <a:endParaRPr lang="en-US" sz="950" dirty="0"/>
            </a:p>
          </p:txBody>
        </p:sp>
        <p:sp>
          <p:nvSpPr>
            <p:cNvPr id="30" name="Text 28"/>
            <p:cNvSpPr/>
            <p:nvPr/>
          </p:nvSpPr>
          <p:spPr>
            <a:xfrm>
              <a:off x="1037" y="6888"/>
              <a:ext cx="1296" cy="389"/>
            </a:xfrm>
            <a:prstGeom prst="rect">
              <a:avLst/>
            </a:prstGeom>
            <a:noFill/>
          </p:spPr>
          <p:txBody>
            <a:bodyPr wrap="square" lIns="254" tIns="254" rIns="254" bIns="254" rtlCol="0" anchor="ctr">
              <a:normAutofit/>
            </a:bodyPr>
            <a:lstStyle/>
            <a:p>
              <a:pPr marL="0" indent="0" algn="l">
                <a:buNone/>
              </a:pPr>
              <a:r>
                <a:rPr lang="en-US" sz="1060" dirty="0">
                  <a:solidFill>
                    <a:srgbClr val="1D2B36"/>
                  </a:solidFill>
                  <a:latin typeface="微软雅黑" panose="020B0503020204020204" pitchFamily="34" charset="-122"/>
                  <a:ea typeface="微软雅黑" panose="020B0503020204020204" pitchFamily="34" charset="-122"/>
                  <a:cs typeface="微软雅黑" panose="020B0503020204020204" pitchFamily="34" charset="-120"/>
                </a:rPr>
                <a:t>安慰剂</a:t>
              </a:r>
              <a:endParaRPr lang="en-US" sz="1060" dirty="0"/>
            </a:p>
          </p:txBody>
        </p:sp>
        <p:sp>
          <p:nvSpPr>
            <p:cNvPr id="31" name="Text 29"/>
            <p:cNvSpPr/>
            <p:nvPr/>
          </p:nvSpPr>
          <p:spPr>
            <a:xfrm>
              <a:off x="2938" y="6888"/>
              <a:ext cx="792" cy="389"/>
            </a:xfrm>
            <a:prstGeom prst="rect">
              <a:avLst/>
            </a:prstGeom>
            <a:noFill/>
          </p:spPr>
          <p:txBody>
            <a:bodyPr wrap="square" lIns="254" tIns="254" rIns="254" bIns="254" rtlCol="0" anchor="ctr">
              <a:normAutofit/>
            </a:bodyPr>
            <a:lstStyle/>
            <a:p>
              <a:pPr marL="0" indent="0" algn="r">
                <a:buNone/>
              </a:pPr>
              <a:r>
                <a:rPr lang="en-US" sz="106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0"/>
                </a:rPr>
                <a:t>-13.53</a:t>
              </a:r>
              <a:endParaRPr lang="en-US" sz="106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0"/>
              </a:endParaRPr>
            </a:p>
          </p:txBody>
        </p:sp>
        <p:sp>
          <p:nvSpPr>
            <p:cNvPr id="32" name="Shape 30"/>
            <p:cNvSpPr/>
            <p:nvPr/>
          </p:nvSpPr>
          <p:spPr>
            <a:xfrm>
              <a:off x="4550" y="6946"/>
              <a:ext cx="4478" cy="216"/>
            </a:xfrm>
            <a:prstGeom prst="rect">
              <a:avLst/>
            </a:prstGeom>
            <a:solidFill>
              <a:srgbClr val="E8EEF2"/>
            </a:solidFill>
            <a:ln w="12700">
              <a:solidFill>
                <a:srgbClr val="E8EEF2">
                  <a:alpha val="0"/>
                </a:srgbClr>
              </a:solidFill>
              <a:prstDash val="solid"/>
            </a:ln>
          </p:spPr>
          <p:txBody>
            <a:bodyPr/>
            <a:lstStyle/>
            <a:p>
              <a:endParaRPr lang="zh-CN" altLang="en-US"/>
            </a:p>
          </p:txBody>
        </p:sp>
        <p:sp>
          <p:nvSpPr>
            <p:cNvPr id="33" name="Shape 31"/>
            <p:cNvSpPr/>
            <p:nvPr/>
          </p:nvSpPr>
          <p:spPr>
            <a:xfrm>
              <a:off x="4550" y="6946"/>
              <a:ext cx="1895" cy="216"/>
            </a:xfrm>
            <a:prstGeom prst="rect">
              <a:avLst/>
            </a:prstGeom>
            <a:solidFill>
              <a:schemeClr val="accent4">
                <a:lumMod val="75000"/>
              </a:schemeClr>
            </a:solidFill>
            <a:ln w="12700">
              <a:solidFill>
                <a:srgbClr val="9DBBD2">
                  <a:alpha val="0"/>
                </a:srgbClr>
              </a:solidFill>
              <a:prstDash val="solid"/>
            </a:ln>
          </p:spPr>
          <p:txBody>
            <a:bodyPr/>
            <a:lstStyle/>
            <a:p>
              <a:endParaRPr lang="zh-CN" altLang="en-US"/>
            </a:p>
          </p:txBody>
        </p:sp>
        <p:sp>
          <p:nvSpPr>
            <p:cNvPr id="34" name="Text 32"/>
            <p:cNvSpPr/>
            <p:nvPr/>
          </p:nvSpPr>
          <p:spPr>
            <a:xfrm>
              <a:off x="1037" y="7306"/>
              <a:ext cx="1728" cy="389"/>
            </a:xfrm>
            <a:prstGeom prst="rect">
              <a:avLst/>
            </a:prstGeom>
            <a:noFill/>
          </p:spPr>
          <p:txBody>
            <a:bodyPr wrap="square" lIns="254" tIns="254" rIns="254" bIns="254" rtlCol="0" anchor="ctr">
              <a:normAutofit/>
            </a:bodyPr>
            <a:lstStyle/>
            <a:p>
              <a:pPr marL="0" indent="0" algn="l">
                <a:buNone/>
              </a:pPr>
              <a:r>
                <a:rPr lang="en-US" sz="1060" dirty="0">
                  <a:solidFill>
                    <a:srgbClr val="1D2B36"/>
                  </a:solidFill>
                  <a:latin typeface="微软雅黑" panose="020B0503020204020204" pitchFamily="34" charset="-122"/>
                  <a:ea typeface="微软雅黑" panose="020B0503020204020204" pitchFamily="34" charset="-122"/>
                  <a:cs typeface="微软雅黑" panose="020B0503020204020204" pitchFamily="34" charset="-120"/>
                </a:rPr>
                <a:t>布瑞哌唑 4mg</a:t>
              </a:r>
              <a:endParaRPr lang="en-US" sz="1060" dirty="0"/>
            </a:p>
          </p:txBody>
        </p:sp>
        <p:sp>
          <p:nvSpPr>
            <p:cNvPr id="35" name="Text 33"/>
            <p:cNvSpPr/>
            <p:nvPr/>
          </p:nvSpPr>
          <p:spPr>
            <a:xfrm>
              <a:off x="2822" y="7306"/>
              <a:ext cx="1555" cy="389"/>
            </a:xfrm>
            <a:prstGeom prst="rect">
              <a:avLst/>
            </a:prstGeom>
            <a:noFill/>
          </p:spPr>
          <p:txBody>
            <a:bodyPr wrap="square" lIns="254" tIns="254" rIns="254" bIns="254" rtlCol="0" anchor="ctr">
              <a:normAutofit fontScale="87500"/>
            </a:bodyPr>
            <a:lstStyle/>
            <a:p>
              <a:pPr marL="0" indent="0" algn="r">
                <a:buNone/>
              </a:pPr>
              <a:r>
                <a:rPr lang="en-US" sz="105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0"/>
                </a:rPr>
                <a:t>-20.00 (p=0.0022)</a:t>
              </a:r>
              <a:endParaRPr lang="en-US" sz="105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0"/>
              </a:endParaRPr>
            </a:p>
          </p:txBody>
        </p:sp>
        <p:sp>
          <p:nvSpPr>
            <p:cNvPr id="36" name="Shape 34"/>
            <p:cNvSpPr/>
            <p:nvPr/>
          </p:nvSpPr>
          <p:spPr>
            <a:xfrm>
              <a:off x="4550" y="7363"/>
              <a:ext cx="4478" cy="216"/>
            </a:xfrm>
            <a:prstGeom prst="rect">
              <a:avLst/>
            </a:prstGeom>
            <a:solidFill>
              <a:srgbClr val="E8EEF2"/>
            </a:solidFill>
            <a:ln w="12700">
              <a:solidFill>
                <a:srgbClr val="E8EEF2">
                  <a:alpha val="0"/>
                </a:srgbClr>
              </a:solidFill>
              <a:prstDash val="solid"/>
            </a:ln>
          </p:spPr>
          <p:txBody>
            <a:bodyPr/>
            <a:lstStyle/>
            <a:p>
              <a:endParaRPr lang="zh-CN" altLang="en-US"/>
            </a:p>
          </p:txBody>
        </p:sp>
        <p:sp>
          <p:nvSpPr>
            <p:cNvPr id="37" name="Shape 35"/>
            <p:cNvSpPr/>
            <p:nvPr/>
          </p:nvSpPr>
          <p:spPr>
            <a:xfrm>
              <a:off x="4550" y="7363"/>
              <a:ext cx="3249" cy="216"/>
            </a:xfrm>
            <a:prstGeom prst="rect">
              <a:avLst/>
            </a:prstGeom>
            <a:solidFill>
              <a:srgbClr val="02A1A3"/>
            </a:solidFill>
            <a:ln w="12700">
              <a:solidFill>
                <a:srgbClr val="02A1A3">
                  <a:alpha val="0"/>
                </a:srgbClr>
              </a:solidFill>
              <a:prstDash val="solid"/>
            </a:ln>
          </p:spPr>
          <p:txBody>
            <a:bodyPr/>
            <a:lstStyle/>
            <a:p>
              <a:endParaRPr lang="zh-CN" altLang="en-US"/>
            </a:p>
          </p:txBody>
        </p:sp>
      </p:grpSp>
      <p:sp>
        <p:nvSpPr>
          <p:cNvPr id="52" name="Shape 50"/>
          <p:cNvSpPr/>
          <p:nvPr/>
        </p:nvSpPr>
        <p:spPr>
          <a:xfrm flipH="1">
            <a:off x="6089904" y="1943160"/>
            <a:ext cx="6096" cy="4411920"/>
          </a:xfrm>
          <a:prstGeom prst="line">
            <a:avLst/>
          </a:prstGeom>
          <a:noFill/>
          <a:ln w="7620">
            <a:solidFill>
              <a:srgbClr val="D2DCE3"/>
            </a:solidFill>
            <a:prstDash val="solid"/>
          </a:ln>
        </p:spPr>
        <p:txBody>
          <a:bodyPr/>
          <a:lstStyle/>
          <a:p>
            <a:endParaRPr lang="zh-CN" altLang="en-US"/>
          </a:p>
        </p:txBody>
      </p:sp>
      <p:sp>
        <p:nvSpPr>
          <p:cNvPr id="53" name="Shape 51"/>
          <p:cNvSpPr/>
          <p:nvPr/>
        </p:nvSpPr>
        <p:spPr>
          <a:xfrm>
            <a:off x="6355080" y="1943160"/>
            <a:ext cx="5468112" cy="310896"/>
          </a:xfrm>
          <a:prstGeom prst="rect">
            <a:avLst/>
          </a:prstGeom>
          <a:solidFill>
            <a:srgbClr val="02A1A3"/>
          </a:solidFill>
          <a:ln w="12700">
            <a:solidFill>
              <a:srgbClr val="02A1A3">
                <a:alpha val="0"/>
              </a:srgbClr>
            </a:solidFill>
            <a:prstDash val="solid"/>
          </a:ln>
        </p:spPr>
        <p:txBody>
          <a:bodyPr/>
          <a:lstStyle/>
          <a:p>
            <a:endParaRPr lang="zh-CN" altLang="en-US"/>
          </a:p>
        </p:txBody>
      </p:sp>
      <p:sp>
        <p:nvSpPr>
          <p:cNvPr id="54" name="Text 52"/>
          <p:cNvSpPr/>
          <p:nvPr/>
        </p:nvSpPr>
        <p:spPr>
          <a:xfrm>
            <a:off x="6355080" y="1961448"/>
            <a:ext cx="5468112" cy="256032"/>
          </a:xfrm>
          <a:prstGeom prst="rect">
            <a:avLst/>
          </a:prstGeom>
          <a:noFill/>
        </p:spPr>
        <p:txBody>
          <a:bodyPr wrap="square" lIns="254" tIns="254" rIns="254" bIns="254" rtlCol="0" anchor="ctr">
            <a:normAutofit/>
          </a:bodyPr>
          <a:lstStyle/>
          <a:p>
            <a:pPr marL="0" indent="0" algn="ctr">
              <a:buNone/>
            </a:pPr>
            <a:r>
              <a:rPr lang="en-US" sz="1520" b="1"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0"/>
              </a:rPr>
              <a:t>维持期：有效预防疾病复发</a:t>
            </a:r>
            <a:endParaRPr lang="en-US" sz="1520" dirty="0"/>
          </a:p>
        </p:txBody>
      </p:sp>
      <p:grpSp>
        <p:nvGrpSpPr>
          <p:cNvPr id="76" name="组合 75"/>
          <p:cNvGrpSpPr/>
          <p:nvPr/>
        </p:nvGrpSpPr>
        <p:grpSpPr>
          <a:xfrm>
            <a:off x="6349365" y="5278755"/>
            <a:ext cx="5467985" cy="960120"/>
            <a:chOff x="10008" y="3838"/>
            <a:chExt cx="8611" cy="1512"/>
          </a:xfrm>
        </p:grpSpPr>
        <p:sp>
          <p:nvSpPr>
            <p:cNvPr id="57" name="Shape 55"/>
            <p:cNvSpPr/>
            <p:nvPr/>
          </p:nvSpPr>
          <p:spPr>
            <a:xfrm>
              <a:off x="10008" y="3838"/>
              <a:ext cx="4147" cy="1512"/>
            </a:xfrm>
            <a:prstGeom prst="roundRect">
              <a:avLst>
                <a:gd name="adj" fmla="val 5714"/>
              </a:avLst>
            </a:prstGeom>
            <a:solidFill>
              <a:srgbClr val="F2FAFA"/>
            </a:solidFill>
            <a:ln w="10160">
              <a:solidFill>
                <a:srgbClr val="C7DFE2"/>
              </a:solidFill>
              <a:prstDash val="solid"/>
            </a:ln>
          </p:spPr>
          <p:txBody>
            <a:bodyPr/>
            <a:lstStyle/>
            <a:p>
              <a:endParaRPr lang="zh-CN" altLang="en-US"/>
            </a:p>
          </p:txBody>
        </p:sp>
        <p:sp>
          <p:nvSpPr>
            <p:cNvPr id="58" name="Text 56"/>
            <p:cNvSpPr/>
            <p:nvPr/>
          </p:nvSpPr>
          <p:spPr>
            <a:xfrm>
              <a:off x="10181" y="3996"/>
              <a:ext cx="3802" cy="605"/>
            </a:xfrm>
            <a:prstGeom prst="rect">
              <a:avLst/>
            </a:prstGeom>
            <a:noFill/>
          </p:spPr>
          <p:txBody>
            <a:bodyPr wrap="square" lIns="254" tIns="254" rIns="254" bIns="254" rtlCol="0" anchor="ctr">
              <a:normAutofit fontScale="92500" lnSpcReduction="10000"/>
            </a:bodyPr>
            <a:lstStyle/>
            <a:p>
              <a:pPr marL="0" indent="0" algn="ctr">
                <a:buNone/>
              </a:pPr>
              <a:r>
                <a:rPr lang="en-US" sz="28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0"/>
                </a:rPr>
                <a:t>71%</a:t>
              </a:r>
              <a:endParaRPr lang="en-US" sz="2800" dirty="0">
                <a:solidFill>
                  <a:srgbClr val="C00000"/>
                </a:solidFill>
              </a:endParaRPr>
            </a:p>
          </p:txBody>
        </p:sp>
        <p:sp>
          <p:nvSpPr>
            <p:cNvPr id="59" name="Text 57"/>
            <p:cNvSpPr/>
            <p:nvPr/>
          </p:nvSpPr>
          <p:spPr>
            <a:xfrm>
              <a:off x="10368" y="4630"/>
              <a:ext cx="3427" cy="662"/>
            </a:xfrm>
            <a:prstGeom prst="rect">
              <a:avLst/>
            </a:prstGeom>
            <a:noFill/>
          </p:spPr>
          <p:txBody>
            <a:bodyPr wrap="square" lIns="254" tIns="254" rIns="254" bIns="254" rtlCol="0" anchor="ctr">
              <a:normAutofit/>
            </a:bodyPr>
            <a:lstStyle/>
            <a:p>
              <a:pPr marL="0" indent="0" algn="ctr">
                <a:buNone/>
              </a:pPr>
              <a:r>
                <a:rPr lang="en-US" sz="1200" dirty="0">
                  <a:solidFill>
                    <a:srgbClr val="1D2B36"/>
                  </a:solidFill>
                  <a:latin typeface="微软雅黑" panose="020B0503020204020204" pitchFamily="34" charset="-122"/>
                  <a:ea typeface="微软雅黑" panose="020B0503020204020204" pitchFamily="34" charset="-122"/>
                  <a:cs typeface="微软雅黑" panose="020B0503020204020204" pitchFamily="34" charset="-120"/>
                </a:rPr>
                <a:t>复发风险降低</a:t>
              </a:r>
              <a:endParaRPr lang="en-US" sz="1200" dirty="0"/>
            </a:p>
            <a:p>
              <a:pPr marL="0" indent="0" algn="ctr">
                <a:buNone/>
              </a:pPr>
              <a:r>
                <a:rPr lang="en-US" sz="1200" dirty="0">
                  <a:solidFill>
                    <a:srgbClr val="1D2B36"/>
                  </a:solidFill>
                  <a:latin typeface="微软雅黑" panose="020B0503020204020204" pitchFamily="34" charset="-122"/>
                  <a:ea typeface="微软雅黑" panose="020B0503020204020204" pitchFamily="34" charset="-122"/>
                  <a:cs typeface="微软雅黑" panose="020B0503020204020204" pitchFamily="34" charset="-120"/>
                </a:rPr>
                <a:t>（vs 安慰剂）</a:t>
              </a:r>
              <a:endParaRPr lang="en-US" sz="1200" dirty="0"/>
            </a:p>
          </p:txBody>
        </p:sp>
        <p:sp>
          <p:nvSpPr>
            <p:cNvPr id="60" name="Shape 58"/>
            <p:cNvSpPr/>
            <p:nvPr/>
          </p:nvSpPr>
          <p:spPr>
            <a:xfrm>
              <a:off x="14443" y="3838"/>
              <a:ext cx="4176" cy="1512"/>
            </a:xfrm>
            <a:prstGeom prst="roundRect">
              <a:avLst>
                <a:gd name="adj" fmla="val 5714"/>
              </a:avLst>
            </a:prstGeom>
            <a:solidFill>
              <a:srgbClr val="F2FAFA"/>
            </a:solidFill>
            <a:ln w="10160">
              <a:solidFill>
                <a:srgbClr val="C7DFE2"/>
              </a:solidFill>
              <a:prstDash val="solid"/>
            </a:ln>
          </p:spPr>
          <p:txBody>
            <a:bodyPr/>
            <a:lstStyle/>
            <a:p>
              <a:endParaRPr lang="zh-CN" altLang="en-US"/>
            </a:p>
          </p:txBody>
        </p:sp>
        <p:sp>
          <p:nvSpPr>
            <p:cNvPr id="61" name="Text 59"/>
            <p:cNvSpPr/>
            <p:nvPr/>
          </p:nvSpPr>
          <p:spPr>
            <a:xfrm>
              <a:off x="14616" y="3996"/>
              <a:ext cx="3816" cy="605"/>
            </a:xfrm>
            <a:prstGeom prst="rect">
              <a:avLst/>
            </a:prstGeom>
            <a:noFill/>
          </p:spPr>
          <p:txBody>
            <a:bodyPr wrap="square" lIns="254" tIns="254" rIns="254" bIns="254" rtlCol="0" anchor="ctr">
              <a:normAutofit fontScale="92500" lnSpcReduction="10000"/>
            </a:bodyPr>
            <a:lstStyle/>
            <a:p>
              <a:pPr marL="0" indent="0" algn="ctr">
                <a:buNone/>
              </a:pPr>
              <a:r>
                <a:rPr lang="en-US" sz="28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0"/>
                </a:rPr>
                <a:t>13.5%</a:t>
              </a:r>
              <a:endParaRPr lang="en-US" sz="2800" dirty="0">
                <a:solidFill>
                  <a:srgbClr val="C00000"/>
                </a:solidFill>
              </a:endParaRPr>
            </a:p>
          </p:txBody>
        </p:sp>
        <p:sp>
          <p:nvSpPr>
            <p:cNvPr id="62" name="Text 60"/>
            <p:cNvSpPr/>
            <p:nvPr/>
          </p:nvSpPr>
          <p:spPr>
            <a:xfrm>
              <a:off x="14645" y="4630"/>
              <a:ext cx="3816" cy="677"/>
            </a:xfrm>
            <a:prstGeom prst="rect">
              <a:avLst/>
            </a:prstGeom>
            <a:noFill/>
          </p:spPr>
          <p:txBody>
            <a:bodyPr wrap="square" lIns="254" tIns="254" rIns="254" bIns="254" rtlCol="0" anchor="ctr">
              <a:normAutofit/>
            </a:bodyPr>
            <a:lstStyle/>
            <a:p>
              <a:pPr marL="0" indent="0" algn="ctr">
                <a:buNone/>
              </a:pPr>
              <a:r>
                <a:rPr lang="en-US" sz="1160" dirty="0">
                  <a:solidFill>
                    <a:srgbClr val="1D2B36"/>
                  </a:solidFill>
                  <a:latin typeface="微软雅黑" panose="020B0503020204020204" pitchFamily="34" charset="-122"/>
                  <a:ea typeface="微软雅黑" panose="020B0503020204020204" pitchFamily="34" charset="-122"/>
                  <a:cs typeface="微软雅黑" panose="020B0503020204020204" pitchFamily="34" charset="-120"/>
                </a:rPr>
                <a:t>布瑞哌唑组复发率</a:t>
              </a:r>
              <a:endParaRPr lang="en-US" sz="1160" dirty="0"/>
            </a:p>
            <a:p>
              <a:pPr marL="0" indent="0" algn="ctr">
                <a:buNone/>
              </a:pPr>
              <a:r>
                <a:rPr lang="en-US" sz="1160" dirty="0">
                  <a:solidFill>
                    <a:srgbClr val="1D2B36"/>
                  </a:solidFill>
                  <a:latin typeface="微软雅黑" panose="020B0503020204020204" pitchFamily="34" charset="-122"/>
                  <a:ea typeface="微软雅黑" panose="020B0503020204020204" pitchFamily="34" charset="-122"/>
                  <a:cs typeface="微软雅黑" panose="020B0503020204020204" pitchFamily="34" charset="-120"/>
                </a:rPr>
                <a:t>（</a:t>
              </a:r>
              <a:r>
                <a:rPr lang="en-US" sz="1200" dirty="0">
                  <a:solidFill>
                    <a:srgbClr val="1D2B36"/>
                  </a:solidFill>
                  <a:latin typeface="微软雅黑" panose="020B0503020204020204" pitchFamily="34" charset="-122"/>
                  <a:ea typeface="微软雅黑" panose="020B0503020204020204" pitchFamily="34" charset="-122"/>
                  <a:cs typeface="微软雅黑" panose="020B0503020204020204" pitchFamily="34" charset="-120"/>
                </a:rPr>
                <a:t>安慰剂组</a:t>
              </a:r>
              <a:r>
                <a:rPr lang="en-US" sz="1160" dirty="0">
                  <a:solidFill>
                    <a:srgbClr val="1D2B36"/>
                  </a:solidFill>
                  <a:latin typeface="微软雅黑" panose="020B0503020204020204" pitchFamily="34" charset="-122"/>
                  <a:ea typeface="微软雅黑" panose="020B0503020204020204" pitchFamily="34" charset="-122"/>
                  <a:cs typeface="微软雅黑" panose="020B0503020204020204" pitchFamily="34" charset="-120"/>
                </a:rPr>
                <a:t> 38.5%）</a:t>
              </a:r>
              <a:endParaRPr lang="en-US" sz="1160" dirty="0"/>
            </a:p>
          </p:txBody>
        </p:sp>
      </p:grpSp>
      <p:grpSp>
        <p:nvGrpSpPr>
          <p:cNvPr id="75" name="组合 74"/>
          <p:cNvGrpSpPr/>
          <p:nvPr/>
        </p:nvGrpSpPr>
        <p:grpSpPr>
          <a:xfrm>
            <a:off x="6349365" y="2409190"/>
            <a:ext cx="5468112" cy="2743200"/>
            <a:chOff x="9999" y="3801"/>
            <a:chExt cx="8611" cy="4320"/>
          </a:xfrm>
        </p:grpSpPr>
        <p:sp>
          <p:nvSpPr>
            <p:cNvPr id="63" name="Shape 61"/>
            <p:cNvSpPr/>
            <p:nvPr/>
          </p:nvSpPr>
          <p:spPr>
            <a:xfrm>
              <a:off x="9999" y="3801"/>
              <a:ext cx="8611" cy="4320"/>
            </a:xfrm>
            <a:prstGeom prst="roundRect">
              <a:avLst>
                <a:gd name="adj" fmla="val 2000"/>
              </a:avLst>
            </a:prstGeom>
            <a:solidFill>
              <a:srgbClr val="F7FAFC"/>
            </a:solidFill>
            <a:ln w="10160">
              <a:solidFill>
                <a:srgbClr val="D7E3EA"/>
              </a:solidFill>
              <a:prstDash val="solid"/>
            </a:ln>
          </p:spPr>
          <p:txBody>
            <a:bodyPr/>
            <a:lstStyle/>
            <a:p>
              <a:endParaRPr lang="zh-CN" altLang="en-US"/>
            </a:p>
          </p:txBody>
        </p:sp>
        <p:sp>
          <p:nvSpPr>
            <p:cNvPr id="64" name="Text 62"/>
            <p:cNvSpPr/>
            <p:nvPr/>
          </p:nvSpPr>
          <p:spPr>
            <a:xfrm>
              <a:off x="14458" y="3945"/>
              <a:ext cx="3872" cy="533"/>
            </a:xfrm>
            <a:prstGeom prst="rect">
              <a:avLst/>
            </a:prstGeom>
            <a:noFill/>
          </p:spPr>
          <p:txBody>
            <a:bodyPr wrap="square" lIns="254" tIns="254" rIns="254" bIns="254" rtlCol="0" anchor="ctr">
              <a:normAutofit/>
            </a:bodyPr>
            <a:lstStyle/>
            <a:p>
              <a:pPr marL="0" indent="0" algn="l">
                <a:buNone/>
              </a:pPr>
              <a:r>
                <a:rPr lang="en-US" sz="12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0"/>
                </a:rPr>
                <a:t>EQUATOR 长期维持研究（52周）</a:t>
              </a:r>
              <a:endParaRPr lang="en-US" sz="12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0"/>
              </a:endParaRPr>
            </a:p>
          </p:txBody>
        </p:sp>
        <p:sp>
          <p:nvSpPr>
            <p:cNvPr id="66" name="Text 64"/>
            <p:cNvSpPr/>
            <p:nvPr/>
          </p:nvSpPr>
          <p:spPr>
            <a:xfrm>
              <a:off x="14458" y="4478"/>
              <a:ext cx="3649" cy="3425"/>
            </a:xfrm>
            <a:prstGeom prst="rect">
              <a:avLst/>
            </a:prstGeom>
            <a:noFill/>
          </p:spPr>
          <p:txBody>
            <a:bodyPr wrap="square" lIns="254" tIns="254" rIns="254" bIns="254" rtlCol="0" anchor="ctr"/>
            <a:lstStyle/>
            <a:p>
              <a:pPr marL="0" indent="0" algn="l">
                <a:buNone/>
              </a:pPr>
              <a:r>
                <a:rPr lang="en-US" sz="1400" dirty="0">
                  <a:solidFill>
                    <a:srgbClr val="1D2B36"/>
                  </a:solidFill>
                  <a:latin typeface="微软雅黑" panose="020B0503020204020204" pitchFamily="34" charset="-122"/>
                  <a:ea typeface="微软雅黑" panose="020B0503020204020204" pitchFamily="34" charset="-122"/>
                  <a:cs typeface="微软雅黑" panose="020B0503020204020204" pitchFamily="34" charset="-120"/>
                </a:rPr>
                <a:t>研究设计：经过开放标签的转换期（1–4周）和单盲稳定期（12–36周）治疗后，符合稳定性标准（连续12周稳定）的患者按1:1随机分配至布瑞哌唑组（维持其稳定剂量，1–4 mg/天）或安慰剂组，进行长达52周的双盲维持治疗。</a:t>
              </a:r>
              <a:endParaRPr lang="en-US" sz="1400" dirty="0">
                <a:solidFill>
                  <a:srgbClr val="1D2B36"/>
                </a:solidFill>
                <a:latin typeface="微软雅黑" panose="020B0503020204020204" pitchFamily="34" charset="-122"/>
                <a:ea typeface="微软雅黑" panose="020B0503020204020204" pitchFamily="34" charset="-122"/>
                <a:cs typeface="微软雅黑" panose="020B0503020204020204" pitchFamily="34" charset="-120"/>
              </a:endParaRPr>
            </a:p>
          </p:txBody>
        </p:sp>
      </p:grpSp>
      <p:sp>
        <p:nvSpPr>
          <p:cNvPr id="9" name="文本框 8"/>
          <p:cNvSpPr txBox="1"/>
          <p:nvPr/>
        </p:nvSpPr>
        <p:spPr>
          <a:xfrm>
            <a:off x="457200" y="958996"/>
            <a:ext cx="11359896" cy="645160"/>
          </a:xfrm>
          <a:prstGeom prst="rect">
            <a:avLst/>
          </a:prstGeom>
          <a:noFill/>
          <a:ln w="12700">
            <a:solidFill>
              <a:srgbClr val="00B7AD"/>
            </a:solidFill>
          </a:ln>
        </p:spPr>
        <p:txBody>
          <a:bodyPr wrap="square" rtlCol="0">
            <a:spAutoFit/>
          </a:bodyPr>
          <a:lstStyle/>
          <a:p>
            <a:r>
              <a:rPr lang="en-US" altLang="zh-CN" dirty="0">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dirty="0">
                <a:latin typeface="Times New Roman" panose="02020603050405020304" pitchFamily="18" charset="0"/>
                <a:ea typeface="微软雅黑" panose="020B0503020204020204" pitchFamily="34" charset="-122"/>
                <a:cs typeface="Times New Roman" panose="02020603050405020304" pitchFamily="18" charset="0"/>
              </a:rPr>
              <a:t>项关键 III 期研究显示其可显著改善 PANSS 总分</a:t>
            </a:r>
            <a:r>
              <a:rPr lang="en-US" altLang="zh-CN" baseline="30000" dirty="0">
                <a:latin typeface="Times New Roman" panose="02020603050405020304" pitchFamily="18" charset="0"/>
                <a:ea typeface="微软雅黑" panose="020B0503020204020204" pitchFamily="34" charset="-122"/>
                <a:cs typeface="Times New Roman" panose="02020603050405020304" pitchFamily="18" charset="0"/>
                <a:sym typeface="+mn-ea"/>
              </a:rPr>
              <a:t>[1,2]</a:t>
            </a:r>
            <a:r>
              <a:rPr lang="zh-CN" altLang="zh-CN" dirty="0">
                <a:latin typeface="Times New Roman" panose="02020603050405020304" pitchFamily="18" charset="0"/>
                <a:ea typeface="微软雅黑" panose="020B0503020204020204" pitchFamily="34" charset="-122"/>
                <a:cs typeface="Times New Roman" panose="02020603050405020304" pitchFamily="18" charset="0"/>
              </a:rPr>
              <a:t>；长期维持研究显示其可</a:t>
            </a:r>
            <a:r>
              <a:rPr lang="zh-CN" altLang="zh-CN"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显著延迟复发时间</a:t>
            </a:r>
            <a:r>
              <a:rPr lang="zh-CN" altLang="zh-CN"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降低复发风险</a:t>
            </a:r>
            <a:r>
              <a:rPr lang="zh-CN" altLang="zh-CN" dirty="0">
                <a:latin typeface="Times New Roman" panose="02020603050405020304" pitchFamily="18" charset="0"/>
                <a:ea typeface="微软雅黑" panose="020B0503020204020204" pitchFamily="34" charset="-122"/>
                <a:cs typeface="Times New Roman" panose="02020603050405020304" pitchFamily="18" charset="0"/>
              </a:rPr>
              <a:t>，支持成人精神分裂症全程治疗管理</a:t>
            </a:r>
            <a:r>
              <a:rPr lang="en-US" altLang="zh-CN" baseline="30000" dirty="0">
                <a:latin typeface="Times New Roman" panose="02020603050405020304" pitchFamily="18" charset="0"/>
                <a:ea typeface="微软雅黑" panose="020B0503020204020204" pitchFamily="34" charset="-122"/>
                <a:cs typeface="Times New Roman" panose="02020603050405020304" pitchFamily="18" charset="0"/>
              </a:rPr>
              <a:t>[3]</a:t>
            </a:r>
            <a:r>
              <a:rPr lang="zh-CN" altLang="zh-CN" dirty="0">
                <a:latin typeface="Times New Roman" panose="02020603050405020304" pitchFamily="18" charset="0"/>
                <a:ea typeface="微软雅黑" panose="020B0503020204020204" pitchFamily="34" charset="-122"/>
                <a:cs typeface="Times New Roman" panose="02020603050405020304" pitchFamily="18" charset="0"/>
              </a:rPr>
              <a:t>。</a:t>
            </a:r>
            <a:endParaRPr kumimoji="1" lang="zh-CN" altLang="en-US"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0" name="Text 6"/>
          <p:cNvSpPr/>
          <p:nvPr/>
        </p:nvSpPr>
        <p:spPr>
          <a:xfrm>
            <a:off x="11497056" y="6474016"/>
            <a:ext cx="320040" cy="228600"/>
          </a:xfrm>
          <a:prstGeom prst="rect">
            <a:avLst/>
          </a:prstGeom>
          <a:noFill/>
        </p:spPr>
        <p:txBody>
          <a:bodyPr wrap="square" lIns="0" tIns="0" rIns="0" bIns="0" rtlCol="0" anchor="ctr"/>
          <a:lstStyle/>
          <a:p>
            <a:pPr marL="0" indent="0" algn="r">
              <a:buNone/>
            </a:pPr>
            <a:r>
              <a:rPr lang="en-US" altLang="zh-CN" sz="1250" b="1" dirty="0">
                <a:solidFill>
                  <a:srgbClr val="004899"/>
                </a:solidFill>
                <a:latin typeface="微软雅黑" panose="020B0503020204020204" pitchFamily="34" charset="-122"/>
                <a:ea typeface="微软雅黑" panose="020B0503020204020204" pitchFamily="34" charset="-122"/>
                <a:cs typeface="微软雅黑" panose="020B0503020204020204" pitchFamily="34" charset="-120"/>
              </a:rPr>
              <a:t>6</a:t>
            </a:r>
            <a:endParaRPr lang="en-US" sz="1250" dirty="0"/>
          </a:p>
        </p:txBody>
      </p:sp>
      <p:pic>
        <p:nvPicPr>
          <p:cNvPr id="73" name="图片 72"/>
          <p:cNvPicPr>
            <a:picLocks noChangeAspect="1"/>
          </p:cNvPicPr>
          <p:nvPr/>
        </p:nvPicPr>
        <p:blipFill>
          <a:blip r:embed="rId1"/>
          <a:stretch>
            <a:fillRect/>
          </a:stretch>
        </p:blipFill>
        <p:spPr>
          <a:xfrm>
            <a:off x="6400165" y="2500630"/>
            <a:ext cx="2522855" cy="2619375"/>
          </a:xfrm>
          <a:prstGeom prst="rect">
            <a:avLst/>
          </a:prstGeom>
        </p:spPr>
      </p:pic>
      <p:sp>
        <p:nvSpPr>
          <p:cNvPr id="80" name="文本框 79"/>
          <p:cNvSpPr txBox="1"/>
          <p:nvPr/>
        </p:nvSpPr>
        <p:spPr>
          <a:xfrm>
            <a:off x="384810" y="6281420"/>
            <a:ext cx="11035665" cy="460375"/>
          </a:xfrm>
          <a:prstGeom prst="rect">
            <a:avLst/>
          </a:prstGeom>
          <a:noFill/>
        </p:spPr>
        <p:txBody>
          <a:bodyPr wrap="square" rtlCol="0" anchor="t">
            <a:spAutoFit/>
          </a:bodyPr>
          <a:lstStyle/>
          <a:p>
            <a:r>
              <a:rPr lang="en-US" altLang="zh-CN" sz="800">
                <a:latin typeface="Times New Roman" panose="02020603050405020304" pitchFamily="18" charset="0"/>
                <a:cs typeface="Times New Roman" panose="02020603050405020304" pitchFamily="18" charset="0"/>
              </a:rPr>
              <a:t>1.</a:t>
            </a:r>
            <a:r>
              <a:rPr lang="zh-CN" altLang="en-US" sz="800">
                <a:latin typeface="Times New Roman" panose="02020603050405020304" pitchFamily="18" charset="0"/>
                <a:cs typeface="Times New Roman" panose="02020603050405020304" pitchFamily="18" charset="0"/>
              </a:rPr>
              <a:t>Siwek M, Wojtasik-Bakalarz K, Krupa AJ, Chrobak AA. Brain Sci. 2023 Feb 25;13(3):397.</a:t>
            </a:r>
            <a:endParaRPr lang="zh-CN" altLang="en-US" sz="800">
              <a:latin typeface="Times New Roman" panose="02020603050405020304" pitchFamily="18" charset="0"/>
              <a:cs typeface="Times New Roman" panose="02020603050405020304" pitchFamily="18" charset="0"/>
            </a:endParaRPr>
          </a:p>
          <a:p>
            <a:r>
              <a:rPr lang="en-US" altLang="zh-CN" sz="800">
                <a:latin typeface="Times New Roman" panose="02020603050405020304" pitchFamily="18" charset="0"/>
                <a:cs typeface="Times New Roman" panose="02020603050405020304" pitchFamily="18" charset="0"/>
              </a:rPr>
              <a:t>2.</a:t>
            </a:r>
            <a:r>
              <a:rPr lang="zh-CN" altLang="en-US" sz="800">
                <a:latin typeface="Times New Roman" panose="02020603050405020304" pitchFamily="18" charset="0"/>
                <a:cs typeface="Times New Roman" panose="02020603050405020304" pitchFamily="18" charset="0"/>
              </a:rPr>
              <a:t>Kane JM, Skuban A, Hobart M, Ouyang J, Weiller E, Weiss C, Correll CU. Schizophr Res. 2016 Jul;174(1-3):93-98. </a:t>
            </a:r>
            <a:endParaRPr lang="zh-CN" altLang="en-US" sz="800">
              <a:latin typeface="Times New Roman" panose="02020603050405020304" pitchFamily="18" charset="0"/>
              <a:cs typeface="Times New Roman" panose="02020603050405020304" pitchFamily="18" charset="0"/>
            </a:endParaRPr>
          </a:p>
          <a:p>
            <a:r>
              <a:rPr lang="en-US" altLang="zh-CN" sz="800">
                <a:latin typeface="Times New Roman" panose="02020603050405020304" pitchFamily="18" charset="0"/>
                <a:cs typeface="Times New Roman" panose="02020603050405020304" pitchFamily="18" charset="0"/>
              </a:rPr>
              <a:t>3.</a:t>
            </a:r>
            <a:r>
              <a:rPr lang="zh-CN" altLang="en-US" sz="800">
                <a:latin typeface="Times New Roman" panose="02020603050405020304" pitchFamily="18" charset="0"/>
                <a:cs typeface="Times New Roman" panose="02020603050405020304" pitchFamily="18" charset="0"/>
              </a:rPr>
              <a:t>Fleischhacker WW, Hobart M, Ouyang J, Forbes A, Pfister S, McQuade RD, Carson WH, Sanchez R, Nyilas M, Weiller E. Int J Neuropsychopharmacol. 2017 Jan 1;20(1):11-21.</a:t>
            </a:r>
            <a:endParaRPr lang="zh-CN" altLang="en-US" sz="800">
              <a:latin typeface="Times New Roman" panose="02020603050405020304" pitchFamily="18" charset="0"/>
              <a:cs typeface="Times New Roman" panose="02020603050405020304" pitchFamily="18" charset="0"/>
            </a:endParaRPr>
          </a:p>
        </p:txBody>
      </p:sp>
      <p:grpSp>
        <p:nvGrpSpPr>
          <p:cNvPr id="85" name="组合 84"/>
          <p:cNvGrpSpPr/>
          <p:nvPr/>
        </p:nvGrpSpPr>
        <p:grpSpPr>
          <a:xfrm>
            <a:off x="514350" y="2921635"/>
            <a:ext cx="5358130" cy="1534160"/>
            <a:chOff x="810" y="4601"/>
            <a:chExt cx="8438" cy="2416"/>
          </a:xfrm>
        </p:grpSpPr>
        <p:sp>
          <p:nvSpPr>
            <p:cNvPr id="16" name="Shape 14"/>
            <p:cNvSpPr/>
            <p:nvPr/>
          </p:nvSpPr>
          <p:spPr>
            <a:xfrm>
              <a:off x="810" y="4601"/>
              <a:ext cx="8438" cy="2417"/>
            </a:xfrm>
            <a:prstGeom prst="roundRect">
              <a:avLst>
                <a:gd name="adj" fmla="val 5085"/>
              </a:avLst>
            </a:prstGeom>
            <a:solidFill>
              <a:srgbClr val="FFFFFF"/>
            </a:solidFill>
            <a:ln w="10160">
              <a:solidFill>
                <a:srgbClr val="D5E1E7"/>
              </a:solidFill>
              <a:prstDash val="solid"/>
            </a:ln>
          </p:spPr>
          <p:txBody>
            <a:bodyPr/>
            <a:lstStyle/>
            <a:p>
              <a:endParaRPr lang="zh-CN" altLang="en-US"/>
            </a:p>
          </p:txBody>
        </p:sp>
        <p:sp>
          <p:nvSpPr>
            <p:cNvPr id="17" name="Text 15"/>
            <p:cNvSpPr/>
            <p:nvPr/>
          </p:nvSpPr>
          <p:spPr>
            <a:xfrm>
              <a:off x="1026" y="4774"/>
              <a:ext cx="3024" cy="346"/>
            </a:xfrm>
            <a:prstGeom prst="rect">
              <a:avLst/>
            </a:prstGeom>
            <a:noFill/>
          </p:spPr>
          <p:txBody>
            <a:bodyPr wrap="square" lIns="254" tIns="254" rIns="254" bIns="254" rtlCol="0" anchor="ctr">
              <a:normAutofit/>
            </a:bodyPr>
            <a:lstStyle/>
            <a:p>
              <a:pPr marL="0" indent="0" algn="l">
                <a:buNone/>
              </a:pPr>
              <a:r>
                <a:rPr lang="en-US" sz="1400" b="1" dirty="0">
                  <a:solidFill>
                    <a:srgbClr val="007879"/>
                  </a:solidFill>
                  <a:latin typeface="微软雅黑" panose="020B0503020204020204" pitchFamily="34" charset="-122"/>
                  <a:ea typeface="微软雅黑" panose="020B0503020204020204" pitchFamily="34" charset="-122"/>
                  <a:cs typeface="微软雅黑" panose="020B0503020204020204" pitchFamily="34" charset="-120"/>
                </a:rPr>
                <a:t>VECTOR 研究（6周）</a:t>
              </a:r>
              <a:endParaRPr lang="en-US" sz="1400" dirty="0"/>
            </a:p>
          </p:txBody>
        </p:sp>
        <p:sp>
          <p:nvSpPr>
            <p:cNvPr id="18" name="Text 16"/>
            <p:cNvSpPr/>
            <p:nvPr/>
          </p:nvSpPr>
          <p:spPr>
            <a:xfrm>
              <a:off x="8313" y="4774"/>
              <a:ext cx="720" cy="317"/>
            </a:xfrm>
            <a:prstGeom prst="rect">
              <a:avLst/>
            </a:prstGeom>
            <a:noFill/>
          </p:spPr>
          <p:txBody>
            <a:bodyPr wrap="square" lIns="254" tIns="254" rIns="254" bIns="254" rtlCol="0" anchor="ctr">
              <a:normAutofit/>
            </a:bodyPr>
            <a:lstStyle/>
            <a:p>
              <a:pPr marL="0" indent="0" algn="r">
                <a:buNone/>
              </a:pPr>
              <a:r>
                <a:rPr lang="en-US" sz="950" dirty="0">
                  <a:solidFill>
                    <a:srgbClr val="5F6F7A"/>
                  </a:solidFill>
                  <a:latin typeface="微软雅黑" panose="020B0503020204020204" pitchFamily="34" charset="-122"/>
                  <a:ea typeface="微软雅黑" panose="020B0503020204020204" pitchFamily="34" charset="-122"/>
                  <a:cs typeface="微软雅黑" panose="020B0503020204020204" pitchFamily="34" charset="-120"/>
                </a:rPr>
                <a:t>N=636</a:t>
              </a:r>
              <a:endParaRPr lang="en-US" sz="950" dirty="0"/>
            </a:p>
          </p:txBody>
        </p:sp>
        <p:sp>
          <p:nvSpPr>
            <p:cNvPr id="19" name="Text 17"/>
            <p:cNvSpPr/>
            <p:nvPr/>
          </p:nvSpPr>
          <p:spPr>
            <a:xfrm>
              <a:off x="1041" y="5292"/>
              <a:ext cx="1296" cy="389"/>
            </a:xfrm>
            <a:prstGeom prst="rect">
              <a:avLst/>
            </a:prstGeom>
            <a:noFill/>
          </p:spPr>
          <p:txBody>
            <a:bodyPr wrap="square" lIns="254" tIns="254" rIns="254" bIns="254" rtlCol="0" anchor="ctr">
              <a:normAutofit/>
            </a:bodyPr>
            <a:lstStyle/>
            <a:p>
              <a:pPr marL="0" indent="0" algn="l">
                <a:buNone/>
              </a:pPr>
              <a:r>
                <a:rPr lang="en-US" sz="1060" dirty="0">
                  <a:solidFill>
                    <a:srgbClr val="1D2B36"/>
                  </a:solidFill>
                  <a:latin typeface="微软雅黑" panose="020B0503020204020204" pitchFamily="34" charset="-122"/>
                  <a:ea typeface="微软雅黑" panose="020B0503020204020204" pitchFamily="34" charset="-122"/>
                  <a:cs typeface="微软雅黑" panose="020B0503020204020204" pitchFamily="34" charset="-120"/>
                </a:rPr>
                <a:t>安慰剂</a:t>
              </a:r>
              <a:endParaRPr lang="en-US" sz="1060" dirty="0"/>
            </a:p>
          </p:txBody>
        </p:sp>
        <p:sp>
          <p:nvSpPr>
            <p:cNvPr id="20" name="Text 18"/>
            <p:cNvSpPr/>
            <p:nvPr/>
          </p:nvSpPr>
          <p:spPr>
            <a:xfrm>
              <a:off x="2942" y="5292"/>
              <a:ext cx="792" cy="389"/>
            </a:xfrm>
            <a:prstGeom prst="rect">
              <a:avLst/>
            </a:prstGeom>
            <a:noFill/>
          </p:spPr>
          <p:txBody>
            <a:bodyPr wrap="square" lIns="254" tIns="254" rIns="254" bIns="254" rtlCol="0" anchor="ctr">
              <a:noAutofit/>
            </a:bodyPr>
            <a:lstStyle/>
            <a:p>
              <a:pPr marL="0" algn="r">
                <a:buClrTx/>
                <a:buSzTx/>
                <a:buFontTx/>
                <a:buNone/>
              </a:pPr>
              <a:r>
                <a:rPr lang="en-US" sz="1060" dirty="0">
                  <a:latin typeface="微软雅黑" panose="020B0503020204020204" pitchFamily="34" charset="-122"/>
                  <a:ea typeface="微软雅黑" panose="020B0503020204020204" pitchFamily="34" charset="-122"/>
                  <a:cs typeface="微软雅黑" panose="020B0503020204020204" pitchFamily="34" charset="-120"/>
                </a:rPr>
                <a:t>-12.01</a:t>
              </a:r>
              <a:endParaRPr lang="en-US" sz="1060" dirty="0">
                <a:latin typeface="微软雅黑" panose="020B0503020204020204" pitchFamily="34" charset="-122"/>
                <a:ea typeface="微软雅黑" panose="020B0503020204020204" pitchFamily="34" charset="-122"/>
                <a:cs typeface="微软雅黑" panose="020B0503020204020204" pitchFamily="34" charset="-120"/>
              </a:endParaRPr>
            </a:p>
          </p:txBody>
        </p:sp>
        <p:sp>
          <p:nvSpPr>
            <p:cNvPr id="21" name="Shape 19"/>
            <p:cNvSpPr/>
            <p:nvPr/>
          </p:nvSpPr>
          <p:spPr>
            <a:xfrm>
              <a:off x="4554" y="5350"/>
              <a:ext cx="4478" cy="216"/>
            </a:xfrm>
            <a:prstGeom prst="rect">
              <a:avLst/>
            </a:prstGeom>
            <a:solidFill>
              <a:srgbClr val="E8EEF2"/>
            </a:solidFill>
            <a:ln w="12700">
              <a:solidFill>
                <a:srgbClr val="E8EEF2">
                  <a:alpha val="0"/>
                </a:srgbClr>
              </a:solidFill>
              <a:prstDash val="solid"/>
            </a:ln>
          </p:spPr>
          <p:txBody>
            <a:bodyPr/>
            <a:lstStyle/>
            <a:p>
              <a:endParaRPr lang="zh-CN" altLang="en-US"/>
            </a:p>
          </p:txBody>
        </p:sp>
        <p:sp>
          <p:nvSpPr>
            <p:cNvPr id="22" name="Shape 20"/>
            <p:cNvSpPr/>
            <p:nvPr/>
          </p:nvSpPr>
          <p:spPr>
            <a:xfrm>
              <a:off x="4554" y="5350"/>
              <a:ext cx="2016" cy="216"/>
            </a:xfrm>
            <a:prstGeom prst="rect">
              <a:avLst/>
            </a:prstGeom>
            <a:solidFill>
              <a:schemeClr val="accent4">
                <a:lumMod val="75000"/>
              </a:schemeClr>
            </a:solidFill>
            <a:ln w="12700">
              <a:solidFill>
                <a:srgbClr val="0070C0">
                  <a:alpha val="0"/>
                </a:srgbClr>
              </a:solidFill>
              <a:prstDash val="solid"/>
            </a:ln>
          </p:spPr>
          <p:txBody>
            <a:bodyPr/>
            <a:lstStyle/>
            <a:p>
              <a:endParaRPr lang="zh-CN" altLang="en-US"/>
            </a:p>
          </p:txBody>
        </p:sp>
        <p:sp>
          <p:nvSpPr>
            <p:cNvPr id="23" name="Text 21"/>
            <p:cNvSpPr/>
            <p:nvPr/>
          </p:nvSpPr>
          <p:spPr>
            <a:xfrm>
              <a:off x="1041" y="5749"/>
              <a:ext cx="1728" cy="389"/>
            </a:xfrm>
            <a:prstGeom prst="rect">
              <a:avLst/>
            </a:prstGeom>
            <a:noFill/>
          </p:spPr>
          <p:txBody>
            <a:bodyPr wrap="square" lIns="254" tIns="254" rIns="254" bIns="254" rtlCol="0" anchor="ctr">
              <a:normAutofit/>
            </a:bodyPr>
            <a:lstStyle/>
            <a:p>
              <a:pPr marL="0" indent="0" algn="l">
                <a:buNone/>
              </a:pPr>
              <a:r>
                <a:rPr lang="en-US" sz="1060" dirty="0">
                  <a:solidFill>
                    <a:srgbClr val="1D2B36"/>
                  </a:solidFill>
                  <a:latin typeface="微软雅黑" panose="020B0503020204020204" pitchFamily="34" charset="-122"/>
                  <a:ea typeface="微软雅黑" panose="020B0503020204020204" pitchFamily="34" charset="-122"/>
                  <a:cs typeface="微软雅黑" panose="020B0503020204020204" pitchFamily="34" charset="-120"/>
                </a:rPr>
                <a:t>布瑞哌唑 2mg</a:t>
              </a:r>
              <a:endParaRPr lang="en-US" sz="1060" dirty="0"/>
            </a:p>
          </p:txBody>
        </p:sp>
        <p:sp>
          <p:nvSpPr>
            <p:cNvPr id="24" name="Text 22"/>
            <p:cNvSpPr/>
            <p:nvPr/>
          </p:nvSpPr>
          <p:spPr>
            <a:xfrm>
              <a:off x="2826" y="5749"/>
              <a:ext cx="1555" cy="389"/>
            </a:xfrm>
            <a:prstGeom prst="rect">
              <a:avLst/>
            </a:prstGeom>
            <a:noFill/>
          </p:spPr>
          <p:txBody>
            <a:bodyPr wrap="square" lIns="254" tIns="254" rIns="254" bIns="254" rtlCol="0" anchor="ctr">
              <a:normAutofit fontScale="87500"/>
            </a:bodyPr>
            <a:lstStyle/>
            <a:p>
              <a:pPr marL="0" indent="0" algn="r">
                <a:buNone/>
              </a:pPr>
              <a:r>
                <a:rPr lang="en-US" sz="105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0"/>
                </a:rPr>
                <a:t>-20.73 (p&lt;0.0001)</a:t>
              </a:r>
              <a:endParaRPr lang="en-US" sz="105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0"/>
              </a:endParaRPr>
            </a:p>
          </p:txBody>
        </p:sp>
        <p:sp>
          <p:nvSpPr>
            <p:cNvPr id="25" name="Shape 23"/>
            <p:cNvSpPr/>
            <p:nvPr/>
          </p:nvSpPr>
          <p:spPr>
            <a:xfrm>
              <a:off x="4554" y="5806"/>
              <a:ext cx="4478" cy="216"/>
            </a:xfrm>
            <a:prstGeom prst="rect">
              <a:avLst/>
            </a:prstGeom>
            <a:solidFill>
              <a:srgbClr val="E8EEF2"/>
            </a:solidFill>
            <a:ln w="12700">
              <a:solidFill>
                <a:srgbClr val="E8EEF2">
                  <a:alpha val="0"/>
                </a:srgbClr>
              </a:solidFill>
              <a:prstDash val="solid"/>
            </a:ln>
          </p:spPr>
          <p:txBody>
            <a:bodyPr/>
            <a:lstStyle/>
            <a:p>
              <a:endParaRPr lang="zh-CN" altLang="en-US"/>
            </a:p>
          </p:txBody>
        </p:sp>
        <p:sp>
          <p:nvSpPr>
            <p:cNvPr id="26" name="Shape 24"/>
            <p:cNvSpPr/>
            <p:nvPr/>
          </p:nvSpPr>
          <p:spPr>
            <a:xfrm>
              <a:off x="4554" y="5806"/>
              <a:ext cx="3478" cy="216"/>
            </a:xfrm>
            <a:prstGeom prst="rect">
              <a:avLst/>
            </a:prstGeom>
            <a:solidFill>
              <a:srgbClr val="02A1A3"/>
            </a:solidFill>
            <a:ln w="12700">
              <a:solidFill>
                <a:srgbClr val="02A1A3">
                  <a:alpha val="0"/>
                </a:srgbClr>
              </a:solidFill>
              <a:prstDash val="solid"/>
            </a:ln>
          </p:spPr>
          <p:txBody>
            <a:bodyPr/>
            <a:lstStyle/>
            <a:p>
              <a:endParaRPr lang="zh-CN" altLang="en-US"/>
            </a:p>
          </p:txBody>
        </p:sp>
        <p:sp>
          <p:nvSpPr>
            <p:cNvPr id="81" name="Text 21"/>
            <p:cNvSpPr/>
            <p:nvPr/>
          </p:nvSpPr>
          <p:spPr>
            <a:xfrm>
              <a:off x="1037" y="6191"/>
              <a:ext cx="1728" cy="389"/>
            </a:xfrm>
            <a:prstGeom prst="rect">
              <a:avLst/>
            </a:prstGeom>
            <a:noFill/>
          </p:spPr>
          <p:txBody>
            <a:bodyPr wrap="square" lIns="254" tIns="254" rIns="254" bIns="254" rtlCol="0" anchor="ctr">
              <a:normAutofit/>
            </a:bodyPr>
            <a:lstStyle/>
            <a:p>
              <a:pPr marL="0" indent="0" algn="l">
                <a:buNone/>
              </a:pPr>
              <a:r>
                <a:rPr lang="en-US" sz="1060" dirty="0">
                  <a:solidFill>
                    <a:srgbClr val="1D2B36"/>
                  </a:solidFill>
                  <a:latin typeface="微软雅黑" panose="020B0503020204020204" pitchFamily="34" charset="-122"/>
                  <a:ea typeface="微软雅黑" panose="020B0503020204020204" pitchFamily="34" charset="-122"/>
                  <a:cs typeface="微软雅黑" panose="020B0503020204020204" pitchFamily="34" charset="-120"/>
                </a:rPr>
                <a:t>布瑞哌唑 4mg</a:t>
              </a:r>
              <a:endParaRPr lang="en-US" sz="1060" dirty="0"/>
            </a:p>
          </p:txBody>
        </p:sp>
        <p:sp>
          <p:nvSpPr>
            <p:cNvPr id="82" name="Text 22"/>
            <p:cNvSpPr/>
            <p:nvPr/>
          </p:nvSpPr>
          <p:spPr>
            <a:xfrm>
              <a:off x="2822" y="6191"/>
              <a:ext cx="1555" cy="389"/>
            </a:xfrm>
            <a:prstGeom prst="rect">
              <a:avLst/>
            </a:prstGeom>
            <a:noFill/>
          </p:spPr>
          <p:txBody>
            <a:bodyPr wrap="square" lIns="254" tIns="254" rIns="254" bIns="254" rtlCol="0" anchor="ctr">
              <a:normAutofit fontScale="90000"/>
            </a:bodyPr>
            <a:lstStyle/>
            <a:p>
              <a:pPr marL="0" indent="0" algn="r">
                <a:buNone/>
              </a:pPr>
              <a:r>
                <a:rPr lang="en-US" sz="105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0"/>
                </a:rPr>
                <a:t>-19.65 (p=0.0006)</a:t>
              </a:r>
              <a:endParaRPr lang="en-US" sz="105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0"/>
              </a:endParaRPr>
            </a:p>
          </p:txBody>
        </p:sp>
        <p:sp>
          <p:nvSpPr>
            <p:cNvPr id="83" name="Shape 23"/>
            <p:cNvSpPr/>
            <p:nvPr/>
          </p:nvSpPr>
          <p:spPr>
            <a:xfrm>
              <a:off x="4550" y="6248"/>
              <a:ext cx="4478" cy="216"/>
            </a:xfrm>
            <a:prstGeom prst="rect">
              <a:avLst/>
            </a:prstGeom>
            <a:solidFill>
              <a:srgbClr val="E8EEF2"/>
            </a:solidFill>
            <a:ln w="12700">
              <a:solidFill>
                <a:srgbClr val="E8EEF2">
                  <a:alpha val="0"/>
                </a:srgbClr>
              </a:solidFill>
              <a:prstDash val="solid"/>
            </a:ln>
          </p:spPr>
          <p:txBody>
            <a:bodyPr/>
            <a:lstStyle/>
            <a:p>
              <a:endParaRPr lang="zh-CN" altLang="en-US"/>
            </a:p>
          </p:txBody>
        </p:sp>
        <p:sp>
          <p:nvSpPr>
            <p:cNvPr id="84" name="Shape 24"/>
            <p:cNvSpPr/>
            <p:nvPr/>
          </p:nvSpPr>
          <p:spPr>
            <a:xfrm>
              <a:off x="4550" y="6248"/>
              <a:ext cx="3391" cy="216"/>
            </a:xfrm>
            <a:prstGeom prst="rect">
              <a:avLst/>
            </a:prstGeom>
            <a:solidFill>
              <a:srgbClr val="02A1A3"/>
            </a:solidFill>
            <a:ln w="12700">
              <a:solidFill>
                <a:srgbClr val="02A1A3">
                  <a:alpha val="0"/>
                </a:srgbClr>
              </a:solidFill>
              <a:prstDash val="solid"/>
            </a:ln>
          </p:spPr>
          <p:txBody>
            <a:bodyPr/>
            <a:lstStyle/>
            <a:p>
              <a:endParaRPr lang="zh-CN" altLang="en-US"/>
            </a:p>
          </p:txBody>
        </p:sp>
      </p:grpSp>
      <p:sp>
        <p:nvSpPr>
          <p:cNvPr id="6" name="Shape 0"/>
          <p:cNvSpPr/>
          <p:nvPr/>
        </p:nvSpPr>
        <p:spPr>
          <a:xfrm>
            <a:off x="0" y="-8092"/>
            <a:ext cx="12191695" cy="45719"/>
          </a:xfrm>
          <a:prstGeom prst="rect">
            <a:avLst/>
          </a:prstGeom>
          <a:solidFill>
            <a:srgbClr val="02A1A3"/>
          </a:solidFill>
          <a:ln w="12700">
            <a:solidFill>
              <a:srgbClr val="02A1A3">
                <a:alpha val="0"/>
              </a:srgbClr>
            </a:solidFill>
            <a:prstDash val="solid"/>
          </a:ln>
        </p:spPr>
        <p:txBody>
          <a:bodyPr/>
          <a:lstStyle/>
          <a:p>
            <a:endParaRPr lang="zh-CN" alt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Text 1"/>
          <p:cNvSpPr/>
          <p:nvPr/>
        </p:nvSpPr>
        <p:spPr>
          <a:xfrm>
            <a:off x="1173480" y="189865"/>
            <a:ext cx="11366500" cy="452438"/>
          </a:xfrm>
          <a:prstGeom prst="rect">
            <a:avLst/>
          </a:prstGeom>
          <a:noFill/>
        </p:spPr>
        <p:txBody>
          <a:bodyPr wrap="square" lIns="0" tIns="0" rIns="0" bIns="119063" rtlCol="0" anchor="ctr"/>
          <a:lstStyle/>
          <a:p>
            <a:r>
              <a:rPr sz="2400" b="1" dirty="0">
                <a:solidFill>
                  <a:schemeClr val="tx1"/>
                </a:solidFill>
                <a:latin typeface="+mj-ea"/>
                <a:ea typeface="+mj-ea"/>
                <a:cs typeface="Noto Sans SC" panose="020B0200000000000000" pitchFamily="34" charset="-120"/>
              </a:rPr>
              <a:t>布瑞哌唑</a:t>
            </a:r>
            <a:r>
              <a:rPr lang="zh-CN" sz="2400" b="1" dirty="0">
                <a:solidFill>
                  <a:schemeClr val="tx1"/>
                </a:solidFill>
                <a:latin typeface="+mj-ea"/>
                <a:ea typeface="+mj-ea"/>
                <a:cs typeface="Noto Sans SC" panose="020B0200000000000000" pitchFamily="34" charset="-120"/>
              </a:rPr>
              <a:t>片</a:t>
            </a:r>
            <a:r>
              <a:rPr sz="2400" b="1" dirty="0">
                <a:solidFill>
                  <a:schemeClr val="tx1"/>
                </a:solidFill>
                <a:latin typeface="+mj-ea"/>
                <a:ea typeface="+mj-ea"/>
                <a:cs typeface="Noto Sans SC" panose="020B0200000000000000" pitchFamily="34" charset="-120"/>
              </a:rPr>
              <a:t>相比于阿立哌唑治疗精神分裂症的非劣效性成立，</a:t>
            </a:r>
            <a:r>
              <a:rPr sz="2400" b="1" dirty="0">
                <a:solidFill>
                  <a:srgbClr val="C00000"/>
                </a:solidFill>
                <a:latin typeface="+mj-ea"/>
                <a:ea typeface="+mj-ea"/>
                <a:cs typeface="Noto Sans SC" panose="020B0200000000000000" pitchFamily="34" charset="-120"/>
              </a:rPr>
              <a:t>安全性</a:t>
            </a:r>
            <a:r>
              <a:rPr lang="zh-CN" sz="2400" b="1" dirty="0">
                <a:solidFill>
                  <a:srgbClr val="C00000"/>
                </a:solidFill>
                <a:latin typeface="+mj-ea"/>
                <a:ea typeface="+mj-ea"/>
                <a:cs typeface="Noto Sans SC" panose="020B0200000000000000" pitchFamily="34" charset="-120"/>
              </a:rPr>
              <a:t>更优</a:t>
            </a:r>
            <a:endParaRPr lang="zh-CN" sz="2400" b="1" dirty="0">
              <a:solidFill>
                <a:srgbClr val="C00000"/>
              </a:solidFill>
              <a:latin typeface="+mj-ea"/>
              <a:ea typeface="+mj-ea"/>
              <a:cs typeface="Noto Sans SC" panose="020B0200000000000000" pitchFamily="34" charset="-120"/>
            </a:endParaRPr>
          </a:p>
        </p:txBody>
      </p:sp>
      <p:sp>
        <p:nvSpPr>
          <p:cNvPr id="4" name="Text 2"/>
          <p:cNvSpPr/>
          <p:nvPr/>
        </p:nvSpPr>
        <p:spPr>
          <a:xfrm>
            <a:off x="618490" y="827405"/>
            <a:ext cx="5564505" cy="228600"/>
          </a:xfrm>
          <a:prstGeom prst="rect">
            <a:avLst/>
          </a:prstGeom>
          <a:noFill/>
        </p:spPr>
        <p:txBody>
          <a:bodyPr wrap="square" lIns="0" tIns="0" rIns="0" bIns="0" rtlCol="0" anchor="ctr"/>
          <a:lstStyle/>
          <a:p>
            <a:r>
              <a:rPr lang="en-US" b="1" dirty="0">
                <a:solidFill>
                  <a:schemeClr val="tx1"/>
                </a:solidFill>
                <a:latin typeface="+mj-ea"/>
                <a:ea typeface="+mj-ea"/>
                <a:cs typeface="+mj-ea"/>
              </a:rPr>
              <a:t>研究</a:t>
            </a:r>
            <a:r>
              <a:rPr lang="zh-CN" altLang="en-US" b="1" dirty="0">
                <a:solidFill>
                  <a:schemeClr val="tx1"/>
                </a:solidFill>
                <a:latin typeface="+mj-ea"/>
                <a:ea typeface="+mj-ea"/>
                <a:cs typeface="+mj-ea"/>
              </a:rPr>
              <a:t>一</a:t>
            </a:r>
            <a:r>
              <a:rPr lang="en-US" b="1" baseline="30000" dirty="0">
                <a:solidFill>
                  <a:schemeClr val="tx1"/>
                </a:solidFill>
                <a:latin typeface="+mj-ea"/>
                <a:ea typeface="+mj-ea"/>
                <a:cs typeface="+mj-ea"/>
              </a:rPr>
              <a:t>[1]</a:t>
            </a:r>
            <a:endParaRPr lang="en-US" b="1" baseline="30000" dirty="0">
              <a:solidFill>
                <a:schemeClr val="tx1"/>
              </a:solidFill>
              <a:latin typeface="+mj-ea"/>
              <a:ea typeface="+mj-ea"/>
              <a:cs typeface="+mj-ea"/>
            </a:endParaRPr>
          </a:p>
        </p:txBody>
      </p:sp>
      <p:sp>
        <p:nvSpPr>
          <p:cNvPr id="5" name="Shape 3"/>
          <p:cNvSpPr/>
          <p:nvPr/>
        </p:nvSpPr>
        <p:spPr>
          <a:xfrm>
            <a:off x="452755" y="1410970"/>
            <a:ext cx="5480050" cy="2265680"/>
          </a:xfrm>
          <a:custGeom>
            <a:avLst/>
            <a:gdLst/>
            <a:ahLst/>
            <a:cxnLst/>
            <a:rect l="l" t="t" r="r" b="b"/>
            <a:pathLst>
              <a:path w="5480050" h="1984375">
                <a:moveTo>
                  <a:pt x="38100" y="0"/>
                </a:moveTo>
                <a:lnTo>
                  <a:pt x="5440363" y="0"/>
                </a:lnTo>
                <a:cubicBezTo>
                  <a:pt x="5462267" y="0"/>
                  <a:pt x="5480050" y="17783"/>
                  <a:pt x="5480050" y="39688"/>
                </a:cubicBezTo>
                <a:lnTo>
                  <a:pt x="5480050" y="1944688"/>
                </a:lnTo>
                <a:cubicBezTo>
                  <a:pt x="5480050" y="1966592"/>
                  <a:pt x="5462267" y="1984375"/>
                  <a:pt x="5440363" y="1984375"/>
                </a:cubicBezTo>
                <a:lnTo>
                  <a:pt x="38100" y="1984375"/>
                </a:lnTo>
                <a:cubicBezTo>
                  <a:pt x="17058" y="1984375"/>
                  <a:pt x="0" y="1967317"/>
                  <a:pt x="0" y="1946275"/>
                </a:cubicBezTo>
                <a:lnTo>
                  <a:pt x="0" y="38100"/>
                </a:lnTo>
                <a:cubicBezTo>
                  <a:pt x="0" y="17072"/>
                  <a:pt x="17072" y="0"/>
                  <a:pt x="38100" y="0"/>
                </a:cubicBezTo>
                <a:close/>
              </a:path>
            </a:pathLst>
          </a:custGeom>
          <a:solidFill>
            <a:srgbClr val="F7FAFC"/>
          </a:solidFill>
        </p:spPr>
        <p:txBody>
          <a:bodyPr/>
          <a:lstStyle/>
          <a:p>
            <a:endParaRPr lang="zh-CN" altLang="en-US">
              <a:latin typeface="+mj-ea"/>
              <a:ea typeface="+mj-ea"/>
            </a:endParaRPr>
          </a:p>
        </p:txBody>
      </p:sp>
      <p:grpSp>
        <p:nvGrpSpPr>
          <p:cNvPr id="46" name="组合 45"/>
          <p:cNvGrpSpPr/>
          <p:nvPr/>
        </p:nvGrpSpPr>
        <p:grpSpPr>
          <a:xfrm>
            <a:off x="703580" y="1476375"/>
            <a:ext cx="5126990" cy="2106930"/>
            <a:chOff x="1108" y="2712"/>
            <a:chExt cx="8074" cy="2104"/>
          </a:xfrm>
        </p:grpSpPr>
        <p:sp>
          <p:nvSpPr>
            <p:cNvPr id="7" name="Text 5"/>
            <p:cNvSpPr/>
            <p:nvPr/>
          </p:nvSpPr>
          <p:spPr>
            <a:xfrm>
              <a:off x="1108" y="2712"/>
              <a:ext cx="8075" cy="263"/>
            </a:xfrm>
            <a:prstGeom prst="rect">
              <a:avLst/>
            </a:prstGeom>
            <a:noFill/>
          </p:spPr>
          <p:txBody>
            <a:bodyPr wrap="square" lIns="0" tIns="0" rIns="0" bIns="0" rtlCol="0" anchor="ctr"/>
            <a:lstStyle/>
            <a:p>
              <a:r>
                <a:rPr lang="en-US" sz="1200" b="1" dirty="0">
                  <a:solidFill>
                    <a:schemeClr val="tx1"/>
                  </a:solidFill>
                  <a:latin typeface="+mj-ea"/>
                  <a:ea typeface="+mj-ea"/>
                  <a:cs typeface="+mj-ea"/>
                </a:rPr>
                <a:t>研究类型：</a:t>
              </a:r>
              <a:r>
                <a:rPr lang="en-US" sz="1200" dirty="0">
                  <a:solidFill>
                    <a:schemeClr val="tx1"/>
                  </a:solidFill>
                  <a:latin typeface="+mj-ea"/>
                  <a:ea typeface="+mj-ea"/>
                  <a:cs typeface="+mj-ea"/>
                </a:rPr>
                <a:t>为期6周的随机、双盲（评估者盲）、头对头研究</a:t>
              </a:r>
              <a:endParaRPr lang="en-US" sz="1200" dirty="0">
                <a:solidFill>
                  <a:schemeClr val="tx1"/>
                </a:solidFill>
                <a:latin typeface="+mj-ea"/>
                <a:ea typeface="+mj-ea"/>
                <a:cs typeface="+mj-ea"/>
              </a:endParaRPr>
            </a:p>
          </p:txBody>
        </p:sp>
        <p:sp>
          <p:nvSpPr>
            <p:cNvPr id="8" name="Text 6"/>
            <p:cNvSpPr/>
            <p:nvPr/>
          </p:nvSpPr>
          <p:spPr>
            <a:xfrm>
              <a:off x="1108" y="3172"/>
              <a:ext cx="8075" cy="263"/>
            </a:xfrm>
            <a:prstGeom prst="rect">
              <a:avLst/>
            </a:prstGeom>
            <a:noFill/>
          </p:spPr>
          <p:txBody>
            <a:bodyPr wrap="square" lIns="0" tIns="0" rIns="0" bIns="0" rtlCol="0" anchor="ctr"/>
            <a:lstStyle/>
            <a:p>
              <a:r>
                <a:rPr lang="en-US" sz="1200" b="1" dirty="0">
                  <a:solidFill>
                    <a:schemeClr val="tx1"/>
                  </a:solidFill>
                  <a:latin typeface="+mj-ea"/>
                  <a:ea typeface="+mj-ea"/>
                  <a:cs typeface="+mj-ea"/>
                </a:rPr>
                <a:t>入组人数：</a:t>
              </a:r>
              <a:r>
                <a:rPr lang="en-US" sz="1200" dirty="0">
                  <a:solidFill>
                    <a:schemeClr val="tx1"/>
                  </a:solidFill>
                  <a:latin typeface="+mj-ea"/>
                  <a:ea typeface="+mj-ea"/>
                  <a:cs typeface="+mj-ea"/>
                </a:rPr>
                <a:t>97名急性精神分裂症患者</a:t>
              </a:r>
              <a:endParaRPr lang="en-US" sz="1200" dirty="0">
                <a:solidFill>
                  <a:schemeClr val="tx1"/>
                </a:solidFill>
                <a:latin typeface="+mj-ea"/>
                <a:ea typeface="+mj-ea"/>
                <a:cs typeface="+mj-ea"/>
              </a:endParaRPr>
            </a:p>
          </p:txBody>
        </p:sp>
        <p:sp>
          <p:nvSpPr>
            <p:cNvPr id="9" name="Text 7"/>
            <p:cNvSpPr/>
            <p:nvPr/>
          </p:nvSpPr>
          <p:spPr>
            <a:xfrm>
              <a:off x="1108" y="3632"/>
              <a:ext cx="1100" cy="260"/>
            </a:xfrm>
            <a:prstGeom prst="rect">
              <a:avLst/>
            </a:prstGeom>
            <a:noFill/>
          </p:spPr>
          <p:txBody>
            <a:bodyPr wrap="square" lIns="0" tIns="0" rIns="0" bIns="0" rtlCol="0" anchor="ctr"/>
            <a:lstStyle/>
            <a:p>
              <a:r>
                <a:rPr lang="en-US" sz="1200" b="1" dirty="0">
                  <a:solidFill>
                    <a:schemeClr val="tx1"/>
                  </a:solidFill>
                  <a:latin typeface="+mj-ea"/>
                  <a:ea typeface="+mj-ea"/>
                  <a:cs typeface="MiSans" panose="00000500000000000000" pitchFamily="34" charset="-120"/>
                </a:rPr>
                <a:t>给药方案：</a:t>
              </a:r>
              <a:endParaRPr lang="en-US" sz="1200" b="1" dirty="0">
                <a:solidFill>
                  <a:schemeClr val="tx1"/>
                </a:solidFill>
                <a:latin typeface="+mj-ea"/>
                <a:ea typeface="+mj-ea"/>
                <a:cs typeface="MiSans" panose="00000500000000000000" pitchFamily="34" charset="-120"/>
              </a:endParaRPr>
            </a:p>
          </p:txBody>
        </p:sp>
        <p:sp>
          <p:nvSpPr>
            <p:cNvPr id="10" name="Text 8"/>
            <p:cNvSpPr/>
            <p:nvPr/>
          </p:nvSpPr>
          <p:spPr>
            <a:xfrm>
              <a:off x="1108" y="4092"/>
              <a:ext cx="8075" cy="263"/>
            </a:xfrm>
            <a:prstGeom prst="rect">
              <a:avLst/>
            </a:prstGeom>
            <a:noFill/>
          </p:spPr>
          <p:txBody>
            <a:bodyPr wrap="square" lIns="0" tIns="0" rIns="0" bIns="0" rtlCol="0" anchor="ctr"/>
            <a:lstStyle/>
            <a:p>
              <a:r>
                <a:rPr lang="en-US" sz="1200" dirty="0">
                  <a:solidFill>
                    <a:srgbClr val="2D3748"/>
                  </a:solidFill>
                  <a:latin typeface="+mj-ea"/>
                  <a:ea typeface="+mj-ea"/>
                  <a:cs typeface="+mj-ea"/>
                </a:rPr>
                <a:t>• </a:t>
              </a:r>
              <a:r>
                <a:rPr lang="en-US" sz="1200" dirty="0">
                  <a:solidFill>
                    <a:schemeClr val="tx1"/>
                  </a:solidFill>
                  <a:latin typeface="+mj-ea"/>
                  <a:ea typeface="+mj-ea"/>
                  <a:cs typeface="+mj-ea"/>
                </a:rPr>
                <a:t>布瑞哌唑：1-4mg/天</a:t>
              </a:r>
              <a:endParaRPr lang="en-US" sz="1200" dirty="0">
                <a:solidFill>
                  <a:schemeClr val="tx1"/>
                </a:solidFill>
                <a:latin typeface="+mj-ea"/>
                <a:ea typeface="+mj-ea"/>
                <a:cs typeface="+mj-ea"/>
              </a:endParaRPr>
            </a:p>
          </p:txBody>
        </p:sp>
        <p:sp>
          <p:nvSpPr>
            <p:cNvPr id="11" name="Text 9"/>
            <p:cNvSpPr/>
            <p:nvPr/>
          </p:nvSpPr>
          <p:spPr>
            <a:xfrm>
              <a:off x="1108" y="4554"/>
              <a:ext cx="8075" cy="263"/>
            </a:xfrm>
            <a:prstGeom prst="rect">
              <a:avLst/>
            </a:prstGeom>
            <a:noFill/>
          </p:spPr>
          <p:txBody>
            <a:bodyPr wrap="square" lIns="0" tIns="0" rIns="0" bIns="0" rtlCol="0" anchor="ctr"/>
            <a:lstStyle/>
            <a:p>
              <a:r>
                <a:rPr lang="en-US" sz="1200" dirty="0">
                  <a:solidFill>
                    <a:srgbClr val="2D3748"/>
                  </a:solidFill>
                  <a:latin typeface="+mj-ea"/>
                  <a:ea typeface="+mj-ea"/>
                  <a:cs typeface="+mj-ea"/>
                </a:rPr>
                <a:t>• </a:t>
              </a:r>
              <a:r>
                <a:rPr lang="en-US" sz="1200" dirty="0">
                  <a:solidFill>
                    <a:schemeClr val="tx1"/>
                  </a:solidFill>
                  <a:latin typeface="+mj-ea"/>
                  <a:ea typeface="+mj-ea"/>
                  <a:cs typeface="+mj-ea"/>
                </a:rPr>
                <a:t>阿立哌唑：10-20mg/天</a:t>
              </a:r>
              <a:endParaRPr lang="en-US" sz="1200" dirty="0">
                <a:solidFill>
                  <a:schemeClr val="tx1"/>
                </a:solidFill>
                <a:latin typeface="+mj-ea"/>
                <a:ea typeface="+mj-ea"/>
                <a:cs typeface="+mj-ea"/>
              </a:endParaRPr>
            </a:p>
          </p:txBody>
        </p:sp>
      </p:grpSp>
      <p:sp>
        <p:nvSpPr>
          <p:cNvPr id="12" name="Text 10"/>
          <p:cNvSpPr/>
          <p:nvPr/>
        </p:nvSpPr>
        <p:spPr>
          <a:xfrm>
            <a:off x="6162993" y="1166776"/>
            <a:ext cx="5564188" cy="166688"/>
          </a:xfrm>
          <a:prstGeom prst="rect">
            <a:avLst/>
          </a:prstGeom>
          <a:noFill/>
        </p:spPr>
        <p:txBody>
          <a:bodyPr wrap="square" lIns="0" tIns="0" rIns="0" bIns="0" rtlCol="0" anchor="ctr"/>
          <a:lstStyle/>
          <a:p>
            <a:pPr algn="l">
              <a:buClrTx/>
              <a:buSzTx/>
              <a:buFontTx/>
            </a:pPr>
            <a:r>
              <a:rPr lang="zh-CN" altLang="en-US" sz="1400" b="1" dirty="0">
                <a:latin typeface="+mj-ea"/>
                <a:ea typeface="+mj-ea"/>
                <a:cs typeface="MiSans" panose="00000500000000000000" pitchFamily="34" charset="-120"/>
              </a:rPr>
              <a:t>疗效对比结果</a:t>
            </a:r>
            <a:endParaRPr lang="zh-CN" altLang="en-US" sz="1400" b="1" dirty="0">
              <a:latin typeface="+mj-ea"/>
              <a:ea typeface="+mj-ea"/>
              <a:cs typeface="MiSans" panose="00000500000000000000" pitchFamily="34" charset="-120"/>
            </a:endParaRPr>
          </a:p>
        </p:txBody>
      </p:sp>
      <p:graphicFrame>
        <p:nvGraphicFramePr>
          <p:cNvPr id="17" name="Table 0"/>
          <p:cNvGraphicFramePr>
            <a:graphicFrameLocks noGrp="1"/>
          </p:cNvGraphicFramePr>
          <p:nvPr>
            <p:custDataLst>
              <p:tags r:id="rId1"/>
            </p:custDataLst>
          </p:nvPr>
        </p:nvGraphicFramePr>
        <p:xfrm>
          <a:off x="6157595" y="1402715"/>
          <a:ext cx="5593715" cy="2437130"/>
        </p:xfrm>
        <a:graphic>
          <a:graphicData uri="http://schemas.openxmlformats.org/drawingml/2006/table">
            <a:tbl>
              <a:tblPr/>
              <a:tblGrid>
                <a:gridCol w="2340610"/>
                <a:gridCol w="1678940"/>
                <a:gridCol w="1574165"/>
              </a:tblGrid>
              <a:tr h="443230">
                <a:tc>
                  <a:txBody>
                    <a:bodyPr/>
                    <a:lstStyle/>
                    <a:p>
                      <a:pPr algn="l"/>
                      <a:r>
                        <a:rPr lang="en-US" sz="1200" b="1" u="none" dirty="0">
                          <a:solidFill>
                            <a:srgbClr val="FFFFFF"/>
                          </a:solidFill>
                          <a:latin typeface="+mj-ea"/>
                          <a:ea typeface="+mj-ea"/>
                          <a:cs typeface="微软雅黑" panose="020B0503020204020204" pitchFamily="34" charset="-120"/>
                        </a:rPr>
                        <a:t>疗效指标</a:t>
                      </a:r>
                      <a:endParaRPr lang="en-US" sz="1200" b="1" u="none" dirty="0">
                        <a:solidFill>
                          <a:srgbClr val="FFFFFF"/>
                        </a:solidFill>
                        <a:latin typeface="+mj-ea"/>
                        <a:ea typeface="+mj-ea"/>
                        <a:cs typeface="微软雅黑" panose="020B0503020204020204" pitchFamily="34" charset="-120"/>
                      </a:endParaRPr>
                    </a:p>
                  </a:txBody>
                  <a:tcPr marL="119063" marR="119063" marT="119063" marB="119063" anchor="ctr">
                    <a:lnL w="0" cap="flat" cmpd="sng" algn="ctr">
                      <a:noFill/>
                    </a:lnL>
                    <a:lnR w="0" cap="flat" cmpd="sng" algn="ctr">
                      <a:noFill/>
                    </a:lnR>
                    <a:lnT w="0" cap="flat" cmpd="sng" algn="ctr">
                      <a:noFill/>
                    </a:lnT>
                    <a:lnB w="0" cap="flat" cmpd="sng" algn="ctr">
                      <a:noFill/>
                    </a:lnB>
                    <a:solidFill>
                      <a:srgbClr val="02A1A3"/>
                    </a:solidFill>
                  </a:tcPr>
                </a:tc>
                <a:tc>
                  <a:txBody>
                    <a:bodyPr/>
                    <a:lstStyle/>
                    <a:p>
                      <a:pPr algn="l"/>
                      <a:r>
                        <a:rPr lang="en-US" sz="1200" b="1" u="none" dirty="0">
                          <a:solidFill>
                            <a:srgbClr val="FFFFFF"/>
                          </a:solidFill>
                          <a:latin typeface="+mj-ea"/>
                          <a:ea typeface="+mj-ea"/>
                          <a:cs typeface="+mj-ea"/>
                        </a:rPr>
                        <a:t>布瑞哌唑</a:t>
                      </a:r>
                      <a:r>
                        <a:rPr lang="zh-CN" altLang="en-US" sz="1200" b="1" u="none" dirty="0">
                          <a:solidFill>
                            <a:srgbClr val="FFFFFF"/>
                          </a:solidFill>
                          <a:latin typeface="+mj-ea"/>
                          <a:ea typeface="+mj-ea"/>
                          <a:cs typeface="+mj-ea"/>
                        </a:rPr>
                        <a:t>（</a:t>
                      </a:r>
                      <a:r>
                        <a:rPr lang="en-US" altLang="zh-CN" sz="1200" b="1" u="none" dirty="0">
                          <a:solidFill>
                            <a:srgbClr val="FFFFFF"/>
                          </a:solidFill>
                          <a:latin typeface="+mj-ea"/>
                          <a:ea typeface="+mj-ea"/>
                          <a:cs typeface="+mj-ea"/>
                        </a:rPr>
                        <a:t>n=64</a:t>
                      </a:r>
                      <a:r>
                        <a:rPr lang="zh-CN" altLang="en-US" sz="1200" b="1" u="none" dirty="0">
                          <a:solidFill>
                            <a:srgbClr val="FFFFFF"/>
                          </a:solidFill>
                          <a:latin typeface="+mj-ea"/>
                          <a:ea typeface="+mj-ea"/>
                          <a:cs typeface="+mj-ea"/>
                        </a:rPr>
                        <a:t>）</a:t>
                      </a:r>
                      <a:endParaRPr lang="zh-CN" altLang="en-US" sz="1200" b="1" u="none" dirty="0">
                        <a:solidFill>
                          <a:srgbClr val="FFFFFF"/>
                        </a:solidFill>
                        <a:latin typeface="+mj-ea"/>
                        <a:ea typeface="+mj-ea"/>
                        <a:cs typeface="+mj-ea"/>
                      </a:endParaRPr>
                    </a:p>
                  </a:txBody>
                  <a:tcPr marL="119063" marR="119063" marT="119063" marB="119063" anchor="ctr">
                    <a:lnL w="0" cap="flat" cmpd="sng" algn="ctr">
                      <a:noFill/>
                    </a:lnL>
                    <a:lnR w="0" cap="flat" cmpd="sng" algn="ctr">
                      <a:noFill/>
                    </a:lnR>
                    <a:lnT w="0" cap="flat" cmpd="sng" algn="ctr">
                      <a:noFill/>
                    </a:lnT>
                    <a:lnB w="0" cap="flat" cmpd="sng" algn="ctr">
                      <a:noFill/>
                    </a:lnB>
                    <a:solidFill>
                      <a:srgbClr val="02A1A3"/>
                    </a:solidFill>
                  </a:tcPr>
                </a:tc>
                <a:tc>
                  <a:txBody>
                    <a:bodyPr/>
                    <a:lstStyle/>
                    <a:p>
                      <a:pPr algn="l"/>
                      <a:r>
                        <a:rPr lang="en-US" sz="1200" b="1" u="none" dirty="0">
                          <a:solidFill>
                            <a:srgbClr val="FFFFFF"/>
                          </a:solidFill>
                          <a:latin typeface="+mj-ea"/>
                          <a:ea typeface="+mj-ea"/>
                          <a:cs typeface="+mj-ea"/>
                        </a:rPr>
                        <a:t>阿立哌唑</a:t>
                      </a:r>
                      <a:r>
                        <a:rPr lang="zh-CN" altLang="en-US" sz="1200" b="1" u="none" dirty="0">
                          <a:solidFill>
                            <a:srgbClr val="FFFFFF"/>
                          </a:solidFill>
                          <a:latin typeface="+mj-ea"/>
                          <a:ea typeface="+mj-ea"/>
                          <a:cs typeface="+mj-ea"/>
                        </a:rPr>
                        <a:t>（</a:t>
                      </a:r>
                      <a:r>
                        <a:rPr lang="en-US" altLang="zh-CN" sz="1200" b="1" u="none" dirty="0">
                          <a:solidFill>
                            <a:srgbClr val="FFFFFF"/>
                          </a:solidFill>
                          <a:latin typeface="+mj-ea"/>
                          <a:ea typeface="+mj-ea"/>
                          <a:cs typeface="+mj-ea"/>
                        </a:rPr>
                        <a:t>n=33</a:t>
                      </a:r>
                      <a:r>
                        <a:rPr lang="zh-CN" altLang="en-US" sz="1200" b="1" u="none" dirty="0">
                          <a:solidFill>
                            <a:srgbClr val="FFFFFF"/>
                          </a:solidFill>
                          <a:latin typeface="+mj-ea"/>
                          <a:ea typeface="+mj-ea"/>
                          <a:cs typeface="+mj-ea"/>
                        </a:rPr>
                        <a:t>）</a:t>
                      </a:r>
                      <a:endParaRPr lang="zh-CN" altLang="en-US" sz="1200" b="1" u="none" dirty="0">
                        <a:solidFill>
                          <a:srgbClr val="FFFFFF"/>
                        </a:solidFill>
                        <a:latin typeface="+mj-ea"/>
                        <a:ea typeface="+mj-ea"/>
                        <a:cs typeface="+mj-ea"/>
                      </a:endParaRPr>
                    </a:p>
                  </a:txBody>
                  <a:tcPr marL="119063" marR="119063" marT="119063" marB="119063" anchor="ctr">
                    <a:lnL w="0" cap="flat" cmpd="sng" algn="ctr">
                      <a:noFill/>
                    </a:lnL>
                    <a:lnR w="0" cap="flat" cmpd="sng" algn="ctr">
                      <a:noFill/>
                    </a:lnR>
                    <a:lnT w="0" cap="flat" cmpd="sng" algn="ctr">
                      <a:noFill/>
                    </a:lnT>
                    <a:lnB w="0" cap="flat" cmpd="sng" algn="ctr">
                      <a:noFill/>
                    </a:lnB>
                    <a:solidFill>
                      <a:srgbClr val="02A1A3"/>
                    </a:solidFill>
                  </a:tcPr>
                </a:tc>
              </a:tr>
              <a:tr h="393065">
                <a:tc>
                  <a:txBody>
                    <a:bodyPr/>
                    <a:lstStyle/>
                    <a:p>
                      <a:r>
                        <a:rPr lang="en-US" sz="1200" u="none" dirty="0">
                          <a:solidFill>
                            <a:schemeClr val="tx1"/>
                          </a:solidFill>
                          <a:latin typeface="+mn-ea"/>
                          <a:cs typeface="+mn-ea"/>
                        </a:rPr>
                        <a:t>PANSS总分改善</a:t>
                      </a:r>
                      <a:r>
                        <a:rPr lang="zh-CN" altLang="en-US" sz="1200" u="none" dirty="0">
                          <a:solidFill>
                            <a:schemeClr val="tx1"/>
                          </a:solidFill>
                          <a:latin typeface="+mn-ea"/>
                          <a:cs typeface="+mn-ea"/>
                        </a:rPr>
                        <a:t>（较基线降低）</a:t>
                      </a:r>
                      <a:endParaRPr lang="zh-CN" altLang="en-US" sz="1200" u="none" dirty="0">
                        <a:solidFill>
                          <a:schemeClr val="tx1"/>
                        </a:solidFill>
                        <a:latin typeface="+mn-ea"/>
                        <a:cs typeface="+mn-ea"/>
                      </a:endParaRPr>
                    </a:p>
                  </a:txBody>
                  <a:tcPr marL="119063" marR="119063" marT="95250" marB="95250" anchor="ctr">
                    <a:lnL w="0" cap="flat" cmpd="sng" algn="ctr">
                      <a:noFill/>
                    </a:lnL>
                    <a:lnR w="0" cap="flat" cmpd="sng" algn="ctr">
                      <a:noFill/>
                    </a:lnR>
                    <a:lnT w="0" cap="flat" cmpd="sng" algn="ctr">
                      <a:noFill/>
                    </a:lnT>
                    <a:lnB w="10160" cap="flat" cmpd="sng" algn="ctr">
                      <a:solidFill>
                        <a:srgbClr val="E2E8F0"/>
                      </a:solidFill>
                      <a:prstDash val="solid"/>
                      <a:round/>
                      <a:headEnd type="none" w="med" len="med"/>
                      <a:tailEnd type="none" w="med" len="med"/>
                    </a:lnB>
                    <a:solidFill>
                      <a:srgbClr val="F7FAFC"/>
                    </a:solidFill>
                  </a:tcPr>
                </a:tc>
                <a:tc>
                  <a:txBody>
                    <a:bodyPr/>
                    <a:lstStyle/>
                    <a:p>
                      <a:r>
                        <a:rPr lang="en-US" sz="1200" u="none" dirty="0">
                          <a:solidFill>
                            <a:schemeClr val="tx1"/>
                          </a:solidFill>
                          <a:latin typeface="+mn-ea"/>
                          <a:cs typeface="+mn-ea"/>
                        </a:rPr>
                        <a:t>－22.9 ( P &lt;0.0001) </a:t>
                      </a:r>
                      <a:endParaRPr lang="en-US" sz="1200" u="none" dirty="0">
                        <a:solidFill>
                          <a:schemeClr val="tx1"/>
                        </a:solidFill>
                        <a:latin typeface="+mn-ea"/>
                        <a:cs typeface="+mn-ea"/>
                      </a:endParaRPr>
                    </a:p>
                  </a:txBody>
                  <a:tcPr marL="119063" marR="119063" marT="95250" marB="95250" anchor="ctr">
                    <a:lnL w="0" cap="flat" cmpd="sng" algn="ctr">
                      <a:noFill/>
                    </a:lnL>
                    <a:lnR w="0" cap="flat" cmpd="sng" algn="ctr">
                      <a:noFill/>
                    </a:lnR>
                    <a:lnT w="0" cap="flat" cmpd="sng" algn="ctr">
                      <a:noFill/>
                    </a:lnT>
                    <a:lnB w="10160" cap="flat" cmpd="sng" algn="ctr">
                      <a:solidFill>
                        <a:srgbClr val="E2E8F0"/>
                      </a:solidFill>
                      <a:prstDash val="solid"/>
                      <a:round/>
                      <a:headEnd type="none" w="med" len="med"/>
                      <a:tailEnd type="none" w="med" len="med"/>
                    </a:lnB>
                    <a:solidFill>
                      <a:srgbClr val="F7FAFC"/>
                    </a:solidFill>
                  </a:tcPr>
                </a:tc>
                <a:tc>
                  <a:txBody>
                    <a:bodyPr/>
                    <a:lstStyle/>
                    <a:p>
                      <a:r>
                        <a:rPr lang="en-US" sz="1200" u="none" dirty="0">
                          <a:solidFill>
                            <a:schemeClr val="tx1"/>
                          </a:solidFill>
                          <a:latin typeface="+mn-ea"/>
                          <a:cs typeface="+mn-ea"/>
                        </a:rPr>
                        <a:t>－19.4 ( P &lt;0.0001) </a:t>
                      </a:r>
                      <a:endParaRPr lang="en-US" sz="1200" u="none" dirty="0">
                        <a:solidFill>
                          <a:schemeClr val="tx1"/>
                        </a:solidFill>
                        <a:latin typeface="+mn-ea"/>
                        <a:cs typeface="+mn-ea"/>
                      </a:endParaRPr>
                    </a:p>
                  </a:txBody>
                  <a:tcPr marL="119063" marR="119063" marT="95250" marB="95250" anchor="ctr">
                    <a:lnL w="0" cap="flat" cmpd="sng" algn="ctr">
                      <a:noFill/>
                    </a:lnL>
                    <a:lnR w="0" cap="flat" cmpd="sng" algn="ctr">
                      <a:noFill/>
                    </a:lnR>
                    <a:lnT w="0" cap="flat" cmpd="sng" algn="ctr">
                      <a:noFill/>
                    </a:lnT>
                    <a:lnB w="10160" cap="flat" cmpd="sng" algn="ctr">
                      <a:solidFill>
                        <a:srgbClr val="E2E8F0"/>
                      </a:solidFill>
                      <a:prstDash val="solid"/>
                      <a:round/>
                      <a:headEnd type="none" w="med" len="med"/>
                      <a:tailEnd type="none" w="med" len="med"/>
                    </a:lnB>
                    <a:solidFill>
                      <a:srgbClr val="F7FAFC"/>
                    </a:solidFill>
                  </a:tcPr>
                </a:tc>
              </a:tr>
              <a:tr h="459740">
                <a:tc>
                  <a:txBody>
                    <a:bodyPr/>
                    <a:lstStyle/>
                    <a:p>
                      <a:r>
                        <a:rPr lang="en-US" sz="1200" u="none" dirty="0">
                          <a:solidFill>
                            <a:schemeClr val="tx1"/>
                          </a:solidFill>
                          <a:latin typeface="+mn-ea"/>
                          <a:cs typeface="微软雅黑" panose="020B0503020204020204" pitchFamily="34" charset="-120"/>
                        </a:rPr>
                        <a:t>总体疗效</a:t>
                      </a:r>
                      <a:endParaRPr lang="en-US" sz="1200" u="none" dirty="0">
                        <a:solidFill>
                          <a:schemeClr val="tx1"/>
                        </a:solidFill>
                        <a:latin typeface="+mn-ea"/>
                        <a:cs typeface="微软雅黑" panose="020B0503020204020204" pitchFamily="34" charset="-120"/>
                      </a:endParaRPr>
                    </a:p>
                  </a:txBody>
                  <a:tcPr marL="119063" marR="119063" marT="95250" marB="95250" anchor="ctr">
                    <a:lnL w="0" cap="flat" cmpd="sng" algn="ctr">
                      <a:noFill/>
                    </a:lnL>
                    <a:lnR w="0" cap="flat" cmpd="sng" algn="ctr">
                      <a:noFill/>
                    </a:lnR>
                    <a:lnT w="10160" cap="flat" cmpd="sng" algn="ctr">
                      <a:solidFill>
                        <a:srgbClr val="E2E8F0"/>
                      </a:solidFill>
                      <a:prstDash val="solid"/>
                      <a:round/>
                      <a:headEnd type="none" w="med" len="med"/>
                      <a:tailEnd type="none" w="med" len="med"/>
                    </a:lnT>
                    <a:lnB w="10160" cap="flat" cmpd="sng" algn="ctr">
                      <a:solidFill>
                        <a:srgbClr val="E2E8F0"/>
                      </a:solidFill>
                      <a:prstDash val="solid"/>
                      <a:round/>
                      <a:headEnd type="none" w="med" len="med"/>
                      <a:tailEnd type="none" w="med" len="med"/>
                    </a:lnB>
                    <a:solidFill>
                      <a:srgbClr val="FFFFFF">
                        <a:alpha val="0"/>
                      </a:srgbClr>
                    </a:solidFill>
                  </a:tcPr>
                </a:tc>
                <a:tc gridSpan="2">
                  <a:txBody>
                    <a:bodyPr/>
                    <a:lstStyle/>
                    <a:p>
                      <a:r>
                        <a:rPr lang="en-US" sz="1200" u="none" dirty="0">
                          <a:solidFill>
                            <a:schemeClr val="tx1"/>
                          </a:solidFill>
                          <a:latin typeface="+mn-ea"/>
                          <a:cs typeface="微软雅黑" panose="020B0503020204020204" pitchFamily="34" charset="-120"/>
                        </a:rPr>
                        <a:t>无统计学差异，非劣效性成立</a:t>
                      </a:r>
                      <a:endParaRPr lang="en-US" sz="1200" u="none" dirty="0">
                        <a:solidFill>
                          <a:schemeClr val="tx1"/>
                        </a:solidFill>
                        <a:latin typeface="+mn-ea"/>
                        <a:cs typeface="微软雅黑" panose="020B0503020204020204" pitchFamily="34" charset="-120"/>
                      </a:endParaRPr>
                    </a:p>
                  </a:txBody>
                  <a:tcPr marL="119063" marR="119063" marT="95250" marB="95250" anchor="ctr">
                    <a:lnL w="0" cap="flat" cmpd="sng" algn="ctr">
                      <a:noFill/>
                    </a:lnL>
                    <a:lnR w="0" cap="flat" cmpd="sng" algn="ctr">
                      <a:noFill/>
                    </a:lnR>
                    <a:lnT w="10160" cap="flat" cmpd="sng" algn="ctr">
                      <a:solidFill>
                        <a:srgbClr val="E2E8F0"/>
                      </a:solidFill>
                      <a:prstDash val="solid"/>
                      <a:round/>
                      <a:headEnd type="none" w="med" len="med"/>
                      <a:tailEnd type="none" w="med" len="med"/>
                    </a:lnT>
                    <a:lnB w="10160" cap="flat" cmpd="sng" algn="ctr">
                      <a:solidFill>
                        <a:srgbClr val="E2E8F0"/>
                      </a:solidFill>
                      <a:prstDash val="solid"/>
                      <a:round/>
                      <a:headEnd type="none" w="med" len="med"/>
                      <a:tailEnd type="none" w="med" len="med"/>
                    </a:lnB>
                    <a:solidFill>
                      <a:srgbClr val="FFFFFF">
                        <a:alpha val="0"/>
                      </a:srgbClr>
                    </a:solidFill>
                  </a:tcPr>
                </a:tc>
                <a:tc hMerge="1">
                  <a:tcPr/>
                </a:tc>
              </a:tr>
              <a:tr h="585470">
                <a:tc>
                  <a:txBody>
                    <a:bodyPr/>
                    <a:lstStyle/>
                    <a:p>
                      <a:r>
                        <a:rPr lang="en-US" sz="1200" u="none" dirty="0">
                          <a:solidFill>
                            <a:schemeClr val="tx1"/>
                          </a:solidFill>
                          <a:latin typeface="+mn-ea"/>
                          <a:cs typeface="+mn-ea"/>
                        </a:rPr>
                        <a:t>冲动性改善(BIS-11)</a:t>
                      </a:r>
                      <a:endParaRPr lang="en-US" sz="1200" u="none" dirty="0">
                        <a:solidFill>
                          <a:schemeClr val="tx1"/>
                        </a:solidFill>
                        <a:latin typeface="+mn-ea"/>
                        <a:cs typeface="+mn-ea"/>
                      </a:endParaRPr>
                    </a:p>
                  </a:txBody>
                  <a:tcPr marL="119063" marR="119063" marT="95250" marB="95250" anchor="ctr">
                    <a:lnL w="0" cap="flat" cmpd="sng" algn="ctr">
                      <a:noFill/>
                    </a:lnL>
                    <a:lnR w="0" cap="flat" cmpd="sng" algn="ctr">
                      <a:noFill/>
                    </a:lnR>
                    <a:lnT w="10160" cap="flat" cmpd="sng" algn="ctr">
                      <a:solidFill>
                        <a:srgbClr val="E2E8F0"/>
                      </a:solidFill>
                      <a:prstDash val="solid"/>
                      <a:round/>
                      <a:headEnd type="none" w="med" len="med"/>
                      <a:tailEnd type="none" w="med" len="med"/>
                    </a:lnT>
                    <a:lnB w="10160" cap="flat" cmpd="sng" algn="ctr">
                      <a:solidFill>
                        <a:srgbClr val="E2E8F0"/>
                      </a:solidFill>
                      <a:prstDash val="solid"/>
                      <a:round/>
                      <a:headEnd type="none" w="med" len="med"/>
                      <a:tailEnd type="none" w="med" len="med"/>
                    </a:lnB>
                    <a:solidFill>
                      <a:srgbClr val="F7FAFC"/>
                    </a:solidFill>
                  </a:tcPr>
                </a:tc>
                <a:tc gridSpan="2">
                  <a:txBody>
                    <a:bodyPr/>
                    <a:lstStyle/>
                    <a:p>
                      <a:r>
                        <a:rPr lang="zh-CN" altLang="en-US" sz="1200" u="none" dirty="0">
                          <a:solidFill>
                            <a:schemeClr val="tx1"/>
                          </a:solidFill>
                          <a:latin typeface="+mn-ea"/>
                          <a:cs typeface="微软雅黑" panose="020B0503020204020204" pitchFamily="34" charset="-120"/>
                        </a:rPr>
                        <a:t>布瑞哌唑</a:t>
                      </a:r>
                      <a:r>
                        <a:rPr lang="en-US" sz="1200" u="none" dirty="0">
                          <a:solidFill>
                            <a:schemeClr val="tx1"/>
                          </a:solidFill>
                          <a:latin typeface="+mn-ea"/>
                          <a:cs typeface="微软雅黑" panose="020B0503020204020204" pitchFamily="34" charset="-120"/>
                        </a:rPr>
                        <a:t>可能更优</a:t>
                      </a:r>
                      <a:r>
                        <a:rPr lang="zh-CN" altLang="en-US" sz="1200" u="none" dirty="0">
                          <a:solidFill>
                            <a:schemeClr val="tx1"/>
                          </a:solidFill>
                          <a:latin typeface="+mn-ea"/>
                          <a:cs typeface="微软雅黑" panose="020B0503020204020204" pitchFamily="34" charset="-120"/>
                        </a:rPr>
                        <a:t>（基于小样本探索性分析）</a:t>
                      </a:r>
                      <a:endParaRPr lang="zh-CN" altLang="en-US" sz="1200" u="none" dirty="0">
                        <a:solidFill>
                          <a:schemeClr val="tx1"/>
                        </a:solidFill>
                        <a:latin typeface="+mn-ea"/>
                        <a:cs typeface="微软雅黑" panose="020B0503020204020204" pitchFamily="34" charset="-120"/>
                      </a:endParaRPr>
                    </a:p>
                  </a:txBody>
                  <a:tcPr marL="119063" marR="119063" marT="95250" marB="95250" anchor="ctr">
                    <a:lnL w="0" cap="flat" cmpd="sng" algn="ctr">
                      <a:noFill/>
                    </a:lnL>
                    <a:lnR w="0" cap="flat" cmpd="sng" algn="ctr">
                      <a:noFill/>
                    </a:lnR>
                    <a:lnT w="10160" cap="flat" cmpd="sng" algn="ctr">
                      <a:solidFill>
                        <a:srgbClr val="E2E8F0"/>
                      </a:solidFill>
                      <a:prstDash val="solid"/>
                      <a:round/>
                      <a:headEnd type="none" w="med" len="med"/>
                      <a:tailEnd type="none" w="med" len="med"/>
                    </a:lnT>
                    <a:lnB w="10160" cap="flat" cmpd="sng" algn="ctr">
                      <a:solidFill>
                        <a:srgbClr val="E2E8F0"/>
                      </a:solidFill>
                      <a:prstDash val="solid"/>
                      <a:round/>
                      <a:headEnd type="none" w="med" len="med"/>
                      <a:tailEnd type="none" w="med" len="med"/>
                    </a:lnB>
                    <a:solidFill>
                      <a:srgbClr val="F7FAFC"/>
                    </a:solidFill>
                  </a:tcPr>
                </a:tc>
                <a:tc hMerge="1">
                  <a:tcPr marL="119063" marR="119063" marT="95250" marB="95250" anchor="ctr">
                    <a:lnL w="0" cap="flat" cmpd="sng" algn="ctr">
                      <a:noFill/>
                    </a:lnL>
                    <a:lnR w="0" cap="flat" cmpd="sng" algn="ctr">
                      <a:noFill/>
                    </a:lnR>
                    <a:lnT w="0" cap="flat" cmpd="sng" algn="ctr">
                      <a:noFill/>
                    </a:lnT>
                    <a:lnB w="10160" cap="flat" cmpd="sng" algn="ctr">
                      <a:solidFill>
                        <a:srgbClr val="E2E8F0"/>
                      </a:solidFill>
                      <a:prstDash val="solid"/>
                      <a:round/>
                      <a:headEnd type="none" w="med" len="med"/>
                      <a:tailEnd type="none" w="med" len="med"/>
                    </a:lnB>
                    <a:solidFill>
                      <a:srgbClr val="F7FAFC"/>
                    </a:solidFill>
                  </a:tcPr>
                </a:tc>
              </a:tr>
              <a:tr h="392430">
                <a:tc>
                  <a:txBody>
                    <a:bodyPr/>
                    <a:lstStyle/>
                    <a:p>
                      <a:r>
                        <a:rPr lang="en-US" sz="1200" u="none" dirty="0">
                          <a:solidFill>
                            <a:schemeClr val="tx1"/>
                          </a:solidFill>
                          <a:latin typeface="+mn-ea"/>
                          <a:cs typeface="+mn-ea"/>
                        </a:rPr>
                        <a:t>功能水平</a:t>
                      </a:r>
                      <a:r>
                        <a:rPr lang="zh-CN" altLang="en-US" sz="1200" u="none" dirty="0">
                          <a:solidFill>
                            <a:schemeClr val="tx1"/>
                          </a:solidFill>
                          <a:latin typeface="+mn-ea"/>
                          <a:cs typeface="+mn-ea"/>
                        </a:rPr>
                        <a:t>（</a:t>
                      </a:r>
                      <a:r>
                        <a:rPr lang="en-US" altLang="zh-CN" sz="1200" u="none" dirty="0">
                          <a:solidFill>
                            <a:schemeClr val="tx1"/>
                          </a:solidFill>
                          <a:latin typeface="+mn-ea"/>
                          <a:cs typeface="+mn-ea"/>
                        </a:rPr>
                        <a:t>SLOF)</a:t>
                      </a:r>
                      <a:endParaRPr lang="en-US" altLang="zh-CN" sz="1200" u="none" dirty="0">
                        <a:solidFill>
                          <a:schemeClr val="tx1"/>
                        </a:solidFill>
                        <a:latin typeface="+mn-ea"/>
                        <a:cs typeface="+mn-ea"/>
                      </a:endParaRPr>
                    </a:p>
                  </a:txBody>
                  <a:tcPr marL="119063" marR="119063" marT="95250" marB="95250" anchor="ctr">
                    <a:lnL w="0" cap="flat" cmpd="sng" algn="ctr">
                      <a:noFill/>
                    </a:lnL>
                    <a:lnR w="0" cap="flat" cmpd="sng" algn="ctr">
                      <a:noFill/>
                    </a:lnR>
                    <a:lnT w="10160" cap="flat" cmpd="sng" algn="ctr">
                      <a:solidFill>
                        <a:srgbClr val="E2E8F0"/>
                      </a:solidFill>
                      <a:prstDash val="solid"/>
                      <a:round/>
                      <a:headEnd type="none" w="med" len="med"/>
                      <a:tailEnd type="none" w="med" len="med"/>
                    </a:lnT>
                    <a:lnB w="10160" cap="flat" cmpd="sng" algn="ctr">
                      <a:solidFill>
                        <a:srgbClr val="E2E8F0"/>
                      </a:solidFill>
                      <a:prstDash val="solid"/>
                      <a:round/>
                      <a:headEnd type="none" w="med" len="med"/>
                      <a:tailEnd type="none" w="med" len="med"/>
                    </a:lnB>
                    <a:solidFill>
                      <a:srgbClr val="FFFFFF">
                        <a:alpha val="0"/>
                      </a:srgbClr>
                    </a:solidFill>
                  </a:tcPr>
                </a:tc>
                <a:tc gridSpan="2">
                  <a:txBody>
                    <a:bodyPr/>
                    <a:lstStyle/>
                    <a:p>
                      <a:r>
                        <a:rPr lang="zh-CN" altLang="en-US" sz="1200" dirty="0">
                          <a:solidFill>
                            <a:schemeClr val="tx1"/>
                          </a:solidFill>
                          <a:latin typeface="+mn-ea"/>
                          <a:cs typeface="微软雅黑" panose="020B0503020204020204" pitchFamily="34" charset="-120"/>
                          <a:sym typeface="+mn-ea"/>
                        </a:rPr>
                        <a:t>布瑞哌唑</a:t>
                      </a:r>
                      <a:r>
                        <a:rPr lang="en-US" sz="1200" u="none" dirty="0">
                          <a:solidFill>
                            <a:schemeClr val="tx1"/>
                          </a:solidFill>
                          <a:latin typeface="+mn-ea"/>
                          <a:cs typeface="微软雅黑" panose="020B0503020204020204" pitchFamily="34" charset="-120"/>
                        </a:rPr>
                        <a:t>可能更优</a:t>
                      </a:r>
                      <a:endParaRPr lang="en-US" sz="1200" u="none" dirty="0">
                        <a:solidFill>
                          <a:schemeClr val="tx1"/>
                        </a:solidFill>
                        <a:latin typeface="+mn-ea"/>
                        <a:cs typeface="微软雅黑" panose="020B0503020204020204" pitchFamily="34" charset="-120"/>
                      </a:endParaRPr>
                    </a:p>
                  </a:txBody>
                  <a:tcPr marL="119063" marR="119063" marT="95250" marB="95250" anchor="ctr">
                    <a:lnL w="0" cap="flat" cmpd="sng" algn="ctr">
                      <a:noFill/>
                    </a:lnL>
                    <a:lnR w="0" cap="flat" cmpd="sng" algn="ctr">
                      <a:noFill/>
                    </a:lnR>
                    <a:lnT w="10160" cap="flat" cmpd="sng" algn="ctr">
                      <a:solidFill>
                        <a:srgbClr val="E2E8F0"/>
                      </a:solidFill>
                      <a:prstDash val="solid"/>
                      <a:round/>
                      <a:headEnd type="none" w="med" len="med"/>
                      <a:tailEnd type="none" w="med" len="med"/>
                    </a:lnT>
                    <a:lnB w="10160" cap="flat" cmpd="sng" algn="ctr">
                      <a:solidFill>
                        <a:srgbClr val="E2E8F0"/>
                      </a:solidFill>
                      <a:prstDash val="solid"/>
                      <a:round/>
                      <a:headEnd type="none" w="med" len="med"/>
                      <a:tailEnd type="none" w="med" len="med"/>
                    </a:lnB>
                    <a:solidFill>
                      <a:srgbClr val="FFFFFF">
                        <a:alpha val="0"/>
                      </a:srgbClr>
                    </a:solidFill>
                  </a:tcPr>
                </a:tc>
                <a:tc hMerge="1">
                  <a:tcPr marL="119063" marR="119063" marT="95250" marB="95250" anchor="ctr">
                    <a:lnL w="0" cap="flat" cmpd="sng" algn="ctr">
                      <a:noFill/>
                    </a:lnL>
                    <a:lnR w="0" cap="flat" cmpd="sng" algn="ctr">
                      <a:noFill/>
                    </a:lnR>
                    <a:lnT w="10160" cap="flat" cmpd="sng" algn="ctr">
                      <a:solidFill>
                        <a:srgbClr val="E2E8F0"/>
                      </a:solidFill>
                      <a:prstDash val="solid"/>
                      <a:round/>
                      <a:headEnd type="none" w="med" len="med"/>
                      <a:tailEnd type="none" w="med" len="med"/>
                    </a:lnT>
                    <a:lnB w="10160" cap="flat" cmpd="sng" algn="ctr">
                      <a:solidFill>
                        <a:srgbClr val="E2E8F0"/>
                      </a:solidFill>
                      <a:prstDash val="solid"/>
                      <a:round/>
                      <a:headEnd type="none" w="med" len="med"/>
                      <a:tailEnd type="none" w="med" len="med"/>
                    </a:lnB>
                    <a:solidFill>
                      <a:srgbClr val="FFFFFF">
                        <a:alpha val="0"/>
                      </a:srgbClr>
                    </a:solidFill>
                  </a:tcPr>
                </a:tc>
              </a:tr>
            </a:tbl>
          </a:graphicData>
        </a:graphic>
      </p:graphicFrame>
      <p:grpSp>
        <p:nvGrpSpPr>
          <p:cNvPr id="42" name="组合 41"/>
          <p:cNvGrpSpPr/>
          <p:nvPr/>
        </p:nvGrpSpPr>
        <p:grpSpPr>
          <a:xfrm>
            <a:off x="463550" y="3840480"/>
            <a:ext cx="11467465" cy="1195031"/>
            <a:chOff x="691" y="6149"/>
            <a:chExt cx="18059" cy="1882"/>
          </a:xfrm>
        </p:grpSpPr>
        <p:sp>
          <p:nvSpPr>
            <p:cNvPr id="14" name="Text 11"/>
            <p:cNvSpPr/>
            <p:nvPr/>
          </p:nvSpPr>
          <p:spPr>
            <a:xfrm>
              <a:off x="950" y="6149"/>
              <a:ext cx="17800" cy="263"/>
            </a:xfrm>
            <a:prstGeom prst="rect">
              <a:avLst/>
            </a:prstGeom>
            <a:noFill/>
          </p:spPr>
          <p:txBody>
            <a:bodyPr wrap="square" lIns="0" tIns="0" rIns="0" bIns="0" rtlCol="0" anchor="ctr"/>
            <a:lstStyle/>
            <a:p>
              <a:pPr algn="l">
                <a:buClrTx/>
                <a:buSzTx/>
                <a:buFontTx/>
              </a:pPr>
              <a:r>
                <a:rPr lang="zh-CN" altLang="en-US" sz="1400" b="1" dirty="0">
                  <a:latin typeface="+mj-ea"/>
                  <a:ea typeface="+mj-ea"/>
                  <a:cs typeface="MiSans" panose="00000500000000000000" pitchFamily="34" charset="-120"/>
                </a:rPr>
                <a:t>安全性与耐受性对比——</a:t>
              </a:r>
              <a:r>
                <a:rPr lang="zh-CN" altLang="en-US" sz="2000" b="1" dirty="0">
                  <a:solidFill>
                    <a:srgbClr val="C00000"/>
                  </a:solidFill>
                  <a:latin typeface="+mj-ea"/>
                  <a:ea typeface="+mj-ea"/>
                  <a:cs typeface="MiSans" panose="00000500000000000000" pitchFamily="34" charset="-120"/>
                </a:rPr>
                <a:t>核心差异点</a:t>
              </a:r>
              <a:endParaRPr lang="zh-CN" altLang="en-US" sz="2000" b="1" dirty="0">
                <a:solidFill>
                  <a:srgbClr val="C00000"/>
                </a:solidFill>
                <a:latin typeface="+mj-ea"/>
                <a:ea typeface="+mj-ea"/>
                <a:cs typeface="MiSans" panose="00000500000000000000" pitchFamily="34" charset="-120"/>
              </a:endParaRPr>
            </a:p>
          </p:txBody>
        </p:sp>
        <p:sp>
          <p:nvSpPr>
            <p:cNvPr id="15" name="Shape 12"/>
            <p:cNvSpPr/>
            <p:nvPr/>
          </p:nvSpPr>
          <p:spPr>
            <a:xfrm>
              <a:off x="691" y="6543"/>
              <a:ext cx="5797" cy="1488"/>
            </a:xfrm>
            <a:custGeom>
              <a:avLst/>
              <a:gdLst/>
              <a:ahLst/>
              <a:cxnLst/>
              <a:rect l="l" t="t" r="r" b="b"/>
              <a:pathLst>
                <a:path w="3643313" h="944563">
                  <a:moveTo>
                    <a:pt x="31750" y="0"/>
                  </a:moveTo>
                  <a:lnTo>
                    <a:pt x="3611563" y="0"/>
                  </a:lnTo>
                  <a:cubicBezTo>
                    <a:pt x="3629086" y="0"/>
                    <a:pt x="3643313" y="14227"/>
                    <a:pt x="3643313" y="31750"/>
                  </a:cubicBezTo>
                  <a:lnTo>
                    <a:pt x="3643313" y="881060"/>
                  </a:lnTo>
                  <a:cubicBezTo>
                    <a:pt x="3643313" y="916131"/>
                    <a:pt x="3614881" y="944563"/>
                    <a:pt x="3579810" y="944562"/>
                  </a:cubicBezTo>
                  <a:lnTo>
                    <a:pt x="63503" y="944563"/>
                  </a:lnTo>
                  <a:cubicBezTo>
                    <a:pt x="28431" y="944562"/>
                    <a:pt x="0" y="916131"/>
                    <a:pt x="0" y="881060"/>
                  </a:cubicBezTo>
                  <a:lnTo>
                    <a:pt x="0" y="31750"/>
                  </a:lnTo>
                  <a:cubicBezTo>
                    <a:pt x="0" y="14227"/>
                    <a:pt x="14227" y="0"/>
                    <a:pt x="31750" y="0"/>
                  </a:cubicBezTo>
                  <a:close/>
                </a:path>
              </a:pathLst>
            </a:custGeom>
            <a:solidFill>
              <a:srgbClr val="F7FAFC"/>
            </a:solidFill>
          </p:spPr>
          <p:txBody>
            <a:bodyPr/>
            <a:lstStyle/>
            <a:p>
              <a:endParaRPr lang="zh-CN" altLang="en-US">
                <a:latin typeface="+mj-ea"/>
                <a:ea typeface="+mj-ea"/>
              </a:endParaRPr>
            </a:p>
          </p:txBody>
        </p:sp>
        <p:sp>
          <p:nvSpPr>
            <p:cNvPr id="13" name="Text 14"/>
            <p:cNvSpPr/>
            <p:nvPr/>
          </p:nvSpPr>
          <p:spPr>
            <a:xfrm>
              <a:off x="888" y="6818"/>
              <a:ext cx="5463" cy="600"/>
            </a:xfrm>
            <a:prstGeom prst="rect">
              <a:avLst/>
            </a:prstGeom>
            <a:noFill/>
          </p:spPr>
          <p:txBody>
            <a:bodyPr wrap="square" lIns="0" tIns="0" rIns="0" bIns="0" rtlCol="0" anchor="ctr"/>
            <a:lstStyle/>
            <a:p>
              <a:pPr algn="ctr"/>
              <a:r>
                <a:rPr lang="en-US" sz="2400" b="1" dirty="0">
                  <a:solidFill>
                    <a:srgbClr val="C00000"/>
                  </a:solidFill>
                  <a:latin typeface="微软雅黑" panose="020B0503020204020204" pitchFamily="34" charset="-122"/>
                  <a:ea typeface="微软雅黑" panose="020B0503020204020204" pitchFamily="34" charset="-122"/>
                  <a:cs typeface="Noto Sans SC" panose="020B0200000000000000" pitchFamily="34" charset="-120"/>
                </a:rPr>
                <a:t>9.4%</a:t>
              </a:r>
              <a:endParaRPr lang="en-US" sz="2400" b="1" dirty="0">
                <a:solidFill>
                  <a:srgbClr val="C00000"/>
                </a:solidFill>
                <a:latin typeface="微软雅黑" panose="020B0503020204020204" pitchFamily="34" charset="-122"/>
                <a:ea typeface="微软雅黑" panose="020B0503020204020204" pitchFamily="34" charset="-122"/>
                <a:cs typeface="Noto Sans SC" panose="020B0200000000000000" pitchFamily="34" charset="-120"/>
              </a:endParaRPr>
            </a:p>
          </p:txBody>
        </p:sp>
        <p:sp>
          <p:nvSpPr>
            <p:cNvPr id="18" name="Text 15"/>
            <p:cNvSpPr/>
            <p:nvPr/>
          </p:nvSpPr>
          <p:spPr>
            <a:xfrm>
              <a:off x="950" y="7518"/>
              <a:ext cx="5338" cy="263"/>
            </a:xfrm>
            <a:prstGeom prst="rect">
              <a:avLst/>
            </a:prstGeom>
            <a:noFill/>
          </p:spPr>
          <p:txBody>
            <a:bodyPr wrap="square" lIns="0" tIns="0" rIns="0" bIns="0" rtlCol="0" anchor="ctr"/>
            <a:lstStyle/>
            <a:p>
              <a:pPr algn="ctr"/>
              <a:r>
                <a:rPr lang="en-US" sz="1200" dirty="0">
                  <a:solidFill>
                    <a:schemeClr val="tx1"/>
                  </a:solidFill>
                  <a:latin typeface="+mn-ea"/>
                  <a:cs typeface="+mn-ea"/>
                </a:rPr>
                <a:t>布瑞哌唑组静坐不能</a:t>
              </a:r>
              <a:r>
                <a:rPr lang="zh-CN" altLang="en-US" sz="1200" dirty="0">
                  <a:solidFill>
                    <a:schemeClr val="tx1"/>
                  </a:solidFill>
                  <a:latin typeface="+mn-ea"/>
                  <a:cs typeface="+mn-ea"/>
                </a:rPr>
                <a:t>（</a:t>
              </a:r>
              <a:r>
                <a:rPr lang="en-US" altLang="zh-CN" sz="1200" dirty="0">
                  <a:solidFill>
                    <a:schemeClr val="tx1"/>
                  </a:solidFill>
                  <a:latin typeface="+mn-ea"/>
                  <a:cs typeface="+mn-ea"/>
                </a:rPr>
                <a:t>Akathisia</a:t>
              </a:r>
              <a:r>
                <a:rPr lang="zh-CN" altLang="en-US" sz="1200" dirty="0">
                  <a:solidFill>
                    <a:schemeClr val="tx1"/>
                  </a:solidFill>
                  <a:latin typeface="+mn-ea"/>
                  <a:cs typeface="+mn-ea"/>
                </a:rPr>
                <a:t>）</a:t>
              </a:r>
              <a:r>
                <a:rPr lang="en-US" sz="1200" dirty="0">
                  <a:solidFill>
                    <a:schemeClr val="tx1"/>
                  </a:solidFill>
                  <a:latin typeface="+mn-ea"/>
                  <a:cs typeface="+mn-ea"/>
                </a:rPr>
                <a:t>发生率</a:t>
              </a:r>
              <a:endParaRPr lang="en-US" sz="1200" dirty="0">
                <a:solidFill>
                  <a:schemeClr val="tx1"/>
                </a:solidFill>
                <a:latin typeface="+mn-ea"/>
                <a:cs typeface="+mn-ea"/>
              </a:endParaRPr>
            </a:p>
          </p:txBody>
        </p:sp>
        <p:sp>
          <p:nvSpPr>
            <p:cNvPr id="19" name="Shape 16"/>
            <p:cNvSpPr/>
            <p:nvPr/>
          </p:nvSpPr>
          <p:spPr>
            <a:xfrm>
              <a:off x="6733" y="6543"/>
              <a:ext cx="5738" cy="1488"/>
            </a:xfrm>
            <a:custGeom>
              <a:avLst/>
              <a:gdLst/>
              <a:ahLst/>
              <a:cxnLst/>
              <a:rect l="l" t="t" r="r" b="b"/>
              <a:pathLst>
                <a:path w="3643313" h="944563">
                  <a:moveTo>
                    <a:pt x="31750" y="0"/>
                  </a:moveTo>
                  <a:lnTo>
                    <a:pt x="3611563" y="0"/>
                  </a:lnTo>
                  <a:cubicBezTo>
                    <a:pt x="3629086" y="0"/>
                    <a:pt x="3643313" y="14227"/>
                    <a:pt x="3643313" y="31750"/>
                  </a:cubicBezTo>
                  <a:lnTo>
                    <a:pt x="3643313" y="881060"/>
                  </a:lnTo>
                  <a:cubicBezTo>
                    <a:pt x="3643313" y="916131"/>
                    <a:pt x="3614881" y="944563"/>
                    <a:pt x="3579810" y="944562"/>
                  </a:cubicBezTo>
                  <a:lnTo>
                    <a:pt x="63503" y="944563"/>
                  </a:lnTo>
                  <a:cubicBezTo>
                    <a:pt x="28431" y="944562"/>
                    <a:pt x="0" y="916131"/>
                    <a:pt x="0" y="881060"/>
                  </a:cubicBezTo>
                  <a:lnTo>
                    <a:pt x="0" y="31750"/>
                  </a:lnTo>
                  <a:cubicBezTo>
                    <a:pt x="0" y="14227"/>
                    <a:pt x="14227" y="0"/>
                    <a:pt x="31750" y="0"/>
                  </a:cubicBezTo>
                  <a:close/>
                </a:path>
              </a:pathLst>
            </a:custGeom>
            <a:solidFill>
              <a:srgbClr val="F7FAFC"/>
            </a:solidFill>
          </p:spPr>
          <p:txBody>
            <a:bodyPr/>
            <a:lstStyle/>
            <a:p>
              <a:endParaRPr lang="zh-CN" altLang="en-US">
                <a:latin typeface="+mj-ea"/>
                <a:ea typeface="+mj-ea"/>
              </a:endParaRPr>
            </a:p>
          </p:txBody>
        </p:sp>
        <p:sp>
          <p:nvSpPr>
            <p:cNvPr id="21" name="Text 18"/>
            <p:cNvSpPr/>
            <p:nvPr/>
          </p:nvSpPr>
          <p:spPr>
            <a:xfrm>
              <a:off x="6871" y="6818"/>
              <a:ext cx="5463" cy="600"/>
            </a:xfrm>
            <a:prstGeom prst="rect">
              <a:avLst/>
            </a:prstGeom>
            <a:noFill/>
          </p:spPr>
          <p:txBody>
            <a:bodyPr wrap="square" lIns="0" tIns="0" rIns="0" bIns="0" rtlCol="0" anchor="ctr"/>
            <a:lstStyle/>
            <a:p>
              <a:pPr algn="ctr">
                <a:buClrTx/>
                <a:buSzTx/>
                <a:buFontTx/>
              </a:pPr>
              <a:r>
                <a:rPr lang="en-US" sz="2400" b="1" dirty="0">
                  <a:solidFill>
                    <a:srgbClr val="C00000"/>
                  </a:solidFill>
                  <a:latin typeface="微软雅黑" panose="020B0503020204020204" pitchFamily="34" charset="-122"/>
                  <a:ea typeface="微软雅黑" panose="020B0503020204020204" pitchFamily="34" charset="-122"/>
                  <a:cs typeface="Noto Sans SC" panose="020B0200000000000000" pitchFamily="34" charset="-120"/>
                </a:rPr>
                <a:t>21.2%</a:t>
              </a:r>
              <a:endParaRPr lang="en-US" sz="2400" b="1" dirty="0">
                <a:solidFill>
                  <a:srgbClr val="C00000"/>
                </a:solidFill>
                <a:latin typeface="微软雅黑" panose="020B0503020204020204" pitchFamily="34" charset="-122"/>
                <a:ea typeface="微软雅黑" panose="020B0503020204020204" pitchFamily="34" charset="-122"/>
                <a:cs typeface="Noto Sans SC" panose="020B0200000000000000" pitchFamily="34" charset="-120"/>
              </a:endParaRPr>
            </a:p>
          </p:txBody>
        </p:sp>
        <p:sp>
          <p:nvSpPr>
            <p:cNvPr id="22" name="Text 19"/>
            <p:cNvSpPr/>
            <p:nvPr/>
          </p:nvSpPr>
          <p:spPr>
            <a:xfrm>
              <a:off x="6933" y="7518"/>
              <a:ext cx="5338" cy="263"/>
            </a:xfrm>
            <a:prstGeom prst="rect">
              <a:avLst/>
            </a:prstGeom>
            <a:noFill/>
          </p:spPr>
          <p:txBody>
            <a:bodyPr wrap="square" lIns="0" tIns="0" rIns="0" bIns="0" rtlCol="0" anchor="ctr"/>
            <a:lstStyle/>
            <a:p>
              <a:pPr algn="ctr"/>
              <a:r>
                <a:rPr lang="en-US" sz="1200" dirty="0">
                  <a:solidFill>
                    <a:schemeClr val="tx1"/>
                  </a:solidFill>
                  <a:latin typeface="+mj-ea"/>
                  <a:ea typeface="+mj-ea"/>
                  <a:cs typeface="MiSans" panose="00000500000000000000" pitchFamily="34" charset="-120"/>
                </a:rPr>
                <a:t>阿立哌唑组静坐不能发生率</a:t>
              </a:r>
              <a:endParaRPr lang="en-US" sz="1200" dirty="0">
                <a:solidFill>
                  <a:schemeClr val="tx1"/>
                </a:solidFill>
                <a:latin typeface="+mj-ea"/>
                <a:ea typeface="+mj-ea"/>
                <a:cs typeface="MiSans" panose="00000500000000000000" pitchFamily="34" charset="-120"/>
              </a:endParaRPr>
            </a:p>
          </p:txBody>
        </p:sp>
        <p:sp>
          <p:nvSpPr>
            <p:cNvPr id="23" name="Shape 20"/>
            <p:cNvSpPr/>
            <p:nvPr/>
          </p:nvSpPr>
          <p:spPr>
            <a:xfrm>
              <a:off x="12717" y="6543"/>
              <a:ext cx="5738" cy="1488"/>
            </a:xfrm>
            <a:custGeom>
              <a:avLst/>
              <a:gdLst/>
              <a:ahLst/>
              <a:cxnLst/>
              <a:rect l="l" t="t" r="r" b="b"/>
              <a:pathLst>
                <a:path w="3643313" h="944563">
                  <a:moveTo>
                    <a:pt x="31750" y="0"/>
                  </a:moveTo>
                  <a:lnTo>
                    <a:pt x="3611563" y="0"/>
                  </a:lnTo>
                  <a:cubicBezTo>
                    <a:pt x="3629086" y="0"/>
                    <a:pt x="3643313" y="14227"/>
                    <a:pt x="3643313" y="31750"/>
                  </a:cubicBezTo>
                  <a:lnTo>
                    <a:pt x="3643313" y="881060"/>
                  </a:lnTo>
                  <a:cubicBezTo>
                    <a:pt x="3643313" y="916131"/>
                    <a:pt x="3614881" y="944563"/>
                    <a:pt x="3579810" y="944562"/>
                  </a:cubicBezTo>
                  <a:lnTo>
                    <a:pt x="63503" y="944563"/>
                  </a:lnTo>
                  <a:cubicBezTo>
                    <a:pt x="28431" y="944562"/>
                    <a:pt x="0" y="916131"/>
                    <a:pt x="0" y="881060"/>
                  </a:cubicBezTo>
                  <a:lnTo>
                    <a:pt x="0" y="31750"/>
                  </a:lnTo>
                  <a:cubicBezTo>
                    <a:pt x="0" y="14227"/>
                    <a:pt x="14227" y="0"/>
                    <a:pt x="31750" y="0"/>
                  </a:cubicBezTo>
                  <a:close/>
                </a:path>
              </a:pathLst>
            </a:custGeom>
            <a:solidFill>
              <a:srgbClr val="F7FAFC"/>
            </a:solidFill>
          </p:spPr>
          <p:txBody>
            <a:bodyPr/>
            <a:lstStyle/>
            <a:p>
              <a:endParaRPr lang="zh-CN" altLang="en-US">
                <a:latin typeface="+mj-ea"/>
                <a:ea typeface="+mj-ea"/>
              </a:endParaRPr>
            </a:p>
          </p:txBody>
        </p:sp>
        <p:sp>
          <p:nvSpPr>
            <p:cNvPr id="25" name="Text 22"/>
            <p:cNvSpPr/>
            <p:nvPr/>
          </p:nvSpPr>
          <p:spPr>
            <a:xfrm>
              <a:off x="12853" y="6721"/>
              <a:ext cx="5463" cy="600"/>
            </a:xfrm>
            <a:prstGeom prst="rect">
              <a:avLst/>
            </a:prstGeom>
            <a:noFill/>
          </p:spPr>
          <p:txBody>
            <a:bodyPr wrap="square" lIns="0" tIns="0" rIns="0" bIns="0" rtlCol="0" anchor="ctr"/>
            <a:lstStyle/>
            <a:p>
              <a:pPr algn="ctr"/>
              <a:r>
                <a:rPr lang="en-US" sz="3200" b="1" dirty="0">
                  <a:solidFill>
                    <a:srgbClr val="C00000"/>
                  </a:solidFill>
                  <a:latin typeface="微软雅黑" panose="020B0503020204020204" pitchFamily="34" charset="-122"/>
                  <a:ea typeface="微软雅黑" panose="020B0503020204020204" pitchFamily="34" charset="-122"/>
                  <a:cs typeface="Noto Sans SC" panose="020B0200000000000000" pitchFamily="34" charset="-120"/>
                </a:rPr>
                <a:t>&gt;2倍</a:t>
              </a:r>
              <a:endParaRPr lang="en-US" sz="3200" b="1" dirty="0">
                <a:solidFill>
                  <a:srgbClr val="C00000"/>
                </a:solidFill>
                <a:latin typeface="微软雅黑" panose="020B0503020204020204" pitchFamily="34" charset="-122"/>
                <a:ea typeface="微软雅黑" panose="020B0503020204020204" pitchFamily="34" charset="-122"/>
                <a:cs typeface="Noto Sans SC" panose="020B0200000000000000" pitchFamily="34" charset="-120"/>
              </a:endParaRPr>
            </a:p>
          </p:txBody>
        </p:sp>
        <p:sp>
          <p:nvSpPr>
            <p:cNvPr id="26" name="Text 23"/>
            <p:cNvSpPr/>
            <p:nvPr/>
          </p:nvSpPr>
          <p:spPr>
            <a:xfrm>
              <a:off x="12917" y="7518"/>
              <a:ext cx="5338" cy="263"/>
            </a:xfrm>
            <a:prstGeom prst="rect">
              <a:avLst/>
            </a:prstGeom>
            <a:noFill/>
          </p:spPr>
          <p:txBody>
            <a:bodyPr wrap="square" lIns="0" tIns="0" rIns="0" bIns="0" rtlCol="0" anchor="ctr"/>
            <a:lstStyle/>
            <a:p>
              <a:pPr algn="ctr"/>
              <a:r>
                <a:rPr lang="en-US" sz="1600" b="1" dirty="0">
                  <a:solidFill>
                    <a:srgbClr val="C00000"/>
                  </a:solidFill>
                  <a:latin typeface="+mj-ea"/>
                  <a:ea typeface="+mj-ea"/>
                  <a:cs typeface="MiSans" panose="00000500000000000000" pitchFamily="34" charset="-120"/>
                </a:rPr>
                <a:t>静坐不能风险降低幅度</a:t>
              </a:r>
              <a:endParaRPr lang="en-US" sz="1600" b="1" dirty="0">
                <a:solidFill>
                  <a:srgbClr val="C00000"/>
                </a:solidFill>
                <a:latin typeface="+mj-ea"/>
                <a:ea typeface="+mj-ea"/>
                <a:cs typeface="MiSans" panose="00000500000000000000" pitchFamily="34" charset="-120"/>
              </a:endParaRPr>
            </a:p>
          </p:txBody>
        </p:sp>
      </p:grpSp>
      <p:sp>
        <p:nvSpPr>
          <p:cNvPr id="37" name="文本框 36"/>
          <p:cNvSpPr txBox="1"/>
          <p:nvPr/>
        </p:nvSpPr>
        <p:spPr>
          <a:xfrm>
            <a:off x="399415" y="6468110"/>
            <a:ext cx="10553700" cy="337185"/>
          </a:xfrm>
          <a:prstGeom prst="rect">
            <a:avLst/>
          </a:prstGeom>
          <a:noFill/>
        </p:spPr>
        <p:txBody>
          <a:bodyPr wrap="square" rtlCol="0">
            <a:spAutoFit/>
          </a:bodyPr>
          <a:lstStyle/>
          <a:p>
            <a:pPr algn="l"/>
            <a:r>
              <a:rPr lang="en-US" sz="800">
                <a:latin typeface="Times New Roman" panose="02020603050405020304" pitchFamily="18" charset="0"/>
                <a:ea typeface="+mj-ea"/>
                <a:cs typeface="Times New Roman" panose="02020603050405020304" pitchFamily="18" charset="0"/>
                <a:sym typeface="+mn-ea"/>
              </a:rPr>
              <a:t>1.</a:t>
            </a:r>
            <a:r>
              <a:rPr sz="800">
                <a:latin typeface="Times New Roman" panose="02020603050405020304" pitchFamily="18" charset="0"/>
                <a:ea typeface="+mj-ea"/>
                <a:cs typeface="Times New Roman" panose="02020603050405020304" pitchFamily="18" charset="0"/>
                <a:sym typeface="+mn-ea"/>
              </a:rPr>
              <a:t>Citrome L, Ota A, Nagamizu K, Perry P, Weiller E, Baker RA. Int Clin Psychopharmacol. 2016 Jul;31(4):192-201.</a:t>
            </a:r>
            <a:endParaRPr sz="800">
              <a:latin typeface="Times New Roman" panose="02020603050405020304" pitchFamily="18" charset="0"/>
              <a:ea typeface="+mj-ea"/>
              <a:cs typeface="Times New Roman" panose="02020603050405020304" pitchFamily="18" charset="0"/>
              <a:sym typeface="+mn-ea"/>
            </a:endParaRPr>
          </a:p>
          <a:p>
            <a:pPr algn="l"/>
            <a:r>
              <a:rPr lang="en-US" altLang="zh-CN" sz="800">
                <a:latin typeface="Times New Roman" panose="02020603050405020304" pitchFamily="18" charset="0"/>
                <a:ea typeface="+mj-ea"/>
                <a:cs typeface="Times New Roman" panose="02020603050405020304" pitchFamily="18" charset="0"/>
                <a:sym typeface="+mn-ea"/>
              </a:rPr>
              <a:t>2.</a:t>
            </a:r>
            <a:r>
              <a:rPr lang="zh-CN" altLang="en-US" sz="800">
                <a:latin typeface="Times New Roman" panose="02020603050405020304" pitchFamily="18" charset="0"/>
                <a:ea typeface="+mj-ea"/>
                <a:cs typeface="Times New Roman" panose="02020603050405020304" pitchFamily="18" charset="0"/>
                <a:sym typeface="+mn-ea"/>
              </a:rPr>
              <a:t>周书喆, 李良, 杨栋, 等. 布瑞哌唑片治疗成人急性期精神分裂症患者的临床研究. 中国临床药理学杂志, 2024, 40(05):654-658。</a:t>
            </a:r>
            <a:endParaRPr lang="zh-CN" altLang="en-US" sz="800">
              <a:latin typeface="Times New Roman" panose="02020603050405020304" pitchFamily="18" charset="0"/>
              <a:ea typeface="+mj-ea"/>
              <a:cs typeface="Times New Roman" panose="02020603050405020304" pitchFamily="18" charset="0"/>
              <a:sym typeface="+mn-ea"/>
            </a:endParaRPr>
          </a:p>
        </p:txBody>
      </p:sp>
      <p:grpSp>
        <p:nvGrpSpPr>
          <p:cNvPr id="27" name="组合 26"/>
          <p:cNvGrpSpPr/>
          <p:nvPr/>
        </p:nvGrpSpPr>
        <p:grpSpPr>
          <a:xfrm>
            <a:off x="453390" y="5448935"/>
            <a:ext cx="11204575" cy="880745"/>
            <a:chOff x="727" y="7724"/>
            <a:chExt cx="17645" cy="1387"/>
          </a:xfrm>
        </p:grpSpPr>
        <p:sp>
          <p:nvSpPr>
            <p:cNvPr id="28" name="Shape 9"/>
            <p:cNvSpPr/>
            <p:nvPr/>
          </p:nvSpPr>
          <p:spPr>
            <a:xfrm>
              <a:off x="727" y="7724"/>
              <a:ext cx="17645" cy="1387"/>
            </a:xfrm>
            <a:custGeom>
              <a:avLst/>
              <a:gdLst/>
              <a:ahLst/>
              <a:cxnLst/>
              <a:rect l="l" t="t" r="r" b="b"/>
              <a:pathLst>
                <a:path w="11121270" h="1082957">
                  <a:moveTo>
                    <a:pt x="41921" y="0"/>
                  </a:moveTo>
                  <a:lnTo>
                    <a:pt x="11077605" y="0"/>
                  </a:lnTo>
                  <a:cubicBezTo>
                    <a:pt x="11101721" y="0"/>
                    <a:pt x="11121270" y="19549"/>
                    <a:pt x="11121270" y="43665"/>
                  </a:cubicBezTo>
                  <a:lnTo>
                    <a:pt x="11121270" y="1039292"/>
                  </a:lnTo>
                  <a:cubicBezTo>
                    <a:pt x="11121270" y="1063408"/>
                    <a:pt x="11101721" y="1082957"/>
                    <a:pt x="11077605" y="1082957"/>
                  </a:cubicBezTo>
                  <a:lnTo>
                    <a:pt x="41921" y="1082957"/>
                  </a:lnTo>
                  <a:cubicBezTo>
                    <a:pt x="18769" y="1082957"/>
                    <a:pt x="0" y="1064188"/>
                    <a:pt x="0" y="1041036"/>
                  </a:cubicBezTo>
                  <a:lnTo>
                    <a:pt x="0" y="41921"/>
                  </a:lnTo>
                  <a:cubicBezTo>
                    <a:pt x="0" y="18769"/>
                    <a:pt x="18769" y="0"/>
                    <a:pt x="41921" y="0"/>
                  </a:cubicBezTo>
                  <a:close/>
                </a:path>
              </a:pathLst>
            </a:custGeom>
            <a:gradFill flip="none" rotWithShape="1">
              <a:gsLst>
                <a:gs pos="0">
                  <a:srgbClr val="EBF8FF"/>
                </a:gs>
                <a:gs pos="100000">
                  <a:srgbClr val="E6FFFA"/>
                </a:gs>
              </a:gsLst>
              <a:lin ang="2700000" scaled="1"/>
            </a:gradFill>
          </p:spPr>
          <p:txBody>
            <a:bodyPr/>
            <a:lstStyle/>
            <a:p>
              <a:endParaRPr lang="zh-CN" altLang="en-US">
                <a:latin typeface="+mj-ea"/>
                <a:ea typeface="+mj-ea"/>
              </a:endParaRPr>
            </a:p>
          </p:txBody>
        </p:sp>
        <p:sp>
          <p:nvSpPr>
            <p:cNvPr id="30" name="Text 11"/>
            <p:cNvSpPr/>
            <p:nvPr/>
          </p:nvSpPr>
          <p:spPr>
            <a:xfrm>
              <a:off x="1120" y="7725"/>
              <a:ext cx="17018" cy="1370"/>
            </a:xfrm>
            <a:prstGeom prst="rect">
              <a:avLst/>
            </a:prstGeom>
            <a:noFill/>
          </p:spPr>
          <p:txBody>
            <a:bodyPr wrap="square" lIns="0" tIns="0" rIns="0" bIns="0" rtlCol="0" anchor="ctr"/>
            <a:lstStyle/>
            <a:p>
              <a:pPr>
                <a:lnSpc>
                  <a:spcPct val="150000"/>
                </a:lnSpc>
              </a:pPr>
              <a:r>
                <a:rPr lang="en-US" sz="1400" b="1" dirty="0">
                  <a:solidFill>
                    <a:schemeClr val="tx1"/>
                  </a:solidFill>
                  <a:latin typeface="+mj-ea"/>
                  <a:ea typeface="+mj-ea"/>
                  <a:cs typeface="+mj-ea"/>
                </a:rPr>
                <a:t>中国头对头研究数据：</a:t>
              </a:r>
              <a:r>
                <a:rPr lang="en-US" sz="1400" dirty="0">
                  <a:solidFill>
                    <a:schemeClr val="tx1"/>
                  </a:solidFill>
                  <a:latin typeface="+mj-ea"/>
                  <a:ea typeface="+mj-ea"/>
                  <a:cs typeface="+mj-ea"/>
                </a:rPr>
                <a:t>在中国成人急性期精神分裂症患者中</a:t>
              </a:r>
              <a:r>
                <a:rPr lang="zh-CN" altLang="en-US" sz="1400" dirty="0">
                  <a:solidFill>
                    <a:schemeClr val="tx1"/>
                  </a:solidFill>
                  <a:latin typeface="+mj-ea"/>
                  <a:ea typeface="+mj-ea"/>
                  <a:cs typeface="+mj-ea"/>
                </a:rPr>
                <a:t>（</a:t>
              </a:r>
              <a:r>
                <a:rPr lang="en-US" altLang="zh-CN" sz="1400" dirty="0">
                  <a:solidFill>
                    <a:schemeClr val="tx1"/>
                  </a:solidFill>
                  <a:latin typeface="+mj-ea"/>
                  <a:ea typeface="+mj-ea"/>
                  <a:cs typeface="+mj-ea"/>
                </a:rPr>
                <a:t>n=370</a:t>
              </a:r>
              <a:r>
                <a:rPr lang="zh-CN" altLang="en-US" sz="1400" dirty="0">
                  <a:solidFill>
                    <a:schemeClr val="tx1"/>
                  </a:solidFill>
                  <a:latin typeface="+mj-ea"/>
                  <a:ea typeface="+mj-ea"/>
                  <a:cs typeface="+mj-ea"/>
                </a:rPr>
                <a:t>）</a:t>
              </a:r>
              <a:r>
                <a:rPr lang="en-US" sz="1400" dirty="0">
                  <a:solidFill>
                    <a:schemeClr val="tx1"/>
                  </a:solidFill>
                  <a:latin typeface="+mj-ea"/>
                  <a:ea typeface="+mj-ea"/>
                  <a:cs typeface="+mj-ea"/>
                </a:rPr>
                <a:t>，布瑞哌唑（2-4mg/天）与阿立哌唑（10-20mg/天）治疗6周的疗效相当。治疗有效率分别为79.50% vs 82.40%，PANSS总分变化分别为-30.70 vs -32.20，两组间差异无统计学意义。</a:t>
              </a:r>
              <a:endParaRPr lang="en-US" sz="1400" b="1" dirty="0">
                <a:solidFill>
                  <a:schemeClr val="tx1"/>
                </a:solidFill>
                <a:latin typeface="+mj-ea"/>
                <a:ea typeface="+mj-ea"/>
                <a:cs typeface="+mj-ea"/>
              </a:endParaRPr>
            </a:p>
          </p:txBody>
        </p:sp>
      </p:grpSp>
      <p:sp>
        <p:nvSpPr>
          <p:cNvPr id="36" name="Shape 1"/>
          <p:cNvSpPr/>
          <p:nvPr/>
        </p:nvSpPr>
        <p:spPr>
          <a:xfrm>
            <a:off x="0" y="0"/>
            <a:ext cx="1024128" cy="658368"/>
          </a:xfrm>
          <a:prstGeom prst="rect">
            <a:avLst/>
          </a:prstGeom>
          <a:solidFill>
            <a:srgbClr val="02A1A3"/>
          </a:solidFill>
          <a:ln w="12700">
            <a:solidFill>
              <a:srgbClr val="02A1A3">
                <a:alpha val="0"/>
              </a:srgbClr>
            </a:solidFill>
            <a:prstDash val="solid"/>
          </a:ln>
        </p:spPr>
        <p:txBody>
          <a:bodyPr/>
          <a:lstStyle/>
          <a:p>
            <a:endParaRPr lang="zh-CN" altLang="en-US"/>
          </a:p>
        </p:txBody>
      </p:sp>
      <p:sp>
        <p:nvSpPr>
          <p:cNvPr id="38" name="Text 2"/>
          <p:cNvSpPr/>
          <p:nvPr/>
        </p:nvSpPr>
        <p:spPr>
          <a:xfrm>
            <a:off x="137160" y="54864"/>
            <a:ext cx="749808" cy="548640"/>
          </a:xfrm>
          <a:prstGeom prst="rect">
            <a:avLst/>
          </a:prstGeom>
          <a:noFill/>
        </p:spPr>
        <p:txBody>
          <a:bodyPr wrap="square" lIns="254" tIns="254" rIns="254" bIns="254" rtlCol="0" anchor="ctr">
            <a:normAutofit/>
          </a:bodyPr>
          <a:lstStyle/>
          <a:p>
            <a:pPr marL="0" indent="0" algn="ctr">
              <a:buNone/>
            </a:pPr>
            <a:r>
              <a:rPr lang="en-US" sz="1700" b="1"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0"/>
              </a:rPr>
              <a:t>有效性</a:t>
            </a:r>
            <a:endParaRPr lang="en-US" sz="1700" dirty="0"/>
          </a:p>
          <a:p>
            <a:pPr marL="0" indent="0" algn="ctr">
              <a:buNone/>
            </a:pPr>
            <a:r>
              <a:rPr lang="en-US" sz="1700" b="1"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0"/>
              </a:rPr>
              <a:t>2/3</a:t>
            </a:r>
            <a:endParaRPr lang="en-US" sz="1700" dirty="0"/>
          </a:p>
        </p:txBody>
      </p:sp>
      <p:cxnSp>
        <p:nvCxnSpPr>
          <p:cNvPr id="41" name="直接连接符 40"/>
          <p:cNvCxnSpPr/>
          <p:nvPr/>
        </p:nvCxnSpPr>
        <p:spPr>
          <a:xfrm flipV="1">
            <a:off x="486410" y="4097020"/>
            <a:ext cx="3648075" cy="7200"/>
          </a:xfrm>
          <a:prstGeom prst="line">
            <a:avLst/>
          </a:prstGeom>
          <a:ln w="19050" cmpd="sng">
            <a:solidFill>
              <a:srgbClr val="02A1A3"/>
            </a:solidFill>
            <a:prstDash val="sysDash"/>
          </a:ln>
        </p:spPr>
        <p:style>
          <a:lnRef idx="1">
            <a:schemeClr val="accent1"/>
          </a:lnRef>
          <a:fillRef idx="0">
            <a:schemeClr val="accent1"/>
          </a:fillRef>
          <a:effectRef idx="0">
            <a:schemeClr val="accent1"/>
          </a:effectRef>
          <a:fontRef idx="minor">
            <a:schemeClr val="tx1"/>
          </a:fontRef>
        </p:style>
      </p:cxnSp>
      <p:sp>
        <p:nvSpPr>
          <p:cNvPr id="43" name="Text 2"/>
          <p:cNvSpPr/>
          <p:nvPr/>
        </p:nvSpPr>
        <p:spPr>
          <a:xfrm>
            <a:off x="618490" y="5209540"/>
            <a:ext cx="2063115" cy="228600"/>
          </a:xfrm>
          <a:prstGeom prst="rect">
            <a:avLst/>
          </a:prstGeom>
          <a:noFill/>
        </p:spPr>
        <p:txBody>
          <a:bodyPr wrap="square" lIns="0" tIns="0" rIns="0" bIns="0" rtlCol="0" anchor="ctr"/>
          <a:lstStyle/>
          <a:p>
            <a:r>
              <a:rPr lang="en-US" b="1" dirty="0">
                <a:solidFill>
                  <a:schemeClr val="tx1"/>
                </a:solidFill>
                <a:latin typeface="+mj-ea"/>
                <a:ea typeface="+mj-ea"/>
                <a:cs typeface="+mj-ea"/>
              </a:rPr>
              <a:t>研究</a:t>
            </a:r>
            <a:r>
              <a:rPr lang="zh-CN" altLang="en-US" b="1" dirty="0">
                <a:solidFill>
                  <a:schemeClr val="tx1"/>
                </a:solidFill>
                <a:latin typeface="+mj-ea"/>
                <a:ea typeface="+mj-ea"/>
                <a:cs typeface="+mj-ea"/>
              </a:rPr>
              <a:t>二</a:t>
            </a:r>
            <a:r>
              <a:rPr lang="en-US" b="1" baseline="30000" dirty="0">
                <a:solidFill>
                  <a:schemeClr val="tx1"/>
                </a:solidFill>
                <a:latin typeface="+mj-ea"/>
                <a:ea typeface="+mj-ea"/>
                <a:cs typeface="+mj-ea"/>
              </a:rPr>
              <a:t>[2]</a:t>
            </a:r>
            <a:endParaRPr lang="en-US" b="1" baseline="30000" dirty="0">
              <a:solidFill>
                <a:schemeClr val="tx1"/>
              </a:solidFill>
              <a:latin typeface="+mj-ea"/>
              <a:ea typeface="+mj-ea"/>
              <a:cs typeface="+mj-ea"/>
            </a:endParaRPr>
          </a:p>
        </p:txBody>
      </p:sp>
      <p:sp>
        <p:nvSpPr>
          <p:cNvPr id="44" name="Text 10"/>
          <p:cNvSpPr/>
          <p:nvPr/>
        </p:nvSpPr>
        <p:spPr>
          <a:xfrm>
            <a:off x="703580" y="1192530"/>
            <a:ext cx="5229225" cy="147320"/>
          </a:xfrm>
          <a:prstGeom prst="rect">
            <a:avLst/>
          </a:prstGeom>
          <a:noFill/>
        </p:spPr>
        <p:txBody>
          <a:bodyPr wrap="square" lIns="0" tIns="0" rIns="0" bIns="0" rtlCol="0" anchor="ctr"/>
          <a:lstStyle/>
          <a:p>
            <a:r>
              <a:rPr lang="zh-CN" altLang="en-US" sz="1400" b="1" dirty="0">
                <a:solidFill>
                  <a:schemeClr val="tx1"/>
                </a:solidFill>
                <a:latin typeface="+mj-ea"/>
                <a:ea typeface="+mj-ea"/>
                <a:cs typeface="MiSans" panose="00000500000000000000" pitchFamily="34" charset="-120"/>
              </a:rPr>
              <a:t>研究设计</a:t>
            </a:r>
            <a:endParaRPr lang="zh-CN" altLang="en-US" sz="1400" b="1" dirty="0">
              <a:solidFill>
                <a:schemeClr val="tx1"/>
              </a:solidFill>
              <a:latin typeface="+mj-ea"/>
              <a:ea typeface="+mj-ea"/>
              <a:cs typeface="MiSans" panose="00000500000000000000" pitchFamily="34" charset="-120"/>
            </a:endParaRPr>
          </a:p>
        </p:txBody>
      </p:sp>
      <p:sp>
        <p:nvSpPr>
          <p:cNvPr id="48" name="Text 6"/>
          <p:cNvSpPr/>
          <p:nvPr/>
        </p:nvSpPr>
        <p:spPr>
          <a:xfrm>
            <a:off x="11497056" y="6474016"/>
            <a:ext cx="320040" cy="228600"/>
          </a:xfrm>
          <a:prstGeom prst="rect">
            <a:avLst/>
          </a:prstGeom>
          <a:noFill/>
        </p:spPr>
        <p:txBody>
          <a:bodyPr wrap="square" lIns="0" tIns="0" rIns="0" bIns="0" rtlCol="0" anchor="ctr"/>
          <a:lstStyle/>
          <a:p>
            <a:pPr marL="0" indent="0" algn="r">
              <a:buNone/>
            </a:pPr>
            <a:r>
              <a:rPr lang="en-US" altLang="zh-CN" sz="1250" b="1" dirty="0">
                <a:solidFill>
                  <a:srgbClr val="004899"/>
                </a:solidFill>
                <a:latin typeface="微软雅黑" panose="020B0503020204020204" pitchFamily="34" charset="-122"/>
                <a:ea typeface="微软雅黑" panose="020B0503020204020204" pitchFamily="34" charset="-122"/>
                <a:cs typeface="微软雅黑" panose="020B0503020204020204" pitchFamily="34" charset="-120"/>
              </a:rPr>
              <a:t>7</a:t>
            </a:r>
            <a:endParaRPr lang="en-US" sz="1250" dirty="0"/>
          </a:p>
        </p:txBody>
      </p:sp>
      <p:cxnSp>
        <p:nvCxnSpPr>
          <p:cNvPr id="45" name="直接连接符 44"/>
          <p:cNvCxnSpPr/>
          <p:nvPr/>
        </p:nvCxnSpPr>
        <p:spPr>
          <a:xfrm flipV="1">
            <a:off x="4309110" y="4081145"/>
            <a:ext cx="3648075" cy="7200"/>
          </a:xfrm>
          <a:prstGeom prst="line">
            <a:avLst/>
          </a:prstGeom>
          <a:ln w="19050" cmpd="sng">
            <a:solidFill>
              <a:srgbClr val="02A1A3"/>
            </a:solidFill>
            <a:prstDash val="sysDash"/>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flipV="1">
            <a:off x="8131175" y="4071620"/>
            <a:ext cx="3648075" cy="7200"/>
          </a:xfrm>
          <a:prstGeom prst="line">
            <a:avLst/>
          </a:prstGeom>
          <a:ln w="19050" cmpd="sng">
            <a:solidFill>
              <a:srgbClr val="02A1A3"/>
            </a:solidFill>
            <a:prstDash val="sysDash"/>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a:off x="456565" y="5059045"/>
            <a:ext cx="11296650" cy="0"/>
          </a:xfrm>
          <a:prstGeom prst="line">
            <a:avLst/>
          </a:prstGeom>
          <a:ln w="19050">
            <a:solidFill>
              <a:srgbClr val="02A1A3"/>
            </a:solidFill>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flipH="1">
            <a:off x="399415" y="1372870"/>
            <a:ext cx="19050" cy="3686175"/>
          </a:xfrm>
          <a:prstGeom prst="line">
            <a:avLst/>
          </a:prstGeom>
          <a:ln w="28575">
            <a:solidFill>
              <a:srgbClr val="02A1A3"/>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flipH="1">
            <a:off x="399415" y="5430520"/>
            <a:ext cx="9525" cy="923925"/>
          </a:xfrm>
          <a:prstGeom prst="line">
            <a:avLst/>
          </a:prstGeom>
          <a:ln w="28575">
            <a:solidFill>
              <a:srgbClr val="02A1A3"/>
            </a:solidFill>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flipH="1">
            <a:off x="8495665" y="1419860"/>
            <a:ext cx="3175" cy="2239010"/>
          </a:xfrm>
          <a:prstGeom prst="line">
            <a:avLst/>
          </a:prstGeom>
          <a:ln w="12700" cmpd="sng">
            <a:solidFill>
              <a:srgbClr val="04C0BE"/>
            </a:solidFill>
            <a:prstDash val="dash"/>
          </a:ln>
        </p:spPr>
        <p:style>
          <a:lnRef idx="1">
            <a:schemeClr val="accent1"/>
          </a:lnRef>
          <a:fillRef idx="0">
            <a:schemeClr val="accent1"/>
          </a:fillRef>
          <a:effectRef idx="0">
            <a:schemeClr val="accent1"/>
          </a:effectRef>
          <a:fontRef idx="minor">
            <a:schemeClr val="tx1"/>
          </a:fontRef>
        </p:style>
      </p:cxnSp>
      <p:sp>
        <p:nvSpPr>
          <p:cNvPr id="6" name="Shape 0"/>
          <p:cNvSpPr/>
          <p:nvPr/>
        </p:nvSpPr>
        <p:spPr>
          <a:xfrm>
            <a:off x="0" y="-8092"/>
            <a:ext cx="12191695" cy="45719"/>
          </a:xfrm>
          <a:prstGeom prst="rect">
            <a:avLst/>
          </a:prstGeom>
          <a:solidFill>
            <a:srgbClr val="02A1A3"/>
          </a:solidFill>
          <a:ln w="12700">
            <a:solidFill>
              <a:srgbClr val="02A1A3">
                <a:alpha val="0"/>
              </a:srgbClr>
            </a:solidFill>
            <a:prstDash val="solid"/>
          </a:ln>
        </p:spPr>
        <p:txBody>
          <a:bodyPr/>
          <a:lstStyle/>
          <a:p>
            <a:endParaRPr lang="zh-CN" altLang="en-US"/>
          </a:p>
        </p:txBody>
      </p:sp>
    </p:spTree>
  </p:cSld>
  <p:clrMapOvr>
    <a:masterClrMapping/>
  </p:clrMapOvr>
  <p:transition advClick="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35"/>
          <p:cNvSpPr/>
          <p:nvPr/>
        </p:nvSpPr>
        <p:spPr>
          <a:xfrm>
            <a:off x="332105" y="949325"/>
            <a:ext cx="11383010" cy="5120005"/>
          </a:xfrm>
          <a:prstGeom prst="roundRect">
            <a:avLst>
              <a:gd name="adj" fmla="val 2151"/>
            </a:avLst>
          </a:prstGeom>
          <a:solidFill>
            <a:srgbClr val="F7FAFC"/>
          </a:solidFill>
          <a:ln w="10160">
            <a:solidFill>
              <a:srgbClr val="DFE9EF"/>
            </a:solidFill>
            <a:prstDash val="solid"/>
          </a:ln>
        </p:spPr>
        <p:txBody>
          <a:bodyPr/>
          <a:lstStyle/>
          <a:p>
            <a:endParaRPr lang="zh-CN" altLang="en-US"/>
          </a:p>
        </p:txBody>
      </p:sp>
      <p:sp>
        <p:nvSpPr>
          <p:cNvPr id="4" name="Text 37"/>
          <p:cNvSpPr/>
          <p:nvPr/>
        </p:nvSpPr>
        <p:spPr>
          <a:xfrm>
            <a:off x="795146" y="1047662"/>
            <a:ext cx="4260539" cy="424773"/>
          </a:xfrm>
          <a:prstGeom prst="rect">
            <a:avLst/>
          </a:prstGeom>
          <a:noFill/>
        </p:spPr>
        <p:txBody>
          <a:bodyPr wrap="square" lIns="381" tIns="381" rIns="381" bIns="381" rtlCol="0" anchor="ctr">
            <a:normAutofit/>
          </a:bodyPr>
          <a:lstStyle/>
          <a:p>
            <a:pPr marL="0" indent="0" algn="ctr">
              <a:buNone/>
            </a:pPr>
            <a:r>
              <a:rPr lang="en-US" sz="20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0"/>
              </a:rPr>
              <a:t>临床指南 / 专家共识推荐情况</a:t>
            </a:r>
            <a:endParaRPr lang="en-US" sz="20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0"/>
            </a:endParaRPr>
          </a:p>
        </p:txBody>
      </p:sp>
      <p:sp>
        <p:nvSpPr>
          <p:cNvPr id="5" name="Shape 89"/>
          <p:cNvSpPr/>
          <p:nvPr/>
        </p:nvSpPr>
        <p:spPr>
          <a:xfrm flipH="1">
            <a:off x="904875" y="2317115"/>
            <a:ext cx="18415" cy="2985770"/>
          </a:xfrm>
          <a:prstGeom prst="line">
            <a:avLst/>
          </a:prstGeom>
          <a:solidFill>
            <a:srgbClr val="00B7AD"/>
          </a:solidFill>
          <a:ln w="40640">
            <a:solidFill>
              <a:srgbClr val="00B7AD"/>
            </a:solidFill>
            <a:prstDash val="solid"/>
          </a:ln>
        </p:spPr>
        <p:txBody>
          <a:bodyPr/>
          <a:lstStyle/>
          <a:p>
            <a:endParaRPr lang="zh-CN" altLang="en-US"/>
          </a:p>
        </p:txBody>
      </p:sp>
      <p:sp>
        <p:nvSpPr>
          <p:cNvPr id="6" name="Shape 90"/>
          <p:cNvSpPr/>
          <p:nvPr/>
        </p:nvSpPr>
        <p:spPr>
          <a:xfrm>
            <a:off x="813816" y="2241433"/>
            <a:ext cx="219456" cy="219456"/>
          </a:xfrm>
          <a:prstGeom prst="ellipse">
            <a:avLst/>
          </a:prstGeom>
          <a:solidFill>
            <a:srgbClr val="00B7AD"/>
          </a:solidFill>
          <a:ln w="12700">
            <a:solidFill>
              <a:srgbClr val="00B7AD"/>
            </a:solidFill>
            <a:prstDash val="solid"/>
          </a:ln>
        </p:spPr>
        <p:txBody>
          <a:bodyPr/>
          <a:lstStyle/>
          <a:p>
            <a:endParaRPr lang="zh-CN" altLang="en-US"/>
          </a:p>
        </p:txBody>
      </p:sp>
      <p:sp>
        <p:nvSpPr>
          <p:cNvPr id="7" name="Shape 91"/>
          <p:cNvSpPr/>
          <p:nvPr/>
        </p:nvSpPr>
        <p:spPr>
          <a:xfrm>
            <a:off x="795245" y="3754511"/>
            <a:ext cx="219456" cy="219456"/>
          </a:xfrm>
          <a:prstGeom prst="ellipse">
            <a:avLst/>
          </a:prstGeom>
          <a:solidFill>
            <a:srgbClr val="00B7AD"/>
          </a:solidFill>
          <a:ln w="12700">
            <a:solidFill>
              <a:srgbClr val="00B7AD"/>
            </a:solidFill>
            <a:prstDash val="solid"/>
          </a:ln>
        </p:spPr>
        <p:txBody>
          <a:bodyPr/>
          <a:lstStyle/>
          <a:p>
            <a:endParaRPr lang="zh-CN" altLang="en-US"/>
          </a:p>
        </p:txBody>
      </p:sp>
      <p:sp>
        <p:nvSpPr>
          <p:cNvPr id="21" name="Shape 91"/>
          <p:cNvSpPr/>
          <p:nvPr/>
        </p:nvSpPr>
        <p:spPr>
          <a:xfrm>
            <a:off x="813816" y="5229247"/>
            <a:ext cx="219456" cy="219456"/>
          </a:xfrm>
          <a:prstGeom prst="ellipse">
            <a:avLst/>
          </a:prstGeom>
          <a:solidFill>
            <a:srgbClr val="00B7AD"/>
          </a:solidFill>
          <a:ln w="12700">
            <a:solidFill>
              <a:srgbClr val="00B7AD"/>
            </a:solidFill>
            <a:prstDash val="solid"/>
          </a:ln>
        </p:spPr>
        <p:txBody>
          <a:bodyPr/>
          <a:lstStyle/>
          <a:p>
            <a:endParaRPr lang="zh-CN" altLang="en-US"/>
          </a:p>
        </p:txBody>
      </p:sp>
      <p:sp>
        <p:nvSpPr>
          <p:cNvPr id="22" name="Text 0"/>
          <p:cNvSpPr txBox="1"/>
          <p:nvPr/>
        </p:nvSpPr>
        <p:spPr>
          <a:xfrm>
            <a:off x="0" y="0"/>
            <a:ext cx="1078865" cy="612775"/>
          </a:xfrm>
          <a:prstGeom prst="rect">
            <a:avLst/>
          </a:prstGeom>
          <a:solidFill>
            <a:srgbClr val="02A1A3"/>
          </a:solidFill>
        </p:spPr>
        <p:txBody>
          <a:bodyPr wrap="square" lIns="0" tIns="0" rIns="0" bIns="0" rtlCol="0" anchor="ctr">
            <a:normAutofit/>
          </a:bodyPr>
          <a:lstStyle/>
          <a:p>
            <a:pPr marL="0" indent="0" algn="ctr">
              <a:buNone/>
            </a:pPr>
            <a:r>
              <a:rPr lang="en-US" sz="1800" b="1"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0"/>
              </a:rPr>
              <a:t>有效性</a:t>
            </a:r>
            <a:endParaRPr lang="en-US" sz="1800" b="1"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0"/>
            </a:endParaRPr>
          </a:p>
          <a:p>
            <a:pPr algn="ctr"/>
            <a:r>
              <a:rPr lang="en-US" altLang="zh-CN" b="1" dirty="0">
                <a:solidFill>
                  <a:srgbClr val="FFFFFF"/>
                </a:solidFill>
                <a:latin typeface="微软雅黑" panose="020B0503020204020204" pitchFamily="34" charset="-122"/>
                <a:ea typeface="微软雅黑" panose="020B0503020204020204" pitchFamily="34" charset="-122"/>
                <a:cs typeface="微软雅黑" panose="020B0503020204020204" pitchFamily="34" charset="-120"/>
              </a:rPr>
              <a:t>3/3</a:t>
            </a:r>
            <a:endParaRPr lang="en-US" altLang="zh-CN" dirty="0"/>
          </a:p>
        </p:txBody>
      </p:sp>
      <p:sp>
        <p:nvSpPr>
          <p:cNvPr id="24" name="Text 3"/>
          <p:cNvSpPr txBox="1"/>
          <p:nvPr/>
        </p:nvSpPr>
        <p:spPr>
          <a:xfrm>
            <a:off x="1165860" y="175514"/>
            <a:ext cx="10744200" cy="402336"/>
          </a:xfrm>
          <a:prstGeom prst="rect">
            <a:avLst/>
          </a:prstGeom>
          <a:noFill/>
        </p:spPr>
        <p:txBody>
          <a:bodyPr wrap="square" lIns="0" tIns="0" rIns="0" bIns="0" rtlCol="0" anchor="t">
            <a:normAutofit/>
          </a:bodyPr>
          <a:lstStyle/>
          <a:p>
            <a:pPr marL="0" indent="0" algn="l">
              <a:buNone/>
            </a:pPr>
            <a:r>
              <a:rPr lang="zh-CN" altLang="en-US" sz="232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国际国内权威指南</a:t>
            </a:r>
            <a:r>
              <a:rPr lang="en-US" altLang="zh-CN" sz="232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a:t>
            </a:r>
            <a:r>
              <a:rPr lang="zh-CN" altLang="en-US" sz="232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0"/>
              </a:rPr>
              <a:t>共识一致推荐：布瑞哌唑为精神分裂症</a:t>
            </a:r>
            <a:r>
              <a:rPr lang="zh-CN" altLang="en-US" sz="232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0"/>
              </a:rPr>
              <a:t>一线治疗药物</a:t>
            </a:r>
            <a:endParaRPr lang="en-US" sz="2320" dirty="0">
              <a:solidFill>
                <a:srgbClr val="C00000"/>
              </a:solidFill>
            </a:endParaRPr>
          </a:p>
        </p:txBody>
      </p:sp>
      <p:sp>
        <p:nvSpPr>
          <p:cNvPr id="28" name="文本框 27"/>
          <p:cNvSpPr txBox="1"/>
          <p:nvPr/>
        </p:nvSpPr>
        <p:spPr>
          <a:xfrm>
            <a:off x="1307465" y="1810068"/>
            <a:ext cx="7150735" cy="937260"/>
          </a:xfrm>
          <a:prstGeom prst="rect">
            <a:avLst/>
          </a:prstGeom>
          <a:solidFill>
            <a:srgbClr val="EFF8FB"/>
          </a:solidFill>
          <a:ln w="12700">
            <a:solidFill>
              <a:srgbClr val="BAD9E8"/>
            </a:solidFill>
          </a:ln>
        </p:spPr>
        <p:txBody>
          <a:bodyPr wrap="square" rtlCol="0" anchor="ctr">
            <a:spAutoFit/>
          </a:bodyPr>
          <a:lstStyle/>
          <a:p>
            <a:pPr>
              <a:lnSpc>
                <a:spcPts val="2200"/>
              </a:lnSpc>
            </a:pPr>
            <a:r>
              <a:rPr kumimoji="1" lang="en-US" altLang="zh-CN" b="1" dirty="0">
                <a:solidFill>
                  <a:srgbClr val="B98C01"/>
                </a:solidFill>
                <a:latin typeface="Times New Roman" panose="02020603050405020304" pitchFamily="18" charset="0"/>
                <a:ea typeface="微软雅黑" panose="020B0503020204020204" pitchFamily="34" charset="-122"/>
                <a:cs typeface="Times New Roman" panose="02020603050405020304" pitchFamily="18" charset="0"/>
              </a:rPr>
              <a:t>2020</a:t>
            </a:r>
            <a:r>
              <a:rPr kumimoji="1" lang="en-US" altLang="zh-CN" dirty="0">
                <a:latin typeface="Times New Roman" panose="02020603050405020304" pitchFamily="18" charset="0"/>
                <a:ea typeface="微软雅黑" panose="020B0503020204020204" pitchFamily="34" charset="-122"/>
                <a:cs typeface="Times New Roman" panose="02020603050405020304" pitchFamily="18" charset="0"/>
              </a:rPr>
              <a:t> </a:t>
            </a:r>
            <a:r>
              <a:rPr kumimoji="1" lang="zh-CN" altLang="en-US" b="1" dirty="0">
                <a:latin typeface="Times New Roman" panose="02020603050405020304" pitchFamily="18" charset="0"/>
                <a:ea typeface="微软雅黑" panose="020B0503020204020204" pitchFamily="34" charset="-122"/>
                <a:cs typeface="Times New Roman" panose="02020603050405020304" pitchFamily="18" charset="0"/>
              </a:rPr>
              <a:t>美国精神病学协会（</a:t>
            </a:r>
            <a:r>
              <a:rPr kumimoji="1" lang="en-GB" altLang="zh-CN" b="1" dirty="0">
                <a:latin typeface="Times New Roman" panose="02020603050405020304" pitchFamily="18" charset="0"/>
                <a:ea typeface="微软雅黑" panose="020B0503020204020204" pitchFamily="34" charset="-122"/>
                <a:cs typeface="Times New Roman" panose="02020603050405020304" pitchFamily="18" charset="0"/>
              </a:rPr>
              <a:t>APA</a:t>
            </a:r>
            <a:r>
              <a:rPr kumimoji="1" lang="zh-CN" altLang="en-GB" b="1" dirty="0">
                <a:latin typeface="Times New Roman" panose="02020603050405020304" pitchFamily="18" charset="0"/>
                <a:ea typeface="微软雅黑" panose="020B0503020204020204" pitchFamily="34" charset="-122"/>
                <a:cs typeface="Times New Roman" panose="02020603050405020304" pitchFamily="18" charset="0"/>
              </a:rPr>
              <a:t>）</a:t>
            </a:r>
            <a:r>
              <a:rPr kumimoji="1" lang="zh-CN" altLang="en-US" b="1" dirty="0">
                <a:latin typeface="Times New Roman" panose="02020603050405020304" pitchFamily="18" charset="0"/>
                <a:ea typeface="微软雅黑" panose="020B0503020204020204" pitchFamily="34" charset="-122"/>
                <a:cs typeface="Times New Roman" panose="02020603050405020304" pitchFamily="18" charset="0"/>
              </a:rPr>
              <a:t>指南</a:t>
            </a:r>
            <a:r>
              <a:rPr kumimoji="1" lang="en-US" altLang="zh-CN" b="1" baseline="30000" dirty="0">
                <a:latin typeface="Times New Roman" panose="02020603050405020304" pitchFamily="18" charset="0"/>
                <a:ea typeface="微软雅黑" panose="020B0503020204020204" pitchFamily="34" charset="-122"/>
                <a:cs typeface="Times New Roman" panose="02020603050405020304" pitchFamily="18" charset="0"/>
                <a:sym typeface="+mn-ea"/>
              </a:rPr>
              <a:t>[1]</a:t>
            </a:r>
            <a:endParaRPr kumimoji="1" lang="zh-CN" altLang="en-US" b="1" dirty="0">
              <a:latin typeface="Times New Roman" panose="02020603050405020304" pitchFamily="18" charset="0"/>
              <a:ea typeface="微软雅黑" panose="020B0503020204020204" pitchFamily="34" charset="-122"/>
              <a:cs typeface="Times New Roman" panose="02020603050405020304" pitchFamily="18" charset="0"/>
            </a:endParaRPr>
          </a:p>
          <a:p>
            <a:pPr>
              <a:lnSpc>
                <a:spcPts val="2200"/>
              </a:lnSpc>
            </a:pPr>
            <a:r>
              <a:rPr kumimoji="1" lang="zh-CN" altLang="en-US" sz="1600" dirty="0">
                <a:latin typeface="Times New Roman" panose="02020603050405020304" pitchFamily="18" charset="0"/>
                <a:ea typeface="微软雅黑" panose="020B0503020204020204" pitchFamily="34" charset="-122"/>
                <a:cs typeface="Times New Roman" panose="02020603050405020304" pitchFamily="18" charset="0"/>
              </a:rPr>
              <a:t>精神分裂症患者需在监控疗效与安全性的前提下使用抗精神病药进行治疗（</a:t>
            </a:r>
            <a:r>
              <a:rPr kumimoji="1" lang="en-US" altLang="zh-CN" sz="1600" b="1" dirty="0">
                <a:latin typeface="Times New Roman" panose="02020603050405020304" pitchFamily="18" charset="0"/>
                <a:ea typeface="微软雅黑" panose="020B0503020204020204" pitchFamily="34" charset="-122"/>
                <a:cs typeface="Times New Roman" panose="02020603050405020304" pitchFamily="18" charset="0"/>
              </a:rPr>
              <a:t>1</a:t>
            </a:r>
            <a:r>
              <a:rPr kumimoji="1" lang="en-GB" altLang="zh-CN" sz="1600" b="1" dirty="0">
                <a:latin typeface="Times New Roman" panose="02020603050405020304" pitchFamily="18" charset="0"/>
                <a:ea typeface="微软雅黑" panose="020B0503020204020204" pitchFamily="34" charset="-122"/>
                <a:cs typeface="Times New Roman" panose="02020603050405020304" pitchFamily="18" charset="0"/>
              </a:rPr>
              <a:t>A </a:t>
            </a:r>
            <a:r>
              <a:rPr kumimoji="1" lang="zh-CN" altLang="en-US" sz="1600" b="1" dirty="0">
                <a:latin typeface="Times New Roman" panose="02020603050405020304" pitchFamily="18" charset="0"/>
                <a:ea typeface="微软雅黑" panose="020B0503020204020204" pitchFamily="34" charset="-122"/>
                <a:cs typeface="Times New Roman" panose="02020603050405020304" pitchFamily="18" charset="0"/>
              </a:rPr>
              <a:t>推荐</a:t>
            </a:r>
            <a:r>
              <a:rPr kumimoji="1" lang="zh-CN" altLang="en-US" sz="1600" dirty="0">
                <a:latin typeface="Times New Roman" panose="02020603050405020304" pitchFamily="18" charset="0"/>
                <a:ea typeface="微软雅黑" panose="020B0503020204020204" pitchFamily="34" charset="-122"/>
                <a:cs typeface="Times New Roman" panose="02020603050405020304" pitchFamily="18" charset="0"/>
              </a:rPr>
              <a:t>），其中布瑞哌唑在列。</a:t>
            </a:r>
            <a:endParaRPr kumimoji="1" lang="zh-CN" altLang="en-US" sz="16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9" name="文本框 28"/>
          <p:cNvSpPr txBox="1"/>
          <p:nvPr/>
        </p:nvSpPr>
        <p:spPr>
          <a:xfrm>
            <a:off x="1307465" y="3517265"/>
            <a:ext cx="7150735" cy="655320"/>
          </a:xfrm>
          <a:prstGeom prst="rect">
            <a:avLst/>
          </a:prstGeom>
          <a:solidFill>
            <a:srgbClr val="EFF8FB"/>
          </a:solidFill>
          <a:ln w="12700">
            <a:solidFill>
              <a:srgbClr val="BAD9E8"/>
            </a:solidFill>
          </a:ln>
        </p:spPr>
        <p:txBody>
          <a:bodyPr wrap="square" rtlCol="0" anchor="ctr">
            <a:spAutoFit/>
          </a:bodyPr>
          <a:lstStyle/>
          <a:p>
            <a:pPr>
              <a:lnSpc>
                <a:spcPts val="2200"/>
              </a:lnSpc>
            </a:pPr>
            <a:r>
              <a:rPr kumimoji="1" lang="en-US" altLang="zh-CN" b="1" dirty="0">
                <a:solidFill>
                  <a:srgbClr val="B98C01"/>
                </a:solidFill>
                <a:latin typeface="Times New Roman" panose="02020603050405020304" pitchFamily="18" charset="0"/>
                <a:ea typeface="微软雅黑" panose="020B0503020204020204" pitchFamily="34" charset="-122"/>
                <a:cs typeface="Times New Roman" panose="02020603050405020304" pitchFamily="18" charset="0"/>
              </a:rPr>
              <a:t>2021</a:t>
            </a:r>
            <a:r>
              <a:rPr kumimoji="1" lang="zh-CN" altLang="en-US" b="1" dirty="0">
                <a:solidFill>
                  <a:srgbClr val="B98C01"/>
                </a:solidFill>
                <a:latin typeface="Times New Roman" panose="02020603050405020304" pitchFamily="18" charset="0"/>
                <a:ea typeface="微软雅黑" panose="020B0503020204020204" pitchFamily="34" charset="-122"/>
                <a:cs typeface="Times New Roman" panose="02020603050405020304" pitchFamily="18" charset="0"/>
              </a:rPr>
              <a:t> </a:t>
            </a:r>
            <a:r>
              <a:rPr kumimoji="1" lang="zh-CN" altLang="en-US" b="1" dirty="0">
                <a:latin typeface="Times New Roman" panose="02020603050405020304" pitchFamily="18" charset="0"/>
                <a:ea typeface="微软雅黑" panose="020B0503020204020204" pitchFamily="34" charset="-122"/>
                <a:cs typeface="Times New Roman" panose="02020603050405020304" pitchFamily="18" charset="0"/>
              </a:rPr>
              <a:t>日本精神分裂症治疗专家共识</a:t>
            </a:r>
            <a:r>
              <a:rPr kumimoji="1" lang="en-US" altLang="zh-CN" b="1" baseline="30000" dirty="0">
                <a:latin typeface="Times New Roman" panose="02020603050405020304" pitchFamily="18" charset="0"/>
                <a:ea typeface="微软雅黑" panose="020B0503020204020204" pitchFamily="34" charset="-122"/>
                <a:cs typeface="Times New Roman" panose="02020603050405020304" pitchFamily="18" charset="0"/>
                <a:sym typeface="+mn-ea"/>
              </a:rPr>
              <a:t>[2]</a:t>
            </a:r>
            <a:endParaRPr kumimoji="1" lang="zh-CN" altLang="en-US" b="1" dirty="0">
              <a:latin typeface="Times New Roman" panose="02020603050405020304" pitchFamily="18" charset="0"/>
              <a:ea typeface="微软雅黑" panose="020B0503020204020204" pitchFamily="34" charset="-122"/>
              <a:cs typeface="Times New Roman" panose="02020603050405020304" pitchFamily="18" charset="0"/>
            </a:endParaRPr>
          </a:p>
          <a:p>
            <a:pPr>
              <a:lnSpc>
                <a:spcPts val="2200"/>
              </a:lnSpc>
            </a:pPr>
            <a:r>
              <a:rPr kumimoji="1" lang="zh-CN" altLang="en-US" sz="1600" dirty="0">
                <a:latin typeface="Times New Roman" panose="02020603050405020304" pitchFamily="18" charset="0"/>
                <a:ea typeface="微软雅黑" panose="020B0503020204020204" pitchFamily="34" charset="-122"/>
                <a:cs typeface="Times New Roman" panose="02020603050405020304" pitchFamily="18" charset="0"/>
              </a:rPr>
              <a:t>推荐布瑞哌唑用于精神分裂症治疗；对于社会功能改善，为一线推荐。</a:t>
            </a:r>
            <a:endParaRPr kumimoji="1" lang="zh-CN" altLang="en-US" sz="16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0" name="文本框 29"/>
          <p:cNvSpPr txBox="1"/>
          <p:nvPr/>
        </p:nvSpPr>
        <p:spPr>
          <a:xfrm>
            <a:off x="1307465" y="4791075"/>
            <a:ext cx="7150735" cy="937260"/>
          </a:xfrm>
          <a:prstGeom prst="rect">
            <a:avLst/>
          </a:prstGeom>
          <a:solidFill>
            <a:srgbClr val="EFF8FB"/>
          </a:solidFill>
          <a:ln w="12700">
            <a:solidFill>
              <a:srgbClr val="BAD9E8"/>
            </a:solidFill>
          </a:ln>
        </p:spPr>
        <p:txBody>
          <a:bodyPr wrap="square" rtlCol="0" anchor="ctr">
            <a:spAutoFit/>
          </a:bodyPr>
          <a:lstStyle/>
          <a:p>
            <a:pPr>
              <a:lnSpc>
                <a:spcPts val="2200"/>
              </a:lnSpc>
            </a:pPr>
            <a:r>
              <a:rPr kumimoji="1" lang="en-US" altLang="zh-CN" b="1" dirty="0">
                <a:solidFill>
                  <a:srgbClr val="B98C01"/>
                </a:solidFill>
                <a:latin typeface="Times New Roman" panose="02020603050405020304" pitchFamily="18" charset="0"/>
                <a:ea typeface="微软雅黑" panose="020B0503020204020204" pitchFamily="34" charset="-122"/>
                <a:cs typeface="Times New Roman" panose="02020603050405020304" pitchFamily="18" charset="0"/>
              </a:rPr>
              <a:t>2025</a:t>
            </a:r>
            <a:r>
              <a:rPr kumimoji="1" lang="zh-CN" altLang="en-US" b="1" dirty="0">
                <a:solidFill>
                  <a:srgbClr val="B98C01"/>
                </a:solidFill>
                <a:latin typeface="Times New Roman" panose="02020603050405020304" pitchFamily="18" charset="0"/>
                <a:ea typeface="微软雅黑" panose="020B0503020204020204" pitchFamily="34" charset="-122"/>
                <a:cs typeface="Times New Roman" panose="02020603050405020304" pitchFamily="18" charset="0"/>
              </a:rPr>
              <a:t> </a:t>
            </a:r>
            <a:r>
              <a:rPr kumimoji="1" lang="zh-CN" altLang="en-US" b="1" dirty="0">
                <a:latin typeface="Times New Roman" panose="02020603050405020304" pitchFamily="18" charset="0"/>
                <a:ea typeface="微软雅黑" panose="020B0503020204020204" pitchFamily="34" charset="-122"/>
                <a:cs typeface="Times New Roman" panose="02020603050405020304" pitchFamily="18" charset="0"/>
              </a:rPr>
              <a:t>中国精神分裂症防治指南</a:t>
            </a:r>
            <a:r>
              <a:rPr kumimoji="1" lang="en-US" altLang="zh-CN" b="1" baseline="30000" dirty="0">
                <a:latin typeface="Times New Roman" panose="02020603050405020304" pitchFamily="18" charset="0"/>
                <a:ea typeface="微软雅黑" panose="020B0503020204020204" pitchFamily="34" charset="-122"/>
                <a:cs typeface="Times New Roman" panose="02020603050405020304" pitchFamily="18" charset="0"/>
              </a:rPr>
              <a:t>[3]</a:t>
            </a:r>
            <a:endParaRPr kumimoji="1" lang="zh-CN" altLang="en-US" b="1" dirty="0">
              <a:latin typeface="Times New Roman" panose="02020603050405020304" pitchFamily="18" charset="0"/>
              <a:ea typeface="微软雅黑" panose="020B0503020204020204" pitchFamily="34" charset="-122"/>
              <a:cs typeface="Times New Roman" panose="02020603050405020304" pitchFamily="18" charset="0"/>
            </a:endParaRPr>
          </a:p>
          <a:p>
            <a:pPr>
              <a:lnSpc>
                <a:spcPts val="2200"/>
              </a:lnSpc>
            </a:pPr>
            <a:r>
              <a:rPr kumimoji="1" lang="zh-CN" altLang="en-US" sz="1600" dirty="0">
                <a:latin typeface="Times New Roman" panose="02020603050405020304" pitchFamily="18" charset="0"/>
                <a:ea typeface="微软雅黑" panose="020B0503020204020204" pitchFamily="34" charset="-122"/>
                <a:cs typeface="Times New Roman" panose="02020603050405020304" pitchFamily="18" charset="0"/>
              </a:rPr>
              <a:t>精神分裂症首发患者推荐SGAs（第二代抗精神病药物，包括布瑞哌唑）作为一线选择。</a:t>
            </a:r>
            <a:endParaRPr kumimoji="1" lang="zh-CN" altLang="en-US" sz="1600" dirty="0">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37" name="图片 36"/>
          <p:cNvPicPr>
            <a:picLocks noChangeAspect="1"/>
          </p:cNvPicPr>
          <p:nvPr/>
        </p:nvPicPr>
        <p:blipFill>
          <a:blip r:embed="rId1"/>
          <a:stretch>
            <a:fillRect/>
          </a:stretch>
        </p:blipFill>
        <p:spPr>
          <a:xfrm>
            <a:off x="8842375" y="1087755"/>
            <a:ext cx="2018665" cy="2660015"/>
          </a:xfrm>
          <a:prstGeom prst="rect">
            <a:avLst/>
          </a:prstGeom>
          <a:ln w="12700" cmpd="sng">
            <a:solidFill>
              <a:schemeClr val="accent1">
                <a:shade val="50000"/>
              </a:schemeClr>
            </a:solidFill>
            <a:prstDash val="solid"/>
          </a:ln>
        </p:spPr>
      </p:pic>
      <p:pic>
        <p:nvPicPr>
          <p:cNvPr id="39" name="图片 38"/>
          <p:cNvPicPr>
            <a:picLocks noChangeAspect="1"/>
          </p:cNvPicPr>
          <p:nvPr/>
        </p:nvPicPr>
        <p:blipFill>
          <a:blip r:embed="rId2"/>
          <a:stretch>
            <a:fillRect/>
          </a:stretch>
        </p:blipFill>
        <p:spPr>
          <a:xfrm>
            <a:off x="9203690" y="2317115"/>
            <a:ext cx="2015004" cy="2660400"/>
          </a:xfrm>
          <a:prstGeom prst="rect">
            <a:avLst/>
          </a:prstGeom>
          <a:ln w="12700" cmpd="sng">
            <a:solidFill>
              <a:schemeClr val="accent1">
                <a:shade val="50000"/>
              </a:schemeClr>
            </a:solidFill>
            <a:prstDash val="solid"/>
          </a:ln>
        </p:spPr>
      </p:pic>
      <p:sp>
        <p:nvSpPr>
          <p:cNvPr id="2" name="Shape 0"/>
          <p:cNvSpPr/>
          <p:nvPr/>
        </p:nvSpPr>
        <p:spPr>
          <a:xfrm>
            <a:off x="0" y="-8092"/>
            <a:ext cx="12191695" cy="45719"/>
          </a:xfrm>
          <a:prstGeom prst="rect">
            <a:avLst/>
          </a:prstGeom>
          <a:solidFill>
            <a:srgbClr val="02A1A3"/>
          </a:solidFill>
          <a:ln w="12700">
            <a:solidFill>
              <a:srgbClr val="02A1A3">
                <a:alpha val="0"/>
              </a:srgbClr>
            </a:solidFill>
            <a:prstDash val="solid"/>
          </a:ln>
        </p:spPr>
        <p:txBody>
          <a:bodyPr/>
          <a:lstStyle/>
          <a:p>
            <a:endParaRPr lang="zh-CN" altLang="en-US"/>
          </a:p>
        </p:txBody>
      </p:sp>
      <p:sp>
        <p:nvSpPr>
          <p:cNvPr id="8" name="Text 6"/>
          <p:cNvSpPr/>
          <p:nvPr/>
        </p:nvSpPr>
        <p:spPr>
          <a:xfrm>
            <a:off x="11652619" y="6568186"/>
            <a:ext cx="320040" cy="228600"/>
          </a:xfrm>
          <a:prstGeom prst="rect">
            <a:avLst/>
          </a:prstGeom>
          <a:noFill/>
        </p:spPr>
        <p:txBody>
          <a:bodyPr wrap="square" lIns="0" tIns="0" rIns="0" bIns="0" rtlCol="0" anchor="ctr"/>
          <a:lstStyle/>
          <a:p>
            <a:pPr marL="0" indent="0" algn="r">
              <a:buNone/>
            </a:pPr>
            <a:r>
              <a:rPr lang="en-US" altLang="zh-CN" sz="1250" b="1" dirty="0">
                <a:solidFill>
                  <a:srgbClr val="004899"/>
                </a:solidFill>
                <a:latin typeface="微软雅黑" panose="020B0503020204020204" pitchFamily="34" charset="-122"/>
                <a:ea typeface="微软雅黑" panose="020B0503020204020204" pitchFamily="34" charset="-122"/>
                <a:cs typeface="微软雅黑" panose="020B0503020204020204" pitchFamily="34" charset="-120"/>
              </a:rPr>
              <a:t>8</a:t>
            </a:r>
            <a:endParaRPr lang="en-US" altLang="zh-CN" sz="1250" b="1" dirty="0">
              <a:solidFill>
                <a:srgbClr val="004899"/>
              </a:solidFill>
              <a:latin typeface="微软雅黑" panose="020B0503020204020204" pitchFamily="34" charset="-122"/>
              <a:ea typeface="微软雅黑" panose="020B0503020204020204" pitchFamily="34" charset="-122"/>
              <a:cs typeface="微软雅黑" panose="020B0503020204020204" pitchFamily="34" charset="-120"/>
            </a:endParaRPr>
          </a:p>
        </p:txBody>
      </p:sp>
      <p:sp>
        <p:nvSpPr>
          <p:cNvPr id="18" name="文本框 17"/>
          <p:cNvSpPr txBox="1"/>
          <p:nvPr/>
        </p:nvSpPr>
        <p:spPr>
          <a:xfrm>
            <a:off x="332105" y="6315075"/>
            <a:ext cx="11420475" cy="460375"/>
          </a:xfrm>
          <a:prstGeom prst="rect">
            <a:avLst/>
          </a:prstGeom>
          <a:noFill/>
        </p:spPr>
        <p:txBody>
          <a:bodyPr wrap="square" rtlCol="0">
            <a:spAutoFit/>
          </a:bodyPr>
          <a:lstStyle/>
          <a:p>
            <a:r>
              <a:rPr lang="en-US" altLang="zh-CN" sz="8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mn-ea"/>
              </a:rPr>
              <a:t>1.American Psychiatric Association. (2020). The American Psychiatric Association practice guideline for the treatment of patients with schizophrenia (3rd ed.). American Psychiatric Association.</a:t>
            </a:r>
            <a:endParaRPr lang="en-US" altLang="zh-CN" sz="8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mn-ea"/>
            </a:endParaRPr>
          </a:p>
          <a:p>
            <a:r>
              <a:rPr lang="en-US" altLang="zh-CN" sz="8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mn-ea"/>
              </a:rPr>
              <a:t>2.Sakurai H, et al. Pharmacological Treatment of Schizophrenia: Japanese Expert Consensus.</a:t>
            </a:r>
            <a:endParaRPr lang="en-US" altLang="zh-CN" sz="8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mn-ea"/>
            </a:endParaRPr>
          </a:p>
          <a:p>
            <a:r>
              <a:rPr lang="en-US" altLang="zh-CN" sz="8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mn-ea"/>
              </a:rPr>
              <a:t>3.</a:t>
            </a:r>
            <a:r>
              <a:rPr lang="zh-CN" altLang="en-US" sz="8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mn-ea"/>
              </a:rPr>
              <a:t>司天梅，吴仁容</a:t>
            </a:r>
            <a:r>
              <a:rPr lang="en-US" altLang="zh-CN" sz="8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mn-ea"/>
              </a:rPr>
              <a:t>. </a:t>
            </a:r>
            <a:r>
              <a:rPr lang="zh-CN" altLang="en-US" sz="8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mn-ea"/>
              </a:rPr>
              <a:t>中国精神分裂症防治指南</a:t>
            </a:r>
            <a:r>
              <a:rPr lang="en-US" altLang="zh-CN" sz="8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mn-ea"/>
              </a:rPr>
              <a:t>2025 </a:t>
            </a:r>
            <a:r>
              <a:rPr lang="zh-CN" altLang="en-US" sz="8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mn-ea"/>
              </a:rPr>
              <a:t>版［</a:t>
            </a:r>
            <a:r>
              <a:rPr lang="en-GB" sz="8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mn-ea"/>
              </a:rPr>
              <a:t>M］. </a:t>
            </a:r>
            <a:r>
              <a:rPr lang="zh-CN" altLang="en-US" sz="8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mn-ea"/>
              </a:rPr>
              <a:t>北京</a:t>
            </a:r>
            <a:r>
              <a:rPr lang="en-US" altLang="zh-CN" sz="8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mn-ea"/>
              </a:rPr>
              <a:t>: </a:t>
            </a:r>
            <a:r>
              <a:rPr lang="zh-CN" altLang="en-US" sz="8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mn-ea"/>
              </a:rPr>
              <a:t>人民卫生出版社，</a:t>
            </a:r>
            <a:r>
              <a:rPr lang="en-US" altLang="zh-CN" sz="8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mn-ea"/>
              </a:rPr>
              <a:t>2025: 8.</a:t>
            </a:r>
            <a:endParaRPr lang="en-US" altLang="zh-CN" sz="8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sym typeface="+mn-ea"/>
            </a:endParaRPr>
          </a:p>
        </p:txBody>
      </p:sp>
      <p:pic>
        <p:nvPicPr>
          <p:cNvPr id="35" name="图片 34"/>
          <p:cNvPicPr>
            <a:picLocks noChangeAspect="1"/>
          </p:cNvPicPr>
          <p:nvPr/>
        </p:nvPicPr>
        <p:blipFill>
          <a:blip r:embed="rId3"/>
          <a:stretch>
            <a:fillRect/>
          </a:stretch>
        </p:blipFill>
        <p:spPr>
          <a:xfrm>
            <a:off x="9605010" y="3331845"/>
            <a:ext cx="2009056" cy="2660400"/>
          </a:xfrm>
          <a:prstGeom prst="rect">
            <a:avLst/>
          </a:prstGeom>
          <a:ln w="12700" cmpd="sng">
            <a:solidFill>
              <a:schemeClr val="accent1">
                <a:shade val="50000"/>
              </a:schemeClr>
            </a:solidFill>
            <a:prstDash val="soli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五边形 25"/>
          <p:cNvSpPr/>
          <p:nvPr/>
        </p:nvSpPr>
        <p:spPr>
          <a:xfrm rot="5400000">
            <a:off x="1648355" y="-128643"/>
            <a:ext cx="1083114" cy="3720045"/>
          </a:xfrm>
          <a:prstGeom prst="homePlate">
            <a:avLst>
              <a:gd name="adj" fmla="val 29845"/>
            </a:avLst>
          </a:prstGeom>
          <a:solidFill>
            <a:srgbClr val="00B7AD"/>
          </a:solidFill>
          <a:ln>
            <a:solidFill>
              <a:srgbClr val="00B7A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3" name="Freeform 4"/>
          <p:cNvSpPr/>
          <p:nvPr/>
        </p:nvSpPr>
        <p:spPr bwMode="auto">
          <a:xfrm>
            <a:off x="345128" y="2201302"/>
            <a:ext cx="3709075" cy="4030529"/>
          </a:xfrm>
          <a:custGeom>
            <a:avLst/>
            <a:gdLst>
              <a:gd name="T0" fmla="*/ 2551 w 2551"/>
              <a:gd name="T1" fmla="*/ 2008 h 2008"/>
              <a:gd name="T2" fmla="*/ 2551 w 2551"/>
              <a:gd name="T3" fmla="*/ 0 h 2008"/>
              <a:gd name="T4" fmla="*/ 1274 w 2551"/>
              <a:gd name="T5" fmla="*/ 97 h 2008"/>
              <a:gd name="T6" fmla="*/ 0 w 2551"/>
              <a:gd name="T7" fmla="*/ 0 h 2008"/>
              <a:gd name="T8" fmla="*/ 0 w 2551"/>
              <a:gd name="T9" fmla="*/ 2008 h 2008"/>
              <a:gd name="T10" fmla="*/ 2551 w 2551"/>
              <a:gd name="T11" fmla="*/ 2008 h 2008"/>
            </a:gdLst>
            <a:ahLst/>
            <a:cxnLst>
              <a:cxn ang="0">
                <a:pos x="T0" y="T1"/>
              </a:cxn>
              <a:cxn ang="0">
                <a:pos x="T2" y="T3"/>
              </a:cxn>
              <a:cxn ang="0">
                <a:pos x="T4" y="T5"/>
              </a:cxn>
              <a:cxn ang="0">
                <a:pos x="T6" y="T7"/>
              </a:cxn>
              <a:cxn ang="0">
                <a:pos x="T8" y="T9"/>
              </a:cxn>
              <a:cxn ang="0">
                <a:pos x="T10" y="T11"/>
              </a:cxn>
            </a:cxnLst>
            <a:rect l="0" t="0" r="r" b="b"/>
            <a:pathLst>
              <a:path w="2551" h="2008">
                <a:moveTo>
                  <a:pt x="2551" y="2008"/>
                </a:moveTo>
                <a:lnTo>
                  <a:pt x="2551" y="0"/>
                </a:lnTo>
                <a:lnTo>
                  <a:pt x="1274" y="97"/>
                </a:lnTo>
                <a:lnTo>
                  <a:pt x="0" y="0"/>
                </a:lnTo>
                <a:lnTo>
                  <a:pt x="0" y="2008"/>
                </a:lnTo>
                <a:lnTo>
                  <a:pt x="2551" y="2008"/>
                </a:lnTo>
              </a:path>
            </a:pathLst>
          </a:custGeom>
          <a:noFill/>
          <a:ln w="6350" cmpd="sng">
            <a:solidFill>
              <a:srgbClr val="000000"/>
            </a:solidFill>
            <a:prstDash val="solid"/>
            <a:round/>
          </a:ln>
          <a:extLst>
            <a:ext uri="{909E8E84-426E-40DD-AFC4-6F175D3DCCD1}">
              <a14:hiddenFill xmlns:a14="http://schemas.microsoft.com/office/drawing/2010/main">
                <a:solidFill>
                  <a:schemeClr val="bg1"/>
                </a:solidFill>
              </a14:hiddenFill>
            </a:ext>
          </a:extLst>
        </p:spPr>
        <p:txBody>
          <a:bodyPr/>
          <a:lstStyle/>
          <a:p>
            <a:endParaRPr lang="zh-CN" altLang="en-US"/>
          </a:p>
        </p:txBody>
      </p:sp>
      <p:sp>
        <p:nvSpPr>
          <p:cNvPr id="40" name="五边形 39"/>
          <p:cNvSpPr/>
          <p:nvPr/>
        </p:nvSpPr>
        <p:spPr>
          <a:xfrm rot="5400000">
            <a:off x="5550318" y="-128644"/>
            <a:ext cx="1083114" cy="3720045"/>
          </a:xfrm>
          <a:prstGeom prst="homePlate">
            <a:avLst>
              <a:gd name="adj" fmla="val 29845"/>
            </a:avLst>
          </a:prstGeom>
          <a:solidFill>
            <a:srgbClr val="00B7AD"/>
          </a:solidFill>
          <a:ln>
            <a:solidFill>
              <a:srgbClr val="00B7A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1" name="Freeform 4"/>
          <p:cNvSpPr/>
          <p:nvPr/>
        </p:nvSpPr>
        <p:spPr bwMode="auto">
          <a:xfrm>
            <a:off x="4247091" y="2201301"/>
            <a:ext cx="3709075" cy="4030529"/>
          </a:xfrm>
          <a:custGeom>
            <a:avLst/>
            <a:gdLst>
              <a:gd name="T0" fmla="*/ 2551 w 2551"/>
              <a:gd name="T1" fmla="*/ 2008 h 2008"/>
              <a:gd name="T2" fmla="*/ 2551 w 2551"/>
              <a:gd name="T3" fmla="*/ 0 h 2008"/>
              <a:gd name="T4" fmla="*/ 1274 w 2551"/>
              <a:gd name="T5" fmla="*/ 97 h 2008"/>
              <a:gd name="T6" fmla="*/ 0 w 2551"/>
              <a:gd name="T7" fmla="*/ 0 h 2008"/>
              <a:gd name="T8" fmla="*/ 0 w 2551"/>
              <a:gd name="T9" fmla="*/ 2008 h 2008"/>
              <a:gd name="T10" fmla="*/ 2551 w 2551"/>
              <a:gd name="T11" fmla="*/ 2008 h 2008"/>
            </a:gdLst>
            <a:ahLst/>
            <a:cxnLst>
              <a:cxn ang="0">
                <a:pos x="T0" y="T1"/>
              </a:cxn>
              <a:cxn ang="0">
                <a:pos x="T2" y="T3"/>
              </a:cxn>
              <a:cxn ang="0">
                <a:pos x="T4" y="T5"/>
              </a:cxn>
              <a:cxn ang="0">
                <a:pos x="T6" y="T7"/>
              </a:cxn>
              <a:cxn ang="0">
                <a:pos x="T8" y="T9"/>
              </a:cxn>
              <a:cxn ang="0">
                <a:pos x="T10" y="T11"/>
              </a:cxn>
            </a:cxnLst>
            <a:rect l="0" t="0" r="r" b="b"/>
            <a:pathLst>
              <a:path w="2551" h="2008">
                <a:moveTo>
                  <a:pt x="2551" y="2008"/>
                </a:moveTo>
                <a:lnTo>
                  <a:pt x="2551" y="0"/>
                </a:lnTo>
                <a:lnTo>
                  <a:pt x="1274" y="97"/>
                </a:lnTo>
                <a:lnTo>
                  <a:pt x="0" y="0"/>
                </a:lnTo>
                <a:lnTo>
                  <a:pt x="0" y="2008"/>
                </a:lnTo>
                <a:lnTo>
                  <a:pt x="2551" y="2008"/>
                </a:lnTo>
              </a:path>
            </a:pathLst>
          </a:custGeom>
          <a:noFill/>
          <a:ln w="6350" cmpd="sng">
            <a:solidFill>
              <a:srgbClr val="000000"/>
            </a:solidFill>
            <a:prstDash val="solid"/>
            <a:round/>
          </a:ln>
          <a:extLst>
            <a:ext uri="{909E8E84-426E-40DD-AFC4-6F175D3DCCD1}">
              <a14:hiddenFill xmlns:a14="http://schemas.microsoft.com/office/drawing/2010/main">
                <a:solidFill>
                  <a:schemeClr val="bg1"/>
                </a:solidFill>
              </a14:hiddenFill>
            </a:ext>
          </a:extLst>
        </p:spPr>
        <p:txBody>
          <a:bodyPr/>
          <a:lstStyle/>
          <a:p>
            <a:endParaRPr lang="zh-CN" altLang="en-US"/>
          </a:p>
        </p:txBody>
      </p:sp>
      <p:sp>
        <p:nvSpPr>
          <p:cNvPr id="42" name="五边形 41"/>
          <p:cNvSpPr/>
          <p:nvPr/>
        </p:nvSpPr>
        <p:spPr>
          <a:xfrm rot="5400000">
            <a:off x="9448015" y="-128641"/>
            <a:ext cx="1083115" cy="3720045"/>
          </a:xfrm>
          <a:prstGeom prst="homePlate">
            <a:avLst>
              <a:gd name="adj" fmla="val 29845"/>
            </a:avLst>
          </a:prstGeom>
          <a:solidFill>
            <a:srgbClr val="00B7AD"/>
          </a:solidFill>
          <a:ln>
            <a:solidFill>
              <a:srgbClr val="00B7A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4" name="Freeform 4"/>
          <p:cNvSpPr/>
          <p:nvPr/>
        </p:nvSpPr>
        <p:spPr bwMode="auto">
          <a:xfrm>
            <a:off x="8167693" y="2201300"/>
            <a:ext cx="3709075" cy="4030529"/>
          </a:xfrm>
          <a:custGeom>
            <a:avLst/>
            <a:gdLst>
              <a:gd name="T0" fmla="*/ 2551 w 2551"/>
              <a:gd name="T1" fmla="*/ 2008 h 2008"/>
              <a:gd name="T2" fmla="*/ 2551 w 2551"/>
              <a:gd name="T3" fmla="*/ 0 h 2008"/>
              <a:gd name="T4" fmla="*/ 1274 w 2551"/>
              <a:gd name="T5" fmla="*/ 97 h 2008"/>
              <a:gd name="T6" fmla="*/ 0 w 2551"/>
              <a:gd name="T7" fmla="*/ 0 h 2008"/>
              <a:gd name="T8" fmla="*/ 0 w 2551"/>
              <a:gd name="T9" fmla="*/ 2008 h 2008"/>
              <a:gd name="T10" fmla="*/ 2551 w 2551"/>
              <a:gd name="T11" fmla="*/ 2008 h 2008"/>
            </a:gdLst>
            <a:ahLst/>
            <a:cxnLst>
              <a:cxn ang="0">
                <a:pos x="T0" y="T1"/>
              </a:cxn>
              <a:cxn ang="0">
                <a:pos x="T2" y="T3"/>
              </a:cxn>
              <a:cxn ang="0">
                <a:pos x="T4" y="T5"/>
              </a:cxn>
              <a:cxn ang="0">
                <a:pos x="T6" y="T7"/>
              </a:cxn>
              <a:cxn ang="0">
                <a:pos x="T8" y="T9"/>
              </a:cxn>
              <a:cxn ang="0">
                <a:pos x="T10" y="T11"/>
              </a:cxn>
            </a:cxnLst>
            <a:rect l="0" t="0" r="r" b="b"/>
            <a:pathLst>
              <a:path w="2551" h="2008">
                <a:moveTo>
                  <a:pt x="2551" y="2008"/>
                </a:moveTo>
                <a:lnTo>
                  <a:pt x="2551" y="0"/>
                </a:lnTo>
                <a:lnTo>
                  <a:pt x="1274" y="97"/>
                </a:lnTo>
                <a:lnTo>
                  <a:pt x="0" y="0"/>
                </a:lnTo>
                <a:lnTo>
                  <a:pt x="0" y="2008"/>
                </a:lnTo>
                <a:lnTo>
                  <a:pt x="2551" y="2008"/>
                </a:lnTo>
              </a:path>
            </a:pathLst>
          </a:custGeom>
          <a:noFill/>
          <a:ln w="6350" cmpd="sng">
            <a:solidFill>
              <a:srgbClr val="000000"/>
            </a:solidFill>
            <a:prstDash val="solid"/>
            <a:round/>
          </a:ln>
          <a:extLst>
            <a:ext uri="{909E8E84-426E-40DD-AFC4-6F175D3DCCD1}">
              <a14:hiddenFill xmlns:a14="http://schemas.microsoft.com/office/drawing/2010/main">
                <a:solidFill>
                  <a:schemeClr val="bg1"/>
                </a:solidFill>
              </a14:hiddenFill>
            </a:ext>
          </a:extLst>
        </p:spPr>
        <p:txBody>
          <a:bodyPr/>
          <a:lstStyle/>
          <a:p>
            <a:endParaRPr lang="zh-CN" altLang="en-US"/>
          </a:p>
        </p:txBody>
      </p:sp>
      <p:sp>
        <p:nvSpPr>
          <p:cNvPr id="45" name="文本框 44"/>
          <p:cNvSpPr txBox="1"/>
          <p:nvPr/>
        </p:nvSpPr>
        <p:spPr>
          <a:xfrm>
            <a:off x="963930" y="1189990"/>
            <a:ext cx="2452370" cy="770890"/>
          </a:xfrm>
          <a:prstGeom prst="rect">
            <a:avLst/>
          </a:prstGeom>
          <a:solidFill>
            <a:srgbClr val="00B7AD"/>
          </a:solidFill>
          <a:ln>
            <a:solidFill>
              <a:srgbClr val="00B7AD"/>
            </a:solidFill>
          </a:ln>
        </p:spPr>
        <p:txBody>
          <a:bodyPr wrap="square" rtlCol="0">
            <a:spAutoFit/>
          </a:bodyPr>
          <a:lstStyle/>
          <a:p>
            <a:pPr marR="0" lvl="0" algn="ctr" defTabSz="914400" rtl="0" eaLnBrk="1" fontAlgn="auto" latinLnBrk="0" hangingPunct="1">
              <a:lnSpc>
                <a:spcPct val="130000"/>
              </a:lnSpc>
              <a:spcBef>
                <a:spcPts val="0"/>
              </a:spcBef>
              <a:spcAft>
                <a:spcPts val="0"/>
              </a:spcAft>
              <a:buClrTx/>
              <a:buSzTx/>
              <a:defRPr/>
            </a:pPr>
            <a:r>
              <a:rPr lang="zh-CN" altLang="en-US" b="1" dirty="0">
                <a:solidFill>
                  <a:schemeClr val="bg1"/>
                </a:solidFill>
                <a:latin typeface="微软雅黑" panose="020B0503020204020204" pitchFamily="34" charset="-122"/>
                <a:ea typeface="微软雅黑" panose="020B0503020204020204" pitchFamily="34" charset="-122"/>
              </a:rPr>
              <a:t>结构创新：</a:t>
            </a:r>
            <a:endParaRPr lang="en-US" altLang="zh-CN" b="1" dirty="0">
              <a:solidFill>
                <a:schemeClr val="bg1"/>
              </a:solidFill>
              <a:latin typeface="微软雅黑" panose="020B0503020204020204" pitchFamily="34" charset="-122"/>
              <a:ea typeface="微软雅黑" panose="020B0503020204020204" pitchFamily="34" charset="-122"/>
            </a:endParaRPr>
          </a:p>
          <a:p>
            <a:pPr marR="0" lvl="0" algn="ctr" defTabSz="914400" rtl="0" eaLnBrk="1" fontAlgn="auto" latinLnBrk="0" hangingPunct="1">
              <a:lnSpc>
                <a:spcPct val="130000"/>
              </a:lnSpc>
              <a:spcBef>
                <a:spcPts val="0"/>
              </a:spcBef>
              <a:spcAft>
                <a:spcPts val="0"/>
              </a:spcAft>
              <a:buClrTx/>
              <a:buSzTx/>
              <a:defRPr/>
            </a:pPr>
            <a:r>
              <a:rPr lang="zh-CN" altLang="en-US" sz="1600" b="1" dirty="0">
                <a:solidFill>
                  <a:schemeClr val="bg1"/>
                </a:solidFill>
                <a:latin typeface="微软雅黑" panose="020B0503020204020204" pitchFamily="34" charset="-122"/>
                <a:ea typeface="微软雅黑" panose="020B0503020204020204" pitchFamily="34" charset="-122"/>
              </a:rPr>
              <a:t>引入苯并噻吩基团</a:t>
            </a:r>
            <a:endParaRPr lang="en-US" altLang="zh-CN" sz="1600" b="1" dirty="0">
              <a:solidFill>
                <a:schemeClr val="bg1"/>
              </a:solidFill>
              <a:latin typeface="微软雅黑" panose="020B0503020204020204" pitchFamily="34" charset="-122"/>
              <a:ea typeface="微软雅黑" panose="020B0503020204020204" pitchFamily="34" charset="-122"/>
            </a:endParaRPr>
          </a:p>
        </p:txBody>
      </p:sp>
      <p:sp>
        <p:nvSpPr>
          <p:cNvPr id="59" name="矩形 58"/>
          <p:cNvSpPr/>
          <p:nvPr/>
        </p:nvSpPr>
        <p:spPr>
          <a:xfrm>
            <a:off x="8192789" y="2436608"/>
            <a:ext cx="3593565" cy="3046095"/>
          </a:xfrm>
          <a:prstGeom prst="rect">
            <a:avLst/>
          </a:prstGeom>
        </p:spPr>
        <p:txBody>
          <a:bodyPr wrap="square">
            <a:spAutoFit/>
          </a:bodyPr>
          <a:lstStyle/>
          <a:p>
            <a:pPr marL="285750" indent="-285750">
              <a:lnSpc>
                <a:spcPct val="150000"/>
              </a:lnSpc>
              <a:buFont typeface="Arial" panose="020B0604020202020204" pitchFamily="34" charset="0"/>
              <a:buChar char="•"/>
              <a:defRPr/>
            </a:pPr>
            <a:r>
              <a:rPr lang="en-GB" altLang="zh-CN" sz="1600" b="1" dirty="0">
                <a:latin typeface="微软雅黑" panose="020B0503020204020204" pitchFamily="34" charset="-122"/>
                <a:ea typeface="微软雅黑" panose="020B0503020204020204" pitchFamily="34" charset="-122"/>
                <a:cs typeface="微软雅黑" panose="020B0503020204020204" pitchFamily="34" charset="-122"/>
              </a:rPr>
              <a:t>EPS</a:t>
            </a:r>
            <a:r>
              <a:rPr lang="zh-CN" altLang="en-US" sz="1600" b="1" dirty="0">
                <a:latin typeface="微软雅黑" panose="020B0503020204020204" pitchFamily="34" charset="-122"/>
                <a:ea typeface="微软雅黑" panose="020B0503020204020204" pitchFamily="34" charset="-122"/>
                <a:cs typeface="微软雅黑" panose="020B0503020204020204" pitchFamily="34" charset="-122"/>
              </a:rPr>
              <a:t>风险更低：</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rPr>
              <a:t>头对头研究中静坐不能发生率</a:t>
            </a:r>
            <a:r>
              <a:rPr lang="en-US" altLang="zh-CN" sz="1600" dirty="0">
                <a:latin typeface="微软雅黑" panose="020B0503020204020204" pitchFamily="34" charset="-122"/>
                <a:ea typeface="微软雅黑" panose="020B0503020204020204" pitchFamily="34" charset="-122"/>
                <a:cs typeface="微软雅黑" panose="020B0503020204020204" pitchFamily="34" charset="-122"/>
              </a:rPr>
              <a:t>9.4% </a:t>
            </a:r>
            <a:r>
              <a:rPr lang="en-GB" altLang="zh-CN" sz="1600" dirty="0">
                <a:latin typeface="微软雅黑" panose="020B0503020204020204" pitchFamily="34" charset="-122"/>
                <a:ea typeface="微软雅黑" panose="020B0503020204020204" pitchFamily="34" charset="-122"/>
                <a:cs typeface="微软雅黑" panose="020B0503020204020204" pitchFamily="34" charset="-122"/>
              </a:rPr>
              <a:t>vs </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rPr>
              <a:t>阿立哌唑</a:t>
            </a:r>
            <a:r>
              <a:rPr lang="en-US" altLang="zh-CN" sz="1600" dirty="0">
                <a:latin typeface="微软雅黑" panose="020B0503020204020204" pitchFamily="34" charset="-122"/>
                <a:ea typeface="微软雅黑" panose="020B0503020204020204" pitchFamily="34" charset="-122"/>
                <a:cs typeface="微软雅黑" panose="020B0503020204020204" pitchFamily="34" charset="-122"/>
              </a:rPr>
              <a:t>21.2%</a:t>
            </a:r>
            <a:r>
              <a:rPr lang="en-US" altLang="zh-CN" sz="1600" baseline="30000" dirty="0">
                <a:latin typeface="微软雅黑" panose="020B0503020204020204" pitchFamily="34" charset="-122"/>
                <a:ea typeface="微软雅黑" panose="020B0503020204020204" pitchFamily="34" charset="-122"/>
                <a:cs typeface="微软雅黑" panose="020B0503020204020204" pitchFamily="34" charset="-122"/>
                <a:sym typeface="+mn-ea"/>
              </a:rPr>
              <a:t>[2]</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rPr>
              <a:t>。</a:t>
            </a:r>
            <a:endParaRPr lang="en-US" altLang="zh-CN" sz="1600" dirty="0">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a:lnSpc>
                <a:spcPct val="150000"/>
              </a:lnSpc>
              <a:buFont typeface="Arial" panose="020B0604020202020204" pitchFamily="34" charset="0"/>
              <a:buChar char="•"/>
              <a:defRPr/>
            </a:pPr>
            <a:r>
              <a:rPr lang="zh-CN" altLang="en-US" sz="1600" b="1" dirty="0">
                <a:latin typeface="微软雅黑" panose="020B0503020204020204" pitchFamily="34" charset="-122"/>
                <a:ea typeface="微软雅黑" panose="020B0503020204020204" pitchFamily="34" charset="-122"/>
                <a:cs typeface="微软雅黑" panose="020B0503020204020204" pitchFamily="34" charset="-122"/>
              </a:rPr>
              <a:t>长期耐受性领先：</a:t>
            </a:r>
            <a:r>
              <a:rPr lang="en-US" altLang="zh-CN" sz="1600" dirty="0">
                <a:latin typeface="微软雅黑" panose="020B0503020204020204" pitchFamily="34" charset="-122"/>
                <a:ea typeface="微软雅黑" panose="020B0503020204020204" pitchFamily="34" charset="-122"/>
                <a:cs typeface="微软雅黑" panose="020B0503020204020204" pitchFamily="34" charset="-122"/>
              </a:rPr>
              <a:t>52</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rPr>
              <a:t>周维持期</a:t>
            </a:r>
            <a:r>
              <a:rPr lang="en-GB" altLang="zh-CN" sz="1600" dirty="0">
                <a:latin typeface="微软雅黑" panose="020B0503020204020204" pitchFamily="34" charset="-122"/>
                <a:ea typeface="微软雅黑" panose="020B0503020204020204" pitchFamily="34" charset="-122"/>
                <a:cs typeface="微软雅黑" panose="020B0503020204020204" pitchFamily="34" charset="-122"/>
              </a:rPr>
              <a:t>TEAE</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rPr>
              <a:t>发生率低于安慰剂（</a:t>
            </a:r>
            <a:r>
              <a:rPr lang="en-US" altLang="zh-CN" sz="1600" dirty="0">
                <a:latin typeface="微软雅黑" panose="020B0503020204020204" pitchFamily="34" charset="-122"/>
                <a:ea typeface="微软雅黑" panose="020B0503020204020204" pitchFamily="34" charset="-122"/>
                <a:cs typeface="微软雅黑" panose="020B0503020204020204" pitchFamily="34" charset="-122"/>
              </a:rPr>
              <a:t>43.3% </a:t>
            </a:r>
            <a:r>
              <a:rPr lang="en-GB" altLang="zh-CN" sz="1600" dirty="0">
                <a:latin typeface="微软雅黑" panose="020B0503020204020204" pitchFamily="34" charset="-122"/>
                <a:ea typeface="微软雅黑" panose="020B0503020204020204" pitchFamily="34" charset="-122"/>
                <a:cs typeface="微软雅黑" panose="020B0503020204020204" pitchFamily="34" charset="-122"/>
              </a:rPr>
              <a:t>vs 55.8%</a:t>
            </a:r>
            <a:r>
              <a:rPr lang="zh-CN" altLang="en-GB" sz="1600" dirty="0">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600" baseline="30000" dirty="0">
                <a:latin typeface="微软雅黑" panose="020B0503020204020204" pitchFamily="34" charset="-122"/>
                <a:ea typeface="微软雅黑" panose="020B0503020204020204" pitchFamily="34" charset="-122"/>
                <a:cs typeface="微软雅黑" panose="020B0503020204020204" pitchFamily="34" charset="-122"/>
              </a:rPr>
              <a:t>[3]</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en-GB" sz="1600" dirty="0">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a:lnSpc>
                <a:spcPct val="150000"/>
              </a:lnSpc>
              <a:buFont typeface="Arial" panose="020B0604020202020204" pitchFamily="34" charset="0"/>
              <a:buChar char="•"/>
              <a:defRPr/>
            </a:pPr>
            <a:r>
              <a:rPr lang="zh-CN" altLang="en-US" sz="1600" b="1" dirty="0">
                <a:latin typeface="微软雅黑" panose="020B0503020204020204" pitchFamily="34" charset="-122"/>
                <a:ea typeface="微软雅黑" panose="020B0503020204020204" pitchFamily="34" charset="-122"/>
                <a:cs typeface="微软雅黑" panose="020B0503020204020204" pitchFamily="34" charset="-122"/>
              </a:rPr>
              <a:t>复发风险降低：</a:t>
            </a:r>
            <a:r>
              <a:rPr lang="en-US" altLang="zh-CN" sz="1600" dirty="0">
                <a:latin typeface="微软雅黑" panose="020B0503020204020204" pitchFamily="34" charset="-122"/>
                <a:ea typeface="微软雅黑" panose="020B0503020204020204" pitchFamily="34" charset="-122"/>
                <a:cs typeface="微软雅黑" panose="020B0503020204020204" pitchFamily="34" charset="-122"/>
              </a:rPr>
              <a:t>71%</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rPr>
              <a:t>（</a:t>
            </a:r>
            <a:r>
              <a:rPr lang="en-GB" altLang="zh-CN" sz="1600" dirty="0">
                <a:latin typeface="微软雅黑" panose="020B0503020204020204" pitchFamily="34" charset="-122"/>
                <a:ea typeface="微软雅黑" panose="020B0503020204020204" pitchFamily="34" charset="-122"/>
                <a:cs typeface="微软雅黑" panose="020B0503020204020204" pitchFamily="34" charset="-122"/>
              </a:rPr>
              <a:t>vs</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rPr>
              <a:t>安慰剂，</a:t>
            </a:r>
            <a:r>
              <a:rPr lang="en-GB" altLang="zh-CN" sz="1600" dirty="0">
                <a:latin typeface="微软雅黑" panose="020B0503020204020204" pitchFamily="34" charset="-122"/>
                <a:ea typeface="微软雅黑" panose="020B0503020204020204" pitchFamily="34" charset="-122"/>
                <a:cs typeface="微软雅黑" panose="020B0503020204020204" pitchFamily="34" charset="-122"/>
              </a:rPr>
              <a:t>EQUATOR 52</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rPr>
              <a:t>周研究）</a:t>
            </a:r>
            <a:r>
              <a:rPr lang="en-US" altLang="zh-CN" sz="1600" baseline="30000" dirty="0">
                <a:latin typeface="微软雅黑" panose="020B0503020204020204" pitchFamily="34" charset="-122"/>
                <a:ea typeface="微软雅黑" panose="020B0503020204020204" pitchFamily="34" charset="-122"/>
                <a:cs typeface="微软雅黑" panose="020B0503020204020204" pitchFamily="34" charset="-122"/>
              </a:rPr>
              <a:t>[4]</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en-US" altLang="zh-CN" sz="1600" baseline="30000"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 name="文本框 2"/>
          <p:cNvSpPr txBox="1"/>
          <p:nvPr/>
        </p:nvSpPr>
        <p:spPr>
          <a:xfrm>
            <a:off x="4916170" y="1202690"/>
            <a:ext cx="2401570" cy="770890"/>
          </a:xfrm>
          <a:prstGeom prst="rect">
            <a:avLst/>
          </a:prstGeom>
          <a:solidFill>
            <a:srgbClr val="00B7AD"/>
          </a:solidFill>
          <a:ln>
            <a:solidFill>
              <a:srgbClr val="00B7AD"/>
            </a:solidFill>
          </a:ln>
        </p:spPr>
        <p:txBody>
          <a:bodyPr wrap="square" rtlCol="0">
            <a:spAutoFit/>
          </a:bodyPr>
          <a:lstStyle/>
          <a:p>
            <a:pPr marR="0" lvl="0" algn="ctr" defTabSz="914400" rtl="0" eaLnBrk="1" fontAlgn="auto" latinLnBrk="0" hangingPunct="1">
              <a:lnSpc>
                <a:spcPct val="130000"/>
              </a:lnSpc>
              <a:spcBef>
                <a:spcPct val="0"/>
              </a:spcBef>
              <a:spcAft>
                <a:spcPct val="0"/>
              </a:spcAft>
              <a:buClrTx/>
              <a:buSzTx/>
              <a:defRPr/>
            </a:pPr>
            <a:r>
              <a:rPr lang="zh-CN" altLang="en-US" b="1" dirty="0">
                <a:solidFill>
                  <a:schemeClr val="bg1"/>
                </a:solidFill>
                <a:latin typeface="微软雅黑" panose="020B0503020204020204" pitchFamily="34" charset="-122"/>
                <a:ea typeface="微软雅黑" panose="020B0503020204020204" pitchFamily="34" charset="-122"/>
              </a:rPr>
              <a:t>机制创新：</a:t>
            </a:r>
            <a:endParaRPr lang="en-US" altLang="zh-CN" b="1" dirty="0">
              <a:solidFill>
                <a:schemeClr val="bg1"/>
              </a:solidFill>
              <a:latin typeface="微软雅黑" panose="020B0503020204020204" pitchFamily="34" charset="-122"/>
              <a:ea typeface="微软雅黑" panose="020B0503020204020204" pitchFamily="34" charset="-122"/>
            </a:endParaRPr>
          </a:p>
          <a:p>
            <a:pPr algn="ctr">
              <a:lnSpc>
                <a:spcPct val="130000"/>
              </a:lnSpc>
              <a:spcBef>
                <a:spcPct val="0"/>
              </a:spcBef>
              <a:spcAft>
                <a:spcPct val="0"/>
              </a:spcAft>
              <a:defRPr/>
            </a:pPr>
            <a:r>
              <a:rPr lang="zh-CN" altLang="en-US" sz="1600" b="1" dirty="0">
                <a:solidFill>
                  <a:schemeClr val="bg1"/>
                </a:solidFill>
                <a:latin typeface="微软雅黑" panose="020B0503020204020204" pitchFamily="34" charset="-122"/>
                <a:ea typeface="微软雅黑" panose="020B0503020204020204" pitchFamily="34" charset="-122"/>
              </a:rPr>
              <a:t>全球唯一</a:t>
            </a:r>
            <a:r>
              <a:rPr lang="en-GB" altLang="zh-CN" sz="1600" b="1" dirty="0">
                <a:solidFill>
                  <a:schemeClr val="bg1"/>
                </a:solidFill>
                <a:latin typeface="微软雅黑" panose="020B0503020204020204" pitchFamily="34" charset="-122"/>
                <a:ea typeface="微软雅黑" panose="020B0503020204020204" pitchFamily="34" charset="-122"/>
              </a:rPr>
              <a:t>SDAM</a:t>
            </a:r>
            <a:r>
              <a:rPr lang="zh-CN" altLang="en-US" sz="1600" b="1" dirty="0">
                <a:solidFill>
                  <a:schemeClr val="bg1"/>
                </a:solidFill>
                <a:latin typeface="微软雅黑" panose="020B0503020204020204" pitchFamily="34" charset="-122"/>
                <a:ea typeface="微软雅黑" panose="020B0503020204020204" pitchFamily="34" charset="-122"/>
              </a:rPr>
              <a:t>类药物</a:t>
            </a:r>
            <a:endParaRPr lang="en-US" altLang="zh-CN" sz="1600" b="1" baseline="30000" dirty="0">
              <a:solidFill>
                <a:schemeClr val="bg1"/>
              </a:solidFill>
              <a:latin typeface="微软雅黑" panose="020B0503020204020204" pitchFamily="34" charset="-122"/>
              <a:ea typeface="微软雅黑" panose="020B0503020204020204" pitchFamily="34" charset="-122"/>
            </a:endParaRPr>
          </a:p>
        </p:txBody>
      </p:sp>
      <p:sp>
        <p:nvSpPr>
          <p:cNvPr id="4" name="文本框 3"/>
          <p:cNvSpPr txBox="1"/>
          <p:nvPr/>
        </p:nvSpPr>
        <p:spPr>
          <a:xfrm>
            <a:off x="8329930" y="1202690"/>
            <a:ext cx="3376295" cy="770890"/>
          </a:xfrm>
          <a:prstGeom prst="rect">
            <a:avLst/>
          </a:prstGeom>
          <a:solidFill>
            <a:srgbClr val="00B7AD"/>
          </a:solidFill>
          <a:ln>
            <a:solidFill>
              <a:srgbClr val="00B7AD"/>
            </a:solidFill>
          </a:ln>
        </p:spPr>
        <p:txBody>
          <a:bodyPr wrap="square" rtlCol="0">
            <a:spAutoFit/>
          </a:bodyPr>
          <a:lstStyle/>
          <a:p>
            <a:pPr marR="0" lvl="0" algn="ctr" defTabSz="914400" rtl="0" eaLnBrk="1" fontAlgn="auto" latinLnBrk="0" hangingPunct="1">
              <a:lnSpc>
                <a:spcPct val="130000"/>
              </a:lnSpc>
              <a:spcBef>
                <a:spcPts val="0"/>
              </a:spcBef>
              <a:spcAft>
                <a:spcPts val="0"/>
              </a:spcAft>
              <a:buClrTx/>
              <a:buSzTx/>
              <a:defRPr/>
            </a:pPr>
            <a:r>
              <a:rPr lang="zh-CN" altLang="en-US" b="1" dirty="0">
                <a:solidFill>
                  <a:schemeClr val="bg1"/>
                </a:solidFill>
                <a:latin typeface="微软雅黑" panose="020B0503020204020204" pitchFamily="34" charset="-122"/>
                <a:ea typeface="微软雅黑" panose="020B0503020204020204" pitchFamily="34" charset="-122"/>
              </a:rPr>
              <a:t>临床获益：</a:t>
            </a:r>
            <a:endParaRPr lang="en-US" altLang="zh-CN" b="1" dirty="0">
              <a:solidFill>
                <a:schemeClr val="bg1"/>
              </a:solidFill>
              <a:latin typeface="微软雅黑" panose="020B0503020204020204" pitchFamily="34" charset="-122"/>
              <a:ea typeface="微软雅黑" panose="020B0503020204020204" pitchFamily="34" charset="-122"/>
            </a:endParaRPr>
          </a:p>
          <a:p>
            <a:pPr marR="0" lvl="0" algn="ctr" defTabSz="914400" rtl="0" eaLnBrk="1" fontAlgn="auto" latinLnBrk="0" hangingPunct="1">
              <a:lnSpc>
                <a:spcPct val="130000"/>
              </a:lnSpc>
              <a:spcBef>
                <a:spcPts val="0"/>
              </a:spcBef>
              <a:spcAft>
                <a:spcPts val="0"/>
              </a:spcAft>
              <a:buClrTx/>
              <a:buSzTx/>
              <a:defRPr/>
            </a:pPr>
            <a:r>
              <a:rPr lang="zh-CN" altLang="en-US" sz="1600" b="1" dirty="0">
                <a:solidFill>
                  <a:schemeClr val="bg1"/>
                </a:solidFill>
                <a:latin typeface="微软雅黑" panose="020B0503020204020204" pitchFamily="34" charset="-122"/>
                <a:ea typeface="微软雅黑" panose="020B0503020204020204" pitchFamily="34" charset="-122"/>
              </a:rPr>
              <a:t>在疗效与耐受性之间实现更优平衡</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11" name="文本框 10"/>
          <p:cNvSpPr txBox="1"/>
          <p:nvPr/>
        </p:nvSpPr>
        <p:spPr>
          <a:xfrm>
            <a:off x="1170305" y="83185"/>
            <a:ext cx="10848975" cy="891540"/>
          </a:xfrm>
          <a:prstGeom prst="rect">
            <a:avLst/>
          </a:prstGeom>
          <a:noFill/>
        </p:spPr>
        <p:txBody>
          <a:bodyPr wrap="square">
            <a:spAutoFit/>
          </a:bodyPr>
          <a:lstStyle/>
          <a:p>
            <a:pPr algn="ctr"/>
            <a:r>
              <a:rPr sz="2800" b="1" dirty="0" err="1">
                <a:solidFill>
                  <a:srgbClr val="C00000"/>
                </a:solidFill>
                <a:latin typeface="微软雅黑" panose="020B0503020204020204" pitchFamily="34" charset="-122"/>
                <a:ea typeface="微软雅黑" panose="020B0503020204020204" pitchFamily="34" charset="-122"/>
              </a:rPr>
              <a:t>全球唯一</a:t>
            </a:r>
            <a:r>
              <a:rPr sz="2400" b="1" dirty="0" err="1">
                <a:solidFill>
                  <a:srgbClr val="000000"/>
                </a:solidFill>
                <a:latin typeface="微软雅黑" panose="020B0503020204020204" pitchFamily="34" charset="-122"/>
                <a:ea typeface="微软雅黑" panose="020B0503020204020204" pitchFamily="34" charset="-122"/>
              </a:rPr>
              <a:t>SDAM机制、多受体精准平衡调节，</a:t>
            </a:r>
            <a:endParaRPr sz="2400" b="1" dirty="0" err="1">
              <a:solidFill>
                <a:srgbClr val="000000"/>
              </a:solidFill>
              <a:latin typeface="微软雅黑" panose="020B0503020204020204" pitchFamily="34" charset="-122"/>
              <a:ea typeface="微软雅黑" panose="020B0503020204020204" pitchFamily="34" charset="-122"/>
            </a:endParaRPr>
          </a:p>
          <a:p>
            <a:pPr algn="ctr"/>
            <a:r>
              <a:rPr sz="2400" b="1" dirty="0" err="1">
                <a:solidFill>
                  <a:srgbClr val="000000"/>
                </a:solidFill>
                <a:latin typeface="微软雅黑" panose="020B0503020204020204" pitchFamily="34" charset="-122"/>
                <a:ea typeface="微软雅黑" panose="020B0503020204020204" pitchFamily="34" charset="-122"/>
              </a:rPr>
              <a:t>抗精神分裂症疗效显著</a:t>
            </a:r>
            <a:r>
              <a:rPr lang="zh-CN" altLang="en-US" sz="2400" b="1" dirty="0">
                <a:solidFill>
                  <a:srgbClr val="000000"/>
                </a:solidFill>
                <a:latin typeface="微软雅黑" panose="020B0503020204020204" pitchFamily="34" charset="-122"/>
                <a:ea typeface="微软雅黑" panose="020B0503020204020204" pitchFamily="34" charset="-122"/>
              </a:rPr>
              <a:t>，安全性更优</a:t>
            </a:r>
            <a:endParaRPr sz="2400" b="1" dirty="0">
              <a:solidFill>
                <a:srgbClr val="000000"/>
              </a:solidFill>
              <a:latin typeface="微软雅黑" panose="020B0503020204020204" pitchFamily="34" charset="-122"/>
              <a:ea typeface="微软雅黑" panose="020B0503020204020204" pitchFamily="34" charset="-122"/>
            </a:endParaRPr>
          </a:p>
        </p:txBody>
      </p:sp>
      <p:sp>
        <p:nvSpPr>
          <p:cNvPr id="12" name="Text 0"/>
          <p:cNvSpPr txBox="1"/>
          <p:nvPr/>
        </p:nvSpPr>
        <p:spPr>
          <a:xfrm>
            <a:off x="0" y="0"/>
            <a:ext cx="1078992" cy="631584"/>
          </a:xfrm>
          <a:prstGeom prst="rect">
            <a:avLst/>
          </a:prstGeom>
          <a:solidFill>
            <a:srgbClr val="02A1A3"/>
          </a:solidFill>
        </p:spPr>
        <p:txBody>
          <a:bodyPr wrap="square" lIns="0" tIns="0" rIns="0" bIns="0" rtlCol="0" anchor="ctr">
            <a:normAutofit/>
          </a:bodyPr>
          <a:lstStyle/>
          <a:p>
            <a:pPr marL="0" indent="0" algn="ctr">
              <a:buNone/>
            </a:pPr>
            <a:r>
              <a:rPr lang="en-US" sz="1800" b="1" dirty="0" err="1">
                <a:solidFill>
                  <a:srgbClr val="FFFFFF"/>
                </a:solidFill>
                <a:latin typeface="微软雅黑" panose="020B0503020204020204" pitchFamily="34" charset="-122"/>
                <a:ea typeface="微软雅黑" panose="020B0503020204020204" pitchFamily="34" charset="-122"/>
                <a:cs typeface="微软雅黑" panose="020B0503020204020204" pitchFamily="34" charset="-120"/>
              </a:rPr>
              <a:t>创新性</a:t>
            </a:r>
            <a:endParaRPr lang="en-US" altLang="zh-CN" dirty="0"/>
          </a:p>
        </p:txBody>
      </p:sp>
      <p:sp>
        <p:nvSpPr>
          <p:cNvPr id="13" name="文本框 12"/>
          <p:cNvSpPr txBox="1"/>
          <p:nvPr/>
        </p:nvSpPr>
        <p:spPr>
          <a:xfrm>
            <a:off x="497840" y="2436495"/>
            <a:ext cx="3512185" cy="1198880"/>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kumimoji="1" lang="zh-CN" altLang="en-US" sz="1600" b="1" dirty="0">
                <a:latin typeface="Times New Roman" panose="02020603050405020304" pitchFamily="18" charset="0"/>
                <a:ea typeface="微软雅黑" panose="020B0503020204020204" pitchFamily="34" charset="-122"/>
                <a:cs typeface="Times New Roman" panose="02020603050405020304" pitchFamily="18" charset="0"/>
              </a:rPr>
              <a:t>结构创新：</a:t>
            </a:r>
            <a:r>
              <a:rPr kumimoji="1" lang="zh-CN" altLang="en-US" sz="1600" dirty="0">
                <a:latin typeface="Times New Roman" panose="02020603050405020304" pitchFamily="18" charset="0"/>
                <a:ea typeface="微软雅黑" panose="020B0503020204020204" pitchFamily="34" charset="-122"/>
                <a:cs typeface="Times New Roman" panose="02020603050405020304" pitchFamily="18" charset="0"/>
              </a:rPr>
              <a:t>以</a:t>
            </a:r>
            <a:r>
              <a:rPr kumimoji="1" lang="en-US" altLang="zh-CN" sz="1600" dirty="0">
                <a:latin typeface="Times New Roman" panose="02020603050405020304" pitchFamily="18" charset="0"/>
                <a:ea typeface="微软雅黑" panose="020B0503020204020204" pitchFamily="34" charset="-122"/>
                <a:cs typeface="Times New Roman" panose="02020603050405020304" pitchFamily="18" charset="0"/>
              </a:rPr>
              <a:t>2</a:t>
            </a:r>
            <a:r>
              <a:rPr kumimoji="1" lang="en-GB" altLang="zh-CN" sz="1600" dirty="0">
                <a:latin typeface="Times New Roman" panose="02020603050405020304" pitchFamily="18" charset="0"/>
                <a:ea typeface="微软雅黑" panose="020B0503020204020204" pitchFamily="34" charset="-122"/>
                <a:cs typeface="Times New Roman" panose="02020603050405020304" pitchFamily="18" charset="0"/>
              </a:rPr>
              <a:t>H-</a:t>
            </a:r>
            <a:r>
              <a:rPr kumimoji="1" lang="zh-CN" altLang="en-US" sz="1600" dirty="0">
                <a:latin typeface="Times New Roman" panose="02020603050405020304" pitchFamily="18" charset="0"/>
                <a:ea typeface="微软雅黑" panose="020B0503020204020204" pitchFamily="34" charset="-122"/>
                <a:cs typeface="Times New Roman" panose="02020603050405020304" pitchFamily="18" charset="0"/>
              </a:rPr>
              <a:t>喹啉为母核，创新性引入苯并噻吩基团，同步提升对血清素与多巴胺受体亲和力。</a:t>
            </a:r>
            <a:endParaRPr kumimoji="1" lang="zh-CN" altLang="en-US" sz="16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4" name="文本框 13"/>
          <p:cNvSpPr txBox="1"/>
          <p:nvPr/>
        </p:nvSpPr>
        <p:spPr>
          <a:xfrm>
            <a:off x="4265730" y="2436608"/>
            <a:ext cx="3384771" cy="1938020"/>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kumimoji="1" lang="zh-CN" altLang="en-US" sz="1600" b="1" dirty="0">
                <a:latin typeface="Times New Roman" panose="02020603050405020304" pitchFamily="18" charset="0"/>
                <a:ea typeface="微软雅黑" panose="020B0503020204020204" pitchFamily="34" charset="-122"/>
                <a:cs typeface="Times New Roman" panose="02020603050405020304" pitchFamily="18" charset="0"/>
              </a:rPr>
              <a:t>机制创新：</a:t>
            </a:r>
            <a:r>
              <a:rPr lang="zh-CN" altLang="en-US" sz="1600" dirty="0">
                <a:latin typeface="Times New Roman" panose="02020603050405020304" pitchFamily="18" charset="0"/>
                <a:ea typeface="微软雅黑" panose="020B0503020204020204" pitchFamily="34" charset="-122"/>
                <a:cs typeface="Times New Roman" panose="02020603050405020304" pitchFamily="18" charset="0"/>
              </a:rPr>
              <a:t>全球唯一 </a:t>
            </a:r>
            <a:r>
              <a:rPr lang="en-GB" altLang="zh-CN" sz="1600" dirty="0">
                <a:latin typeface="Times New Roman" panose="02020603050405020304" pitchFamily="18" charset="0"/>
                <a:ea typeface="微软雅黑" panose="020B0503020204020204" pitchFamily="34" charset="-122"/>
                <a:cs typeface="Times New Roman" panose="02020603050405020304" pitchFamily="18" charset="0"/>
              </a:rPr>
              <a:t>SDAM </a:t>
            </a:r>
            <a:r>
              <a:rPr lang="zh-CN" altLang="en-US" sz="1600" dirty="0">
                <a:latin typeface="Times New Roman" panose="02020603050405020304" pitchFamily="18" charset="0"/>
                <a:ea typeface="微软雅黑" panose="020B0503020204020204" pitchFamily="34" charset="-122"/>
                <a:cs typeface="Times New Roman" panose="02020603050405020304" pitchFamily="18" charset="0"/>
              </a:rPr>
              <a:t>作用机制，以 </a:t>
            </a:r>
            <a:r>
              <a:rPr lang="en-GB" altLang="zh-CN" sz="1600" dirty="0">
                <a:latin typeface="Times New Roman" panose="02020603050405020304" pitchFamily="18" charset="0"/>
                <a:ea typeface="微软雅黑" panose="020B0503020204020204" pitchFamily="34" charset="-122"/>
                <a:cs typeface="Times New Roman" panose="02020603050405020304" pitchFamily="18" charset="0"/>
              </a:rPr>
              <a:t>D</a:t>
            </a:r>
            <a:r>
              <a:rPr lang="en-US" altLang="en-GB" sz="1600" baseline="-25000" dirty="0">
                <a:latin typeface="Times New Roman" panose="02020603050405020304" pitchFamily="18" charset="0"/>
                <a:ea typeface="微软雅黑" panose="020B0503020204020204" pitchFamily="34" charset="-122"/>
                <a:cs typeface="Times New Roman" panose="02020603050405020304" pitchFamily="18" charset="0"/>
              </a:rPr>
              <a:t>2</a:t>
            </a:r>
            <a:r>
              <a:rPr lang="zh-CN" altLang="en-US" sz="1600" dirty="0">
                <a:latin typeface="Times New Roman" panose="02020603050405020304" pitchFamily="18" charset="0"/>
                <a:ea typeface="微软雅黑" panose="020B0503020204020204" pitchFamily="34" charset="-122"/>
                <a:cs typeface="Times New Roman" panose="02020603050405020304" pitchFamily="18" charset="0"/>
              </a:rPr>
              <a:t>部分激动为核心，联合 </a:t>
            </a:r>
            <a:r>
              <a:rPr lang="en-US" altLang="zh-CN" sz="1600" dirty="0">
                <a:latin typeface="Times New Roman" panose="02020603050405020304" pitchFamily="18" charset="0"/>
                <a:ea typeface="微软雅黑" panose="020B0503020204020204" pitchFamily="34" charset="-122"/>
                <a:cs typeface="Times New Roman" panose="02020603050405020304" pitchFamily="18" charset="0"/>
              </a:rPr>
              <a:t>5-</a:t>
            </a:r>
            <a:r>
              <a:rPr lang="en-GB" altLang="zh-CN" sz="1600" dirty="0">
                <a:latin typeface="Times New Roman" panose="02020603050405020304" pitchFamily="18" charset="0"/>
                <a:ea typeface="微软雅黑" panose="020B0503020204020204" pitchFamily="34" charset="-122"/>
                <a:cs typeface="Times New Roman" panose="02020603050405020304" pitchFamily="18" charset="0"/>
              </a:rPr>
              <a:t>HT</a:t>
            </a:r>
            <a:r>
              <a:rPr lang="en-US" altLang="en-GB" sz="1600" baseline="-25000" dirty="0">
                <a:latin typeface="Times New Roman" panose="02020603050405020304" pitchFamily="18" charset="0"/>
                <a:ea typeface="微软雅黑" panose="020B0503020204020204" pitchFamily="34" charset="-122"/>
                <a:cs typeface="Times New Roman" panose="02020603050405020304" pitchFamily="18" charset="0"/>
              </a:rPr>
              <a:t>1</a:t>
            </a:r>
            <a:r>
              <a:rPr lang="en-GB" altLang="zh-CN" sz="1600" baseline="-25000" dirty="0">
                <a:latin typeface="Times New Roman" panose="02020603050405020304" pitchFamily="18" charset="0"/>
                <a:ea typeface="微软雅黑" panose="020B0503020204020204" pitchFamily="34" charset="-122"/>
                <a:cs typeface="Times New Roman" panose="02020603050405020304" pitchFamily="18" charset="0"/>
              </a:rPr>
              <a:t>A</a:t>
            </a:r>
            <a:r>
              <a:rPr lang="en-GB" altLang="zh-CN" sz="1600" dirty="0">
                <a:latin typeface="Times New Roman" panose="02020603050405020304" pitchFamily="18" charset="0"/>
                <a:ea typeface="微软雅黑" panose="020B0503020204020204" pitchFamily="34" charset="-122"/>
                <a:cs typeface="Times New Roman" panose="02020603050405020304" pitchFamily="18" charset="0"/>
              </a:rPr>
              <a:t> </a:t>
            </a:r>
            <a:r>
              <a:rPr lang="zh-CN" altLang="en-US" sz="1600" dirty="0">
                <a:latin typeface="Times New Roman" panose="02020603050405020304" pitchFamily="18" charset="0"/>
                <a:ea typeface="微软雅黑" panose="020B0503020204020204" pitchFamily="34" charset="-122"/>
                <a:cs typeface="Times New Roman" panose="02020603050405020304" pitchFamily="18" charset="0"/>
              </a:rPr>
              <a:t>激动和 </a:t>
            </a:r>
            <a:r>
              <a:rPr lang="en-US" altLang="zh-CN" sz="1600" dirty="0">
                <a:latin typeface="Times New Roman" panose="02020603050405020304" pitchFamily="18" charset="0"/>
                <a:ea typeface="微软雅黑" panose="020B0503020204020204" pitchFamily="34" charset="-122"/>
                <a:cs typeface="Times New Roman" panose="02020603050405020304" pitchFamily="18" charset="0"/>
              </a:rPr>
              <a:t>5-</a:t>
            </a:r>
            <a:r>
              <a:rPr lang="en-GB" altLang="zh-CN" sz="1600" dirty="0">
                <a:latin typeface="Times New Roman" panose="02020603050405020304" pitchFamily="18" charset="0"/>
                <a:ea typeface="微软雅黑" panose="020B0503020204020204" pitchFamily="34" charset="-122"/>
                <a:cs typeface="Times New Roman" panose="02020603050405020304" pitchFamily="18" charset="0"/>
              </a:rPr>
              <a:t>HT</a:t>
            </a:r>
            <a:r>
              <a:rPr lang="en-US" altLang="en-GB" sz="1600" baseline="-25000" dirty="0">
                <a:latin typeface="Times New Roman" panose="02020603050405020304" pitchFamily="18" charset="0"/>
                <a:ea typeface="微软雅黑" panose="020B0503020204020204" pitchFamily="34" charset="-122"/>
                <a:cs typeface="Times New Roman" panose="02020603050405020304" pitchFamily="18" charset="0"/>
              </a:rPr>
              <a:t>2</a:t>
            </a:r>
            <a:r>
              <a:rPr lang="en-GB" altLang="zh-CN" sz="1600" baseline="-25000" dirty="0">
                <a:latin typeface="Times New Roman" panose="02020603050405020304" pitchFamily="18" charset="0"/>
                <a:ea typeface="微软雅黑" panose="020B0503020204020204" pitchFamily="34" charset="-122"/>
                <a:cs typeface="Times New Roman" panose="02020603050405020304" pitchFamily="18" charset="0"/>
              </a:rPr>
              <a:t>A</a:t>
            </a:r>
            <a:r>
              <a:rPr lang="en-GB" altLang="zh-CN" sz="1600" dirty="0">
                <a:latin typeface="Times New Roman" panose="02020603050405020304" pitchFamily="18" charset="0"/>
                <a:ea typeface="微软雅黑" panose="020B0503020204020204" pitchFamily="34" charset="-122"/>
                <a:cs typeface="Times New Roman" panose="02020603050405020304" pitchFamily="18" charset="0"/>
              </a:rPr>
              <a:t> </a:t>
            </a:r>
            <a:r>
              <a:rPr lang="zh-CN" altLang="en-US" sz="1600" dirty="0">
                <a:latin typeface="Times New Roman" panose="02020603050405020304" pitchFamily="18" charset="0"/>
                <a:ea typeface="微软雅黑" panose="020B0503020204020204" pitchFamily="34" charset="-122"/>
                <a:cs typeface="Times New Roman" panose="02020603050405020304" pitchFamily="18" charset="0"/>
              </a:rPr>
              <a:t>拮抗，实现多受体协同调节，区别于传统 </a:t>
            </a:r>
            <a:r>
              <a:rPr lang="en-GB" altLang="zh-CN" sz="1600" dirty="0">
                <a:latin typeface="Times New Roman" panose="02020603050405020304" pitchFamily="18" charset="0"/>
                <a:ea typeface="微软雅黑" panose="020B0503020204020204" pitchFamily="34" charset="-122"/>
                <a:cs typeface="Times New Roman" panose="02020603050405020304" pitchFamily="18" charset="0"/>
              </a:rPr>
              <a:t>D₂ </a:t>
            </a:r>
            <a:r>
              <a:rPr lang="zh-CN" altLang="en-US" sz="1600" dirty="0">
                <a:latin typeface="Times New Roman" panose="02020603050405020304" pitchFamily="18" charset="0"/>
                <a:ea typeface="微软雅黑" panose="020B0503020204020204" pitchFamily="34" charset="-122"/>
                <a:cs typeface="Times New Roman" panose="02020603050405020304" pitchFamily="18" charset="0"/>
              </a:rPr>
              <a:t>阻断型抗精神病药。</a:t>
            </a:r>
            <a:endParaRPr lang="zh-CN" altLang="en-US" sz="1600" dirty="0">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16" name="图片 15"/>
          <p:cNvPicPr>
            <a:picLocks noChangeAspect="1"/>
          </p:cNvPicPr>
          <p:nvPr/>
        </p:nvPicPr>
        <p:blipFill>
          <a:blip r:embed="rId1"/>
          <a:stretch>
            <a:fillRect/>
          </a:stretch>
        </p:blipFill>
        <p:spPr>
          <a:xfrm>
            <a:off x="667033" y="4473560"/>
            <a:ext cx="3174624" cy="1356981"/>
          </a:xfrm>
          <a:prstGeom prst="rect">
            <a:avLst/>
          </a:prstGeom>
        </p:spPr>
      </p:pic>
      <p:graphicFrame>
        <p:nvGraphicFramePr>
          <p:cNvPr id="20" name="表格 19"/>
          <p:cNvGraphicFramePr>
            <a:graphicFrameLocks noGrp="1"/>
          </p:cNvGraphicFramePr>
          <p:nvPr>
            <p:custDataLst>
              <p:tags r:id="rId2"/>
            </p:custDataLst>
          </p:nvPr>
        </p:nvGraphicFramePr>
        <p:xfrm>
          <a:off x="4342130" y="4675505"/>
          <a:ext cx="3509645" cy="1448435"/>
        </p:xfrm>
        <a:graphic>
          <a:graphicData uri="http://schemas.openxmlformats.org/drawingml/2006/table">
            <a:tbl>
              <a:tblPr firstRow="1" bandRow="1">
                <a:tableStyleId>{5C22544A-7EE6-4342-B048-85BDC9FD1C3A}</a:tableStyleId>
              </a:tblPr>
              <a:tblGrid>
                <a:gridCol w="819150"/>
                <a:gridCol w="937260"/>
                <a:gridCol w="1033145"/>
                <a:gridCol w="720090"/>
              </a:tblGrid>
              <a:tr h="153889">
                <a:tc gridSpan="4">
                  <a:txBody>
                    <a:bodyPr/>
                    <a:lstStyle/>
                    <a:p>
                      <a:pPr algn="ctr">
                        <a:buNone/>
                      </a:pPr>
                      <a:r>
                        <a:rPr lang="zh-CN" altLang="en-US" sz="1200" dirty="0">
                          <a:latin typeface="Times New Roman" panose="02020603050405020304" pitchFamily="18" charset="0"/>
                          <a:ea typeface="微软雅黑" panose="020B0503020204020204" pitchFamily="34" charset="-122"/>
                          <a:cs typeface="Times New Roman" panose="02020603050405020304" pitchFamily="18" charset="0"/>
                        </a:rPr>
                        <a:t>受体亲和力对比</a:t>
                      </a:r>
                      <a:r>
                        <a:rPr lang="en-US" altLang="zh-CN" sz="1200" baseline="30000" dirty="0">
                          <a:latin typeface="Times New Roman" panose="02020603050405020304" pitchFamily="18" charset="0"/>
                          <a:ea typeface="微软雅黑" panose="020B0503020204020204" pitchFamily="34" charset="-122"/>
                          <a:cs typeface="Times New Roman" panose="02020603050405020304" pitchFamily="18" charset="0"/>
                        </a:rPr>
                        <a:t>[1]</a:t>
                      </a:r>
                      <a:r>
                        <a:rPr lang="zh-CN" altLang="en-US" sz="12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1200" dirty="0">
                          <a:latin typeface="Times New Roman" panose="02020603050405020304" pitchFamily="18" charset="0"/>
                          <a:ea typeface="微软雅黑" panose="020B0503020204020204" pitchFamily="34" charset="-122"/>
                          <a:cs typeface="Times New Roman" panose="02020603050405020304" pitchFamily="18" charset="0"/>
                        </a:rPr>
                        <a:t>Ki</a:t>
                      </a:r>
                      <a:r>
                        <a:rPr lang="zh-CN" altLang="en-US" sz="1200" dirty="0">
                          <a:latin typeface="Times New Roman" panose="02020603050405020304" pitchFamily="18" charset="0"/>
                          <a:ea typeface="微软雅黑" panose="020B0503020204020204" pitchFamily="34" charset="-122"/>
                          <a:cs typeface="Times New Roman" panose="02020603050405020304" pitchFamily="18" charset="0"/>
                        </a:rPr>
                        <a:t>值越小，结合亲和力越高）</a:t>
                      </a:r>
                      <a:endParaRPr lang="zh-CN" altLang="en-US" sz="1200" dirty="0">
                        <a:latin typeface="Times New Roman" panose="02020603050405020304" pitchFamily="18" charset="0"/>
                        <a:ea typeface="微软雅黑" panose="020B0503020204020204" pitchFamily="34" charset="-122"/>
                        <a:cs typeface="Times New Roman" panose="02020603050405020304" pitchFamily="18" charset="0"/>
                      </a:endParaRPr>
                    </a:p>
                  </a:txBody>
                  <a:tcPr anchor="ctr">
                    <a:solidFill>
                      <a:srgbClr val="00B7AE"/>
                    </a:solidFill>
                  </a:tcPr>
                </a:tc>
                <a:tc hMerge="1">
                  <a:tcPr anchor="ctr">
                    <a:solidFill>
                      <a:srgbClr val="00B7AE"/>
                    </a:solidFill>
                  </a:tcPr>
                </a:tc>
                <a:tc hMerge="1">
                  <a:tcPr anchor="ctr">
                    <a:solidFill>
                      <a:srgbClr val="00B7AE"/>
                    </a:solidFill>
                  </a:tcPr>
                </a:tc>
                <a:tc hMerge="1">
                  <a:tcPr anchor="ctr">
                    <a:solidFill>
                      <a:srgbClr val="00B7AE"/>
                    </a:solidFill>
                  </a:tcPr>
                </a:tc>
              </a:tr>
              <a:tr h="360045">
                <a:tc>
                  <a:txBody>
                    <a:bodyPr/>
                    <a:lstStyle/>
                    <a:p>
                      <a:pPr algn="ctr">
                        <a:buNone/>
                      </a:pPr>
                      <a:r>
                        <a:rPr lang="zh-CN" sz="1400" dirty="0">
                          <a:latin typeface="Times New Roman" panose="02020603050405020304" pitchFamily="18" charset="0"/>
                          <a:ea typeface="微软雅黑" panose="020B0503020204020204" pitchFamily="34" charset="-122"/>
                          <a:cs typeface="Times New Roman" panose="02020603050405020304" pitchFamily="18" charset="0"/>
                        </a:rPr>
                        <a:t>受体</a:t>
                      </a:r>
                      <a:endParaRPr lang="zh-CN" sz="1400" dirty="0">
                        <a:latin typeface="Times New Roman" panose="02020603050405020304" pitchFamily="18" charset="0"/>
                        <a:ea typeface="微软雅黑" panose="020B0503020204020204" pitchFamily="34" charset="-122"/>
                        <a:cs typeface="Times New Roman" panose="02020603050405020304" pitchFamily="18" charset="0"/>
                      </a:endParaRPr>
                    </a:p>
                  </a:txBody>
                  <a:tcPr anchor="ctr">
                    <a:solidFill>
                      <a:srgbClr val="00B7AE"/>
                    </a:solidFill>
                  </a:tcPr>
                </a:tc>
                <a:tc>
                  <a:txBody>
                    <a:bodyPr/>
                    <a:lstStyle/>
                    <a:p>
                      <a:pPr algn="ctr">
                        <a:buNone/>
                      </a:pPr>
                      <a:r>
                        <a:rPr lang="zh-CN" sz="1400" dirty="0">
                          <a:latin typeface="Times New Roman" panose="02020603050405020304" pitchFamily="18" charset="0"/>
                          <a:ea typeface="微软雅黑" panose="020B0503020204020204" pitchFamily="34" charset="-122"/>
                          <a:cs typeface="Times New Roman" panose="02020603050405020304" pitchFamily="18" charset="0"/>
                        </a:rPr>
                        <a:t>布瑞哌唑</a:t>
                      </a:r>
                      <a:endParaRPr lang="zh-CN" sz="1400" dirty="0">
                        <a:latin typeface="Times New Roman" panose="02020603050405020304" pitchFamily="18" charset="0"/>
                        <a:ea typeface="微软雅黑" panose="020B0503020204020204" pitchFamily="34" charset="-122"/>
                        <a:cs typeface="Times New Roman" panose="02020603050405020304" pitchFamily="18" charset="0"/>
                      </a:endParaRPr>
                    </a:p>
                  </a:txBody>
                  <a:tcPr anchor="ctr">
                    <a:solidFill>
                      <a:srgbClr val="00B7AE"/>
                    </a:solidFill>
                  </a:tcPr>
                </a:tc>
                <a:tc>
                  <a:txBody>
                    <a:bodyPr/>
                    <a:lstStyle/>
                    <a:p>
                      <a:pPr algn="ctr">
                        <a:buNone/>
                      </a:pPr>
                      <a:r>
                        <a:rPr lang="zh-CN" sz="1400" dirty="0">
                          <a:latin typeface="Times New Roman" panose="02020603050405020304" pitchFamily="18" charset="0"/>
                          <a:ea typeface="微软雅黑" panose="020B0503020204020204" pitchFamily="34" charset="-122"/>
                          <a:cs typeface="Times New Roman" panose="02020603050405020304" pitchFamily="18" charset="0"/>
                        </a:rPr>
                        <a:t>阿立哌唑</a:t>
                      </a:r>
                      <a:endParaRPr lang="zh-CN" sz="1400" dirty="0">
                        <a:latin typeface="Times New Roman" panose="02020603050405020304" pitchFamily="18" charset="0"/>
                        <a:ea typeface="微软雅黑" panose="020B0503020204020204" pitchFamily="34" charset="-122"/>
                        <a:cs typeface="Times New Roman" panose="02020603050405020304" pitchFamily="18" charset="0"/>
                      </a:endParaRPr>
                    </a:p>
                  </a:txBody>
                  <a:tcPr anchor="ctr">
                    <a:solidFill>
                      <a:srgbClr val="00B7AE"/>
                    </a:solidFill>
                  </a:tcPr>
                </a:tc>
                <a:tc>
                  <a:txBody>
                    <a:bodyPr/>
                    <a:lstStyle/>
                    <a:p>
                      <a:pPr algn="ctr">
                        <a:buNone/>
                      </a:pPr>
                      <a:r>
                        <a:rPr lang="zh-CN" altLang="en-US" sz="1400" dirty="0">
                          <a:latin typeface="Times New Roman" panose="02020603050405020304" pitchFamily="18" charset="0"/>
                          <a:ea typeface="微软雅黑" panose="020B0503020204020204" pitchFamily="34" charset="-122"/>
                          <a:cs typeface="Times New Roman" panose="02020603050405020304" pitchFamily="18" charset="0"/>
                        </a:rPr>
                        <a:t>变化</a:t>
                      </a:r>
                      <a:endParaRPr lang="zh-CN" altLang="en-US" sz="1400" dirty="0">
                        <a:latin typeface="Times New Roman" panose="02020603050405020304" pitchFamily="18" charset="0"/>
                        <a:ea typeface="微软雅黑" panose="020B0503020204020204" pitchFamily="34" charset="-122"/>
                        <a:cs typeface="Times New Roman" panose="02020603050405020304" pitchFamily="18" charset="0"/>
                      </a:endParaRPr>
                    </a:p>
                  </a:txBody>
                  <a:tcPr anchor="ctr">
                    <a:solidFill>
                      <a:srgbClr val="00B7AE"/>
                    </a:solidFill>
                  </a:tcPr>
                </a:tc>
              </a:tr>
              <a:tr h="230505">
                <a:tc>
                  <a:txBody>
                    <a:bodyPr/>
                    <a:lstStyle/>
                    <a:p>
                      <a:pPr algn="ctr">
                        <a:lnSpc>
                          <a:spcPct val="100000"/>
                        </a:lnSpc>
                        <a:spcBef>
                          <a:spcPts val="100"/>
                        </a:spcBef>
                        <a:buClrTx/>
                        <a:buSzTx/>
                        <a:buFontTx/>
                      </a:pPr>
                      <a:r>
                        <a:rPr lang="en-US" sz="1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D</a:t>
                      </a:r>
                      <a:r>
                        <a:rPr lang="en-US" sz="1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t>
                      </a:r>
                      <a:endParaRPr lang="en-US" sz="1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nchor="ctr"/>
                </a:tc>
                <a:tc>
                  <a:txBody>
                    <a:bodyPr/>
                    <a:lstStyle/>
                    <a:p>
                      <a:pPr algn="ctr">
                        <a:lnSpc>
                          <a:spcPct val="100000"/>
                        </a:lnSpc>
                        <a:spcBef>
                          <a:spcPts val="100"/>
                        </a:spcBef>
                        <a:buClrTx/>
                        <a:buSzTx/>
                        <a:buFontTx/>
                      </a:pPr>
                      <a:r>
                        <a:rPr lang="en-US" sz="1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0.30</a:t>
                      </a:r>
                      <a:endParaRPr lang="en-US" sz="1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nchor="ctr"/>
                </a:tc>
                <a:tc>
                  <a:txBody>
                    <a:bodyPr/>
                    <a:lstStyle/>
                    <a:p>
                      <a:pPr algn="ctr">
                        <a:lnSpc>
                          <a:spcPct val="100000"/>
                        </a:lnSpc>
                        <a:spcBef>
                          <a:spcPts val="100"/>
                        </a:spcBef>
                        <a:buClrTx/>
                        <a:buSzTx/>
                        <a:buFontTx/>
                      </a:pPr>
                      <a:r>
                        <a:rPr lang="en-US" sz="1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0.34</a:t>
                      </a:r>
                      <a:endParaRPr lang="en-US" sz="1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nchor="ctr"/>
                </a:tc>
                <a:tc>
                  <a:txBody>
                    <a:bodyPr/>
                    <a:lstStyle/>
                    <a:p>
                      <a:pPr algn="ctr">
                        <a:lnSpc>
                          <a:spcPct val="100000"/>
                        </a:lnSpc>
                        <a:spcBef>
                          <a:spcPts val="100"/>
                        </a:spcBef>
                        <a:buClrTx/>
                        <a:buSzTx/>
                        <a:buFontTx/>
                      </a:pPr>
                      <a:r>
                        <a:rPr lang="zh-CN" sz="1400" dirty="0">
                          <a:solidFill>
                            <a:srgbClr val="000000"/>
                          </a:solidFill>
                          <a:latin typeface="Times New Roman" panose="02020603050405020304" pitchFamily="18" charset="0"/>
                          <a:ea typeface="微软雅黑" panose="020B0503020204020204" pitchFamily="34" charset="-122"/>
                          <a:cs typeface="微软雅黑" panose="020B0503020204020204" pitchFamily="34" charset="-120"/>
                        </a:rPr>
                        <a:t>相当</a:t>
                      </a:r>
                      <a:endParaRPr lang="zh-CN" sz="1400" dirty="0">
                        <a:solidFill>
                          <a:srgbClr val="000000"/>
                        </a:solidFill>
                        <a:latin typeface="Times New Roman" panose="02020603050405020304" pitchFamily="18" charset="0"/>
                        <a:ea typeface="微软雅黑" panose="020B0503020204020204" pitchFamily="34" charset="-122"/>
                        <a:cs typeface="微软雅黑" panose="020B0503020204020204" pitchFamily="34" charset="-120"/>
                      </a:endParaRPr>
                    </a:p>
                  </a:txBody>
                  <a:tcPr marL="68580" marR="68580" marT="0" marB="0" anchor="ctr"/>
                </a:tc>
              </a:tr>
              <a:tr h="277495">
                <a:tc>
                  <a:txBody>
                    <a:bodyPr/>
                    <a:lstStyle/>
                    <a:p>
                      <a:pPr algn="ctr">
                        <a:lnSpc>
                          <a:spcPct val="100000"/>
                        </a:lnSpc>
                        <a:spcBef>
                          <a:spcPts val="100"/>
                        </a:spcBef>
                        <a:buClrTx/>
                        <a:buSzTx/>
                        <a:buFontTx/>
                      </a:pPr>
                      <a:r>
                        <a:rPr lang="en-US" sz="1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5-HT</a:t>
                      </a:r>
                      <a:r>
                        <a:rPr lang="en-US" sz="1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1A</a:t>
                      </a:r>
                      <a:endParaRPr lang="en-US" sz="1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nchor="ctr"/>
                </a:tc>
                <a:tc>
                  <a:txBody>
                    <a:bodyPr/>
                    <a:lstStyle/>
                    <a:p>
                      <a:pPr algn="ctr">
                        <a:lnSpc>
                          <a:spcPct val="100000"/>
                        </a:lnSpc>
                        <a:spcBef>
                          <a:spcPts val="100"/>
                        </a:spcBef>
                        <a:buClrTx/>
                        <a:buSzTx/>
                        <a:buFontTx/>
                      </a:pPr>
                      <a:r>
                        <a:rPr lang="en-US" sz="1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0.12</a:t>
                      </a:r>
                      <a:endParaRPr lang="en-US" sz="1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nchor="ctr"/>
                </a:tc>
                <a:tc>
                  <a:txBody>
                    <a:bodyPr/>
                    <a:lstStyle/>
                    <a:p>
                      <a:pPr algn="ctr">
                        <a:lnSpc>
                          <a:spcPct val="100000"/>
                        </a:lnSpc>
                        <a:spcBef>
                          <a:spcPts val="100"/>
                        </a:spcBef>
                        <a:buClrTx/>
                        <a:buSzTx/>
                        <a:buFontTx/>
                      </a:pPr>
                      <a:r>
                        <a:rPr lang="en-US" sz="1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1.7</a:t>
                      </a:r>
                      <a:endParaRPr lang="en-US" sz="1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nchor="ctr"/>
                </a:tc>
                <a:tc>
                  <a:txBody>
                    <a:bodyPr/>
                    <a:lstStyle/>
                    <a:p>
                      <a:pPr algn="ctr">
                        <a:lnSpc>
                          <a:spcPct val="100000"/>
                        </a:lnSpc>
                        <a:spcBef>
                          <a:spcPts val="100"/>
                        </a:spcBef>
                        <a:buClrTx/>
                        <a:buSzTx/>
                        <a:buFontTx/>
                      </a:pPr>
                      <a:r>
                        <a:rPr lang="en-US" sz="14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↑14</a:t>
                      </a:r>
                      <a:r>
                        <a:rPr lang="zh-CN" altLang="en-US" sz="14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倍</a:t>
                      </a:r>
                      <a:endParaRPr lang="zh-CN" altLang="en-US" sz="14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nchor="ctr"/>
                </a:tc>
              </a:tr>
              <a:tr h="306070">
                <a:tc>
                  <a:txBody>
                    <a:bodyPr/>
                    <a:lstStyle/>
                    <a:p>
                      <a:pPr algn="ctr">
                        <a:lnSpc>
                          <a:spcPct val="100000"/>
                        </a:lnSpc>
                        <a:spcBef>
                          <a:spcPts val="100"/>
                        </a:spcBef>
                        <a:buClrTx/>
                        <a:buSzTx/>
                        <a:buFontTx/>
                        <a:buNone/>
                      </a:pPr>
                      <a:r>
                        <a:rPr lang="en-US" altLang="en-US" sz="1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5-HT</a:t>
                      </a:r>
                      <a:r>
                        <a:rPr lang="en-US" altLang="en-US" sz="1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2A</a:t>
                      </a:r>
                      <a:endParaRPr lang="en-US" altLang="en-US" sz="1400" baseline="-250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nchor="ctr"/>
                </a:tc>
                <a:tc>
                  <a:txBody>
                    <a:bodyPr/>
                    <a:lstStyle/>
                    <a:p>
                      <a:pPr algn="ctr">
                        <a:lnSpc>
                          <a:spcPct val="100000"/>
                        </a:lnSpc>
                        <a:spcBef>
                          <a:spcPts val="100"/>
                        </a:spcBef>
                        <a:buClrTx/>
                        <a:buSzTx/>
                        <a:buFontTx/>
                        <a:buNone/>
                      </a:pPr>
                      <a:r>
                        <a:rPr lang="en-US" altLang="en-US" sz="1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0.47</a:t>
                      </a:r>
                      <a:endParaRPr lang="en-US" altLang="en-US" sz="1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nchor="ctr"/>
                </a:tc>
                <a:tc>
                  <a:txBody>
                    <a:bodyPr/>
                    <a:lstStyle/>
                    <a:p>
                      <a:pPr algn="ctr">
                        <a:lnSpc>
                          <a:spcPct val="100000"/>
                        </a:lnSpc>
                        <a:spcBef>
                          <a:spcPts val="100"/>
                        </a:spcBef>
                        <a:buClrTx/>
                        <a:buSzTx/>
                        <a:buFontTx/>
                        <a:buNone/>
                      </a:pPr>
                      <a:r>
                        <a:rPr lang="en-US" altLang="en-US" sz="1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3.4</a:t>
                      </a:r>
                      <a:endParaRPr lang="en-US" altLang="en-US" sz="140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nchor="ctr"/>
                </a:tc>
                <a:tc>
                  <a:txBody>
                    <a:bodyPr/>
                    <a:lstStyle/>
                    <a:p>
                      <a:pPr algn="ctr">
                        <a:lnSpc>
                          <a:spcPct val="100000"/>
                        </a:lnSpc>
                        <a:spcBef>
                          <a:spcPts val="100"/>
                        </a:spcBef>
                        <a:buClrTx/>
                        <a:buSzTx/>
                        <a:buFontTx/>
                        <a:buNone/>
                      </a:pPr>
                      <a:r>
                        <a:rPr lang="en-US" altLang="en-US" sz="14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  7</a:t>
                      </a:r>
                      <a:r>
                        <a:rPr lang="zh-CN" altLang="en-US" sz="14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倍</a:t>
                      </a:r>
                      <a:endParaRPr lang="zh-CN" altLang="en-US" sz="14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a:txBody>
                  <a:tcPr marL="68580" marR="68580" marT="0" marB="0" anchor="ctr"/>
                </a:tc>
              </a:tr>
            </a:tbl>
          </a:graphicData>
        </a:graphic>
      </p:graphicFrame>
      <p:sp>
        <p:nvSpPr>
          <p:cNvPr id="2" name="Shape 0"/>
          <p:cNvSpPr/>
          <p:nvPr/>
        </p:nvSpPr>
        <p:spPr>
          <a:xfrm>
            <a:off x="0" y="-8092"/>
            <a:ext cx="12191695" cy="45719"/>
          </a:xfrm>
          <a:prstGeom prst="rect">
            <a:avLst/>
          </a:prstGeom>
          <a:solidFill>
            <a:srgbClr val="02A1A3"/>
          </a:solidFill>
          <a:ln w="12700">
            <a:solidFill>
              <a:srgbClr val="02A1A3">
                <a:alpha val="0"/>
              </a:srgbClr>
            </a:solidFill>
            <a:prstDash val="solid"/>
          </a:ln>
        </p:spPr>
        <p:txBody>
          <a:bodyPr/>
          <a:lstStyle/>
          <a:p>
            <a:r>
              <a:rPr lang="en-US" altLang="zh-CN"/>
              <a:t>                                                                                                                                                                                                                                                                                                                                                                                               </a:t>
            </a:r>
            <a:endParaRPr lang="en-US" altLang="zh-CN"/>
          </a:p>
        </p:txBody>
      </p:sp>
      <p:sp>
        <p:nvSpPr>
          <p:cNvPr id="5" name="Text 6"/>
          <p:cNvSpPr/>
          <p:nvPr/>
        </p:nvSpPr>
        <p:spPr>
          <a:xfrm>
            <a:off x="11521440" y="6327648"/>
            <a:ext cx="320040" cy="228600"/>
          </a:xfrm>
          <a:prstGeom prst="rect">
            <a:avLst/>
          </a:prstGeom>
          <a:noFill/>
        </p:spPr>
        <p:txBody>
          <a:bodyPr wrap="square" lIns="0" tIns="0" rIns="0" bIns="0" rtlCol="0" anchor="ctr"/>
          <a:lstStyle/>
          <a:p>
            <a:pPr marL="0" indent="0" algn="r">
              <a:buNone/>
            </a:pPr>
            <a:r>
              <a:rPr lang="en-US" altLang="zh-CN" sz="1250" b="1" dirty="0">
                <a:solidFill>
                  <a:srgbClr val="004899"/>
                </a:solidFill>
                <a:latin typeface="微软雅黑" panose="020B0503020204020204" pitchFamily="34" charset="-122"/>
                <a:ea typeface="微软雅黑" panose="020B0503020204020204" pitchFamily="34" charset="-122"/>
                <a:cs typeface="微软雅黑" panose="020B0503020204020204" pitchFamily="34" charset="-120"/>
              </a:rPr>
              <a:t>9</a:t>
            </a:r>
            <a:endParaRPr lang="en-US" sz="1250" dirty="0"/>
          </a:p>
        </p:txBody>
      </p:sp>
      <p:sp>
        <p:nvSpPr>
          <p:cNvPr id="37" name="文本框 36"/>
          <p:cNvSpPr txBox="1"/>
          <p:nvPr/>
        </p:nvSpPr>
        <p:spPr>
          <a:xfrm>
            <a:off x="345440" y="6274435"/>
            <a:ext cx="11237595" cy="583565"/>
          </a:xfrm>
          <a:prstGeom prst="rect">
            <a:avLst/>
          </a:prstGeom>
          <a:noFill/>
        </p:spPr>
        <p:txBody>
          <a:bodyPr wrap="square" rtlCol="0">
            <a:spAutoFit/>
          </a:bodyPr>
          <a:lstStyle/>
          <a:p>
            <a:pPr algn="l"/>
            <a:r>
              <a:rPr lang="en-US" altLang="zh-CN" sz="800">
                <a:solidFill>
                  <a:schemeClr val="tx1"/>
                </a:solidFill>
                <a:latin typeface="Times New Roman" panose="02020603050405020304" pitchFamily="18" charset="0"/>
                <a:cs typeface="Times New Roman" panose="02020603050405020304" pitchFamily="18" charset="0"/>
              </a:rPr>
              <a:t>1.Kikuchi T, Maeda K, Suzuki M, Hirose T, Futamura T, McQuade RD.  Neuropsychopharmacol Rep. 2021 Jun;41(2):134-143.</a:t>
            </a:r>
            <a:endParaRPr lang="en-US" altLang="zh-CN" sz="800">
              <a:solidFill>
                <a:schemeClr val="tx1"/>
              </a:solidFill>
              <a:latin typeface="Times New Roman" panose="02020603050405020304" pitchFamily="18" charset="0"/>
              <a:cs typeface="Times New Roman" panose="02020603050405020304" pitchFamily="18" charset="0"/>
            </a:endParaRPr>
          </a:p>
          <a:p>
            <a:pPr algn="l"/>
            <a:r>
              <a:rPr lang="en-US" altLang="zh-CN" sz="800">
                <a:solidFill>
                  <a:schemeClr val="tx1"/>
                </a:solidFill>
                <a:latin typeface="Times New Roman" panose="02020603050405020304" pitchFamily="18" charset="0"/>
                <a:cs typeface="Times New Roman" panose="02020603050405020304" pitchFamily="18" charset="0"/>
              </a:rPr>
              <a:t>2.</a:t>
            </a:r>
            <a:r>
              <a:rPr sz="800">
                <a:solidFill>
                  <a:schemeClr val="tx1"/>
                </a:solidFill>
                <a:latin typeface="Times New Roman" panose="02020603050405020304" pitchFamily="18" charset="0"/>
                <a:ea typeface="+mj-ea"/>
                <a:cs typeface="Times New Roman" panose="02020603050405020304" pitchFamily="18" charset="0"/>
                <a:sym typeface="+mn-ea"/>
              </a:rPr>
              <a:t>Citrome L, Ota A, Nagamizu K, Perry P, Weiller E, Baker RA.  Int Clin Psychopharmacol. 2016 Jul;31(4):192-201. </a:t>
            </a:r>
            <a:endParaRPr sz="800">
              <a:solidFill>
                <a:schemeClr val="tx1"/>
              </a:solidFill>
              <a:latin typeface="Times New Roman" panose="02020603050405020304" pitchFamily="18" charset="0"/>
              <a:ea typeface="+mj-ea"/>
              <a:cs typeface="Times New Roman" panose="02020603050405020304" pitchFamily="18" charset="0"/>
              <a:sym typeface="+mn-ea"/>
            </a:endParaRPr>
          </a:p>
          <a:p>
            <a:pPr algn="l"/>
            <a:r>
              <a:rPr lang="en-US" altLang="zh-CN" sz="800">
                <a:solidFill>
                  <a:schemeClr val="tx1"/>
                </a:solidFill>
                <a:latin typeface="Times New Roman" panose="02020603050405020304" pitchFamily="18" charset="0"/>
                <a:cs typeface="Times New Roman" panose="02020603050405020304" pitchFamily="18" charset="0"/>
              </a:rPr>
              <a:t>3. FLEISCHHACKEＲ W W，HOBAＲT M，OUYANG J，et al.. Int J Neuropsychopharmacol，2017，20( 1) :11—21.</a:t>
            </a:r>
            <a:endParaRPr lang="en-US" altLang="zh-CN" sz="800">
              <a:solidFill>
                <a:schemeClr val="tx1"/>
              </a:solidFill>
              <a:latin typeface="Times New Roman" panose="02020603050405020304" pitchFamily="18" charset="0"/>
              <a:cs typeface="Times New Roman" panose="02020603050405020304" pitchFamily="18" charset="0"/>
            </a:endParaRPr>
          </a:p>
          <a:p>
            <a:pPr algn="l"/>
            <a:r>
              <a:rPr lang="en-US" altLang="zh-CN" sz="800">
                <a:solidFill>
                  <a:schemeClr val="tx1"/>
                </a:solidFill>
                <a:latin typeface="Times New Roman" panose="02020603050405020304" pitchFamily="18" charset="0"/>
                <a:cs typeface="Times New Roman" panose="02020603050405020304" pitchFamily="18" charset="0"/>
              </a:rPr>
              <a:t>4.</a:t>
            </a:r>
            <a:r>
              <a:rPr lang="zh-CN" altLang="en-US" sz="800">
                <a:solidFill>
                  <a:schemeClr val="tx1"/>
                </a:solidFill>
                <a:latin typeface="Times New Roman" panose="02020603050405020304" pitchFamily="18" charset="0"/>
                <a:cs typeface="Times New Roman" panose="02020603050405020304" pitchFamily="18" charset="0"/>
                <a:sym typeface="+mn-ea"/>
              </a:rPr>
              <a:t>Fleischhacker WW, Hobart M, Ouyang J, Forbes A, Pfister S, McQuade RD, Carson WH, Sanchez R, Nyilas M, Weiller E. Int J Neuropsychopharmacol. 2017 Jan 1;20(1):11-21.</a:t>
            </a:r>
            <a:endParaRPr lang="zh-CN" altLang="en-US" sz="800">
              <a:solidFill>
                <a:schemeClr val="tx1"/>
              </a:solidFill>
              <a:latin typeface="Times New Roman" panose="02020603050405020304" pitchFamily="18" charset="0"/>
              <a:cs typeface="Times New Roman" panose="02020603050405020304" pitchFamily="18" charset="0"/>
              <a:sym typeface="+mn-ea"/>
            </a:endParaRPr>
          </a:p>
        </p:txBody>
      </p:sp>
    </p:spTree>
  </p:cSld>
  <p:clrMapOvr>
    <a:masterClrMapping/>
  </p:clrMapOvr>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TABLE_ENDDRAG_ORIGIN_RECT" val="276*79"/>
  <p:tag name="TABLE_ENDDRAG_RECT" val="335*403*276*79"/>
</p:tagLst>
</file>

<file path=ppt/tags/tag2.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4.xml><?xml version="1.0" encoding="utf-8"?>
<p:tagLst xmlns:p="http://schemas.openxmlformats.org/presentationml/2006/main">
  <p:tag name="KSO_WM_UNIT_TEXT_FILL_FORE_SCHEMECOLOR_INDEX_BRIGHTNESS" val="-0.5"/>
  <p:tag name="KSO_WM_UNIT_SUBTYPE" val="a"/>
  <p:tag name="KSO_WM_UNIT_NOCLEAR" val="0"/>
  <p:tag name="KSO_WM_UNIT_VALUE" val="23"/>
  <p:tag name="KSO_WM_UNIT_HIGHLIGHT" val="0"/>
  <p:tag name="KSO_WM_UNIT_COMPATIBLE" val="0"/>
  <p:tag name="KSO_WM_UNIT_DIAGRAM_ISNUMVISUAL" val="0"/>
  <p:tag name="KSO_WM_UNIT_DIAGRAM_ISREFERUNIT" val="0"/>
  <p:tag name="KSO_WM_DIAGRAM_GROUP_CODE" val="n1-1"/>
  <p:tag name="KSO_WM_UNIT_TYPE" val="n_h_h_f"/>
  <p:tag name="KSO_WM_UNIT_INDEX" val="1_2_1_1"/>
  <p:tag name="KSO_WM_UNIT_ID" val="diagram20231486_5*n_h_h_f*1_2_1_1"/>
  <p:tag name="KSO_WM_TEMPLATE_CATEGORY" val="diagram"/>
  <p:tag name="KSO_WM_TEMPLATE_INDEX" val="20231486"/>
  <p:tag name="KSO_WM_UNIT_LAYERLEVEL" val="1_1_1_1"/>
  <p:tag name="KSO_WM_TAG_VERSION" val="3.0"/>
  <p:tag name="KSO_WM_DIAGRAM_VERSION" val="3"/>
  <p:tag name="KSO_WM_DIAGRAM_COLOR_TRICK" val="1"/>
  <p:tag name="KSO_WM_DIAGRAM_COLOR_TEXT_CAN_REMOVE" val="n"/>
  <p:tag name="KSO_WM_DIAGRAM_MAX_ITEMCNT" val="6"/>
  <p:tag name="KSO_WM_DIAGRAM_MIN_ITEMCNT" val="1"/>
  <p:tag name="KSO_WM_DIAGRAM_VIRTUALLY_FRAME" val="{&quot;height&quot;:409.04998779296875,&quot;left&quot;:11.379180908203125,&quot;top&quot;:124.12500610351563,&quot;width&quot;:937.2708190917969}"/>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1"/>
  <p:tag name="KSO_WM_UNIT_TEXT_FILL_TYPE" val="1"/>
  <p:tag name="KSO_WM_UNIT_PRESET_TEXT" val="单击此处输入你的正文，文字是您思想的提炼"/>
  <p:tag name="KSO_WM_UNIT_TEXT_TYPE" val="1"/>
  <p:tag name="KSO_WM_DIAGRAM_USE_COLOR_VALUE" val="{&quot;color_scheme&quot;:1,&quot;color_type&quot;:1,&quot;theme_color_indexes&quot;:[5,6,5,6,5,6]}"/>
</p:tagLst>
</file>

<file path=ppt/tags/tag5.xml><?xml version="1.0" encoding="utf-8"?>
<p:tagLst xmlns:p="http://schemas.openxmlformats.org/presentationml/2006/main">
  <p:tag name="KSO_WM_UNIT_TEXT_FILL_FORE_SCHEMECOLOR_INDEX_BRIGHTNESS" val="-0.5"/>
  <p:tag name="KSO_WM_UNIT_SUBTYPE" val="a"/>
  <p:tag name="KSO_WM_UNIT_NOCLEAR" val="0"/>
  <p:tag name="KSO_WM_UNIT_VALUE" val="23"/>
  <p:tag name="KSO_WM_UNIT_HIGHLIGHT" val="0"/>
  <p:tag name="KSO_WM_UNIT_COMPATIBLE" val="0"/>
  <p:tag name="KSO_WM_UNIT_DIAGRAM_ISNUMVISUAL" val="0"/>
  <p:tag name="KSO_WM_UNIT_DIAGRAM_ISREFERUNIT" val="0"/>
  <p:tag name="KSO_WM_DIAGRAM_GROUP_CODE" val="n1-1"/>
  <p:tag name="KSO_WM_UNIT_TYPE" val="n_h_h_f"/>
  <p:tag name="KSO_WM_UNIT_INDEX" val="1_2_2_1"/>
  <p:tag name="KSO_WM_UNIT_ID" val="diagram20231486_5*n_h_h_f*1_2_2_1"/>
  <p:tag name="KSO_WM_TEMPLATE_CATEGORY" val="diagram"/>
  <p:tag name="KSO_WM_TEMPLATE_INDEX" val="20231486"/>
  <p:tag name="KSO_WM_UNIT_LAYERLEVEL" val="1_1_1_1"/>
  <p:tag name="KSO_WM_TAG_VERSION" val="3.0"/>
  <p:tag name="KSO_WM_DIAGRAM_VERSION" val="3"/>
  <p:tag name="KSO_WM_DIAGRAM_COLOR_TRICK" val="1"/>
  <p:tag name="KSO_WM_DIAGRAM_COLOR_TEXT_CAN_REMOVE" val="n"/>
  <p:tag name="KSO_WM_DIAGRAM_MAX_ITEMCNT" val="6"/>
  <p:tag name="KSO_WM_DIAGRAM_MIN_ITEMCNT" val="1"/>
  <p:tag name="KSO_WM_DIAGRAM_VIRTUALLY_FRAME" val="{&quot;height&quot;:409.04998779296875,&quot;left&quot;:11.379180908203125,&quot;top&quot;:124.12500610351563,&quot;width&quot;:937.2708190917969}"/>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1"/>
  <p:tag name="KSO_WM_UNIT_TEXT_FILL_TYPE" val="1"/>
  <p:tag name="KSO_WM_UNIT_PRESET_TEXT" val="单击此处输入你的正文，文字是您思想的提炼"/>
  <p:tag name="KSO_WM_UNIT_TEXT_TYPE" val="1"/>
  <p:tag name="KSO_WM_DIAGRAM_USE_COLOR_VALUE" val="{&quot;color_scheme&quot;:1,&quot;color_type&quot;:1,&quot;theme_color_indexes&quot;:[5,6,5,6,5,6]}"/>
</p:tagLst>
</file>

<file path=ppt/tags/tag6.xml><?xml version="1.0" encoding="utf-8"?>
<p:tagLst xmlns:p="http://schemas.openxmlformats.org/presentationml/2006/main">
  <p:tag name="KSO_WM_UNIT_TEXT_FILL_FORE_SCHEMECOLOR_INDEX_BRIGHTNESS" val="-0.5"/>
  <p:tag name="KSO_WM_UNIT_SUBTYPE" val="a"/>
  <p:tag name="KSO_WM_UNIT_NOCLEAR" val="0"/>
  <p:tag name="KSO_WM_UNIT_VALUE" val="23"/>
  <p:tag name="KSO_WM_UNIT_HIGHLIGHT" val="0"/>
  <p:tag name="KSO_WM_UNIT_COMPATIBLE" val="0"/>
  <p:tag name="KSO_WM_UNIT_DIAGRAM_ISNUMVISUAL" val="0"/>
  <p:tag name="KSO_WM_UNIT_DIAGRAM_ISREFERUNIT" val="0"/>
  <p:tag name="KSO_WM_DIAGRAM_GROUP_CODE" val="n1-1"/>
  <p:tag name="KSO_WM_UNIT_TYPE" val="n_h_h_f"/>
  <p:tag name="KSO_WM_UNIT_INDEX" val="1_2_3_1"/>
  <p:tag name="KSO_WM_UNIT_ID" val="diagram20231486_5*n_h_h_f*1_2_3_1"/>
  <p:tag name="KSO_WM_TEMPLATE_CATEGORY" val="diagram"/>
  <p:tag name="KSO_WM_TEMPLATE_INDEX" val="20231486"/>
  <p:tag name="KSO_WM_UNIT_LAYERLEVEL" val="1_1_1_1"/>
  <p:tag name="KSO_WM_TAG_VERSION" val="3.0"/>
  <p:tag name="KSO_WM_DIAGRAM_VERSION" val="3"/>
  <p:tag name="KSO_WM_DIAGRAM_COLOR_TRICK" val="1"/>
  <p:tag name="KSO_WM_DIAGRAM_COLOR_TEXT_CAN_REMOVE" val="n"/>
  <p:tag name="KSO_WM_DIAGRAM_MAX_ITEMCNT" val="6"/>
  <p:tag name="KSO_WM_DIAGRAM_MIN_ITEMCNT" val="1"/>
  <p:tag name="KSO_WM_DIAGRAM_VIRTUALLY_FRAME" val="{&quot;height&quot;:409.04998779296875,&quot;left&quot;:11.379180908203125,&quot;top&quot;:124.12500610351563,&quot;width&quot;:937.2708190917969}"/>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1"/>
  <p:tag name="KSO_WM_UNIT_TEXT_FILL_TYPE" val="1"/>
  <p:tag name="KSO_WM_UNIT_PRESET_TEXT" val="单击此处输入你的正文，文字是您思想的提炼"/>
  <p:tag name="KSO_WM_UNIT_TEXT_TYPE" val="1"/>
  <p:tag name="KSO_WM_DIAGRAM_USE_COLOR_VALUE" val="{&quot;color_scheme&quot;:1,&quot;color_type&quot;:1,&quot;theme_color_indexes&quot;:[5,6,5,6,5,6]}"/>
</p:tagLst>
</file>

<file path=ppt/tags/tag7.xml><?xml version="1.0" encoding="utf-8"?>
<p:tagLst xmlns:p="http://schemas.openxmlformats.org/presentationml/2006/main">
  <p:tag name="KSO_WM_UNIT_TEXT_FILL_FORE_SCHEMECOLOR_INDEX_BRIGHTNESS" val="-0.5"/>
  <p:tag name="KSO_WM_UNIT_SUBTYPE" val="a"/>
  <p:tag name="KSO_WM_UNIT_NOCLEAR" val="0"/>
  <p:tag name="KSO_WM_UNIT_VALUE" val="23"/>
  <p:tag name="KSO_WM_UNIT_HIGHLIGHT" val="0"/>
  <p:tag name="KSO_WM_UNIT_COMPATIBLE" val="0"/>
  <p:tag name="KSO_WM_UNIT_DIAGRAM_ISNUMVISUAL" val="0"/>
  <p:tag name="KSO_WM_UNIT_DIAGRAM_ISREFERUNIT" val="0"/>
  <p:tag name="KSO_WM_DIAGRAM_GROUP_CODE" val="n1-1"/>
  <p:tag name="KSO_WM_UNIT_TYPE" val="n_h_h_f"/>
  <p:tag name="KSO_WM_UNIT_INDEX" val="1_2_4_1"/>
  <p:tag name="KSO_WM_UNIT_ID" val="diagram20231486_5*n_h_h_f*1_2_4_1"/>
  <p:tag name="KSO_WM_TEMPLATE_CATEGORY" val="diagram"/>
  <p:tag name="KSO_WM_TEMPLATE_INDEX" val="20231486"/>
  <p:tag name="KSO_WM_UNIT_LAYERLEVEL" val="1_1_1_1"/>
  <p:tag name="KSO_WM_TAG_VERSION" val="3.0"/>
  <p:tag name="KSO_WM_DIAGRAM_VERSION" val="3"/>
  <p:tag name="KSO_WM_DIAGRAM_COLOR_TRICK" val="1"/>
  <p:tag name="KSO_WM_DIAGRAM_COLOR_TEXT_CAN_REMOVE" val="n"/>
  <p:tag name="KSO_WM_DIAGRAM_MAX_ITEMCNT" val="6"/>
  <p:tag name="KSO_WM_DIAGRAM_MIN_ITEMCNT" val="1"/>
  <p:tag name="KSO_WM_DIAGRAM_VIRTUALLY_FRAME" val="{&quot;height&quot;:409.04998779296875,&quot;left&quot;:11.379180908203125,&quot;top&quot;:124.12500610351563,&quot;width&quot;:937.2708190917969}"/>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1"/>
  <p:tag name="KSO_WM_UNIT_TEXT_FILL_TYPE" val="1"/>
  <p:tag name="KSO_WM_UNIT_PRESET_TEXT" val="单击此处输入你的正文，文字是您思想的提炼"/>
  <p:tag name="KSO_WM_UNIT_TEXT_TYPE" val="1"/>
  <p:tag name="KSO_WM_DIAGRAM_USE_COLOR_VALUE" val="{&quot;color_scheme&quot;:1,&quot;color_type&quot;:1,&quot;theme_color_indexes&quot;:[5,6,5,6,5,6]}"/>
</p:tagLst>
</file>

<file path=ppt/tags/tag8.xml><?xml version="1.0" encoding="utf-8"?>
<p:tagLst xmlns:p="http://schemas.openxmlformats.org/presentationml/2006/main">
  <p:tag name="KSO_WM_UNIT_TEXT_FILL_FORE_SCHEMECOLOR_INDEX_BRIGHTNESS" val="-0.5"/>
  <p:tag name="KSO_WM_UNIT_SUBTYPE" val="a"/>
  <p:tag name="KSO_WM_UNIT_NOCLEAR" val="0"/>
  <p:tag name="KSO_WM_UNIT_VALUE" val="23"/>
  <p:tag name="KSO_WM_UNIT_HIGHLIGHT" val="0"/>
  <p:tag name="KSO_WM_UNIT_COMPATIBLE" val="0"/>
  <p:tag name="KSO_WM_UNIT_DIAGRAM_ISNUMVISUAL" val="0"/>
  <p:tag name="KSO_WM_UNIT_DIAGRAM_ISREFERUNIT" val="0"/>
  <p:tag name="KSO_WM_DIAGRAM_GROUP_CODE" val="n1-1"/>
  <p:tag name="KSO_WM_UNIT_TYPE" val="n_h_h_f"/>
  <p:tag name="KSO_WM_UNIT_INDEX" val="1_2_5_1"/>
  <p:tag name="KSO_WM_UNIT_ID" val="diagram20231486_5*n_h_h_f*1_2_5_1"/>
  <p:tag name="KSO_WM_TEMPLATE_CATEGORY" val="diagram"/>
  <p:tag name="KSO_WM_TEMPLATE_INDEX" val="20231486"/>
  <p:tag name="KSO_WM_UNIT_LAYERLEVEL" val="1_1_1_1"/>
  <p:tag name="KSO_WM_TAG_VERSION" val="3.0"/>
  <p:tag name="KSO_WM_DIAGRAM_VERSION" val="3"/>
  <p:tag name="KSO_WM_DIAGRAM_COLOR_TRICK" val="1"/>
  <p:tag name="KSO_WM_DIAGRAM_COLOR_TEXT_CAN_REMOVE" val="n"/>
  <p:tag name="KSO_WM_DIAGRAM_MAX_ITEMCNT" val="6"/>
  <p:tag name="KSO_WM_DIAGRAM_MIN_ITEMCNT" val="1"/>
  <p:tag name="KSO_WM_DIAGRAM_VIRTUALLY_FRAME" val="{&quot;height&quot;:409.04998779296875,&quot;left&quot;:11.379180908203125,&quot;top&quot;:124.12500610351563,&quot;width&quot;:937.2708190917969}"/>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1"/>
  <p:tag name="KSO_WM_UNIT_TEXT_FILL_TYPE" val="1"/>
  <p:tag name="KSO_WM_UNIT_PRESET_TEXT" val="单击此处输入你的正文，文字是您思想的提炼"/>
  <p:tag name="KSO_WM_UNIT_TEXT_TYPE" val="1"/>
  <p:tag name="KSO_WM_DIAGRAM_USE_COLOR_VALUE" val="{&quot;color_scheme&quot;:1,&quot;color_type&quot;:1,&quot;theme_color_indexes&quot;:[5,6,5,6,5,6]}"/>
</p:tagLst>
</file>

<file path=ppt/tags/tag9.xml><?xml version="1.0" encoding="utf-8"?>
<p:tagLst xmlns:p="http://schemas.openxmlformats.org/presentationml/2006/main">
  <p:tag name="TABLE_ENDDRAG_ORIGIN_RECT" val="456*179"/>
  <p:tag name="TABLE_ENDDRAG_RECT" val="490*110*456*179"/>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Theme">
  <a:themeElements>
    <a:clrScheme name="Custom">
      <a:dk1>
        <a:srgbClr val="000000"/>
      </a:dk1>
      <a:lt1>
        <a:srgbClr val="FFFFFF"/>
      </a:lt1>
      <a:dk2>
        <a:srgbClr val="333333"/>
      </a:dk2>
      <a:lt2>
        <a:srgbClr val="EEEEEE"/>
      </a:lt2>
      <a:accent1>
        <a:srgbClr val="8DAAC2"/>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
      <a:majorFont>
        <a:latin typeface="Franklin Gothic Medium"/>
        <a:ea typeface="微软雅黑"/>
        <a:cs typeface=""/>
      </a:majorFont>
      <a:minorFont>
        <a:latin typeface="Franklin Gothic Medium"/>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5895</Words>
  <Application>WPS 演示</Application>
  <PresentationFormat>宽屏</PresentationFormat>
  <Paragraphs>441</Paragraphs>
  <Slides>10</Slides>
  <Notes>8</Notes>
  <HiddenSlides>0</HiddenSlides>
  <MMClips>0</MMClips>
  <ScaleCrop>false</ScaleCrop>
  <HeadingPairs>
    <vt:vector size="6" baseType="variant">
      <vt:variant>
        <vt:lpstr>已用的字体</vt:lpstr>
      </vt:variant>
      <vt:variant>
        <vt:i4>15</vt:i4>
      </vt:variant>
      <vt:variant>
        <vt:lpstr>主题</vt:lpstr>
      </vt:variant>
      <vt:variant>
        <vt:i4>2</vt:i4>
      </vt:variant>
      <vt:variant>
        <vt:lpstr>幻灯片标题</vt:lpstr>
      </vt:variant>
      <vt:variant>
        <vt:i4>10</vt:i4>
      </vt:variant>
    </vt:vector>
  </HeadingPairs>
  <TitlesOfParts>
    <vt:vector size="27" baseType="lpstr">
      <vt:lpstr>Arial</vt:lpstr>
      <vt:lpstr>宋体</vt:lpstr>
      <vt:lpstr>Wingdings</vt:lpstr>
      <vt:lpstr>微软雅黑</vt:lpstr>
      <vt:lpstr>Arial</vt:lpstr>
      <vt:lpstr>Times New Roman</vt:lpstr>
      <vt:lpstr>微软雅黑</vt:lpstr>
      <vt:lpstr>Wingdings</vt:lpstr>
      <vt:lpstr>Noto Sans SC</vt:lpstr>
      <vt:lpstr>MiSans</vt:lpstr>
      <vt:lpstr>MingLiU-ExtB</vt:lpstr>
      <vt:lpstr>等线</vt:lpstr>
      <vt:lpstr>Arial Unicode MS</vt:lpstr>
      <vt:lpstr>等线 Light</vt:lpstr>
      <vt:lpstr>Franklin Gothic Medium</vt:lpstr>
      <vt:lpstr>Office 主题​​</vt:lpstr>
      <vt:lpstr>1_Custom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t83662</dc:creator>
  <cp:lastModifiedBy>024343</cp:lastModifiedBy>
  <cp:revision>139</cp:revision>
  <dcterms:created xsi:type="dcterms:W3CDTF">2026-06-04T00:46:00Z</dcterms:created>
  <dcterms:modified xsi:type="dcterms:W3CDTF">2026-06-09T13:42:14Z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657D873DFB7F444BA6A96462DCDD5459</vt:lpwstr>
  </property>
  <property fmtid="{D5CDD505-2E9C-101B-9397-08002B2CF9AE}" pid="3" name="KSOProductBuildVer">
    <vt:lpwstr>2052-11.8.2.11716</vt:lpwstr>
  </property>
</Properties>
</file>